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2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ABD5-CA2A-4A1C-9E1F-985D3B288605}" type="datetimeFigureOut">
              <a:rPr lang="en-GB" smtClean="0"/>
              <a:t>31/05/2021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9AC9A70-D455-4BC8-9313-0B7441CD2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444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ABD5-CA2A-4A1C-9E1F-985D3B288605}" type="datetimeFigureOut">
              <a:rPr lang="en-GB" smtClean="0"/>
              <a:t>31/05/2021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9AC9A70-D455-4BC8-9313-0B7441CD2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0422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ABD5-CA2A-4A1C-9E1F-985D3B288605}" type="datetimeFigureOut">
              <a:rPr lang="en-GB" smtClean="0"/>
              <a:t>31/05/2021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9AC9A70-D455-4BC8-9313-0B7441CD21AB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2842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ABD5-CA2A-4A1C-9E1F-985D3B288605}" type="datetimeFigureOut">
              <a:rPr lang="en-GB" smtClean="0"/>
              <a:t>31/05/2021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9AC9A70-D455-4BC8-9313-0B7441CD2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7085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ABD5-CA2A-4A1C-9E1F-985D3B288605}" type="datetimeFigureOut">
              <a:rPr lang="en-GB" smtClean="0"/>
              <a:t>31/05/2021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9AC9A70-D455-4BC8-9313-0B7441CD21AB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522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ABD5-CA2A-4A1C-9E1F-985D3B288605}" type="datetimeFigureOut">
              <a:rPr lang="en-GB" smtClean="0"/>
              <a:t>31/05/2021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9AC9A70-D455-4BC8-9313-0B7441CD2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14180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ABD5-CA2A-4A1C-9E1F-985D3B288605}" type="datetimeFigureOut">
              <a:rPr lang="en-GB" smtClean="0"/>
              <a:t>31/05/2021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9A70-D455-4BC8-9313-0B7441CD2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646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ABD5-CA2A-4A1C-9E1F-985D3B288605}" type="datetimeFigureOut">
              <a:rPr lang="en-GB" smtClean="0"/>
              <a:t>31/05/2021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9A70-D455-4BC8-9313-0B7441CD2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682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ABD5-CA2A-4A1C-9E1F-985D3B288605}" type="datetimeFigureOut">
              <a:rPr lang="en-GB" smtClean="0"/>
              <a:t>31/05/2021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9A70-D455-4BC8-9313-0B7441CD2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177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ABD5-CA2A-4A1C-9E1F-985D3B288605}" type="datetimeFigureOut">
              <a:rPr lang="en-GB" smtClean="0"/>
              <a:t>31/05/2021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9AC9A70-D455-4BC8-9313-0B7441CD2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035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ABD5-CA2A-4A1C-9E1F-985D3B288605}" type="datetimeFigureOut">
              <a:rPr lang="en-GB" smtClean="0"/>
              <a:t>31/05/2021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9AC9A70-D455-4BC8-9313-0B7441CD2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860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ABD5-CA2A-4A1C-9E1F-985D3B288605}" type="datetimeFigureOut">
              <a:rPr lang="en-GB" smtClean="0"/>
              <a:t>31/05/2021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9AC9A70-D455-4BC8-9313-0B7441CD2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108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ABD5-CA2A-4A1C-9E1F-985D3B288605}" type="datetimeFigureOut">
              <a:rPr lang="en-GB" smtClean="0"/>
              <a:t>31/05/2021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9A70-D455-4BC8-9313-0B7441CD2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845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ABD5-CA2A-4A1C-9E1F-985D3B288605}" type="datetimeFigureOut">
              <a:rPr lang="en-GB" smtClean="0"/>
              <a:t>31/05/2021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9A70-D455-4BC8-9313-0B7441CD2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111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ABD5-CA2A-4A1C-9E1F-985D3B288605}" type="datetimeFigureOut">
              <a:rPr lang="en-GB" smtClean="0"/>
              <a:t>31/05/2021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9A70-D455-4BC8-9313-0B7441CD2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21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ABD5-CA2A-4A1C-9E1F-985D3B288605}" type="datetimeFigureOut">
              <a:rPr lang="en-GB" smtClean="0"/>
              <a:t>31/05/2021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9AC9A70-D455-4BC8-9313-0B7441CD2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371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FABD5-CA2A-4A1C-9E1F-985D3B288605}" type="datetimeFigureOut">
              <a:rPr lang="en-GB" smtClean="0"/>
              <a:t>31/05/2021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9AC9A70-D455-4BC8-9313-0B7441CD2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895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529" y="392825"/>
            <a:ext cx="4401246" cy="22112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98775" y="279718"/>
            <a:ext cx="6452074" cy="2437439"/>
          </a:xfrm>
        </p:spPr>
        <p:txBody>
          <a:bodyPr>
            <a:normAutofit/>
          </a:bodyPr>
          <a:lstStyle/>
          <a:p>
            <a:r>
              <a:rPr lang="hr-HR" sz="2200" dirty="0"/>
              <a:t>       </a:t>
            </a:r>
            <a:r>
              <a:rPr lang="hr-HR" sz="2000" b="1" u="sng" dirty="0">
                <a:solidFill>
                  <a:schemeClr val="accent5">
                    <a:lumMod val="50000"/>
                  </a:schemeClr>
                </a:solidFill>
              </a:rPr>
              <a:t>Pandemija kao prilika za poboljšanje </a:t>
            </a:r>
            <a:br>
              <a:rPr lang="hr-HR" sz="2000" b="1" u="sng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hr-HR" sz="2000" b="1" u="sng" dirty="0">
                <a:solidFill>
                  <a:schemeClr val="accent5">
                    <a:lumMod val="50000"/>
                  </a:schemeClr>
                </a:solidFill>
              </a:rPr>
              <a:t>računovodstva i financijskog izvještavanja u </a:t>
            </a:r>
            <a:r>
              <a:rPr lang="hr-HR" sz="2000" b="1" dirty="0">
                <a:solidFill>
                  <a:schemeClr val="accent5">
                    <a:lumMod val="50000"/>
                  </a:schemeClr>
                </a:solidFill>
              </a:rPr>
              <a:t>					</a:t>
            </a:r>
            <a:r>
              <a:rPr lang="hr-HR" sz="2000" b="1" u="sng" dirty="0">
                <a:solidFill>
                  <a:schemeClr val="accent5">
                    <a:lumMod val="50000"/>
                  </a:schemeClr>
                </a:solidFill>
              </a:rPr>
              <a:t>javnom sektoru</a:t>
            </a:r>
            <a:br>
              <a:rPr lang="hr-HR" sz="2000" b="1" u="sng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hr-HR" sz="2200" b="1" dirty="0">
                <a:solidFill>
                  <a:schemeClr val="accent2"/>
                </a:solidFill>
              </a:rPr>
              <a:t>                            </a:t>
            </a:r>
            <a:br>
              <a:rPr lang="hr-HR" sz="2200" b="1" dirty="0">
                <a:solidFill>
                  <a:schemeClr val="accent2"/>
                </a:solidFill>
              </a:rPr>
            </a:br>
            <a:r>
              <a:rPr lang="hr-HR" sz="2200" b="1" dirty="0">
                <a:solidFill>
                  <a:schemeClr val="accent2"/>
                </a:solidFill>
              </a:rPr>
              <a:t>                           </a:t>
            </a:r>
            <a:r>
              <a:rPr lang="hr-HR" sz="1800" b="1" i="1" dirty="0">
                <a:solidFill>
                  <a:schemeClr val="accent1"/>
                </a:solidFill>
              </a:rPr>
              <a:t>PEMPAL – TCOP </a:t>
            </a:r>
            <a:br>
              <a:rPr lang="hr-HR" sz="1800" b="1" i="1" dirty="0">
                <a:solidFill>
                  <a:schemeClr val="accent1"/>
                </a:solidFill>
              </a:rPr>
            </a:br>
            <a:r>
              <a:rPr lang="hr-HR" sz="1800" b="1" i="1" dirty="0">
                <a:solidFill>
                  <a:schemeClr val="accent1"/>
                </a:solidFill>
              </a:rPr>
              <a:t>      Videokonferencija, srijeda, 9. lipnja/juna 2021.</a:t>
            </a:r>
            <a:br>
              <a:rPr lang="hr-HR" sz="1800" i="1" dirty="0">
                <a:solidFill>
                  <a:schemeClr val="accent1"/>
                </a:solidFill>
              </a:rPr>
            </a:br>
            <a:r>
              <a:rPr lang="hr-HR" sz="2200" b="1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15749" y="2974217"/>
            <a:ext cx="8915399" cy="3520588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endParaRPr lang="en-US" dirty="0">
              <a:ln w="6600">
                <a:solidFill>
                  <a:schemeClr val="accent2"/>
                </a:solidFill>
                <a:prstDash val="solid"/>
              </a:ln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r>
              <a:rPr lang="hr-HR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                   </a:t>
            </a:r>
          </a:p>
          <a:p>
            <a:r>
              <a:rPr lang="hr-HR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hr-HR" sz="2800" b="1" i="1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IZLAGANJE O ALBANSKOM SUSTAVU RIZNICE </a:t>
            </a:r>
          </a:p>
          <a:p>
            <a:endParaRPr lang="en-GB" sz="2800" b="1" i="1" dirty="0">
              <a:ln w="6600">
                <a:solidFill>
                  <a:schemeClr val="accent2"/>
                </a:solidFill>
                <a:prstDash val="solid"/>
              </a:ln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</a:pPr>
            <a:endParaRPr lang="en-GB" sz="1200" i="1" dirty="0">
              <a:ln w="6600">
                <a:solidFill>
                  <a:schemeClr val="accent2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en-GB" sz="1200" i="1" dirty="0">
              <a:ln w="6600">
                <a:solidFill>
                  <a:schemeClr val="accent2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en-GB" sz="1200" i="1" dirty="0">
              <a:ln w="6600">
                <a:solidFill>
                  <a:schemeClr val="accent2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en-GB" sz="1200" i="1" dirty="0">
              <a:ln w="6600">
                <a:solidFill>
                  <a:schemeClr val="accent2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</a:endParaRPr>
          </a:p>
          <a:p>
            <a:pPr defTabSz="914400">
              <a:spcBef>
                <a:spcPts val="0"/>
              </a:spcBef>
            </a:pPr>
            <a:r>
              <a:rPr lang="hr-HR" sz="1000" b="1" i="1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Aurela Velo</a:t>
            </a:r>
          </a:p>
          <a:p>
            <a:pPr defTabSz="914400">
              <a:spcBef>
                <a:spcPts val="0"/>
              </a:spcBef>
            </a:pPr>
            <a:r>
              <a:rPr lang="hr-HR" sz="1000" b="1" i="1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Direktorica</a:t>
            </a:r>
          </a:p>
          <a:p>
            <a:pPr defTabSz="914400">
              <a:spcBef>
                <a:spcPts val="0"/>
              </a:spcBef>
            </a:pPr>
            <a:r>
              <a:rPr lang="hr-HR" sz="1000" b="1" i="1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Uprava za poslovne procese</a:t>
            </a:r>
          </a:p>
          <a:p>
            <a:pPr defTabSz="914400">
              <a:spcBef>
                <a:spcPts val="0"/>
              </a:spcBef>
            </a:pPr>
            <a:r>
              <a:rPr lang="hr-HR" sz="1000" b="1" i="1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Opći odjel za riznicu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8926465" y="4913832"/>
            <a:ext cx="1906771" cy="103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434699" y="5947870"/>
            <a:ext cx="317903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00" b="1">
                <a:solidFill>
                  <a:schemeClr val="accent1">
                    <a:lumMod val="50000"/>
                  </a:schemeClr>
                </a:solidFill>
              </a:rPr>
              <a:t>MINISTARSTVO FINANCIJA I GOSPODARSTVA</a:t>
            </a:r>
          </a:p>
        </p:txBody>
      </p:sp>
    </p:spTree>
    <p:extLst>
      <p:ext uri="{BB962C8B-B14F-4D97-AF65-F5344CB8AC3E}">
        <p14:creationId xmlns:p14="http://schemas.microsoft.com/office/powerpoint/2010/main" val="594024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815" y="624109"/>
            <a:ext cx="9299797" cy="1401243"/>
          </a:xfrm>
        </p:spPr>
        <p:txBody>
          <a:bodyPr>
            <a:noAutofit/>
          </a:bodyPr>
          <a:lstStyle/>
          <a:p>
            <a:r>
              <a:rPr lang="hr-HR" sz="2000" b="1" i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Utjecaj pandemije koronavirusne bolesti COVID-19 na potražnju / vremenski okvir financijskih informacija i nacionalne planove reformi računovodstva i izvještavanja u javnom sektoru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3358" y="2151759"/>
            <a:ext cx="8915400" cy="3777622"/>
          </a:xfrm>
        </p:spPr>
        <p:txBody>
          <a:bodyPr>
            <a:normAutofit lnSpcReduction="10000"/>
          </a:bodyPr>
          <a:lstStyle/>
          <a:p>
            <a:r>
              <a:rPr lang="hr-HR">
                <a:latin typeface="Arial" panose="020B0604020202020204" pitchFamily="34" charset="0"/>
                <a:cs typeface="Arial" panose="020B0604020202020204" pitchFamily="34" charset="0"/>
              </a:rPr>
              <a:t>Potreba za određenim informacijama o plaćanjima i naplatama u vezi s pandemijom (do sada nisu postojala) za rukovodstvo i u svrhu javne transparentnosti.</a:t>
            </a:r>
          </a:p>
          <a:p>
            <a:r>
              <a:rPr lang="hr-HR">
                <a:latin typeface="Arial" panose="020B0604020202020204" pitchFamily="34" charset="0"/>
                <a:cs typeface="Arial" panose="020B0604020202020204" pitchFamily="34" charset="0"/>
              </a:rPr>
              <a:t>Potreba za određenim informacijama o količini troškova koji se po svojoj naravi moraju plaćati svakodnevno (obično se upotrebljava na kraju godine za upravljanje gotovinskim sredstvima i deficitom). </a:t>
            </a:r>
          </a:p>
          <a:p>
            <a:r>
              <a:rPr lang="hr-HR">
                <a:latin typeface="Arial" panose="020B0604020202020204" pitchFamily="34" charset="0"/>
                <a:cs typeface="Arial" panose="020B0604020202020204" pitchFamily="34" charset="0"/>
              </a:rPr>
              <a:t>Potreba za svakodnevnim financijskim informacijama o rashodima i prihodima u svrhu donošenja odluka na visokim razinama rukovodstva (obično se ove informacije pružaju svaki mjesec, a rjeđe svaki tjedan).</a:t>
            </a:r>
          </a:p>
          <a:p>
            <a:r>
              <a:rPr lang="hr-HR">
                <a:latin typeface="Arial" panose="020B0604020202020204" pitchFamily="34" charset="0"/>
                <a:cs typeface="Arial" panose="020B0604020202020204" pitchFamily="34" charset="0"/>
              </a:rPr>
              <a:t>Proširenje vremenskog okvira za tekući projekt o provedbi obračuna na temelju IPSAS-a u području javnih financija Albanije i obveza provođenja edukacije osoblja iz područja javnih financija putem interneta o IPSAS-ovim standardima obračuna kao jedna od projektnih aktivnosti.</a:t>
            </a:r>
          </a:p>
        </p:txBody>
      </p:sp>
    </p:spTree>
    <p:extLst>
      <p:ext uri="{BB962C8B-B14F-4D97-AF65-F5344CB8AC3E}">
        <p14:creationId xmlns:p14="http://schemas.microsoft.com/office/powerpoint/2010/main" val="4219905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6894" y="239632"/>
            <a:ext cx="8911687" cy="956779"/>
          </a:xfrm>
        </p:spPr>
        <p:txBody>
          <a:bodyPr>
            <a:normAutofit/>
          </a:bodyPr>
          <a:lstStyle/>
          <a:p>
            <a:r>
              <a:rPr lang="hr-HR" sz="2400" b="1" i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Novi mehanizam za praćenje i izvještavanje o financijskim transakcijama povezanima s pandemijom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9877" y="1316052"/>
            <a:ext cx="10034735" cy="5289847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hr-HR" sz="2400" b="1" i="1" u="sng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Novi ekonomski računi i brojčane oznake proračunske strukture stvoreni zbog pandemije koronavirusne bolesti COVID-19 u Informacijskom sustavu albanske vlade za financijsko upravljanje (AGFIS)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1900" b="1" dirty="0">
                <a:latin typeface="Arial" panose="020B0604020202020204" pitchFamily="34" charset="0"/>
                <a:cs typeface="Arial" panose="020B0604020202020204" pitchFamily="34" charset="0"/>
              </a:rPr>
              <a:t>Novi analitički račun rashoda stvoren unutar postojećeg računskog plana: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hr-HR" sz="1400" b="1" dirty="0">
                <a:latin typeface="Arial" panose="020B0604020202020204" pitchFamily="34" charset="0"/>
                <a:cs typeface="Arial" panose="020B0604020202020204" pitchFamily="34" charset="0"/>
              </a:rPr>
              <a:t>6062300 </a:t>
            </a:r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– „Transfer zaposlenicima malih poduzeća kao financijska pomoć za ublažavanje posljedica pandemije koronavirusne bolesti COVID-19”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hr-HR" sz="1400" b="1" dirty="0">
                <a:latin typeface="Arial" panose="020B0604020202020204" pitchFamily="34" charset="0"/>
                <a:cs typeface="Arial" panose="020B0604020202020204" pitchFamily="34" charset="0"/>
              </a:rPr>
              <a:t>6062301 </a:t>
            </a:r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– „Transfer kao financijska pomoć osobama koje su postale nezaposlene zbog pandemije koronavirusne bolesti COVID-19”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1900" b="1" dirty="0">
                <a:latin typeface="Arial" panose="020B0604020202020204" pitchFamily="34" charset="0"/>
                <a:cs typeface="Arial" panose="020B0604020202020204" pitchFamily="34" charset="0"/>
              </a:rPr>
              <a:t>Novi analitički račun prihoda stvoren unutar postojećeg računskog plana: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hr-HR" sz="1400" b="1" dirty="0">
                <a:latin typeface="Arial" panose="020B0604020202020204" pitchFamily="34" charset="0"/>
                <a:cs typeface="Arial" panose="020B0604020202020204" pitchFamily="34" charset="0"/>
              </a:rPr>
              <a:t>7207014</a:t>
            </a:r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 – Dobrovoljni doprinos za ublažavanje posljedica koronavirusne bolesti COVID-19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1900" b="1" dirty="0">
                <a:latin typeface="Arial" panose="020B0604020202020204" pitchFamily="34" charset="0"/>
                <a:cs typeface="Arial" panose="020B0604020202020204" pitchFamily="34" charset="0"/>
              </a:rPr>
              <a:t>Nove izlazne brojčane oznake stvorene unutar postojećeg popisa izlaznih brojčanih oznaka proračunske strukture za potrebe pandemije koronavirusne bolesti COVID-19 upotrijebljeni za alokaciju i proces izvršenja rashodovnog proračuna: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hr-HR" sz="1400" b="1" dirty="0">
                <a:latin typeface="Arial" panose="020B0604020202020204" pitchFamily="34" charset="0"/>
                <a:cs typeface="Arial" panose="020B0604020202020204" pitchFamily="34" charset="0"/>
              </a:rPr>
              <a:t>91304AJ – Pacijenti na bolničkom liječenju zbog koronavirusne bolesti COVID-19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hr-HR" sz="1400" b="1" dirty="0">
                <a:latin typeface="Arial" panose="020B0604020202020204" pitchFamily="34" charset="0"/>
                <a:cs typeface="Arial" panose="020B0604020202020204" pitchFamily="34" charset="0"/>
              </a:rPr>
              <a:t>91304AN – Smještaj za zaposlenike koji će sudjelovati u izgradnji Memorijalne bolnice Fier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hr-HR" sz="1400" b="1" dirty="0">
                <a:latin typeface="Arial" panose="020B0604020202020204" pitchFamily="34" charset="0"/>
                <a:cs typeface="Arial" panose="020B0604020202020204" pitchFamily="34" charset="0"/>
              </a:rPr>
              <a:t>91013AH – Financijska pomoć poduzećima za sigurnosti protokol borbe protiv koronavirusne bolesti COVID-19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hr-HR" sz="1400" b="1" dirty="0">
                <a:latin typeface="Arial" panose="020B0604020202020204" pitchFamily="34" charset="0"/>
                <a:cs typeface="Arial" panose="020B0604020202020204" pitchFamily="34" charset="0"/>
              </a:rPr>
              <a:t>91307AI – Osoblje zaposleno u području javnog stambenog zbrinjavanja i socijalne skrbi koje prima naknadu za usluge pružene tijekom pandemije koronavirusne bolesti COVID-19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hr-HR" sz="1400" b="1" dirty="0">
                <a:latin typeface="Arial" panose="020B0604020202020204" pitchFamily="34" charset="0"/>
                <a:cs typeface="Arial" panose="020B0604020202020204" pitchFamily="34" charset="0"/>
              </a:rPr>
              <a:t>itd.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hr-HR" sz="1400" b="1" dirty="0">
                <a:latin typeface="Arial" panose="020B0604020202020204" pitchFamily="34" charset="0"/>
                <a:cs typeface="Arial" panose="020B0604020202020204" pitchFamily="34" charset="0"/>
              </a:rPr>
              <a:t>COVID-19 – (T) Projekti / izlazni rezultati u vezi s koronavirusnom bolesti COVID-19 (matični račun za potrebe izvještavanja, uključujući sve podskupine izlaznih brojčanih oznaka povezanih s pandemijom koronavirusne bolesti COVID-19)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1900" b="1" dirty="0">
                <a:latin typeface="Arial" panose="020B0604020202020204" pitchFamily="34" charset="0"/>
                <a:cs typeface="Arial" panose="020B0604020202020204" pitchFamily="34" charset="0"/>
              </a:rPr>
              <a:t>Odvojeni bankovni računi u poslovnim bankama za uplatu dobrovoljnih doprinosa u vezi s pandemijom koronavirusne bolesti COVID-19 </a:t>
            </a:r>
            <a:r>
              <a:rPr lang="hr-HR" sz="1700" dirty="0">
                <a:latin typeface="Arial" panose="020B0604020202020204" pitchFamily="34" charset="0"/>
                <a:cs typeface="Arial" panose="020B0604020202020204" pitchFamily="34" charset="0"/>
              </a:rPr>
              <a:t>(svakodnevna konsolidacija uplaćenih gotovinskih sredstava u Jedinstvenom računu riznice u Središnjoj banci i svakodnevno automatsko usuglašavanje i računovodstveno evidentiranje u AGFIS-u).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93930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89090" y="253226"/>
            <a:ext cx="10165453" cy="782659"/>
          </a:xfrm>
        </p:spPr>
        <p:txBody>
          <a:bodyPr>
            <a:noAutofit/>
          </a:bodyPr>
          <a:lstStyle/>
          <a:p>
            <a:r>
              <a:rPr lang="hr-HR" sz="2000" b="1" i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Primjer financijskog izvještaja o troškovima povezanima s pandemijom koronavirusne bolesti COVID-19 uz upotrebu određene izlazne brojčane oznake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86212" y="1496296"/>
            <a:ext cx="4700187" cy="576262"/>
          </a:xfrm>
        </p:spPr>
        <p:txBody>
          <a:bodyPr/>
          <a:lstStyle/>
          <a:p>
            <a:r>
              <a:rPr lang="hr-HR" sz="1350" b="1" i="1" dirty="0"/>
              <a:t>Izrada prethodno definiranog financijskog izvještaja o rashodima povezanima s pandemijom koronavirusne bolesti COVID-19 u Glavnoj knjizi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7213373" y="1219198"/>
            <a:ext cx="3999001" cy="576262"/>
          </a:xfrm>
        </p:spPr>
        <p:txBody>
          <a:bodyPr/>
          <a:lstStyle/>
          <a:p>
            <a:r>
              <a:rPr lang="hr-HR" sz="1400" i="1"/>
              <a:t>                   </a:t>
            </a:r>
            <a:r>
              <a:rPr lang="hr-HR" sz="1400" b="1" i="1"/>
              <a:t>Prikaz izvještaja</a:t>
            </a: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460621" y="2162086"/>
            <a:ext cx="5281300" cy="4033615"/>
          </a:xfrm>
          <a:prstGeom prst="rect">
            <a:avLst/>
          </a:prstGeom>
        </p:spPr>
      </p:pic>
      <p:pic>
        <p:nvPicPr>
          <p:cNvPr id="9" name="Content Placeholder 8"/>
          <p:cNvPicPr>
            <a:picLocks noGrp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86213" y="2162087"/>
            <a:ext cx="5341121" cy="4033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330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/>
              <a:t> </a:t>
            </a:r>
          </a:p>
          <a:p>
            <a:pPr marL="0" indent="0">
              <a:buNone/>
            </a:pPr>
            <a:r>
              <a:rPr lang="hr-HR" sz="32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3200" b="1" i="1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Pitanja?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04791F-67CE-4C24-8050-B97DA7596CE9}"/>
              </a:ext>
            </a:extLst>
          </p:cNvPr>
          <p:cNvSpPr txBox="1"/>
          <p:nvPr/>
        </p:nvSpPr>
        <p:spPr>
          <a:xfrm>
            <a:off x="6868886" y="4397829"/>
            <a:ext cx="427808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000" dirty="0">
                <a:latin typeface="Edwardian Script ITC" panose="030303020407070D0804" pitchFamily="66" charset="0"/>
              </a:rPr>
              <a:t>Hvala vam</a:t>
            </a:r>
          </a:p>
        </p:txBody>
      </p:sp>
    </p:spTree>
    <p:extLst>
      <p:ext uri="{BB962C8B-B14F-4D97-AF65-F5344CB8AC3E}">
        <p14:creationId xmlns:p14="http://schemas.microsoft.com/office/powerpoint/2010/main" val="137175212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212</TotalTime>
  <Words>518</Words>
  <Application>Microsoft Office PowerPoint</Application>
  <PresentationFormat>Widescreen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Century Gothic</vt:lpstr>
      <vt:lpstr>Edwardian Script ITC</vt:lpstr>
      <vt:lpstr>Wingdings</vt:lpstr>
      <vt:lpstr>Wingdings 3</vt:lpstr>
      <vt:lpstr>Wisp</vt:lpstr>
      <vt:lpstr>       Pandemija kao prilika za poboljšanje  računovodstva i financijskog izvještavanja u      javnom sektoru                                                         PEMPAL – TCOP        Videokonferencija, srijeda, 9. lipnja/juna 2021.  </vt:lpstr>
      <vt:lpstr>Utjecaj pandemije koronavirusne bolesti COVID-19 na potražnju / vremenski okvir financijskih informacija i nacionalne planove reformi računovodstva i izvještavanja u javnom sektoru</vt:lpstr>
      <vt:lpstr>Novi mehanizam za praćenje i izvještavanje o financijskim transakcijama povezanima s pandemijom </vt:lpstr>
      <vt:lpstr>Primjer financijskog izvještaja o troškovima povezanima s pandemijom koronavirusne bolesti COVID-19 uz upotrebu određene izlazne brojčane oznake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Pandemic as an opportunity to            improve public accounting and            reporting</dc:title>
  <dc:creator>Aurela Velo</dc:creator>
  <cp:lastModifiedBy>Author</cp:lastModifiedBy>
  <cp:revision>45</cp:revision>
  <dcterms:created xsi:type="dcterms:W3CDTF">2021-05-24T12:56:42Z</dcterms:created>
  <dcterms:modified xsi:type="dcterms:W3CDTF">2021-05-31T10:33:34Z</dcterms:modified>
</cp:coreProperties>
</file>