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700" r:id="rId3"/>
  </p:sldMasterIdLst>
  <p:notesMasterIdLst>
    <p:notesMasterId r:id="rId23"/>
  </p:notesMasterIdLst>
  <p:sldIdLst>
    <p:sldId id="1209" r:id="rId4"/>
    <p:sldId id="1216" r:id="rId5"/>
    <p:sldId id="1171" r:id="rId6"/>
    <p:sldId id="1175" r:id="rId7"/>
    <p:sldId id="1217" r:id="rId8"/>
    <p:sldId id="1177" r:id="rId9"/>
    <p:sldId id="1152" r:id="rId10"/>
    <p:sldId id="1165" r:id="rId11"/>
    <p:sldId id="1210" r:id="rId12"/>
    <p:sldId id="1174" r:id="rId13"/>
    <p:sldId id="1178" r:id="rId14"/>
    <p:sldId id="1211" r:id="rId15"/>
    <p:sldId id="1182" r:id="rId16"/>
    <p:sldId id="1184" r:id="rId17"/>
    <p:sldId id="1183" r:id="rId18"/>
    <p:sldId id="1213" r:id="rId19"/>
    <p:sldId id="1214" r:id="rId20"/>
    <p:sldId id="1212" r:id="rId21"/>
    <p:sldId id="12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a, Gerardo" initials="UG" lastIdx="1" clrIdx="0">
    <p:extLst>
      <p:ext uri="{19B8F6BF-5375-455C-9EA6-DF929625EA0E}">
        <p15:presenceInfo xmlns:p15="http://schemas.microsoft.com/office/powerpoint/2012/main" userId="S::GUna@IMF.ORG::3488a71f-160b-49da-9e21-f9374c09b6ce" providerId="AD"/>
      </p:ext>
    </p:extLst>
  </p:cmAuthor>
  <p:cmAuthor id="2" name="Acedo, Jimena" initials="AJ" lastIdx="1" clrIdx="1">
    <p:extLst>
      <p:ext uri="{19B8F6BF-5375-455C-9EA6-DF929625EA0E}">
        <p15:presenceInfo xmlns:p15="http://schemas.microsoft.com/office/powerpoint/2012/main" userId="S::JAcedo@imf.org::e6eca23b-eb52-4dad-baf3-b713933be4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E7EFF9"/>
    <a:srgbClr val="8FDDED"/>
    <a:srgbClr val="CBDEF3"/>
    <a:srgbClr val="CAE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3792" autoAdjust="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E30AF-D545-4F09-A225-5E2166CFA31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CE330D-3B2C-4E2A-8B9C-E7AB511DA286}">
      <dgm:prSet phldrT="[Text]"/>
      <dgm:spPr/>
      <dgm:t>
        <a:bodyPr/>
        <a:lstStyle/>
        <a:p>
          <a:r>
            <a:rPr lang="hr-HR"/>
            <a:t>Prepoznavanje glavnih funkcija PFM-a i procesa koje podržavaju informatički sustavi</a:t>
          </a:r>
        </a:p>
      </dgm:t>
    </dgm:pt>
    <dgm:pt modelId="{8343202C-3DBC-463F-83D7-E9D6697EA192}" type="parTrans" cxnId="{9BDCE3EF-2607-490A-AC5F-AA112229EDD1}">
      <dgm:prSet/>
      <dgm:spPr/>
      <dgm:t>
        <a:bodyPr/>
        <a:lstStyle/>
        <a:p>
          <a:endParaRPr lang="en-US"/>
        </a:p>
      </dgm:t>
    </dgm:pt>
    <dgm:pt modelId="{1EBD7096-9D6E-4B48-A13E-76B79422A06F}" type="sibTrans" cxnId="{9BDCE3EF-2607-490A-AC5F-AA112229EDD1}">
      <dgm:prSet/>
      <dgm:spPr/>
      <dgm:t>
        <a:bodyPr/>
        <a:lstStyle/>
        <a:p>
          <a:endParaRPr lang="en-US"/>
        </a:p>
      </dgm:t>
    </dgm:pt>
    <dgm:pt modelId="{3668DB1D-1B99-40FD-8CA6-6A825FFAD6D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/>
            <a:t>1. Fiskalna politika </a:t>
          </a:r>
        </a:p>
      </dgm:t>
    </dgm:pt>
    <dgm:pt modelId="{1E96D50F-D33C-45FA-8BCC-40562A445CD1}" type="parTrans" cxnId="{E2C78DD9-0E94-43E2-BC52-FBDF882430F1}">
      <dgm:prSet/>
      <dgm:spPr/>
      <dgm:t>
        <a:bodyPr/>
        <a:lstStyle/>
        <a:p>
          <a:endParaRPr lang="en-US"/>
        </a:p>
      </dgm:t>
    </dgm:pt>
    <dgm:pt modelId="{037646DE-ADC2-49AE-9622-257254724E42}" type="sibTrans" cxnId="{E2C78DD9-0E94-43E2-BC52-FBDF882430F1}">
      <dgm:prSet/>
      <dgm:spPr/>
      <dgm:t>
        <a:bodyPr/>
        <a:lstStyle/>
        <a:p>
          <a:endParaRPr lang="en-US"/>
        </a:p>
      </dgm:t>
    </dgm:pt>
    <dgm:pt modelId="{EDF20DE2-B985-4613-8447-BFF71424E45E}">
      <dgm:prSet phldrT="[Text]"/>
      <dgm:spPr/>
      <dgm:t>
        <a:bodyPr/>
        <a:lstStyle/>
        <a:p>
          <a:r>
            <a:rPr lang="hr-HR">
              <a:solidFill>
                <a:schemeClr val="bg1"/>
              </a:solidFill>
            </a:rPr>
            <a:t>Glavni aspekti alata/okvira i smjernica za dijagnostiku PFM-a povezani s funkcijama PFM-a </a:t>
          </a:r>
        </a:p>
      </dgm:t>
    </dgm:pt>
    <dgm:pt modelId="{01543D56-E357-4BA8-B407-D60969DE03C7}" type="parTrans" cxnId="{EA8673D6-B16E-41AA-B28F-A80F5C3E7985}">
      <dgm:prSet/>
      <dgm:spPr/>
      <dgm:t>
        <a:bodyPr/>
        <a:lstStyle/>
        <a:p>
          <a:endParaRPr lang="en-US"/>
        </a:p>
      </dgm:t>
    </dgm:pt>
    <dgm:pt modelId="{6E759D33-7D2F-4381-8915-91EB5FB4175B}" type="sibTrans" cxnId="{EA8673D6-B16E-41AA-B28F-A80F5C3E7985}">
      <dgm:prSet/>
      <dgm:spPr/>
      <dgm:t>
        <a:bodyPr/>
        <a:lstStyle/>
        <a:p>
          <a:endParaRPr lang="en-US"/>
        </a:p>
      </dgm:t>
    </dgm:pt>
    <dgm:pt modelId="{AB7E5203-CDE3-4EAB-A72F-16A6611054C6}">
      <dgm:prSet phldrT="[Text]"/>
      <dgm:spPr/>
      <dgm:t>
        <a:bodyPr/>
        <a:lstStyle/>
        <a:p>
          <a:r>
            <a:rPr lang="hr-HR"/>
            <a:t>1. Kodeks fiskalne transparentnosti/evaluacija </a:t>
          </a:r>
        </a:p>
      </dgm:t>
    </dgm:pt>
    <dgm:pt modelId="{91454E69-DE3D-476E-87DC-4703597B4718}" type="parTrans" cxnId="{DB474E11-E40A-464C-96F9-952131857F6A}">
      <dgm:prSet/>
      <dgm:spPr/>
      <dgm:t>
        <a:bodyPr/>
        <a:lstStyle/>
        <a:p>
          <a:endParaRPr lang="en-US"/>
        </a:p>
      </dgm:t>
    </dgm:pt>
    <dgm:pt modelId="{0E7DA3E4-798E-4B2B-9ABE-D9F259E0A412}" type="sibTrans" cxnId="{DB474E11-E40A-464C-96F9-952131857F6A}">
      <dgm:prSet/>
      <dgm:spPr/>
      <dgm:t>
        <a:bodyPr/>
        <a:lstStyle/>
        <a:p>
          <a:endParaRPr lang="en-US"/>
        </a:p>
      </dgm:t>
    </dgm:pt>
    <dgm:pt modelId="{86D49F5E-FF02-4384-B6C1-09B4D3FA87F1}">
      <dgm:prSet phldrT="[Text]"/>
      <dgm:spPr/>
      <dgm:t>
        <a:bodyPr/>
        <a:lstStyle/>
        <a:p>
          <a:r>
            <a:rPr lang="hr-HR"/>
            <a:t>Funkcionalni zahtjevi visoke razine za informatičke sustave PFM-a</a:t>
          </a:r>
        </a:p>
      </dgm:t>
    </dgm:pt>
    <dgm:pt modelId="{46BE0626-0487-4749-8176-90DB7B549B02}" type="sibTrans" cxnId="{1A7487C9-9448-4930-A954-9A8BB4D57C75}">
      <dgm:prSet/>
      <dgm:spPr/>
      <dgm:t>
        <a:bodyPr/>
        <a:lstStyle/>
        <a:p>
          <a:endParaRPr lang="en-US"/>
        </a:p>
      </dgm:t>
    </dgm:pt>
    <dgm:pt modelId="{63992CA7-AAE3-45D4-ACDF-9F49E395BF89}" type="parTrans" cxnId="{1A7487C9-9448-4930-A954-9A8BB4D57C75}">
      <dgm:prSet/>
      <dgm:spPr/>
      <dgm:t>
        <a:bodyPr/>
        <a:lstStyle/>
        <a:p>
          <a:endParaRPr lang="en-US"/>
        </a:p>
      </dgm:t>
    </dgm:pt>
    <dgm:pt modelId="{8EAEC94E-0D35-4B5A-963D-7710761D5D8B}">
      <dgm:prSet phldrT="[Text]"/>
      <dgm:spPr/>
      <dgm:t>
        <a:bodyPr/>
        <a:lstStyle/>
        <a:p>
          <a:r>
            <a:rPr lang="hr-HR"/>
            <a:t>Razvoj funkcionalnih zahtjeva na razini idejnog dizajna </a:t>
          </a:r>
        </a:p>
      </dgm:t>
    </dgm:pt>
    <dgm:pt modelId="{B745FF8A-3AE5-49F1-84F2-EFD448CFFED0}" type="sibTrans" cxnId="{AA4880E8-FC88-4F8E-993A-236BAB4F4BC2}">
      <dgm:prSet/>
      <dgm:spPr/>
      <dgm:t>
        <a:bodyPr/>
        <a:lstStyle/>
        <a:p>
          <a:endParaRPr lang="en-US"/>
        </a:p>
      </dgm:t>
    </dgm:pt>
    <dgm:pt modelId="{9D6983F8-DAAB-4F58-901D-8A93517744D4}" type="parTrans" cxnId="{AA4880E8-FC88-4F8E-993A-236BAB4F4BC2}">
      <dgm:prSet/>
      <dgm:spPr/>
      <dgm:t>
        <a:bodyPr/>
        <a:lstStyle/>
        <a:p>
          <a:endParaRPr lang="en-US"/>
        </a:p>
      </dgm:t>
    </dgm:pt>
    <dgm:pt modelId="{1D362E52-CB8A-4688-9253-1963C8FB3218}">
      <dgm:prSet phldrT="[Text]"/>
      <dgm:spPr>
        <a:solidFill>
          <a:srgbClr val="0070C0"/>
        </a:solidFill>
      </dgm:spPr>
      <dgm:t>
        <a:bodyPr/>
        <a:lstStyle/>
        <a:p>
          <a:r>
            <a:rPr lang="hr-HR"/>
            <a:t>Funkcionalna i tehnološka načela informatičkih sustava PFM-a ** </a:t>
          </a:r>
        </a:p>
      </dgm:t>
    </dgm:pt>
    <dgm:pt modelId="{77250D5C-D2D3-443F-92AD-4E585A5CC978}" type="parTrans" cxnId="{DAF57A22-58C4-40BA-A89D-351B3BD2FEC8}">
      <dgm:prSet/>
      <dgm:spPr/>
      <dgm:t>
        <a:bodyPr/>
        <a:lstStyle/>
        <a:p>
          <a:endParaRPr lang="en-US"/>
        </a:p>
      </dgm:t>
    </dgm:pt>
    <dgm:pt modelId="{25E533B0-8D8F-48FB-8D7B-9D812A9D4C83}" type="sibTrans" cxnId="{DAF57A22-58C4-40BA-A89D-351B3BD2FEC8}">
      <dgm:prSet/>
      <dgm:spPr/>
      <dgm:t>
        <a:bodyPr/>
        <a:lstStyle/>
        <a:p>
          <a:endParaRPr lang="en-US"/>
        </a:p>
      </dgm:t>
    </dgm:pt>
    <dgm:pt modelId="{7042266B-1F55-47FA-9CD5-76B7B981438E}">
      <dgm:prSet phldrT="[Text]"/>
      <dgm:spPr/>
      <dgm:t>
        <a:bodyPr/>
        <a:lstStyle/>
        <a:p>
          <a:r>
            <a:rPr lang="hr-HR"/>
            <a:t>1. Fiskalna politika </a:t>
          </a:r>
        </a:p>
        <a:p>
          <a:r>
            <a:rPr lang="hr-HR"/>
            <a:t>2. Upravljanje proračunom i prihodima </a:t>
          </a:r>
        </a:p>
      </dgm:t>
    </dgm:pt>
    <dgm:pt modelId="{1D84B602-CF3E-4495-B3DF-8615C2E2894A}" type="parTrans" cxnId="{607C7E85-DEF3-4613-90F7-0F11D94C2AF8}">
      <dgm:prSet/>
      <dgm:spPr/>
      <dgm:t>
        <a:bodyPr/>
        <a:lstStyle/>
        <a:p>
          <a:endParaRPr lang="en-US"/>
        </a:p>
      </dgm:t>
    </dgm:pt>
    <dgm:pt modelId="{58F43F26-A97A-41B7-9CF5-76D0146EB774}" type="sibTrans" cxnId="{607C7E85-DEF3-4613-90F7-0F11D94C2AF8}">
      <dgm:prSet/>
      <dgm:spPr/>
      <dgm:t>
        <a:bodyPr/>
        <a:lstStyle/>
        <a:p>
          <a:endParaRPr lang="en-US"/>
        </a:p>
      </dgm:t>
    </dgm:pt>
    <dgm:pt modelId="{D4F25F91-438A-49A2-B55D-7FAD4C939011}">
      <dgm:prSet/>
      <dgm:spPr/>
      <dgm:t>
        <a:bodyPr/>
        <a:lstStyle/>
        <a:p>
          <a:r>
            <a:rPr lang="hr-HR"/>
            <a:t>3. Upravljanje riznicom </a:t>
          </a:r>
        </a:p>
      </dgm:t>
    </dgm:pt>
    <dgm:pt modelId="{A3095DBA-1130-4998-AA6F-F225516893DD}" type="parTrans" cxnId="{7E5259B1-CC32-46B6-ABC9-16F3DC1354A6}">
      <dgm:prSet/>
      <dgm:spPr/>
      <dgm:t>
        <a:bodyPr/>
        <a:lstStyle/>
        <a:p>
          <a:endParaRPr lang="en-US"/>
        </a:p>
      </dgm:t>
    </dgm:pt>
    <dgm:pt modelId="{B51E0BC6-2977-47EC-927D-ABBFFC858D60}" type="sibTrans" cxnId="{7E5259B1-CC32-46B6-ABC9-16F3DC1354A6}">
      <dgm:prSet/>
      <dgm:spPr/>
      <dgm:t>
        <a:bodyPr/>
        <a:lstStyle/>
        <a:p>
          <a:endParaRPr lang="en-US"/>
        </a:p>
      </dgm:t>
    </dgm:pt>
    <dgm:pt modelId="{C81E13BA-41A6-43EE-899B-79551CBE6D29}">
      <dgm:prSet/>
      <dgm:spPr/>
      <dgm:t>
        <a:bodyPr/>
        <a:lstStyle/>
        <a:p>
          <a:r>
            <a:rPr lang="hr-HR"/>
            <a:t>4. Računovodstvo, izvještavanje i revizija </a:t>
          </a:r>
        </a:p>
      </dgm:t>
    </dgm:pt>
    <dgm:pt modelId="{0309357B-85FA-440D-AF3A-B62D0BCC630B}" type="parTrans" cxnId="{315FD4F8-86AA-4727-82A3-E32B8A85235D}">
      <dgm:prSet/>
      <dgm:spPr/>
      <dgm:t>
        <a:bodyPr/>
        <a:lstStyle/>
        <a:p>
          <a:endParaRPr lang="en-US"/>
        </a:p>
      </dgm:t>
    </dgm:pt>
    <dgm:pt modelId="{DEB3A5AD-8D78-4D04-B0AE-4AB909830E61}" type="sibTrans" cxnId="{315FD4F8-86AA-4727-82A3-E32B8A85235D}">
      <dgm:prSet/>
      <dgm:spPr/>
      <dgm:t>
        <a:bodyPr/>
        <a:lstStyle/>
        <a:p>
          <a:endParaRPr lang="en-US"/>
        </a:p>
      </dgm:t>
    </dgm:pt>
    <dgm:pt modelId="{5BFCAA50-6B7A-4514-955F-5E0D263A472F}">
      <dgm:prSet/>
      <dgm:spPr/>
      <dgm:t>
        <a:bodyPr/>
        <a:lstStyle/>
        <a:p>
          <a:r>
            <a:rPr lang="hr-HR"/>
            <a:t>5. Ostale centralne financijske funkcije </a:t>
          </a:r>
        </a:p>
      </dgm:t>
    </dgm:pt>
    <dgm:pt modelId="{C047F3AF-93C4-4080-B4E2-2A987FF20BE0}" type="parTrans" cxnId="{2EFF5877-8505-4D23-86AA-53D8344BB76F}">
      <dgm:prSet/>
      <dgm:spPr/>
      <dgm:t>
        <a:bodyPr/>
        <a:lstStyle/>
        <a:p>
          <a:endParaRPr lang="en-US"/>
        </a:p>
      </dgm:t>
    </dgm:pt>
    <dgm:pt modelId="{1341C4E0-BFD0-4499-AA0A-E3E71A19A508}" type="sibTrans" cxnId="{2EFF5877-8505-4D23-86AA-53D8344BB76F}">
      <dgm:prSet/>
      <dgm:spPr/>
      <dgm:t>
        <a:bodyPr/>
        <a:lstStyle/>
        <a:p>
          <a:endParaRPr lang="en-US"/>
        </a:p>
      </dgm:t>
    </dgm:pt>
    <dgm:pt modelId="{390CFB3B-1D04-491A-ADCF-58399BBD3496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/>
            <a:t>2 Upravljanje proračunom i prihodima </a:t>
          </a:r>
        </a:p>
      </dgm:t>
    </dgm:pt>
    <dgm:pt modelId="{5423CF31-C6F7-469D-A9F8-56E1F8208303}" type="parTrans" cxnId="{03707E20-0864-4228-B231-CD6A2A5C8ED9}">
      <dgm:prSet/>
      <dgm:spPr/>
      <dgm:t>
        <a:bodyPr/>
        <a:lstStyle/>
        <a:p>
          <a:endParaRPr lang="en-US"/>
        </a:p>
      </dgm:t>
    </dgm:pt>
    <dgm:pt modelId="{C2603B70-58AE-4160-8737-8CC1E015EE7E}" type="sibTrans" cxnId="{03707E20-0864-4228-B231-CD6A2A5C8ED9}">
      <dgm:prSet/>
      <dgm:spPr/>
      <dgm:t>
        <a:bodyPr/>
        <a:lstStyle/>
        <a:p>
          <a:endParaRPr lang="en-US"/>
        </a:p>
      </dgm:t>
    </dgm:pt>
    <dgm:pt modelId="{992BCB6D-5843-4E04-99E1-03130712726A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/>
            <a:t>3. Upravljanje riznicom </a:t>
          </a:r>
        </a:p>
      </dgm:t>
    </dgm:pt>
    <dgm:pt modelId="{E72CF1A1-5BC6-4FB5-8DCD-C8BB0E26BABF}" type="parTrans" cxnId="{9E7B84D2-A3D9-45E8-97E9-327AAB7B9B81}">
      <dgm:prSet/>
      <dgm:spPr/>
      <dgm:t>
        <a:bodyPr/>
        <a:lstStyle/>
        <a:p>
          <a:endParaRPr lang="en-US"/>
        </a:p>
      </dgm:t>
    </dgm:pt>
    <dgm:pt modelId="{9746B347-0C86-4D40-9312-144ECF2EDAC6}" type="sibTrans" cxnId="{9E7B84D2-A3D9-45E8-97E9-327AAB7B9B81}">
      <dgm:prSet/>
      <dgm:spPr/>
      <dgm:t>
        <a:bodyPr/>
        <a:lstStyle/>
        <a:p>
          <a:endParaRPr lang="en-US"/>
        </a:p>
      </dgm:t>
    </dgm:pt>
    <dgm:pt modelId="{253F49B2-EA53-4A50-BEF5-EDAC7610372B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/>
            <a:t>4. Računovodstvo, izvještavanje i revizija </a:t>
          </a:r>
        </a:p>
      </dgm:t>
    </dgm:pt>
    <dgm:pt modelId="{C5138077-F7B6-4659-9E4C-2E2A8420D655}" type="parTrans" cxnId="{CAC08D34-CD1E-413D-8993-F3D35BC56EFE}">
      <dgm:prSet/>
      <dgm:spPr/>
      <dgm:t>
        <a:bodyPr/>
        <a:lstStyle/>
        <a:p>
          <a:endParaRPr lang="en-US"/>
        </a:p>
      </dgm:t>
    </dgm:pt>
    <dgm:pt modelId="{A98FAB02-2FC4-44AB-B507-78E04C74C0D5}" type="sibTrans" cxnId="{CAC08D34-CD1E-413D-8993-F3D35BC56EFE}">
      <dgm:prSet/>
      <dgm:spPr/>
      <dgm:t>
        <a:bodyPr/>
        <a:lstStyle/>
        <a:p>
          <a:endParaRPr lang="en-US"/>
        </a:p>
      </dgm:t>
    </dgm:pt>
    <dgm:pt modelId="{996C311E-0933-47F9-83EE-7510E6FB44E4}">
      <dgm:prSet/>
      <dgm:spPr/>
      <dgm:t>
        <a:bodyPr/>
        <a:lstStyle/>
        <a:p>
          <a:pPr>
            <a:buFont typeface="+mj-lt"/>
            <a:buAutoNum type="arabicPeriod"/>
          </a:pPr>
          <a:r>
            <a:rPr lang="hr-HR"/>
            <a:t>5 Ostale centralne financijske funkcije </a:t>
          </a:r>
        </a:p>
      </dgm:t>
    </dgm:pt>
    <dgm:pt modelId="{FB88C9CC-4689-4072-8F29-798BCFA34B58}" type="parTrans" cxnId="{511C5894-1A6F-45D4-A1D2-0914E229CE14}">
      <dgm:prSet/>
      <dgm:spPr/>
      <dgm:t>
        <a:bodyPr/>
        <a:lstStyle/>
        <a:p>
          <a:endParaRPr lang="en-US"/>
        </a:p>
      </dgm:t>
    </dgm:pt>
    <dgm:pt modelId="{124D1D71-FF4E-4427-B99B-3CBA1BA83071}" type="sibTrans" cxnId="{511C5894-1A6F-45D4-A1D2-0914E229CE14}">
      <dgm:prSet/>
      <dgm:spPr/>
      <dgm:t>
        <a:bodyPr/>
        <a:lstStyle/>
        <a:p>
          <a:endParaRPr lang="en-US"/>
        </a:p>
      </dgm:t>
    </dgm:pt>
    <dgm:pt modelId="{6D2CA875-7535-44C8-8034-FB5570585BB1}">
      <dgm:prSet/>
      <dgm:spPr/>
      <dgm:t>
        <a:bodyPr/>
        <a:lstStyle/>
        <a:p>
          <a:r>
            <a:rPr lang="hr-HR"/>
            <a:t>2. Procjena upravljanja javnim ulaganjima </a:t>
          </a:r>
        </a:p>
      </dgm:t>
    </dgm:pt>
    <dgm:pt modelId="{513AC8CB-EB55-4BDE-9253-1DFAE55AFE80}" type="parTrans" cxnId="{2016A127-483F-4EB4-A6E8-68C72E70BA1A}">
      <dgm:prSet/>
      <dgm:spPr/>
      <dgm:t>
        <a:bodyPr/>
        <a:lstStyle/>
        <a:p>
          <a:endParaRPr lang="en-US"/>
        </a:p>
      </dgm:t>
    </dgm:pt>
    <dgm:pt modelId="{EBB6B2CF-F8ED-4423-AE2F-7C541182251B}" type="sibTrans" cxnId="{2016A127-483F-4EB4-A6E8-68C72E70BA1A}">
      <dgm:prSet/>
      <dgm:spPr/>
      <dgm:t>
        <a:bodyPr/>
        <a:lstStyle/>
        <a:p>
          <a:endParaRPr lang="en-US"/>
        </a:p>
      </dgm:t>
    </dgm:pt>
    <dgm:pt modelId="{A1744205-45E9-471F-9957-2BCA5D52288E}">
      <dgm:prSet/>
      <dgm:spPr/>
      <dgm:t>
        <a:bodyPr/>
        <a:lstStyle/>
        <a:p>
          <a:r>
            <a:rPr lang="hr-HR"/>
            <a:t>3. Javni rashodi i financijska odgovornost </a:t>
          </a:r>
        </a:p>
      </dgm:t>
    </dgm:pt>
    <dgm:pt modelId="{CE6F95CF-EB2F-4435-9D78-5ED6CE915D03}" type="parTrans" cxnId="{B2D925DE-EB89-4189-9F97-FE9FD3046A5B}">
      <dgm:prSet/>
      <dgm:spPr/>
      <dgm:t>
        <a:bodyPr/>
        <a:lstStyle/>
        <a:p>
          <a:endParaRPr lang="en-US"/>
        </a:p>
      </dgm:t>
    </dgm:pt>
    <dgm:pt modelId="{915080E3-4949-41AC-80EB-0BA94DFBFCBF}" type="sibTrans" cxnId="{B2D925DE-EB89-4189-9F97-FE9FD3046A5B}">
      <dgm:prSet/>
      <dgm:spPr/>
      <dgm:t>
        <a:bodyPr/>
        <a:lstStyle/>
        <a:p>
          <a:endParaRPr lang="en-US"/>
        </a:p>
      </dgm:t>
    </dgm:pt>
    <dgm:pt modelId="{11D9B2FF-4465-4261-9278-E9AD7D11D8C0}">
      <dgm:prSet/>
      <dgm:spPr/>
      <dgm:t>
        <a:bodyPr/>
        <a:lstStyle/>
        <a:p>
          <a:r>
            <a:rPr lang="hr-HR"/>
            <a:t>4. Indeks otvorenosti proračuna*  </a:t>
          </a:r>
        </a:p>
      </dgm:t>
    </dgm:pt>
    <dgm:pt modelId="{95C8308A-1B51-4261-A498-AF0EF20F0FDC}" type="parTrans" cxnId="{689B9E3F-69D3-4B1B-BD9B-0A2A7823C1C2}">
      <dgm:prSet/>
      <dgm:spPr/>
      <dgm:t>
        <a:bodyPr/>
        <a:lstStyle/>
        <a:p>
          <a:endParaRPr lang="en-US"/>
        </a:p>
      </dgm:t>
    </dgm:pt>
    <dgm:pt modelId="{2DED6C7D-A3BD-4F92-8E27-C411ECD5C9E1}" type="sibTrans" cxnId="{689B9E3F-69D3-4B1B-BD9B-0A2A7823C1C2}">
      <dgm:prSet/>
      <dgm:spPr/>
      <dgm:t>
        <a:bodyPr/>
        <a:lstStyle/>
        <a:p>
          <a:endParaRPr lang="en-US"/>
        </a:p>
      </dgm:t>
    </dgm:pt>
    <dgm:pt modelId="{B1FDC25F-3037-4E7D-9421-67C2DFC19178}">
      <dgm:prSet/>
      <dgm:spPr/>
      <dgm:t>
        <a:bodyPr/>
        <a:lstStyle/>
        <a:p>
          <a:r>
            <a:rPr lang="hr-HR"/>
            <a:t>5. Partnerstvo za otvorenu vlast*    </a:t>
          </a:r>
        </a:p>
      </dgm:t>
    </dgm:pt>
    <dgm:pt modelId="{F1B1977B-32CB-4A51-AF60-DBA78F25A31E}" type="parTrans" cxnId="{BEBE227E-165C-41BD-8CF2-584C3A0DDEAF}">
      <dgm:prSet/>
      <dgm:spPr/>
      <dgm:t>
        <a:bodyPr/>
        <a:lstStyle/>
        <a:p>
          <a:endParaRPr lang="en-US"/>
        </a:p>
      </dgm:t>
    </dgm:pt>
    <dgm:pt modelId="{20CE395A-0D93-427E-9EEE-615EB83C22A0}" type="sibTrans" cxnId="{BEBE227E-165C-41BD-8CF2-584C3A0DDEAF}">
      <dgm:prSet/>
      <dgm:spPr/>
      <dgm:t>
        <a:bodyPr/>
        <a:lstStyle/>
        <a:p>
          <a:endParaRPr lang="en-US"/>
        </a:p>
      </dgm:t>
    </dgm:pt>
    <dgm:pt modelId="{13182EB0-17D7-497E-8EDB-1BF6C4714F63}">
      <dgm:prSet/>
      <dgm:spPr/>
      <dgm:t>
        <a:bodyPr/>
        <a:lstStyle/>
        <a:p>
          <a:r>
            <a:rPr lang="hr-HR"/>
            <a:t>6. Partnerstvo za javno ugovaranje*</a:t>
          </a:r>
          <a:r>
            <a:rPr lang="hr-HR">
              <a:solidFill>
                <a:schemeClr val="tx1"/>
              </a:solidFill>
            </a:rPr>
            <a:t>    </a:t>
          </a:r>
        </a:p>
      </dgm:t>
    </dgm:pt>
    <dgm:pt modelId="{14319C72-5688-42A7-BEF9-8CDB1A1B7DE3}" type="parTrans" cxnId="{00605350-D7F7-4513-A4CB-233C9F0ECC03}">
      <dgm:prSet/>
      <dgm:spPr/>
      <dgm:t>
        <a:bodyPr/>
        <a:lstStyle/>
        <a:p>
          <a:endParaRPr lang="en-US"/>
        </a:p>
      </dgm:t>
    </dgm:pt>
    <dgm:pt modelId="{3B6562D8-A491-44AB-9DC1-3720006AA14F}" type="sibTrans" cxnId="{00605350-D7F7-4513-A4CB-233C9F0ECC03}">
      <dgm:prSet/>
      <dgm:spPr/>
      <dgm:t>
        <a:bodyPr/>
        <a:lstStyle/>
        <a:p>
          <a:endParaRPr lang="en-US"/>
        </a:p>
      </dgm:t>
    </dgm:pt>
    <dgm:pt modelId="{336CA3C1-0772-462A-AA88-EDFD49AD3CB9}" type="pres">
      <dgm:prSet presAssocID="{A94E30AF-D545-4F09-A225-5E2166CFA31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14105C8-BCD2-4C65-860A-36F2588B85AE}" type="pres">
      <dgm:prSet presAssocID="{E3CE330D-3B2C-4E2A-8B9C-E7AB511DA28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80B6B2EA-A6BE-46F3-BD0F-C7B5F677D600}" type="pres">
      <dgm:prSet presAssocID="{E3CE330D-3B2C-4E2A-8B9C-E7AB511DA286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DC2FAD28-DEAC-4B4E-BB59-080563A3750C}" type="pres">
      <dgm:prSet presAssocID="{EDF20DE2-B985-4613-8447-BFF71424E45E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93A62A74-8384-424F-BDB3-A884DCA95435}" type="pres">
      <dgm:prSet presAssocID="{EDF20DE2-B985-4613-8447-BFF71424E45E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65381579-54BD-41EC-9A6C-C0DA4434E878}" type="pres">
      <dgm:prSet presAssocID="{86D49F5E-FF02-4384-B6C1-09B4D3FA87F1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0E4CF7D9-F803-4ADB-8F0F-DFBF4C5DE720}" type="pres">
      <dgm:prSet presAssocID="{86D49F5E-FF02-4384-B6C1-09B4D3FA87F1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A18E7047-9A44-4235-A944-448EE6B75EE7}" type="pres">
      <dgm:prSet presAssocID="{1D362E52-CB8A-4688-9253-1963C8FB321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D6404B89-397D-411A-A92B-E3D2DB38912B}" type="pres">
      <dgm:prSet presAssocID="{1D362E52-CB8A-4688-9253-1963C8FB321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BBDE603-5303-4421-98A3-F87D6B5D8A9C}" type="presOf" srcId="{EDF20DE2-B985-4613-8447-BFF71424E45E}" destId="{DC2FAD28-DEAC-4B4E-BB59-080563A3750C}" srcOrd="0" destOrd="0" presId="urn:microsoft.com/office/officeart/2009/3/layout/IncreasingArrowsProcess"/>
    <dgm:cxn modelId="{17BBA609-0EC0-4EBA-BD0B-F68E085D4AD4}" type="presOf" srcId="{B1FDC25F-3037-4E7D-9421-67C2DFC19178}" destId="{93A62A74-8384-424F-BDB3-A884DCA95435}" srcOrd="0" destOrd="4" presId="urn:microsoft.com/office/officeart/2009/3/layout/IncreasingArrowsProcess"/>
    <dgm:cxn modelId="{DB474E11-E40A-464C-96F9-952131857F6A}" srcId="{EDF20DE2-B985-4613-8447-BFF71424E45E}" destId="{AB7E5203-CDE3-4EAB-A72F-16A6611054C6}" srcOrd="0" destOrd="0" parTransId="{91454E69-DE3D-476E-87DC-4703597B4718}" sibTransId="{0E7DA3E4-798E-4B2B-9ABE-D9F259E0A412}"/>
    <dgm:cxn modelId="{726DCF16-7C26-4DAA-BBBB-E490362FD36B}" type="presOf" srcId="{390CFB3B-1D04-491A-ADCF-58399BBD3496}" destId="{80B6B2EA-A6BE-46F3-BD0F-C7B5F677D600}" srcOrd="0" destOrd="1" presId="urn:microsoft.com/office/officeart/2009/3/layout/IncreasingArrowsProcess"/>
    <dgm:cxn modelId="{79239B1A-ED85-4D9B-AB0D-C4E9704DBD43}" type="presOf" srcId="{D4F25F91-438A-49A2-B55D-7FAD4C939011}" destId="{D6404B89-397D-411A-A92B-E3D2DB38912B}" srcOrd="0" destOrd="1" presId="urn:microsoft.com/office/officeart/2009/3/layout/IncreasingArrowsProcess"/>
    <dgm:cxn modelId="{E14DD41B-56E1-4DF3-948A-E9A40706B11E}" type="presOf" srcId="{3668DB1D-1B99-40FD-8CA6-6A825FFAD6D9}" destId="{80B6B2EA-A6BE-46F3-BD0F-C7B5F677D600}" srcOrd="0" destOrd="0" presId="urn:microsoft.com/office/officeart/2009/3/layout/IncreasingArrowsProcess"/>
    <dgm:cxn modelId="{7F46D71F-65BC-4532-A967-11FE68AAB556}" type="presOf" srcId="{7042266B-1F55-47FA-9CD5-76B7B981438E}" destId="{D6404B89-397D-411A-A92B-E3D2DB38912B}" srcOrd="0" destOrd="0" presId="urn:microsoft.com/office/officeart/2009/3/layout/IncreasingArrowsProcess"/>
    <dgm:cxn modelId="{C5D45220-2A05-49BF-9B82-5D5C0B633846}" type="presOf" srcId="{A94E30AF-D545-4F09-A225-5E2166CFA31B}" destId="{336CA3C1-0772-462A-AA88-EDFD49AD3CB9}" srcOrd="0" destOrd="0" presId="urn:microsoft.com/office/officeart/2009/3/layout/IncreasingArrowsProcess"/>
    <dgm:cxn modelId="{03707E20-0864-4228-B231-CD6A2A5C8ED9}" srcId="{E3CE330D-3B2C-4E2A-8B9C-E7AB511DA286}" destId="{390CFB3B-1D04-491A-ADCF-58399BBD3496}" srcOrd="1" destOrd="0" parTransId="{5423CF31-C6F7-469D-A9F8-56E1F8208303}" sibTransId="{C2603B70-58AE-4160-8737-8CC1E015EE7E}"/>
    <dgm:cxn modelId="{DAF57A22-58C4-40BA-A89D-351B3BD2FEC8}" srcId="{A94E30AF-D545-4F09-A225-5E2166CFA31B}" destId="{1D362E52-CB8A-4688-9253-1963C8FB3218}" srcOrd="3" destOrd="0" parTransId="{77250D5C-D2D3-443F-92AD-4E585A5CC978}" sibTransId="{25E533B0-8D8F-48FB-8D7B-9D812A9D4C83}"/>
    <dgm:cxn modelId="{D4302223-F071-4CCE-B4FF-78C17A213852}" type="presOf" srcId="{13182EB0-17D7-497E-8EDB-1BF6C4714F63}" destId="{93A62A74-8384-424F-BDB3-A884DCA95435}" srcOrd="0" destOrd="5" presId="urn:microsoft.com/office/officeart/2009/3/layout/IncreasingArrowsProcess"/>
    <dgm:cxn modelId="{2016A127-483F-4EB4-A6E8-68C72E70BA1A}" srcId="{EDF20DE2-B985-4613-8447-BFF71424E45E}" destId="{6D2CA875-7535-44C8-8034-FB5570585BB1}" srcOrd="1" destOrd="0" parTransId="{513AC8CB-EB55-4BDE-9253-1DFAE55AFE80}" sibTransId="{EBB6B2CF-F8ED-4423-AE2F-7C541182251B}"/>
    <dgm:cxn modelId="{8BE8A032-F937-416A-ACA9-3CC590E8B0D3}" type="presOf" srcId="{5BFCAA50-6B7A-4514-955F-5E0D263A472F}" destId="{D6404B89-397D-411A-A92B-E3D2DB38912B}" srcOrd="0" destOrd="3" presId="urn:microsoft.com/office/officeart/2009/3/layout/IncreasingArrowsProcess"/>
    <dgm:cxn modelId="{CAC08D34-CD1E-413D-8993-F3D35BC56EFE}" srcId="{E3CE330D-3B2C-4E2A-8B9C-E7AB511DA286}" destId="{253F49B2-EA53-4A50-BEF5-EDAC7610372B}" srcOrd="3" destOrd="0" parTransId="{C5138077-F7B6-4659-9E4C-2E2A8420D655}" sibTransId="{A98FAB02-2FC4-44AB-B507-78E04C74C0D5}"/>
    <dgm:cxn modelId="{1F83B938-072E-4F79-A530-2C47CCD4996E}" type="presOf" srcId="{253F49B2-EA53-4A50-BEF5-EDAC7610372B}" destId="{80B6B2EA-A6BE-46F3-BD0F-C7B5F677D600}" srcOrd="0" destOrd="3" presId="urn:microsoft.com/office/officeart/2009/3/layout/IncreasingArrowsProcess"/>
    <dgm:cxn modelId="{689B9E3F-69D3-4B1B-BD9B-0A2A7823C1C2}" srcId="{EDF20DE2-B985-4613-8447-BFF71424E45E}" destId="{11D9B2FF-4465-4261-9278-E9AD7D11D8C0}" srcOrd="3" destOrd="0" parTransId="{95C8308A-1B51-4261-A498-AF0EF20F0FDC}" sibTransId="{2DED6C7D-A3BD-4F92-8E27-C411ECD5C9E1}"/>
    <dgm:cxn modelId="{BF4F6A5B-71EF-4B16-9794-88ADDC7F804E}" type="presOf" srcId="{C81E13BA-41A6-43EE-899B-79551CBE6D29}" destId="{D6404B89-397D-411A-A92B-E3D2DB38912B}" srcOrd="0" destOrd="2" presId="urn:microsoft.com/office/officeart/2009/3/layout/IncreasingArrowsProcess"/>
    <dgm:cxn modelId="{00605350-D7F7-4513-A4CB-233C9F0ECC03}" srcId="{EDF20DE2-B985-4613-8447-BFF71424E45E}" destId="{13182EB0-17D7-497E-8EDB-1BF6C4714F63}" srcOrd="5" destOrd="0" parTransId="{14319C72-5688-42A7-BEF9-8CDB1A1B7DE3}" sibTransId="{3B6562D8-A491-44AB-9DC1-3720006AA14F}"/>
    <dgm:cxn modelId="{2EFF5877-8505-4D23-86AA-53D8344BB76F}" srcId="{1D362E52-CB8A-4688-9253-1963C8FB3218}" destId="{5BFCAA50-6B7A-4514-955F-5E0D263A472F}" srcOrd="3" destOrd="0" parTransId="{C047F3AF-93C4-4080-B4E2-2A987FF20BE0}" sibTransId="{1341C4E0-BFD0-4499-AA0A-E3E71A19A508}"/>
    <dgm:cxn modelId="{5E93FA79-A415-45D6-8D0C-6477206BEE4C}" type="presOf" srcId="{8EAEC94E-0D35-4B5A-963D-7710761D5D8B}" destId="{0E4CF7D9-F803-4ADB-8F0F-DFBF4C5DE720}" srcOrd="0" destOrd="0" presId="urn:microsoft.com/office/officeart/2009/3/layout/IncreasingArrowsProcess"/>
    <dgm:cxn modelId="{BEBE227E-165C-41BD-8CF2-584C3A0DDEAF}" srcId="{EDF20DE2-B985-4613-8447-BFF71424E45E}" destId="{B1FDC25F-3037-4E7D-9421-67C2DFC19178}" srcOrd="4" destOrd="0" parTransId="{F1B1977B-32CB-4A51-AF60-DBA78F25A31E}" sibTransId="{20CE395A-0D93-427E-9EEE-615EB83C22A0}"/>
    <dgm:cxn modelId="{607C7E85-DEF3-4613-90F7-0F11D94C2AF8}" srcId="{1D362E52-CB8A-4688-9253-1963C8FB3218}" destId="{7042266B-1F55-47FA-9CD5-76B7B981438E}" srcOrd="0" destOrd="0" parTransId="{1D84B602-CF3E-4495-B3DF-8615C2E2894A}" sibTransId="{58F43F26-A97A-41B7-9CF5-76D0146EB774}"/>
    <dgm:cxn modelId="{511C5894-1A6F-45D4-A1D2-0914E229CE14}" srcId="{E3CE330D-3B2C-4E2A-8B9C-E7AB511DA286}" destId="{996C311E-0933-47F9-83EE-7510E6FB44E4}" srcOrd="4" destOrd="0" parTransId="{FB88C9CC-4689-4072-8F29-798BCFA34B58}" sibTransId="{124D1D71-FF4E-4427-B99B-3CBA1BA83071}"/>
    <dgm:cxn modelId="{185EC09D-48ED-4077-A985-69F1DA61CB37}" type="presOf" srcId="{992BCB6D-5843-4E04-99E1-03130712726A}" destId="{80B6B2EA-A6BE-46F3-BD0F-C7B5F677D600}" srcOrd="0" destOrd="2" presId="urn:microsoft.com/office/officeart/2009/3/layout/IncreasingArrowsProcess"/>
    <dgm:cxn modelId="{65D490A3-148A-4E51-9297-86B98508581F}" type="presOf" srcId="{E3CE330D-3B2C-4E2A-8B9C-E7AB511DA286}" destId="{614105C8-BCD2-4C65-860A-36F2588B85AE}" srcOrd="0" destOrd="0" presId="urn:microsoft.com/office/officeart/2009/3/layout/IncreasingArrowsProcess"/>
    <dgm:cxn modelId="{1C862DAE-0B12-45E7-B193-D7D4372D18DC}" type="presOf" srcId="{86D49F5E-FF02-4384-B6C1-09B4D3FA87F1}" destId="{65381579-54BD-41EC-9A6C-C0DA4434E878}" srcOrd="0" destOrd="0" presId="urn:microsoft.com/office/officeart/2009/3/layout/IncreasingArrowsProcess"/>
    <dgm:cxn modelId="{7E5259B1-CC32-46B6-ABC9-16F3DC1354A6}" srcId="{1D362E52-CB8A-4688-9253-1963C8FB3218}" destId="{D4F25F91-438A-49A2-B55D-7FAD4C939011}" srcOrd="1" destOrd="0" parTransId="{A3095DBA-1130-4998-AA6F-F225516893DD}" sibTransId="{B51E0BC6-2977-47EC-927D-ABBFFC858D60}"/>
    <dgm:cxn modelId="{E73D77B4-AFF9-4854-A7D6-B203F0C8CC0D}" type="presOf" srcId="{11D9B2FF-4465-4261-9278-E9AD7D11D8C0}" destId="{93A62A74-8384-424F-BDB3-A884DCA95435}" srcOrd="0" destOrd="3" presId="urn:microsoft.com/office/officeart/2009/3/layout/IncreasingArrowsProcess"/>
    <dgm:cxn modelId="{94DAE3C7-4F40-4B99-838F-62169D243B51}" type="presOf" srcId="{6D2CA875-7535-44C8-8034-FB5570585BB1}" destId="{93A62A74-8384-424F-BDB3-A884DCA95435}" srcOrd="0" destOrd="1" presId="urn:microsoft.com/office/officeart/2009/3/layout/IncreasingArrowsProcess"/>
    <dgm:cxn modelId="{1A7487C9-9448-4930-A954-9A8BB4D57C75}" srcId="{A94E30AF-D545-4F09-A225-5E2166CFA31B}" destId="{86D49F5E-FF02-4384-B6C1-09B4D3FA87F1}" srcOrd="2" destOrd="0" parTransId="{63992CA7-AAE3-45D4-ACDF-9F49E395BF89}" sibTransId="{46BE0626-0487-4749-8176-90DB7B549B02}"/>
    <dgm:cxn modelId="{07403FCC-B169-43C0-9772-76970200EDCC}" type="presOf" srcId="{AB7E5203-CDE3-4EAB-A72F-16A6611054C6}" destId="{93A62A74-8384-424F-BDB3-A884DCA95435}" srcOrd="0" destOrd="0" presId="urn:microsoft.com/office/officeart/2009/3/layout/IncreasingArrowsProcess"/>
    <dgm:cxn modelId="{9E7B84D2-A3D9-45E8-97E9-327AAB7B9B81}" srcId="{E3CE330D-3B2C-4E2A-8B9C-E7AB511DA286}" destId="{992BCB6D-5843-4E04-99E1-03130712726A}" srcOrd="2" destOrd="0" parTransId="{E72CF1A1-5BC6-4FB5-8DCD-C8BB0E26BABF}" sibTransId="{9746B347-0C86-4D40-9312-144ECF2EDAC6}"/>
    <dgm:cxn modelId="{EA8673D6-B16E-41AA-B28F-A80F5C3E7985}" srcId="{A94E30AF-D545-4F09-A225-5E2166CFA31B}" destId="{EDF20DE2-B985-4613-8447-BFF71424E45E}" srcOrd="1" destOrd="0" parTransId="{01543D56-E357-4BA8-B407-D60969DE03C7}" sibTransId="{6E759D33-7D2F-4381-8915-91EB5FB4175B}"/>
    <dgm:cxn modelId="{E2C78DD9-0E94-43E2-BC52-FBDF882430F1}" srcId="{E3CE330D-3B2C-4E2A-8B9C-E7AB511DA286}" destId="{3668DB1D-1B99-40FD-8CA6-6A825FFAD6D9}" srcOrd="0" destOrd="0" parTransId="{1E96D50F-D33C-45FA-8BCC-40562A445CD1}" sibTransId="{037646DE-ADC2-49AE-9622-257254724E42}"/>
    <dgm:cxn modelId="{B2D925DE-EB89-4189-9F97-FE9FD3046A5B}" srcId="{EDF20DE2-B985-4613-8447-BFF71424E45E}" destId="{A1744205-45E9-471F-9957-2BCA5D52288E}" srcOrd="2" destOrd="0" parTransId="{CE6F95CF-EB2F-4435-9D78-5ED6CE915D03}" sibTransId="{915080E3-4949-41AC-80EB-0BA94DFBFCBF}"/>
    <dgm:cxn modelId="{198570E3-BF0F-4ECF-8A5F-F89594329BBA}" type="presOf" srcId="{A1744205-45E9-471F-9957-2BCA5D52288E}" destId="{93A62A74-8384-424F-BDB3-A884DCA95435}" srcOrd="0" destOrd="2" presId="urn:microsoft.com/office/officeart/2009/3/layout/IncreasingArrowsProcess"/>
    <dgm:cxn modelId="{AA4880E8-FC88-4F8E-993A-236BAB4F4BC2}" srcId="{86D49F5E-FF02-4384-B6C1-09B4D3FA87F1}" destId="{8EAEC94E-0D35-4B5A-963D-7710761D5D8B}" srcOrd="0" destOrd="0" parTransId="{9D6983F8-DAAB-4F58-901D-8A93517744D4}" sibTransId="{B745FF8A-3AE5-49F1-84F2-EFD448CFFED0}"/>
    <dgm:cxn modelId="{42C896E8-5C63-4E96-80DA-9F9495459A1B}" type="presOf" srcId="{996C311E-0933-47F9-83EE-7510E6FB44E4}" destId="{80B6B2EA-A6BE-46F3-BD0F-C7B5F677D600}" srcOrd="0" destOrd="4" presId="urn:microsoft.com/office/officeart/2009/3/layout/IncreasingArrowsProcess"/>
    <dgm:cxn modelId="{9BDCE3EF-2607-490A-AC5F-AA112229EDD1}" srcId="{A94E30AF-D545-4F09-A225-5E2166CFA31B}" destId="{E3CE330D-3B2C-4E2A-8B9C-E7AB511DA286}" srcOrd="0" destOrd="0" parTransId="{8343202C-3DBC-463F-83D7-E9D6697EA192}" sibTransId="{1EBD7096-9D6E-4B48-A13E-76B79422A06F}"/>
    <dgm:cxn modelId="{315FD4F8-86AA-4727-82A3-E32B8A85235D}" srcId="{1D362E52-CB8A-4688-9253-1963C8FB3218}" destId="{C81E13BA-41A6-43EE-899B-79551CBE6D29}" srcOrd="2" destOrd="0" parTransId="{0309357B-85FA-440D-AF3A-B62D0BCC630B}" sibTransId="{DEB3A5AD-8D78-4D04-B0AE-4AB909830E61}"/>
    <dgm:cxn modelId="{CD5101FA-8AB8-4FF3-A2C8-5168CF6AACC1}" type="presOf" srcId="{1D362E52-CB8A-4688-9253-1963C8FB3218}" destId="{A18E7047-9A44-4235-A944-448EE6B75EE7}" srcOrd="0" destOrd="0" presId="urn:microsoft.com/office/officeart/2009/3/layout/IncreasingArrowsProcess"/>
    <dgm:cxn modelId="{B380B161-F43F-480A-BFD1-6AC25D4BA239}" type="presParOf" srcId="{336CA3C1-0772-462A-AA88-EDFD49AD3CB9}" destId="{614105C8-BCD2-4C65-860A-36F2588B85AE}" srcOrd="0" destOrd="0" presId="urn:microsoft.com/office/officeart/2009/3/layout/IncreasingArrowsProcess"/>
    <dgm:cxn modelId="{8814470A-F5A3-45DA-8623-8F5F9F23CE29}" type="presParOf" srcId="{336CA3C1-0772-462A-AA88-EDFD49AD3CB9}" destId="{80B6B2EA-A6BE-46F3-BD0F-C7B5F677D600}" srcOrd="1" destOrd="0" presId="urn:microsoft.com/office/officeart/2009/3/layout/IncreasingArrowsProcess"/>
    <dgm:cxn modelId="{A5D6EBF8-E7FC-4D28-A1AD-8AEAFE3A440C}" type="presParOf" srcId="{336CA3C1-0772-462A-AA88-EDFD49AD3CB9}" destId="{DC2FAD28-DEAC-4B4E-BB59-080563A3750C}" srcOrd="2" destOrd="0" presId="urn:microsoft.com/office/officeart/2009/3/layout/IncreasingArrowsProcess"/>
    <dgm:cxn modelId="{561F16B0-7575-41CA-97B4-1D5F565E60D8}" type="presParOf" srcId="{336CA3C1-0772-462A-AA88-EDFD49AD3CB9}" destId="{93A62A74-8384-424F-BDB3-A884DCA95435}" srcOrd="3" destOrd="0" presId="urn:microsoft.com/office/officeart/2009/3/layout/IncreasingArrowsProcess"/>
    <dgm:cxn modelId="{8E27D36D-95A4-4018-8EB2-2D7BC399C508}" type="presParOf" srcId="{336CA3C1-0772-462A-AA88-EDFD49AD3CB9}" destId="{65381579-54BD-41EC-9A6C-C0DA4434E878}" srcOrd="4" destOrd="0" presId="urn:microsoft.com/office/officeart/2009/3/layout/IncreasingArrowsProcess"/>
    <dgm:cxn modelId="{E7A61CAB-6FB5-48FA-80F6-5A811B439654}" type="presParOf" srcId="{336CA3C1-0772-462A-AA88-EDFD49AD3CB9}" destId="{0E4CF7D9-F803-4ADB-8F0F-DFBF4C5DE720}" srcOrd="5" destOrd="0" presId="urn:microsoft.com/office/officeart/2009/3/layout/IncreasingArrowsProcess"/>
    <dgm:cxn modelId="{46EAD42B-8FC6-4C6B-BAB9-430E047F60CD}" type="presParOf" srcId="{336CA3C1-0772-462A-AA88-EDFD49AD3CB9}" destId="{A18E7047-9A44-4235-A944-448EE6B75EE7}" srcOrd="6" destOrd="0" presId="urn:microsoft.com/office/officeart/2009/3/layout/IncreasingArrowsProcess"/>
    <dgm:cxn modelId="{F26D0F7C-A3CB-4C5C-9DE4-A2380AFDAE7C}" type="presParOf" srcId="{336CA3C1-0772-462A-AA88-EDFD49AD3CB9}" destId="{D6404B89-397D-411A-A92B-E3D2DB38912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3E18B-9EE8-46DE-9225-06FCA38BB79C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B587877-4268-4A42-AEED-3A432922EDB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b="1" dirty="0"/>
        </a:p>
        <a:p>
          <a:r>
            <a:rPr lang="hr-HR" sz="1200" b="1"/>
            <a:t>1. Fiskalno predviđanje i priprema proračuna </a:t>
          </a:r>
        </a:p>
      </dgm:t>
    </dgm:pt>
    <dgm:pt modelId="{1907E890-5EA4-44D9-943B-D43297DAA2EE}" type="parTrans" cxnId="{21661B87-3C1E-461B-8F83-D6029DDCAD09}">
      <dgm:prSet/>
      <dgm:spPr/>
      <dgm:t>
        <a:bodyPr/>
        <a:lstStyle/>
        <a:p>
          <a:endParaRPr lang="en-US"/>
        </a:p>
      </dgm:t>
    </dgm:pt>
    <dgm:pt modelId="{439A8D81-9592-46C6-A5E6-9FE0D28367C2}" type="sibTrans" cxnId="{21661B87-3C1E-461B-8F83-D6029DDCAD09}">
      <dgm:prSet/>
      <dgm:spPr/>
      <dgm:t>
        <a:bodyPr/>
        <a:lstStyle/>
        <a:p>
          <a:endParaRPr lang="en-US"/>
        </a:p>
      </dgm:t>
    </dgm:pt>
    <dgm:pt modelId="{F9A10CBD-38F1-4C87-97B8-79E068BBBE5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700"/>
            <a:t>Priprema za izvršenje godišnjeg proračuna </a:t>
          </a:r>
        </a:p>
      </dgm:t>
    </dgm:pt>
    <dgm:pt modelId="{80689CFF-7111-4388-A888-19A472EA9E8C}" type="parTrans" cxnId="{B1F3E41F-40B3-4B49-A3B6-C2F617142E7F}">
      <dgm:prSet/>
      <dgm:spPr/>
      <dgm:t>
        <a:bodyPr/>
        <a:lstStyle/>
        <a:p>
          <a:endParaRPr lang="en-US"/>
        </a:p>
      </dgm:t>
    </dgm:pt>
    <dgm:pt modelId="{FD34E974-6858-4761-AE82-B08E4FBCF06E}" type="sibTrans" cxnId="{B1F3E41F-40B3-4B49-A3B6-C2F617142E7F}">
      <dgm:prSet/>
      <dgm:spPr/>
      <dgm:t>
        <a:bodyPr/>
        <a:lstStyle/>
        <a:p>
          <a:endParaRPr lang="en-US"/>
        </a:p>
      </dgm:t>
    </dgm:pt>
    <dgm:pt modelId="{F0287B50-6523-4123-8047-ED218DFCB47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700"/>
            <a:t>Monitoring proračuna (ciklus povratnih informacija); </a:t>
          </a:r>
        </a:p>
      </dgm:t>
    </dgm:pt>
    <dgm:pt modelId="{3CA7CF6B-B543-4AC5-BA04-B4C1F9F27EB2}" type="parTrans" cxnId="{055C4E50-C9C8-4E91-8F32-5697DC1A21CC}">
      <dgm:prSet/>
      <dgm:spPr/>
      <dgm:t>
        <a:bodyPr/>
        <a:lstStyle/>
        <a:p>
          <a:endParaRPr lang="en-US"/>
        </a:p>
      </dgm:t>
    </dgm:pt>
    <dgm:pt modelId="{E9C07461-944A-471F-873C-333CF0237C89}" type="sibTrans" cxnId="{055C4E50-C9C8-4E91-8F32-5697DC1A21CC}">
      <dgm:prSet/>
      <dgm:spPr/>
      <dgm:t>
        <a:bodyPr/>
        <a:lstStyle/>
        <a:p>
          <a:endParaRPr lang="en-US"/>
        </a:p>
      </dgm:t>
    </dgm:pt>
    <dgm:pt modelId="{8FCC7BA5-8D7E-4C2D-8BE3-90592AA6984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700"/>
            <a:t>Projekcije poreznih i neporeznih prihoda.</a:t>
          </a:r>
        </a:p>
      </dgm:t>
    </dgm:pt>
    <dgm:pt modelId="{3B6FB357-527E-4403-A9AE-2A2F7D341F8E}" type="parTrans" cxnId="{F7DD9A40-167F-4F73-9D38-999C518FAA40}">
      <dgm:prSet/>
      <dgm:spPr/>
      <dgm:t>
        <a:bodyPr/>
        <a:lstStyle/>
        <a:p>
          <a:endParaRPr lang="en-US"/>
        </a:p>
      </dgm:t>
    </dgm:pt>
    <dgm:pt modelId="{5BCDC019-638D-460D-916A-12D38E40A7FC}" type="sibTrans" cxnId="{F7DD9A40-167F-4F73-9D38-999C518FAA40}">
      <dgm:prSet/>
      <dgm:spPr/>
      <dgm:t>
        <a:bodyPr/>
        <a:lstStyle/>
        <a:p>
          <a:endParaRPr lang="en-US"/>
        </a:p>
      </dgm:t>
    </dgm:pt>
    <dgm:pt modelId="{29C86619-F1CC-4798-8CAE-E5F2B728168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2. Javne investicije </a:t>
          </a:r>
        </a:p>
      </dgm:t>
    </dgm:pt>
    <dgm:pt modelId="{24BB2910-ACF9-4F47-BC42-41540DDB119E}" type="parTrans" cxnId="{595BD653-EE65-4A7B-BC52-122409CEB83A}">
      <dgm:prSet/>
      <dgm:spPr/>
      <dgm:t>
        <a:bodyPr/>
        <a:lstStyle/>
        <a:p>
          <a:endParaRPr lang="en-US"/>
        </a:p>
      </dgm:t>
    </dgm:pt>
    <dgm:pt modelId="{979E3797-6AE4-4F40-812F-0EAC3E38D4A8}" type="sibTrans" cxnId="{595BD653-EE65-4A7B-BC52-122409CEB83A}">
      <dgm:prSet/>
      <dgm:spPr/>
      <dgm:t>
        <a:bodyPr/>
        <a:lstStyle/>
        <a:p>
          <a:endParaRPr lang="en-US"/>
        </a:p>
      </dgm:t>
    </dgm:pt>
    <dgm:pt modelId="{77482D8F-F172-4636-A77C-BC662A60357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3. Sudjelovanje javnosti u proračunskom procesu</a:t>
          </a:r>
        </a:p>
      </dgm:t>
    </dgm:pt>
    <dgm:pt modelId="{EB736196-AE88-442C-8A2B-D85B6902E0FD}" type="parTrans" cxnId="{1FC3F18A-88DA-4898-A6D8-188CF6F4FD9D}">
      <dgm:prSet/>
      <dgm:spPr/>
      <dgm:t>
        <a:bodyPr/>
        <a:lstStyle/>
        <a:p>
          <a:endParaRPr lang="en-US"/>
        </a:p>
      </dgm:t>
    </dgm:pt>
    <dgm:pt modelId="{BA3DC3B7-8942-459A-9144-E1BF743BB4FB}" type="sibTrans" cxnId="{1FC3F18A-88DA-4898-A6D8-188CF6F4FD9D}">
      <dgm:prSet/>
      <dgm:spPr/>
      <dgm:t>
        <a:bodyPr/>
        <a:lstStyle/>
        <a:p>
          <a:endParaRPr lang="en-US"/>
        </a:p>
      </dgm:t>
    </dgm:pt>
    <dgm:pt modelId="{A10C1124-CE54-41AA-9D39-85C8764003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4. Nadzor fiskalnih rizicika </a:t>
          </a:r>
        </a:p>
      </dgm:t>
    </dgm:pt>
    <dgm:pt modelId="{83E8C739-0DD9-4FBE-A03B-27C06219A663}" type="parTrans" cxnId="{3587CE8C-C219-41BE-B729-F7450226A641}">
      <dgm:prSet/>
      <dgm:spPr/>
      <dgm:t>
        <a:bodyPr/>
        <a:lstStyle/>
        <a:p>
          <a:endParaRPr lang="en-US"/>
        </a:p>
      </dgm:t>
    </dgm:pt>
    <dgm:pt modelId="{D0DCBA01-7AA2-41A4-A1F0-BDFC68F1B576}" type="sibTrans" cxnId="{3587CE8C-C219-41BE-B729-F7450226A641}">
      <dgm:prSet/>
      <dgm:spPr/>
      <dgm:t>
        <a:bodyPr/>
        <a:lstStyle/>
        <a:p>
          <a:endParaRPr lang="en-US"/>
        </a:p>
      </dgm:t>
    </dgm:pt>
    <dgm:pt modelId="{F735DAE4-D6BF-4C5F-AD04-972C826252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5. Bilanca stanja javnog sektora </a:t>
          </a:r>
        </a:p>
      </dgm:t>
    </dgm:pt>
    <dgm:pt modelId="{F27C755D-C2A9-49AD-AAE2-F0D695069544}" type="parTrans" cxnId="{C0D3F3FF-E123-497F-89F3-526592464CB8}">
      <dgm:prSet/>
      <dgm:spPr/>
      <dgm:t>
        <a:bodyPr/>
        <a:lstStyle/>
        <a:p>
          <a:endParaRPr lang="en-US"/>
        </a:p>
      </dgm:t>
    </dgm:pt>
    <dgm:pt modelId="{2B459AA0-10EC-4829-A409-51CC28BF1095}" type="sibTrans" cxnId="{C0D3F3FF-E123-497F-89F3-526592464CB8}">
      <dgm:prSet/>
      <dgm:spPr/>
      <dgm:t>
        <a:bodyPr/>
        <a:lstStyle/>
        <a:p>
          <a:endParaRPr lang="en-US"/>
        </a:p>
      </dgm:t>
    </dgm:pt>
    <dgm:pt modelId="{25FCB8F3-565E-4AD7-BB70-69612EB8F58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6. Izvršenje proračuna i kontrole</a:t>
          </a:r>
        </a:p>
      </dgm:t>
    </dgm:pt>
    <dgm:pt modelId="{03301E08-9D2C-407E-BA46-6CC342C63E6A}" type="parTrans" cxnId="{91945618-CA85-4E72-9CD6-D2A7DB1965DB}">
      <dgm:prSet/>
      <dgm:spPr/>
      <dgm:t>
        <a:bodyPr/>
        <a:lstStyle/>
        <a:p>
          <a:endParaRPr lang="en-US"/>
        </a:p>
      </dgm:t>
    </dgm:pt>
    <dgm:pt modelId="{2A28CE07-3E4B-430A-ABF2-9F60090C489C}" type="sibTrans" cxnId="{91945618-CA85-4E72-9CD6-D2A7DB1965DB}">
      <dgm:prSet/>
      <dgm:spPr/>
      <dgm:t>
        <a:bodyPr/>
        <a:lstStyle/>
        <a:p>
          <a:endParaRPr lang="en-US"/>
        </a:p>
      </dgm:t>
    </dgm:pt>
    <dgm:pt modelId="{EFBC5E3A-A1B4-4DF5-A20A-0D938377A98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7. Prikupljanje poreznih i neporeznih prihoda </a:t>
          </a:r>
        </a:p>
      </dgm:t>
    </dgm:pt>
    <dgm:pt modelId="{DF48A69F-B24C-4FFC-A630-14C022820109}" type="parTrans" cxnId="{B66DDFEE-7070-4F46-AC89-F16F72B883E2}">
      <dgm:prSet/>
      <dgm:spPr/>
      <dgm:t>
        <a:bodyPr/>
        <a:lstStyle/>
        <a:p>
          <a:endParaRPr lang="en-US"/>
        </a:p>
      </dgm:t>
    </dgm:pt>
    <dgm:pt modelId="{039488CB-A9CC-4E15-9C98-6322493F83B5}" type="sibTrans" cxnId="{B66DDFEE-7070-4F46-AC89-F16F72B883E2}">
      <dgm:prSet/>
      <dgm:spPr/>
      <dgm:t>
        <a:bodyPr/>
        <a:lstStyle/>
        <a:p>
          <a:endParaRPr lang="en-US"/>
        </a:p>
      </dgm:t>
    </dgm:pt>
    <dgm:pt modelId="{ADA34119-11C7-4487-8298-E37A2425E84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100" b="1"/>
            <a:t>8. Računovodstvo i izvještavanje: </a:t>
          </a:r>
        </a:p>
      </dgm:t>
    </dgm:pt>
    <dgm:pt modelId="{319B20C2-FAC4-41B1-B76C-E0134B240F1E}" type="parTrans" cxnId="{D8DE572F-9B1B-4163-BEE0-E30CFC46BDC0}">
      <dgm:prSet/>
      <dgm:spPr/>
      <dgm:t>
        <a:bodyPr/>
        <a:lstStyle/>
        <a:p>
          <a:endParaRPr lang="en-US"/>
        </a:p>
      </dgm:t>
    </dgm:pt>
    <dgm:pt modelId="{A1D1593A-7F6E-49F7-BFA1-ABCE01B9E974}" type="sibTrans" cxnId="{D8DE572F-9B1B-4163-BEE0-E30CFC46BDC0}">
      <dgm:prSet/>
      <dgm:spPr/>
      <dgm:t>
        <a:bodyPr/>
        <a:lstStyle/>
        <a:p>
          <a:endParaRPr lang="en-US"/>
        </a:p>
      </dgm:t>
    </dgm:pt>
    <dgm:pt modelId="{2B9E9AB8-F9B8-4AAF-9895-F100A95AEA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/>
            <a:t>Računovodstvo i praćenje financijskih transakcija;</a:t>
          </a:r>
        </a:p>
      </dgm:t>
    </dgm:pt>
    <dgm:pt modelId="{2BC1C1BA-D053-4A6C-877A-662EC6D10E5F}" type="parTrans" cxnId="{4211F4B0-E086-4833-BCE5-DF3E663717D8}">
      <dgm:prSet/>
      <dgm:spPr/>
      <dgm:t>
        <a:bodyPr/>
        <a:lstStyle/>
        <a:p>
          <a:endParaRPr lang="en-US"/>
        </a:p>
      </dgm:t>
    </dgm:pt>
    <dgm:pt modelId="{B173D7F7-C4D7-4425-9EB2-DD4821F7D262}" type="sibTrans" cxnId="{4211F4B0-E086-4833-BCE5-DF3E663717D8}">
      <dgm:prSet/>
      <dgm:spPr/>
      <dgm:t>
        <a:bodyPr/>
        <a:lstStyle/>
        <a:p>
          <a:endParaRPr lang="en-US"/>
        </a:p>
      </dgm:t>
    </dgm:pt>
    <dgm:pt modelId="{11F5EB95-9CB2-40D6-8924-CBCAD61684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 dirty="0"/>
            <a:t>Sastavljanje financijskih i proračunskih izvještaja tijekom tekuće godine;</a:t>
          </a:r>
        </a:p>
      </dgm:t>
    </dgm:pt>
    <dgm:pt modelId="{24E5F989-8D34-4F51-9E90-49827ECE200E}" type="parTrans" cxnId="{106CFCC3-CFC1-49F4-9274-349F802E8655}">
      <dgm:prSet/>
      <dgm:spPr/>
      <dgm:t>
        <a:bodyPr/>
        <a:lstStyle/>
        <a:p>
          <a:endParaRPr lang="en-US"/>
        </a:p>
      </dgm:t>
    </dgm:pt>
    <dgm:pt modelId="{D5E7720F-C9B4-40E3-B571-22062AC8AB9D}" type="sibTrans" cxnId="{106CFCC3-CFC1-49F4-9274-349F802E8655}">
      <dgm:prSet/>
      <dgm:spPr/>
      <dgm:t>
        <a:bodyPr/>
        <a:lstStyle/>
        <a:p>
          <a:endParaRPr lang="en-US"/>
        </a:p>
      </dgm:t>
    </dgm:pt>
    <dgm:pt modelId="{6EDEB083-9848-46EE-9953-F9FF51EA92E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/>
            <a:t>Sastavljanje završnih financijskih i proračunskih izvještaja; </a:t>
          </a:r>
        </a:p>
      </dgm:t>
    </dgm:pt>
    <dgm:pt modelId="{AE0C4A7D-A7EF-4B0B-92AF-D9B0C03244FB}" type="parTrans" cxnId="{8B837F37-939C-4FDA-A5D3-B3683B2F1F3C}">
      <dgm:prSet/>
      <dgm:spPr/>
      <dgm:t>
        <a:bodyPr/>
        <a:lstStyle/>
        <a:p>
          <a:endParaRPr lang="en-US"/>
        </a:p>
      </dgm:t>
    </dgm:pt>
    <dgm:pt modelId="{072E29F6-2B5E-45B0-B98B-8ED669361402}" type="sibTrans" cxnId="{8B837F37-939C-4FDA-A5D3-B3683B2F1F3C}">
      <dgm:prSet/>
      <dgm:spPr/>
      <dgm:t>
        <a:bodyPr/>
        <a:lstStyle/>
        <a:p>
          <a:endParaRPr lang="en-US"/>
        </a:p>
      </dgm:t>
    </dgm:pt>
    <dgm:pt modelId="{46D11324-E4DF-4282-844B-FA9BCBF3499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 dirty="0"/>
            <a:t>Konsolidacija glavnih financijskih izvještaja koji pokrivaju opću državu i javni sektor</a:t>
          </a:r>
        </a:p>
      </dgm:t>
    </dgm:pt>
    <dgm:pt modelId="{1053A40C-19FF-4C92-BF52-4B858B642006}" type="parTrans" cxnId="{D2B0CD13-A3C6-4CC3-B5E5-87CFF10BE0D7}">
      <dgm:prSet/>
      <dgm:spPr/>
      <dgm:t>
        <a:bodyPr/>
        <a:lstStyle/>
        <a:p>
          <a:endParaRPr lang="en-US"/>
        </a:p>
      </dgm:t>
    </dgm:pt>
    <dgm:pt modelId="{CEC847A9-FA0F-4586-8233-EEC2653AD29F}" type="sibTrans" cxnId="{D2B0CD13-A3C6-4CC3-B5E5-87CFF10BE0D7}">
      <dgm:prSet/>
      <dgm:spPr/>
      <dgm:t>
        <a:bodyPr/>
        <a:lstStyle/>
        <a:p>
          <a:endParaRPr lang="en-US"/>
        </a:p>
      </dgm:t>
    </dgm:pt>
    <dgm:pt modelId="{89F435A3-D501-4CB8-96FA-0BAFEDE3B4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9. Portal za distribuciju fiskalnih podataka i ishoda PFM-a</a:t>
          </a:r>
        </a:p>
      </dgm:t>
    </dgm:pt>
    <dgm:pt modelId="{40120BF2-484A-4471-A8C2-C1ED5DFA45B5}" type="parTrans" cxnId="{33B666C6-C036-4116-90C8-C28DDD3FBF2F}">
      <dgm:prSet/>
      <dgm:spPr/>
      <dgm:t>
        <a:bodyPr/>
        <a:lstStyle/>
        <a:p>
          <a:endParaRPr lang="en-US"/>
        </a:p>
      </dgm:t>
    </dgm:pt>
    <dgm:pt modelId="{55B0CF03-1188-41EB-B4BD-86FBA8272E67}" type="sibTrans" cxnId="{33B666C6-C036-4116-90C8-C28DDD3FBF2F}">
      <dgm:prSet/>
      <dgm:spPr/>
      <dgm:t>
        <a:bodyPr/>
        <a:lstStyle/>
        <a:p>
          <a:endParaRPr lang="en-US"/>
        </a:p>
      </dgm:t>
    </dgm:pt>
    <dgm:pt modelId="{1BEFF26F-BC3D-4C8F-A746-7BCFDD0E1F8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/>
            <a:t>Izrada projekcija gotovinskih sredstava i upravljanje gotovinskim sredstvima</a:t>
          </a:r>
        </a:p>
      </dgm:t>
    </dgm:pt>
    <dgm:pt modelId="{317CC665-7F64-49E9-BA59-50CEB3BC21BF}" type="parTrans" cxnId="{6FDD041D-FA65-4E86-AA4A-069AF05990BB}">
      <dgm:prSet/>
      <dgm:spPr/>
      <dgm:t>
        <a:bodyPr/>
        <a:lstStyle/>
        <a:p>
          <a:endParaRPr lang="en-US"/>
        </a:p>
      </dgm:t>
    </dgm:pt>
    <dgm:pt modelId="{50695D18-BA0A-4934-9BB6-3924177F0BDB}" type="sibTrans" cxnId="{6FDD041D-FA65-4E86-AA4A-069AF05990BB}">
      <dgm:prSet/>
      <dgm:spPr/>
      <dgm:t>
        <a:bodyPr/>
        <a:lstStyle/>
        <a:p>
          <a:endParaRPr lang="en-US"/>
        </a:p>
      </dgm:t>
    </dgm:pt>
    <dgm:pt modelId="{6E9F3267-C7BF-43A6-AA35-8D0CC4C613E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/>
            <a:t>Aktivnosti upravljanja dugom;</a:t>
          </a:r>
        </a:p>
      </dgm:t>
    </dgm:pt>
    <dgm:pt modelId="{885F6CB4-0B43-4ECD-9DC0-53F6AF18DD6B}" type="parTrans" cxnId="{11615394-61CF-40F2-AFDF-CD44AF3821D9}">
      <dgm:prSet/>
      <dgm:spPr/>
      <dgm:t>
        <a:bodyPr/>
        <a:lstStyle/>
        <a:p>
          <a:endParaRPr lang="en-US"/>
        </a:p>
      </dgm:t>
    </dgm:pt>
    <dgm:pt modelId="{ACDF8FF6-F188-42D7-AF21-6D926236E181}" type="sibTrans" cxnId="{11615394-61CF-40F2-AFDF-CD44AF3821D9}">
      <dgm:prSet/>
      <dgm:spPr/>
      <dgm:t>
        <a:bodyPr/>
        <a:lstStyle/>
        <a:p>
          <a:endParaRPr lang="en-US"/>
        </a:p>
      </dgm:t>
    </dgm:pt>
    <dgm:pt modelId="{A722E620-A078-4627-A733-A1DE5DB5C4C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/>
            <a:t>Upravljanje vladinim bankovnim računima; te</a:t>
          </a:r>
        </a:p>
      </dgm:t>
    </dgm:pt>
    <dgm:pt modelId="{3C80691C-072E-4021-97F4-786531A6D714}" type="parTrans" cxnId="{8D63C7D0-1B41-4659-BEDB-0F623F9559EC}">
      <dgm:prSet/>
      <dgm:spPr/>
      <dgm:t>
        <a:bodyPr/>
        <a:lstStyle/>
        <a:p>
          <a:endParaRPr lang="en-US"/>
        </a:p>
      </dgm:t>
    </dgm:pt>
    <dgm:pt modelId="{0770466D-0E3C-41BA-806E-00F710EF460A}" type="sibTrans" cxnId="{8D63C7D0-1B41-4659-BEDB-0F623F9559EC}">
      <dgm:prSet/>
      <dgm:spPr/>
      <dgm:t>
        <a:bodyPr/>
        <a:lstStyle/>
        <a:p>
          <a:endParaRPr lang="en-US"/>
        </a:p>
      </dgm:t>
    </dgm:pt>
    <dgm:pt modelId="{AE450AA6-1A87-4FCF-9C37-08AD451D9F1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800"/>
            <a:t>Sustav za elektroničko plaćanje </a:t>
          </a:r>
        </a:p>
      </dgm:t>
    </dgm:pt>
    <dgm:pt modelId="{B7CB11AC-7B31-40CC-B88A-47276B70F182}" type="parTrans" cxnId="{D290B055-6642-490C-8840-FE13C4313B0C}">
      <dgm:prSet/>
      <dgm:spPr/>
      <dgm:t>
        <a:bodyPr/>
        <a:lstStyle/>
        <a:p>
          <a:endParaRPr lang="en-US"/>
        </a:p>
      </dgm:t>
    </dgm:pt>
    <dgm:pt modelId="{ACD1CE24-E0B8-4824-BC53-6C51382B6C0D}" type="sibTrans" cxnId="{D290B055-6642-490C-8840-FE13C4313B0C}">
      <dgm:prSet/>
      <dgm:spPr/>
      <dgm:t>
        <a:bodyPr/>
        <a:lstStyle/>
        <a:p>
          <a:endParaRPr lang="en-US"/>
        </a:p>
      </dgm:t>
    </dgm:pt>
    <dgm:pt modelId="{1BBC8E16-1375-4E21-9C90-D1A4E0DA483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11. Upravljanje financijskom imovinom</a:t>
          </a:r>
        </a:p>
      </dgm:t>
    </dgm:pt>
    <dgm:pt modelId="{08B4BCE4-23D4-488F-B1C5-5AD6432601B4}" type="parTrans" cxnId="{47BA4A74-2615-4CC4-9118-F7837CD63B46}">
      <dgm:prSet/>
      <dgm:spPr/>
      <dgm:t>
        <a:bodyPr/>
        <a:lstStyle/>
        <a:p>
          <a:endParaRPr lang="en-US"/>
        </a:p>
      </dgm:t>
    </dgm:pt>
    <dgm:pt modelId="{6E312E3C-3655-45E5-A7B2-D5ADE16FB2E3}" type="sibTrans" cxnId="{47BA4A74-2615-4CC4-9118-F7837CD63B46}">
      <dgm:prSet/>
      <dgm:spPr/>
      <dgm:t>
        <a:bodyPr/>
        <a:lstStyle/>
        <a:p>
          <a:endParaRPr lang="en-US"/>
        </a:p>
      </dgm:t>
    </dgm:pt>
    <dgm:pt modelId="{3A6A6793-42CB-4E65-BAC0-FEC509C104A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12. Unutarnja revizija </a:t>
          </a:r>
        </a:p>
      </dgm:t>
    </dgm:pt>
    <dgm:pt modelId="{E7ED6002-7D0F-4430-906E-52915F47BD50}" type="parTrans" cxnId="{54A58E71-F839-4CE1-9501-9ED090FECDDD}">
      <dgm:prSet/>
      <dgm:spPr/>
      <dgm:t>
        <a:bodyPr/>
        <a:lstStyle/>
        <a:p>
          <a:endParaRPr lang="en-US"/>
        </a:p>
      </dgm:t>
    </dgm:pt>
    <dgm:pt modelId="{7CA3296E-6649-42B0-9777-F7DD71FA642A}" type="sibTrans" cxnId="{54A58E71-F839-4CE1-9501-9ED090FECDDD}">
      <dgm:prSet/>
      <dgm:spPr/>
      <dgm:t>
        <a:bodyPr/>
        <a:lstStyle/>
        <a:p>
          <a:endParaRPr lang="en-US"/>
        </a:p>
      </dgm:t>
    </dgm:pt>
    <dgm:pt modelId="{6E1CA465-0F64-4E5C-94BC-EE472439EA4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b="1"/>
            <a:t>                                              10. Upravljanje riznicom </a:t>
          </a:r>
        </a:p>
      </dgm:t>
    </dgm:pt>
    <dgm:pt modelId="{89D75A6D-D101-4938-8314-1AB7FE4704B5}" type="parTrans" cxnId="{943731B8-AB6A-459A-A80D-E7D932493B5A}">
      <dgm:prSet/>
      <dgm:spPr/>
      <dgm:t>
        <a:bodyPr/>
        <a:lstStyle/>
        <a:p>
          <a:endParaRPr lang="en-US"/>
        </a:p>
      </dgm:t>
    </dgm:pt>
    <dgm:pt modelId="{1E4D1664-74AB-4031-B15B-F78110D41DD4}" type="sibTrans" cxnId="{943731B8-AB6A-459A-A80D-E7D932493B5A}">
      <dgm:prSet/>
      <dgm:spPr/>
      <dgm:t>
        <a:bodyPr/>
        <a:lstStyle/>
        <a:p>
          <a:endParaRPr lang="en-US"/>
        </a:p>
      </dgm:t>
    </dgm:pt>
    <dgm:pt modelId="{1D3B6388-B995-4F38-AA1A-260FFC44AA88}" type="pres">
      <dgm:prSet presAssocID="{2C23E18B-9EE8-46DE-9225-06FCA38BB79C}" presName="diagram" presStyleCnt="0">
        <dgm:presLayoutVars>
          <dgm:dir/>
          <dgm:resizeHandles val="exact"/>
        </dgm:presLayoutVars>
      </dgm:prSet>
      <dgm:spPr/>
    </dgm:pt>
    <dgm:pt modelId="{F49D89A0-FBE7-4FC1-952A-99CDFF9A6096}" type="pres">
      <dgm:prSet presAssocID="{3B587877-4268-4A42-AEED-3A432922EDBC}" presName="node" presStyleLbl="node1" presStyleIdx="0" presStyleCnt="12">
        <dgm:presLayoutVars>
          <dgm:bulletEnabled val="1"/>
        </dgm:presLayoutVars>
      </dgm:prSet>
      <dgm:spPr/>
    </dgm:pt>
    <dgm:pt modelId="{9804FB97-4A5B-4D05-B3BD-AA9F564CF6FF}" type="pres">
      <dgm:prSet presAssocID="{439A8D81-9592-46C6-A5E6-9FE0D28367C2}" presName="sibTrans" presStyleCnt="0"/>
      <dgm:spPr/>
    </dgm:pt>
    <dgm:pt modelId="{AF1E05AB-FDFC-41AE-A25E-650074CCF016}" type="pres">
      <dgm:prSet presAssocID="{29C86619-F1CC-4798-8CAE-E5F2B7281680}" presName="node" presStyleLbl="node1" presStyleIdx="1" presStyleCnt="12">
        <dgm:presLayoutVars>
          <dgm:bulletEnabled val="1"/>
        </dgm:presLayoutVars>
      </dgm:prSet>
      <dgm:spPr/>
    </dgm:pt>
    <dgm:pt modelId="{DCF2719C-B120-4CBE-93B6-9C9ACF0052E1}" type="pres">
      <dgm:prSet presAssocID="{979E3797-6AE4-4F40-812F-0EAC3E38D4A8}" presName="sibTrans" presStyleCnt="0"/>
      <dgm:spPr/>
    </dgm:pt>
    <dgm:pt modelId="{0882EFC9-9CED-4DB0-9D01-9BB82156FE5A}" type="pres">
      <dgm:prSet presAssocID="{77482D8F-F172-4636-A77C-BC662A603578}" presName="node" presStyleLbl="node1" presStyleIdx="2" presStyleCnt="12">
        <dgm:presLayoutVars>
          <dgm:bulletEnabled val="1"/>
        </dgm:presLayoutVars>
      </dgm:prSet>
      <dgm:spPr/>
    </dgm:pt>
    <dgm:pt modelId="{92A20FF8-F6C2-494C-A7FF-4C3D05941B2F}" type="pres">
      <dgm:prSet presAssocID="{BA3DC3B7-8942-459A-9144-E1BF743BB4FB}" presName="sibTrans" presStyleCnt="0"/>
      <dgm:spPr/>
    </dgm:pt>
    <dgm:pt modelId="{D1CF71B3-1958-4F87-A924-57E7100582CE}" type="pres">
      <dgm:prSet presAssocID="{A10C1124-CE54-41AA-9D39-85C876400341}" presName="node" presStyleLbl="node1" presStyleIdx="3" presStyleCnt="12">
        <dgm:presLayoutVars>
          <dgm:bulletEnabled val="1"/>
        </dgm:presLayoutVars>
      </dgm:prSet>
      <dgm:spPr/>
    </dgm:pt>
    <dgm:pt modelId="{8F5B1BDB-B9EE-4F65-8B62-2B1634BEEA4A}" type="pres">
      <dgm:prSet presAssocID="{D0DCBA01-7AA2-41A4-A1F0-BDFC68F1B576}" presName="sibTrans" presStyleCnt="0"/>
      <dgm:spPr/>
    </dgm:pt>
    <dgm:pt modelId="{209C1D67-7E93-449D-BEEB-DDECAC95A03E}" type="pres">
      <dgm:prSet presAssocID="{F735DAE4-D6BF-4C5F-AD04-972C82625228}" presName="node" presStyleLbl="node1" presStyleIdx="4" presStyleCnt="12">
        <dgm:presLayoutVars>
          <dgm:bulletEnabled val="1"/>
        </dgm:presLayoutVars>
      </dgm:prSet>
      <dgm:spPr/>
    </dgm:pt>
    <dgm:pt modelId="{E4221F77-A20B-4B1D-AEE4-7F8BDCA544D7}" type="pres">
      <dgm:prSet presAssocID="{2B459AA0-10EC-4829-A409-51CC28BF1095}" presName="sibTrans" presStyleCnt="0"/>
      <dgm:spPr/>
    </dgm:pt>
    <dgm:pt modelId="{358E080D-B3B5-4D6D-A7C5-87F7CA523868}" type="pres">
      <dgm:prSet presAssocID="{25FCB8F3-565E-4AD7-BB70-69612EB8F58E}" presName="node" presStyleLbl="node1" presStyleIdx="5" presStyleCnt="12">
        <dgm:presLayoutVars>
          <dgm:bulletEnabled val="1"/>
        </dgm:presLayoutVars>
      </dgm:prSet>
      <dgm:spPr/>
    </dgm:pt>
    <dgm:pt modelId="{40D28600-1493-46F6-80D0-8A0AB46A4776}" type="pres">
      <dgm:prSet presAssocID="{2A28CE07-3E4B-430A-ABF2-9F60090C489C}" presName="sibTrans" presStyleCnt="0"/>
      <dgm:spPr/>
    </dgm:pt>
    <dgm:pt modelId="{EB9A05FC-558C-4996-874E-AE9E1AC0F1C1}" type="pres">
      <dgm:prSet presAssocID="{EFBC5E3A-A1B4-4DF5-A20A-0D938377A989}" presName="node" presStyleLbl="node1" presStyleIdx="6" presStyleCnt="12">
        <dgm:presLayoutVars>
          <dgm:bulletEnabled val="1"/>
        </dgm:presLayoutVars>
      </dgm:prSet>
      <dgm:spPr/>
    </dgm:pt>
    <dgm:pt modelId="{60764521-CA2F-4234-920E-613E2953F2B8}" type="pres">
      <dgm:prSet presAssocID="{039488CB-A9CC-4E15-9C98-6322493F83B5}" presName="sibTrans" presStyleCnt="0"/>
      <dgm:spPr/>
    </dgm:pt>
    <dgm:pt modelId="{A6B7CDBD-415E-4BEB-9520-7B9B407E6191}" type="pres">
      <dgm:prSet presAssocID="{ADA34119-11C7-4487-8298-E37A2425E84F}" presName="node" presStyleLbl="node1" presStyleIdx="7" presStyleCnt="12">
        <dgm:presLayoutVars>
          <dgm:bulletEnabled val="1"/>
        </dgm:presLayoutVars>
      </dgm:prSet>
      <dgm:spPr/>
    </dgm:pt>
    <dgm:pt modelId="{C76A414F-B627-4886-87AC-DE9F1C02B6EA}" type="pres">
      <dgm:prSet presAssocID="{A1D1593A-7F6E-49F7-BFA1-ABCE01B9E974}" presName="sibTrans" presStyleCnt="0"/>
      <dgm:spPr/>
    </dgm:pt>
    <dgm:pt modelId="{8AC15CE5-EBC3-4CB9-8745-43AD148FE4E3}" type="pres">
      <dgm:prSet presAssocID="{89F435A3-D501-4CB8-96FA-0BAFEDE3B453}" presName="node" presStyleLbl="node1" presStyleIdx="8" presStyleCnt="12">
        <dgm:presLayoutVars>
          <dgm:bulletEnabled val="1"/>
        </dgm:presLayoutVars>
      </dgm:prSet>
      <dgm:spPr/>
    </dgm:pt>
    <dgm:pt modelId="{AC94CE81-DE27-4224-858E-044F9FBB3F96}" type="pres">
      <dgm:prSet presAssocID="{55B0CF03-1188-41EB-B4BD-86FBA8272E67}" presName="sibTrans" presStyleCnt="0"/>
      <dgm:spPr/>
    </dgm:pt>
    <dgm:pt modelId="{68949FD9-31F9-4D18-8FDD-4DF52302881E}" type="pres">
      <dgm:prSet presAssocID="{6E1CA465-0F64-4E5C-94BC-EE472439EA4B}" presName="node" presStyleLbl="node1" presStyleIdx="9" presStyleCnt="12">
        <dgm:presLayoutVars>
          <dgm:bulletEnabled val="1"/>
        </dgm:presLayoutVars>
      </dgm:prSet>
      <dgm:spPr/>
    </dgm:pt>
    <dgm:pt modelId="{529660F0-C6E1-44E8-B6B4-0577740BEC34}" type="pres">
      <dgm:prSet presAssocID="{1E4D1664-74AB-4031-B15B-F78110D41DD4}" presName="sibTrans" presStyleCnt="0"/>
      <dgm:spPr/>
    </dgm:pt>
    <dgm:pt modelId="{D1563178-5AB0-467E-9E7D-15095C126E94}" type="pres">
      <dgm:prSet presAssocID="{1BBC8E16-1375-4E21-9C90-D1A4E0DA4831}" presName="node" presStyleLbl="node1" presStyleIdx="10" presStyleCnt="12">
        <dgm:presLayoutVars>
          <dgm:bulletEnabled val="1"/>
        </dgm:presLayoutVars>
      </dgm:prSet>
      <dgm:spPr/>
    </dgm:pt>
    <dgm:pt modelId="{73C935F7-4ACB-4487-9707-BA73639DFE1E}" type="pres">
      <dgm:prSet presAssocID="{6E312E3C-3655-45E5-A7B2-D5ADE16FB2E3}" presName="sibTrans" presStyleCnt="0"/>
      <dgm:spPr/>
    </dgm:pt>
    <dgm:pt modelId="{64A33BA0-2793-4290-BF0C-B8A951951DFE}" type="pres">
      <dgm:prSet presAssocID="{3A6A6793-42CB-4E65-BAC0-FEC509C104A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4F2B708-11B5-46E6-857C-A5D9ADACB89F}" type="presOf" srcId="{11F5EB95-9CB2-40D6-8924-CBCAD616845F}" destId="{A6B7CDBD-415E-4BEB-9520-7B9B407E6191}" srcOrd="0" destOrd="2" presId="urn:microsoft.com/office/officeart/2005/8/layout/default"/>
    <dgm:cxn modelId="{D2B0CD13-A3C6-4CC3-B5E5-87CFF10BE0D7}" srcId="{ADA34119-11C7-4487-8298-E37A2425E84F}" destId="{46D11324-E4DF-4282-844B-FA9BCBF34994}" srcOrd="3" destOrd="0" parTransId="{1053A40C-19FF-4C92-BF52-4B858B642006}" sibTransId="{CEC847A9-FA0F-4586-8233-EEC2653AD29F}"/>
    <dgm:cxn modelId="{B05A4B16-0B6A-4EFC-92E7-4124FBBCF10A}" type="presOf" srcId="{ADA34119-11C7-4487-8298-E37A2425E84F}" destId="{A6B7CDBD-415E-4BEB-9520-7B9B407E6191}" srcOrd="0" destOrd="0" presId="urn:microsoft.com/office/officeart/2005/8/layout/default"/>
    <dgm:cxn modelId="{91945618-CA85-4E72-9CD6-D2A7DB1965DB}" srcId="{2C23E18B-9EE8-46DE-9225-06FCA38BB79C}" destId="{25FCB8F3-565E-4AD7-BB70-69612EB8F58E}" srcOrd="5" destOrd="0" parTransId="{03301E08-9D2C-407E-BA46-6CC342C63E6A}" sibTransId="{2A28CE07-3E4B-430A-ABF2-9F60090C489C}"/>
    <dgm:cxn modelId="{6FDD041D-FA65-4E86-AA4A-069AF05990BB}" srcId="{6E1CA465-0F64-4E5C-94BC-EE472439EA4B}" destId="{1BEFF26F-BC3D-4C8F-A746-7BCFDD0E1F8A}" srcOrd="0" destOrd="0" parTransId="{317CC665-7F64-49E9-BA59-50CEB3BC21BF}" sibTransId="{50695D18-BA0A-4934-9BB6-3924177F0BDB}"/>
    <dgm:cxn modelId="{07FC1B1F-0942-4297-81B6-065FC1B875BA}" type="presOf" srcId="{AE450AA6-1A87-4FCF-9C37-08AD451D9F13}" destId="{68949FD9-31F9-4D18-8FDD-4DF52302881E}" srcOrd="0" destOrd="4" presId="urn:microsoft.com/office/officeart/2005/8/layout/default"/>
    <dgm:cxn modelId="{B1F3E41F-40B3-4B49-A3B6-C2F617142E7F}" srcId="{3B587877-4268-4A42-AEED-3A432922EDBC}" destId="{F9A10CBD-38F1-4C87-97B8-79E068BBBE59}" srcOrd="0" destOrd="0" parTransId="{80689CFF-7111-4388-A888-19A472EA9E8C}" sibTransId="{FD34E974-6858-4761-AE82-B08E4FBCF06E}"/>
    <dgm:cxn modelId="{9DCCCC20-D2D9-43FA-AB12-58467E315661}" type="presOf" srcId="{6E9F3267-C7BF-43A6-AA35-8D0CC4C613EC}" destId="{68949FD9-31F9-4D18-8FDD-4DF52302881E}" srcOrd="0" destOrd="2" presId="urn:microsoft.com/office/officeart/2005/8/layout/default"/>
    <dgm:cxn modelId="{9DE0E928-09D0-4E5D-85A4-26214CEE6EB9}" type="presOf" srcId="{1BBC8E16-1375-4E21-9C90-D1A4E0DA4831}" destId="{D1563178-5AB0-467E-9E7D-15095C126E94}" srcOrd="0" destOrd="0" presId="urn:microsoft.com/office/officeart/2005/8/layout/default"/>
    <dgm:cxn modelId="{D8DE572F-9B1B-4163-BEE0-E30CFC46BDC0}" srcId="{2C23E18B-9EE8-46DE-9225-06FCA38BB79C}" destId="{ADA34119-11C7-4487-8298-E37A2425E84F}" srcOrd="7" destOrd="0" parTransId="{319B20C2-FAC4-41B1-B76C-E0134B240F1E}" sibTransId="{A1D1593A-7F6E-49F7-BFA1-ABCE01B9E974}"/>
    <dgm:cxn modelId="{8B837F37-939C-4FDA-A5D3-B3683B2F1F3C}" srcId="{ADA34119-11C7-4487-8298-E37A2425E84F}" destId="{6EDEB083-9848-46EE-9953-F9FF51EA92E9}" srcOrd="2" destOrd="0" parTransId="{AE0C4A7D-A7EF-4B0B-92AF-D9B0C03244FB}" sibTransId="{072E29F6-2B5E-45B0-B98B-8ED669361402}"/>
    <dgm:cxn modelId="{A209073D-5B4E-4DB7-B71C-7803D999CCE3}" type="presOf" srcId="{46D11324-E4DF-4282-844B-FA9BCBF34994}" destId="{A6B7CDBD-415E-4BEB-9520-7B9B407E6191}" srcOrd="0" destOrd="4" presId="urn:microsoft.com/office/officeart/2005/8/layout/default"/>
    <dgm:cxn modelId="{CF59053E-49DC-4EED-A8FF-F0E35888E073}" type="presOf" srcId="{A10C1124-CE54-41AA-9D39-85C876400341}" destId="{D1CF71B3-1958-4F87-A924-57E7100582CE}" srcOrd="0" destOrd="0" presId="urn:microsoft.com/office/officeart/2005/8/layout/default"/>
    <dgm:cxn modelId="{F7DD9A40-167F-4F73-9D38-999C518FAA40}" srcId="{3B587877-4268-4A42-AEED-3A432922EDBC}" destId="{8FCC7BA5-8D7E-4C2D-8BE3-90592AA69848}" srcOrd="2" destOrd="0" parTransId="{3B6FB357-527E-4403-A9AE-2A2F7D341F8E}" sibTransId="{5BCDC019-638D-460D-916A-12D38E40A7FC}"/>
    <dgm:cxn modelId="{D5BC8543-E15D-4FF4-8E89-8D10974BB27C}" type="presOf" srcId="{89F435A3-D501-4CB8-96FA-0BAFEDE3B453}" destId="{8AC15CE5-EBC3-4CB9-8745-43AD148FE4E3}" srcOrd="0" destOrd="0" presId="urn:microsoft.com/office/officeart/2005/8/layout/default"/>
    <dgm:cxn modelId="{564DD14A-5B89-4D6A-8504-12348D7AE691}" type="presOf" srcId="{F0287B50-6523-4123-8047-ED218DFCB470}" destId="{F49D89A0-FBE7-4FC1-952A-99CDFF9A6096}" srcOrd="0" destOrd="2" presId="urn:microsoft.com/office/officeart/2005/8/layout/default"/>
    <dgm:cxn modelId="{055C4E50-C9C8-4E91-8F32-5697DC1A21CC}" srcId="{3B587877-4268-4A42-AEED-3A432922EDBC}" destId="{F0287B50-6523-4123-8047-ED218DFCB470}" srcOrd="1" destOrd="0" parTransId="{3CA7CF6B-B543-4AC5-BA04-B4C1F9F27EB2}" sibTransId="{E9C07461-944A-471F-873C-333CF0237C89}"/>
    <dgm:cxn modelId="{54A58E71-F839-4CE1-9501-9ED090FECDDD}" srcId="{2C23E18B-9EE8-46DE-9225-06FCA38BB79C}" destId="{3A6A6793-42CB-4E65-BAC0-FEC509C104A0}" srcOrd="11" destOrd="0" parTransId="{E7ED6002-7D0F-4430-906E-52915F47BD50}" sibTransId="{7CA3296E-6649-42B0-9777-F7DD71FA642A}"/>
    <dgm:cxn modelId="{595BD653-EE65-4A7B-BC52-122409CEB83A}" srcId="{2C23E18B-9EE8-46DE-9225-06FCA38BB79C}" destId="{29C86619-F1CC-4798-8CAE-E5F2B7281680}" srcOrd="1" destOrd="0" parTransId="{24BB2910-ACF9-4F47-BC42-41540DDB119E}" sibTransId="{979E3797-6AE4-4F40-812F-0EAC3E38D4A8}"/>
    <dgm:cxn modelId="{47BA4A74-2615-4CC4-9118-F7837CD63B46}" srcId="{2C23E18B-9EE8-46DE-9225-06FCA38BB79C}" destId="{1BBC8E16-1375-4E21-9C90-D1A4E0DA4831}" srcOrd="10" destOrd="0" parTransId="{08B4BCE4-23D4-488F-B1C5-5AD6432601B4}" sibTransId="{6E312E3C-3655-45E5-A7B2-D5ADE16FB2E3}"/>
    <dgm:cxn modelId="{1B406C74-BE9B-4976-9D85-5975F772D1FD}" type="presOf" srcId="{3A6A6793-42CB-4E65-BAC0-FEC509C104A0}" destId="{64A33BA0-2793-4290-BF0C-B8A951951DFE}" srcOrd="0" destOrd="0" presId="urn:microsoft.com/office/officeart/2005/8/layout/default"/>
    <dgm:cxn modelId="{D290B055-6642-490C-8840-FE13C4313B0C}" srcId="{6E1CA465-0F64-4E5C-94BC-EE472439EA4B}" destId="{AE450AA6-1A87-4FCF-9C37-08AD451D9F13}" srcOrd="3" destOrd="0" parTransId="{B7CB11AC-7B31-40CC-B88A-47276B70F182}" sibTransId="{ACD1CE24-E0B8-4824-BC53-6C51382B6C0D}"/>
    <dgm:cxn modelId="{51254C80-7DED-4779-BCC7-F680C4EDEDE7}" type="presOf" srcId="{8FCC7BA5-8D7E-4C2D-8BE3-90592AA69848}" destId="{F49D89A0-FBE7-4FC1-952A-99CDFF9A6096}" srcOrd="0" destOrd="3" presId="urn:microsoft.com/office/officeart/2005/8/layout/default"/>
    <dgm:cxn modelId="{21661B87-3C1E-461B-8F83-D6029DDCAD09}" srcId="{2C23E18B-9EE8-46DE-9225-06FCA38BB79C}" destId="{3B587877-4268-4A42-AEED-3A432922EDBC}" srcOrd="0" destOrd="0" parTransId="{1907E890-5EA4-44D9-943B-D43297DAA2EE}" sibTransId="{439A8D81-9592-46C6-A5E6-9FE0D28367C2}"/>
    <dgm:cxn modelId="{1FC3F18A-88DA-4898-A6D8-188CF6F4FD9D}" srcId="{2C23E18B-9EE8-46DE-9225-06FCA38BB79C}" destId="{77482D8F-F172-4636-A77C-BC662A603578}" srcOrd="2" destOrd="0" parTransId="{EB736196-AE88-442C-8A2B-D85B6902E0FD}" sibTransId="{BA3DC3B7-8942-459A-9144-E1BF743BB4FB}"/>
    <dgm:cxn modelId="{3587CE8C-C219-41BE-B729-F7450226A641}" srcId="{2C23E18B-9EE8-46DE-9225-06FCA38BB79C}" destId="{A10C1124-CE54-41AA-9D39-85C876400341}" srcOrd="3" destOrd="0" parTransId="{83E8C739-0DD9-4FBE-A03B-27C06219A663}" sibTransId="{D0DCBA01-7AA2-41A4-A1F0-BDFC68F1B576}"/>
    <dgm:cxn modelId="{11615394-61CF-40F2-AFDF-CD44AF3821D9}" srcId="{6E1CA465-0F64-4E5C-94BC-EE472439EA4B}" destId="{6E9F3267-C7BF-43A6-AA35-8D0CC4C613EC}" srcOrd="1" destOrd="0" parTransId="{885F6CB4-0B43-4ECD-9DC0-53F6AF18DD6B}" sibTransId="{ACDF8FF6-F188-42D7-AF21-6D926236E181}"/>
    <dgm:cxn modelId="{0CF7CE99-1933-4CAA-9DF5-3B054152F007}" type="presOf" srcId="{F735DAE4-D6BF-4C5F-AD04-972C82625228}" destId="{209C1D67-7E93-449D-BEEB-DDECAC95A03E}" srcOrd="0" destOrd="0" presId="urn:microsoft.com/office/officeart/2005/8/layout/default"/>
    <dgm:cxn modelId="{E7B1A59E-443D-47FE-8CD4-CD7410D3A7B8}" type="presOf" srcId="{2B9E9AB8-F9B8-4AAF-9895-F100A95AEA4E}" destId="{A6B7CDBD-415E-4BEB-9520-7B9B407E6191}" srcOrd="0" destOrd="1" presId="urn:microsoft.com/office/officeart/2005/8/layout/default"/>
    <dgm:cxn modelId="{1B93B1AF-94EB-4788-AFCF-3DAB8045D917}" type="presOf" srcId="{29C86619-F1CC-4798-8CAE-E5F2B7281680}" destId="{AF1E05AB-FDFC-41AE-A25E-650074CCF016}" srcOrd="0" destOrd="0" presId="urn:microsoft.com/office/officeart/2005/8/layout/default"/>
    <dgm:cxn modelId="{717CD3B0-8E7D-4860-90F4-1C49B1BDCD9A}" type="presOf" srcId="{3B587877-4268-4A42-AEED-3A432922EDBC}" destId="{F49D89A0-FBE7-4FC1-952A-99CDFF9A6096}" srcOrd="0" destOrd="0" presId="urn:microsoft.com/office/officeart/2005/8/layout/default"/>
    <dgm:cxn modelId="{4211F4B0-E086-4833-BCE5-DF3E663717D8}" srcId="{ADA34119-11C7-4487-8298-E37A2425E84F}" destId="{2B9E9AB8-F9B8-4AAF-9895-F100A95AEA4E}" srcOrd="0" destOrd="0" parTransId="{2BC1C1BA-D053-4A6C-877A-662EC6D10E5F}" sibTransId="{B173D7F7-C4D7-4425-9EB2-DD4821F7D262}"/>
    <dgm:cxn modelId="{943731B8-AB6A-459A-A80D-E7D932493B5A}" srcId="{2C23E18B-9EE8-46DE-9225-06FCA38BB79C}" destId="{6E1CA465-0F64-4E5C-94BC-EE472439EA4B}" srcOrd="9" destOrd="0" parTransId="{89D75A6D-D101-4938-8314-1AB7FE4704B5}" sibTransId="{1E4D1664-74AB-4031-B15B-F78110D41DD4}"/>
    <dgm:cxn modelId="{44CC6CBB-BB38-49FC-8987-A1143177AD19}" type="presOf" srcId="{F9A10CBD-38F1-4C87-97B8-79E068BBBE59}" destId="{F49D89A0-FBE7-4FC1-952A-99CDFF9A6096}" srcOrd="0" destOrd="1" presId="urn:microsoft.com/office/officeart/2005/8/layout/default"/>
    <dgm:cxn modelId="{947253C3-7F92-46F2-BB04-438AECEDCEC5}" type="presOf" srcId="{2C23E18B-9EE8-46DE-9225-06FCA38BB79C}" destId="{1D3B6388-B995-4F38-AA1A-260FFC44AA88}" srcOrd="0" destOrd="0" presId="urn:microsoft.com/office/officeart/2005/8/layout/default"/>
    <dgm:cxn modelId="{106CFCC3-CFC1-49F4-9274-349F802E8655}" srcId="{ADA34119-11C7-4487-8298-E37A2425E84F}" destId="{11F5EB95-9CB2-40D6-8924-CBCAD616845F}" srcOrd="1" destOrd="0" parTransId="{24E5F989-8D34-4F51-9E90-49827ECE200E}" sibTransId="{D5E7720F-C9B4-40E3-B571-22062AC8AB9D}"/>
    <dgm:cxn modelId="{345E38C4-EEA7-4B30-820C-26A9991E10BF}" type="presOf" srcId="{EFBC5E3A-A1B4-4DF5-A20A-0D938377A989}" destId="{EB9A05FC-558C-4996-874E-AE9E1AC0F1C1}" srcOrd="0" destOrd="0" presId="urn:microsoft.com/office/officeart/2005/8/layout/default"/>
    <dgm:cxn modelId="{CA30B2C4-98DE-4FCF-B006-304E3A4A61EE}" type="presOf" srcId="{77482D8F-F172-4636-A77C-BC662A603578}" destId="{0882EFC9-9CED-4DB0-9D01-9BB82156FE5A}" srcOrd="0" destOrd="0" presId="urn:microsoft.com/office/officeart/2005/8/layout/default"/>
    <dgm:cxn modelId="{33B666C6-C036-4116-90C8-C28DDD3FBF2F}" srcId="{2C23E18B-9EE8-46DE-9225-06FCA38BB79C}" destId="{89F435A3-D501-4CB8-96FA-0BAFEDE3B453}" srcOrd="8" destOrd="0" parTransId="{40120BF2-484A-4471-A8C2-C1ED5DFA45B5}" sibTransId="{55B0CF03-1188-41EB-B4BD-86FBA8272E67}"/>
    <dgm:cxn modelId="{C7CFDFC8-442C-4873-B374-A57B51858092}" type="presOf" srcId="{6EDEB083-9848-46EE-9953-F9FF51EA92E9}" destId="{A6B7CDBD-415E-4BEB-9520-7B9B407E6191}" srcOrd="0" destOrd="3" presId="urn:microsoft.com/office/officeart/2005/8/layout/default"/>
    <dgm:cxn modelId="{E8D780CF-AF66-4CDD-91AB-171E04D61878}" type="presOf" srcId="{1BEFF26F-BC3D-4C8F-A746-7BCFDD0E1F8A}" destId="{68949FD9-31F9-4D18-8FDD-4DF52302881E}" srcOrd="0" destOrd="1" presId="urn:microsoft.com/office/officeart/2005/8/layout/default"/>
    <dgm:cxn modelId="{8D63C7D0-1B41-4659-BEDB-0F623F9559EC}" srcId="{6E1CA465-0F64-4E5C-94BC-EE472439EA4B}" destId="{A722E620-A078-4627-A733-A1DE5DB5C4CC}" srcOrd="2" destOrd="0" parTransId="{3C80691C-072E-4021-97F4-786531A6D714}" sibTransId="{0770466D-0E3C-41BA-806E-00F710EF460A}"/>
    <dgm:cxn modelId="{09CAB9DD-6D96-43D0-86D2-651C98ABCB16}" type="presOf" srcId="{25FCB8F3-565E-4AD7-BB70-69612EB8F58E}" destId="{358E080D-B3B5-4D6D-A7C5-87F7CA523868}" srcOrd="0" destOrd="0" presId="urn:microsoft.com/office/officeart/2005/8/layout/default"/>
    <dgm:cxn modelId="{B66DDFEE-7070-4F46-AC89-F16F72B883E2}" srcId="{2C23E18B-9EE8-46DE-9225-06FCA38BB79C}" destId="{EFBC5E3A-A1B4-4DF5-A20A-0D938377A989}" srcOrd="6" destOrd="0" parTransId="{DF48A69F-B24C-4FFC-A630-14C022820109}" sibTransId="{039488CB-A9CC-4E15-9C98-6322493F83B5}"/>
    <dgm:cxn modelId="{88BB4AF5-E022-46CA-AAF1-C8C59BEF8D5F}" type="presOf" srcId="{6E1CA465-0F64-4E5C-94BC-EE472439EA4B}" destId="{68949FD9-31F9-4D18-8FDD-4DF52302881E}" srcOrd="0" destOrd="0" presId="urn:microsoft.com/office/officeart/2005/8/layout/default"/>
    <dgm:cxn modelId="{0C0749FA-80DC-46A4-800F-2EF8AB98739F}" type="presOf" srcId="{A722E620-A078-4627-A733-A1DE5DB5C4CC}" destId="{68949FD9-31F9-4D18-8FDD-4DF52302881E}" srcOrd="0" destOrd="3" presId="urn:microsoft.com/office/officeart/2005/8/layout/default"/>
    <dgm:cxn modelId="{C0D3F3FF-E123-497F-89F3-526592464CB8}" srcId="{2C23E18B-9EE8-46DE-9225-06FCA38BB79C}" destId="{F735DAE4-D6BF-4C5F-AD04-972C82625228}" srcOrd="4" destOrd="0" parTransId="{F27C755D-C2A9-49AD-AAE2-F0D695069544}" sibTransId="{2B459AA0-10EC-4829-A409-51CC28BF1095}"/>
    <dgm:cxn modelId="{2D4443BE-7B27-4EBF-8D2E-7784D018A18E}" type="presParOf" srcId="{1D3B6388-B995-4F38-AA1A-260FFC44AA88}" destId="{F49D89A0-FBE7-4FC1-952A-99CDFF9A6096}" srcOrd="0" destOrd="0" presId="urn:microsoft.com/office/officeart/2005/8/layout/default"/>
    <dgm:cxn modelId="{6A891DD9-9BB9-44A8-928D-2314AE9A47DC}" type="presParOf" srcId="{1D3B6388-B995-4F38-AA1A-260FFC44AA88}" destId="{9804FB97-4A5B-4D05-B3BD-AA9F564CF6FF}" srcOrd="1" destOrd="0" presId="urn:microsoft.com/office/officeart/2005/8/layout/default"/>
    <dgm:cxn modelId="{2AAE1360-0561-4F4A-81CF-CE15939AEAA2}" type="presParOf" srcId="{1D3B6388-B995-4F38-AA1A-260FFC44AA88}" destId="{AF1E05AB-FDFC-41AE-A25E-650074CCF016}" srcOrd="2" destOrd="0" presId="urn:microsoft.com/office/officeart/2005/8/layout/default"/>
    <dgm:cxn modelId="{CA96440C-385C-4C52-A28B-81B0258E0558}" type="presParOf" srcId="{1D3B6388-B995-4F38-AA1A-260FFC44AA88}" destId="{DCF2719C-B120-4CBE-93B6-9C9ACF0052E1}" srcOrd="3" destOrd="0" presId="urn:microsoft.com/office/officeart/2005/8/layout/default"/>
    <dgm:cxn modelId="{A5804F5C-6CB6-4F44-A834-75A8675B8F88}" type="presParOf" srcId="{1D3B6388-B995-4F38-AA1A-260FFC44AA88}" destId="{0882EFC9-9CED-4DB0-9D01-9BB82156FE5A}" srcOrd="4" destOrd="0" presId="urn:microsoft.com/office/officeart/2005/8/layout/default"/>
    <dgm:cxn modelId="{5639C8DE-0152-4665-BED0-3D71A2D08F98}" type="presParOf" srcId="{1D3B6388-B995-4F38-AA1A-260FFC44AA88}" destId="{92A20FF8-F6C2-494C-A7FF-4C3D05941B2F}" srcOrd="5" destOrd="0" presId="urn:microsoft.com/office/officeart/2005/8/layout/default"/>
    <dgm:cxn modelId="{957FF196-B193-49D3-87ED-E6DDCD02097A}" type="presParOf" srcId="{1D3B6388-B995-4F38-AA1A-260FFC44AA88}" destId="{D1CF71B3-1958-4F87-A924-57E7100582CE}" srcOrd="6" destOrd="0" presId="urn:microsoft.com/office/officeart/2005/8/layout/default"/>
    <dgm:cxn modelId="{9F0525C1-D66B-43BC-BAD2-4EA52A7B0788}" type="presParOf" srcId="{1D3B6388-B995-4F38-AA1A-260FFC44AA88}" destId="{8F5B1BDB-B9EE-4F65-8B62-2B1634BEEA4A}" srcOrd="7" destOrd="0" presId="urn:microsoft.com/office/officeart/2005/8/layout/default"/>
    <dgm:cxn modelId="{E96C5192-9432-4B23-86AE-08D110CD55AD}" type="presParOf" srcId="{1D3B6388-B995-4F38-AA1A-260FFC44AA88}" destId="{209C1D67-7E93-449D-BEEB-DDECAC95A03E}" srcOrd="8" destOrd="0" presId="urn:microsoft.com/office/officeart/2005/8/layout/default"/>
    <dgm:cxn modelId="{65980423-FEB1-4038-8D88-11CCA4966481}" type="presParOf" srcId="{1D3B6388-B995-4F38-AA1A-260FFC44AA88}" destId="{E4221F77-A20B-4B1D-AEE4-7F8BDCA544D7}" srcOrd="9" destOrd="0" presId="urn:microsoft.com/office/officeart/2005/8/layout/default"/>
    <dgm:cxn modelId="{515D909D-FF03-4A03-B317-38B5811C5025}" type="presParOf" srcId="{1D3B6388-B995-4F38-AA1A-260FFC44AA88}" destId="{358E080D-B3B5-4D6D-A7C5-87F7CA523868}" srcOrd="10" destOrd="0" presId="urn:microsoft.com/office/officeart/2005/8/layout/default"/>
    <dgm:cxn modelId="{CED9EFF2-BB94-445F-B5FD-BF99661F6280}" type="presParOf" srcId="{1D3B6388-B995-4F38-AA1A-260FFC44AA88}" destId="{40D28600-1493-46F6-80D0-8A0AB46A4776}" srcOrd="11" destOrd="0" presId="urn:microsoft.com/office/officeart/2005/8/layout/default"/>
    <dgm:cxn modelId="{F6308623-9ACF-49FB-87BE-82F5903136EF}" type="presParOf" srcId="{1D3B6388-B995-4F38-AA1A-260FFC44AA88}" destId="{EB9A05FC-558C-4996-874E-AE9E1AC0F1C1}" srcOrd="12" destOrd="0" presId="urn:microsoft.com/office/officeart/2005/8/layout/default"/>
    <dgm:cxn modelId="{239ED20F-4873-4C07-B1FD-0AE5E9D122EC}" type="presParOf" srcId="{1D3B6388-B995-4F38-AA1A-260FFC44AA88}" destId="{60764521-CA2F-4234-920E-613E2953F2B8}" srcOrd="13" destOrd="0" presId="urn:microsoft.com/office/officeart/2005/8/layout/default"/>
    <dgm:cxn modelId="{398A0D31-7218-48F5-961A-50FBDA72B9CC}" type="presParOf" srcId="{1D3B6388-B995-4F38-AA1A-260FFC44AA88}" destId="{A6B7CDBD-415E-4BEB-9520-7B9B407E6191}" srcOrd="14" destOrd="0" presId="urn:microsoft.com/office/officeart/2005/8/layout/default"/>
    <dgm:cxn modelId="{3CE3AD58-9928-4AD2-B289-C9F1315DFAFF}" type="presParOf" srcId="{1D3B6388-B995-4F38-AA1A-260FFC44AA88}" destId="{C76A414F-B627-4886-87AC-DE9F1C02B6EA}" srcOrd="15" destOrd="0" presId="urn:microsoft.com/office/officeart/2005/8/layout/default"/>
    <dgm:cxn modelId="{CE68F0C1-AC0B-40E5-964C-55F62D5B0F3B}" type="presParOf" srcId="{1D3B6388-B995-4F38-AA1A-260FFC44AA88}" destId="{8AC15CE5-EBC3-4CB9-8745-43AD148FE4E3}" srcOrd="16" destOrd="0" presId="urn:microsoft.com/office/officeart/2005/8/layout/default"/>
    <dgm:cxn modelId="{C7BAFEAF-CA05-4A05-9A39-C1F0449532A8}" type="presParOf" srcId="{1D3B6388-B995-4F38-AA1A-260FFC44AA88}" destId="{AC94CE81-DE27-4224-858E-044F9FBB3F96}" srcOrd="17" destOrd="0" presId="urn:microsoft.com/office/officeart/2005/8/layout/default"/>
    <dgm:cxn modelId="{69B1DDFF-0C66-4907-A693-7E1645D25255}" type="presParOf" srcId="{1D3B6388-B995-4F38-AA1A-260FFC44AA88}" destId="{68949FD9-31F9-4D18-8FDD-4DF52302881E}" srcOrd="18" destOrd="0" presId="urn:microsoft.com/office/officeart/2005/8/layout/default"/>
    <dgm:cxn modelId="{0357BEA3-7A5F-4AF1-A2A0-03AF73E6A756}" type="presParOf" srcId="{1D3B6388-B995-4F38-AA1A-260FFC44AA88}" destId="{529660F0-C6E1-44E8-B6B4-0577740BEC34}" srcOrd="19" destOrd="0" presId="urn:microsoft.com/office/officeart/2005/8/layout/default"/>
    <dgm:cxn modelId="{20422951-849F-4FD4-BC95-C6C53545E696}" type="presParOf" srcId="{1D3B6388-B995-4F38-AA1A-260FFC44AA88}" destId="{D1563178-5AB0-467E-9E7D-15095C126E94}" srcOrd="20" destOrd="0" presId="urn:microsoft.com/office/officeart/2005/8/layout/default"/>
    <dgm:cxn modelId="{2A3F5E3E-5DAF-4796-A450-2C90AD6C4D65}" type="presParOf" srcId="{1D3B6388-B995-4F38-AA1A-260FFC44AA88}" destId="{73C935F7-4ACB-4487-9707-BA73639DFE1E}" srcOrd="21" destOrd="0" presId="urn:microsoft.com/office/officeart/2005/8/layout/default"/>
    <dgm:cxn modelId="{006AC0E6-0610-49F2-A70C-51E004C733BE}" type="presParOf" srcId="{1D3B6388-B995-4F38-AA1A-260FFC44AA88}" destId="{64A33BA0-2793-4290-BF0C-B8A951951DF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EA77D-0E39-4E81-9AC5-26B17FF1A43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188AF-DCBB-46B8-9528-A3AE544630A4}">
      <dgm:prSet phldrT="[Text]" custT="1"/>
      <dgm:spPr/>
      <dgm:t>
        <a:bodyPr/>
        <a:lstStyle/>
        <a:p>
          <a:pPr algn="ctr"/>
          <a:r>
            <a:rPr lang="hr-HR" sz="2400" dirty="0"/>
            <a:t>Osnovna  </a:t>
          </a:r>
        </a:p>
      </dgm:t>
    </dgm:pt>
    <dgm:pt modelId="{5F6D506D-D3E8-48F7-A15C-4470D77AC1F3}" type="parTrans" cxnId="{E0D54488-3B3F-442E-B8F5-83BE56E64592}">
      <dgm:prSet/>
      <dgm:spPr/>
      <dgm:t>
        <a:bodyPr/>
        <a:lstStyle/>
        <a:p>
          <a:endParaRPr lang="en-US"/>
        </a:p>
      </dgm:t>
    </dgm:pt>
    <dgm:pt modelId="{AD083E7D-E30E-45B3-B482-12F9130BC23C}" type="sibTrans" cxnId="{E0D54488-3B3F-442E-B8F5-83BE56E64592}">
      <dgm:prSet/>
      <dgm:spPr/>
      <dgm:t>
        <a:bodyPr/>
        <a:lstStyle/>
        <a:p>
          <a:endParaRPr lang="en-US"/>
        </a:p>
      </dgm:t>
    </dgm:pt>
    <dgm:pt modelId="{31F765F8-917C-47D7-ADDF-CFF073A3B73A}">
      <dgm:prSet phldrT="[Text]" custT="1"/>
      <dgm:spPr/>
      <dgm:t>
        <a:bodyPr/>
        <a:lstStyle/>
        <a:p>
          <a:r>
            <a:rPr lang="hr-HR" sz="1200"/>
            <a:t>Naprednija digitalna rješenja koja su usvojena u svrhu automatizacije temeljnih i pomoćnih funkcija PFM-a </a:t>
          </a:r>
        </a:p>
      </dgm:t>
    </dgm:pt>
    <dgm:pt modelId="{88F62C8A-6A6B-4FE7-A720-8C3F0645D573}" type="parTrans" cxnId="{ACE4C173-7446-4198-9F3A-2DA29D907316}">
      <dgm:prSet/>
      <dgm:spPr/>
      <dgm:t>
        <a:bodyPr/>
        <a:lstStyle/>
        <a:p>
          <a:endParaRPr lang="en-US"/>
        </a:p>
      </dgm:t>
    </dgm:pt>
    <dgm:pt modelId="{1EEB1E78-6E14-4EAE-9ED3-DA3DDA067902}" type="sibTrans" cxnId="{ACE4C173-7446-4198-9F3A-2DA29D907316}">
      <dgm:prSet/>
      <dgm:spPr/>
      <dgm:t>
        <a:bodyPr/>
        <a:lstStyle/>
        <a:p>
          <a:endParaRPr lang="en-US"/>
        </a:p>
      </dgm:t>
    </dgm:pt>
    <dgm:pt modelId="{5FF5FC7F-EA24-486A-9505-4E2546B1634B}">
      <dgm:prSet phldrT="[Text]" custT="1"/>
      <dgm:spPr/>
      <dgm:t>
        <a:bodyPr/>
        <a:lstStyle/>
        <a:p>
          <a:pPr algn="ctr"/>
          <a:r>
            <a:rPr lang="hr-HR" sz="2400" dirty="0"/>
            <a:t>Napredna </a:t>
          </a:r>
        </a:p>
      </dgm:t>
    </dgm:pt>
    <dgm:pt modelId="{478649F1-5948-4220-B9EE-242C04DC6E70}" type="parTrans" cxnId="{4339CBE1-0680-404A-BBAA-AB57924C5DB9}">
      <dgm:prSet/>
      <dgm:spPr/>
      <dgm:t>
        <a:bodyPr/>
        <a:lstStyle/>
        <a:p>
          <a:endParaRPr lang="en-US"/>
        </a:p>
      </dgm:t>
    </dgm:pt>
    <dgm:pt modelId="{0F0E1B59-6891-4975-A473-DD8DC909E7FF}" type="sibTrans" cxnId="{4339CBE1-0680-404A-BBAA-AB57924C5DB9}">
      <dgm:prSet/>
      <dgm:spPr/>
      <dgm:t>
        <a:bodyPr/>
        <a:lstStyle/>
        <a:p>
          <a:endParaRPr lang="en-US"/>
        </a:p>
      </dgm:t>
    </dgm:pt>
    <dgm:pt modelId="{EB88DAAA-C453-47A9-8A4E-1F4C33638A87}">
      <dgm:prSet phldrT="[Text]" custT="1"/>
      <dgm:spPr/>
      <dgm:t>
        <a:bodyPr/>
        <a:lstStyle/>
        <a:p>
          <a:pPr algn="ctr"/>
          <a:r>
            <a:rPr lang="hr-HR" sz="2400" dirty="0"/>
            <a:t>Srednja</a:t>
          </a:r>
        </a:p>
      </dgm:t>
    </dgm:pt>
    <dgm:pt modelId="{0DAF9BEC-1C7F-41A8-BF87-B87C51EA8E3A}" type="sibTrans" cxnId="{524B921F-8CA9-42B2-B914-98B84C79CDA3}">
      <dgm:prSet/>
      <dgm:spPr/>
      <dgm:t>
        <a:bodyPr/>
        <a:lstStyle/>
        <a:p>
          <a:endParaRPr lang="en-US"/>
        </a:p>
      </dgm:t>
    </dgm:pt>
    <dgm:pt modelId="{5D8F68D0-1857-4B09-B03B-9854C8DAA8CC}" type="parTrans" cxnId="{524B921F-8CA9-42B2-B914-98B84C79CDA3}">
      <dgm:prSet/>
      <dgm:spPr/>
      <dgm:t>
        <a:bodyPr/>
        <a:lstStyle/>
        <a:p>
          <a:endParaRPr lang="en-US"/>
        </a:p>
      </dgm:t>
    </dgm:pt>
    <dgm:pt modelId="{D4604C8F-F57C-4374-AC07-D90B945E6B04}">
      <dgm:prSet phldrT="[Text]" custT="1"/>
      <dgm:spPr/>
      <dgm:t>
        <a:bodyPr/>
        <a:lstStyle/>
        <a:p>
          <a:r>
            <a:rPr lang="hr-HR" sz="1200"/>
            <a:t>Automatizacija rutinskih/ponavljajućih zadataka PFM-a </a:t>
          </a:r>
        </a:p>
      </dgm:t>
    </dgm:pt>
    <dgm:pt modelId="{9AC52A96-FAA4-40DC-AAC6-FA4C156A0BC6}" type="sibTrans" cxnId="{664D32BF-E6EE-4C8B-BF5B-B0F4EC5DE969}">
      <dgm:prSet/>
      <dgm:spPr/>
      <dgm:t>
        <a:bodyPr/>
        <a:lstStyle/>
        <a:p>
          <a:endParaRPr lang="en-US"/>
        </a:p>
      </dgm:t>
    </dgm:pt>
    <dgm:pt modelId="{8D67C913-A283-4E34-A6BA-C3169658349E}" type="parTrans" cxnId="{664D32BF-E6EE-4C8B-BF5B-B0F4EC5DE969}">
      <dgm:prSet/>
      <dgm:spPr/>
      <dgm:t>
        <a:bodyPr/>
        <a:lstStyle/>
        <a:p>
          <a:endParaRPr lang="en-US"/>
        </a:p>
      </dgm:t>
    </dgm:pt>
    <dgm:pt modelId="{540B0656-73FC-4E39-94B8-0BFE432D957D}">
      <dgm:prSet phldrT="[Text]" custT="1"/>
      <dgm:spPr/>
      <dgm:t>
        <a:bodyPr/>
        <a:lstStyle/>
        <a:p>
          <a:r>
            <a:rPr lang="hr-HR" sz="1200"/>
            <a:t>Kvalitetnije informacije kao podrška donošenju odluka</a:t>
          </a:r>
        </a:p>
      </dgm:t>
    </dgm:pt>
    <dgm:pt modelId="{79E7C27B-94E2-4FFB-AFDB-DA71D40B1AFE}" type="parTrans" cxnId="{37859AFC-270C-42E7-9E3E-096E1DF5F9D2}">
      <dgm:prSet/>
      <dgm:spPr/>
      <dgm:t>
        <a:bodyPr/>
        <a:lstStyle/>
        <a:p>
          <a:endParaRPr lang="en-US"/>
        </a:p>
      </dgm:t>
    </dgm:pt>
    <dgm:pt modelId="{B2F004B2-5FC9-46E5-B8F5-9786F1224D6A}" type="sibTrans" cxnId="{37859AFC-270C-42E7-9E3E-096E1DF5F9D2}">
      <dgm:prSet/>
      <dgm:spPr/>
      <dgm:t>
        <a:bodyPr/>
        <a:lstStyle/>
        <a:p>
          <a:endParaRPr lang="en-US"/>
        </a:p>
      </dgm:t>
    </dgm:pt>
    <dgm:pt modelId="{B4ED5901-100F-41B0-9AD5-693CA311C03B}">
      <dgm:prSet phldrT="[Text]" custT="1"/>
      <dgm:spPr/>
      <dgm:t>
        <a:bodyPr/>
        <a:lstStyle/>
        <a:p>
          <a:r>
            <a:rPr lang="hr-HR" sz="1200"/>
            <a:t>Upotreba „vrhunskih” tehnologija u svrhu uvođenje značajnih poboljšanja u procese i rezultate PFM-a</a:t>
          </a:r>
        </a:p>
      </dgm:t>
    </dgm:pt>
    <dgm:pt modelId="{E6B4332E-60A6-49E3-A5B2-90C4178D9D6A}" type="parTrans" cxnId="{FD4BB95A-DDF2-46B7-BD93-BAEF0322562B}">
      <dgm:prSet/>
      <dgm:spPr/>
      <dgm:t>
        <a:bodyPr/>
        <a:lstStyle/>
        <a:p>
          <a:endParaRPr lang="en-US"/>
        </a:p>
      </dgm:t>
    </dgm:pt>
    <dgm:pt modelId="{67FFE849-E53B-4341-AD60-F3D8CA2C3FBC}" type="sibTrans" cxnId="{FD4BB95A-DDF2-46B7-BD93-BAEF0322562B}">
      <dgm:prSet/>
      <dgm:spPr/>
      <dgm:t>
        <a:bodyPr/>
        <a:lstStyle/>
        <a:p>
          <a:endParaRPr lang="en-US"/>
        </a:p>
      </dgm:t>
    </dgm:pt>
    <dgm:pt modelId="{3257C3BE-09FA-4F0A-9E6A-C8250B88CE29}">
      <dgm:prSet phldrT="[Text]" custT="1"/>
      <dgm:spPr/>
      <dgm:t>
        <a:bodyPr/>
        <a:lstStyle/>
        <a:p>
          <a:r>
            <a:rPr lang="hr-HR" sz="1200"/>
            <a:t> Digitalna transformacija procesa PFM-a </a:t>
          </a:r>
        </a:p>
      </dgm:t>
    </dgm:pt>
    <dgm:pt modelId="{024AEC0C-3581-4E2A-BD2B-BA7BF4F4B077}" type="parTrans" cxnId="{BD8D5C65-1DF1-4F94-B422-1C16FF32B153}">
      <dgm:prSet/>
      <dgm:spPr/>
      <dgm:t>
        <a:bodyPr/>
        <a:lstStyle/>
        <a:p>
          <a:endParaRPr lang="en-US"/>
        </a:p>
      </dgm:t>
    </dgm:pt>
    <dgm:pt modelId="{A8EBC8CD-C399-4AD7-A81C-96AC446254BD}" type="sibTrans" cxnId="{BD8D5C65-1DF1-4F94-B422-1C16FF32B153}">
      <dgm:prSet/>
      <dgm:spPr/>
      <dgm:t>
        <a:bodyPr/>
        <a:lstStyle/>
        <a:p>
          <a:endParaRPr lang="en-US"/>
        </a:p>
      </dgm:t>
    </dgm:pt>
    <dgm:pt modelId="{3823F96B-9F82-41C7-B155-0B597DA31630}">
      <dgm:prSet phldrT="[Text]" custT="1"/>
      <dgm:spPr/>
      <dgm:t>
        <a:bodyPr/>
        <a:lstStyle/>
        <a:p>
          <a:endParaRPr lang="en-US" sz="1200" dirty="0"/>
        </a:p>
      </dgm:t>
    </dgm:pt>
    <dgm:pt modelId="{F9AF23D3-2311-487B-B7A2-9B60F9A0CBA0}" type="parTrans" cxnId="{2E477349-9FF9-40B3-8B03-6BEEED2FB3AE}">
      <dgm:prSet/>
      <dgm:spPr/>
      <dgm:t>
        <a:bodyPr/>
        <a:lstStyle/>
        <a:p>
          <a:endParaRPr lang="en-US"/>
        </a:p>
      </dgm:t>
    </dgm:pt>
    <dgm:pt modelId="{D2A466A1-8160-466C-A7E7-1579E3E39D8F}" type="sibTrans" cxnId="{2E477349-9FF9-40B3-8B03-6BEEED2FB3AE}">
      <dgm:prSet/>
      <dgm:spPr/>
      <dgm:t>
        <a:bodyPr/>
        <a:lstStyle/>
        <a:p>
          <a:endParaRPr lang="en-US"/>
        </a:p>
      </dgm:t>
    </dgm:pt>
    <dgm:pt modelId="{F2CA0473-2554-4247-9CEC-E30164CB9D51}">
      <dgm:prSet phldrT="[Text]" custT="1"/>
      <dgm:spPr/>
      <dgm:t>
        <a:bodyPr/>
        <a:lstStyle/>
        <a:p>
          <a:pPr>
            <a:buFontTx/>
            <a:buNone/>
          </a:pPr>
          <a:r>
            <a:rPr lang="hr-HR" sz="1200"/>
            <a:t> </a:t>
          </a:r>
        </a:p>
      </dgm:t>
    </dgm:pt>
    <dgm:pt modelId="{DB1AE00D-B7F0-445D-9EE0-FEAF3CFC7B48}" type="parTrans" cxnId="{DDCC6E55-54F8-4098-AE85-2880926E59AC}">
      <dgm:prSet/>
      <dgm:spPr/>
      <dgm:t>
        <a:bodyPr/>
        <a:lstStyle/>
        <a:p>
          <a:endParaRPr lang="en-US"/>
        </a:p>
      </dgm:t>
    </dgm:pt>
    <dgm:pt modelId="{F82EE5D4-4C49-4AE8-A5CC-728FA1021EE7}" type="sibTrans" cxnId="{DDCC6E55-54F8-4098-AE85-2880926E59AC}">
      <dgm:prSet/>
      <dgm:spPr/>
      <dgm:t>
        <a:bodyPr/>
        <a:lstStyle/>
        <a:p>
          <a:endParaRPr lang="en-US"/>
        </a:p>
      </dgm:t>
    </dgm:pt>
    <dgm:pt modelId="{E808A1E2-EF03-4FBC-9B7D-C162CCAEC662}">
      <dgm:prSet phldrT="[Text]" custT="1"/>
      <dgm:spPr/>
      <dgm:t>
        <a:bodyPr/>
        <a:lstStyle/>
        <a:p>
          <a:r>
            <a:rPr lang="hr-HR" sz="1200"/>
            <a:t>Poboljšanje prikupljanja i kontrole podataka</a:t>
          </a:r>
        </a:p>
      </dgm:t>
    </dgm:pt>
    <dgm:pt modelId="{77460608-6160-4FFD-B0C0-0ACAC6079CA6}" type="parTrans" cxnId="{D2C6FCE5-EBAA-4F01-AC55-55AB72ECB388}">
      <dgm:prSet/>
      <dgm:spPr/>
      <dgm:t>
        <a:bodyPr/>
        <a:lstStyle/>
        <a:p>
          <a:endParaRPr lang="en-US"/>
        </a:p>
      </dgm:t>
    </dgm:pt>
    <dgm:pt modelId="{433493FA-E401-4D9C-887A-7AF4B4483F11}" type="sibTrans" cxnId="{D2C6FCE5-EBAA-4F01-AC55-55AB72ECB388}">
      <dgm:prSet/>
      <dgm:spPr/>
      <dgm:t>
        <a:bodyPr/>
        <a:lstStyle/>
        <a:p>
          <a:endParaRPr lang="en-US"/>
        </a:p>
      </dgm:t>
    </dgm:pt>
    <dgm:pt modelId="{8F1A2D79-3ADF-424B-BDCA-3C08DFFB4D7B}">
      <dgm:prSet phldrT="[Text]" custT="1"/>
      <dgm:spPr/>
      <dgm:t>
        <a:bodyPr/>
        <a:lstStyle/>
        <a:p>
          <a:r>
            <a:rPr lang="hr-HR" sz="1200"/>
            <a:t>Poboljšanje interoperabilnosti </a:t>
          </a:r>
        </a:p>
      </dgm:t>
    </dgm:pt>
    <dgm:pt modelId="{684EE25E-C3CE-4C15-BF16-97354BD83FD8}" type="parTrans" cxnId="{CF6C241D-73DB-4A16-B992-CAE043DC9E98}">
      <dgm:prSet/>
      <dgm:spPr/>
      <dgm:t>
        <a:bodyPr/>
        <a:lstStyle/>
        <a:p>
          <a:endParaRPr lang="en-US"/>
        </a:p>
      </dgm:t>
    </dgm:pt>
    <dgm:pt modelId="{5270E43E-B0B8-4AE1-A751-DECBEC58580C}" type="sibTrans" cxnId="{CF6C241D-73DB-4A16-B992-CAE043DC9E98}">
      <dgm:prSet/>
      <dgm:spPr/>
      <dgm:t>
        <a:bodyPr/>
        <a:lstStyle/>
        <a:p>
          <a:endParaRPr lang="en-US"/>
        </a:p>
      </dgm:t>
    </dgm:pt>
    <dgm:pt modelId="{C15A836C-3587-4AD6-A48B-1592F662F0D8}">
      <dgm:prSet phldrT="[Text]" custT="1"/>
      <dgm:spPr/>
      <dgm:t>
        <a:bodyPr/>
        <a:lstStyle/>
        <a:p>
          <a:endParaRPr lang="en-US" sz="1200" dirty="0"/>
        </a:p>
      </dgm:t>
    </dgm:pt>
    <dgm:pt modelId="{84D836FC-90D8-436E-82AB-56CDFA16B8BB}" type="parTrans" cxnId="{93AB8988-5DFD-437A-8D0B-608B874CA178}">
      <dgm:prSet/>
      <dgm:spPr/>
      <dgm:t>
        <a:bodyPr/>
        <a:lstStyle/>
        <a:p>
          <a:endParaRPr lang="en-US"/>
        </a:p>
      </dgm:t>
    </dgm:pt>
    <dgm:pt modelId="{DDB6A896-21A6-4737-9B5D-5E644647E95F}" type="sibTrans" cxnId="{93AB8988-5DFD-437A-8D0B-608B874CA178}">
      <dgm:prSet/>
      <dgm:spPr/>
      <dgm:t>
        <a:bodyPr/>
        <a:lstStyle/>
        <a:p>
          <a:endParaRPr lang="en-US"/>
        </a:p>
      </dgm:t>
    </dgm:pt>
    <dgm:pt modelId="{3F9F6D73-C3C0-4B1B-9C1D-EF10378CBF3C}">
      <dgm:prSet phldrT="[Text]" custT="1"/>
      <dgm:spPr/>
      <dgm:t>
        <a:bodyPr/>
        <a:lstStyle/>
        <a:p>
          <a:endParaRPr lang="en-US" sz="1200" dirty="0"/>
        </a:p>
      </dgm:t>
    </dgm:pt>
    <dgm:pt modelId="{CF3804A5-7478-4DF5-BEBA-13E54D6D97B7}" type="sibTrans" cxnId="{54E14374-F882-47C4-934D-8A64E74C2A28}">
      <dgm:prSet/>
      <dgm:spPr/>
      <dgm:t>
        <a:bodyPr/>
        <a:lstStyle/>
        <a:p>
          <a:endParaRPr lang="en-US"/>
        </a:p>
      </dgm:t>
    </dgm:pt>
    <dgm:pt modelId="{E3BD5850-B222-433D-BEC2-B83CB1580F52}" type="parTrans" cxnId="{54E14374-F882-47C4-934D-8A64E74C2A28}">
      <dgm:prSet/>
      <dgm:spPr/>
      <dgm:t>
        <a:bodyPr/>
        <a:lstStyle/>
        <a:p>
          <a:endParaRPr lang="en-US"/>
        </a:p>
      </dgm:t>
    </dgm:pt>
    <dgm:pt modelId="{1FFE99D7-3EC5-49F5-9562-D3790F404278}" type="pres">
      <dgm:prSet presAssocID="{477EA77D-0E39-4E81-9AC5-26B17FF1A43F}" presName="linearFlow" presStyleCnt="0">
        <dgm:presLayoutVars>
          <dgm:dir/>
          <dgm:animLvl val="lvl"/>
          <dgm:resizeHandles val="exact"/>
        </dgm:presLayoutVars>
      </dgm:prSet>
      <dgm:spPr/>
    </dgm:pt>
    <dgm:pt modelId="{9AAEE5FD-BDB8-4F85-A404-6F57A5C476B1}" type="pres">
      <dgm:prSet presAssocID="{28A188AF-DCBB-46B8-9528-A3AE544630A4}" presName="composite" presStyleCnt="0"/>
      <dgm:spPr/>
    </dgm:pt>
    <dgm:pt modelId="{20DEDA9D-23A1-4915-B91F-C8F2ABE97B3C}" type="pres">
      <dgm:prSet presAssocID="{28A188AF-DCBB-46B8-9528-A3AE544630A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096FDD-831F-474A-B939-71454EFC2B8E}" type="pres">
      <dgm:prSet presAssocID="{28A188AF-DCBB-46B8-9528-A3AE544630A4}" presName="parSh" presStyleLbl="node1" presStyleIdx="0" presStyleCnt="3"/>
      <dgm:spPr/>
    </dgm:pt>
    <dgm:pt modelId="{FDA776F6-1C08-41F8-80C8-712660F7E05E}" type="pres">
      <dgm:prSet presAssocID="{28A188AF-DCBB-46B8-9528-A3AE544630A4}" presName="desTx" presStyleLbl="fgAcc1" presStyleIdx="0" presStyleCnt="3">
        <dgm:presLayoutVars>
          <dgm:bulletEnabled val="1"/>
        </dgm:presLayoutVars>
      </dgm:prSet>
      <dgm:spPr/>
    </dgm:pt>
    <dgm:pt modelId="{8AC9A8AA-9F2A-410F-B169-24A9A68873BC}" type="pres">
      <dgm:prSet presAssocID="{AD083E7D-E30E-45B3-B482-12F9130BC23C}" presName="sibTrans" presStyleLbl="sibTrans2D1" presStyleIdx="0" presStyleCnt="2"/>
      <dgm:spPr/>
    </dgm:pt>
    <dgm:pt modelId="{092D491A-2E75-4F98-BB5C-84E87462E2FD}" type="pres">
      <dgm:prSet presAssocID="{AD083E7D-E30E-45B3-B482-12F9130BC23C}" presName="connTx" presStyleLbl="sibTrans2D1" presStyleIdx="0" presStyleCnt="2"/>
      <dgm:spPr/>
    </dgm:pt>
    <dgm:pt modelId="{A4E40373-F538-4AE1-AD81-3B2B2DCC52E6}" type="pres">
      <dgm:prSet presAssocID="{EB88DAAA-C453-47A9-8A4E-1F4C33638A87}" presName="composite" presStyleCnt="0"/>
      <dgm:spPr/>
    </dgm:pt>
    <dgm:pt modelId="{0BD010D7-5682-4E70-BD8A-0052F615789B}" type="pres">
      <dgm:prSet presAssocID="{EB88DAAA-C453-47A9-8A4E-1F4C33638A8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78F222-F433-4CF6-84C1-70479DF6DFC0}" type="pres">
      <dgm:prSet presAssocID="{EB88DAAA-C453-47A9-8A4E-1F4C33638A87}" presName="parSh" presStyleLbl="node1" presStyleIdx="1" presStyleCnt="3"/>
      <dgm:spPr/>
    </dgm:pt>
    <dgm:pt modelId="{C0D33F89-70F7-44E8-892D-543DAEBB2B23}" type="pres">
      <dgm:prSet presAssocID="{EB88DAAA-C453-47A9-8A4E-1F4C33638A87}" presName="desTx" presStyleLbl="fgAcc1" presStyleIdx="1" presStyleCnt="3">
        <dgm:presLayoutVars>
          <dgm:bulletEnabled val="1"/>
        </dgm:presLayoutVars>
      </dgm:prSet>
      <dgm:spPr/>
    </dgm:pt>
    <dgm:pt modelId="{F762AFF1-760B-4DDA-AE55-E0E648782E3E}" type="pres">
      <dgm:prSet presAssocID="{0DAF9BEC-1C7F-41A8-BF87-B87C51EA8E3A}" presName="sibTrans" presStyleLbl="sibTrans2D1" presStyleIdx="1" presStyleCnt="2"/>
      <dgm:spPr/>
    </dgm:pt>
    <dgm:pt modelId="{B06F48DD-67F6-4302-9A9F-B4E4EC371235}" type="pres">
      <dgm:prSet presAssocID="{0DAF9BEC-1C7F-41A8-BF87-B87C51EA8E3A}" presName="connTx" presStyleLbl="sibTrans2D1" presStyleIdx="1" presStyleCnt="2"/>
      <dgm:spPr/>
    </dgm:pt>
    <dgm:pt modelId="{1E616AB2-F52C-422F-B753-735879293ACF}" type="pres">
      <dgm:prSet presAssocID="{5FF5FC7F-EA24-486A-9505-4E2546B1634B}" presName="composite" presStyleCnt="0"/>
      <dgm:spPr/>
    </dgm:pt>
    <dgm:pt modelId="{D6C61994-5201-4434-A3EB-C779596821FC}" type="pres">
      <dgm:prSet presAssocID="{5FF5FC7F-EA24-486A-9505-4E2546B1634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584300-6DC7-46D4-B280-AC68A9593788}" type="pres">
      <dgm:prSet presAssocID="{5FF5FC7F-EA24-486A-9505-4E2546B1634B}" presName="parSh" presStyleLbl="node1" presStyleIdx="2" presStyleCnt="3"/>
      <dgm:spPr/>
    </dgm:pt>
    <dgm:pt modelId="{7BCC9FAF-A3BF-4054-9943-A34D6A02189B}" type="pres">
      <dgm:prSet presAssocID="{5FF5FC7F-EA24-486A-9505-4E2546B1634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836ADC19-AE69-4475-9F26-DF5A4D638CC6}" type="presOf" srcId="{0DAF9BEC-1C7F-41A8-BF87-B87C51EA8E3A}" destId="{F762AFF1-760B-4DDA-AE55-E0E648782E3E}" srcOrd="0" destOrd="0" presId="urn:microsoft.com/office/officeart/2005/8/layout/process3"/>
    <dgm:cxn modelId="{CF6C241D-73DB-4A16-B992-CAE043DC9E98}" srcId="{EB88DAAA-C453-47A9-8A4E-1F4C33638A87}" destId="{8F1A2D79-3ADF-424B-BDCA-3C08DFFB4D7B}" srcOrd="2" destOrd="0" parTransId="{684EE25E-C3CE-4C15-BF16-97354BD83FD8}" sibTransId="{5270E43E-B0B8-4AE1-A751-DECBEC58580C}"/>
    <dgm:cxn modelId="{524B921F-8CA9-42B2-B914-98B84C79CDA3}" srcId="{477EA77D-0E39-4E81-9AC5-26B17FF1A43F}" destId="{EB88DAAA-C453-47A9-8A4E-1F4C33638A87}" srcOrd="1" destOrd="0" parTransId="{5D8F68D0-1857-4B09-B03B-9854C8DAA8CC}" sibTransId="{0DAF9BEC-1C7F-41A8-BF87-B87C51EA8E3A}"/>
    <dgm:cxn modelId="{4BE1B32D-788A-4008-AF89-822A5584A9F5}" type="presOf" srcId="{EB88DAAA-C453-47A9-8A4E-1F4C33638A87}" destId="{7A78F222-F433-4CF6-84C1-70479DF6DFC0}" srcOrd="1" destOrd="0" presId="urn:microsoft.com/office/officeart/2005/8/layout/process3"/>
    <dgm:cxn modelId="{B274C260-7475-4139-A4EB-389179B7330E}" type="presOf" srcId="{F2CA0473-2554-4247-9CEC-E30164CB9D51}" destId="{7BCC9FAF-A3BF-4054-9943-A34D6A02189B}" srcOrd="0" destOrd="1" presId="urn:microsoft.com/office/officeart/2005/8/layout/process3"/>
    <dgm:cxn modelId="{82255D44-9124-4A71-B830-E1A5A495DA44}" type="presOf" srcId="{3823F96B-9F82-41C7-B155-0B597DA31630}" destId="{C0D33F89-70F7-44E8-892D-543DAEBB2B23}" srcOrd="0" destOrd="3" presId="urn:microsoft.com/office/officeart/2005/8/layout/process3"/>
    <dgm:cxn modelId="{ACAB7864-5F56-4663-B01F-B93D32BAD8E8}" type="presOf" srcId="{28A188AF-DCBB-46B8-9528-A3AE544630A4}" destId="{2C096FDD-831F-474A-B939-71454EFC2B8E}" srcOrd="1" destOrd="0" presId="urn:microsoft.com/office/officeart/2005/8/layout/process3"/>
    <dgm:cxn modelId="{BD8D5C65-1DF1-4F94-B422-1C16FF32B153}" srcId="{5FF5FC7F-EA24-486A-9505-4E2546B1634B}" destId="{3257C3BE-09FA-4F0A-9E6A-C8250B88CE29}" srcOrd="2" destOrd="0" parTransId="{024AEC0C-3581-4E2A-BD2B-BA7BF4F4B077}" sibTransId="{A8EBC8CD-C399-4AD7-A81C-96AC446254BD}"/>
    <dgm:cxn modelId="{2E477349-9FF9-40B3-8B03-6BEEED2FB3AE}" srcId="{EB88DAAA-C453-47A9-8A4E-1F4C33638A87}" destId="{3823F96B-9F82-41C7-B155-0B597DA31630}" srcOrd="3" destOrd="0" parTransId="{F9AF23D3-2311-487B-B7A2-9B60F9A0CBA0}" sibTransId="{D2A466A1-8160-466C-A7E7-1579E3E39D8F}"/>
    <dgm:cxn modelId="{D572016F-9493-4D34-93CA-45098199A9A7}" type="presOf" srcId="{B4ED5901-100F-41B0-9AD5-693CA311C03B}" destId="{7BCC9FAF-A3BF-4054-9943-A34D6A02189B}" srcOrd="0" destOrd="0" presId="urn:microsoft.com/office/officeart/2005/8/layout/process3"/>
    <dgm:cxn modelId="{B74B7953-34B8-407D-BD0D-FD4A83D0886C}" type="presOf" srcId="{3257C3BE-09FA-4F0A-9E6A-C8250B88CE29}" destId="{7BCC9FAF-A3BF-4054-9943-A34D6A02189B}" srcOrd="0" destOrd="2" presId="urn:microsoft.com/office/officeart/2005/8/layout/process3"/>
    <dgm:cxn modelId="{ACE4C173-7446-4198-9F3A-2DA29D907316}" srcId="{EB88DAAA-C453-47A9-8A4E-1F4C33638A87}" destId="{31F765F8-917C-47D7-ADDF-CFF073A3B73A}" srcOrd="0" destOrd="0" parTransId="{88F62C8A-6A6B-4FE7-A720-8C3F0645D573}" sibTransId="{1EEB1E78-6E14-4EAE-9ED3-DA3DDA067902}"/>
    <dgm:cxn modelId="{54E14374-F882-47C4-934D-8A64E74C2A28}" srcId="{28A188AF-DCBB-46B8-9528-A3AE544630A4}" destId="{3F9F6D73-C3C0-4B1B-9C1D-EF10378CBF3C}" srcOrd="1" destOrd="0" parTransId="{E3BD5850-B222-433D-BEC2-B83CB1580F52}" sibTransId="{CF3804A5-7478-4DF5-BEBA-13E54D6D97B7}"/>
    <dgm:cxn modelId="{DDCC6E55-54F8-4098-AE85-2880926E59AC}" srcId="{5FF5FC7F-EA24-486A-9505-4E2546B1634B}" destId="{F2CA0473-2554-4247-9CEC-E30164CB9D51}" srcOrd="1" destOrd="0" parTransId="{DB1AE00D-B7F0-445D-9EE0-FEAF3CFC7B48}" sibTransId="{F82EE5D4-4C49-4AE8-A5CC-728FA1021EE7}"/>
    <dgm:cxn modelId="{335EA957-4CC9-402D-866C-4449B2AAD454}" type="presOf" srcId="{540B0656-73FC-4E39-94B8-0BFE432D957D}" destId="{C0D33F89-70F7-44E8-892D-543DAEBB2B23}" srcOrd="0" destOrd="4" presId="urn:microsoft.com/office/officeart/2005/8/layout/process3"/>
    <dgm:cxn modelId="{09EF087A-E9B8-41CB-BC64-FADEA4E49820}" type="presOf" srcId="{0DAF9BEC-1C7F-41A8-BF87-B87C51EA8E3A}" destId="{B06F48DD-67F6-4302-9A9F-B4E4EC371235}" srcOrd="1" destOrd="0" presId="urn:microsoft.com/office/officeart/2005/8/layout/process3"/>
    <dgm:cxn modelId="{FD4BB95A-DDF2-46B7-BD93-BAEF0322562B}" srcId="{5FF5FC7F-EA24-486A-9505-4E2546B1634B}" destId="{B4ED5901-100F-41B0-9AD5-693CA311C03B}" srcOrd="0" destOrd="0" parTransId="{E6B4332E-60A6-49E3-A5B2-90C4178D9D6A}" sibTransId="{67FFE849-E53B-4341-AD60-F3D8CA2C3FBC}"/>
    <dgm:cxn modelId="{E0D54488-3B3F-442E-B8F5-83BE56E64592}" srcId="{477EA77D-0E39-4E81-9AC5-26B17FF1A43F}" destId="{28A188AF-DCBB-46B8-9528-A3AE544630A4}" srcOrd="0" destOrd="0" parTransId="{5F6D506D-D3E8-48F7-A15C-4470D77AC1F3}" sibTransId="{AD083E7D-E30E-45B3-B482-12F9130BC23C}"/>
    <dgm:cxn modelId="{93AB8988-5DFD-437A-8D0B-608B874CA178}" srcId="{EB88DAAA-C453-47A9-8A4E-1F4C33638A87}" destId="{C15A836C-3587-4AD6-A48B-1592F662F0D8}" srcOrd="1" destOrd="0" parTransId="{84D836FC-90D8-436E-82AB-56CDFA16B8BB}" sibTransId="{DDB6A896-21A6-4737-9B5D-5E644647E95F}"/>
    <dgm:cxn modelId="{D2A5DC97-25D8-4BC2-B2E2-8D67C854479E}" type="presOf" srcId="{EB88DAAA-C453-47A9-8A4E-1F4C33638A87}" destId="{0BD010D7-5682-4E70-BD8A-0052F615789B}" srcOrd="0" destOrd="0" presId="urn:microsoft.com/office/officeart/2005/8/layout/process3"/>
    <dgm:cxn modelId="{E7BF6798-BFD9-4025-A8B0-E65D6D6F9229}" type="presOf" srcId="{5FF5FC7F-EA24-486A-9505-4E2546B1634B}" destId="{3D584300-6DC7-46D4-B280-AC68A9593788}" srcOrd="1" destOrd="0" presId="urn:microsoft.com/office/officeart/2005/8/layout/process3"/>
    <dgm:cxn modelId="{A340BD9E-B1DD-40A7-8486-B0E54949ED41}" type="presOf" srcId="{28A188AF-DCBB-46B8-9528-A3AE544630A4}" destId="{20DEDA9D-23A1-4915-B91F-C8F2ABE97B3C}" srcOrd="0" destOrd="0" presId="urn:microsoft.com/office/officeart/2005/8/layout/process3"/>
    <dgm:cxn modelId="{AD04A0A1-7195-4B72-B07E-DBF48C50031B}" type="presOf" srcId="{E808A1E2-EF03-4FBC-9B7D-C162CCAEC662}" destId="{FDA776F6-1C08-41F8-80C8-712660F7E05E}" srcOrd="0" destOrd="2" presId="urn:microsoft.com/office/officeart/2005/8/layout/process3"/>
    <dgm:cxn modelId="{4B3E02A9-D83D-415E-A63A-72948504DBF9}" type="presOf" srcId="{C15A836C-3587-4AD6-A48B-1592F662F0D8}" destId="{C0D33F89-70F7-44E8-892D-543DAEBB2B23}" srcOrd="0" destOrd="1" presId="urn:microsoft.com/office/officeart/2005/8/layout/process3"/>
    <dgm:cxn modelId="{2742ABB0-020C-4299-A6F9-7D50CE43DC84}" type="presOf" srcId="{5FF5FC7F-EA24-486A-9505-4E2546B1634B}" destId="{D6C61994-5201-4434-A3EB-C779596821FC}" srcOrd="0" destOrd="0" presId="urn:microsoft.com/office/officeart/2005/8/layout/process3"/>
    <dgm:cxn modelId="{664D32BF-E6EE-4C8B-BF5B-B0F4EC5DE969}" srcId="{28A188AF-DCBB-46B8-9528-A3AE544630A4}" destId="{D4604C8F-F57C-4374-AC07-D90B945E6B04}" srcOrd="0" destOrd="0" parTransId="{8D67C913-A283-4E34-A6BA-C3169658349E}" sibTransId="{9AC52A96-FAA4-40DC-AAC6-FA4C156A0BC6}"/>
    <dgm:cxn modelId="{AF8C8DCD-E3BA-4F9C-B242-5A3D3306A19E}" type="presOf" srcId="{AD083E7D-E30E-45B3-B482-12F9130BC23C}" destId="{8AC9A8AA-9F2A-410F-B169-24A9A68873BC}" srcOrd="0" destOrd="0" presId="urn:microsoft.com/office/officeart/2005/8/layout/process3"/>
    <dgm:cxn modelId="{DA51B0D4-5482-45BF-A7D7-4C8F055042AF}" type="presOf" srcId="{31F765F8-917C-47D7-ADDF-CFF073A3B73A}" destId="{C0D33F89-70F7-44E8-892D-543DAEBB2B23}" srcOrd="0" destOrd="0" presId="urn:microsoft.com/office/officeart/2005/8/layout/process3"/>
    <dgm:cxn modelId="{F01361DC-438B-48F2-98D5-D922A7170772}" type="presOf" srcId="{477EA77D-0E39-4E81-9AC5-26B17FF1A43F}" destId="{1FFE99D7-3EC5-49F5-9562-D3790F404278}" srcOrd="0" destOrd="0" presId="urn:microsoft.com/office/officeart/2005/8/layout/process3"/>
    <dgm:cxn modelId="{4339CBE1-0680-404A-BBAA-AB57924C5DB9}" srcId="{477EA77D-0E39-4E81-9AC5-26B17FF1A43F}" destId="{5FF5FC7F-EA24-486A-9505-4E2546B1634B}" srcOrd="2" destOrd="0" parTransId="{478649F1-5948-4220-B9EE-242C04DC6E70}" sibTransId="{0F0E1B59-6891-4975-A473-DD8DC909E7FF}"/>
    <dgm:cxn modelId="{E7D2ADE4-C5A7-4112-BB06-1C0BDCA7C35E}" type="presOf" srcId="{3F9F6D73-C3C0-4B1B-9C1D-EF10378CBF3C}" destId="{FDA776F6-1C08-41F8-80C8-712660F7E05E}" srcOrd="0" destOrd="1" presId="urn:microsoft.com/office/officeart/2005/8/layout/process3"/>
    <dgm:cxn modelId="{D2C6FCE5-EBAA-4F01-AC55-55AB72ECB388}" srcId="{28A188AF-DCBB-46B8-9528-A3AE544630A4}" destId="{E808A1E2-EF03-4FBC-9B7D-C162CCAEC662}" srcOrd="2" destOrd="0" parTransId="{77460608-6160-4FFD-B0C0-0ACAC6079CA6}" sibTransId="{433493FA-E401-4D9C-887A-7AF4B4483F11}"/>
    <dgm:cxn modelId="{633788F1-F8D5-461B-93D6-3A278311BBFF}" type="presOf" srcId="{AD083E7D-E30E-45B3-B482-12F9130BC23C}" destId="{092D491A-2E75-4F98-BB5C-84E87462E2FD}" srcOrd="1" destOrd="0" presId="urn:microsoft.com/office/officeart/2005/8/layout/process3"/>
    <dgm:cxn modelId="{6AEFB0F8-64DD-41E5-9A0E-018B36CB6331}" type="presOf" srcId="{D4604C8F-F57C-4374-AC07-D90B945E6B04}" destId="{FDA776F6-1C08-41F8-80C8-712660F7E05E}" srcOrd="0" destOrd="0" presId="urn:microsoft.com/office/officeart/2005/8/layout/process3"/>
    <dgm:cxn modelId="{37859AFC-270C-42E7-9E3E-096E1DF5F9D2}" srcId="{EB88DAAA-C453-47A9-8A4E-1F4C33638A87}" destId="{540B0656-73FC-4E39-94B8-0BFE432D957D}" srcOrd="4" destOrd="0" parTransId="{79E7C27B-94E2-4FFB-AFDB-DA71D40B1AFE}" sibTransId="{B2F004B2-5FC9-46E5-B8F5-9786F1224D6A}"/>
    <dgm:cxn modelId="{D22E79FF-77C3-49D6-B15F-09190DA8BFA2}" type="presOf" srcId="{8F1A2D79-3ADF-424B-BDCA-3C08DFFB4D7B}" destId="{C0D33F89-70F7-44E8-892D-543DAEBB2B23}" srcOrd="0" destOrd="2" presId="urn:microsoft.com/office/officeart/2005/8/layout/process3"/>
    <dgm:cxn modelId="{D4D2958F-9EDB-42A9-A05C-3D0D9CC8D3A3}" type="presParOf" srcId="{1FFE99D7-3EC5-49F5-9562-D3790F404278}" destId="{9AAEE5FD-BDB8-4F85-A404-6F57A5C476B1}" srcOrd="0" destOrd="0" presId="urn:microsoft.com/office/officeart/2005/8/layout/process3"/>
    <dgm:cxn modelId="{6C4D0E19-4FA8-448B-BDBE-710D6C6D0301}" type="presParOf" srcId="{9AAEE5FD-BDB8-4F85-A404-6F57A5C476B1}" destId="{20DEDA9D-23A1-4915-B91F-C8F2ABE97B3C}" srcOrd="0" destOrd="0" presId="urn:microsoft.com/office/officeart/2005/8/layout/process3"/>
    <dgm:cxn modelId="{17D41751-F53D-4005-BE57-34D53A3CE1C1}" type="presParOf" srcId="{9AAEE5FD-BDB8-4F85-A404-6F57A5C476B1}" destId="{2C096FDD-831F-474A-B939-71454EFC2B8E}" srcOrd="1" destOrd="0" presId="urn:microsoft.com/office/officeart/2005/8/layout/process3"/>
    <dgm:cxn modelId="{B38BE21F-2A63-44C2-B25E-8D13FE3619B2}" type="presParOf" srcId="{9AAEE5FD-BDB8-4F85-A404-6F57A5C476B1}" destId="{FDA776F6-1C08-41F8-80C8-712660F7E05E}" srcOrd="2" destOrd="0" presId="urn:microsoft.com/office/officeart/2005/8/layout/process3"/>
    <dgm:cxn modelId="{7A10E5D4-B21C-4ED5-A91E-F825BD2AF30D}" type="presParOf" srcId="{1FFE99D7-3EC5-49F5-9562-D3790F404278}" destId="{8AC9A8AA-9F2A-410F-B169-24A9A68873BC}" srcOrd="1" destOrd="0" presId="urn:microsoft.com/office/officeart/2005/8/layout/process3"/>
    <dgm:cxn modelId="{E7DDDF78-5FE2-4462-9853-93E2F0B1C3C4}" type="presParOf" srcId="{8AC9A8AA-9F2A-410F-B169-24A9A68873BC}" destId="{092D491A-2E75-4F98-BB5C-84E87462E2FD}" srcOrd="0" destOrd="0" presId="urn:microsoft.com/office/officeart/2005/8/layout/process3"/>
    <dgm:cxn modelId="{4808D2AF-5432-4CE5-BA8D-4626E790319B}" type="presParOf" srcId="{1FFE99D7-3EC5-49F5-9562-D3790F404278}" destId="{A4E40373-F538-4AE1-AD81-3B2B2DCC52E6}" srcOrd="2" destOrd="0" presId="urn:microsoft.com/office/officeart/2005/8/layout/process3"/>
    <dgm:cxn modelId="{EEE09B86-6C12-4FE7-A51C-3E24A89D5030}" type="presParOf" srcId="{A4E40373-F538-4AE1-AD81-3B2B2DCC52E6}" destId="{0BD010D7-5682-4E70-BD8A-0052F615789B}" srcOrd="0" destOrd="0" presId="urn:microsoft.com/office/officeart/2005/8/layout/process3"/>
    <dgm:cxn modelId="{66DA3116-8D72-42D1-B1D2-437FD8597C05}" type="presParOf" srcId="{A4E40373-F538-4AE1-AD81-3B2B2DCC52E6}" destId="{7A78F222-F433-4CF6-84C1-70479DF6DFC0}" srcOrd="1" destOrd="0" presId="urn:microsoft.com/office/officeart/2005/8/layout/process3"/>
    <dgm:cxn modelId="{72917608-B794-459F-9BCD-8D3AAD32EEAC}" type="presParOf" srcId="{A4E40373-F538-4AE1-AD81-3B2B2DCC52E6}" destId="{C0D33F89-70F7-44E8-892D-543DAEBB2B23}" srcOrd="2" destOrd="0" presId="urn:microsoft.com/office/officeart/2005/8/layout/process3"/>
    <dgm:cxn modelId="{3F97649D-AD31-4CC5-9F42-BBB3B33371F1}" type="presParOf" srcId="{1FFE99D7-3EC5-49F5-9562-D3790F404278}" destId="{F762AFF1-760B-4DDA-AE55-E0E648782E3E}" srcOrd="3" destOrd="0" presId="urn:microsoft.com/office/officeart/2005/8/layout/process3"/>
    <dgm:cxn modelId="{B1514CB5-6DDE-4FC1-9BE5-A7BDDED68D04}" type="presParOf" srcId="{F762AFF1-760B-4DDA-AE55-E0E648782E3E}" destId="{B06F48DD-67F6-4302-9A9F-B4E4EC371235}" srcOrd="0" destOrd="0" presId="urn:microsoft.com/office/officeart/2005/8/layout/process3"/>
    <dgm:cxn modelId="{CC0EA29D-48B8-4305-AC2D-214F0F6B79F9}" type="presParOf" srcId="{1FFE99D7-3EC5-49F5-9562-D3790F404278}" destId="{1E616AB2-F52C-422F-B753-735879293ACF}" srcOrd="4" destOrd="0" presId="urn:microsoft.com/office/officeart/2005/8/layout/process3"/>
    <dgm:cxn modelId="{D1CB0003-9505-4158-8A2E-FC93B3D0C7D7}" type="presParOf" srcId="{1E616AB2-F52C-422F-B753-735879293ACF}" destId="{D6C61994-5201-4434-A3EB-C779596821FC}" srcOrd="0" destOrd="0" presId="urn:microsoft.com/office/officeart/2005/8/layout/process3"/>
    <dgm:cxn modelId="{34AB4324-4F12-412A-998B-6DE3F3852E12}" type="presParOf" srcId="{1E616AB2-F52C-422F-B753-735879293ACF}" destId="{3D584300-6DC7-46D4-B280-AC68A9593788}" srcOrd="1" destOrd="0" presId="urn:microsoft.com/office/officeart/2005/8/layout/process3"/>
    <dgm:cxn modelId="{3C4D6988-465F-4F6D-849D-86462AD67BD1}" type="presParOf" srcId="{1E616AB2-F52C-422F-B753-735879293ACF}" destId="{7BCC9FAF-A3BF-4054-9943-A34D6A02189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105C8-BCD2-4C65-860A-36F2588B85AE}">
      <dsp:nvSpPr>
        <dsp:cNvPr id="0" name=""/>
        <dsp:cNvSpPr/>
      </dsp:nvSpPr>
      <dsp:spPr>
        <a:xfrm>
          <a:off x="0" y="536416"/>
          <a:ext cx="10072915" cy="14664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280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Prepoznavanje glavnih funkcija PFM-a i procesa koje podržavaju informatički sustavi</a:t>
          </a:r>
        </a:p>
      </dsp:txBody>
      <dsp:txXfrm>
        <a:off x="0" y="903032"/>
        <a:ext cx="9706299" cy="733233"/>
      </dsp:txXfrm>
    </dsp:sp>
    <dsp:sp modelId="{80B6B2EA-A6BE-46F3-BD0F-C7B5F677D600}">
      <dsp:nvSpPr>
        <dsp:cNvPr id="0" name=""/>
        <dsp:cNvSpPr/>
      </dsp:nvSpPr>
      <dsp:spPr>
        <a:xfrm>
          <a:off x="0" y="1669664"/>
          <a:ext cx="2321806" cy="2712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200" kern="1200"/>
            <a:t>1. Fiskalna politika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200" kern="1200"/>
            <a:t>2 Upravljanje proračunom i prihodima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200" kern="1200"/>
            <a:t>3. Upravljanje riznicom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200" kern="1200"/>
            <a:t>4. Računovodstvo, izvještavanje i revizija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r-HR" sz="1200" kern="1200"/>
            <a:t>5 Ostale centralne financijske funkcije </a:t>
          </a:r>
        </a:p>
      </dsp:txBody>
      <dsp:txXfrm>
        <a:off x="0" y="1669664"/>
        <a:ext cx="2321806" cy="2712518"/>
      </dsp:txXfrm>
    </dsp:sp>
    <dsp:sp modelId="{DC2FAD28-DEAC-4B4E-BB59-080563A3750C}">
      <dsp:nvSpPr>
        <dsp:cNvPr id="0" name=""/>
        <dsp:cNvSpPr/>
      </dsp:nvSpPr>
      <dsp:spPr>
        <a:xfrm>
          <a:off x="2321806" y="1025064"/>
          <a:ext cx="7751108" cy="14664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768689"/>
            <a:satOff val="-14884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280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solidFill>
                <a:schemeClr val="bg1"/>
              </a:solidFill>
            </a:rPr>
            <a:t>Glavni aspekti alata/okvira i smjernica za dijagnostiku PFM-a povezani s funkcijama PFM-a </a:t>
          </a:r>
        </a:p>
      </dsp:txBody>
      <dsp:txXfrm>
        <a:off x="2321806" y="1391680"/>
        <a:ext cx="7384492" cy="733233"/>
      </dsp:txXfrm>
    </dsp:sp>
    <dsp:sp modelId="{93A62A74-8384-424F-BDB3-A884DCA95435}">
      <dsp:nvSpPr>
        <dsp:cNvPr id="0" name=""/>
        <dsp:cNvSpPr/>
      </dsp:nvSpPr>
      <dsp:spPr>
        <a:xfrm>
          <a:off x="2321806" y="2158313"/>
          <a:ext cx="2321806" cy="2643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768689"/>
              <a:satOff val="-14884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1. Kodeks fiskalne transparentnosti/evaluacija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2. Procjena upravljanja javnim ulaganjima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3. Javni rashodi i financijska odgovornost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4. Indeks otvorenosti proračuna*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5. Partnerstvo za otvorenu vlast* 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6. Partnerstvo za javno ugovaranje*</a:t>
          </a:r>
          <a:r>
            <a:rPr lang="hr-HR" sz="1200" kern="1200">
              <a:solidFill>
                <a:schemeClr val="tx1"/>
              </a:solidFill>
            </a:rPr>
            <a:t>    </a:t>
          </a:r>
        </a:p>
      </dsp:txBody>
      <dsp:txXfrm>
        <a:off x="2321806" y="2158313"/>
        <a:ext cx="2321806" cy="2643379"/>
      </dsp:txXfrm>
    </dsp:sp>
    <dsp:sp modelId="{65381579-54BD-41EC-9A6C-C0DA4434E878}">
      <dsp:nvSpPr>
        <dsp:cNvPr id="0" name=""/>
        <dsp:cNvSpPr/>
      </dsp:nvSpPr>
      <dsp:spPr>
        <a:xfrm>
          <a:off x="4643613" y="1513713"/>
          <a:ext cx="5429301" cy="14664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9537378"/>
            <a:satOff val="-29769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280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Funkcionalni zahtjevi visoke razine za informatičke sustave PFM-a</a:t>
          </a:r>
        </a:p>
      </dsp:txBody>
      <dsp:txXfrm>
        <a:off x="4643613" y="1880329"/>
        <a:ext cx="5062685" cy="733233"/>
      </dsp:txXfrm>
    </dsp:sp>
    <dsp:sp modelId="{0E4CF7D9-F803-4ADB-8F0F-DFBF4C5DE720}">
      <dsp:nvSpPr>
        <dsp:cNvPr id="0" name=""/>
        <dsp:cNvSpPr/>
      </dsp:nvSpPr>
      <dsp:spPr>
        <a:xfrm>
          <a:off x="4643613" y="2646961"/>
          <a:ext cx="2321806" cy="2661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37378"/>
              <a:satOff val="-29769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Razvoj funkcionalnih zahtjeva na razini idejnog dizajna </a:t>
          </a:r>
        </a:p>
      </dsp:txBody>
      <dsp:txXfrm>
        <a:off x="4643613" y="2646961"/>
        <a:ext cx="2321806" cy="2661054"/>
      </dsp:txXfrm>
    </dsp:sp>
    <dsp:sp modelId="{A18E7047-9A44-4235-A944-448EE6B75EE7}">
      <dsp:nvSpPr>
        <dsp:cNvPr id="0" name=""/>
        <dsp:cNvSpPr/>
      </dsp:nvSpPr>
      <dsp:spPr>
        <a:xfrm>
          <a:off x="6965420" y="2002361"/>
          <a:ext cx="3107494" cy="1466465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3280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Funkcionalna i tehnološka načela informatičkih sustava PFM-a ** </a:t>
          </a:r>
        </a:p>
      </dsp:txBody>
      <dsp:txXfrm>
        <a:off x="6965420" y="2368977"/>
        <a:ext cx="2740878" cy="733233"/>
      </dsp:txXfrm>
    </dsp:sp>
    <dsp:sp modelId="{D6404B89-397D-411A-A92B-E3D2DB38912B}">
      <dsp:nvSpPr>
        <dsp:cNvPr id="0" name=""/>
        <dsp:cNvSpPr/>
      </dsp:nvSpPr>
      <dsp:spPr>
        <a:xfrm>
          <a:off x="6965420" y="3135609"/>
          <a:ext cx="2342960" cy="269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306067"/>
              <a:satOff val="-44653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1. Fiskalna politika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2. Upravljanje proračunom i prihodima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3. Upravljanje riznicom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4. Računovodstvo, izvještavanje i revizija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5. Ostale centralne financijske funkcije </a:t>
          </a:r>
        </a:p>
      </dsp:txBody>
      <dsp:txXfrm>
        <a:off x="6965420" y="3135609"/>
        <a:ext cx="2342960" cy="2692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D89A0-FBE7-4FC1-952A-99CDFF9A6096}">
      <dsp:nvSpPr>
        <dsp:cNvPr id="0" name=""/>
        <dsp:cNvSpPr/>
      </dsp:nvSpPr>
      <dsp:spPr>
        <a:xfrm>
          <a:off x="2734" y="713623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1. Fiskalno predviđanje i priprema proračuna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700" kern="1200"/>
            <a:t>Priprema za izvršenje godišnjeg proračuna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700" kern="1200"/>
            <a:t>Monitoring proračuna (ciklus povratnih informacija);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700" kern="1200"/>
            <a:t>Projekcije poreznih i neporeznih prihoda.</a:t>
          </a:r>
        </a:p>
      </dsp:txBody>
      <dsp:txXfrm>
        <a:off x="2734" y="713623"/>
        <a:ext cx="2169473" cy="1301684"/>
      </dsp:txXfrm>
    </dsp:sp>
    <dsp:sp modelId="{AF1E05AB-FDFC-41AE-A25E-650074CCF016}">
      <dsp:nvSpPr>
        <dsp:cNvPr id="0" name=""/>
        <dsp:cNvSpPr/>
      </dsp:nvSpPr>
      <dsp:spPr>
        <a:xfrm>
          <a:off x="2389155" y="713623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2. Javne investicije </a:t>
          </a:r>
        </a:p>
      </dsp:txBody>
      <dsp:txXfrm>
        <a:off x="2389155" y="713623"/>
        <a:ext cx="2169473" cy="1301684"/>
      </dsp:txXfrm>
    </dsp:sp>
    <dsp:sp modelId="{0882EFC9-9CED-4DB0-9D01-9BB82156FE5A}">
      <dsp:nvSpPr>
        <dsp:cNvPr id="0" name=""/>
        <dsp:cNvSpPr/>
      </dsp:nvSpPr>
      <dsp:spPr>
        <a:xfrm>
          <a:off x="4775576" y="713623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3. Sudjelovanje javnosti u proračunskom procesu</a:t>
          </a:r>
        </a:p>
      </dsp:txBody>
      <dsp:txXfrm>
        <a:off x="4775576" y="713623"/>
        <a:ext cx="2169473" cy="1301684"/>
      </dsp:txXfrm>
    </dsp:sp>
    <dsp:sp modelId="{D1CF71B3-1958-4F87-A924-57E7100582CE}">
      <dsp:nvSpPr>
        <dsp:cNvPr id="0" name=""/>
        <dsp:cNvSpPr/>
      </dsp:nvSpPr>
      <dsp:spPr>
        <a:xfrm>
          <a:off x="7161996" y="713623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4. Nadzor fiskalnih rizicika </a:t>
          </a:r>
        </a:p>
      </dsp:txBody>
      <dsp:txXfrm>
        <a:off x="7161996" y="713623"/>
        <a:ext cx="2169473" cy="1301684"/>
      </dsp:txXfrm>
    </dsp:sp>
    <dsp:sp modelId="{209C1D67-7E93-449D-BEEB-DDECAC95A03E}">
      <dsp:nvSpPr>
        <dsp:cNvPr id="0" name=""/>
        <dsp:cNvSpPr/>
      </dsp:nvSpPr>
      <dsp:spPr>
        <a:xfrm>
          <a:off x="2734" y="2232254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5. Bilanca stanja javnog sektora </a:t>
          </a:r>
        </a:p>
      </dsp:txBody>
      <dsp:txXfrm>
        <a:off x="2734" y="2232254"/>
        <a:ext cx="2169473" cy="1301684"/>
      </dsp:txXfrm>
    </dsp:sp>
    <dsp:sp modelId="{358E080D-B3B5-4D6D-A7C5-87F7CA523868}">
      <dsp:nvSpPr>
        <dsp:cNvPr id="0" name=""/>
        <dsp:cNvSpPr/>
      </dsp:nvSpPr>
      <dsp:spPr>
        <a:xfrm>
          <a:off x="2389155" y="2232254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6. Izvršenje proračuna i kontrole</a:t>
          </a:r>
        </a:p>
      </dsp:txBody>
      <dsp:txXfrm>
        <a:off x="2389155" y="2232254"/>
        <a:ext cx="2169473" cy="1301684"/>
      </dsp:txXfrm>
    </dsp:sp>
    <dsp:sp modelId="{EB9A05FC-558C-4996-874E-AE9E1AC0F1C1}">
      <dsp:nvSpPr>
        <dsp:cNvPr id="0" name=""/>
        <dsp:cNvSpPr/>
      </dsp:nvSpPr>
      <dsp:spPr>
        <a:xfrm>
          <a:off x="4775576" y="2232254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7. Prikupljanje poreznih i neporeznih prihoda </a:t>
          </a:r>
        </a:p>
      </dsp:txBody>
      <dsp:txXfrm>
        <a:off x="4775576" y="2232254"/>
        <a:ext cx="2169473" cy="1301684"/>
      </dsp:txXfrm>
    </dsp:sp>
    <dsp:sp modelId="{A6B7CDBD-415E-4BEB-9520-7B9B407E6191}">
      <dsp:nvSpPr>
        <dsp:cNvPr id="0" name=""/>
        <dsp:cNvSpPr/>
      </dsp:nvSpPr>
      <dsp:spPr>
        <a:xfrm>
          <a:off x="7161996" y="2232254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/>
            <a:t>8. Računovodstvo i izvještavanje: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/>
            <a:t>Računovodstvo i praćenje financijskih transakcija;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 dirty="0"/>
            <a:t>Sastavljanje financijskih i proračunskih izvještaja tijekom tekuće godine;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/>
            <a:t>Sastavljanje završnih financijskih i proračunskih izvještaja;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 dirty="0"/>
            <a:t>Konsolidacija glavnih financijskih izvještaja koji pokrivaju opću državu i javni sektor</a:t>
          </a:r>
        </a:p>
      </dsp:txBody>
      <dsp:txXfrm>
        <a:off x="7161996" y="2232254"/>
        <a:ext cx="2169473" cy="1301684"/>
      </dsp:txXfrm>
    </dsp:sp>
    <dsp:sp modelId="{8AC15CE5-EBC3-4CB9-8745-43AD148FE4E3}">
      <dsp:nvSpPr>
        <dsp:cNvPr id="0" name=""/>
        <dsp:cNvSpPr/>
      </dsp:nvSpPr>
      <dsp:spPr>
        <a:xfrm>
          <a:off x="2734" y="3750885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9. Portal za distribuciju fiskalnih podataka i ishoda PFM-a</a:t>
          </a:r>
        </a:p>
      </dsp:txBody>
      <dsp:txXfrm>
        <a:off x="2734" y="3750885"/>
        <a:ext cx="2169473" cy="1301684"/>
      </dsp:txXfrm>
    </dsp:sp>
    <dsp:sp modelId="{68949FD9-31F9-4D18-8FDD-4DF52302881E}">
      <dsp:nvSpPr>
        <dsp:cNvPr id="0" name=""/>
        <dsp:cNvSpPr/>
      </dsp:nvSpPr>
      <dsp:spPr>
        <a:xfrm>
          <a:off x="2389155" y="3750885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                                              10. Upravljanje riznicom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/>
            <a:t>Izrada projekcija gotovinskih sredstava i upravljanje gotovinskim sredstvima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/>
            <a:t>Aktivnosti upravljanja dugom;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/>
            <a:t>Upravljanje vladinim bankovnim računima; 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/>
            <a:t>Sustav za elektroničko plaćanje </a:t>
          </a:r>
        </a:p>
      </dsp:txBody>
      <dsp:txXfrm>
        <a:off x="2389155" y="3750885"/>
        <a:ext cx="2169473" cy="1301684"/>
      </dsp:txXfrm>
    </dsp:sp>
    <dsp:sp modelId="{D1563178-5AB0-467E-9E7D-15095C126E94}">
      <dsp:nvSpPr>
        <dsp:cNvPr id="0" name=""/>
        <dsp:cNvSpPr/>
      </dsp:nvSpPr>
      <dsp:spPr>
        <a:xfrm>
          <a:off x="4775576" y="3750885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11. Upravljanje financijskom imovinom</a:t>
          </a:r>
        </a:p>
      </dsp:txBody>
      <dsp:txXfrm>
        <a:off x="4775576" y="3750885"/>
        <a:ext cx="2169473" cy="1301684"/>
      </dsp:txXfrm>
    </dsp:sp>
    <dsp:sp modelId="{64A33BA0-2793-4290-BF0C-B8A951951DFE}">
      <dsp:nvSpPr>
        <dsp:cNvPr id="0" name=""/>
        <dsp:cNvSpPr/>
      </dsp:nvSpPr>
      <dsp:spPr>
        <a:xfrm>
          <a:off x="7161996" y="3750885"/>
          <a:ext cx="2169473" cy="13016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12. Unutarnja revizija </a:t>
          </a:r>
        </a:p>
      </dsp:txBody>
      <dsp:txXfrm>
        <a:off x="7161996" y="3750885"/>
        <a:ext cx="2169473" cy="1301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6FDD-831F-474A-B939-71454EFC2B8E}">
      <dsp:nvSpPr>
        <dsp:cNvPr id="0" name=""/>
        <dsp:cNvSpPr/>
      </dsp:nvSpPr>
      <dsp:spPr>
        <a:xfrm>
          <a:off x="4962" y="6961"/>
          <a:ext cx="2256251" cy="112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Osnovna  </a:t>
          </a:r>
        </a:p>
      </dsp:txBody>
      <dsp:txXfrm>
        <a:off x="4962" y="6961"/>
        <a:ext cx="2256251" cy="748800"/>
      </dsp:txXfrm>
    </dsp:sp>
    <dsp:sp modelId="{FDA776F6-1C08-41F8-80C8-712660F7E05E}">
      <dsp:nvSpPr>
        <dsp:cNvPr id="0" name=""/>
        <dsp:cNvSpPr/>
      </dsp:nvSpPr>
      <dsp:spPr>
        <a:xfrm>
          <a:off x="467086" y="755761"/>
          <a:ext cx="2256251" cy="21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Automatizacija rutinskih/ponavljajućih zadataka PFM-a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Poboljšanje prikupljanja i kontrole podataka</a:t>
          </a:r>
        </a:p>
      </dsp:txBody>
      <dsp:txXfrm>
        <a:off x="530139" y="818814"/>
        <a:ext cx="2130145" cy="2026694"/>
      </dsp:txXfrm>
    </dsp:sp>
    <dsp:sp modelId="{8AC9A8AA-9F2A-410F-B169-24A9A68873BC}">
      <dsp:nvSpPr>
        <dsp:cNvPr id="0" name=""/>
        <dsp:cNvSpPr/>
      </dsp:nvSpPr>
      <dsp:spPr>
        <a:xfrm>
          <a:off x="2603253" y="100490"/>
          <a:ext cx="725123" cy="561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03253" y="212838"/>
        <a:ext cx="556601" cy="337045"/>
      </dsp:txXfrm>
    </dsp:sp>
    <dsp:sp modelId="{7A78F222-F433-4CF6-84C1-70479DF6DFC0}">
      <dsp:nvSpPr>
        <dsp:cNvPr id="0" name=""/>
        <dsp:cNvSpPr/>
      </dsp:nvSpPr>
      <dsp:spPr>
        <a:xfrm>
          <a:off x="3629372" y="6961"/>
          <a:ext cx="2256251" cy="112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Srednja</a:t>
          </a:r>
        </a:p>
      </dsp:txBody>
      <dsp:txXfrm>
        <a:off x="3629372" y="6961"/>
        <a:ext cx="2256251" cy="748800"/>
      </dsp:txXfrm>
    </dsp:sp>
    <dsp:sp modelId="{C0D33F89-70F7-44E8-892D-543DAEBB2B23}">
      <dsp:nvSpPr>
        <dsp:cNvPr id="0" name=""/>
        <dsp:cNvSpPr/>
      </dsp:nvSpPr>
      <dsp:spPr>
        <a:xfrm>
          <a:off x="4091496" y="755761"/>
          <a:ext cx="2256251" cy="21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Naprednija digitalna rješenja koja su usvojena u svrhu automatizacije temeljnih i pomoćnih funkcija PFM-a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Poboljšanje interoperabilnosti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Kvalitetnije informacije kao podrška donošenju odluka</a:t>
          </a:r>
        </a:p>
      </dsp:txBody>
      <dsp:txXfrm>
        <a:off x="4154549" y="818814"/>
        <a:ext cx="2130145" cy="2026694"/>
      </dsp:txXfrm>
    </dsp:sp>
    <dsp:sp modelId="{F762AFF1-760B-4DDA-AE55-E0E648782E3E}">
      <dsp:nvSpPr>
        <dsp:cNvPr id="0" name=""/>
        <dsp:cNvSpPr/>
      </dsp:nvSpPr>
      <dsp:spPr>
        <a:xfrm>
          <a:off x="6227663" y="100490"/>
          <a:ext cx="725123" cy="561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227663" y="212838"/>
        <a:ext cx="556601" cy="337045"/>
      </dsp:txXfrm>
    </dsp:sp>
    <dsp:sp modelId="{3D584300-6DC7-46D4-B280-AC68A9593788}">
      <dsp:nvSpPr>
        <dsp:cNvPr id="0" name=""/>
        <dsp:cNvSpPr/>
      </dsp:nvSpPr>
      <dsp:spPr>
        <a:xfrm>
          <a:off x="7253782" y="6961"/>
          <a:ext cx="2256251" cy="112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Napredna </a:t>
          </a:r>
        </a:p>
      </dsp:txBody>
      <dsp:txXfrm>
        <a:off x="7253782" y="6961"/>
        <a:ext cx="2256251" cy="748800"/>
      </dsp:txXfrm>
    </dsp:sp>
    <dsp:sp modelId="{7BCC9FAF-A3BF-4054-9943-A34D6A02189B}">
      <dsp:nvSpPr>
        <dsp:cNvPr id="0" name=""/>
        <dsp:cNvSpPr/>
      </dsp:nvSpPr>
      <dsp:spPr>
        <a:xfrm>
          <a:off x="7715906" y="755761"/>
          <a:ext cx="2256251" cy="21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Upotreba „vrhunskih” tehnologija u svrhu uvođenje značajnih poboljšanja u procese i rezultate PFM-a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200" kern="120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 Digitalna transformacija procesa PFM-a </a:t>
          </a:r>
        </a:p>
      </dsp:txBody>
      <dsp:txXfrm>
        <a:off x="7778959" y="818814"/>
        <a:ext cx="2130145" cy="2026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EA164-36CC-43FA-8C96-2FE907E112C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A772-FA22-4075-9B99-58537F8E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2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4" name="Slide Image Placeholder 1">
            <a:extLst>
              <a:ext uri="{FF2B5EF4-FFF2-40B4-BE49-F238E27FC236}">
                <a16:creationId xmlns:a16="http://schemas.microsoft.com/office/drawing/2014/main" id="{13B35D07-4186-4647-819C-3A213AA14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925" name="Notes Placeholder 2">
            <a:extLst>
              <a:ext uri="{FF2B5EF4-FFF2-40B4-BE49-F238E27FC236}">
                <a16:creationId xmlns:a16="http://schemas.microsoft.com/office/drawing/2014/main" id="{C46CCC5B-88DF-43F8-BB62-654D88F72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>
              <a:latin typeface="Calibri" panose="020F0502020204030204" pitchFamily="34" charset="0"/>
            </a:endParaRPr>
          </a:p>
        </p:txBody>
      </p:sp>
      <p:sp>
        <p:nvSpPr>
          <p:cNvPr id="52926" name="Slide Number Placeholder 3">
            <a:extLst>
              <a:ext uri="{FF2B5EF4-FFF2-40B4-BE49-F238E27FC236}">
                <a16:creationId xmlns:a16="http://schemas.microsoft.com/office/drawing/2014/main" id="{D7CD6D39-03B8-4DAF-BE3D-DD8FE65B2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132579-6EA8-4FF1-A265-4B9BB2D44A7F}" type="slidenum">
              <a:rPr lang="en-US" altLang="sr-Latn-RS">
                <a:latin typeface="Calibri" panose="020F0502020204030204" pitchFamily="34" charset="0"/>
              </a:rPr>
              <a:pPr/>
              <a:t>5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9A772-FA22-4075-9B99-58537F8E1C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FDFF-5F30-4BEC-97CF-894263B68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5800" y="456290"/>
            <a:ext cx="368840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94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9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3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3330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074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7302301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6868171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930800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14787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49127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93715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64441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4156844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39306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4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92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6055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0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5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9781" y="723898"/>
            <a:ext cx="1190195" cy="11901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990C25D-9375-4AFA-91AD-85BE5B1BE3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94053" y="839857"/>
            <a:ext cx="810511" cy="906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9BEED2-EC58-43CC-AF3F-5F054C96EFE7}"/>
              </a:ext>
            </a:extLst>
          </p:cNvPr>
          <p:cNvSpPr txBox="1"/>
          <p:nvPr userDrawn="1"/>
        </p:nvSpPr>
        <p:spPr>
          <a:xfrm>
            <a:off x="6766564" y="935592"/>
            <a:ext cx="265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Affairs Department and AFRITAC South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0573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5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87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D54E-A9FB-47F6-90CC-5342ED107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4110EF-78FA-469B-A73F-2F8439A3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5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3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2559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371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4166792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062772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433810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60762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45471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337585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2348718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0F20-7E7D-4495-8880-7C5000C1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36345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71069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65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018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1968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0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01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0143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367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810D2-0BB8-4813-91BE-867349EC02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0" y="516674"/>
            <a:ext cx="368840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82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FDFF-5F30-4BEC-97CF-894263B68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5800" y="456290"/>
            <a:ext cx="368840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2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87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EFEFE">
                    <a:lumMod val="75000"/>
                  </a:srgbClr>
                </a:solidFill>
                <a:effectLst/>
                <a:uLnTx/>
                <a:uFillTx/>
                <a:latin typeface="Arial Black" charset="0"/>
                <a:ea typeface="+mn-ea"/>
                <a:cs typeface="Arial Black" charset="0"/>
              </a:rPr>
              <a:t>IMF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EFEF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 Black" charset="0"/>
              </a:rPr>
              <a:t>| Fiscal Affairs Department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EFEF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91695-0C6B-4B4E-A11F-D5E1D321FC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98" r:id="rId4"/>
    <p:sldLayoutId id="2147483721" r:id="rId5"/>
    <p:sldLayoutId id="2147483722" r:id="rId6"/>
  </p:sldLayoutIdLst>
  <p:transition>
    <p:fade/>
  </p:transition>
  <p:hf sldNum="0"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Fiscal Affairs Department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1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ransition>
    <p:fade/>
  </p:transition>
  <p:hf sldNum="0"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Fiscal Affairs – </a:t>
            </a:r>
            <a:r>
              <a:rPr lang="en-US" sz="900" b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en-US" sz="900" b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-South </a:t>
            </a:r>
            <a:endParaRPr lang="en-US" sz="9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Fiscal-Affairs-Department-How-To-Notes/Issues/2019/05/15/How-to-Design-a-Financial-Management-Information-System-A-Modular-Approach-468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6204-8ED7-4B1E-AD37-9EC8A4B49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048" y="1738912"/>
            <a:ext cx="5515284" cy="2239337"/>
          </a:xfrm>
        </p:spPr>
        <p:txBody>
          <a:bodyPr>
            <a:normAutofit fontScale="90000"/>
          </a:bodyPr>
          <a:lstStyle/>
          <a:p>
            <a:r>
              <a:rPr lang="hr-HR"/>
              <a:t>Smjernice za digitalizaciju upravljanja javnim financijama (PFM): </a:t>
            </a:r>
            <a:r>
              <a:rPr lang="hr-HR" b="1">
                <a:latin typeface="+mj-lt"/>
              </a:rPr>
              <a:t>Preliminarni podaci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DC22A-013D-4F93-ACF0-C01F479FD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048" y="4034972"/>
            <a:ext cx="6365245" cy="1213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/>
              <a:t>7. lipnja/juna 2021.</a:t>
            </a:r>
          </a:p>
          <a:p>
            <a:pPr>
              <a:spcBef>
                <a:spcPts val="0"/>
              </a:spcBef>
            </a:pPr>
            <a:r>
              <a:rPr lang="hr-HR"/>
              <a:t>PEMPAL – ZAJEDNICA PRAKSE ZA RIZNICU</a:t>
            </a:r>
          </a:p>
          <a:p>
            <a:pPr>
              <a:spcBef>
                <a:spcPts val="0"/>
              </a:spcBef>
            </a:pPr>
            <a:r>
              <a:rPr lang="hr-HR"/>
              <a:t>Godišnja plenarna sjednica za 2021.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hr-HR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46C84-AE56-4A52-A2F5-82590AE3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1048" y="5305034"/>
            <a:ext cx="5515284" cy="1213338"/>
          </a:xfrm>
        </p:spPr>
        <p:txBody>
          <a:bodyPr/>
          <a:lstStyle/>
          <a:p>
            <a:r>
              <a:rPr lang="hr-HR"/>
              <a:t>Gerardo Uña </a:t>
            </a:r>
          </a:p>
          <a:p>
            <a:r>
              <a:rPr lang="hr-HR"/>
              <a:t>Viši ekonomist </a:t>
            </a:r>
          </a:p>
          <a:p>
            <a:r>
              <a:rPr lang="hr-HR"/>
              <a:t>Odjel za fiskalne poslove  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2F99EB-F2BE-489C-940E-CCBEB14412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E82429-95DD-4A49-807F-B6D661DA4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26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F7FAFD-2880-4E16-A5C8-CD952A6EC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314074"/>
              </p:ext>
            </p:extLst>
          </p:nvPr>
        </p:nvGraphicFramePr>
        <p:xfrm>
          <a:off x="1370148" y="493729"/>
          <a:ext cx="10072915" cy="636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C3C35CE1-17F8-4402-910D-E03ADC82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12" y="11451"/>
            <a:ext cx="9715500" cy="978486"/>
          </a:xfrm>
        </p:spPr>
        <p:txBody>
          <a:bodyPr/>
          <a:lstStyle/>
          <a:p>
            <a:r>
              <a:rPr lang="hr-HR"/>
              <a:t>IV. Analitički pristup na visokoj razini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D89FD-CEC1-4CC6-A4E5-C830E4CD811E}"/>
              </a:ext>
            </a:extLst>
          </p:cNvPr>
          <p:cNvSpPr txBox="1"/>
          <p:nvPr/>
        </p:nvSpPr>
        <p:spPr>
          <a:xfrm>
            <a:off x="1282146" y="6122504"/>
            <a:ext cx="5539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/>
              <a:t>Odabrani aspekti/dimenzije kao relevantni</a:t>
            </a:r>
          </a:p>
          <a:p>
            <a:r>
              <a:rPr lang="hr-HR" sz="1500"/>
              <a:t>** Paralelno će se razvijati tehnološka načela</a:t>
            </a:r>
          </a:p>
        </p:txBody>
      </p:sp>
      <p:pic>
        <p:nvPicPr>
          <p:cNvPr id="4" name="Graphic 3" descr="Pin">
            <a:extLst>
              <a:ext uri="{FF2B5EF4-FFF2-40B4-BE49-F238E27FC236}">
                <a16:creationId xmlns:a16="http://schemas.microsoft.com/office/drawing/2014/main" id="{FE9D7A17-DBF7-4CCE-9AED-7C61843A0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6973824" y="3859784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29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>
            <a:spLocks/>
          </p:cNvSpPr>
          <p:nvPr/>
        </p:nvSpPr>
        <p:spPr>
          <a:xfrm>
            <a:off x="625012" y="11451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hr-HR"/>
              <a:t>V. Glavna područja i procesi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66D15-9A05-4D08-A417-AD93FB5CC933}"/>
              </a:ext>
            </a:extLst>
          </p:cNvPr>
          <p:cNvSpPr/>
          <p:nvPr/>
        </p:nvSpPr>
        <p:spPr>
          <a:xfrm>
            <a:off x="1154774" y="1286540"/>
            <a:ext cx="10190162" cy="4731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18B722-FCFB-46B7-AD7F-7B1607E31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802833"/>
              </p:ext>
            </p:extLst>
          </p:nvPr>
        </p:nvGraphicFramePr>
        <p:xfrm>
          <a:off x="1519935" y="723014"/>
          <a:ext cx="9334205" cy="57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8783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>
            <a:spLocks/>
          </p:cNvSpPr>
          <p:nvPr/>
        </p:nvSpPr>
        <p:spPr>
          <a:xfrm>
            <a:off x="625012" y="11451"/>
            <a:ext cx="10520508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uLnTx/>
                <a:uFillTx/>
                <a:latin typeface="Arial Black" charset="0"/>
              </a:rPr>
              <a:t>V. Glavna područja i procesi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56F10-B587-4D06-9FD2-FE63DF9F751B}"/>
              </a:ext>
            </a:extLst>
          </p:cNvPr>
          <p:cNvSpPr txBox="1"/>
          <p:nvPr/>
        </p:nvSpPr>
        <p:spPr>
          <a:xfrm>
            <a:off x="1273598" y="914400"/>
            <a:ext cx="96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Tablica 1. Funkcionalni zahtjevi izvršenja i kontrole proračuna u informatičkom sustavu PFM-a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ADCAAE-1F95-49E4-AD88-C982CCD82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248"/>
              </p:ext>
            </p:extLst>
          </p:nvPr>
        </p:nvGraphicFramePr>
        <p:xfrm>
          <a:off x="1284184" y="1268780"/>
          <a:ext cx="9623631" cy="5345949"/>
        </p:xfrm>
        <a:graphic>
          <a:graphicData uri="http://schemas.openxmlformats.org/drawingml/2006/table">
            <a:tbl>
              <a:tblPr firstRow="1" firstCol="1" bandRow="1"/>
              <a:tblGrid>
                <a:gridCol w="1485074">
                  <a:extLst>
                    <a:ext uri="{9D8B030D-6E8A-4147-A177-3AD203B41FA5}">
                      <a16:colId xmlns:a16="http://schemas.microsoft.com/office/drawing/2014/main" val="718115171"/>
                    </a:ext>
                  </a:extLst>
                </a:gridCol>
                <a:gridCol w="2761488">
                  <a:extLst>
                    <a:ext uri="{9D8B030D-6E8A-4147-A177-3AD203B41FA5}">
                      <a16:colId xmlns:a16="http://schemas.microsoft.com/office/drawing/2014/main" val="3442708898"/>
                    </a:ext>
                  </a:extLst>
                </a:gridCol>
                <a:gridCol w="4138093">
                  <a:extLst>
                    <a:ext uri="{9D8B030D-6E8A-4147-A177-3AD203B41FA5}">
                      <a16:colId xmlns:a16="http://schemas.microsoft.com/office/drawing/2014/main" val="432321957"/>
                    </a:ext>
                  </a:extLst>
                </a:gridCol>
                <a:gridCol w="1238976">
                  <a:extLst>
                    <a:ext uri="{9D8B030D-6E8A-4147-A177-3AD203B41FA5}">
                      <a16:colId xmlns:a16="http://schemas.microsoft.com/office/drawing/2014/main" val="2604927295"/>
                    </a:ext>
                  </a:extLst>
                </a:gridCol>
              </a:tblGrid>
              <a:tr h="280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Funkcija/proces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Cilj 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Funkcionalni zahtjevi 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Pokazatelji PFM-ovog alata za procjenu 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43901"/>
                  </a:ext>
                </a:extLst>
              </a:tr>
              <a:tr h="1705064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Odobrenje rashoda 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Raspoređivanje sredstava po razdoblju i proračunskim korisnicima 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Preuzeta obveza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Pružiti pouzdane informacije o dostupnosti sredstava za preuzete obveze na temelju odobrenih rashoda i dodatnog proračuna 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Evidentirati pouzdane podatke o proračunu i upravljati njima.</a:t>
                      </a:r>
                    </a:p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Omogućiti proračunskim jedinicama planiranje i dodjelu rashoda - tekućih i kapitalnih - najmanje XX mjeseci unaprijed, u skladu s proračunskim aproprijacijama i/ili podmirenim preuzetim obvezama. </a:t>
                      </a:r>
                    </a:p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Evidentirati rashode u skladu s administrativnom, ekonomskom, funkcionalnom i programskom kategorizacijom.</a:t>
                      </a:r>
                    </a:p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Integrirati proračunsku kategorizaciju u računski plan (COA).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Pokazatelji učinka Programa za rashode javnog sektora i financijsku odgovornost (PEFA) 21.3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Načelo Kodeksa fiskalne transparentnosti (FTC) 1.3.1 i 2.2.1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Ocjena upravljanja javnim investicijama (PIMA) Institucija 8.a i 12.a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84374"/>
                  </a:ext>
                </a:extLst>
              </a:tr>
              <a:tr h="1105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Pružiti pouzdane informacije o dostupnosti sredstava za preuzete obveze na temelju ažuriranih iznosa odobrenih rashoda s obzirom na realokaciju potrošnje tijekom proračunske godine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Evidentirati ažurirana proračunska izdvajanja koja uzimaju u obzir sve realokacije potrošnje i/ili dodatne proračune odobrene tijekom proračunske godine.</a:t>
                      </a:r>
                    </a:p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Evidentirati sva ažuriranja proračuna s pomoću prethodno navedene administrativne, ekonomske, funkcionalne i programske kategorizacije i računskog plana.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Načelo Kodeksa fiskalne transparentnosti (FTC) 1.3.1. i 2.2.1.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Ocjena upravljanja javnim investicijama (PIMA) Institucija 8.b i 12.a  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30807"/>
                  </a:ext>
                </a:extLst>
              </a:tr>
              <a:tr h="1622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Podržati sveobuhvatne kontrole preuzetih obveza s naslova rashoda i učinkovito ograničiti obveze na odobrene proračunske alokacije i predviđenu raspoloživost gotovinskih sredstava </a:t>
                      </a:r>
                    </a:p>
                  </a:txBody>
                  <a:tcPr marL="56099" marR="560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Provoditi sljedeće kontrole - u slučaju kada transakcija generira novu ili izmijenjenu obvezu, iznos bi trebao biti ograničen na odobrene proračunske alokacije i/ili na predviđenu raspoloživost gotovinskih sredstava.</a:t>
                      </a:r>
                    </a:p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Zabilježiti da je kontrola provedena na ispravan način u skladu sa zakonom i propisima.</a:t>
                      </a:r>
                    </a:p>
                    <a:p>
                      <a:pPr marL="173038" marR="0" lvl="0" indent="-173038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80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 provođenju navedene kontrole potrebno je primijeniti administrativnu, ekonomsku, funkcionalnu i programsku kategorizacije, kao i prethodno spomenuti računski plan.      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Pokazatelji učinka Programa za rashode javnog sektora i financijsku odgovornost (PEFA) 25.2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Načelo Kodeksa fiskalne transparentnosti (FTC) 1.3.1. i 2.2.1.</a:t>
                      </a:r>
                    </a:p>
                  </a:txBody>
                  <a:tcPr marL="56099" marR="56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28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947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>
            <a:spLocks/>
          </p:cNvSpPr>
          <p:nvPr/>
        </p:nvSpPr>
        <p:spPr>
          <a:xfrm>
            <a:off x="625012" y="11451"/>
            <a:ext cx="10865948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uLnTx/>
                <a:uFillTx/>
                <a:latin typeface="Arial Black" charset="0"/>
              </a:rPr>
              <a:t>VI. Razina napretka PFM-ovih funkcionalnih načela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580F81-5F60-4A24-A69E-C5A3CD20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614538"/>
              </p:ext>
            </p:extLst>
          </p:nvPr>
        </p:nvGraphicFramePr>
        <p:xfrm>
          <a:off x="1107440" y="1277015"/>
          <a:ext cx="9977120" cy="291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0AD3AB-CE42-4589-B190-873BC1492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41884"/>
              </p:ext>
            </p:extLst>
          </p:nvPr>
        </p:nvGraphicFramePr>
        <p:xfrm>
          <a:off x="2159591" y="4647971"/>
          <a:ext cx="8128000" cy="201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261016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31741692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pPr algn="ctr"/>
                      <a:r>
                        <a:rPr lang="hr-HR" sz="1600"/>
                        <a:t>Osnovne funkcionalne dimenzije PFM-a za informatičke sustave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8764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600"/>
                        <a:t>1. Prikupljanje podataka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4. Razmjena podataka i interoperabilnost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1768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600"/>
                        <a:t>2. Obrada i kontrola podataka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5. Informacije kao podrška donošenju odluka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6789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600"/>
                        <a:t>3. Pohrana podataka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/>
                        <a:t>6. Poboljšana transparentnost informacija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4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910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976C34-3A9F-45F1-B893-A25443C342D6}"/>
              </a:ext>
            </a:extLst>
          </p:cNvPr>
          <p:cNvSpPr txBox="1">
            <a:spLocks/>
          </p:cNvSpPr>
          <p:nvPr/>
        </p:nvSpPr>
        <p:spPr>
          <a:xfrm>
            <a:off x="625012" y="11451"/>
            <a:ext cx="10865948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baseline="0" noProof="0">
                <a:ln>
                  <a:noFill/>
                </a:ln>
                <a:solidFill>
                  <a:srgbClr val="004C97"/>
                </a:solidFill>
                <a:uLnTx/>
                <a:uFillTx/>
                <a:latin typeface="Arial Black" charset="0"/>
              </a:rPr>
              <a:t>VI. Ključne funkcionalne dimenzije i načela IT-a  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65759ED3-2134-48B6-8163-FCA983177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14010"/>
              </p:ext>
            </p:extLst>
          </p:nvPr>
        </p:nvGraphicFramePr>
        <p:xfrm>
          <a:off x="353328" y="1551619"/>
          <a:ext cx="5532389" cy="364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10">
                  <a:extLst>
                    <a:ext uri="{9D8B030D-6E8A-4147-A177-3AD203B41FA5}">
                      <a16:colId xmlns:a16="http://schemas.microsoft.com/office/drawing/2014/main" val="3213450899"/>
                    </a:ext>
                  </a:extLst>
                </a:gridCol>
                <a:gridCol w="4754079">
                  <a:extLst>
                    <a:ext uri="{9D8B030D-6E8A-4147-A177-3AD203B41FA5}">
                      <a16:colId xmlns:a16="http://schemas.microsoft.com/office/drawing/2014/main" val="211893397"/>
                    </a:ext>
                  </a:extLst>
                </a:gridCol>
              </a:tblGrid>
              <a:tr h="443627">
                <a:tc>
                  <a:txBody>
                    <a:bodyPr/>
                    <a:lstStyle/>
                    <a:p>
                      <a:pPr algn="ctr"/>
                      <a:r>
                        <a:rPr lang="hr-HR" sz="1400" b="1"/>
                        <a:t>Br.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/>
                        <a:t>Osnovne funkcionalne dimenzije PFM-a za informatičke sustave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87063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Poboljšana transparentnost informacija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375146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Informacije kao podrška donošenju odluka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44689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364595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Prikupljanje podataka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93841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 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Obrada i kontrola podataka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7982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422862"/>
                  </a:ext>
                </a:extLst>
              </a:tr>
              <a:tr h="464284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Razmjena podataka i interoperabilnost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909524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Pohrana podataka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788699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/>
                      <a:r>
                        <a:rPr lang="hr-HR" sz="14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017042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F2BA6964-901D-451B-BB0A-C8ED4BA40BE8}"/>
              </a:ext>
            </a:extLst>
          </p:cNvPr>
          <p:cNvSpPr/>
          <p:nvPr/>
        </p:nvSpPr>
        <p:spPr>
          <a:xfrm>
            <a:off x="5982586" y="2402957"/>
            <a:ext cx="427934" cy="1311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2A4DFBF-8F97-4AF5-96AA-27114AB8BD74}"/>
              </a:ext>
            </a:extLst>
          </p:cNvPr>
          <p:cNvSpPr/>
          <p:nvPr/>
        </p:nvSpPr>
        <p:spPr>
          <a:xfrm>
            <a:off x="6012172" y="3334699"/>
            <a:ext cx="427934" cy="1311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8F3C33-92AA-4C59-B704-274A1DE3ED11}"/>
              </a:ext>
            </a:extLst>
          </p:cNvPr>
          <p:cNvSpPr/>
          <p:nvPr/>
        </p:nvSpPr>
        <p:spPr>
          <a:xfrm>
            <a:off x="6012172" y="4332008"/>
            <a:ext cx="427934" cy="1311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2">
            <a:extLst>
              <a:ext uri="{FF2B5EF4-FFF2-40B4-BE49-F238E27FC236}">
                <a16:creationId xmlns:a16="http://schemas.microsoft.com/office/drawing/2014/main" id="{29595343-FF51-4243-9F57-5883D2B8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1" y="1518328"/>
            <a:ext cx="57435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36225693-4FE2-44E6-8AD2-4E8A6775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445" y="1443558"/>
            <a:ext cx="1182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informatičko okruženje PFM-a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97F62A3-4A61-4402-85AB-2D736B7A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898" y="3055096"/>
            <a:ext cx="930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Digitalni rizici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1CD65EE-9F4D-43BE-8855-F6A85F57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72" y="3112143"/>
            <a:ext cx="7953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Interoperabilnost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42DBACC-744F-45D1-BAB2-54F48F0E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9818" y="2447941"/>
            <a:ext cx="1047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Pravni poslovi, javna nabava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E93BBEB-7C1F-4C49-9536-72057669E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797" y="2235779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vodstvo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64300359-A332-4618-A216-80DFCF50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8420" y="2705299"/>
            <a:ext cx="1654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Poduzetnički način razmišljanja: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Inovacija, okretnost, otvorenost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izvor, 1 izvor točnih informacija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18A78D0-4CC0-4FF0-93C5-961826C1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321" y="2545450"/>
            <a:ext cx="11938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Konfiguracija nasuprot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prilagodbi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4E78FA33-3F94-4832-A99E-C74D8C1CC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440" y="2274721"/>
            <a:ext cx="12001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Sljedivost / automatizirano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izvještavanje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495045DB-9637-48AC-A180-14CEE153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958" y="2078853"/>
            <a:ext cx="6000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Modularnost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B3DE101-4AF1-4E88-8882-16099210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2427" y="1978187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Vlade: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1B51C54-829D-4B28-978D-1F601BD0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116" y="1477549"/>
            <a:ext cx="1266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IT-om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organizacijom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0FA5415E-B947-4C8B-836A-806DC2446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930" y="1500087"/>
            <a:ext cx="1266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 dizajna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8AAB4D83-2E3F-4C56-B517-64D4E1A2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3340" y="1836324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Maksimiziranje fleksibilnosti: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630E85B4-6F37-41BE-A9F1-38598947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334" y="2871876"/>
            <a:ext cx="1266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Olakšati integraciju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Interno i eksterno:</a:t>
            </a: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E685B650-E64A-47B2-A46C-44B23B8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133" y="3505017"/>
            <a:ext cx="863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projekta: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78CD0E79-4911-4AC0-AD99-777F0BFE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429" y="3561428"/>
            <a:ext cx="1266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Maksimizirati korisničko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iskustvo: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22ED5B31-7E38-4A16-A382-201B9FE2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130" y="3840448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Skalabilnost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423EC0CB-96F4-4504-940E-8BFF01586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584" y="4056959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Sigurnost/privatnost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ADBC683F-F623-412B-BD7C-0013DC1B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408" y="4240733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Jednokratno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90A475A7-4B75-491E-9908-200D559C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233" y="4450511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Višekanalno</a:t>
            </a: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8D14174F-20E5-4D2F-9402-F9AB0497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233" y="4624908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Usmjereno na građane</a:t>
            </a:r>
          </a:p>
        </p:txBody>
      </p:sp>
      <p:sp>
        <p:nvSpPr>
          <p:cNvPr id="3072" name="Text Box 23">
            <a:extLst>
              <a:ext uri="{FF2B5EF4-FFF2-40B4-BE49-F238E27FC236}">
                <a16:creationId xmlns:a16="http://schemas.microsoft.com/office/drawing/2014/main" id="{E2AA3C29-1989-4086-A124-05804099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830" y="4318088"/>
            <a:ext cx="9477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Pojednostavljenje operacija</a:t>
            </a:r>
          </a:p>
        </p:txBody>
      </p:sp>
      <p:sp>
        <p:nvSpPr>
          <p:cNvPr id="3074" name="Text Box 22">
            <a:extLst>
              <a:ext uri="{FF2B5EF4-FFF2-40B4-BE49-F238E27FC236}">
                <a16:creationId xmlns:a16="http://schemas.microsoft.com/office/drawing/2014/main" id="{F651DEA0-A5E9-4440-A84F-FE9D0A72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79" y="4025961"/>
            <a:ext cx="10715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 poboljšanje</a:t>
            </a:r>
          </a:p>
        </p:txBody>
      </p:sp>
      <p:sp>
        <p:nvSpPr>
          <p:cNvPr id="3075" name="Text Box 21">
            <a:extLst>
              <a:ext uri="{FF2B5EF4-FFF2-40B4-BE49-F238E27FC236}">
                <a16:creationId xmlns:a16="http://schemas.microsoft.com/office/drawing/2014/main" id="{CA8E90E8-766D-4EE2-8D4D-B7C89E1D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830" y="3741463"/>
            <a:ext cx="10144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programom</a:t>
            </a:r>
          </a:p>
        </p:txBody>
      </p:sp>
      <p:sp>
        <p:nvSpPr>
          <p:cNvPr id="3076" name="Text Box 15">
            <a:extLst>
              <a:ext uri="{FF2B5EF4-FFF2-40B4-BE49-F238E27FC236}">
                <a16:creationId xmlns:a16="http://schemas.microsoft.com/office/drawing/2014/main" id="{9AEEFF34-96E0-4175-A4EE-DDD6A7A77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727" y="3324465"/>
            <a:ext cx="7397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Otvorenost</a:t>
            </a:r>
          </a:p>
        </p:txBody>
      </p:sp>
      <p:sp>
        <p:nvSpPr>
          <p:cNvPr id="3077" name="Text Box 29">
            <a:extLst>
              <a:ext uri="{FF2B5EF4-FFF2-40B4-BE49-F238E27FC236}">
                <a16:creationId xmlns:a16="http://schemas.microsoft.com/office/drawing/2014/main" id="{B00A6F26-3C81-4435-99BC-28AA7E97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889" y="5232488"/>
            <a:ext cx="963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Komponente eGov-a</a:t>
            </a:r>
          </a:p>
        </p:txBody>
      </p:sp>
      <p:sp>
        <p:nvSpPr>
          <p:cNvPr id="3078" name="Text Box 30">
            <a:extLst>
              <a:ext uri="{FF2B5EF4-FFF2-40B4-BE49-F238E27FC236}">
                <a16:creationId xmlns:a16="http://schemas.microsoft.com/office/drawing/2014/main" id="{B3B41C19-8DC2-4827-8D7C-484277F5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484" y="5531731"/>
            <a:ext cx="203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Digitalni identitet, sigurni oblak, interoperabilne platforme,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Podržavajući propisi</a:t>
            </a:r>
          </a:p>
        </p:txBody>
      </p:sp>
      <p:sp>
        <p:nvSpPr>
          <p:cNvPr id="3079" name="Text Box 26">
            <a:extLst>
              <a:ext uri="{FF2B5EF4-FFF2-40B4-BE49-F238E27FC236}">
                <a16:creationId xmlns:a16="http://schemas.microsoft.com/office/drawing/2014/main" id="{F8C12006-458D-4B4B-AC24-837DB61C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021" y="5255507"/>
            <a:ext cx="1266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Infrastruktura povezanosti</a:t>
            </a:r>
          </a:p>
        </p:txBody>
      </p:sp>
      <p:sp>
        <p:nvSpPr>
          <p:cNvPr id="3080" name="Text Box 27">
            <a:extLst>
              <a:ext uri="{FF2B5EF4-FFF2-40B4-BE49-F238E27FC236}">
                <a16:creationId xmlns:a16="http://schemas.microsoft.com/office/drawing/2014/main" id="{E72CA57C-6920-40A3-A474-356D3BF11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321" y="5548375"/>
            <a:ext cx="1739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Struja, povezanost, pristupačnost uređaja</a:t>
            </a:r>
          </a:p>
        </p:txBody>
      </p:sp>
      <p:sp>
        <p:nvSpPr>
          <p:cNvPr id="3081" name="Text Box 28">
            <a:extLst>
              <a:ext uri="{FF2B5EF4-FFF2-40B4-BE49-F238E27FC236}">
                <a16:creationId xmlns:a16="http://schemas.microsoft.com/office/drawing/2014/main" id="{20F5730C-27F2-4004-9CBF-17FEDC9AFCF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41574" y="5445417"/>
            <a:ext cx="1266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Infrastruktura</a:t>
            </a:r>
          </a:p>
        </p:txBody>
      </p:sp>
      <p:sp>
        <p:nvSpPr>
          <p:cNvPr id="3082" name="Text Box 31">
            <a:extLst>
              <a:ext uri="{FF2B5EF4-FFF2-40B4-BE49-F238E27FC236}">
                <a16:creationId xmlns:a16="http://schemas.microsoft.com/office/drawing/2014/main" id="{C3AE6298-94DF-4021-91EB-E0A1FE3A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183" y="4621275"/>
            <a:ext cx="1739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Registri</a:t>
            </a:r>
          </a:p>
        </p:txBody>
      </p:sp>
      <p:sp>
        <p:nvSpPr>
          <p:cNvPr id="3083" name="Text Box 32">
            <a:extLst>
              <a:ext uri="{FF2B5EF4-FFF2-40B4-BE49-F238E27FC236}">
                <a16:creationId xmlns:a16="http://schemas.microsoft.com/office/drawing/2014/main" id="{50C8830B-EE59-4CA9-85F9-8B985D7E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896" y="4343710"/>
            <a:ext cx="1739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 procesi za podatke i dokumente</a:t>
            </a:r>
          </a:p>
        </p:txBody>
      </p:sp>
      <p:sp>
        <p:nvSpPr>
          <p:cNvPr id="3084" name="Text Box 33">
            <a:extLst>
              <a:ext uri="{FF2B5EF4-FFF2-40B4-BE49-F238E27FC236}">
                <a16:creationId xmlns:a16="http://schemas.microsoft.com/office/drawing/2014/main" id="{6B669AE9-A3BB-4ABE-807B-31935D77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321" y="4054409"/>
            <a:ext cx="1739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Razmjena podataka i upravljanje njima</a:t>
            </a:r>
          </a:p>
        </p:txBody>
      </p:sp>
      <p:sp>
        <p:nvSpPr>
          <p:cNvPr id="3085" name="Text Box 34">
            <a:extLst>
              <a:ext uri="{FF2B5EF4-FFF2-40B4-BE49-F238E27FC236}">
                <a16:creationId xmlns:a16="http://schemas.microsoft.com/office/drawing/2014/main" id="{3538AE55-FD47-4D7D-99F6-9DCC4CE64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183" y="3581940"/>
            <a:ext cx="1739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Izvještavanje, sučelja...</a:t>
            </a:r>
          </a:p>
        </p:txBody>
      </p:sp>
      <p:sp>
        <p:nvSpPr>
          <p:cNvPr id="3086" name="Text Box 35">
            <a:extLst>
              <a:ext uri="{FF2B5EF4-FFF2-40B4-BE49-F238E27FC236}">
                <a16:creationId xmlns:a16="http://schemas.microsoft.com/office/drawing/2014/main" id="{0DFECA2D-58AD-4C0E-98A9-C3634B6E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071" y="3326491"/>
            <a:ext cx="1739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Radni postupci</a:t>
            </a:r>
          </a:p>
        </p:txBody>
      </p:sp>
      <p:sp>
        <p:nvSpPr>
          <p:cNvPr id="3087" name="Text Box 36">
            <a:extLst>
              <a:ext uri="{FF2B5EF4-FFF2-40B4-BE49-F238E27FC236}">
                <a16:creationId xmlns:a16="http://schemas.microsoft.com/office/drawing/2014/main" id="{D201D54C-3EAF-44E2-97A0-6722B8AC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286" y="3030626"/>
            <a:ext cx="1739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Prepoznati upravljačku strukturu i pristupiti joj</a:t>
            </a:r>
          </a:p>
        </p:txBody>
      </p:sp>
      <p:sp>
        <p:nvSpPr>
          <p:cNvPr id="3088" name="Text Box 40">
            <a:extLst>
              <a:ext uri="{FF2B5EF4-FFF2-40B4-BE49-F238E27FC236}">
                <a16:creationId xmlns:a16="http://schemas.microsoft.com/office/drawing/2014/main" id="{214D536B-0298-44C8-99ED-A428879B8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25" y="2607677"/>
            <a:ext cx="1739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Platforme za plaćanje i naplatu</a:t>
            </a:r>
          </a:p>
        </p:txBody>
      </p:sp>
      <p:sp>
        <p:nvSpPr>
          <p:cNvPr id="3089" name="Text Box 39">
            <a:extLst>
              <a:ext uri="{FF2B5EF4-FFF2-40B4-BE49-F238E27FC236}">
                <a16:creationId xmlns:a16="http://schemas.microsoft.com/office/drawing/2014/main" id="{72AF086F-0520-4728-A022-45E7C025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44" y="2330849"/>
            <a:ext cx="1739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Otvorene podatkovne platforme</a:t>
            </a:r>
          </a:p>
        </p:txBody>
      </p:sp>
      <p:sp>
        <p:nvSpPr>
          <p:cNvPr id="3090" name="Text Box 37">
            <a:extLst>
              <a:ext uri="{FF2B5EF4-FFF2-40B4-BE49-F238E27FC236}">
                <a16:creationId xmlns:a16="http://schemas.microsoft.com/office/drawing/2014/main" id="{7B13D4AA-4D95-45C5-A7C5-F24DB4AD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643" y="2074555"/>
            <a:ext cx="1739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</a:t>
            </a:r>
          </a:p>
        </p:txBody>
      </p:sp>
      <p:sp>
        <p:nvSpPr>
          <p:cNvPr id="3091" name="Text Box 41">
            <a:extLst>
              <a:ext uri="{FF2B5EF4-FFF2-40B4-BE49-F238E27FC236}">
                <a16:creationId xmlns:a16="http://schemas.microsoft.com/office/drawing/2014/main" id="{1B24D85C-2132-4DE1-A261-23ED6A05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73" y="1871471"/>
            <a:ext cx="96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Platforme rješenja</a:t>
            </a:r>
          </a:p>
        </p:txBody>
      </p:sp>
      <p:sp>
        <p:nvSpPr>
          <p:cNvPr id="3092" name="Text Box 42">
            <a:extLst>
              <a:ext uri="{FF2B5EF4-FFF2-40B4-BE49-F238E27FC236}">
                <a16:creationId xmlns:a16="http://schemas.microsoft.com/office/drawing/2014/main" id="{61352B54-FFAE-43ED-A0B7-B902E7C9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947" y="2801838"/>
            <a:ext cx="96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usluge</a:t>
            </a:r>
          </a:p>
        </p:txBody>
      </p:sp>
      <p:sp>
        <p:nvSpPr>
          <p:cNvPr id="3093" name="Text Box 43">
            <a:extLst>
              <a:ext uri="{FF2B5EF4-FFF2-40B4-BE49-F238E27FC236}">
                <a16:creationId xmlns:a16="http://schemas.microsoft.com/office/drawing/2014/main" id="{C294458B-B7A6-4F66-8450-8E088C0B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10" y="3824812"/>
            <a:ext cx="549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podataka</a:t>
            </a:r>
          </a:p>
        </p:txBody>
      </p:sp>
      <p:sp>
        <p:nvSpPr>
          <p:cNvPr id="3094" name="Text Box 44">
            <a:extLst>
              <a:ext uri="{FF2B5EF4-FFF2-40B4-BE49-F238E27FC236}">
                <a16:creationId xmlns:a16="http://schemas.microsoft.com/office/drawing/2014/main" id="{194A7D25-CAE7-44D2-A956-3A9F1E8DF0E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604162" y="3053698"/>
            <a:ext cx="2269154" cy="20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 arhitekture</a:t>
            </a:r>
          </a:p>
        </p:txBody>
      </p:sp>
      <p:sp>
        <p:nvSpPr>
          <p:cNvPr id="3095" name="Rectangle 45">
            <a:extLst>
              <a:ext uri="{FF2B5EF4-FFF2-40B4-BE49-F238E27FC236}">
                <a16:creationId xmlns:a16="http://schemas.microsoft.com/office/drawing/2014/main" id="{BFAC13DD-8610-42A0-9994-CF1F0833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221" y="1206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096" name="Rectangle 48">
            <a:extLst>
              <a:ext uri="{FF2B5EF4-FFF2-40B4-BE49-F238E27FC236}">
                <a16:creationId xmlns:a16="http://schemas.microsoft.com/office/drawing/2014/main" id="{C677303B-461C-4A1B-A490-FB917C9E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221" y="1663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097" name="Rectangle 49">
            <a:extLst>
              <a:ext uri="{FF2B5EF4-FFF2-40B4-BE49-F238E27FC236}">
                <a16:creationId xmlns:a16="http://schemas.microsoft.com/office/drawing/2014/main" id="{291E7327-E49F-4423-B90B-FC042021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221" y="6397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EF4C123-29D8-4F63-B2EE-C504E521EF50}"/>
              </a:ext>
            </a:extLst>
          </p:cNvPr>
          <p:cNvSpPr/>
          <p:nvPr/>
        </p:nvSpPr>
        <p:spPr>
          <a:xfrm>
            <a:off x="6533428" y="2101700"/>
            <a:ext cx="356473" cy="864782"/>
          </a:xfrm>
          <a:prstGeom prst="leftBrace">
            <a:avLst>
              <a:gd name="adj1" fmla="val 8333"/>
              <a:gd name="adj2" fmla="val 459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4837C46-C066-45D4-82E9-C6B612902F2B}"/>
              </a:ext>
            </a:extLst>
          </p:cNvPr>
          <p:cNvSpPr/>
          <p:nvPr/>
        </p:nvSpPr>
        <p:spPr>
          <a:xfrm>
            <a:off x="6536975" y="3047996"/>
            <a:ext cx="356473" cy="864782"/>
          </a:xfrm>
          <a:prstGeom prst="leftBrace">
            <a:avLst>
              <a:gd name="adj1" fmla="val 8333"/>
              <a:gd name="adj2" fmla="val 459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764D3D2-B2EB-4297-A699-E64135ACCCF8}"/>
              </a:ext>
            </a:extLst>
          </p:cNvPr>
          <p:cNvSpPr/>
          <p:nvPr/>
        </p:nvSpPr>
        <p:spPr>
          <a:xfrm>
            <a:off x="6564835" y="3994292"/>
            <a:ext cx="356473" cy="864782"/>
          </a:xfrm>
          <a:prstGeom prst="leftBrace">
            <a:avLst>
              <a:gd name="adj1" fmla="val 8333"/>
              <a:gd name="adj2" fmla="val 4590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01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VI. Izvršenje proračuna i kontrole: Ključni funkcionalni zahtjevi prema razini zrelosti (1/3)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A3B2FA-4BC7-4069-AA7F-28186D494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76185"/>
              </p:ext>
            </p:extLst>
          </p:nvPr>
        </p:nvGraphicFramePr>
        <p:xfrm>
          <a:off x="1389993" y="1608087"/>
          <a:ext cx="9448801" cy="2593423"/>
        </p:xfrm>
        <a:graphic>
          <a:graphicData uri="http://schemas.openxmlformats.org/drawingml/2006/table">
            <a:tbl>
              <a:tblPr firstRow="1" firstCol="1" bandRow="1"/>
              <a:tblGrid>
                <a:gridCol w="1019579">
                  <a:extLst>
                    <a:ext uri="{9D8B030D-6E8A-4147-A177-3AD203B41FA5}">
                      <a16:colId xmlns:a16="http://schemas.microsoft.com/office/drawing/2014/main" val="1446910714"/>
                    </a:ext>
                  </a:extLst>
                </a:gridCol>
                <a:gridCol w="1653514">
                  <a:extLst>
                    <a:ext uri="{9D8B030D-6E8A-4147-A177-3AD203B41FA5}">
                      <a16:colId xmlns:a16="http://schemas.microsoft.com/office/drawing/2014/main" val="184043494"/>
                    </a:ext>
                  </a:extLst>
                </a:gridCol>
                <a:gridCol w="1750594">
                  <a:extLst>
                    <a:ext uri="{9D8B030D-6E8A-4147-A177-3AD203B41FA5}">
                      <a16:colId xmlns:a16="http://schemas.microsoft.com/office/drawing/2014/main" val="764586791"/>
                    </a:ext>
                  </a:extLst>
                </a:gridCol>
                <a:gridCol w="2763023">
                  <a:extLst>
                    <a:ext uri="{9D8B030D-6E8A-4147-A177-3AD203B41FA5}">
                      <a16:colId xmlns:a16="http://schemas.microsoft.com/office/drawing/2014/main" val="563691313"/>
                    </a:ext>
                  </a:extLst>
                </a:gridCol>
                <a:gridCol w="2262091">
                  <a:extLst>
                    <a:ext uri="{9D8B030D-6E8A-4147-A177-3AD203B41FA5}">
                      <a16:colId xmlns:a16="http://schemas.microsoft.com/office/drawing/2014/main" val="810455526"/>
                    </a:ext>
                  </a:extLst>
                </a:gridCol>
              </a:tblGrid>
              <a:tr h="162217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Funkcije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Glavni ciljevi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Funkcionalni zahtjevi: Razina zrelosti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ts val="600"/>
                        </a:lnSpc>
                      </a:pP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ts val="600"/>
                        </a:lnSpc>
                      </a:pP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001060263"/>
                  </a:ext>
                </a:extLst>
              </a:tr>
              <a:tr h="127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70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70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Osnovno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 noProof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Srednje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Napredno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6363"/>
                  </a:ext>
                </a:extLst>
              </a:tr>
              <a:tr h="2303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Preuzeta obveza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Evidentirati obveze</a:t>
                      </a:r>
                      <a:b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plaćanja trećoj strani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r-HR" sz="800" b="1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Obveze se evidentiraju u</a:t>
                      </a:r>
                      <a:b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sustavu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 slučaju kada svaka transakcija generira novu, ili izmijenjenu obvezu</a:t>
                      </a:r>
                      <a:b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iznos bi trebao biti ograničen na trenutačna proračunska sredstva.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Ugovori o javnoj nabavi evidentiraju se kao obveze u informacijskom sustavu na temelju podataka s platforme za javnu nabavu.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hr-HR" sz="800" spc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r-HR" sz="8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Podaci sustava javne nabave upotrebljavaju se za izradu obveza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hr-HR" sz="800" dirty="0">
                        <a:solidFill>
                          <a:srgbClr val="000000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Ugovori o javnoj nabavi evidentiraju se automatski kao obveze u informacijskom sustavu na temelju podataka s platforme za javnu nabavu.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800" spc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i="0" u="none" strike="noStrike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Sve izmjene ugovora o javnoj nabavi uključuju opis navedenih promjena, evidentiraju se u informacijskom sustavu ili na platformi za javnu nabavu.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hr-HR" sz="800" spc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r-HR" sz="8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Sustav javne nabave automatski izrađuje obveze – informacijski sustav automatski prima obavijest o svim dodijeljenim ugovorima s platforme e-nabava.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Informacijski sustav prima temeljne podatke o ugovoru automatski s platforme e-nabava.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i="0" u="none" strike="noStrike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Informacijski sustav ima mogućnost objavljivanja informacija o obvezama na otvorenoj podatkovnoj platformi.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507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5EE482-F603-408D-BD32-EE3AB2F0A4B5}"/>
              </a:ext>
            </a:extLst>
          </p:cNvPr>
          <p:cNvGraphicFramePr>
            <a:graphicFrameLocks noGrp="1"/>
          </p:cNvGraphicFramePr>
          <p:nvPr/>
        </p:nvGraphicFramePr>
        <p:xfrm>
          <a:off x="3257550" y="3983037"/>
          <a:ext cx="5676900" cy="25400"/>
        </p:xfrm>
        <a:graphic>
          <a:graphicData uri="http://schemas.openxmlformats.org/drawingml/2006/table">
            <a:tbl>
              <a:tblPr/>
              <a:tblGrid>
                <a:gridCol w="5676900">
                  <a:extLst>
                    <a:ext uri="{9D8B030D-6E8A-4147-A177-3AD203B41FA5}">
                      <a16:colId xmlns:a16="http://schemas.microsoft.com/office/drawing/2014/main" val="868957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r-HR" sz="10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90754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5DCC89CC-F285-42EA-9509-FC08D420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983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2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VI. Izvršenje proračuna i kontrole: Ključni funkcionalni zahtjevi prema razini zrelosti (2/3) 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F67086-C852-4773-9ED9-80CBEA949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79488"/>
              </p:ext>
            </p:extLst>
          </p:nvPr>
        </p:nvGraphicFramePr>
        <p:xfrm>
          <a:off x="1236468" y="1039400"/>
          <a:ext cx="9380482" cy="4398700"/>
        </p:xfrm>
        <a:graphic>
          <a:graphicData uri="http://schemas.openxmlformats.org/drawingml/2006/table">
            <a:tbl>
              <a:tblPr firstRow="1" firstCol="1" bandRow="1"/>
              <a:tblGrid>
                <a:gridCol w="1015707">
                  <a:extLst>
                    <a:ext uri="{9D8B030D-6E8A-4147-A177-3AD203B41FA5}">
                      <a16:colId xmlns:a16="http://schemas.microsoft.com/office/drawing/2014/main" val="1979983772"/>
                    </a:ext>
                  </a:extLst>
                </a:gridCol>
                <a:gridCol w="1639944">
                  <a:extLst>
                    <a:ext uri="{9D8B030D-6E8A-4147-A177-3AD203B41FA5}">
                      <a16:colId xmlns:a16="http://schemas.microsoft.com/office/drawing/2014/main" val="2207508119"/>
                    </a:ext>
                  </a:extLst>
                </a:gridCol>
                <a:gridCol w="2234557">
                  <a:extLst>
                    <a:ext uri="{9D8B030D-6E8A-4147-A177-3AD203B41FA5}">
                      <a16:colId xmlns:a16="http://schemas.microsoft.com/office/drawing/2014/main" val="689597151"/>
                    </a:ext>
                  </a:extLst>
                </a:gridCol>
                <a:gridCol w="2245137">
                  <a:extLst>
                    <a:ext uri="{9D8B030D-6E8A-4147-A177-3AD203B41FA5}">
                      <a16:colId xmlns:a16="http://schemas.microsoft.com/office/drawing/2014/main" val="2732677950"/>
                    </a:ext>
                  </a:extLst>
                </a:gridCol>
                <a:gridCol w="2245137">
                  <a:extLst>
                    <a:ext uri="{9D8B030D-6E8A-4147-A177-3AD203B41FA5}">
                      <a16:colId xmlns:a16="http://schemas.microsoft.com/office/drawing/2014/main" val="2905119317"/>
                    </a:ext>
                  </a:extLst>
                </a:gridCol>
              </a:tblGrid>
              <a:tr h="244364"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</a:pPr>
                      <a:r>
                        <a:rPr lang="hr-HR" sz="800" b="1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Funkcije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Glavni ciljevi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Funkcionalni zahtjevi: Razina zrelosti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18229"/>
                  </a:ext>
                </a:extLst>
              </a:tr>
              <a:tr h="2554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Osnovno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Srednje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Napredno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16043"/>
                  </a:ext>
                </a:extLst>
              </a:tr>
              <a:tr h="38989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Provjera, potvrda ili likvidacija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Provjera jesu li roba i usluge</a:t>
                      </a:r>
                      <a:b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dostavljeni ili isporučeni u skladu s</a:t>
                      </a:r>
                      <a:b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ugovorom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Zaprimanje robe i usluga evidentira se u sustavu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Podaci o datumima kada je provjera ili potvrda da su roba i usluge dostavljene ili isporučene za svaku transakciju evidentiraju se u informacijskom sustavu.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Fakture se uparuju s izvornom transakcijom u pogledu preuzetih obveza. Informacijski sustav potvrđuje da ukupan iznos plaćanja nije viši od raspoloživogiznosa.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Glavna knjiga se ažurira kako bi se evidentirali iznosi obveza.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Odgovarajuće uloge službenika u procesu kontrole trebale bi biti jasno odvojene na način da službenici koji kontroliraju obveze nisu uključeni u proces plaćanja.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Zaprimanje robe i usluga izravno se i pravovremeno evidentira u sustavu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Potvrde o zaprimanju robe i usluga evidentiraju se izravno u informacijskom sustavu na dan kada su navedene transakcije izvršene ili razmjenom podataka sa sustavom za upravljanje zalihama/</a:t>
                      </a:r>
                      <a:b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imovinom.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Podaci o svim dostavljenim e-fakturama dobavljača uparuju se s obvezom, čime se potvrđuju podaci o ugovoru i dobavljaču.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Funkcionalne kontrole temeljene na sustavu osiguravaju razdvajanje dužnosti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hr-HR" sz="800" b="0" spc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Dobavljači dostavljaju e-fakture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Dobavljači dostavljaju e-fakture nakon isporuke roba i usluga koje se potom automatski evidentiraju u informacijskom sustavu.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Obavljaju se provjere dobavljača u ostalim informacijskim sustavima vlade radi usklađenosti sa zakonskim obvezama, poput sustava porezne uprave.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Kada je riječ o procesu javne nabave, provjere se automatski evidentiraju kao ključni koraci ugovora u sustavu e-nabave.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Postupak potvrđivanja automatski izrađuje bonove e-plaćanja koji čekaju odobrenje.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431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55AA60-5724-4BA4-AD8B-7D6144E49C00}"/>
              </a:ext>
            </a:extLst>
          </p:cNvPr>
          <p:cNvGraphicFramePr>
            <a:graphicFrameLocks noGrp="1"/>
          </p:cNvGraphicFramePr>
          <p:nvPr/>
        </p:nvGraphicFramePr>
        <p:xfrm>
          <a:off x="3281362" y="3983037"/>
          <a:ext cx="5629275" cy="25400"/>
        </p:xfrm>
        <a:graphic>
          <a:graphicData uri="http://schemas.openxmlformats.org/drawingml/2006/table">
            <a:tbl>
              <a:tblPr/>
              <a:tblGrid>
                <a:gridCol w="5629275">
                  <a:extLst>
                    <a:ext uri="{9D8B030D-6E8A-4147-A177-3AD203B41FA5}">
                      <a16:colId xmlns:a16="http://schemas.microsoft.com/office/drawing/2014/main" val="4102522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r-HR" sz="10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57366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BC523A4-2E24-48C0-BA0E-DDDF7B0C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3983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0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VI. Izvršenje proračuna i kontrole: Ključni funkcionalni zahtjevi prema razini zrelosti (3/3)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B78D7F-155E-48E7-9229-8A28B160E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78935"/>
              </p:ext>
            </p:extLst>
          </p:nvPr>
        </p:nvGraphicFramePr>
        <p:xfrm>
          <a:off x="1441230" y="1488001"/>
          <a:ext cx="9309538" cy="4756529"/>
        </p:xfrm>
        <a:graphic>
          <a:graphicData uri="http://schemas.openxmlformats.org/drawingml/2006/table">
            <a:tbl>
              <a:tblPr firstRow="1" firstCol="1" bandRow="1"/>
              <a:tblGrid>
                <a:gridCol w="998770">
                  <a:extLst>
                    <a:ext uri="{9D8B030D-6E8A-4147-A177-3AD203B41FA5}">
                      <a16:colId xmlns:a16="http://schemas.microsoft.com/office/drawing/2014/main" val="755576474"/>
                    </a:ext>
                  </a:extLst>
                </a:gridCol>
                <a:gridCol w="1634819">
                  <a:extLst>
                    <a:ext uri="{9D8B030D-6E8A-4147-A177-3AD203B41FA5}">
                      <a16:colId xmlns:a16="http://schemas.microsoft.com/office/drawing/2014/main" val="3711520443"/>
                    </a:ext>
                  </a:extLst>
                </a:gridCol>
                <a:gridCol w="2220410">
                  <a:extLst>
                    <a:ext uri="{9D8B030D-6E8A-4147-A177-3AD203B41FA5}">
                      <a16:colId xmlns:a16="http://schemas.microsoft.com/office/drawing/2014/main" val="1851135926"/>
                    </a:ext>
                  </a:extLst>
                </a:gridCol>
                <a:gridCol w="2220410">
                  <a:extLst>
                    <a:ext uri="{9D8B030D-6E8A-4147-A177-3AD203B41FA5}">
                      <a16:colId xmlns:a16="http://schemas.microsoft.com/office/drawing/2014/main" val="314268986"/>
                    </a:ext>
                  </a:extLst>
                </a:gridCol>
                <a:gridCol w="2235129">
                  <a:extLst>
                    <a:ext uri="{9D8B030D-6E8A-4147-A177-3AD203B41FA5}">
                      <a16:colId xmlns:a16="http://schemas.microsoft.com/office/drawing/2014/main" val="1388287313"/>
                    </a:ext>
                  </a:extLst>
                </a:gridCol>
              </a:tblGrid>
              <a:tr h="267025"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Funkcije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Glavni ciljevi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Funkcionalni zahtjevi: Razina zrelosti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947781"/>
                  </a:ext>
                </a:extLst>
              </a:tr>
              <a:tr h="195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Osnovno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Srednje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1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Napredno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51559"/>
                  </a:ext>
                </a:extLst>
              </a:tr>
              <a:tr h="179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Plaćanje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Autorizacija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Bonovi za plaćanje kreiraju se u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Elektronička plaćanja izvršena na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Postupak plaćanja integriran s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54373"/>
                  </a:ext>
                </a:extLst>
              </a:tr>
              <a:tr h="148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nalozima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Plaćanja nakon provjere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 informacijskom sustavu i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roka dospijeća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Projekcije gotovinskih tokova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79869"/>
                  </a:ext>
                </a:extLst>
              </a:tr>
              <a:tr h="173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jesu li sredstva raspoloživa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odobravaju za plaćanje.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Provjere raspoloživosti sredstava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Plaćanja su spremna za provedbu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95198"/>
                  </a:ext>
                </a:extLst>
              </a:tr>
              <a:tr h="148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Provjere raspoloživosti sredstava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 elektronički generirane 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 dogovoreni „datum dospijeća” čime se osigurava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6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obavljaju se u odnosu na dodijeljena sredstva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označiti slučajeve gdje problemi moraju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snažna povezanost s upravljanjem gotovinom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93468"/>
                  </a:ext>
                </a:extLst>
              </a:tr>
              <a:tr h="141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 naloge za aproprijaciju.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biti riješeni.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 projekcijama gotovinskih tokova.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30626"/>
                  </a:ext>
                </a:extLst>
              </a:tr>
              <a:tr h="86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Informacijski sustav stvara
</a:t>
                      </a:r>
                      <a:b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automatsko upozorenje za sva
</a:t>
                      </a:r>
                      <a:b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plaćanja koja nisu izvršena 60 dana
</a:t>
                      </a:r>
                      <a:b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nakon što je evidentiran nalog za
</a:t>
                      </a:r>
                      <a:b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plaćanje.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10190"/>
                  </a:ext>
                </a:extLst>
              </a:tr>
              <a:tr h="176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izvršava plaćanje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Uplate većih iznosa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Uplate se obavljaju EFT-om ili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e-plaćanja na bankovni račun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18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gotovinom, čekovima, EFT-om ili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hr-HR" sz="800" b="0" spc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koje se provode EFT-om ovise o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hr-HR" sz="800" b="0" spc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digitalnim putem automatski na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dobavljača ili od strane vlade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digitalnim putem)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raspoloživosti sredstava.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datum dospijeća, uz manje iznimke.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osobama (G2P) digitalnim putem.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08708"/>
                  </a:ext>
                </a:extLst>
              </a:tr>
              <a:tr h="173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Bankovna poravnanja obavljaju se svaki tjedan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Elektronička bankovna poravnanja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automatski na datum dospijeća.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04291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 svrhu ažuriranja statusa plaćanja za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obavljaju se svakodnevno.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67292"/>
                  </a:ext>
                </a:extLst>
              </a:tr>
              <a:tr h="593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plaćanja evidentirana u glavnoj knjizi (ovo je od ključne važnosti za plaćanja čekovima).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Kontrole temeljene na sustavu osiguravaju</a:t>
                      </a:r>
                      <a:b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 samo bankovni računi dobavljača budu upotrijebljeni za plaćanja.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Upozorenja u stvarnom vremenu i znakovi upozorenja koji se izrađuju u vezi sa svim promjenama u pogledu podataka o plaćanju.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61446"/>
                  </a:ext>
                </a:extLst>
              </a:tr>
              <a:tr h="75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Izvještaji o zaostalim plaćanjima izrađuju se u svrhu praćenja zakašnjelih plaćanja.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800" b="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Informacijski sustav ima mogućnost objavljivanja podataka o plaćanjima na otvorenoj podatkovnoj
platformi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939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79E1F7-02A6-4365-ADA9-E6E2DCF0E066}"/>
              </a:ext>
            </a:extLst>
          </p:cNvPr>
          <p:cNvGraphicFramePr>
            <a:graphicFrameLocks noGrp="1"/>
          </p:cNvGraphicFramePr>
          <p:nvPr/>
        </p:nvGraphicFramePr>
        <p:xfrm>
          <a:off x="3281362" y="3983037"/>
          <a:ext cx="5629275" cy="25400"/>
        </p:xfrm>
        <a:graphic>
          <a:graphicData uri="http://schemas.openxmlformats.org/drawingml/2006/table">
            <a:tbl>
              <a:tblPr/>
              <a:tblGrid>
                <a:gridCol w="5629275">
                  <a:extLst>
                    <a:ext uri="{9D8B030D-6E8A-4147-A177-3AD203B41FA5}">
                      <a16:colId xmlns:a16="http://schemas.microsoft.com/office/drawing/2014/main" val="881410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hr-HR" sz="10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21511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FB33542-52FD-48E8-ACDA-19A67C19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3983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kumimoji="0" lang="hr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VII. Glavni zaključci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708CC-E208-4B10-A352-AE6DB030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2"/>
            <a:ext cx="10109200" cy="514603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Mnoge zemlje u razvoju s niskim prihodima i gospodarstva tržišta u razvoju i dalje se suočavaju s ozbiljnim izazovima u pogledu modernizacije svojih temeljnih ISFU-a povezanih s osnovnim funkcijama sustava, institucionalnom pokrivenošću i informatičkim platformama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Zamjena osnovnog sustava ISFU-a potpuno novim sustavom vjerojatno neće biti optimalna strategija u većini slučajeva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Unatoč velikim ulaganjima u informacijske sustave PFM-a, vodič koji sadržava skup „načela” ili dobrih praksi još nije izrađen za praktičare iz javnog sektora.  Cilj Odjela fiskalnih poslova je dovršiti prvi nacrt navedenih Smjernica tijekom 2021. godine. 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Rješenja bi trebala biti prilagođena pojedinim zemljama. Međutim, provedba učinkovitih digitalnih rješenja PFM-a ovisi o dva ključna preduvjeta: i) političkoj predanosti i ii) prisutnosti fundamentalno čvrstog sustava PFM-a.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96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6204-8ED7-4B1E-AD37-9EC8A4B49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Smjernice za digitalizaciju upravljanja javnim financijama (PFM): </a:t>
            </a:r>
            <a:r>
              <a:rPr lang="hr-HR" b="1">
                <a:latin typeface="+mj-lt"/>
              </a:rPr>
              <a:t>Preliminarni podaci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46C84-AE56-4A52-A2F5-82590AE3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/>
              <a:t>Gerardo Uña </a:t>
            </a:r>
          </a:p>
          <a:p>
            <a:r>
              <a:rPr lang="hr-HR"/>
              <a:t>Viši ekonomist </a:t>
            </a:r>
          </a:p>
          <a:p>
            <a:r>
              <a:rPr lang="hr-HR"/>
              <a:t>Odjel za fiskalne poslove  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2F99EB-F2BE-489C-940E-CCBEB14412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E82429-95DD-4A49-807F-B6D661DA4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1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Pregled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B8AD93-80C1-4F94-A677-944C7173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2682"/>
            <a:ext cx="10078720" cy="4800598"/>
          </a:xfrm>
        </p:spPr>
        <p:txBody>
          <a:bodyPr>
            <a:noAutofit/>
          </a:bodyPr>
          <a:lstStyle/>
          <a:p>
            <a:pPr marL="803275" indent="-803275" fontAlgn="base">
              <a:spcBef>
                <a:spcPts val="600"/>
              </a:spcBef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Napredak u pogledu dizajna ISFU-a 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Ključni izazovi u pogledu dizajna ISFU-a 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Smjernice za digitalizaciju PFM-a 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Analitički pristup na visokoj razini 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Glavna područja i procesi 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Razina napretka PMF-ovih funkcionalnih načela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Izvršenje proračuna i kontrole </a:t>
            </a:r>
          </a:p>
          <a:p>
            <a:pPr marL="803275" indent="-803275" fontAlgn="base">
              <a:buClr>
                <a:schemeClr val="tx2"/>
              </a:buClr>
              <a:buFont typeface="+mj-lt"/>
              <a:buAutoNum type="romanUcPeriod"/>
            </a:pPr>
            <a:r>
              <a:rPr lang="hr-HR" sz="2400" b="1"/>
              <a:t>Glavni zaključci  </a:t>
            </a:r>
          </a:p>
          <a:p>
            <a:pPr marL="514350" indent="-514350" fontAlgn="base">
              <a:buClr>
                <a:schemeClr val="tx2"/>
              </a:buClr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07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I. Napredak u pogledu dizajna ISFU-a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708CC-E208-4B10-A352-AE6DB030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2"/>
            <a:ext cx="10109200" cy="573531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Trajni opći cilj ISFU-a je generiranje pravovremenih, relevantnih i pouzdanih financijskih podataka i izvještaja koji potpomažu unapređenje fiskalne discipline, kvalitete javne potrošnje i fiskalne transparentnosti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Međutim, značajke dizajna ISFU-a doživjele su značajnu transformaciju tijekom posljednjih 30 godina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Potpuno integrirani sustavi (IISFU-i) bili su prije preferirana strategija. No, općenito gledajući, pokazali su se manje efikasnima od sustava koji se fokusiraju na „temeljne” module PFM-a, koji su implementirani na sekvencirani način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Navedeni „temeljni“ moduli uključuju planiranje proračuna, računovodstvo, riznicu i izvještavanje. Pomoćne funkcije PFM-a – obračun plaća, javna nabava, upravljanje javnim investicijama (PIM) itd. - mogu se povezati sučeljem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Ipak, nekoliko zemalja i određeni razvojni partneri nastavljaju promicati primjenu sveobuhvatnog ISFU-a koji se razvija od početka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buClr>
                <a:schemeClr val="tx2"/>
              </a:buClr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0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I. Napredak u pogledu dizajna ISFU-a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A123D-CD16-4013-89C2-A6D70107885E}"/>
              </a:ext>
            </a:extLst>
          </p:cNvPr>
          <p:cNvSpPr txBox="1"/>
          <p:nvPr/>
        </p:nvSpPr>
        <p:spPr>
          <a:xfrm>
            <a:off x="1533266" y="989444"/>
            <a:ext cx="92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cap="none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Arial"/>
              </a:rPr>
              <a:t>Slika 1. Shematski prikaz sveobuhvatnog ISFU-a u zemljama u razvoju 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118637E9-B505-47EC-8CD5-F5BEF7DF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3" y="2031307"/>
            <a:ext cx="57626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C148CC2-FC6B-4D92-A81A-A4517DC9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79" y="2278382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37E6BD46-B165-44AB-A7A4-231F63A1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901" y="303823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Izvršenje proračuna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3854A80-29C0-4855-8A10-BFAAF4F7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853" y="3040958"/>
            <a:ext cx="981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Javne investicije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AAFB436-602C-405E-9CFD-2E07ED55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244" y="2331131"/>
            <a:ext cx="93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proračuna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D308A87-5F1A-4117-A3BF-82DC163CC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821" y="3278289"/>
            <a:ext cx="757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Glavna knjiga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30C42F53-6945-4A7F-B13A-5E926863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880" y="3826315"/>
            <a:ext cx="1690010" cy="110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Računovodstvena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6ACE8721-9228-4A8F-BFD5-467DDC50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63862"/>
            <a:ext cx="914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Riznica i gotovinska sredstva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Rukovodstvo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D18C5E01-1B73-483D-BD7B-F38B7DAE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604" y="3479107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imovinom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45C2D49B-4A32-40E3-927C-CC73FFCC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965" y="2886969"/>
            <a:ext cx="555625" cy="3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Obračun plaća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7F74466-1800-405C-A67F-78CF6083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002" y="2311719"/>
            <a:ext cx="717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Javna nabava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676A14C3-8C13-4851-B85C-5405A3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01" y="4997460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ISFU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B792A0E7-4577-4770-A141-E42B3A39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33" y="3792794"/>
            <a:ext cx="92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dugom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87A7E592-46B2-4568-A665-3F7E8294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659" y="4385889"/>
            <a:ext cx="852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 podataka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0EFC9AC-C9B9-4BEA-8CDE-B3CA8467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579" y="4975918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ISFU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823964A-DA3F-4756-95C7-0BB0B23A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312" y="4998107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ISFU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F3691C3-8DD7-4013-B575-9C784945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073" y="4997461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ISFU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2EB279FD-244A-4ACF-8243-79463804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187" y="4072832"/>
            <a:ext cx="969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Središnja banka (JRR)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E5F75CA3-0D40-43D8-B961-4F8FCA4D32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03641" y="3067944"/>
            <a:ext cx="857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Središnja razina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F881550-6D2E-40EB-879C-5B8184B7D6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97291" y="4846637"/>
            <a:ext cx="908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Podnacionalna razina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770AC38C-897E-4366-A8DF-2618E45AE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553" y="16180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C4681161-72E1-4D1E-8DA3-CF3FA89F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553" y="18466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EAB17EF7-CE16-41C5-B05F-481B62558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553" y="535184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48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9" name="Title 2">
            <a:extLst>
              <a:ext uri="{FF2B5EF4-FFF2-40B4-BE49-F238E27FC236}">
                <a16:creationId xmlns:a16="http://schemas.microsoft.com/office/drawing/2014/main" id="{F5B4932F-2546-448D-A00B-6578E29A86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763"/>
            <a:ext cx="10972800" cy="1117600"/>
          </a:xfrm>
          <a:ln/>
        </p:spPr>
        <p:txBody>
          <a:bodyPr/>
          <a:lstStyle/>
          <a:p>
            <a:r>
              <a:rPr lang="hr-HR" altLang="sr-Latn-RS" sz="2800"/>
              <a:t>II. Ključni izazovi u pogledu dizajna ISFU-a  </a:t>
            </a:r>
          </a:p>
        </p:txBody>
      </p:sp>
      <p:sp>
        <p:nvSpPr>
          <p:cNvPr id="32990" name="Content Placeholder 2">
            <a:extLst>
              <a:ext uri="{FF2B5EF4-FFF2-40B4-BE49-F238E27FC236}">
                <a16:creationId xmlns:a16="http://schemas.microsoft.com/office/drawing/2014/main" id="{40A7AE16-A985-4F13-87D1-36C26A0686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122363"/>
            <a:ext cx="10129838" cy="5735637"/>
          </a:xfrm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2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altLang="sr-Latn-RS" sz="2200" dirty="0">
                <a:latin typeface="Segoe UI" panose="020B0502040204020203" pitchFamily="34" charset="0"/>
                <a:cs typeface="Segoe UI" panose="020B0502040204020203" pitchFamily="34" charset="0"/>
              </a:rPr>
              <a:t>Istraživanje u 46 zemalja koje je Odjel fiskalnih poslova proveo 2019. pokazuje da neuspjesi ISFU-a u zemljama u razvoju proizlaze iz mnogih čimbenika, poput: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izostanka provedbe odgovarajućeg idejnog dizajna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nedostatno definiranih funkcionalnih zahtjeva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automatizacije postojećih neučinkovitih poslovnih procesa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neučinkovite parametrizacije rješenja gotovih komercijalnih proizvoda (COTS)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prečica koje su poduzete kako bi ISFU što prije bio spreman za uporabu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izostanka modernizacije osnovnih procesa PFM-a (npr. računskog plana) paralelno s razvojem ISFU-a</a:t>
            </a:r>
          </a:p>
          <a:p>
            <a:pPr marL="576263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r-HR" altLang="sr-Latn-RS" dirty="0">
                <a:latin typeface="Segoe UI" panose="020B0502040204020203" pitchFamily="34" charset="0"/>
                <a:cs typeface="Segoe UI" panose="020B0502040204020203" pitchFamily="34" charset="0"/>
              </a:rPr>
              <a:t>značajnih kašnjenja u provedbi i prekoračenja troškova</a:t>
            </a:r>
          </a:p>
          <a:p>
            <a:pPr marL="342900" indent="-342900">
              <a:buClr>
                <a:srgbClr val="004C97"/>
              </a:buClr>
            </a:pPr>
            <a:r>
              <a:rPr lang="hr-HR" altLang="sr-Latn-R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Više informacija dostupno je na temu </a:t>
            </a:r>
            <a:r>
              <a:rPr lang="hr-HR" altLang="sr-Latn-RS" sz="1800" b="1" dirty="0"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„Kako dizajnirati informacijski sustav financijskog upravljanja: Modularni pristup”</a:t>
            </a:r>
            <a:r>
              <a:rPr lang="hr-HR" altLang="sr-Latn-RS" sz="1800" b="1" dirty="0">
                <a:solidFill>
                  <a:srgbClr val="0065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altLang="sr-Latn-RS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altLang="sr-Latn-R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Gerardo Una, Richard Allen i Nicolas Botton.  Odjel fiskalnih poslova Praktična uputa 19/02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altLang="sr-Latn-R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AutoNum type="romanUcPeriod"/>
            </a:pPr>
            <a:endParaRPr lang="en-US" altLang="sr-Latn-RS" sz="24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4AEF0-B483-4456-88BF-ECE9B77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8"/>
            <a:ext cx="10972800" cy="1118064"/>
          </a:xfrm>
        </p:spPr>
        <p:txBody>
          <a:bodyPr>
            <a:normAutofit/>
          </a:bodyPr>
          <a:lstStyle/>
          <a:p>
            <a:r>
              <a:rPr lang="hr-HR" sz="2800"/>
              <a:t>II. Ključni izazovi u pogledu dizajna ISFU-a  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E1ACFF2-F51E-4741-8C86-1CEE35F43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47748"/>
              </p:ext>
            </p:extLst>
          </p:nvPr>
        </p:nvGraphicFramePr>
        <p:xfrm>
          <a:off x="1164680" y="947780"/>
          <a:ext cx="9686198" cy="545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85">
                  <a:extLst>
                    <a:ext uri="{9D8B030D-6E8A-4147-A177-3AD203B41FA5}">
                      <a16:colId xmlns:a16="http://schemas.microsoft.com/office/drawing/2014/main" val="1396199787"/>
                    </a:ext>
                  </a:extLst>
                </a:gridCol>
                <a:gridCol w="3461670">
                  <a:extLst>
                    <a:ext uri="{9D8B030D-6E8A-4147-A177-3AD203B41FA5}">
                      <a16:colId xmlns:a16="http://schemas.microsoft.com/office/drawing/2014/main" val="1119987702"/>
                    </a:ext>
                  </a:extLst>
                </a:gridCol>
                <a:gridCol w="5633643">
                  <a:extLst>
                    <a:ext uri="{9D8B030D-6E8A-4147-A177-3AD203B41FA5}">
                      <a16:colId xmlns:a16="http://schemas.microsoft.com/office/drawing/2014/main" val="1960726012"/>
                    </a:ext>
                  </a:extLst>
                </a:gridCol>
              </a:tblGrid>
              <a:tr h="360024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Temeljni nedostaci osnovnog sustava ISFU-a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78372"/>
                  </a:ext>
                </a:extLst>
              </a:tr>
              <a:tr h="334752">
                <a:tc rowSpan="3"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Računovodstvo i fiskalno izvještavanje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1.1.</a:t>
                      </a:r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Problemi u pogledu izrade točnih i pravodobnih fiskalnih izvještaja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542406"/>
                  </a:ext>
                </a:extLst>
              </a:tr>
              <a:tr h="540036">
                <a:tc vMerge="1"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1.2.</a:t>
                      </a:r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Neintegriranje računskog plana i proračunske klasifikacije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820611"/>
                  </a:ext>
                </a:extLst>
              </a:tr>
              <a:tr h="540036">
                <a:tc vMerge="1"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1.3.</a:t>
                      </a:r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Nepostojanje skladišta podataka ili mogućnosti pretraživanja detaljnih računovodstvenih i proračunskih podataka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9956290"/>
                  </a:ext>
                </a:extLst>
              </a:tr>
              <a:tr h="612041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Praćenje novčanih tokova i bankovna poravnanja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2.1.</a:t>
                      </a:r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Nedostaci povezani s bankovnim poravnanjima i elektroničkim plaćanjem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687017"/>
                  </a:ext>
                </a:extLst>
              </a:tr>
              <a:tr h="612041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Izvršenje proračuna i unutarnje kontrole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3.1. Nedostaci u podršci upravljanju i kontroli proračuna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979095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Upravljanje dugom i novčanim sredstvima: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4.1. Nedovoljna podrška državnim bankarskim funkcijama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644871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Institucionalna pokrivenost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5.1. Nepotpuna pokrivenost subjekata centralne vlade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31408"/>
                  </a:ext>
                </a:extLst>
              </a:tr>
              <a:tr h="540036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IoT-platforme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6.1. Istekle licence za softvere; ograničeni hardverski kapaciteti i/ili neadekvatno održavanje baza podataka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023794"/>
                  </a:ext>
                </a:extLst>
              </a:tr>
              <a:tr h="334752">
                <a:tc vMerge="1">
                  <a:txBody>
                    <a:bodyPr/>
                    <a:lstStyle/>
                    <a:p>
                      <a:pPr algn="l" rtl="0"/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6.2. Loša ili nepostojeća povezanost na regionalnim ili udaljenim lokacijama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607097"/>
                  </a:ext>
                </a:extLst>
              </a:tr>
              <a:tr h="706855">
                <a:tc>
                  <a:txBody>
                    <a:bodyPr/>
                    <a:lstStyle/>
                    <a:p>
                      <a:pPr algn="ctr"/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Interoperabilnost i mogućnosti dijeljenja podataka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7.1. Izostanak dijeljenja podataka s drugim sustavima PFM-a (npr. prikupljanje prihoda, upravljanje dugom, javna nabava, obračun plaća ili projekti javnih ulaganja.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44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3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46" y="176425"/>
            <a:ext cx="10977708" cy="978486"/>
          </a:xfrm>
        </p:spPr>
        <p:txBody>
          <a:bodyPr/>
          <a:lstStyle/>
          <a:p>
            <a:r>
              <a:rPr lang="hr-HR" dirty="0"/>
              <a:t>III. Smjernice za digitalizaciju upravljanja javnim financijama (PFM): Opći pregled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93C5F-C448-6542-89BC-ECE1A4FE3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078" y="1154911"/>
            <a:ext cx="10335260" cy="5215409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hr-HR" sz="2400" b="1">
                <a:latin typeface="Segoe UI" panose="020B0502040204020203" pitchFamily="34" charset="0"/>
                <a:cs typeface="Segoe UI" panose="020B0502040204020203" pitchFamily="34" charset="0"/>
              </a:rPr>
              <a:t>Razvoj smjernica za digitalizaciju PFM-a u svrhu poboljšanja ishoda javnih financija</a:t>
            </a:r>
          </a:p>
          <a:p>
            <a:pPr marL="741363" lvl="2" indent="-50800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Smjernice za digitalizaciju PFM-a imaju za cilj pružiti podršku praktičarima u pogledu primjene ili modernizacije informatičkih rješenja PFM-a u svrhu poboljšanja ishoda javnih financija, uključujući pružanje usluga građanima</a:t>
            </a:r>
          </a:p>
          <a:p>
            <a:pPr marL="741363" lvl="2" indent="-50800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Smjernice će sadržavati funkcionalna i tehnološka načela informatičkih sustava PFM-a </a:t>
            </a:r>
          </a:p>
          <a:p>
            <a:pPr marL="741363" lvl="2" indent="-50800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Smjernice bi omogućile efikasnije i isplativije usvajanje digitalnih inovacija  </a:t>
            </a:r>
          </a:p>
          <a:p>
            <a:pPr marL="741363" lvl="2" indent="-5080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hr-HR" sz="2200">
                <a:latin typeface="Segoe UI" panose="020B0502040204020203" pitchFamily="34" charset="0"/>
                <a:cs typeface="Segoe UI" panose="020B0502040204020203" pitchFamily="34" charset="0"/>
              </a:rPr>
              <a:t>Smjernice će se razviti za različite razine zrelosti informatičkih sustava PFM-a u različitim zemljama, što će polučiti različite razine očekivanih ishoda  </a:t>
            </a:r>
          </a:p>
        </p:txBody>
      </p:sp>
    </p:spTree>
    <p:extLst>
      <p:ext uri="{BB962C8B-B14F-4D97-AF65-F5344CB8AC3E}">
        <p14:creationId xmlns:p14="http://schemas.microsoft.com/office/powerpoint/2010/main" val="4958543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AEDB7-8C42-1049-8D4C-110CB258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12" y="11451"/>
            <a:ext cx="10330326" cy="978486"/>
          </a:xfrm>
        </p:spPr>
        <p:txBody>
          <a:bodyPr/>
          <a:lstStyle/>
          <a:p>
            <a:r>
              <a:rPr lang="hr-HR"/>
              <a:t>III. Smjernice za digitalizaciju upravljanja javnim financijama (PFM): Opći pregled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F13225A-387D-4779-B1B9-70D19F620297}"/>
              </a:ext>
            </a:extLst>
          </p:cNvPr>
          <p:cNvSpPr/>
          <p:nvPr/>
        </p:nvSpPr>
        <p:spPr>
          <a:xfrm>
            <a:off x="2192071" y="963027"/>
            <a:ext cx="7918347" cy="5499534"/>
          </a:xfrm>
          <a:prstGeom prst="roundRect">
            <a:avLst>
              <a:gd name="adj" fmla="val 582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E17C4D6-5A73-4971-BDA7-E1DF5495EA48}"/>
              </a:ext>
            </a:extLst>
          </p:cNvPr>
          <p:cNvSpPr/>
          <p:nvPr/>
        </p:nvSpPr>
        <p:spPr>
          <a:xfrm>
            <a:off x="3110411" y="1392412"/>
            <a:ext cx="5982789" cy="4898087"/>
          </a:xfrm>
          <a:prstGeom prst="roundRect">
            <a:avLst>
              <a:gd name="adj" fmla="val 55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2DDD2E-658B-4A88-9967-2451D749261A}"/>
              </a:ext>
            </a:extLst>
          </p:cNvPr>
          <p:cNvSpPr/>
          <p:nvPr/>
        </p:nvSpPr>
        <p:spPr>
          <a:xfrm>
            <a:off x="3780971" y="1823996"/>
            <a:ext cx="4693920" cy="4282860"/>
          </a:xfrm>
          <a:prstGeom prst="roundRect">
            <a:avLst>
              <a:gd name="adj" fmla="val 558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82550F1-0865-426B-8BBA-A3E678407D95}"/>
              </a:ext>
            </a:extLst>
          </p:cNvPr>
          <p:cNvSpPr/>
          <p:nvPr/>
        </p:nvSpPr>
        <p:spPr>
          <a:xfrm>
            <a:off x="4648399" y="3014014"/>
            <a:ext cx="2757938" cy="2192937"/>
          </a:xfrm>
          <a:prstGeom prst="roundRect">
            <a:avLst>
              <a:gd name="adj" fmla="val 11455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7BAC48-42B7-4F39-ADC2-255B3F527568}"/>
              </a:ext>
            </a:extLst>
          </p:cNvPr>
          <p:cNvSpPr txBox="1"/>
          <p:nvPr/>
        </p:nvSpPr>
        <p:spPr>
          <a:xfrm>
            <a:off x="4813864" y="4476572"/>
            <a:ext cx="249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OSNOVNI INFORMATIČKI SUSTAVI PFM-a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(Riznica, proračun, računovodstvo i fiskalno izvještavanje)  </a:t>
            </a:r>
          </a:p>
        </p:txBody>
      </p:sp>
      <p:pic>
        <p:nvPicPr>
          <p:cNvPr id="55" name="Graphic 54" descr="Computer">
            <a:extLst>
              <a:ext uri="{FF2B5EF4-FFF2-40B4-BE49-F238E27FC236}">
                <a16:creationId xmlns:a16="http://schemas.microsoft.com/office/drawing/2014/main" id="{C64C66E8-A735-44D2-B64D-B6110271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7967" y="3030451"/>
            <a:ext cx="1521493" cy="152149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0151DB5-A19A-4297-A250-DE31E7DA9026}"/>
              </a:ext>
            </a:extLst>
          </p:cNvPr>
          <p:cNvSpPr txBox="1"/>
          <p:nvPr/>
        </p:nvSpPr>
        <p:spPr>
          <a:xfrm>
            <a:off x="4196562" y="2513031"/>
            <a:ext cx="3755516" cy="2682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/>
                <a:ea typeface="+mn-ea"/>
                <a:cs typeface="+mn-cs"/>
              </a:rPr>
              <a:t>Pružanje usluga građanima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32FE94-8DEB-48DA-A8A6-9EABCA9DE293}"/>
              </a:ext>
            </a:extLst>
          </p:cNvPr>
          <p:cNvSpPr txBox="1"/>
          <p:nvPr/>
        </p:nvSpPr>
        <p:spPr>
          <a:xfrm>
            <a:off x="4178437" y="5481012"/>
            <a:ext cx="375551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/>
                <a:ea typeface="+mn-ea"/>
                <a:cs typeface="+mn-cs"/>
              </a:rPr>
              <a:t>Digitalne inovacije  </a:t>
            </a:r>
          </a:p>
        </p:txBody>
      </p:sp>
      <p:pic>
        <p:nvPicPr>
          <p:cNvPr id="59" name="Graphic 58" descr="Plug">
            <a:extLst>
              <a:ext uri="{FF2B5EF4-FFF2-40B4-BE49-F238E27FC236}">
                <a16:creationId xmlns:a16="http://schemas.microsoft.com/office/drawing/2014/main" id="{7A961D64-BB31-40BE-9090-BC1773A72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1857" y="2743438"/>
            <a:ext cx="287013" cy="287013"/>
          </a:xfrm>
          <a:prstGeom prst="rect">
            <a:avLst/>
          </a:prstGeom>
        </p:spPr>
      </p:pic>
      <p:pic>
        <p:nvPicPr>
          <p:cNvPr id="60" name="Graphic 59" descr="Plug">
            <a:extLst>
              <a:ext uri="{FF2B5EF4-FFF2-40B4-BE49-F238E27FC236}">
                <a16:creationId xmlns:a16="http://schemas.microsoft.com/office/drawing/2014/main" id="{91108911-AAAF-4B18-BF0E-D3105B1A2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927682" y="5206951"/>
            <a:ext cx="293275" cy="293275"/>
          </a:xfrm>
          <a:prstGeom prst="rect">
            <a:avLst/>
          </a:prstGeom>
        </p:spPr>
      </p:pic>
      <p:pic>
        <p:nvPicPr>
          <p:cNvPr id="61" name="Graphic 60" descr="Plug">
            <a:extLst>
              <a:ext uri="{FF2B5EF4-FFF2-40B4-BE49-F238E27FC236}">
                <a16:creationId xmlns:a16="http://schemas.microsoft.com/office/drawing/2014/main" id="{11833A79-959B-4346-AA3A-5019387D5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18098" y="4017342"/>
            <a:ext cx="277428" cy="277428"/>
          </a:xfrm>
          <a:prstGeom prst="rect">
            <a:avLst/>
          </a:prstGeom>
        </p:spPr>
      </p:pic>
      <p:pic>
        <p:nvPicPr>
          <p:cNvPr id="62" name="Graphic 61" descr="Plug">
            <a:extLst>
              <a:ext uri="{FF2B5EF4-FFF2-40B4-BE49-F238E27FC236}">
                <a16:creationId xmlns:a16="http://schemas.microsoft.com/office/drawing/2014/main" id="{8EA741CF-5CE5-4025-8B87-098DEA0B1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398716" y="4043605"/>
            <a:ext cx="274516" cy="27451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F4531BB-65D0-46A8-B092-394E35B5C3B3}"/>
              </a:ext>
            </a:extLst>
          </p:cNvPr>
          <p:cNvSpPr txBox="1"/>
          <p:nvPr/>
        </p:nvSpPr>
        <p:spPr>
          <a:xfrm rot="16200000">
            <a:off x="3028652" y="3991596"/>
            <a:ext cx="25789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/>
                <a:ea typeface="+mn-ea"/>
                <a:cs typeface="+mn-cs"/>
              </a:rPr>
              <a:t>Portali za fiskalnu transparentnost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4D178A-1F13-4F6A-97BD-04BB5B31BD86}"/>
              </a:ext>
            </a:extLst>
          </p:cNvPr>
          <p:cNvSpPr txBox="1"/>
          <p:nvPr/>
        </p:nvSpPr>
        <p:spPr>
          <a:xfrm rot="5400000">
            <a:off x="6511946" y="3991598"/>
            <a:ext cx="25789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/>
                <a:ea typeface="+mn-ea"/>
                <a:cs typeface="+mn-cs"/>
              </a:rPr>
              <a:t>Kibernetički rizici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044BE4-BFE0-4743-9373-E1E1EC92A879}"/>
              </a:ext>
            </a:extLst>
          </p:cNvPr>
          <p:cNvSpPr txBox="1"/>
          <p:nvPr/>
        </p:nvSpPr>
        <p:spPr>
          <a:xfrm>
            <a:off x="6498089" y="4941952"/>
            <a:ext cx="860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1" i="1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70% – 80%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EB6931-BFD9-46A0-AF98-816239B25245}"/>
              </a:ext>
            </a:extLst>
          </p:cNvPr>
          <p:cNvSpPr txBox="1"/>
          <p:nvPr/>
        </p:nvSpPr>
        <p:spPr>
          <a:xfrm>
            <a:off x="6864742" y="5269621"/>
            <a:ext cx="860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1" i="1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30% – 20%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18AF6D7-2777-48A9-B154-A95B5454C5C4}"/>
              </a:ext>
            </a:extLst>
          </p:cNvPr>
          <p:cNvSpPr txBox="1"/>
          <p:nvPr/>
        </p:nvSpPr>
        <p:spPr>
          <a:xfrm>
            <a:off x="9147385" y="5428143"/>
            <a:ext cx="1130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Akademska zajednica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C895F7-A379-4E0A-B0E0-DF6A3BAC8FBD}"/>
              </a:ext>
            </a:extLst>
          </p:cNvPr>
          <p:cNvSpPr txBox="1"/>
          <p:nvPr/>
        </p:nvSpPr>
        <p:spPr>
          <a:xfrm>
            <a:off x="2084378" y="5366356"/>
            <a:ext cx="1130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Industrija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9504BE-6CB7-4C3D-9070-284B749846B2}"/>
              </a:ext>
            </a:extLst>
          </p:cNvPr>
          <p:cNvSpPr txBox="1"/>
          <p:nvPr/>
        </p:nvSpPr>
        <p:spPr>
          <a:xfrm>
            <a:off x="2097798" y="2193287"/>
            <a:ext cx="1130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Zajednica prakse za PFM / IT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301E982-876B-4104-9056-0CE14368A5D5}"/>
              </a:ext>
            </a:extLst>
          </p:cNvPr>
          <p:cNvSpPr txBox="1"/>
          <p:nvPr/>
        </p:nvSpPr>
        <p:spPr>
          <a:xfrm>
            <a:off x="9114628" y="2248150"/>
            <a:ext cx="1130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Civilno društvo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C2D71B-1059-4B25-AEB2-DD167F58A3AF}"/>
              </a:ext>
            </a:extLst>
          </p:cNvPr>
          <p:cNvSpPr txBox="1"/>
          <p:nvPr/>
        </p:nvSpPr>
        <p:spPr>
          <a:xfrm>
            <a:off x="4448923" y="2040385"/>
            <a:ext cx="389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,,Temeljna” radna skupina MMF-a   </a:t>
            </a:r>
          </a:p>
        </p:txBody>
      </p:sp>
      <p:pic>
        <p:nvPicPr>
          <p:cNvPr id="72" name="Graphic 71" descr="Group brainstorm">
            <a:extLst>
              <a:ext uri="{FF2B5EF4-FFF2-40B4-BE49-F238E27FC236}">
                <a16:creationId xmlns:a16="http://schemas.microsoft.com/office/drawing/2014/main" id="{5B7E477A-8EB4-4877-8EA6-B4BB2BB7B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1374" y="1944187"/>
            <a:ext cx="495005" cy="49500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C00C40B-73EE-49DA-A162-45E1F5791876}"/>
              </a:ext>
            </a:extLst>
          </p:cNvPr>
          <p:cNvSpPr txBox="1"/>
          <p:nvPr/>
        </p:nvSpPr>
        <p:spPr>
          <a:xfrm>
            <a:off x="4846473" y="1482982"/>
            <a:ext cx="419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Osoblje Zaklade Billa i Melinde Gates   </a:t>
            </a:r>
          </a:p>
        </p:txBody>
      </p:sp>
      <p:pic>
        <p:nvPicPr>
          <p:cNvPr id="74" name="Graphic 73" descr="Group brainstorm">
            <a:extLst>
              <a:ext uri="{FF2B5EF4-FFF2-40B4-BE49-F238E27FC236}">
                <a16:creationId xmlns:a16="http://schemas.microsoft.com/office/drawing/2014/main" id="{82384B5E-6EA0-4F4E-B3B9-5FE695880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7312" y="1431475"/>
            <a:ext cx="369887" cy="369887"/>
          </a:xfrm>
          <a:prstGeom prst="rect">
            <a:avLst/>
          </a:prstGeom>
        </p:spPr>
      </p:pic>
      <p:pic>
        <p:nvPicPr>
          <p:cNvPr id="75" name="Graphic 74" descr="Group brainstorm">
            <a:extLst>
              <a:ext uri="{FF2B5EF4-FFF2-40B4-BE49-F238E27FC236}">
                <a16:creationId xmlns:a16="http://schemas.microsoft.com/office/drawing/2014/main" id="{A533613A-7F66-4560-8519-C725A01D1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7786" y="1791874"/>
            <a:ext cx="369887" cy="369887"/>
          </a:xfrm>
          <a:prstGeom prst="rect">
            <a:avLst/>
          </a:prstGeom>
        </p:spPr>
      </p:pic>
      <p:pic>
        <p:nvPicPr>
          <p:cNvPr id="76" name="Graphic 75" descr="Group brainstorm">
            <a:extLst>
              <a:ext uri="{FF2B5EF4-FFF2-40B4-BE49-F238E27FC236}">
                <a16:creationId xmlns:a16="http://schemas.microsoft.com/office/drawing/2014/main" id="{ECF287CB-DB40-4C5A-8B01-1AA18399C7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8441" y="4956616"/>
            <a:ext cx="369887" cy="369887"/>
          </a:xfrm>
          <a:prstGeom prst="rect">
            <a:avLst/>
          </a:prstGeom>
        </p:spPr>
      </p:pic>
      <p:pic>
        <p:nvPicPr>
          <p:cNvPr id="77" name="Graphic 76" descr="Group brainstorm">
            <a:extLst>
              <a:ext uri="{FF2B5EF4-FFF2-40B4-BE49-F238E27FC236}">
                <a16:creationId xmlns:a16="http://schemas.microsoft.com/office/drawing/2014/main" id="{903C8FF5-E8A5-4381-98CE-563EA376B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5261" y="4956615"/>
            <a:ext cx="369887" cy="369887"/>
          </a:xfrm>
          <a:prstGeom prst="rect">
            <a:avLst/>
          </a:prstGeom>
        </p:spPr>
      </p:pic>
      <p:pic>
        <p:nvPicPr>
          <p:cNvPr id="78" name="Graphic 77" descr="Group brainstorm">
            <a:extLst>
              <a:ext uri="{FF2B5EF4-FFF2-40B4-BE49-F238E27FC236}">
                <a16:creationId xmlns:a16="http://schemas.microsoft.com/office/drawing/2014/main" id="{3B29FA09-50B2-44AB-AA6E-1D7DCB7A75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0095" y="1808874"/>
            <a:ext cx="369887" cy="36988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970FA80-0FE8-44AD-903D-5D6718E096C9}"/>
              </a:ext>
            </a:extLst>
          </p:cNvPr>
          <p:cNvSpPr txBox="1"/>
          <p:nvPr/>
        </p:nvSpPr>
        <p:spPr>
          <a:xfrm>
            <a:off x="2215438" y="1042784"/>
            <a:ext cx="789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General Consulting Group </a:t>
            </a:r>
          </a:p>
        </p:txBody>
      </p:sp>
      <p:pic>
        <p:nvPicPr>
          <p:cNvPr id="80" name="Graphic 79" descr="Group brainstorm">
            <a:extLst>
              <a:ext uri="{FF2B5EF4-FFF2-40B4-BE49-F238E27FC236}">
                <a16:creationId xmlns:a16="http://schemas.microsoft.com/office/drawing/2014/main" id="{84315DFF-B7F8-4B3E-827B-82793F5B9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7759" y="3241354"/>
            <a:ext cx="369887" cy="36988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7569A95-5AAD-4F1A-AA5D-11ACF5BCD55D}"/>
              </a:ext>
            </a:extLst>
          </p:cNvPr>
          <p:cNvSpPr txBox="1"/>
          <p:nvPr/>
        </p:nvSpPr>
        <p:spPr>
          <a:xfrm>
            <a:off x="9066675" y="3707809"/>
            <a:ext cx="113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Vladini službenici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6D03841-AE89-4518-86C0-18312C6611DA}"/>
              </a:ext>
            </a:extLst>
          </p:cNvPr>
          <p:cNvSpPr txBox="1"/>
          <p:nvPr/>
        </p:nvSpPr>
        <p:spPr>
          <a:xfrm>
            <a:off x="2079693" y="3802905"/>
            <a:ext cx="113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Razvojni partneri </a:t>
            </a:r>
          </a:p>
        </p:txBody>
      </p:sp>
      <p:pic>
        <p:nvPicPr>
          <p:cNvPr id="83" name="Graphic 82" descr="Group brainstorm">
            <a:extLst>
              <a:ext uri="{FF2B5EF4-FFF2-40B4-BE49-F238E27FC236}">
                <a16:creationId xmlns:a16="http://schemas.microsoft.com/office/drawing/2014/main" id="{33DB2B90-9139-4E0B-AE6F-95BC532EE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0430" y="3264654"/>
            <a:ext cx="369887" cy="3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830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D1D1-05D9-448A-924C-DD14AF847C6D}"/>
              </a:ext>
            </a:extLst>
          </p:cNvPr>
          <p:cNvSpPr txBox="1"/>
          <p:nvPr/>
        </p:nvSpPr>
        <p:spPr>
          <a:xfrm>
            <a:off x="4334272" y="1658132"/>
            <a:ext cx="3353924" cy="3601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hr-HR" sz="1100" b="1">
                <a:solidFill>
                  <a:schemeClr val="accent1"/>
                </a:solidFill>
                <a:latin typeface="Arial Black" panose="020B0A04020102020204" pitchFamily="34" charset="0"/>
              </a:rPr>
              <a:t>Ministarstva financija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Makrofiskalni odjel - PP, AP,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Odjel za proračun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Odjel riznice - PP, AP, DO, OP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Odjel za upravljanje dugom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Odjel za javna ulaganja - PP, AP,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Odjel za upravljanje fiskalnim rizikom - PP, AP,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Odjel za informacijsku tehnologiju - 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Porezna uprava - PP, AP, DO, OP</a:t>
            </a:r>
          </a:p>
          <a:p>
            <a:pPr algn="ctr"/>
            <a:r>
              <a:rPr lang="hr-HR" sz="1000" b="1">
                <a:solidFill>
                  <a:schemeClr val="accent1"/>
                </a:solidFill>
              </a:rPr>
              <a:t>Motivacija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Pripremiti pouzdane makrofiskalne projekcije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Uspostaviti fiskalnu strategiju i pravila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Pripremiti/izvršiti vjerodostojne proračune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Poboljšati upravljanje gotovinom i postupke plaćanja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Prikupiti porezne/carinske prihode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Upravljati javnim ulaganjima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Specifični fiskalni rizici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Izdavati pravovremene/pouzdane fiskalne izvještaje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Upravljanje fiskalnim krizama (GFC, COVID-19)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Podržati poboljšano pružanje usluga građanima od strane javnih agencija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Podržati procese PFM-a odgovarajućom tehnologijom i usvojiti digitalne inovacije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8F1E1-4FD6-423A-8A66-52787BD0F0B7}"/>
              </a:ext>
            </a:extLst>
          </p:cNvPr>
          <p:cNvSpPr txBox="1"/>
          <p:nvPr/>
        </p:nvSpPr>
        <p:spPr>
          <a:xfrm>
            <a:off x="8352285" y="1424556"/>
            <a:ext cx="3200400" cy="200054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 b="1" u="sng"/>
              <a:t>Ostale temeljne vladine agencije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Kabinet - AP, 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Ministarstvo planiranja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Resorna ministarstva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Agencija za javnu nabavu - PP, AP, DO, OP</a:t>
            </a:r>
          </a:p>
          <a:p>
            <a:pPr algn="ctr"/>
            <a:r>
              <a:rPr lang="hr-HR" sz="1000" b="1"/>
              <a:t>Motivacija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Donositi odluke o ekonomskoj/fiskalnoj politici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Podržati dobre fiskalne politike (CB)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Pripremite planove za postizanje strateških ciljeva, npr. infrastruktura, ciljevi održivog razvoja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olakšavanje javnih usluga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Efikasna nabava dobara i usluga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2FAC-0B0E-466E-B5FB-37646BCA446C}"/>
              </a:ext>
            </a:extLst>
          </p:cNvPr>
          <p:cNvSpPr txBox="1"/>
          <p:nvPr/>
        </p:nvSpPr>
        <p:spPr>
          <a:xfrm>
            <a:off x="484618" y="1389064"/>
            <a:ext cx="3200400" cy="193899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100" b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Subjekti nadzora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Parlament -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Nacionalni ured za reviziju - PP, AP,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Fiskalno vijeće - AP,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Agencija za borbu protiv korupcije - PP, AP,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Šira javnost, nevladine organizacije, akademska zajednica, mediji - 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Vanjske agencije za kreditni rejting - AP, DO</a:t>
            </a:r>
          </a:p>
          <a:p>
            <a:pPr algn="ctr"/>
            <a:r>
              <a:rPr lang="hr-HR" sz="1000" b="1"/>
              <a:t>Motivacija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Temeljito ispitati politike i transakcije vladinih tijela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Predložiti/provoditi antikorupcijske politike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Procijeniti financijsku održivost zemalja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1CCA0-22AD-4298-A947-95D39C8B6B58}"/>
              </a:ext>
            </a:extLst>
          </p:cNvPr>
          <p:cNvSpPr txBox="1"/>
          <p:nvPr/>
        </p:nvSpPr>
        <p:spPr>
          <a:xfrm>
            <a:off x="471917" y="4153584"/>
            <a:ext cx="3200400" cy="177741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5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Ostali subjekti javnog sektora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Središnja banka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Agencija za socijalno osiguranje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Ostale izvanproračunske jedinice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Podnacionalna vladina tijela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Javna poduzeća - PP,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Državni zavod za statistiku - PP, AP, OP</a:t>
            </a:r>
          </a:p>
          <a:p>
            <a:pPr algn="ctr"/>
            <a:r>
              <a:rPr lang="hr-HR" sz="900" b="1" dirty="0"/>
              <a:t>Motivacija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Pružanje kvalitetnih javnih usluga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Postići komercijalni uspjeh (javna poduzeća)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Prikupiti osnovne statističke podatke (Državni zavod za statistiku)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CFA33-9B2D-4CA0-A96A-4FBFF4AF9B59}"/>
              </a:ext>
            </a:extLst>
          </p:cNvPr>
          <p:cNvSpPr txBox="1"/>
          <p:nvPr/>
        </p:nvSpPr>
        <p:spPr>
          <a:xfrm>
            <a:off x="8352285" y="4737119"/>
            <a:ext cx="3200400" cy="147732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u="sng" dirty="0"/>
              <a:t>Vanjski partneri i privatni sektor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MMF -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Svjetska banka -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Banke za regionalni razvoj -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Bilateralni donatori - AP, DO, 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Privatna poduzeća/JPP-ovi - DO, OP</a:t>
            </a:r>
          </a:p>
          <a:p>
            <a:pPr algn="ctr"/>
            <a:r>
              <a:rPr lang="hr-HR" sz="900" b="1" dirty="0"/>
              <a:t>Motivacija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Obaviti nadzor nad zemljama članicama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Odobriti/izdati grantove i pružiti podršku u pogledu PP-a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Donositi odluke o ulaganjima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E0159D9-0F4B-414A-87AA-3165F6A079FE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7688196" y="3458657"/>
            <a:ext cx="664089" cy="2017126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61E8381-8C21-4B0C-A8F2-8AC4DABDC86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1665704" y="3734470"/>
            <a:ext cx="825528" cy="12701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977FB73-D26C-4150-A33A-0EDF8A7A3D29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3685018" y="2358560"/>
            <a:ext cx="649254" cy="1100097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B70EC79-66DE-4FAA-B4DC-DA918F18F559}"/>
              </a:ext>
            </a:extLst>
          </p:cNvPr>
          <p:cNvCxnSpPr>
            <a:cxnSpLocks/>
            <a:stCxn id="5" idx="1"/>
            <a:endCxn id="7" idx="2"/>
          </p:cNvCxnSpPr>
          <p:nvPr/>
        </p:nvCxnSpPr>
        <p:spPr>
          <a:xfrm rot="10800000" flipH="1" flipV="1">
            <a:off x="484617" y="2358559"/>
            <a:ext cx="9467867" cy="3855887"/>
          </a:xfrm>
          <a:prstGeom prst="bentConnector4">
            <a:avLst>
              <a:gd name="adj1" fmla="val -2414"/>
              <a:gd name="adj2" fmla="val 105929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9ECD3D3-D477-4086-AD22-99F6EDAEE5B9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 flipV="1">
            <a:off x="3672317" y="3458657"/>
            <a:ext cx="661955" cy="1583632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FFA511D-7F5D-4C0E-ABF7-8E213E9564D1}"/>
              </a:ext>
            </a:extLst>
          </p:cNvPr>
          <p:cNvCxnSpPr>
            <a:cxnSpLocks/>
            <a:stCxn id="7" idx="3"/>
            <a:endCxn id="4" idx="3"/>
          </p:cNvCxnSpPr>
          <p:nvPr/>
        </p:nvCxnSpPr>
        <p:spPr>
          <a:xfrm flipV="1">
            <a:off x="11552685" y="2424830"/>
            <a:ext cx="12700" cy="3050953"/>
          </a:xfrm>
          <a:prstGeom prst="bentConnector3">
            <a:avLst>
              <a:gd name="adj1" fmla="val 180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5BB35BD-835D-49DE-BB4B-8948497441EF}"/>
              </a:ext>
            </a:extLst>
          </p:cNvPr>
          <p:cNvCxnSpPr>
            <a:cxnSpLocks/>
            <a:stCxn id="3" idx="0"/>
            <a:endCxn id="4" idx="1"/>
          </p:cNvCxnSpPr>
          <p:nvPr/>
        </p:nvCxnSpPr>
        <p:spPr>
          <a:xfrm rot="16200000" flipH="1">
            <a:off x="6798410" y="870956"/>
            <a:ext cx="766698" cy="2341051"/>
          </a:xfrm>
          <a:prstGeom prst="bentConnector4">
            <a:avLst>
              <a:gd name="adj1" fmla="val -29816"/>
              <a:gd name="adj2" fmla="val 85816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6B62433-40A5-47D8-B880-1E85A632EE8D}"/>
              </a:ext>
            </a:extLst>
          </p:cNvPr>
          <p:cNvSpPr txBox="1"/>
          <p:nvPr/>
        </p:nvSpPr>
        <p:spPr>
          <a:xfrm>
            <a:off x="0" y="658655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/>
              <a:t>Ključno: PP = prikupljanje podataka; AP = analiza podataka; DO = donošenje odluka; OP = objava podataka </a:t>
            </a:r>
          </a:p>
          <a:p>
            <a:pPr algn="ctr"/>
            <a:endParaRPr lang="en-US" sz="1000" dirty="0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524598E-9E11-404A-B80F-7DE7095892DA}"/>
              </a:ext>
            </a:extLst>
          </p:cNvPr>
          <p:cNvCxnSpPr>
            <a:cxnSpLocks/>
            <a:stCxn id="5" idx="0"/>
            <a:endCxn id="4" idx="0"/>
          </p:cNvCxnSpPr>
          <p:nvPr/>
        </p:nvCxnSpPr>
        <p:spPr>
          <a:xfrm rot="16200000" flipH="1">
            <a:off x="6000905" y="-2527023"/>
            <a:ext cx="35492" cy="7867667"/>
          </a:xfrm>
          <a:prstGeom prst="bentConnector3">
            <a:avLst>
              <a:gd name="adj1" fmla="val -644089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D488E853-3774-4CBE-AA67-99F367E01B5E}"/>
              </a:ext>
            </a:extLst>
          </p:cNvPr>
          <p:cNvCxnSpPr>
            <a:cxnSpLocks/>
            <a:stCxn id="7" idx="1"/>
            <a:endCxn id="6" idx="2"/>
          </p:cNvCxnSpPr>
          <p:nvPr/>
        </p:nvCxnSpPr>
        <p:spPr>
          <a:xfrm rot="10800000" flipV="1">
            <a:off x="2072117" y="5475782"/>
            <a:ext cx="6280168" cy="455211"/>
          </a:xfrm>
          <a:prstGeom prst="bentConnector4">
            <a:avLst>
              <a:gd name="adj1" fmla="val 37260"/>
              <a:gd name="adj2" fmla="val 212487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EE13E97-A352-45E3-B521-E7614E106BB2}"/>
              </a:ext>
            </a:extLst>
          </p:cNvPr>
          <p:cNvSpPr txBox="1"/>
          <p:nvPr/>
        </p:nvSpPr>
        <p:spPr>
          <a:xfrm>
            <a:off x="8364985" y="3541208"/>
            <a:ext cx="3200400" cy="101566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 b="1" u="sng"/>
              <a:t>Informatička industrija i Zajednica prakse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Dobavljači softvera i hardvera - 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Zajednica prakse informatički sustav PFM-a - DO</a:t>
            </a:r>
          </a:p>
          <a:p>
            <a:pPr algn="ctr"/>
            <a:r>
              <a:rPr lang="hr-HR" sz="1000" b="1"/>
              <a:t>Motivacija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Prodaja opreme, aplikacija i softvera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/>
              <a:t>Pružiti tehničku podršku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E785D5C0-A8AA-49BC-B9EE-11A9A7461528}"/>
              </a:ext>
            </a:extLst>
          </p:cNvPr>
          <p:cNvCxnSpPr>
            <a:cxnSpLocks/>
          </p:cNvCxnSpPr>
          <p:nvPr/>
        </p:nvCxnSpPr>
        <p:spPr>
          <a:xfrm>
            <a:off x="7700896" y="3705912"/>
            <a:ext cx="664089" cy="103854"/>
          </a:xfrm>
          <a:prstGeom prst="bent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>
            <a:extLst>
              <a:ext uri="{FF2B5EF4-FFF2-40B4-BE49-F238E27FC236}">
                <a16:creationId xmlns:a16="http://schemas.microsoft.com/office/drawing/2014/main" id="{1C8B1D0B-AC2C-4B3A-917F-9A270D3C4F16}"/>
              </a:ext>
            </a:extLst>
          </p:cNvPr>
          <p:cNvSpPr txBox="1">
            <a:spLocks/>
          </p:cNvSpPr>
          <p:nvPr/>
        </p:nvSpPr>
        <p:spPr>
          <a:xfrm>
            <a:off x="548464" y="298145"/>
            <a:ext cx="10940373" cy="612855"/>
          </a:xfrm>
          <a:prstGeom prst="rect">
            <a:avLst/>
          </a:prstGeom>
        </p:spPr>
        <p:txBody>
          <a:bodyPr/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hr-HR" sz="2000" dirty="0"/>
              <a:t>III. Smjernice za digitalizaciju upravljanja javnim financijama (PFM): Opći pregled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A195DF-FA37-454A-BEB1-877C9844BCFD}"/>
              </a:ext>
            </a:extLst>
          </p:cNvPr>
          <p:cNvSpPr txBox="1"/>
          <p:nvPr/>
        </p:nvSpPr>
        <p:spPr>
          <a:xfrm>
            <a:off x="1433087" y="797553"/>
            <a:ext cx="9623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+mn-ea"/>
                <a:cs typeface="+mn-cs"/>
              </a:rPr>
              <a:t>Slika 1. Karta zainteresiranih strana i osnovne fiskalne funkcije </a:t>
            </a:r>
          </a:p>
        </p:txBody>
      </p:sp>
    </p:spTree>
    <p:extLst>
      <p:ext uri="{BB962C8B-B14F-4D97-AF65-F5344CB8AC3E}">
        <p14:creationId xmlns:p14="http://schemas.microsoft.com/office/powerpoint/2010/main" val="39528500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 and Instructions (002)  -  Read-Only" id="{30330495-CE62-4116-A311-1146AB11150F}" vid="{8EE20D77-6A3F-4BA7-9453-012C51B9E712}"/>
    </a:ext>
  </a:extLst>
</a:theme>
</file>

<file path=ppt/theme/theme2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 and Instructions (002)  -  Read-Only" id="{30330495-CE62-4116-A311-1146AB11150F}" vid="{8EE20D77-6A3F-4BA7-9453-012C51B9E712}"/>
    </a:ext>
  </a:extLst>
</a:theme>
</file>

<file path=ppt/theme/theme3.xml><?xml version="1.0" encoding="utf-8"?>
<a:theme xmlns:a="http://schemas.openxmlformats.org/drawingml/2006/main" name="2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LEG-FAD-ATI_PresentationTemplate-General PFM Module_cv comments (002) 10.2.2020.potx  -  Read-Only" id="{BBC4D86D-9B1F-4A53-8576-AEFE7C423E6A}" vid="{95A12CDB-1FCC-48B9-AA0D-7C44AC6C2A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MF Colors V2">
    <a:dk1>
      <a:srgbClr val="000000"/>
    </a:dk1>
    <a:lt1>
      <a:srgbClr val="FEFEFE"/>
    </a:lt1>
    <a:dk2>
      <a:srgbClr val="004C97"/>
    </a:dk2>
    <a:lt2>
      <a:srgbClr val="CAEDFE"/>
    </a:lt2>
    <a:accent1>
      <a:srgbClr val="009CDE"/>
    </a:accent1>
    <a:accent2>
      <a:srgbClr val="F2A900"/>
    </a:accent2>
    <a:accent3>
      <a:srgbClr val="8030A7"/>
    </a:accent3>
    <a:accent4>
      <a:srgbClr val="DA281C"/>
    </a:accent4>
    <a:accent5>
      <a:srgbClr val="78BE20"/>
    </a:accent5>
    <a:accent6>
      <a:srgbClr val="00B0B9"/>
    </a:accent6>
    <a:hlink>
      <a:srgbClr val="0065B3"/>
    </a:hlink>
    <a:folHlink>
      <a:srgbClr val="FFBD00"/>
    </a:folHlink>
  </a:clrScheme>
</a:themeOverride>
</file>

<file path=ppt/theme/themeOverride2.xml><?xml version="1.0" encoding="utf-8"?>
<a:themeOverride xmlns:a="http://schemas.openxmlformats.org/drawingml/2006/main">
  <a:clrScheme name="IMF Colors V2">
    <a:dk1>
      <a:srgbClr val="000000"/>
    </a:dk1>
    <a:lt1>
      <a:srgbClr val="FEFEFE"/>
    </a:lt1>
    <a:dk2>
      <a:srgbClr val="004C97"/>
    </a:dk2>
    <a:lt2>
      <a:srgbClr val="CAEDFE"/>
    </a:lt2>
    <a:accent1>
      <a:srgbClr val="009CDE"/>
    </a:accent1>
    <a:accent2>
      <a:srgbClr val="F2A900"/>
    </a:accent2>
    <a:accent3>
      <a:srgbClr val="8030A7"/>
    </a:accent3>
    <a:accent4>
      <a:srgbClr val="DA281C"/>
    </a:accent4>
    <a:accent5>
      <a:srgbClr val="78BE20"/>
    </a:accent5>
    <a:accent6>
      <a:srgbClr val="00B0B9"/>
    </a:accent6>
    <a:hlink>
      <a:srgbClr val="0065B3"/>
    </a:hlink>
    <a:folHlink>
      <a:srgbClr val="FFBD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3205</Words>
  <Application>Microsoft Office PowerPoint</Application>
  <PresentationFormat>Widescreen</PresentationFormat>
  <Paragraphs>562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.HelveticaNeueDeskInterface-Regular</vt:lpstr>
      <vt:lpstr>Arial</vt:lpstr>
      <vt:lpstr>Arial Black</vt:lpstr>
      <vt:lpstr>ArialMT</vt:lpstr>
      <vt:lpstr>Calibri</vt:lpstr>
      <vt:lpstr>Lucida Grande</vt:lpstr>
      <vt:lpstr>LucidaGrande</vt:lpstr>
      <vt:lpstr>Microsoft Sans Serif</vt:lpstr>
      <vt:lpstr>Segoe UI</vt:lpstr>
      <vt:lpstr>Symbol</vt:lpstr>
      <vt:lpstr>Times New Roman</vt:lpstr>
      <vt:lpstr>Wingdings</vt:lpstr>
      <vt:lpstr>1_Custom Design</vt:lpstr>
      <vt:lpstr>Custom Design</vt:lpstr>
      <vt:lpstr>2_Custom Design</vt:lpstr>
      <vt:lpstr>Smjernice za digitalizaciju upravljanja javnim financijama (PFM): Preliminarni podaci </vt:lpstr>
      <vt:lpstr>Pregled </vt:lpstr>
      <vt:lpstr>I. Napredak u pogledu dizajna ISFU-a </vt:lpstr>
      <vt:lpstr>I. Napredak u pogledu dizajna ISFU-a </vt:lpstr>
      <vt:lpstr>II. Ključni izazovi u pogledu dizajna ISFU-a  </vt:lpstr>
      <vt:lpstr>II. Ključni izazovi u pogledu dizajna ISFU-a  </vt:lpstr>
      <vt:lpstr>III. Smjernice za digitalizaciju upravljanja javnim financijama (PFM): Opći pregled  </vt:lpstr>
      <vt:lpstr>III. Smjernice za digitalizaciju upravljanja javnim financijama (PFM): Opći pregled </vt:lpstr>
      <vt:lpstr>PowerPoint Presentation</vt:lpstr>
      <vt:lpstr>IV. Analitički pristup na visokoj razini  </vt:lpstr>
      <vt:lpstr>PowerPoint Presentation</vt:lpstr>
      <vt:lpstr>PowerPoint Presentation</vt:lpstr>
      <vt:lpstr>PowerPoint Presentation</vt:lpstr>
      <vt:lpstr>PowerPoint Presentation</vt:lpstr>
      <vt:lpstr>VI. Izvršenje proračuna i kontrole: Ključni funkcionalni zahtjevi prema razini zrelosti (1/3)  </vt:lpstr>
      <vt:lpstr>VI. Izvršenje proračuna i kontrole: Ključni funkcionalni zahtjevi prema razini zrelosti (2/3)   </vt:lpstr>
      <vt:lpstr>VI. Izvršenje proračuna i kontrole: Ključni funkcionalni zahtjevi prema razini zrelosti (3/3)  </vt:lpstr>
      <vt:lpstr>VII. Glavni zaključci    </vt:lpstr>
      <vt:lpstr>Smjernice za digitalizaciju upravljanja javnim financijama (PFM): Preliminarni podaci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Acedo, Jimena</dc:creator>
  <cp:lastModifiedBy>Author</cp:lastModifiedBy>
  <cp:revision>258</cp:revision>
  <dcterms:created xsi:type="dcterms:W3CDTF">2021-03-17T13:11:08Z</dcterms:created>
  <dcterms:modified xsi:type="dcterms:W3CDTF">2021-06-09T12:09:10Z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07ed86-5dc5-4593-ad03-a8684b843815_Enabled">
    <vt:lpwstr>true</vt:lpwstr>
  </property>
  <property fmtid="{D5CDD505-2E9C-101B-9397-08002B2CF9AE}" pid="3" name="MSIP_Label_0c07ed86-5dc5-4593-ad03-a8684b843815_SetDate">
    <vt:lpwstr>2021-03-17T13:11:08Z</vt:lpwstr>
  </property>
  <property fmtid="{D5CDD505-2E9C-101B-9397-08002B2CF9AE}" pid="4" name="MSIP_Label_0c07ed86-5dc5-4593-ad03-a8684b843815_Method">
    <vt:lpwstr>Standard</vt:lpwstr>
  </property>
  <property fmtid="{D5CDD505-2E9C-101B-9397-08002B2CF9AE}" pid="5" name="MSIP_Label_0c07ed86-5dc5-4593-ad03-a8684b843815_Name">
    <vt:lpwstr>0c07ed86-5dc5-4593-ad03-a8684b843815</vt:lpwstr>
  </property>
  <property fmtid="{D5CDD505-2E9C-101B-9397-08002B2CF9AE}" pid="6" name="MSIP_Label_0c07ed86-5dc5-4593-ad03-a8684b843815_SiteId">
    <vt:lpwstr>8085fa43-302e-45bd-b171-a6648c3b6be7</vt:lpwstr>
  </property>
  <property fmtid="{D5CDD505-2E9C-101B-9397-08002B2CF9AE}" pid="7" name="MSIP_Label_0c07ed86-5dc5-4593-ad03-a8684b843815_ActionId">
    <vt:lpwstr>c8a4c2b6-bc66-46fa-8b18-2f4a7f0e450e</vt:lpwstr>
  </property>
  <property fmtid="{D5CDD505-2E9C-101B-9397-08002B2CF9AE}" pid="8" name="MSIP_Label_0c07ed86-5dc5-4593-ad03-a8684b843815_ContentBits">
    <vt:lpwstr>0</vt:lpwstr>
  </property>
  <property fmtid="{D5CDD505-2E9C-101B-9397-08002B2CF9AE}" pid="9" name="eDOCS AutoSave">
    <vt:lpwstr/>
  </property>
</Properties>
</file>