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4" r:id="rId4"/>
    <p:sldId id="315" r:id="rId5"/>
    <p:sldId id="298" r:id="rId6"/>
    <p:sldId id="304" r:id="rId7"/>
    <p:sldId id="313" r:id="rId8"/>
    <p:sldId id="301" r:id="rId9"/>
    <p:sldId id="287" r:id="rId10"/>
    <p:sldId id="303" r:id="rId11"/>
    <p:sldId id="296" r:id="rId12"/>
    <p:sldId id="312" r:id="rId13"/>
    <p:sldId id="279" r:id="rId14"/>
  </p:sldIdLst>
  <p:sldSz cx="9144000" cy="6858000" type="screen4x3"/>
  <p:notesSz cx="6797675" cy="9874250"/>
  <p:embeddedFontLst>
    <p:embeddedFont>
      <p:font typeface="Sylfaen" panose="010A0502050306030303" pitchFamily="18" charset="0"/>
      <p:regular r:id="rId17"/>
    </p:embeddedFont>
    <p:embeddedFont>
      <p:font typeface="BPG Glaho Arial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PG Nino Mtavruli" panose="020B0604020202020204" charset="0"/>
      <p:regular r:id="rId23"/>
      <p:bold r:id="rId24"/>
    </p:embeddedFont>
    <p:embeddedFont>
      <p:font typeface="DejaVu Sans" panose="020B0604020202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720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239986" y="2514600"/>
            <a:ext cx="308610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Public Finance Management System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>
            <a:normAutofit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Financial-Analytical Service, Ministry of Finance</a:t>
            </a: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October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46452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PFMS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6591303" y="5714999"/>
            <a:ext cx="2628897" cy="397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1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George Kurtanidze, Head of FAS</a:t>
            </a:r>
            <a:endParaRPr lang="ru-RU" sz="11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34298"/>
              </p:ext>
            </p:extLst>
          </p:nvPr>
        </p:nvGraphicFramePr>
        <p:xfrm>
          <a:off x="6096000" y="26319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Image" r:id="rId3" imgW="4152240" imgH="3504600" progId="Photoshop.Image.13">
                  <p:embed/>
                </p:oleObj>
              </mc:Choice>
              <mc:Fallback>
                <p:oleObj name="Image" r:id="rId3" imgW="4152240" imgH="3504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22000"/>
                      </a:blip>
                      <a:stretch>
                        <a:fillRect/>
                      </a:stretch>
                    </p:blipFill>
                    <p:spPr>
                      <a:xfrm>
                        <a:off x="6096000" y="2631945"/>
                        <a:ext cx="4104152" cy="346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46038"/>
            <a:ext cx="54102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HRMS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151507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system is a country-wide database for human resources management which is a part of PFMS through its integration with the payroll and mission modules of the eTreasury system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651225"/>
            <a:ext cx="82579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Complete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continuously updated electronic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information about employees  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Employee attendance records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Organizational structure and staff management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Registry of employee mission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Registry of employee salary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0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Future Plans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06796" y="1411013"/>
            <a:ext cx="7200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Further Integration with State Procurement System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From December 1, 2015</a:t>
            </a:r>
          </a:p>
          <a:p>
            <a:pPr lvl="0">
              <a:buClr>
                <a:srgbClr val="C00000"/>
              </a:buClr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 Single Tax Code</a:t>
            </a:r>
          </a:p>
          <a:p>
            <a:pPr lvl="0">
              <a:buClr>
                <a:srgbClr val="C00000"/>
              </a:buClr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From January 1, 2016</a:t>
            </a: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Around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400 NLE (Non Business Legal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entities)</a:t>
            </a: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Around 1000 users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From January 1, 2018  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Around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3000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Public </a:t>
            </a: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Schools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Around 6000 users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DejaVu Sans" panose="020B0604020202020204" charset="0"/>
              <a:buChar char="›"/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From January 1,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2020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 Assets and inventory, non monetary operations and other</a:t>
            </a: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accrual accounting modules (PFMS becomes fully functional</a:t>
            </a: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according to the World Bank reference model)</a:t>
            </a:r>
            <a:endParaRPr lang="ka-GE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6796" y="814715"/>
            <a:ext cx="6477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From 2015 to 2020 the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system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will be Expanded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06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Thanks for your attention!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08261" cy="477072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Public Finance Management System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2743200" y="301467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581400" y="34871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810000" y="4419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87440" y="4038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25307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562600" y="3962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19600" y="29426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37744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438400" y="36525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438400" y="23330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103620" y="2877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600200" y="2115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419850" y="44046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629400" y="4724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385435" y="46329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953000" y="516178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93014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810000" y="25724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267200" y="37874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419600" y="39243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648200" y="41910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82702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220035" y="39322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771900" y="217459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048000" y="27796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907655" y="45567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210550" y="48768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696200" y="38636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553200" y="36144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978449" y="44808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686300" y="47853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105400" y="358140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57800" y="3505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5998052" y="317823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50452" y="310203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7147502" y="412332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99902" y="40471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5648851" y="478222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01251" y="47060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4038600" y="449163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91000" y="441543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1" name="Flowchart: Connector 50"/>
          <p:cNvSpPr/>
          <p:nvPr/>
        </p:nvSpPr>
        <p:spPr>
          <a:xfrm>
            <a:off x="2560430" y="4345624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12830" y="4267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3" name="Flowchart: Connector 52"/>
          <p:cNvSpPr/>
          <p:nvPr/>
        </p:nvSpPr>
        <p:spPr>
          <a:xfrm>
            <a:off x="2630096" y="3740842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82496" y="3669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5" name="Flowchart: Connector 54"/>
          <p:cNvSpPr/>
          <p:nvPr/>
        </p:nvSpPr>
        <p:spPr>
          <a:xfrm>
            <a:off x="2524528" y="3164403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76928" y="308820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1770061" y="199823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922461" y="19220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3018632" y="2241526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70993" y="2145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1" name="Flowchart: Connector 60"/>
          <p:cNvSpPr/>
          <p:nvPr/>
        </p:nvSpPr>
        <p:spPr>
          <a:xfrm>
            <a:off x="3979128" y="269045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131528" y="261425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3" name="Flowchart: Connector 62"/>
          <p:cNvSpPr/>
          <p:nvPr/>
        </p:nvSpPr>
        <p:spPr>
          <a:xfrm>
            <a:off x="3810000" y="348135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962400" y="34051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257800" y="1046338"/>
            <a:ext cx="3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Central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Government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76</a:t>
            </a:r>
            <a:r>
              <a:rPr lang="ka-GE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Self-Government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units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ka-GE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Autonomous 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Republic</a:t>
            </a:r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5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2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75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2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7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2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75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75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08261" cy="477072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Public Finance Management System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2743200" y="301467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581400" y="34871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810000" y="4419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87440" y="4038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25307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562600" y="3962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19600" y="29426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37744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438400" y="36525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438400" y="23330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103620" y="2877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600200" y="2115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419850" y="44046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629400" y="4724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385435" y="46329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953000" y="516178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93014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810000" y="25724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267200" y="37874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419600" y="39243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648200" y="41910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82702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220035" y="39322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771900" y="217459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048000" y="27796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907655" y="45567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210550" y="48768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696200" y="38636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553200" y="36144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978449" y="44808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686300" y="47853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105400" y="358140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57800" y="3505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5998052" y="317823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50452" y="310203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7147502" y="412332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99902" y="40471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5648851" y="478222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01251" y="470602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4038600" y="449163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12830" y="4267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91000" y="441543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1" name="Flowchart: Connector 50"/>
          <p:cNvSpPr/>
          <p:nvPr/>
        </p:nvSpPr>
        <p:spPr>
          <a:xfrm>
            <a:off x="2560430" y="4345624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2630096" y="3740842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82496" y="3669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5" name="Flowchart: Connector 54"/>
          <p:cNvSpPr/>
          <p:nvPr/>
        </p:nvSpPr>
        <p:spPr>
          <a:xfrm>
            <a:off x="2524528" y="3164403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76928" y="308820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1770061" y="199823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922461" y="19220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3018632" y="2241526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70993" y="21452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1" name="Flowchart: Connector 60"/>
          <p:cNvSpPr/>
          <p:nvPr/>
        </p:nvSpPr>
        <p:spPr>
          <a:xfrm>
            <a:off x="3979128" y="269045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131528" y="261425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3" name="Flowchart: Connector 62"/>
          <p:cNvSpPr/>
          <p:nvPr/>
        </p:nvSpPr>
        <p:spPr>
          <a:xfrm>
            <a:off x="3810000" y="348135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962400" y="34051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5" name="Flowchart: Connector 64"/>
          <p:cNvSpPr/>
          <p:nvPr/>
        </p:nvSpPr>
        <p:spPr>
          <a:xfrm>
            <a:off x="4724400" y="3733800"/>
            <a:ext cx="250432" cy="25043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47477" y="3163412"/>
            <a:ext cx="1408588" cy="1408588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52643" y="3613513"/>
            <a:ext cx="139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PFMS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57800" y="1046338"/>
            <a:ext cx="360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Central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Government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76</a:t>
            </a:r>
            <a:r>
              <a:rPr lang="ka-GE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Self-Government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units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ka-GE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 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Autonomous 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Republic</a:t>
            </a:r>
          </a:p>
        </p:txBody>
      </p:sp>
    </p:spTree>
    <p:extLst>
      <p:ext uri="{BB962C8B-B14F-4D97-AF65-F5344CB8AC3E}">
        <p14:creationId xmlns:p14="http://schemas.microsoft.com/office/powerpoint/2010/main" val="36548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2899 0.1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4757 0.0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0799 -0.0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4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14913 -0.03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26563 -0.0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8073 -0.01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9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3889 0.1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60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6458 -0.1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5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6233 0.02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12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6233 0.2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10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14236 0.1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65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5399 0.246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1233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7743 -0.082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41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9757 -0.131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65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6424 -0.117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493 -0.1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97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1.11111E-6 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5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0851 0.182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91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5556 0.0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27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4427 -0.0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7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0.01389 -0.060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0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3004 -0.09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5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8716 -0.0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9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2674 0.25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187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9184 0.15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75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33732 -0.1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5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7291 -0.1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3125 -0.007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9149 0.029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4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23559 -0.097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490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1111 -0.15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7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434 0.025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13524 0.080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400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6129 -0.0539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0139 -0.1490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745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757 -0.106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34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23733 -0.0842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421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22448 0.0009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4375 0.0879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439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32813 0.252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263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8767 0.2180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09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8264 0.1486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743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0122 0.0386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92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2" grpId="0"/>
      <p:bldP spid="50" grpId="0"/>
      <p:bldP spid="51" grpId="0" animBg="1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GOAL </a:t>
            </a:r>
            <a:r>
              <a:rPr lang="ka-GE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(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Advantages</a:t>
            </a:r>
            <a:r>
              <a:rPr lang="ka-GE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1550" y="1713310"/>
            <a:ext cx="7200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One 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System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/>
              <a:t>Provide support for all public finance operations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/>
              <a:t>Reduce financial transaction costs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solidFill>
                  <a:srgbClr val="FF0000"/>
                </a:solidFill>
              </a:rPr>
              <a:t>Collect accurate, timely, complete, reliable and consistent information on </a:t>
            </a:r>
            <a:r>
              <a:rPr lang="en-US" sz="1400" dirty="0" smtClean="0">
                <a:solidFill>
                  <a:srgbClr val="FF0000"/>
                </a:solidFill>
              </a:rPr>
              <a:t>all</a:t>
            </a:r>
          </a:p>
          <a:p>
            <a:pPr lvl="0">
              <a:buClr>
                <a:srgbClr val="C00000"/>
              </a:buClr>
            </a:pPr>
            <a:r>
              <a:rPr lang="en-US" sz="1400" dirty="0" smtClean="0">
                <a:solidFill>
                  <a:srgbClr val="FF0000"/>
                </a:solidFill>
              </a:rPr>
              <a:t>      financial </a:t>
            </a:r>
            <a:r>
              <a:rPr lang="en-US" sz="1400" dirty="0">
                <a:solidFill>
                  <a:srgbClr val="FF0000"/>
                </a:solidFill>
              </a:rPr>
              <a:t>events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/>
              <a:t>Provide adequate management reporting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/>
              <a:t>Provide complete audit trail / auditable financial statements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49797" y="506797"/>
            <a:ext cx="5665403" cy="56654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Public Finance Management System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554583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1676" y="3997075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58937" y="4065203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0719" y="2499089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6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7533" y="24384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55170" y="4587851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DMS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58427" y="467509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RS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62600" y="304794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Customs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52325" y="301670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70844" y="142881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Treasury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58427" y="1394668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HRMS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37822" y="2987494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PFMS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5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9" descr="C:\Users\g.japharidze\AppData\Local\Microsoft\Windows\Temporary Internet Files\Content.IE5\42FG2O95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4608513"/>
            <a:ext cx="1335088" cy="13350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649797" y="506797"/>
            <a:ext cx="5665403" cy="56654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667000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54583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2711676" y="3997075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4558937" y="4065203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5480719" y="2499089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6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1677533" y="24384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2755170" y="4587851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DMS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4658427" y="467509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RS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5562600" y="304794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Customs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752325" y="301670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2770844" y="142881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Treasury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4658427" y="1394668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HRMS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Public Finance Management System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37822" y="2987494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PFMS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74256" y="3024460"/>
            <a:ext cx="1679435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SPENDING UNIT</a:t>
            </a:r>
            <a:endParaRPr lang="en-US" sz="1400" dirty="0" smtClean="0">
              <a:solidFill>
                <a:srgbClr val="C00000"/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2901191" y="2659140"/>
            <a:ext cx="446019" cy="1524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3058192" y="2736193"/>
            <a:ext cx="446018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6200000">
            <a:off x="2930846" y="3729587"/>
            <a:ext cx="418979" cy="1478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3069412" y="3806641"/>
            <a:ext cx="418978" cy="1477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787658" y="3273638"/>
            <a:ext cx="308398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3733801" y="3121237"/>
            <a:ext cx="308398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2131893" y="3276600"/>
            <a:ext cx="306507" cy="1494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078036" y="3124199"/>
            <a:ext cx="306507" cy="1494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6200000">
            <a:off x="7659570" y="2703631"/>
            <a:ext cx="380149" cy="1544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2" name="Right Arrow 41"/>
          <p:cNvSpPr/>
          <p:nvPr/>
        </p:nvSpPr>
        <p:spPr>
          <a:xfrm rot="5400000">
            <a:off x="7827307" y="2780632"/>
            <a:ext cx="380148" cy="1544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3" name="Right Arrow 42"/>
          <p:cNvSpPr/>
          <p:nvPr/>
        </p:nvSpPr>
        <p:spPr>
          <a:xfrm rot="19821199">
            <a:off x="5939589" y="2530214"/>
            <a:ext cx="1269410" cy="1779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9021199">
            <a:off x="5754676" y="2434561"/>
            <a:ext cx="1269405" cy="1779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2922143">
            <a:off x="5558547" y="4344787"/>
            <a:ext cx="815785" cy="1760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3722143">
            <a:off x="5346337" y="4398078"/>
            <a:ext cx="815782" cy="176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5847622" y="537692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NBG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83" name="Right Arrow 82"/>
          <p:cNvSpPr/>
          <p:nvPr/>
        </p:nvSpPr>
        <p:spPr>
          <a:xfrm rot="2922143">
            <a:off x="1790606" y="4241468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3722143">
            <a:off x="1593414" y="4286387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8452378">
            <a:off x="1839268" y="2382160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9252378">
            <a:off x="1785195" y="2192265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 rot="13003560">
            <a:off x="3839162" y="2365267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2203560">
            <a:off x="3986574" y="2259676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 rot="18900000">
            <a:off x="3886625" y="4175032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8100000">
            <a:off x="3962217" y="4329722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8281 0.0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1816 0.1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8125 -0.47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8177 -0.485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242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886 -0.2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111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6528 -0.214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0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493 0.4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24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4722 0.5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5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16979 0.24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2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7517 0.243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21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6823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123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7136 -0.255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28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5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5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22" grpId="0"/>
      <p:bldP spid="24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454954"/>
              </p:ext>
            </p:extLst>
          </p:nvPr>
        </p:nvGraphicFramePr>
        <p:xfrm>
          <a:off x="6096000" y="26319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Image" r:id="rId4" imgW="4152240" imgH="3504600" progId="Photoshop.Image.13">
                  <p:embed/>
                </p:oleObj>
              </mc:Choice>
              <mc:Fallback>
                <p:oleObj name="Image" r:id="rId4" imgW="4152240" imgH="3504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22000"/>
                      </a:blip>
                      <a:stretch>
                        <a:fillRect/>
                      </a:stretch>
                    </p:blipFill>
                    <p:spPr>
                      <a:xfrm>
                        <a:off x="6096000" y="2631945"/>
                        <a:ext cx="4104152" cy="346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496" y="1295400"/>
            <a:ext cx="8257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System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capabilities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  <a:endParaRPr lang="en-US" sz="1200" b="1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Annual and quarterly consolidated budgets, as well as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program budget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development and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management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Management of the current approved budget adjustment process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Adapted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functionality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of analyzing and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reporting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to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customer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needs.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The control mechanism of the financial data of LEPL’s, NPO’s and GOE’s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budget execution control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mechanism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496" y="3511018"/>
            <a:ext cx="765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System advantages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  <a:endParaRPr lang="en-US" sz="1200" b="1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en-US" sz="12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Simple and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intuitive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interface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;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Minimization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of the execution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time of the state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budget related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issues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;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en-US" sz="1200" dirty="0" err="1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Dynamisation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of main dimensions</a:t>
            </a: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Multi-lingual support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3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124" y="1524000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Treasury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5195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Control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monitoring and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analyzing system for public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funds, revenues and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expenditures, that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is used for all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budget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organizations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96" y="2286000"/>
            <a:ext cx="8257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Online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Banking and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 for state bodies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Ensures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transparency in the work of the Treasury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Automated pay-roll process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Daily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9.8 Million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transaction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Daily 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1.2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Million</a:t>
            </a:r>
            <a:r>
              <a:rPr lang="ka-GE" sz="1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accounting transactions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Support of 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89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organizations,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4667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Users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Online assignment from any point within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r>
              <a:rPr lang="en-US" sz="12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seconds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Management of the general ledger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6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DMS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15071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</a:t>
            </a:r>
            <a:r>
              <a:rPr lang="en-US" sz="1400" dirty="0" smtClean="0"/>
              <a:t>ntegrated </a:t>
            </a:r>
            <a:r>
              <a:rPr lang="en-US" sz="1400" dirty="0"/>
              <a:t>set of tools for </a:t>
            </a:r>
            <a:r>
              <a:rPr lang="en-US" sz="1400" dirty="0" smtClean="0"/>
              <a:t>the </a:t>
            </a:r>
            <a:r>
              <a:rPr lang="en-US" sz="1400" dirty="0"/>
              <a:t>implementation of an advanced computerized states debt and loan management system. </a:t>
            </a:r>
            <a:r>
              <a:rPr lang="en-US" sz="1400" dirty="0" smtClean="0"/>
              <a:t>The system gathers </a:t>
            </a:r>
            <a:r>
              <a:rPr lang="en-US" sz="1400" dirty="0"/>
              <a:t>all types of data regarding state debts, loans and grants in order to produce reliable and complete financial </a:t>
            </a:r>
            <a:r>
              <a:rPr lang="en-US" sz="1400" dirty="0" smtClean="0"/>
              <a:t>information.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496" y="2971562"/>
            <a:ext cx="82579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Complete automation of state 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debt service schedule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State 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debt payments online-service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Annual emissions plans preparation automation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Investment Project Management automation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5519</TotalTime>
  <Words>533</Words>
  <Application>Microsoft Office PowerPoint</Application>
  <PresentationFormat>On-screen Show (4:3)</PresentationFormat>
  <Paragraphs>157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Sylfaen</vt:lpstr>
      <vt:lpstr>BPG Glaho Arial</vt:lpstr>
      <vt:lpstr>Calibri</vt:lpstr>
      <vt:lpstr>Arial</vt:lpstr>
      <vt:lpstr>BPG Nino Mtavruli</vt:lpstr>
      <vt:lpstr>DejaVu Sans</vt:lpstr>
      <vt:lpstr>Calibri Light</vt:lpstr>
      <vt:lpstr>Office Theme</vt:lpstr>
      <vt:lpstr>Storyboard Layouts</vt:lpstr>
      <vt:lpstr>Image</vt:lpstr>
      <vt:lpstr>Public Finance Management System</vt:lpstr>
      <vt:lpstr>PowerPoint Presentation</vt:lpstr>
      <vt:lpstr>PowerPoint Presentation</vt:lpstr>
      <vt:lpstr>GOAL (Advantages)</vt:lpstr>
      <vt:lpstr>PowerPoint Presentation</vt:lpstr>
      <vt:lpstr>PowerPoint Presentation</vt:lpstr>
      <vt:lpstr>eBudget</vt:lpstr>
      <vt:lpstr>eTreasury</vt:lpstr>
      <vt:lpstr>PowerPoint Presentation</vt:lpstr>
      <vt:lpstr>eHRMS</vt:lpstr>
      <vt:lpstr>Future Plans</vt:lpstr>
      <vt:lpstr>Thanks for your attention!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447</cp:revision>
  <cp:lastPrinted>2013-06-10T06:45:23Z</cp:lastPrinted>
  <dcterms:created xsi:type="dcterms:W3CDTF">2010-06-24T14:06:57Z</dcterms:created>
  <dcterms:modified xsi:type="dcterms:W3CDTF">2015-09-17T10:07:51Z</dcterms:modified>
</cp:coreProperties>
</file>