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24" r:id="rId1"/>
    <p:sldMasterId id="2147483937" r:id="rId2"/>
  </p:sldMasterIdLst>
  <p:notesMasterIdLst>
    <p:notesMasterId r:id="rId15"/>
  </p:notesMasterIdLst>
  <p:handoutMasterIdLst>
    <p:handoutMasterId r:id="rId16"/>
  </p:handoutMasterIdLst>
  <p:sldIdLst>
    <p:sldId id="256" r:id="rId3"/>
    <p:sldId id="314" r:id="rId4"/>
    <p:sldId id="315" r:id="rId5"/>
    <p:sldId id="298" r:id="rId6"/>
    <p:sldId id="304" r:id="rId7"/>
    <p:sldId id="313" r:id="rId8"/>
    <p:sldId id="301" r:id="rId9"/>
    <p:sldId id="287" r:id="rId10"/>
    <p:sldId id="303" r:id="rId11"/>
    <p:sldId id="296" r:id="rId12"/>
    <p:sldId id="312" r:id="rId13"/>
    <p:sldId id="279" r:id="rId14"/>
  </p:sldIdLst>
  <p:sldSz cx="9144000" cy="6858000" type="screen4x3"/>
  <p:notesSz cx="6797675" cy="9874250"/>
  <p:embeddedFontLst>
    <p:embeddedFont>
      <p:font typeface="Sylfaen" panose="010A0502050306030303" pitchFamily="18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BPG Nino Mtavruli" panose="020B0604020202020204" charset="0"/>
      <p:regular r:id="rId22"/>
      <p:bold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DejaVu Sans" panose="020B0604020202020204" charset="0"/>
      <p:regular r:id="rId26"/>
      <p:bold r:id="rId27"/>
      <p:italic r:id="rId28"/>
      <p:boldItalic r:id="rId29"/>
    </p:embeddedFont>
    <p:embeddedFont>
      <p:font typeface="BPG Glaho Arial" panose="020B0604020202020204" charset="0"/>
      <p:regular r:id="rId30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0"/>
    <a:srgbClr val="D00000"/>
    <a:srgbClr val="F85A5A"/>
    <a:srgbClr val="A80000"/>
    <a:srgbClr val="860000"/>
    <a:srgbClr val="F600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116F5-EC87-4868-BEF3-9416831985D0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363A5-8A49-44D8-8623-9D9FBF48F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48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5" y="2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25C7A0-C599-4189-B850-38132AB3D2AF}" type="datetimeFigureOut">
              <a:rPr lang="en-US"/>
              <a:pPr>
                <a:defRPr/>
              </a:pPr>
              <a:t>9/22/2015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64" y="4690598"/>
            <a:ext cx="5437550" cy="4442432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9560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5" y="9379560"/>
            <a:ext cx="2945955" cy="493059"/>
          </a:xfrm>
          <a:prstGeom prst="rect">
            <a:avLst/>
          </a:prstGeom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7E8F975-CA93-4CAC-8B2D-F6D625F79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35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9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Forest management system to add.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0483" indent="-273263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305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027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67492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0471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4193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915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1637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7D8163-92F2-4329-A74F-9184DA4197B3}" type="slidenum">
              <a:rPr lang="en-US" sz="1200"/>
              <a:pPr>
                <a:spcBef>
                  <a:spcPct val="0"/>
                </a:spcBef>
              </a:pPr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29614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73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36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Forest management system to add.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0483" indent="-273263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305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027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67492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0471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4193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915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1637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7D8163-92F2-4329-A74F-9184DA4197B3}" type="slidenum">
              <a:rPr lang="en-US" sz="1200"/>
              <a:pPr>
                <a:spcBef>
                  <a:spcPct val="0"/>
                </a:spcBef>
              </a:pPr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9720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D4CBC-B2C5-4E0C-BDC9-459C7575A7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7451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23C96-AE04-48C6-BC2B-176B54AB8B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9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8AF43-D5D2-4CA0-8DBA-D27295DFD1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540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667000"/>
            <a:ext cx="7162800" cy="9334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6400800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905000" y="4267200"/>
            <a:ext cx="6781800" cy="457200"/>
          </a:xfrm>
        </p:spPr>
        <p:txBody>
          <a:bodyPr>
            <a:normAutofit/>
          </a:bodyPr>
          <a:lstStyle>
            <a:lvl1pPr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/>
          </p:nvPr>
        </p:nvSpPr>
        <p:spPr>
          <a:xfrm>
            <a:off x="1905000" y="4495800"/>
            <a:ext cx="6781800" cy="457200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588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786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DE1-5BA2-44AE-8B90-250D128EED6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3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DE1-5BA2-44AE-8B90-250D128EED6E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BE8AAB-F472-4092-B654-F147BB7956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9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373E3-80BD-409F-B8A6-0EEC1CA042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092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DF423-744E-41E2-8F36-90A26F2512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2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2558D-7DB3-4A8C-B59E-FBD85309DE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7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258B2-666A-4CFD-B23C-1DEEDDD288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71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93E66-EA40-407E-A5E6-8DE8278D73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75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E7DC5-4094-4624-93BB-48931E6C35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7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7D4CBC-B2C5-4E0C-BDC9-459C7575A7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9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5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4239986" y="2514600"/>
            <a:ext cx="3086100" cy="1066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dirty="0" smtClean="0">
                <a:solidFill>
                  <a:srgbClr val="C00000"/>
                </a:solidFill>
                <a:latin typeface="BPG Nino Mtavruli" panose="02000806000000020004" pitchFamily="2" charset="0"/>
                <a:cs typeface="Arial" pitchFamily="34" charset="0"/>
              </a:rPr>
              <a:t>Система управления государственными финансами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Content Placeholder 3"/>
          <p:cNvSpPr>
            <a:spLocks noGrp="1"/>
          </p:cNvSpPr>
          <p:nvPr>
            <p:ph sz="quarter" idx="10"/>
          </p:nvPr>
        </p:nvSpPr>
        <p:spPr>
          <a:xfrm>
            <a:off x="1258212" y="4648200"/>
            <a:ext cx="6781800" cy="928523"/>
          </a:xfrm>
        </p:spPr>
        <p:txBody>
          <a:bodyPr>
            <a:normAutofit fontScale="92500" lnSpcReduction="10000"/>
          </a:bodyPr>
          <a:lstStyle/>
          <a:p>
            <a:pPr algn="ctr" eaLnBrk="1" hangingPunct="1"/>
            <a:endParaRPr lang="ka-GE" sz="1500" dirty="0" smtClean="0">
              <a:solidFill>
                <a:schemeClr val="tx2">
                  <a:lumMod val="60000"/>
                  <a:lumOff val="40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algn="ctr" eaLnBrk="1" hangingPunct="1"/>
            <a:r>
              <a:rPr lang="ru-RU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Публично-правовое образование «Финансово-аналитическая служба» (ФАС), Министерство финансов </a:t>
            </a:r>
            <a:endParaRPr lang="en-US" sz="1200" dirty="0" smtClean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algn="ctr" eaLnBrk="1" hangingPunct="1"/>
            <a:r>
              <a:rPr lang="ru-RU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Октябрь </a:t>
            </a:r>
            <a:r>
              <a:rPr lang="ka-GE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201</a:t>
            </a:r>
            <a:r>
              <a:rPr lang="en-US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5</a:t>
            </a:r>
            <a:r>
              <a:rPr lang="ru-RU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г.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2464526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/>
              <a:t>СУГФ</a:t>
            </a: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9050"/>
            <a:ext cx="3048000" cy="3028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90691"/>
            <a:ext cx="3048000" cy="3028950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5867400" y="5625283"/>
            <a:ext cx="3276600" cy="39751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11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Георгий </a:t>
            </a:r>
            <a:r>
              <a:rPr lang="ru-RU" sz="1100" dirty="0" err="1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Куртанидзе</a:t>
            </a:r>
            <a:r>
              <a:rPr lang="ru-RU" sz="11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руководитель ФАС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516400"/>
              </p:ext>
            </p:extLst>
          </p:nvPr>
        </p:nvGraphicFramePr>
        <p:xfrm>
          <a:off x="4985936" y="2623245"/>
          <a:ext cx="4104152" cy="3464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" name="Image" r:id="rId3" imgW="4152240" imgH="3504600" progId="Photoshop.Image.13">
                  <p:embed/>
                </p:oleObj>
              </mc:Choice>
              <mc:Fallback>
                <p:oleObj name="Image" r:id="rId3" imgW="4152240" imgH="35046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 bright="22000"/>
                      </a:blip>
                      <a:stretch>
                        <a:fillRect/>
                      </a:stretch>
                    </p:blipFill>
                    <p:spPr>
                      <a:xfrm>
                        <a:off x="4985936" y="2623245"/>
                        <a:ext cx="4104152" cy="3464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46038"/>
            <a:ext cx="56388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Электронная система управления кадрами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5800" y="1515071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Система представляет собой общенациональную базу данных о людских ресурсах, которая составляет часть </a:t>
            </a:r>
            <a:r>
              <a:rPr lang="ru-RU" sz="1400" dirty="0" err="1" smtClean="0"/>
              <a:t>СУГФ</a:t>
            </a:r>
            <a:r>
              <a:rPr lang="ru-RU" sz="1400" dirty="0" smtClean="0"/>
              <a:t> за счет интеграции в модули казначейской системы по заработной плате и служебным командировкам</a:t>
            </a: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2651225"/>
            <a:ext cx="82579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Полная, постоянно обновляемая электронная информация обо всех сотрудниках</a:t>
            </a:r>
            <a:r>
              <a:rPr lang="en-US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Табель учета рабочего времени сотрудников</a:t>
            </a: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Организационная структура и управление кадрами</a:t>
            </a:r>
            <a:endParaRPr lang="en-US" sz="1400" dirty="0" smtClean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Реестр служебных командировок служащих</a:t>
            </a: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Реестр заработной платы служащих</a:t>
            </a: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904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7" y="1688507"/>
            <a:ext cx="4572000" cy="4572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0363" y="-284971"/>
            <a:ext cx="4727884" cy="457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555096" cy="6707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Планы на будущее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08877" y="3635953"/>
            <a:ext cx="1662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>
                <a:solidFill>
                  <a:schemeClr val="bg1"/>
                </a:solidFill>
              </a:rPr>
              <a:t>Infrastructure</a:t>
            </a:r>
            <a:endParaRPr lang="en-US" sz="16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96298" y="1496906"/>
            <a:ext cx="73514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C00000"/>
              </a:buClr>
            </a:pPr>
            <a:endParaRPr lang="en-US" sz="16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Дальнейшая интеграция с системой государственных закупок</a:t>
            </a:r>
            <a:endParaRPr lang="en-US" sz="16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 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  <a:r>
              <a:rPr lang="ru-RU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декабря 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2015</a:t>
            </a:r>
            <a:r>
              <a:rPr lang="ru-RU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года - введение единого Налогового кодекса</a:t>
            </a:r>
            <a:endParaRPr lang="en-US" sz="16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lvl="0">
              <a:buClr>
                <a:srgbClr val="C00000"/>
              </a:buClr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 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  <a:r>
              <a:rPr lang="ru-RU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января 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2016</a:t>
            </a:r>
            <a:r>
              <a:rPr lang="ru-RU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года</a:t>
            </a:r>
            <a:endParaRPr lang="en-US" sz="16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lvl="0">
              <a:buClr>
                <a:srgbClr val="C00000"/>
              </a:buClr>
            </a:pPr>
            <a:r>
              <a:rPr lang="en-US" sz="16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   </a:t>
            </a:r>
            <a:r>
              <a:rPr lang="ru-RU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Подключение около 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400</a:t>
            </a:r>
            <a:r>
              <a:rPr lang="ru-RU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некоммерческих организаций</a:t>
            </a:r>
            <a:endParaRPr lang="en-US" sz="16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lvl="0">
              <a:buClr>
                <a:srgbClr val="C00000"/>
              </a:buClr>
            </a:pPr>
            <a:r>
              <a:rPr lang="en-US" sz="16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   </a:t>
            </a:r>
            <a:r>
              <a:rPr lang="ru-RU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Около 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1000</a:t>
            </a:r>
            <a:r>
              <a:rPr lang="ru-RU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пользователей</a:t>
            </a: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 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  <a:r>
              <a:rPr lang="ru-RU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января 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2018</a:t>
            </a:r>
            <a:r>
              <a:rPr lang="ru-RU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года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 </a:t>
            </a:r>
          </a:p>
          <a:p>
            <a:pPr>
              <a:buClr>
                <a:srgbClr val="C00000"/>
              </a:buClr>
            </a:pPr>
            <a:r>
              <a:rPr lang="en-US" sz="16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   </a:t>
            </a:r>
            <a:r>
              <a:rPr lang="ru-RU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Около 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3000</a:t>
            </a:r>
            <a:r>
              <a:rPr lang="ru-RU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государственных школ, почти 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6000</a:t>
            </a:r>
            <a:r>
              <a:rPr lang="ru-RU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пользователей</a:t>
            </a: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lvl="0">
              <a:buClr>
                <a:srgbClr val="C00000"/>
              </a:buClr>
            </a:pPr>
            <a:endParaRPr lang="en-US" sz="16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DejaVu Sans" panose="020B0604020202020204" charset="0"/>
              <a:buChar char="›"/>
            </a:pPr>
            <a:r>
              <a:rPr lang="ru-RU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 1 января 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2020</a:t>
            </a:r>
            <a:r>
              <a:rPr lang="ru-RU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года</a:t>
            </a: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lvl="0">
              <a:buClr>
                <a:srgbClr val="C00000"/>
              </a:buClr>
            </a:pP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    </a:t>
            </a:r>
            <a:r>
              <a:rPr lang="ru-RU" sz="16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В</a:t>
            </a:r>
            <a:r>
              <a:rPr lang="ru-RU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недрение модулей по управлению имуществом и запасами материальных оборотных средств, модулей для </a:t>
            </a:r>
            <a:r>
              <a:rPr lang="ru-RU" sz="1600" dirty="0" err="1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неденежных</a:t>
            </a:r>
            <a:r>
              <a:rPr lang="ru-RU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операций и других модулей для учета по методу начисления 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(</a:t>
            </a:r>
            <a:r>
              <a:rPr lang="ru-RU" sz="1600" dirty="0" err="1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СУГФ</a:t>
            </a:r>
            <a:r>
              <a:rPr lang="ru-RU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станет полнофункциональной системой в соответствии с образцовой моделью Всемирного банка</a:t>
            </a:r>
            <a:r>
              <a:rPr lang="en-US" sz="16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)</a:t>
            </a:r>
            <a:endParaRPr lang="ka-GE" sz="16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6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68746" y="914400"/>
            <a:ext cx="6477000" cy="7092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BPG Nino Mtavruli" panose="02000806000000020004" pitchFamily="2" charset="0"/>
                <a:cs typeface="Arial" pitchFamily="34" charset="0"/>
              </a:rPr>
              <a:t>В период с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BPG Nino Mtavruli" panose="02000806000000020004" pitchFamily="2" charset="0"/>
                <a:cs typeface="Arial" pitchFamily="34" charset="0"/>
              </a:rPr>
              <a:t>2015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BPG Nino Mtavruli" panose="02000806000000020004" pitchFamily="2" charset="0"/>
                <a:cs typeface="Arial" pitchFamily="34" charset="0"/>
              </a:rPr>
              <a:t> по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BPG Nino Mtavruli" panose="02000806000000020004" pitchFamily="2" charset="0"/>
                <a:cs typeface="Arial" pitchFamily="34" charset="0"/>
              </a:rPr>
              <a:t>2020</a:t>
            </a:r>
            <a:r>
              <a:rPr lang="ru-RU" sz="2200" smtClean="0">
                <a:solidFill>
                  <a:schemeClr val="accent1">
                    <a:lumMod val="50000"/>
                  </a:schemeClr>
                </a:solidFill>
                <a:latin typeface="BPG Nino Mtavruli" panose="02000806000000020004" pitchFamily="2" charset="0"/>
                <a:cs typeface="Arial" pitchFamily="34" charset="0"/>
              </a:rPr>
              <a:t> год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BPG Nino Mtavruli" panose="02000806000000020004" pitchFamily="2" charset="0"/>
                <a:cs typeface="Arial" pitchFamily="34" charset="0"/>
              </a:rPr>
              <a:t>планируется расширение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  <a:latin typeface="BPG Nino Mtavruli" panose="02000806000000020004" pitchFamily="2" charset="0"/>
                <a:cs typeface="Arial" pitchFamily="34" charset="0"/>
              </a:rPr>
              <a:t>СУГФ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06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624946"/>
            <a:ext cx="4983477" cy="28862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905000" y="2364739"/>
            <a:ext cx="5449290" cy="83820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Спасибо за внимание</a:t>
            </a:r>
            <a:r>
              <a:rPr lang="en-US" sz="2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!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608261" cy="4770728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438400" y="152400"/>
            <a:ext cx="6287448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Система управления государственными финансами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10" name="Flowchart: Connector 9"/>
          <p:cNvSpPr/>
          <p:nvPr/>
        </p:nvSpPr>
        <p:spPr>
          <a:xfrm>
            <a:off x="2743200" y="301467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581400" y="348711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3810000" y="441960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6187440" y="403860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7253070" y="3894124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5562600" y="396240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4419600" y="2942632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2377440" y="4526888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2438400" y="3652508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2438400" y="2333032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6103620" y="2877206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1600200" y="2115206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6419850" y="4404664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6629400" y="472440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5385435" y="463296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4953000" y="5161782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4930140" y="3894124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3810000" y="2572406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4267200" y="3787444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4419600" y="392430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4648200" y="419100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2827020" y="4526888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3220035" y="3932224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3771900" y="217459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3048000" y="277961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7907655" y="455676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8210550" y="487680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7696200" y="3863644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6553200" y="3614408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6978449" y="4480864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4686300" y="478536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5105400" y="3581400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257800" y="3505200"/>
            <a:ext cx="78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СУГФ</a:t>
            </a:r>
            <a:endParaRPr lang="en-US" dirty="0"/>
          </a:p>
        </p:txBody>
      </p:sp>
      <p:sp>
        <p:nvSpPr>
          <p:cNvPr id="43" name="Flowchart: Connector 42"/>
          <p:cNvSpPr/>
          <p:nvPr/>
        </p:nvSpPr>
        <p:spPr>
          <a:xfrm>
            <a:off x="5998052" y="3178235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150452" y="3102035"/>
            <a:ext cx="78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СУГФ</a:t>
            </a:r>
            <a:endParaRPr lang="en-US" dirty="0"/>
          </a:p>
        </p:txBody>
      </p:sp>
      <p:sp>
        <p:nvSpPr>
          <p:cNvPr id="45" name="Flowchart: Connector 44"/>
          <p:cNvSpPr/>
          <p:nvPr/>
        </p:nvSpPr>
        <p:spPr>
          <a:xfrm>
            <a:off x="7147502" y="4123320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299902" y="4047120"/>
            <a:ext cx="78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СУГФ</a:t>
            </a:r>
            <a:endParaRPr lang="en-US" dirty="0"/>
          </a:p>
        </p:txBody>
      </p:sp>
      <p:sp>
        <p:nvSpPr>
          <p:cNvPr id="47" name="Flowchart: Connector 46"/>
          <p:cNvSpPr/>
          <p:nvPr/>
        </p:nvSpPr>
        <p:spPr>
          <a:xfrm>
            <a:off x="5648851" y="4782225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801251" y="4706025"/>
            <a:ext cx="78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СУГФ</a:t>
            </a:r>
            <a:endParaRPr lang="en-US" dirty="0"/>
          </a:p>
        </p:txBody>
      </p:sp>
      <p:sp>
        <p:nvSpPr>
          <p:cNvPr id="49" name="Flowchart: Connector 48"/>
          <p:cNvSpPr/>
          <p:nvPr/>
        </p:nvSpPr>
        <p:spPr>
          <a:xfrm>
            <a:off x="4038600" y="4491637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191000" y="4415437"/>
            <a:ext cx="78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СУГФ</a:t>
            </a:r>
            <a:endParaRPr lang="en-US" dirty="0"/>
          </a:p>
        </p:txBody>
      </p:sp>
      <p:sp>
        <p:nvSpPr>
          <p:cNvPr id="51" name="Flowchart: Connector 50"/>
          <p:cNvSpPr/>
          <p:nvPr/>
        </p:nvSpPr>
        <p:spPr>
          <a:xfrm>
            <a:off x="2560430" y="4345624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712830" y="4267200"/>
            <a:ext cx="78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СУГФ</a:t>
            </a:r>
            <a:endParaRPr lang="en-US" dirty="0"/>
          </a:p>
        </p:txBody>
      </p:sp>
      <p:sp>
        <p:nvSpPr>
          <p:cNvPr id="53" name="Flowchart: Connector 52"/>
          <p:cNvSpPr/>
          <p:nvPr/>
        </p:nvSpPr>
        <p:spPr>
          <a:xfrm>
            <a:off x="2630096" y="3740842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782496" y="3669268"/>
            <a:ext cx="78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СУГФ</a:t>
            </a:r>
            <a:endParaRPr lang="en-US" dirty="0"/>
          </a:p>
        </p:txBody>
      </p:sp>
      <p:sp>
        <p:nvSpPr>
          <p:cNvPr id="55" name="Flowchart: Connector 54"/>
          <p:cNvSpPr/>
          <p:nvPr/>
        </p:nvSpPr>
        <p:spPr>
          <a:xfrm>
            <a:off x="2524528" y="3164403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676928" y="3088203"/>
            <a:ext cx="78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СУГФ</a:t>
            </a:r>
            <a:endParaRPr lang="en-US" dirty="0"/>
          </a:p>
        </p:txBody>
      </p:sp>
      <p:sp>
        <p:nvSpPr>
          <p:cNvPr id="57" name="Flowchart: Connector 56"/>
          <p:cNvSpPr/>
          <p:nvPr/>
        </p:nvSpPr>
        <p:spPr>
          <a:xfrm>
            <a:off x="1770061" y="1998239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922461" y="1922039"/>
            <a:ext cx="78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СУГФ</a:t>
            </a:r>
            <a:endParaRPr lang="en-US" dirty="0"/>
          </a:p>
        </p:txBody>
      </p:sp>
      <p:sp>
        <p:nvSpPr>
          <p:cNvPr id="59" name="Flowchart: Connector 58"/>
          <p:cNvSpPr/>
          <p:nvPr/>
        </p:nvSpPr>
        <p:spPr>
          <a:xfrm>
            <a:off x="3018632" y="2241526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170993" y="2145268"/>
            <a:ext cx="78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СУГФ</a:t>
            </a:r>
            <a:endParaRPr lang="en-US" dirty="0"/>
          </a:p>
        </p:txBody>
      </p:sp>
      <p:sp>
        <p:nvSpPr>
          <p:cNvPr id="61" name="Flowchart: Connector 60"/>
          <p:cNvSpPr/>
          <p:nvPr/>
        </p:nvSpPr>
        <p:spPr>
          <a:xfrm>
            <a:off x="3979128" y="2690459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131528" y="2614259"/>
            <a:ext cx="78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СУГФ</a:t>
            </a:r>
            <a:endParaRPr lang="en-US" dirty="0"/>
          </a:p>
        </p:txBody>
      </p:sp>
      <p:sp>
        <p:nvSpPr>
          <p:cNvPr id="63" name="Flowchart: Connector 62"/>
          <p:cNvSpPr/>
          <p:nvPr/>
        </p:nvSpPr>
        <p:spPr>
          <a:xfrm>
            <a:off x="3810000" y="3481357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962400" y="3405157"/>
            <a:ext cx="78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СУГФ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5264063" y="900958"/>
            <a:ext cx="3608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Центральное правительство</a:t>
            </a:r>
            <a:endParaRPr lang="en-US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76</a:t>
            </a:r>
            <a:r>
              <a:rPr lang="ka-GE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ru-RU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самоуправляющихся единиц</a:t>
            </a:r>
            <a:endParaRPr lang="en-US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ka-GE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</a:t>
            </a:r>
            <a:r>
              <a:rPr lang="ru-RU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автономные республики</a:t>
            </a:r>
            <a:endParaRPr lang="en-US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983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5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5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5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5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150"/>
                            </p:stCondLst>
                            <p:childTnLst>
                              <p:par>
                                <p:cTn id="8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50"/>
                            </p:stCondLst>
                            <p:childTnLst>
                              <p:par>
                                <p:cTn id="8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350"/>
                            </p:stCondLst>
                            <p:childTnLst>
                              <p:par>
                                <p:cTn id="9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450"/>
                            </p:stCondLst>
                            <p:childTnLst>
                              <p:par>
                                <p:cTn id="9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50"/>
                            </p:stCondLst>
                            <p:childTnLst>
                              <p:par>
                                <p:cTn id="10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50"/>
                            </p:stCondLst>
                            <p:childTnLst>
                              <p:par>
                                <p:cTn id="10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750"/>
                            </p:stCondLst>
                            <p:childTnLst>
                              <p:par>
                                <p:cTn id="10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850"/>
                            </p:stCondLst>
                            <p:childTnLst>
                              <p:par>
                                <p:cTn id="1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950"/>
                            </p:stCondLst>
                            <p:childTnLst>
                              <p:par>
                                <p:cTn id="1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50"/>
                            </p:stCondLst>
                            <p:childTnLst>
                              <p:par>
                                <p:cTn id="1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150"/>
                            </p:stCondLst>
                            <p:childTnLst>
                              <p:par>
                                <p:cTn id="1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25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75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25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25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75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625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75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25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775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25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875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3" grpId="0" animBg="1"/>
      <p:bldP spid="54" grpId="0"/>
      <p:bldP spid="55" grpId="0" animBg="1"/>
      <p:bldP spid="56" grpId="0"/>
      <p:bldP spid="57" grpId="0" animBg="1"/>
      <p:bldP spid="58" grpId="0"/>
      <p:bldP spid="59" grpId="0" animBg="1"/>
      <p:bldP spid="60" grpId="0"/>
      <p:bldP spid="61" grpId="0" animBg="1"/>
      <p:bldP spid="62" grpId="0"/>
      <p:bldP spid="63" grpId="0" animBg="1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608261" cy="4770728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438400" y="152400"/>
            <a:ext cx="6287448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Система управления государственными финансами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10" name="Flowchart: Connector 9"/>
          <p:cNvSpPr/>
          <p:nvPr/>
        </p:nvSpPr>
        <p:spPr>
          <a:xfrm>
            <a:off x="2743200" y="301467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581400" y="348711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3810000" y="441960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6187440" y="403860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7253070" y="3894124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5562600" y="396240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4419600" y="2942632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2377440" y="4526888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2438400" y="3652508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2438400" y="2333032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6103620" y="2877206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1600200" y="2115206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6419850" y="4404664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6629400" y="472440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5385435" y="463296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4953000" y="5161782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4930140" y="3894124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3810000" y="2572406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4267200" y="3787444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4419600" y="392430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4648200" y="419100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2827020" y="4526888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3220035" y="3932224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3771900" y="217459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3048000" y="277961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7907655" y="455676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8210550" y="487680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7696200" y="3863644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6553200" y="3614408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6978449" y="4480864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4686300" y="4785360"/>
            <a:ext cx="76200" cy="76200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5105400" y="3581400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257800" y="3505200"/>
            <a:ext cx="78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СУГФ</a:t>
            </a:r>
            <a:endParaRPr lang="en-US" dirty="0"/>
          </a:p>
        </p:txBody>
      </p:sp>
      <p:sp>
        <p:nvSpPr>
          <p:cNvPr id="43" name="Flowchart: Connector 42"/>
          <p:cNvSpPr/>
          <p:nvPr/>
        </p:nvSpPr>
        <p:spPr>
          <a:xfrm>
            <a:off x="5998052" y="3178235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150452" y="3102035"/>
            <a:ext cx="78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СУГФ</a:t>
            </a:r>
            <a:endParaRPr lang="en-US" dirty="0"/>
          </a:p>
        </p:txBody>
      </p:sp>
      <p:sp>
        <p:nvSpPr>
          <p:cNvPr id="45" name="Flowchart: Connector 44"/>
          <p:cNvSpPr/>
          <p:nvPr/>
        </p:nvSpPr>
        <p:spPr>
          <a:xfrm>
            <a:off x="7147502" y="4123320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299902" y="4047120"/>
            <a:ext cx="78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СУГФ</a:t>
            </a:r>
            <a:endParaRPr lang="en-US" dirty="0"/>
          </a:p>
        </p:txBody>
      </p:sp>
      <p:sp>
        <p:nvSpPr>
          <p:cNvPr id="47" name="Flowchart: Connector 46"/>
          <p:cNvSpPr/>
          <p:nvPr/>
        </p:nvSpPr>
        <p:spPr>
          <a:xfrm>
            <a:off x="5648851" y="4782225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801251" y="4706025"/>
            <a:ext cx="78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СУГФ</a:t>
            </a:r>
            <a:endParaRPr lang="en-US" dirty="0"/>
          </a:p>
        </p:txBody>
      </p:sp>
      <p:sp>
        <p:nvSpPr>
          <p:cNvPr id="49" name="Flowchart: Connector 48"/>
          <p:cNvSpPr/>
          <p:nvPr/>
        </p:nvSpPr>
        <p:spPr>
          <a:xfrm>
            <a:off x="4038600" y="4491637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712830" y="4267200"/>
            <a:ext cx="78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СУГФ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191000" y="4415437"/>
            <a:ext cx="78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СУГФ</a:t>
            </a:r>
            <a:endParaRPr lang="en-US" dirty="0"/>
          </a:p>
        </p:txBody>
      </p:sp>
      <p:sp>
        <p:nvSpPr>
          <p:cNvPr id="51" name="Flowchart: Connector 50"/>
          <p:cNvSpPr/>
          <p:nvPr/>
        </p:nvSpPr>
        <p:spPr>
          <a:xfrm>
            <a:off x="2560430" y="4345624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/>
          <p:cNvSpPr/>
          <p:nvPr/>
        </p:nvSpPr>
        <p:spPr>
          <a:xfrm>
            <a:off x="2630096" y="3740842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782496" y="3669268"/>
            <a:ext cx="78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СУГФ</a:t>
            </a:r>
            <a:endParaRPr lang="en-US" dirty="0"/>
          </a:p>
        </p:txBody>
      </p:sp>
      <p:sp>
        <p:nvSpPr>
          <p:cNvPr id="55" name="Flowchart: Connector 54"/>
          <p:cNvSpPr/>
          <p:nvPr/>
        </p:nvSpPr>
        <p:spPr>
          <a:xfrm>
            <a:off x="2524528" y="3164403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676928" y="3088203"/>
            <a:ext cx="78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СУГФ</a:t>
            </a:r>
            <a:endParaRPr lang="en-US" dirty="0"/>
          </a:p>
        </p:txBody>
      </p:sp>
      <p:sp>
        <p:nvSpPr>
          <p:cNvPr id="57" name="Flowchart: Connector 56"/>
          <p:cNvSpPr/>
          <p:nvPr/>
        </p:nvSpPr>
        <p:spPr>
          <a:xfrm>
            <a:off x="1770061" y="1998239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922461" y="1922039"/>
            <a:ext cx="78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СУГФ</a:t>
            </a:r>
            <a:endParaRPr lang="en-US" dirty="0"/>
          </a:p>
        </p:txBody>
      </p:sp>
      <p:sp>
        <p:nvSpPr>
          <p:cNvPr id="59" name="Flowchart: Connector 58"/>
          <p:cNvSpPr/>
          <p:nvPr/>
        </p:nvSpPr>
        <p:spPr>
          <a:xfrm>
            <a:off x="3018632" y="2241526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170993" y="2145268"/>
            <a:ext cx="78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СУГФ</a:t>
            </a:r>
            <a:endParaRPr lang="en-US" dirty="0"/>
          </a:p>
        </p:txBody>
      </p:sp>
      <p:sp>
        <p:nvSpPr>
          <p:cNvPr id="61" name="Flowchart: Connector 60"/>
          <p:cNvSpPr/>
          <p:nvPr/>
        </p:nvSpPr>
        <p:spPr>
          <a:xfrm>
            <a:off x="3979128" y="2690459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131528" y="2614259"/>
            <a:ext cx="789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СУГФ</a:t>
            </a:r>
            <a:endParaRPr lang="en-US" dirty="0"/>
          </a:p>
        </p:txBody>
      </p:sp>
      <p:sp>
        <p:nvSpPr>
          <p:cNvPr id="63" name="Flowchart: Connector 62"/>
          <p:cNvSpPr/>
          <p:nvPr/>
        </p:nvSpPr>
        <p:spPr>
          <a:xfrm>
            <a:off x="3810000" y="3481357"/>
            <a:ext cx="211136" cy="21113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3962400" y="340515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PFMS</a:t>
            </a:r>
            <a:endParaRPr lang="en-US" dirty="0"/>
          </a:p>
        </p:txBody>
      </p:sp>
      <p:sp>
        <p:nvSpPr>
          <p:cNvPr id="65" name="Flowchart: Connector 64"/>
          <p:cNvSpPr/>
          <p:nvPr/>
        </p:nvSpPr>
        <p:spPr>
          <a:xfrm>
            <a:off x="4724400" y="3733800"/>
            <a:ext cx="250432" cy="25043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/>
          <p:cNvSpPr/>
          <p:nvPr/>
        </p:nvSpPr>
        <p:spPr>
          <a:xfrm>
            <a:off x="4147477" y="3163412"/>
            <a:ext cx="1408588" cy="1408588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252643" y="3613513"/>
            <a:ext cx="1397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СУГФ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257800" y="856180"/>
            <a:ext cx="3608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Центральное правительство</a:t>
            </a:r>
            <a:endParaRPr lang="en-US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76</a:t>
            </a:r>
            <a:r>
              <a:rPr lang="ka-GE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ru-RU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самоуправляющихся единиц</a:t>
            </a:r>
            <a:endParaRPr lang="en-US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ka-GE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</a:t>
            </a:r>
            <a:r>
              <a:rPr lang="ru-RU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автономные республики</a:t>
            </a:r>
            <a:endParaRPr lang="en-US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80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2899 0.11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1" y="58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14757 0.059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24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10799 -0.086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" y="-432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0.14913 -0.030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5" y="-152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26563 -0.010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-5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8073 -0.018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-92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3889 0.121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606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26458 -0.102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-511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26233 0.025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8" y="125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6233 0.210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8" y="10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55112E-17 L -0.14236 0.130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18" y="652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35399 0.2467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1" y="1233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17743 -0.0828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72" y="-41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19757 -0.1319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-659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06424 -0.1175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-588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01493 -0.194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-974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1.11111E-6 4.0740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-50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0851 0.1828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914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05556 0.0055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27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4427 -0.0143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-71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3.33333E-6 L 0.01389 -0.0604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-303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23004 -0.0923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50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18716 -0.0055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-94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12674 0.250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1187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19184 0.1504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752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-0.33732 -0.107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-537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37291 -0.1555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-777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3125 -0.0078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-39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19149 0.0298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148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0.23559 -0.0979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-490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01111 -0.1509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-754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0434 0.0259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129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L -0.13524 0.0803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4005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26129 -0.0539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-270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10139 -0.1490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9" y="-7454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0757 -0.1067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-534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23733 -0.0842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-421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22448 0.00092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4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24375 0.0879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88" y="439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0.32813 0.2527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12639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8767 0.2180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10903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08264 0.14861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7431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10122 0.03865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192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52" grpId="0"/>
      <p:bldP spid="50" grpId="0"/>
      <p:bldP spid="51" grpId="0" animBg="1"/>
      <p:bldP spid="53" grpId="0" animBg="1"/>
      <p:bldP spid="54" grpId="0"/>
      <p:bldP spid="55" grpId="0" animBg="1"/>
      <p:bldP spid="56" grpId="0"/>
      <p:bldP spid="57" grpId="0" animBg="1"/>
      <p:bldP spid="58" grpId="0"/>
      <p:bldP spid="59" grpId="0" animBg="1"/>
      <p:bldP spid="60" grpId="0"/>
      <p:bldP spid="61" grpId="0" animBg="1"/>
      <p:bldP spid="62" grpId="0"/>
      <p:bldP spid="63" grpId="0" animBg="1"/>
      <p:bldP spid="64" grpId="0"/>
      <p:bldP spid="65" grpId="0" animBg="1"/>
      <p:bldP spid="66" grpId="0" animBg="1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52083"/>
            <a:ext cx="4572000" cy="4572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7527" y="-303303"/>
            <a:ext cx="4727884" cy="4572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555096" cy="6707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ЦЕЛЬ </a:t>
            </a:r>
            <a:r>
              <a:rPr lang="ka-GE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(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преимущества</a:t>
            </a:r>
            <a:r>
              <a:rPr lang="ka-GE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)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08877" y="3635953"/>
            <a:ext cx="1662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b="1" dirty="0" smtClean="0">
                <a:solidFill>
                  <a:schemeClr val="bg1"/>
                </a:solidFill>
              </a:rPr>
              <a:t>Infrastructure</a:t>
            </a:r>
            <a:endParaRPr lang="en-US" sz="16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71550" y="1713310"/>
            <a:ext cx="72009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Единая система</a:t>
            </a:r>
            <a:endParaRPr lang="en-US" sz="1400" dirty="0" smtClean="0">
              <a:solidFill>
                <a:srgbClr val="FF0000"/>
              </a:solidFill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/>
              <a:t>Поддержка всех операций с государственными финансами</a:t>
            </a:r>
            <a:endParaRPr lang="en-US" sz="1400" dirty="0"/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/>
              <a:t>Снижение издержек, связанных с финансовыми операциями</a:t>
            </a: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solidFill>
                  <a:srgbClr val="FF0000"/>
                </a:solidFill>
              </a:rPr>
              <a:t>Сбор точной, своевременной, полной, надежной и согласованной информации обо всех финансовых операциях</a:t>
            </a:r>
            <a:endParaRPr lang="en-US" sz="1400" dirty="0" smtClean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/>
              <a:t>Обеспечение удовлетворительного управленческого учета</a:t>
            </a: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lvl="0">
              <a:buClr>
                <a:srgbClr val="C00000"/>
              </a:buClr>
            </a:pP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/>
              <a:t>Обеспечение полной документации операций (аудиторский след) и финансовой отчетности, подвергаемой аудиту</a:t>
            </a: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33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649797" y="506797"/>
            <a:ext cx="5665403" cy="566540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438400" y="152400"/>
            <a:ext cx="617220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Система управления государственными финансами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67000" y="838200"/>
            <a:ext cx="1675267" cy="1674132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a-G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4554583" y="838200"/>
            <a:ext cx="1675267" cy="1674132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a-G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2711676" y="3997075"/>
            <a:ext cx="1675267" cy="1674132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a-G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58937" y="4065203"/>
            <a:ext cx="1675267" cy="1674132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  <a:lin ang="13500000" scaled="1"/>
            <a:tileRect/>
          </a:gradFill>
          <a:ln w="25400">
            <a:solidFill>
              <a:srgbClr val="D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a-G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80719" y="2499089"/>
            <a:ext cx="1675267" cy="1674132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  <a:lin ang="13500000" scaled="1"/>
            <a:tileRect/>
          </a:gradFill>
          <a:ln w="25400">
            <a:solidFill>
              <a:srgbClr val="D6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a-G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77533" y="2438400"/>
            <a:ext cx="1675267" cy="1674132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a-G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755170" y="4587851"/>
            <a:ext cx="1467578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Электронная система управления долгом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658427" y="4675095"/>
            <a:ext cx="1467578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Служба доходов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562600" y="3047949"/>
            <a:ext cx="1467578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Электронная таможенная система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752324" y="3016705"/>
            <a:ext cx="1600475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Электронный бюджет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770844" y="1428819"/>
            <a:ext cx="1467578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Электронное казначейство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658427" y="1394668"/>
            <a:ext cx="1467578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Электронная система управления кадрами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637822" y="2987494"/>
            <a:ext cx="1467578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3200" b="1" dirty="0" err="1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СУГФ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151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9" descr="C:\Users\g.japharidze\AppData\Local\Microsoft\Windows\Temporary Internet Files\Content.IE5\42FG2O95\MC90044038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2" y="4608513"/>
            <a:ext cx="1335088" cy="13350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1509565" y="343069"/>
            <a:ext cx="5665403" cy="566540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667000" y="838200"/>
            <a:ext cx="1675267" cy="1674132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a-G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Oval 91"/>
          <p:cNvSpPr/>
          <p:nvPr/>
        </p:nvSpPr>
        <p:spPr>
          <a:xfrm>
            <a:off x="4554583" y="838200"/>
            <a:ext cx="1675267" cy="1674132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a-G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Oval 92"/>
          <p:cNvSpPr/>
          <p:nvPr/>
        </p:nvSpPr>
        <p:spPr>
          <a:xfrm>
            <a:off x="2711676" y="3997075"/>
            <a:ext cx="1675267" cy="1674132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a-G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Oval 93"/>
          <p:cNvSpPr/>
          <p:nvPr/>
        </p:nvSpPr>
        <p:spPr>
          <a:xfrm>
            <a:off x="4558937" y="4065203"/>
            <a:ext cx="1675267" cy="1674132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  <a:lin ang="13500000" scaled="1"/>
            <a:tileRect/>
          </a:gradFill>
          <a:ln w="25400">
            <a:solidFill>
              <a:srgbClr val="D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a-G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Oval 94"/>
          <p:cNvSpPr/>
          <p:nvPr/>
        </p:nvSpPr>
        <p:spPr>
          <a:xfrm>
            <a:off x="5480719" y="2499089"/>
            <a:ext cx="1675267" cy="1674132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  <a:lin ang="13500000" scaled="1"/>
            <a:tileRect/>
          </a:gradFill>
          <a:ln w="25400">
            <a:solidFill>
              <a:srgbClr val="D6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a-G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6" name="Oval 95"/>
          <p:cNvSpPr/>
          <p:nvPr/>
        </p:nvSpPr>
        <p:spPr>
          <a:xfrm>
            <a:off x="1677533" y="2438400"/>
            <a:ext cx="1675267" cy="1674132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a-G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7" name="Title 1"/>
          <p:cNvSpPr txBox="1">
            <a:spLocks/>
          </p:cNvSpPr>
          <p:nvPr/>
        </p:nvSpPr>
        <p:spPr>
          <a:xfrm>
            <a:off x="2755170" y="4675095"/>
            <a:ext cx="1467578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Электронная система управления долгом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98" name="Title 1"/>
          <p:cNvSpPr txBox="1">
            <a:spLocks/>
          </p:cNvSpPr>
          <p:nvPr/>
        </p:nvSpPr>
        <p:spPr>
          <a:xfrm>
            <a:off x="4658427" y="4675095"/>
            <a:ext cx="1467578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Служба доходов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5562600" y="3047949"/>
            <a:ext cx="1467578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Электронная таможенная служба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100" name="Title 1"/>
          <p:cNvSpPr txBox="1">
            <a:spLocks/>
          </p:cNvSpPr>
          <p:nvPr/>
        </p:nvSpPr>
        <p:spPr>
          <a:xfrm>
            <a:off x="1752325" y="3016705"/>
            <a:ext cx="1528876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600" b="1" dirty="0" smtClean="0"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Электронный</a:t>
            </a:r>
            <a:r>
              <a:rPr lang="ru-RU" sz="16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бюджет</a:t>
            </a:r>
            <a:endParaRPr lang="en-US" sz="1600" b="1" dirty="0"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101" name="Title 1"/>
          <p:cNvSpPr txBox="1">
            <a:spLocks/>
          </p:cNvSpPr>
          <p:nvPr/>
        </p:nvSpPr>
        <p:spPr>
          <a:xfrm>
            <a:off x="2770844" y="1428819"/>
            <a:ext cx="1467578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Электронное казначейство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102" name="Title 1"/>
          <p:cNvSpPr txBox="1">
            <a:spLocks/>
          </p:cNvSpPr>
          <p:nvPr/>
        </p:nvSpPr>
        <p:spPr>
          <a:xfrm>
            <a:off x="4658427" y="1394668"/>
            <a:ext cx="1467578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Электронная система управления кадрами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438400" y="152400"/>
            <a:ext cx="617220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Система управления государственными финансами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676444" y="2864174"/>
            <a:ext cx="1467578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3200" b="1" dirty="0" err="1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СУГФ</a:t>
            </a: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798104" y="3277993"/>
            <a:ext cx="1926296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Бюджетополучатель</a:t>
            </a:r>
            <a:endParaRPr lang="en-US" sz="1400" dirty="0" smtClean="0">
              <a:solidFill>
                <a:srgbClr val="C00000"/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33" name="Right Arrow 32"/>
          <p:cNvSpPr/>
          <p:nvPr/>
        </p:nvSpPr>
        <p:spPr>
          <a:xfrm rot="16200000">
            <a:off x="2901191" y="2659140"/>
            <a:ext cx="446019" cy="15240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 rot="5400000">
            <a:off x="3058192" y="2736193"/>
            <a:ext cx="446018" cy="1524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ight Arrow 34"/>
          <p:cNvSpPr/>
          <p:nvPr/>
        </p:nvSpPr>
        <p:spPr>
          <a:xfrm rot="16200000">
            <a:off x="2930846" y="3729587"/>
            <a:ext cx="418979" cy="14780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5400000">
            <a:off x="3069412" y="3806641"/>
            <a:ext cx="418978" cy="14779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3787658" y="3273638"/>
            <a:ext cx="308398" cy="1524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10800000">
            <a:off x="3733801" y="3121237"/>
            <a:ext cx="308398" cy="1524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2131893" y="3276600"/>
            <a:ext cx="306507" cy="14943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10800000">
            <a:off x="2078036" y="3124199"/>
            <a:ext cx="306507" cy="14943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16200000">
            <a:off x="7659570" y="2703631"/>
            <a:ext cx="380149" cy="15448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42" name="Right Arrow 41"/>
          <p:cNvSpPr/>
          <p:nvPr/>
        </p:nvSpPr>
        <p:spPr>
          <a:xfrm rot="5400000">
            <a:off x="7827307" y="2780632"/>
            <a:ext cx="380148" cy="15448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43" name="Right Arrow 42"/>
          <p:cNvSpPr/>
          <p:nvPr/>
        </p:nvSpPr>
        <p:spPr>
          <a:xfrm rot="19821199">
            <a:off x="5939589" y="2530214"/>
            <a:ext cx="1269410" cy="17790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9021199">
            <a:off x="5754676" y="2434561"/>
            <a:ext cx="1269405" cy="17790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2922143">
            <a:off x="5558547" y="4344787"/>
            <a:ext cx="815785" cy="17605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13722143">
            <a:off x="5346337" y="4398078"/>
            <a:ext cx="815782" cy="17605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5847622" y="5376929"/>
            <a:ext cx="1467578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Нацбанк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 Грузии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83" name="Right Arrow 82"/>
          <p:cNvSpPr/>
          <p:nvPr/>
        </p:nvSpPr>
        <p:spPr>
          <a:xfrm rot="2922143">
            <a:off x="1790606" y="4241468"/>
            <a:ext cx="574860" cy="1781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Arrow 83"/>
          <p:cNvSpPr/>
          <p:nvPr/>
        </p:nvSpPr>
        <p:spPr>
          <a:xfrm rot="13722143">
            <a:off x="1593414" y="4286387"/>
            <a:ext cx="574858" cy="17813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ight Arrow 84"/>
          <p:cNvSpPr/>
          <p:nvPr/>
        </p:nvSpPr>
        <p:spPr>
          <a:xfrm rot="8452378">
            <a:off x="1839268" y="2382160"/>
            <a:ext cx="574860" cy="1781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Arrow 85"/>
          <p:cNvSpPr/>
          <p:nvPr/>
        </p:nvSpPr>
        <p:spPr>
          <a:xfrm rot="19252378">
            <a:off x="1785195" y="2192265"/>
            <a:ext cx="574858" cy="17813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ight Arrow 86"/>
          <p:cNvSpPr/>
          <p:nvPr/>
        </p:nvSpPr>
        <p:spPr>
          <a:xfrm rot="13003560">
            <a:off x="3839162" y="2365267"/>
            <a:ext cx="574860" cy="1781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Arrow 87"/>
          <p:cNvSpPr/>
          <p:nvPr/>
        </p:nvSpPr>
        <p:spPr>
          <a:xfrm rot="2203560">
            <a:off x="3986574" y="2259676"/>
            <a:ext cx="574858" cy="17813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Arrow 88"/>
          <p:cNvSpPr/>
          <p:nvPr/>
        </p:nvSpPr>
        <p:spPr>
          <a:xfrm rot="18900000">
            <a:off x="3886625" y="4175032"/>
            <a:ext cx="574860" cy="1781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Arrow 89"/>
          <p:cNvSpPr/>
          <p:nvPr/>
        </p:nvSpPr>
        <p:spPr>
          <a:xfrm rot="8100000">
            <a:off x="3962217" y="4329722"/>
            <a:ext cx="574858" cy="17813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28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18281 0.09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32" y="49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1816 0.102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0" y="5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28125 -0.474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2375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28177 -0.4854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0" y="-2428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25886 -0.222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1" y="-1115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26528 -0.214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1074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2493 0.4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5" y="2463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4722 0.500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61" y="250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0.16979 0.245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1224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17517 0.243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1219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06823 -0.247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-1238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07136 -0.2557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-1280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5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4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5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75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5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5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15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45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5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65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75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5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95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05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15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25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35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/>
      <p:bldP spid="98" grpId="0"/>
      <p:bldP spid="99" grpId="0"/>
      <p:bldP spid="100" grpId="0"/>
      <p:bldP spid="101" grpId="0"/>
      <p:bldP spid="102" grpId="0"/>
      <p:bldP spid="22" grpId="0"/>
      <p:bldP spid="24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603172"/>
              </p:ext>
            </p:extLst>
          </p:nvPr>
        </p:nvGraphicFramePr>
        <p:xfrm>
          <a:off x="5039848" y="2607146"/>
          <a:ext cx="4104152" cy="3464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" name="Image" r:id="rId4" imgW="4152240" imgH="3504600" progId="Photoshop.Image.13">
                  <p:embed/>
                </p:oleObj>
              </mc:Choice>
              <mc:Fallback>
                <p:oleObj name="Image" r:id="rId4" imgW="4152240" imgH="35046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>
                        <a:lum bright="22000"/>
                      </a:blip>
                      <a:stretch>
                        <a:fillRect/>
                      </a:stretch>
                    </p:blipFill>
                    <p:spPr>
                      <a:xfrm>
                        <a:off x="5039848" y="2607146"/>
                        <a:ext cx="4104152" cy="3464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03"/>
            <a:ext cx="9144000" cy="9065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Электронный бюджет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7496" y="1295400"/>
            <a:ext cx="82579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Возможности системы</a:t>
            </a:r>
            <a:r>
              <a:rPr lang="ka-GE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:</a:t>
            </a:r>
            <a:endParaRPr lang="en-US" sz="1200" b="1" dirty="0" smtClean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Формирование годового и квартальных консолидированных бюджетов, а также разработка и управление программным бюджетом</a:t>
            </a:r>
            <a:r>
              <a:rPr lang="ka-GE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  <a:endParaRPr lang="en-US" sz="12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Управление процессом корректировки текущего утвержденного бюджета</a:t>
            </a:r>
            <a:r>
              <a:rPr lang="ka-GE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Адаптация функций анализа и отчетности в рамках системы с учетом потребностей клиентов</a:t>
            </a: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Механизм контроля финансовой информации</a:t>
            </a: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ru-RU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публично-правовых образований</a:t>
            </a: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</a:t>
            </a:r>
            <a:r>
              <a:rPr lang="ru-RU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НПО и государственных предприятий; механизм контроля над исполнением бюджета</a:t>
            </a:r>
            <a:r>
              <a:rPr lang="ka-GE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 </a:t>
            </a:r>
            <a:endParaRPr lang="en-US" sz="12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7496" y="3511018"/>
            <a:ext cx="7650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Преимущества системы</a:t>
            </a:r>
            <a:r>
              <a:rPr lang="ka-GE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:</a:t>
            </a:r>
            <a:endParaRPr lang="en-US" sz="1200" b="1" dirty="0" smtClean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endParaRPr lang="en-US" sz="1200" dirty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DejaVu Sans" panose="020B0603030804020204" pitchFamily="34" charset="0"/>
              <a:buChar char="›"/>
            </a:pPr>
            <a:r>
              <a:rPr lang="ru-RU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Простой интуитивный интерфейс</a:t>
            </a:r>
            <a:endParaRPr lang="en-US" sz="12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DejaVu Sans" panose="020B0603030804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DejaVu Sans" panose="020B0603030804020204" pitchFamily="34" charset="0"/>
              <a:buChar char="›"/>
            </a:pPr>
            <a:r>
              <a:rPr lang="ru-RU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Минимизация времени, затрачиваемого на решение вопросов, связанных с государственным бюджетом</a:t>
            </a:r>
            <a:endParaRPr lang="en-US" sz="12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lvl="0">
              <a:buClr>
                <a:srgbClr val="C00000"/>
              </a:buClr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DejaVu Sans" panose="020B0603030804020204" pitchFamily="34" charset="0"/>
              <a:buChar char="›"/>
            </a:pPr>
            <a:r>
              <a:rPr lang="ru-RU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Динамичность основных аспектов</a:t>
            </a:r>
            <a:endParaRPr lang="en-US" sz="12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DejaVu Sans" panose="020B0603030804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DejaVu Sans" panose="020B0603030804020204" pitchFamily="34" charset="0"/>
              <a:buChar char="›"/>
            </a:pPr>
            <a:r>
              <a:rPr lang="ru-RU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Многоязыковая поддержка</a:t>
            </a: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39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3124" y="1524000"/>
            <a:ext cx="4298076" cy="41563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2438400" y="122238"/>
            <a:ext cx="62484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Электронное казначейство 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151953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В рамках системы осуществляется контроль, мониторинг и анализ государственных финансов, доходов и расходов, т.е. она охватывает все бюджетные организации</a:t>
            </a: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96" y="2286000"/>
            <a:ext cx="8257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Банковские и учетные операции в режиме онлайн во всех органах государственной власти</a:t>
            </a:r>
            <a:r>
              <a:rPr lang="ka-GE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.</a:t>
            </a:r>
            <a:endParaRPr lang="en-US" sz="12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Обеспечение прозрачности казначейских операций</a:t>
            </a:r>
            <a:endParaRPr lang="en-US" sz="12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Автоматизация процесса расчета заработной платы</a:t>
            </a:r>
            <a:endParaRPr lang="en-US" sz="12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9</a:t>
            </a:r>
            <a:r>
              <a:rPr lang="ru-RU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</a:t>
            </a:r>
            <a:r>
              <a:rPr lang="en-US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8</a:t>
            </a:r>
            <a:r>
              <a:rPr lang="ru-RU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млн. </a:t>
            </a:r>
            <a:r>
              <a:rPr lang="ru-RU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операций ежедневно</a:t>
            </a: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ka-GE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  <a:r>
              <a:rPr lang="ru-RU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</a:t>
            </a:r>
            <a:r>
              <a:rPr lang="ka-GE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</a:t>
            </a:r>
            <a:r>
              <a:rPr lang="ru-RU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млн.</a:t>
            </a:r>
            <a:r>
              <a:rPr lang="ka-GE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ru-RU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бухгалтерских операций ежедневно</a:t>
            </a:r>
            <a:endParaRPr lang="en-US" sz="12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Поддержка </a:t>
            </a:r>
            <a:r>
              <a:rPr lang="ka-GE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89</a:t>
            </a:r>
            <a:r>
              <a:rPr lang="en-US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</a:t>
            </a:r>
            <a:r>
              <a:rPr lang="ka-GE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ru-RU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организаций</a:t>
            </a: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</a:t>
            </a:r>
            <a:r>
              <a:rPr lang="en-US" sz="1200" b="1" dirty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4667</a:t>
            </a: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ru-RU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пользователей</a:t>
            </a:r>
            <a:endParaRPr lang="en-US" sz="12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Предоставление средств из любой точки за </a:t>
            </a:r>
            <a:r>
              <a:rPr lang="en-US" sz="1200" b="1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5</a:t>
            </a:r>
            <a:r>
              <a:rPr lang="en-US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  <a:r>
              <a:rPr lang="ru-RU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секунд</a:t>
            </a:r>
            <a:endParaRPr lang="en-US" sz="12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2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Управление Главной книгой</a:t>
            </a:r>
            <a:endParaRPr lang="en-US" sz="1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863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38400" y="122238"/>
            <a:ext cx="6248400" cy="63976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Электронная система управления долгом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515071"/>
            <a:ext cx="80400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Интегрированный набор инструментов для внедрения современной компьютеризированной системы управления государственными долгом и кредитами. В целях формирования полной и надежной финансовой информации в системе объединяются все виды информации о государственном долге, займах и грантах</a:t>
            </a:r>
            <a:r>
              <a:rPr lang="en-US" sz="1400" dirty="0" smtClean="0"/>
              <a:t>.</a:t>
            </a: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496" y="2971562"/>
            <a:ext cx="82579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Полная автоматизация графика обслуживания государственного долга</a:t>
            </a: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Онлайн-сервис по платежам, связанным с госдолгом </a:t>
            </a:r>
            <a:endParaRPr lang="en-US" sz="1400" dirty="0" smtClean="0">
              <a:solidFill>
                <a:srgbClr val="FF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Автоматизация процесса подготовки годовых планов выпуска долговых обязательств</a:t>
            </a:r>
            <a:endParaRPr lang="en-US" sz="14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171450" lvl="0" indent="-1714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ru-RU" sz="14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Автоматизация процесса управления инвестиционными проектами</a:t>
            </a:r>
            <a:endParaRPr lang="en-US" sz="1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57249"/>
            <a:ext cx="687696" cy="73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56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7948</TotalTime>
  <Words>585</Words>
  <Application>Microsoft Office PowerPoint</Application>
  <PresentationFormat>On-screen Show (4:3)</PresentationFormat>
  <Paragraphs>153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Sylfaen</vt:lpstr>
      <vt:lpstr>Calibri</vt:lpstr>
      <vt:lpstr>Arial</vt:lpstr>
      <vt:lpstr>BPG Nino Mtavruli</vt:lpstr>
      <vt:lpstr>Calibri Light</vt:lpstr>
      <vt:lpstr>DejaVu Sans</vt:lpstr>
      <vt:lpstr>BPG Glaho Arial</vt:lpstr>
      <vt:lpstr>Office Theme</vt:lpstr>
      <vt:lpstr>Storyboard Layouts</vt:lpstr>
      <vt:lpstr>Image</vt:lpstr>
      <vt:lpstr>Система управления государственными финансами</vt:lpstr>
      <vt:lpstr>PowerPoint Presentation</vt:lpstr>
      <vt:lpstr>PowerPoint Presentation</vt:lpstr>
      <vt:lpstr>ЦЕЛЬ (преимущества)</vt:lpstr>
      <vt:lpstr>PowerPoint Presentation</vt:lpstr>
      <vt:lpstr>PowerPoint Presentation</vt:lpstr>
      <vt:lpstr>Электронный бюджет</vt:lpstr>
      <vt:lpstr>Электронное казначейство </vt:lpstr>
      <vt:lpstr>PowerPoint Presentation</vt:lpstr>
      <vt:lpstr>Электронная система управления кадрами</vt:lpstr>
      <vt:lpstr>Планы на будущее</vt:lpstr>
      <vt:lpstr>Спасибо за внимание!</vt:lpstr>
    </vt:vector>
  </TitlesOfParts>
  <Company>USN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</dc:creator>
  <cp:lastModifiedBy>Ekaterina A Zaleeva</cp:lastModifiedBy>
  <cp:revision>476</cp:revision>
  <cp:lastPrinted>2013-06-10T06:45:23Z</cp:lastPrinted>
  <dcterms:created xsi:type="dcterms:W3CDTF">2010-06-24T14:06:57Z</dcterms:created>
  <dcterms:modified xsi:type="dcterms:W3CDTF">2015-09-22T13:08:50Z</dcterms:modified>
</cp:coreProperties>
</file>