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4" r:id="rId1"/>
    <p:sldMasterId id="2147483937" r:id="rId2"/>
  </p:sldMasterIdLst>
  <p:notesMasterIdLst>
    <p:notesMasterId r:id="rId26"/>
  </p:notesMasterIdLst>
  <p:handoutMasterIdLst>
    <p:handoutMasterId r:id="rId27"/>
  </p:handoutMasterIdLst>
  <p:sldIdLst>
    <p:sldId id="256" r:id="rId3"/>
    <p:sldId id="314" r:id="rId4"/>
    <p:sldId id="318" r:id="rId5"/>
    <p:sldId id="319" r:id="rId6"/>
    <p:sldId id="320" r:id="rId7"/>
    <p:sldId id="321" r:id="rId8"/>
    <p:sldId id="322" r:id="rId9"/>
    <p:sldId id="323" r:id="rId10"/>
    <p:sldId id="324" r:id="rId11"/>
    <p:sldId id="327" r:id="rId12"/>
    <p:sldId id="326" r:id="rId13"/>
    <p:sldId id="325" r:id="rId14"/>
    <p:sldId id="329" r:id="rId15"/>
    <p:sldId id="330" r:id="rId16"/>
    <p:sldId id="328" r:id="rId17"/>
    <p:sldId id="298" r:id="rId18"/>
    <p:sldId id="315" r:id="rId19"/>
    <p:sldId id="317" r:id="rId20"/>
    <p:sldId id="316" r:id="rId21"/>
    <p:sldId id="331" r:id="rId22"/>
    <p:sldId id="332" r:id="rId23"/>
    <p:sldId id="333" r:id="rId24"/>
    <p:sldId id="279" r:id="rId25"/>
  </p:sldIdLst>
  <p:sldSz cx="9144000" cy="6858000" type="screen4x3"/>
  <p:notesSz cx="6797675" cy="9874250"/>
  <p:embeddedFontLst>
    <p:embeddedFont>
      <p:font typeface="Calibri" panose="020F0502020204030204" pitchFamily="34" charset="0"/>
      <p:regular r:id="rId28"/>
      <p:bold r:id="rId29"/>
      <p:italic r:id="rId30"/>
      <p:boldItalic r:id="rId31"/>
    </p:embeddedFont>
    <p:embeddedFont>
      <p:font typeface="BPG Nino Mtavruli" panose="020B0604020202020204" charset="0"/>
      <p:regular r:id="rId32"/>
      <p:bold r:id="rId33"/>
    </p:embeddedFont>
    <p:embeddedFont>
      <p:font typeface="DejaVu Sans" panose="020B0604020202020204" charset="0"/>
      <p:regular r:id="rId34"/>
      <p:bold r:id="rId35"/>
      <p:italic r:id="rId36"/>
      <p:boldItalic r:id="rId37"/>
    </p:embeddedFont>
    <p:embeddedFont>
      <p:font typeface="Calibri Light" panose="020F0302020204030204" pitchFamily="34" charset="0"/>
      <p:regular r:id="rId38"/>
      <p:italic r:id="rId39"/>
    </p:embeddedFont>
  </p:embeddedFont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F85A5A"/>
    <a:srgbClr val="D60000"/>
    <a:srgbClr val="D00000"/>
    <a:srgbClr val="A80000"/>
    <a:srgbClr val="F60000"/>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4660"/>
  </p:normalViewPr>
  <p:slideViewPr>
    <p:cSldViewPr>
      <p:cViewPr varScale="1">
        <p:scale>
          <a:sx n="84" d="100"/>
          <a:sy n="84" d="100"/>
        </p:scale>
        <p:origin x="1182"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585116F5-EC87-4868-BEF3-9416831985D0}" type="datetimeFigureOut">
              <a:rPr lang="en-US" smtClean="0"/>
              <a:t>9/17/2015</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8D8363A5-8A49-44D8-8623-9D9FBF48F181}" type="slidenum">
              <a:rPr lang="en-US" smtClean="0"/>
              <a:t>‹#›</a:t>
            </a:fld>
            <a:endParaRPr lang="en-US"/>
          </a:p>
        </p:txBody>
      </p:sp>
    </p:spTree>
    <p:extLst>
      <p:ext uri="{BB962C8B-B14F-4D97-AF65-F5344CB8AC3E}">
        <p14:creationId xmlns:p14="http://schemas.microsoft.com/office/powerpoint/2010/main" val="1509448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55" cy="493059"/>
          </a:xfrm>
          <a:prstGeom prst="rect">
            <a:avLst/>
          </a:prstGeom>
        </p:spPr>
        <p:txBody>
          <a:bodyPr vert="horz" lIns="92437" tIns="46219" rIns="92437" bIns="4621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245" y="2"/>
            <a:ext cx="2945955" cy="493059"/>
          </a:xfrm>
          <a:prstGeom prst="rect">
            <a:avLst/>
          </a:prstGeom>
        </p:spPr>
        <p:txBody>
          <a:bodyPr vert="horz" lIns="92437" tIns="46219" rIns="92437" bIns="46219" rtlCol="0"/>
          <a:lstStyle>
            <a:lvl1pPr algn="r" eaLnBrk="1" fontAlgn="auto" hangingPunct="1">
              <a:spcBef>
                <a:spcPts val="0"/>
              </a:spcBef>
              <a:spcAft>
                <a:spcPts val="0"/>
              </a:spcAft>
              <a:defRPr sz="1200">
                <a:latin typeface="+mn-lt"/>
                <a:cs typeface="+mn-cs"/>
              </a:defRPr>
            </a:lvl1pPr>
          </a:lstStyle>
          <a:p>
            <a:pPr>
              <a:defRPr/>
            </a:pPr>
            <a:fld id="{7825C7A0-C599-4189-B850-38132AB3D2AF}" type="datetimeFigureOut">
              <a:rPr lang="en-US"/>
              <a:pPr>
                <a:defRPr/>
              </a:pPr>
              <a:t>9/17/2015</a:t>
            </a:fld>
            <a:endParaRPr lang="en-US"/>
          </a:p>
        </p:txBody>
      </p:sp>
      <p:sp>
        <p:nvSpPr>
          <p:cNvPr id="4" name="Slide Image Placeholder 3"/>
          <p:cNvSpPr>
            <a:spLocks noGrp="1" noRot="1" noChangeAspect="1"/>
          </p:cNvSpPr>
          <p:nvPr>
            <p:ph type="sldImg" idx="2"/>
          </p:nvPr>
        </p:nvSpPr>
        <p:spPr>
          <a:xfrm>
            <a:off x="930275" y="741363"/>
            <a:ext cx="4937125" cy="3703637"/>
          </a:xfrm>
          <a:prstGeom prst="rect">
            <a:avLst/>
          </a:prstGeom>
          <a:noFill/>
          <a:ln w="12700">
            <a:solidFill>
              <a:prstClr val="black"/>
            </a:solidFill>
          </a:ln>
        </p:spPr>
        <p:txBody>
          <a:bodyPr vert="horz" lIns="92437" tIns="46219" rIns="92437" bIns="46219" rtlCol="0" anchor="ctr"/>
          <a:lstStyle/>
          <a:p>
            <a:pPr lvl="0"/>
            <a:endParaRPr lang="en-US" noProof="0"/>
          </a:p>
        </p:txBody>
      </p:sp>
      <p:sp>
        <p:nvSpPr>
          <p:cNvPr id="5" name="Notes Placeholder 4"/>
          <p:cNvSpPr>
            <a:spLocks noGrp="1"/>
          </p:cNvSpPr>
          <p:nvPr>
            <p:ph type="body" sz="quarter" idx="3"/>
          </p:nvPr>
        </p:nvSpPr>
        <p:spPr>
          <a:xfrm>
            <a:off x="680064" y="4690598"/>
            <a:ext cx="5437550" cy="4442432"/>
          </a:xfrm>
          <a:prstGeom prst="rect">
            <a:avLst/>
          </a:prstGeom>
        </p:spPr>
        <p:txBody>
          <a:bodyPr vert="horz" lIns="92437" tIns="46219" rIns="92437" bIns="462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9560"/>
            <a:ext cx="2945955" cy="493059"/>
          </a:xfrm>
          <a:prstGeom prst="rect">
            <a:avLst/>
          </a:prstGeom>
        </p:spPr>
        <p:txBody>
          <a:bodyPr vert="horz" lIns="92437" tIns="46219" rIns="92437" bIns="4621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245" y="9379560"/>
            <a:ext cx="2945955" cy="493059"/>
          </a:xfrm>
          <a:prstGeom prst="rect">
            <a:avLst/>
          </a:prstGeom>
        </p:spPr>
        <p:txBody>
          <a:bodyPr vert="horz" wrap="square" lIns="92437" tIns="46219" rIns="92437" bIns="4621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7E8F975-CA93-4CAC-8B2D-F6D625F794BE}" type="slidenum">
              <a:rPr lang="en-US"/>
              <a:pPr>
                <a:defRPr/>
              </a:pPr>
              <a:t>‹#›</a:t>
            </a:fld>
            <a:endParaRPr lang="en-US"/>
          </a:p>
        </p:txBody>
      </p:sp>
    </p:spTree>
    <p:extLst>
      <p:ext uri="{BB962C8B-B14F-4D97-AF65-F5344CB8AC3E}">
        <p14:creationId xmlns:p14="http://schemas.microsoft.com/office/powerpoint/2010/main" val="951335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E8F975-CA93-4CAC-8B2D-F6D625F794BE}" type="slidenum">
              <a:rPr lang="en-US" smtClean="0"/>
              <a:pPr>
                <a:defRPr/>
              </a:pPr>
              <a:t>1</a:t>
            </a:fld>
            <a:endParaRPr lang="en-US"/>
          </a:p>
        </p:txBody>
      </p:sp>
    </p:spTree>
    <p:extLst>
      <p:ext uri="{BB962C8B-B14F-4D97-AF65-F5344CB8AC3E}">
        <p14:creationId xmlns:p14="http://schemas.microsoft.com/office/powerpoint/2010/main" val="53469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Forest management system to add.</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0483" indent="-273263">
              <a:spcBef>
                <a:spcPct val="30000"/>
              </a:spcBef>
              <a:defRPr sz="1100">
                <a:solidFill>
                  <a:schemeClr val="tx1"/>
                </a:solidFill>
                <a:latin typeface="Calibri" panose="020F0502020204030204" pitchFamily="34" charset="0"/>
              </a:defRPr>
            </a:lvl2pPr>
            <a:lvl3pPr marL="1093051" indent="-218610">
              <a:spcBef>
                <a:spcPct val="30000"/>
              </a:spcBef>
              <a:defRPr sz="1100">
                <a:solidFill>
                  <a:schemeClr val="tx1"/>
                </a:solidFill>
                <a:latin typeface="Calibri" panose="020F0502020204030204" pitchFamily="34" charset="0"/>
              </a:defRPr>
            </a:lvl3pPr>
            <a:lvl4pPr marL="1530271" indent="-218610">
              <a:spcBef>
                <a:spcPct val="30000"/>
              </a:spcBef>
              <a:defRPr sz="1100">
                <a:solidFill>
                  <a:schemeClr val="tx1"/>
                </a:solidFill>
                <a:latin typeface="Calibri" panose="020F0502020204030204" pitchFamily="34" charset="0"/>
              </a:defRPr>
            </a:lvl4pPr>
            <a:lvl5pPr marL="1967492" indent="-218610">
              <a:spcBef>
                <a:spcPct val="30000"/>
              </a:spcBef>
              <a:defRPr sz="1100">
                <a:solidFill>
                  <a:schemeClr val="tx1"/>
                </a:solidFill>
                <a:latin typeface="Calibri" panose="020F0502020204030204" pitchFamily="34" charset="0"/>
              </a:defRPr>
            </a:lvl5pPr>
            <a:lvl6pPr marL="2404712" indent="-218610" eaLnBrk="0" fontAlgn="base" hangingPunct="0">
              <a:spcBef>
                <a:spcPct val="30000"/>
              </a:spcBef>
              <a:spcAft>
                <a:spcPct val="0"/>
              </a:spcAft>
              <a:defRPr sz="1100">
                <a:solidFill>
                  <a:schemeClr val="tx1"/>
                </a:solidFill>
                <a:latin typeface="Calibri" panose="020F0502020204030204" pitchFamily="34" charset="0"/>
              </a:defRPr>
            </a:lvl6pPr>
            <a:lvl7pPr marL="2841932" indent="-218610" eaLnBrk="0" fontAlgn="base" hangingPunct="0">
              <a:spcBef>
                <a:spcPct val="30000"/>
              </a:spcBef>
              <a:spcAft>
                <a:spcPct val="0"/>
              </a:spcAft>
              <a:defRPr sz="1100">
                <a:solidFill>
                  <a:schemeClr val="tx1"/>
                </a:solidFill>
                <a:latin typeface="Calibri" panose="020F0502020204030204" pitchFamily="34" charset="0"/>
              </a:defRPr>
            </a:lvl7pPr>
            <a:lvl8pPr marL="3279153" indent="-218610" eaLnBrk="0" fontAlgn="base" hangingPunct="0">
              <a:spcBef>
                <a:spcPct val="30000"/>
              </a:spcBef>
              <a:spcAft>
                <a:spcPct val="0"/>
              </a:spcAft>
              <a:defRPr sz="1100">
                <a:solidFill>
                  <a:schemeClr val="tx1"/>
                </a:solidFill>
                <a:latin typeface="Calibri" panose="020F0502020204030204" pitchFamily="34" charset="0"/>
              </a:defRPr>
            </a:lvl8pPr>
            <a:lvl9pPr marL="3716373" indent="-21861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F57D8163-92F2-4329-A74F-9184DA4197B3}" type="slidenum">
              <a:rPr lang="en-US" sz="1200"/>
              <a:pPr>
                <a:spcBef>
                  <a:spcPct val="0"/>
                </a:spcBef>
              </a:pPr>
              <a:t>16</a:t>
            </a:fld>
            <a:endParaRPr lang="en-US" sz="1200"/>
          </a:p>
        </p:txBody>
      </p:sp>
    </p:spTree>
    <p:extLst>
      <p:ext uri="{BB962C8B-B14F-4D97-AF65-F5344CB8AC3E}">
        <p14:creationId xmlns:p14="http://schemas.microsoft.com/office/powerpoint/2010/main" val="172961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Forest management system to add.</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0483" indent="-273263">
              <a:spcBef>
                <a:spcPct val="30000"/>
              </a:spcBef>
              <a:defRPr sz="1100">
                <a:solidFill>
                  <a:schemeClr val="tx1"/>
                </a:solidFill>
                <a:latin typeface="Calibri" panose="020F0502020204030204" pitchFamily="34" charset="0"/>
              </a:defRPr>
            </a:lvl2pPr>
            <a:lvl3pPr marL="1093051" indent="-218610">
              <a:spcBef>
                <a:spcPct val="30000"/>
              </a:spcBef>
              <a:defRPr sz="1100">
                <a:solidFill>
                  <a:schemeClr val="tx1"/>
                </a:solidFill>
                <a:latin typeface="Calibri" panose="020F0502020204030204" pitchFamily="34" charset="0"/>
              </a:defRPr>
            </a:lvl3pPr>
            <a:lvl4pPr marL="1530271" indent="-218610">
              <a:spcBef>
                <a:spcPct val="30000"/>
              </a:spcBef>
              <a:defRPr sz="1100">
                <a:solidFill>
                  <a:schemeClr val="tx1"/>
                </a:solidFill>
                <a:latin typeface="Calibri" panose="020F0502020204030204" pitchFamily="34" charset="0"/>
              </a:defRPr>
            </a:lvl4pPr>
            <a:lvl5pPr marL="1967492" indent="-218610">
              <a:spcBef>
                <a:spcPct val="30000"/>
              </a:spcBef>
              <a:defRPr sz="1100">
                <a:solidFill>
                  <a:schemeClr val="tx1"/>
                </a:solidFill>
                <a:latin typeface="Calibri" panose="020F0502020204030204" pitchFamily="34" charset="0"/>
              </a:defRPr>
            </a:lvl5pPr>
            <a:lvl6pPr marL="2404712" indent="-218610" eaLnBrk="0" fontAlgn="base" hangingPunct="0">
              <a:spcBef>
                <a:spcPct val="30000"/>
              </a:spcBef>
              <a:spcAft>
                <a:spcPct val="0"/>
              </a:spcAft>
              <a:defRPr sz="1100">
                <a:solidFill>
                  <a:schemeClr val="tx1"/>
                </a:solidFill>
                <a:latin typeface="Calibri" panose="020F0502020204030204" pitchFamily="34" charset="0"/>
              </a:defRPr>
            </a:lvl6pPr>
            <a:lvl7pPr marL="2841932" indent="-218610" eaLnBrk="0" fontAlgn="base" hangingPunct="0">
              <a:spcBef>
                <a:spcPct val="30000"/>
              </a:spcBef>
              <a:spcAft>
                <a:spcPct val="0"/>
              </a:spcAft>
              <a:defRPr sz="1100">
                <a:solidFill>
                  <a:schemeClr val="tx1"/>
                </a:solidFill>
                <a:latin typeface="Calibri" panose="020F0502020204030204" pitchFamily="34" charset="0"/>
              </a:defRPr>
            </a:lvl7pPr>
            <a:lvl8pPr marL="3279153" indent="-218610" eaLnBrk="0" fontAlgn="base" hangingPunct="0">
              <a:spcBef>
                <a:spcPct val="30000"/>
              </a:spcBef>
              <a:spcAft>
                <a:spcPct val="0"/>
              </a:spcAft>
              <a:defRPr sz="1100">
                <a:solidFill>
                  <a:schemeClr val="tx1"/>
                </a:solidFill>
                <a:latin typeface="Calibri" panose="020F0502020204030204" pitchFamily="34" charset="0"/>
              </a:defRPr>
            </a:lvl8pPr>
            <a:lvl9pPr marL="3716373" indent="-21861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F57D8163-92F2-4329-A74F-9184DA4197B3}" type="slidenum">
              <a:rPr lang="en-US" sz="1200"/>
              <a:pPr>
                <a:spcBef>
                  <a:spcPct val="0"/>
                </a:spcBef>
              </a:pPr>
              <a:t>17</a:t>
            </a:fld>
            <a:endParaRPr lang="en-US" sz="1200"/>
          </a:p>
        </p:txBody>
      </p:sp>
    </p:spTree>
    <p:extLst>
      <p:ext uri="{BB962C8B-B14F-4D97-AF65-F5344CB8AC3E}">
        <p14:creationId xmlns:p14="http://schemas.microsoft.com/office/powerpoint/2010/main" val="222444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Forest management system to add.</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0483" indent="-273263">
              <a:spcBef>
                <a:spcPct val="30000"/>
              </a:spcBef>
              <a:defRPr sz="1100">
                <a:solidFill>
                  <a:schemeClr val="tx1"/>
                </a:solidFill>
                <a:latin typeface="Calibri" panose="020F0502020204030204" pitchFamily="34" charset="0"/>
              </a:defRPr>
            </a:lvl2pPr>
            <a:lvl3pPr marL="1093051" indent="-218610">
              <a:spcBef>
                <a:spcPct val="30000"/>
              </a:spcBef>
              <a:defRPr sz="1100">
                <a:solidFill>
                  <a:schemeClr val="tx1"/>
                </a:solidFill>
                <a:latin typeface="Calibri" panose="020F0502020204030204" pitchFamily="34" charset="0"/>
              </a:defRPr>
            </a:lvl3pPr>
            <a:lvl4pPr marL="1530271" indent="-218610">
              <a:spcBef>
                <a:spcPct val="30000"/>
              </a:spcBef>
              <a:defRPr sz="1100">
                <a:solidFill>
                  <a:schemeClr val="tx1"/>
                </a:solidFill>
                <a:latin typeface="Calibri" panose="020F0502020204030204" pitchFamily="34" charset="0"/>
              </a:defRPr>
            </a:lvl4pPr>
            <a:lvl5pPr marL="1967492" indent="-218610">
              <a:spcBef>
                <a:spcPct val="30000"/>
              </a:spcBef>
              <a:defRPr sz="1100">
                <a:solidFill>
                  <a:schemeClr val="tx1"/>
                </a:solidFill>
                <a:latin typeface="Calibri" panose="020F0502020204030204" pitchFamily="34" charset="0"/>
              </a:defRPr>
            </a:lvl5pPr>
            <a:lvl6pPr marL="2404712" indent="-218610" eaLnBrk="0" fontAlgn="base" hangingPunct="0">
              <a:spcBef>
                <a:spcPct val="30000"/>
              </a:spcBef>
              <a:spcAft>
                <a:spcPct val="0"/>
              </a:spcAft>
              <a:defRPr sz="1100">
                <a:solidFill>
                  <a:schemeClr val="tx1"/>
                </a:solidFill>
                <a:latin typeface="Calibri" panose="020F0502020204030204" pitchFamily="34" charset="0"/>
              </a:defRPr>
            </a:lvl6pPr>
            <a:lvl7pPr marL="2841932" indent="-218610" eaLnBrk="0" fontAlgn="base" hangingPunct="0">
              <a:spcBef>
                <a:spcPct val="30000"/>
              </a:spcBef>
              <a:spcAft>
                <a:spcPct val="0"/>
              </a:spcAft>
              <a:defRPr sz="1100">
                <a:solidFill>
                  <a:schemeClr val="tx1"/>
                </a:solidFill>
                <a:latin typeface="Calibri" panose="020F0502020204030204" pitchFamily="34" charset="0"/>
              </a:defRPr>
            </a:lvl7pPr>
            <a:lvl8pPr marL="3279153" indent="-218610" eaLnBrk="0" fontAlgn="base" hangingPunct="0">
              <a:spcBef>
                <a:spcPct val="30000"/>
              </a:spcBef>
              <a:spcAft>
                <a:spcPct val="0"/>
              </a:spcAft>
              <a:defRPr sz="1100">
                <a:solidFill>
                  <a:schemeClr val="tx1"/>
                </a:solidFill>
                <a:latin typeface="Calibri" panose="020F0502020204030204" pitchFamily="34" charset="0"/>
              </a:defRPr>
            </a:lvl8pPr>
            <a:lvl9pPr marL="3716373" indent="-21861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F57D8163-92F2-4329-A74F-9184DA4197B3}" type="slidenum">
              <a:rPr lang="en-US" sz="1200"/>
              <a:pPr>
                <a:spcBef>
                  <a:spcPct val="0"/>
                </a:spcBef>
              </a:pPr>
              <a:t>18</a:t>
            </a:fld>
            <a:endParaRPr lang="en-US" sz="1200"/>
          </a:p>
        </p:txBody>
      </p:sp>
    </p:spTree>
    <p:extLst>
      <p:ext uri="{BB962C8B-B14F-4D97-AF65-F5344CB8AC3E}">
        <p14:creationId xmlns:p14="http://schemas.microsoft.com/office/powerpoint/2010/main" val="265453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Forest management system to add.</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0483" indent="-273263">
              <a:spcBef>
                <a:spcPct val="30000"/>
              </a:spcBef>
              <a:defRPr sz="1100">
                <a:solidFill>
                  <a:schemeClr val="tx1"/>
                </a:solidFill>
                <a:latin typeface="Calibri" panose="020F0502020204030204" pitchFamily="34" charset="0"/>
              </a:defRPr>
            </a:lvl2pPr>
            <a:lvl3pPr marL="1093051" indent="-218610">
              <a:spcBef>
                <a:spcPct val="30000"/>
              </a:spcBef>
              <a:defRPr sz="1100">
                <a:solidFill>
                  <a:schemeClr val="tx1"/>
                </a:solidFill>
                <a:latin typeface="Calibri" panose="020F0502020204030204" pitchFamily="34" charset="0"/>
              </a:defRPr>
            </a:lvl3pPr>
            <a:lvl4pPr marL="1530271" indent="-218610">
              <a:spcBef>
                <a:spcPct val="30000"/>
              </a:spcBef>
              <a:defRPr sz="1100">
                <a:solidFill>
                  <a:schemeClr val="tx1"/>
                </a:solidFill>
                <a:latin typeface="Calibri" panose="020F0502020204030204" pitchFamily="34" charset="0"/>
              </a:defRPr>
            </a:lvl4pPr>
            <a:lvl5pPr marL="1967492" indent="-218610">
              <a:spcBef>
                <a:spcPct val="30000"/>
              </a:spcBef>
              <a:defRPr sz="1100">
                <a:solidFill>
                  <a:schemeClr val="tx1"/>
                </a:solidFill>
                <a:latin typeface="Calibri" panose="020F0502020204030204" pitchFamily="34" charset="0"/>
              </a:defRPr>
            </a:lvl5pPr>
            <a:lvl6pPr marL="2404712" indent="-218610" eaLnBrk="0" fontAlgn="base" hangingPunct="0">
              <a:spcBef>
                <a:spcPct val="30000"/>
              </a:spcBef>
              <a:spcAft>
                <a:spcPct val="0"/>
              </a:spcAft>
              <a:defRPr sz="1100">
                <a:solidFill>
                  <a:schemeClr val="tx1"/>
                </a:solidFill>
                <a:latin typeface="Calibri" panose="020F0502020204030204" pitchFamily="34" charset="0"/>
              </a:defRPr>
            </a:lvl6pPr>
            <a:lvl7pPr marL="2841932" indent="-218610" eaLnBrk="0" fontAlgn="base" hangingPunct="0">
              <a:spcBef>
                <a:spcPct val="30000"/>
              </a:spcBef>
              <a:spcAft>
                <a:spcPct val="0"/>
              </a:spcAft>
              <a:defRPr sz="1100">
                <a:solidFill>
                  <a:schemeClr val="tx1"/>
                </a:solidFill>
                <a:latin typeface="Calibri" panose="020F0502020204030204" pitchFamily="34" charset="0"/>
              </a:defRPr>
            </a:lvl7pPr>
            <a:lvl8pPr marL="3279153" indent="-218610" eaLnBrk="0" fontAlgn="base" hangingPunct="0">
              <a:spcBef>
                <a:spcPct val="30000"/>
              </a:spcBef>
              <a:spcAft>
                <a:spcPct val="0"/>
              </a:spcAft>
              <a:defRPr sz="1100">
                <a:solidFill>
                  <a:schemeClr val="tx1"/>
                </a:solidFill>
                <a:latin typeface="Calibri" panose="020F0502020204030204" pitchFamily="34" charset="0"/>
              </a:defRPr>
            </a:lvl8pPr>
            <a:lvl9pPr marL="3716373" indent="-21861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F57D8163-92F2-4329-A74F-9184DA4197B3}" type="slidenum">
              <a:rPr lang="en-US" sz="1200"/>
              <a:pPr>
                <a:spcBef>
                  <a:spcPct val="0"/>
                </a:spcBef>
              </a:pPr>
              <a:t>19</a:t>
            </a:fld>
            <a:endParaRPr lang="en-US" sz="1200"/>
          </a:p>
        </p:txBody>
      </p:sp>
    </p:spTree>
    <p:extLst>
      <p:ext uri="{BB962C8B-B14F-4D97-AF65-F5344CB8AC3E}">
        <p14:creationId xmlns:p14="http://schemas.microsoft.com/office/powerpoint/2010/main" val="61230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97D4CBC-B2C5-4E0C-BDC9-459C7575A721}" type="slidenum">
              <a:rPr lang="ru-RU" smtClean="0"/>
              <a:pPr>
                <a:defRPr/>
              </a:pPr>
              <a:t>‹#›</a:t>
            </a:fld>
            <a:endParaRPr lang="ru-RU"/>
          </a:p>
        </p:txBody>
      </p:sp>
    </p:spTree>
    <p:extLst>
      <p:ext uri="{BB962C8B-B14F-4D97-AF65-F5344CB8AC3E}">
        <p14:creationId xmlns:p14="http://schemas.microsoft.com/office/powerpoint/2010/main" val="356737451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4F23C96-AE04-48C6-BC2B-176B54AB8B5F}" type="slidenum">
              <a:rPr lang="ru-RU" smtClean="0"/>
              <a:pPr>
                <a:defRPr/>
              </a:pPr>
              <a:t>‹#›</a:t>
            </a:fld>
            <a:endParaRPr lang="ru-RU"/>
          </a:p>
        </p:txBody>
      </p:sp>
    </p:spTree>
    <p:extLst>
      <p:ext uri="{BB962C8B-B14F-4D97-AF65-F5344CB8AC3E}">
        <p14:creationId xmlns:p14="http://schemas.microsoft.com/office/powerpoint/2010/main" val="93739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6F8AF43-D5D2-4CA0-8DBA-D27295DFD1D2}" type="slidenum">
              <a:rPr lang="ru-RU" smtClean="0"/>
              <a:pPr>
                <a:defRPr/>
              </a:pPr>
              <a:t>‹#›</a:t>
            </a:fld>
            <a:endParaRPr lang="ru-RU"/>
          </a:p>
        </p:txBody>
      </p:sp>
    </p:spTree>
    <p:extLst>
      <p:ext uri="{BB962C8B-B14F-4D97-AF65-F5344CB8AC3E}">
        <p14:creationId xmlns:p14="http://schemas.microsoft.com/office/powerpoint/2010/main" val="376554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667000"/>
            <a:ext cx="7162800" cy="933450"/>
          </a:xfrm>
        </p:spPr>
        <p:txBody>
          <a:bodyPr/>
          <a:lstStyle>
            <a:lvl1pPr algn="l">
              <a:defRPr>
                <a:solidFill>
                  <a:schemeClr val="bg1"/>
                </a:solidFill>
              </a:defRPr>
            </a:lvl1pPr>
          </a:lstStyle>
          <a:p>
            <a:r>
              <a:rPr lang="en-US" dirty="0" smtClean="0"/>
              <a:t>Click to edit Master title style</a:t>
            </a:r>
            <a:endParaRPr lang="ru-RU" dirty="0"/>
          </a:p>
        </p:txBody>
      </p:sp>
      <p:sp>
        <p:nvSpPr>
          <p:cNvPr id="3" name="Subtitle 2"/>
          <p:cNvSpPr>
            <a:spLocks noGrp="1"/>
          </p:cNvSpPr>
          <p:nvPr>
            <p:ph type="subTitle" idx="1"/>
          </p:nvPr>
        </p:nvSpPr>
        <p:spPr>
          <a:xfrm>
            <a:off x="1295400" y="3810000"/>
            <a:ext cx="6400800" cy="9144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ru-RU" dirty="0"/>
          </a:p>
        </p:txBody>
      </p:sp>
      <p:sp>
        <p:nvSpPr>
          <p:cNvPr id="12" name="Content Placeholder 11"/>
          <p:cNvSpPr>
            <a:spLocks noGrp="1"/>
          </p:cNvSpPr>
          <p:nvPr>
            <p:ph sz="quarter" idx="10"/>
          </p:nvPr>
        </p:nvSpPr>
        <p:spPr>
          <a:xfrm>
            <a:off x="1905000" y="4267200"/>
            <a:ext cx="6781800" cy="457200"/>
          </a:xfrm>
        </p:spPr>
        <p:txBody>
          <a:bodyPr>
            <a:normAutofit/>
          </a:bodyPr>
          <a:lstStyle>
            <a:lvl1pPr>
              <a:buNone/>
              <a:defRPr sz="2400" baseline="0">
                <a:solidFill>
                  <a:schemeClr val="bg1"/>
                </a:solidFill>
              </a:defRPr>
            </a:lvl1pPr>
          </a:lstStyle>
          <a:p>
            <a:pPr lvl="0"/>
            <a:r>
              <a:rPr lang="en-US" dirty="0" smtClean="0"/>
              <a:t>Click to edit Master text styles</a:t>
            </a:r>
          </a:p>
        </p:txBody>
      </p:sp>
      <p:sp>
        <p:nvSpPr>
          <p:cNvPr id="13" name="Content Placeholder 11"/>
          <p:cNvSpPr>
            <a:spLocks noGrp="1"/>
          </p:cNvSpPr>
          <p:nvPr>
            <p:ph sz="quarter" idx="11"/>
          </p:nvPr>
        </p:nvSpPr>
        <p:spPr>
          <a:xfrm>
            <a:off x="1905000" y="4495800"/>
            <a:ext cx="6781800" cy="457200"/>
          </a:xfrm>
        </p:spPr>
        <p:txBody>
          <a:bodyPr>
            <a:normAutofit/>
          </a:bodyPr>
          <a:lstStyle>
            <a:lvl1pPr>
              <a:buNone/>
              <a:defRPr sz="1600" baseline="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57458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786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fm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spTree>
    <p:extLst>
      <p:ext uri="{BB962C8B-B14F-4D97-AF65-F5344CB8AC3E}">
        <p14:creationId xmlns:p14="http://schemas.microsoft.com/office/powerpoint/2010/main" val="23791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06EDE1-5BA2-44AE-8B90-250D128EED6E}"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49CE8F6-9B7B-482F-ADCE-D12011166216}" type="slidenum">
              <a:rPr lang="ru-RU" smtClean="0"/>
              <a:pPr>
                <a:defRPr/>
              </a:pPr>
              <a:t>‹#›</a:t>
            </a:fld>
            <a:endParaRPr lang="ru-RU"/>
          </a:p>
        </p:txBody>
      </p:sp>
    </p:spTree>
    <p:extLst>
      <p:ext uri="{BB962C8B-B14F-4D97-AF65-F5344CB8AC3E}">
        <p14:creationId xmlns:p14="http://schemas.microsoft.com/office/powerpoint/2010/main" val="388213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06EDE1-5BA2-44AE-8B90-250D128EED6E}"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1BE8AAB-F472-4092-B654-F147BB7956C9}" type="slidenum">
              <a:rPr lang="ru-RU" smtClean="0"/>
              <a:pPr>
                <a:defRPr/>
              </a:pPr>
              <a:t>‹#›</a:t>
            </a:fld>
            <a:endParaRPr lang="ru-RU"/>
          </a:p>
        </p:txBody>
      </p:sp>
    </p:spTree>
    <p:extLst>
      <p:ext uri="{BB962C8B-B14F-4D97-AF65-F5344CB8AC3E}">
        <p14:creationId xmlns:p14="http://schemas.microsoft.com/office/powerpoint/2010/main" val="110229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25373E3-80BD-409F-B8A6-0EEC1CA04295}" type="slidenum">
              <a:rPr lang="ru-RU" smtClean="0"/>
              <a:pPr>
                <a:defRPr/>
              </a:pPr>
              <a:t>‹#›</a:t>
            </a:fld>
            <a:endParaRPr lang="ru-RU"/>
          </a:p>
        </p:txBody>
      </p:sp>
    </p:spTree>
    <p:extLst>
      <p:ext uri="{BB962C8B-B14F-4D97-AF65-F5344CB8AC3E}">
        <p14:creationId xmlns:p14="http://schemas.microsoft.com/office/powerpoint/2010/main" val="11700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425DF423-744E-41E2-8F36-90A26F25120C}" type="slidenum">
              <a:rPr lang="ru-RU" smtClean="0"/>
              <a:pPr>
                <a:defRPr/>
              </a:pPr>
              <a:t>‹#›</a:t>
            </a:fld>
            <a:endParaRPr lang="ru-RU"/>
          </a:p>
        </p:txBody>
      </p:sp>
    </p:spTree>
    <p:extLst>
      <p:ext uri="{BB962C8B-B14F-4D97-AF65-F5344CB8AC3E}">
        <p14:creationId xmlns:p14="http://schemas.microsoft.com/office/powerpoint/2010/main" val="273162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0522558D-7DB3-4A8C-B59E-FBD85309DEF7}" type="slidenum">
              <a:rPr lang="ru-RU" smtClean="0"/>
              <a:pPr>
                <a:defRPr/>
              </a:pPr>
              <a:t>‹#›</a:t>
            </a:fld>
            <a:endParaRPr lang="ru-RU"/>
          </a:p>
        </p:txBody>
      </p:sp>
    </p:spTree>
    <p:extLst>
      <p:ext uri="{BB962C8B-B14F-4D97-AF65-F5344CB8AC3E}">
        <p14:creationId xmlns:p14="http://schemas.microsoft.com/office/powerpoint/2010/main" val="336027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62258B2-666A-4CFD-B23C-1DEEDDD28895}" type="slidenum">
              <a:rPr lang="ru-RU" smtClean="0"/>
              <a:pPr>
                <a:defRPr/>
              </a:pPr>
              <a:t>‹#›</a:t>
            </a:fld>
            <a:endParaRPr lang="ru-RU"/>
          </a:p>
        </p:txBody>
      </p:sp>
    </p:spTree>
    <p:extLst>
      <p:ext uri="{BB962C8B-B14F-4D97-AF65-F5344CB8AC3E}">
        <p14:creationId xmlns:p14="http://schemas.microsoft.com/office/powerpoint/2010/main" val="76671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7E93E66-EA40-407E-A5E6-8DE8278D734D}" type="slidenum">
              <a:rPr lang="ru-RU" smtClean="0"/>
              <a:pPr>
                <a:defRPr/>
              </a:pPr>
              <a:t>‹#›</a:t>
            </a:fld>
            <a:endParaRPr lang="ru-RU"/>
          </a:p>
        </p:txBody>
      </p:sp>
    </p:spTree>
    <p:extLst>
      <p:ext uri="{BB962C8B-B14F-4D97-AF65-F5344CB8AC3E}">
        <p14:creationId xmlns:p14="http://schemas.microsoft.com/office/powerpoint/2010/main" val="152775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FBE7DC5-4094-4624-93BB-48931E6C3568}" type="slidenum">
              <a:rPr lang="ru-RU" smtClean="0"/>
              <a:pPr>
                <a:defRPr/>
              </a:pPr>
              <a:t>‹#›</a:t>
            </a:fld>
            <a:endParaRPr lang="ru-RU"/>
          </a:p>
        </p:txBody>
      </p:sp>
    </p:spTree>
    <p:extLst>
      <p:ext uri="{BB962C8B-B14F-4D97-AF65-F5344CB8AC3E}">
        <p14:creationId xmlns:p14="http://schemas.microsoft.com/office/powerpoint/2010/main" val="341877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7D4CBC-B2C5-4E0C-BDC9-459C7575A721}" type="slidenum">
              <a:rPr lang="ru-RU" smtClean="0"/>
              <a:pPr>
                <a:defRPr/>
              </a:pPr>
              <a:t>‹#›</a:t>
            </a:fld>
            <a:endParaRPr lang="ru-RU"/>
          </a:p>
        </p:txBody>
      </p:sp>
    </p:spTree>
    <p:extLst>
      <p:ext uri="{BB962C8B-B14F-4D97-AF65-F5344CB8AC3E}">
        <p14:creationId xmlns:p14="http://schemas.microsoft.com/office/powerpoint/2010/main" val="73489129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573645"/>
      </p:ext>
    </p:extLst>
  </p:cSld>
  <p:clrMap bg1="lt1" tx1="dk1" bg2="lt2" tx2="dk2" accent1="accent1" accent2="accent2" accent3="accent3" accent4="accent4" accent5="accent5" accent6="accent6" hlink="hlink" folHlink="folHlink"/>
  <p:sldLayoutIdLst>
    <p:sldLayoutId id="2147483938" r:id="rId1"/>
    <p:sldLayoutId id="214748393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6146" name="Title 1"/>
          <p:cNvSpPr>
            <a:spLocks noGrp="1"/>
          </p:cNvSpPr>
          <p:nvPr>
            <p:ph type="ctrTitle"/>
          </p:nvPr>
        </p:nvSpPr>
        <p:spPr>
          <a:xfrm>
            <a:off x="3429000" y="2514600"/>
            <a:ext cx="3897086" cy="1066800"/>
          </a:xfrm>
          <a:noFill/>
        </p:spPr>
        <p:txBody>
          <a:bodyPr>
            <a:normAutofit/>
          </a:bodyPr>
          <a:lstStyle/>
          <a:p>
            <a:r>
              <a:rPr lang="en-US" sz="2400" dirty="0" smtClean="0">
                <a:solidFill>
                  <a:srgbClr val="C00000"/>
                </a:solidFill>
                <a:latin typeface="Arial" pitchFamily="34" charset="0"/>
                <a:cs typeface="Arial" pitchFamily="34" charset="0"/>
              </a:rPr>
              <a:t>System </a:t>
            </a:r>
            <a:r>
              <a:rPr lang="en-US" sz="2400" dirty="0">
                <a:solidFill>
                  <a:srgbClr val="C00000"/>
                </a:solidFill>
                <a:latin typeface="Arial" pitchFamily="34" charset="0"/>
                <a:cs typeface="Arial" pitchFamily="34" charset="0"/>
              </a:rPr>
              <a:t>Architecture</a:t>
            </a:r>
            <a:endParaRPr lang="ru-RU" sz="2400" dirty="0" smtClean="0">
              <a:solidFill>
                <a:srgbClr val="C00000"/>
              </a:solidFill>
              <a:latin typeface="Arial" pitchFamily="34" charset="0"/>
              <a:cs typeface="Arial" pitchFamily="34" charset="0"/>
            </a:endParaRPr>
          </a:p>
        </p:txBody>
      </p:sp>
      <p:sp>
        <p:nvSpPr>
          <p:cNvPr id="6147" name="Content Placeholder 3"/>
          <p:cNvSpPr>
            <a:spLocks noGrp="1"/>
          </p:cNvSpPr>
          <p:nvPr>
            <p:ph sz="quarter" idx="10"/>
          </p:nvPr>
        </p:nvSpPr>
        <p:spPr>
          <a:xfrm>
            <a:off x="1258212" y="4648200"/>
            <a:ext cx="6781800" cy="928523"/>
          </a:xfrm>
        </p:spPr>
        <p:txBody>
          <a:bodyPr>
            <a:normAutofit/>
          </a:bodyPr>
          <a:lstStyle/>
          <a:p>
            <a:pPr algn="ctr" eaLnBrk="1" hangingPunct="1"/>
            <a:endParaRPr lang="ka-GE" sz="1500" dirty="0" smtClean="0">
              <a:solidFill>
                <a:schemeClr val="tx2">
                  <a:lumMod val="60000"/>
                  <a:lumOff val="40000"/>
                </a:schemeClr>
              </a:solidFill>
              <a:latin typeface="DejaVu Sans" panose="020B0603030804020204" pitchFamily="34" charset="0"/>
              <a:ea typeface="DejaVu Sans" panose="020B0603030804020204" pitchFamily="34" charset="0"/>
              <a:cs typeface="DejaVu Sans" panose="020B0603030804020204" pitchFamily="34" charset="0"/>
            </a:endParaRPr>
          </a:p>
          <a:p>
            <a:pPr algn="ctr" eaLnBrk="1" hangingPunct="1"/>
            <a:r>
              <a:rPr lang="en-US" sz="1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t>LEPL Financial-Analytical Service, Ministry of Finance</a:t>
            </a:r>
          </a:p>
          <a:p>
            <a:pPr algn="ctr" eaLnBrk="1" hangingPunct="1"/>
            <a:r>
              <a:rPr lang="en-US" sz="1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t>October</a:t>
            </a:r>
            <a:r>
              <a:rPr lang="ka-GE" sz="1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t>, 201</a:t>
            </a:r>
            <a:r>
              <a:rPr lang="en-US" sz="1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t>5</a:t>
            </a:r>
            <a:endParaRPr lang="ru-RU" sz="1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545696" y="1965714"/>
            <a:ext cx="3048000" cy="302895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6605" y="1965714"/>
            <a:ext cx="3048000" cy="3028950"/>
          </a:xfrm>
          <a:prstGeom prst="rect">
            <a:avLst/>
          </a:prstGeom>
        </p:spPr>
      </p:pic>
      <p:sp>
        <p:nvSpPr>
          <p:cNvPr id="9" name="Content Placeholder 3"/>
          <p:cNvSpPr>
            <a:spLocks noGrp="1"/>
          </p:cNvSpPr>
          <p:nvPr>
            <p:ph sz="quarter" idx="10"/>
          </p:nvPr>
        </p:nvSpPr>
        <p:spPr>
          <a:xfrm>
            <a:off x="5976637" y="5606632"/>
            <a:ext cx="3138117" cy="271396"/>
          </a:xfrm>
        </p:spPr>
        <p:txBody>
          <a:bodyPr>
            <a:normAutofit/>
          </a:bodyPr>
          <a:lstStyle/>
          <a:p>
            <a:pPr algn="ctr" eaLnBrk="1" hangingPunct="1"/>
            <a:r>
              <a:rPr lang="en-US" sz="9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t>Dimitri Rakviashvili, Head of Software Department</a:t>
            </a:r>
            <a:endParaRPr lang="ru-RU" sz="9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10</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SOA</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82" name="Rounded Rectangle 81"/>
          <p:cNvSpPr/>
          <p:nvPr/>
        </p:nvSpPr>
        <p:spPr>
          <a:xfrm>
            <a:off x="667521" y="1066800"/>
            <a:ext cx="3331006" cy="2297952"/>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1878289" y="2722542"/>
            <a:ext cx="990601"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eDMS</a:t>
            </a:r>
            <a:endParaRPr lang="en-US" sz="1400" dirty="0"/>
          </a:p>
        </p:txBody>
      </p:sp>
      <p:sp>
        <p:nvSpPr>
          <p:cNvPr id="86" name="TextBox 85"/>
          <p:cNvSpPr txBox="1"/>
          <p:nvPr/>
        </p:nvSpPr>
        <p:spPr>
          <a:xfrm>
            <a:off x="814544" y="1073821"/>
            <a:ext cx="3336381" cy="292388"/>
          </a:xfrm>
          <a:prstGeom prst="rect">
            <a:avLst/>
          </a:prstGeom>
          <a:noFill/>
          <a:ln>
            <a:noFill/>
          </a:ln>
        </p:spPr>
        <p:txBody>
          <a:bodyPr wrap="square" rtlCol="0">
            <a:spAutoFit/>
          </a:bodyPr>
          <a:lstStyle/>
          <a:p>
            <a:pPr algn="ctr"/>
            <a:r>
              <a:rPr lang="en-US" sz="1300" b="1" dirty="0" smtClean="0">
                <a:solidFill>
                  <a:srgbClr val="C00000"/>
                </a:solidFill>
              </a:rPr>
              <a:t>PFMS Core</a:t>
            </a:r>
            <a:endParaRPr lang="en-US" sz="1300" b="1" dirty="0">
              <a:solidFill>
                <a:srgbClr val="C00000"/>
              </a:solidFill>
            </a:endParaRPr>
          </a:p>
        </p:txBody>
      </p:sp>
      <p:sp>
        <p:nvSpPr>
          <p:cNvPr id="87" name="Rounded Rectangle 86"/>
          <p:cNvSpPr/>
          <p:nvPr/>
        </p:nvSpPr>
        <p:spPr>
          <a:xfrm>
            <a:off x="898357" y="1386384"/>
            <a:ext cx="930444"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eBudget</a:t>
            </a:r>
            <a:endParaRPr lang="en-US" sz="1400" dirty="0"/>
          </a:p>
        </p:txBody>
      </p:sp>
      <p:sp>
        <p:nvSpPr>
          <p:cNvPr id="88" name="Rounded Rectangle 87"/>
          <p:cNvSpPr/>
          <p:nvPr/>
        </p:nvSpPr>
        <p:spPr>
          <a:xfrm>
            <a:off x="2947538" y="1381320"/>
            <a:ext cx="974402"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eTreasury</a:t>
            </a:r>
            <a:endParaRPr lang="en-US" sz="1400" dirty="0"/>
          </a:p>
        </p:txBody>
      </p:sp>
      <p:sp>
        <p:nvSpPr>
          <p:cNvPr id="89" name="Rounded Rectangle 88"/>
          <p:cNvSpPr/>
          <p:nvPr/>
        </p:nvSpPr>
        <p:spPr>
          <a:xfrm>
            <a:off x="667521" y="4667477"/>
            <a:ext cx="1578627"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Users</a:t>
            </a:r>
          </a:p>
          <a:p>
            <a:pPr algn="ctr"/>
            <a:r>
              <a:rPr lang="en-US" sz="1200" dirty="0" smtClean="0"/>
              <a:t>Client Application</a:t>
            </a:r>
            <a:endParaRPr lang="en-US" sz="1200" dirty="0"/>
          </a:p>
        </p:txBody>
      </p:sp>
      <p:sp>
        <p:nvSpPr>
          <p:cNvPr id="90" name="Rounded Rectangle 89"/>
          <p:cNvSpPr/>
          <p:nvPr/>
        </p:nvSpPr>
        <p:spPr>
          <a:xfrm>
            <a:off x="2491100" y="4663951"/>
            <a:ext cx="1507427"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External Systems</a:t>
            </a:r>
          </a:p>
          <a:p>
            <a:pPr algn="ctr"/>
            <a:r>
              <a:rPr lang="en-US" sz="1200" dirty="0" smtClean="0"/>
              <a:t>Integration Partners</a:t>
            </a:r>
            <a:endParaRPr lang="en-US" sz="1200" dirty="0"/>
          </a:p>
        </p:txBody>
      </p:sp>
      <p:sp>
        <p:nvSpPr>
          <p:cNvPr id="91" name="Left-Right Arrow 90"/>
          <p:cNvSpPr/>
          <p:nvPr/>
        </p:nvSpPr>
        <p:spPr>
          <a:xfrm rot="7023918">
            <a:off x="959864" y="3921954"/>
            <a:ext cx="1269016" cy="22037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Left-Right Arrow 91"/>
          <p:cNvSpPr/>
          <p:nvPr/>
        </p:nvSpPr>
        <p:spPr>
          <a:xfrm rot="3938716">
            <a:off x="2522676" y="3930278"/>
            <a:ext cx="1269016" cy="22037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Left-Right Arrow 42"/>
          <p:cNvSpPr/>
          <p:nvPr/>
        </p:nvSpPr>
        <p:spPr>
          <a:xfrm rot="8120840">
            <a:off x="2763359" y="2341745"/>
            <a:ext cx="804110" cy="104540"/>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Left-Right Arrow 45"/>
          <p:cNvSpPr/>
          <p:nvPr/>
        </p:nvSpPr>
        <p:spPr>
          <a:xfrm rot="13516068">
            <a:off x="1138502" y="2341382"/>
            <a:ext cx="836226" cy="111730"/>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Left-Right Arrow 48"/>
          <p:cNvSpPr/>
          <p:nvPr/>
        </p:nvSpPr>
        <p:spPr>
          <a:xfrm rot="10800000">
            <a:off x="1878287" y="1458409"/>
            <a:ext cx="990602" cy="105004"/>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4363649" y="1320512"/>
            <a:ext cx="4475551" cy="5016758"/>
          </a:xfrm>
          <a:prstGeom prst="rect">
            <a:avLst/>
          </a:prstGeom>
          <a:noFill/>
        </p:spPr>
        <p:txBody>
          <a:bodyPr wrap="square" rtlCol="0">
            <a:spAutoFit/>
          </a:bodyPr>
          <a:lstStyle/>
          <a:p>
            <a:pPr>
              <a:buClr>
                <a:srgbClr val="C00000"/>
              </a:buClr>
            </a:pPr>
            <a:r>
              <a:rPr lang="en-US" sz="1600" dirty="0" smtClean="0">
                <a:solidFill>
                  <a:srgbClr val="C00000"/>
                </a:solidFill>
              </a:rPr>
              <a:t>PFMS  architecture is also aligned with Service Oriented Architecture Principles</a:t>
            </a:r>
          </a:p>
          <a:p>
            <a:pPr marL="285750" indent="-285750">
              <a:buClr>
                <a:srgbClr val="C00000"/>
              </a:buClr>
              <a:buFont typeface="Arial" panose="020B0604020202020204" pitchFamily="34" charset="0"/>
              <a:buChar char="›"/>
            </a:pPr>
            <a:endParaRPr lang="en-US" sz="1600" dirty="0" smtClean="0"/>
          </a:p>
          <a:p>
            <a:pPr marL="285750" indent="-285750">
              <a:buClr>
                <a:srgbClr val="C00000"/>
              </a:buClr>
              <a:buFont typeface="Arial" panose="020B0604020202020204" pitchFamily="34" charset="0"/>
              <a:buChar char="›"/>
            </a:pPr>
            <a:r>
              <a:rPr lang="en-US" sz="1500" dirty="0" smtClean="0"/>
              <a:t>PFMS Core is visible as a </a:t>
            </a:r>
            <a:r>
              <a:rPr lang="en-US" sz="1500" dirty="0" smtClean="0">
                <a:solidFill>
                  <a:srgbClr val="C00000"/>
                </a:solidFill>
              </a:rPr>
              <a:t>service</a:t>
            </a:r>
            <a:r>
              <a:rPr lang="en-US" sz="1500" dirty="0" smtClean="0"/>
              <a:t> from outside</a:t>
            </a:r>
          </a:p>
          <a:p>
            <a:pPr marL="285750" indent="-285750">
              <a:buClr>
                <a:srgbClr val="C00000"/>
              </a:buClr>
              <a:buFont typeface="Arial" panose="020B0604020202020204" pitchFamily="34" charset="0"/>
              <a:buChar char="›"/>
            </a:pPr>
            <a:endParaRPr lang="en-US" sz="1500" dirty="0" smtClean="0"/>
          </a:p>
          <a:p>
            <a:pPr marL="285750" indent="-285750">
              <a:buClr>
                <a:srgbClr val="C00000"/>
              </a:buClr>
              <a:buFont typeface="Arial" panose="020B0604020202020204" pitchFamily="34" charset="0"/>
              <a:buChar char="›"/>
            </a:pPr>
            <a:r>
              <a:rPr lang="en-US" sz="1500" dirty="0" smtClean="0"/>
              <a:t>PFMS components use </a:t>
            </a:r>
            <a:r>
              <a:rPr lang="en-US" sz="1500" dirty="0" smtClean="0">
                <a:solidFill>
                  <a:srgbClr val="C00000"/>
                </a:solidFill>
              </a:rPr>
              <a:t>services</a:t>
            </a:r>
            <a:r>
              <a:rPr lang="en-US" sz="1500" dirty="0" smtClean="0"/>
              <a:t> in intercommunications</a:t>
            </a:r>
          </a:p>
          <a:p>
            <a:pPr marL="285750" indent="-285750">
              <a:buClr>
                <a:srgbClr val="C00000"/>
              </a:buClr>
              <a:buFont typeface="Arial" panose="020B0604020202020204" pitchFamily="34" charset="0"/>
              <a:buChar char="›"/>
            </a:pPr>
            <a:endParaRPr lang="en-US" sz="1500" dirty="0" smtClean="0"/>
          </a:p>
          <a:p>
            <a:pPr marL="285750" indent="-285750">
              <a:buClr>
                <a:srgbClr val="C00000"/>
              </a:buClr>
              <a:buFont typeface="Arial" panose="020B0604020202020204" pitchFamily="34" charset="0"/>
              <a:buChar char="›"/>
            </a:pPr>
            <a:r>
              <a:rPr lang="en-US" sz="1500" dirty="0" smtClean="0"/>
              <a:t>PFMS Core provides open and documented public </a:t>
            </a:r>
            <a:r>
              <a:rPr lang="en-US" sz="1500" dirty="0" smtClean="0">
                <a:solidFill>
                  <a:srgbClr val="C00000"/>
                </a:solidFill>
              </a:rPr>
              <a:t>service interfaces</a:t>
            </a:r>
            <a:r>
              <a:rPr lang="en-US" sz="1500" dirty="0" smtClean="0"/>
              <a:t>, compatible with open standards (SOAP) (1)</a:t>
            </a:r>
          </a:p>
          <a:p>
            <a:pPr marL="285750" indent="-285750">
              <a:buClr>
                <a:srgbClr val="C00000"/>
              </a:buClr>
              <a:buFont typeface="Arial" panose="020B0604020202020204" pitchFamily="34" charset="0"/>
              <a:buChar char="›"/>
            </a:pPr>
            <a:endParaRPr lang="en-US" sz="1500" dirty="0" smtClean="0"/>
          </a:p>
          <a:p>
            <a:pPr marL="285750" indent="-285750">
              <a:buClr>
                <a:srgbClr val="C00000"/>
              </a:buClr>
              <a:buFont typeface="Arial" panose="020B0604020202020204" pitchFamily="34" charset="0"/>
              <a:buChar char="›"/>
            </a:pPr>
            <a:r>
              <a:rPr lang="en-US" sz="1500" dirty="0" smtClean="0"/>
              <a:t>PFMS Core and Client Applications, including UI blocks, are loosely coupled – clients are not dependent on realization of business logic (they depend on </a:t>
            </a:r>
            <a:r>
              <a:rPr lang="en-US" sz="1500" dirty="0" smtClean="0">
                <a:solidFill>
                  <a:srgbClr val="C00000"/>
                </a:solidFill>
              </a:rPr>
              <a:t>service</a:t>
            </a:r>
            <a:r>
              <a:rPr lang="en-US" sz="1500" dirty="0" smtClean="0"/>
              <a:t> model) (2)</a:t>
            </a:r>
          </a:p>
          <a:p>
            <a:pPr marL="285750" indent="-285750">
              <a:buClr>
                <a:srgbClr val="C00000"/>
              </a:buClr>
              <a:buFont typeface="Arial" panose="020B0604020202020204" pitchFamily="34" charset="0"/>
              <a:buChar char="›"/>
            </a:pPr>
            <a:endParaRPr lang="en-US" sz="1500" dirty="0" smtClean="0"/>
          </a:p>
          <a:p>
            <a:pPr marL="285750" indent="-285750">
              <a:buClr>
                <a:srgbClr val="C00000"/>
              </a:buClr>
              <a:buFont typeface="Arial" panose="020B0604020202020204" pitchFamily="34" charset="0"/>
              <a:buChar char="›"/>
            </a:pPr>
            <a:r>
              <a:rPr lang="en-US" sz="1500" dirty="0" smtClean="0"/>
              <a:t>PFMS implementation is not shared with clients, only contracts are shared (3)</a:t>
            </a:r>
          </a:p>
          <a:p>
            <a:pPr marL="285750" indent="-285750">
              <a:buClr>
                <a:srgbClr val="C00000"/>
              </a:buClr>
              <a:buFont typeface="Arial" panose="020B0604020202020204" pitchFamily="34" charset="0"/>
              <a:buChar char="›"/>
            </a:pPr>
            <a:endParaRPr lang="en-US" sz="1600" dirty="0" smtClean="0"/>
          </a:p>
          <a:p>
            <a:pPr>
              <a:buClr>
                <a:srgbClr val="C00000"/>
              </a:buClr>
            </a:pPr>
            <a:endParaRPr lang="en-US" sz="1600" dirty="0">
              <a:ea typeface="DejaVu Sans" panose="020B0603030804020204" pitchFamily="34" charset="0"/>
            </a:endParaRPr>
          </a:p>
        </p:txBody>
      </p:sp>
      <p:sp>
        <p:nvSpPr>
          <p:cNvPr id="20" name="Rounded Rectangle 19"/>
          <p:cNvSpPr/>
          <p:nvPr/>
        </p:nvSpPr>
        <p:spPr>
          <a:xfrm>
            <a:off x="2015256" y="1982493"/>
            <a:ext cx="772911" cy="355014"/>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eHRMS</a:t>
            </a:r>
            <a:endParaRPr lang="en-US" sz="1200" dirty="0"/>
          </a:p>
        </p:txBody>
      </p:sp>
      <p:sp>
        <p:nvSpPr>
          <p:cNvPr id="21" name="Left-Right Arrow 20"/>
          <p:cNvSpPr/>
          <p:nvPr/>
        </p:nvSpPr>
        <p:spPr>
          <a:xfrm rot="13561232">
            <a:off x="1778013" y="2029243"/>
            <a:ext cx="238162" cy="68953"/>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Right Arrow 21"/>
          <p:cNvSpPr/>
          <p:nvPr/>
        </p:nvSpPr>
        <p:spPr>
          <a:xfrm rot="18786877" flipV="1">
            <a:off x="2786229" y="2038579"/>
            <a:ext cx="251613" cy="74581"/>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34455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11</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Common Principles (2)</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94" name="TextBox 93"/>
          <p:cNvSpPr txBox="1"/>
          <p:nvPr/>
        </p:nvSpPr>
        <p:spPr>
          <a:xfrm>
            <a:off x="1173480" y="1219200"/>
            <a:ext cx="7200900" cy="4031873"/>
          </a:xfrm>
          <a:prstGeom prst="rect">
            <a:avLst/>
          </a:prstGeom>
          <a:noFill/>
        </p:spPr>
        <p:txBody>
          <a:bodyPr wrap="square" rtlCol="0">
            <a:spAutoFit/>
          </a:bodyPr>
          <a:lstStyle/>
          <a:p>
            <a:pPr>
              <a:buClr>
                <a:srgbClr val="C00000"/>
              </a:buClr>
            </a:pPr>
            <a:r>
              <a:rPr lang="en-US" sz="1600" dirty="0" smtClean="0">
                <a:solidFill>
                  <a:srgbClr val="C00000"/>
                </a:solidFill>
              </a:rPr>
              <a:t>Base </a:t>
            </a:r>
            <a:r>
              <a:rPr lang="en-US" sz="1600" dirty="0">
                <a:solidFill>
                  <a:srgbClr val="C00000"/>
                </a:solidFill>
              </a:rPr>
              <a:t>Principles of </a:t>
            </a:r>
            <a:r>
              <a:rPr lang="en-US" sz="1600" dirty="0" smtClean="0">
                <a:solidFill>
                  <a:srgbClr val="C00000"/>
                </a:solidFill>
              </a:rPr>
              <a:t>Software Design</a:t>
            </a:r>
          </a:p>
          <a:p>
            <a:pPr>
              <a:buClr>
                <a:srgbClr val="C00000"/>
              </a:buClr>
            </a:pPr>
            <a:endParaRPr lang="en-US" sz="1600" dirty="0">
              <a:solidFill>
                <a:srgbClr val="C00000"/>
              </a:solidFill>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t>Separation of Concerns (SOC)</a:t>
            </a:r>
            <a:endParaRPr lang="en-US" sz="1600" dirty="0"/>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Don’t repeat yourself Principle (DRY)</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Keep it Simple, Stupid (KISS)</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Build to change</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Avoid big design upfront (BDUF)</a:t>
            </a: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a:p>
            <a:pPr>
              <a:buClr>
                <a:srgbClr val="C00000"/>
              </a:buClr>
            </a:pPr>
            <a:r>
              <a:rPr lang="en-US" sz="1600" dirty="0" smtClean="0">
                <a:solidFill>
                  <a:srgbClr val="C00000"/>
                </a:solidFill>
                <a:ea typeface="DejaVu Sans" panose="020B0603030804020204" pitchFamily="34" charset="0"/>
              </a:rPr>
              <a:t>Base Principles of SOLID Object Oriented Design</a:t>
            </a:r>
          </a:p>
          <a:p>
            <a:pPr>
              <a:buClr>
                <a:srgbClr val="C00000"/>
              </a:buClr>
            </a:pPr>
            <a:endParaRPr lang="en-US" sz="1600" dirty="0" smtClean="0">
              <a:solidFill>
                <a:srgbClr val="C00000"/>
              </a:solidFill>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Single </a:t>
            </a:r>
            <a:r>
              <a:rPr lang="en-US" sz="1600" dirty="0">
                <a:ea typeface="DejaVu Sans" panose="020B0603030804020204" pitchFamily="34" charset="0"/>
              </a:rPr>
              <a:t>Responsibility Principle (SRP)</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Open/closed principle</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Liskov substitution principle</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Interface segregation principle</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Dependency inversion principle</a:t>
            </a:r>
            <a:endParaRPr lang="en-US" sz="1600" dirty="0">
              <a:ea typeface="DejaVu Sans" panose="020B0603030804020204" pitchFamily="34" charset="0"/>
            </a:endParaRPr>
          </a:p>
          <a:p>
            <a:pPr>
              <a:buClr>
                <a:srgbClr val="C00000"/>
              </a:buClr>
            </a:pPr>
            <a:r>
              <a:rPr lang="en-US" sz="1600" dirty="0" smtClean="0">
                <a:ea typeface="DejaVu Sans" panose="020B0603030804020204" pitchFamily="34" charset="0"/>
              </a:rPr>
              <a:t> </a:t>
            </a:r>
            <a:endParaRPr lang="en-US" sz="1600" dirty="0">
              <a:ea typeface="DejaVu Sans" panose="020B0603030804020204" pitchFamily="34" charset="0"/>
            </a:endParaRP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545696" y="1965714"/>
            <a:ext cx="3048000" cy="3028950"/>
          </a:xfrm>
          <a:prstGeom prst="rect">
            <a:avLst/>
          </a:prstGeom>
        </p:spPr>
      </p:pic>
    </p:spTree>
    <p:extLst>
      <p:ext uri="{BB962C8B-B14F-4D97-AF65-F5344CB8AC3E}">
        <p14:creationId xmlns:p14="http://schemas.microsoft.com/office/powerpoint/2010/main" val="34397481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12</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Common Principles (3)</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94" name="TextBox 93"/>
          <p:cNvSpPr txBox="1"/>
          <p:nvPr/>
        </p:nvSpPr>
        <p:spPr>
          <a:xfrm>
            <a:off x="1173480" y="1219200"/>
            <a:ext cx="7200900" cy="4031873"/>
          </a:xfrm>
          <a:prstGeom prst="rect">
            <a:avLst/>
          </a:prstGeom>
          <a:noFill/>
        </p:spPr>
        <p:txBody>
          <a:bodyPr wrap="square" rtlCol="0">
            <a:spAutoFit/>
          </a:bodyPr>
          <a:lstStyle/>
          <a:p>
            <a:pPr>
              <a:buClr>
                <a:srgbClr val="C00000"/>
              </a:buClr>
            </a:pPr>
            <a:r>
              <a:rPr lang="en-US" sz="1600" dirty="0">
                <a:solidFill>
                  <a:srgbClr val="C00000"/>
                </a:solidFill>
              </a:rPr>
              <a:t>Base Principles of Secure </a:t>
            </a:r>
            <a:r>
              <a:rPr lang="en-US" sz="1600" dirty="0" smtClean="0">
                <a:solidFill>
                  <a:srgbClr val="C00000"/>
                </a:solidFill>
              </a:rPr>
              <a:t>Architecture</a:t>
            </a:r>
            <a:endParaRPr lang="en-US" sz="1600" dirty="0">
              <a:solidFill>
                <a:srgbClr val="C00000"/>
              </a:solidFill>
            </a:endParaRPr>
          </a:p>
          <a:p>
            <a:pPr marL="285750" indent="-285750">
              <a:buClr>
                <a:srgbClr val="C00000"/>
              </a:buClr>
              <a:buFont typeface="Arial" panose="020B0604020202020204" pitchFamily="34" charset="0"/>
              <a:buChar char="›"/>
            </a:pPr>
            <a:endParaRPr lang="en-US" sz="1600" dirty="0" smtClean="0"/>
          </a:p>
          <a:p>
            <a:pPr marL="285750" indent="-285750">
              <a:buClr>
                <a:srgbClr val="C00000"/>
              </a:buClr>
              <a:buFont typeface="Arial" panose="020B0604020202020204" pitchFamily="34" charset="0"/>
              <a:buChar char="›"/>
            </a:pPr>
            <a:r>
              <a:rPr lang="en-US" sz="1600" dirty="0" smtClean="0"/>
              <a:t>Least Privilege</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Separation of Duties</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Defense in Depth (Layered Security)</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Fails Safe (Fail Secure)</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Economy of Mechanisms</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Complete Mediation</a:t>
            </a:r>
          </a:p>
          <a:p>
            <a:pPr marL="285750" lvl="0" indent="-285750">
              <a:buClr>
                <a:srgbClr val="C00000"/>
              </a:buClr>
              <a:buFont typeface="Arial" panose="020B0604020202020204" pitchFamily="34" charset="0"/>
              <a:buChar char="›"/>
            </a:pPr>
            <a:r>
              <a:rPr lang="en-US" sz="1600" dirty="0" smtClean="0"/>
              <a:t>Lease </a:t>
            </a:r>
            <a:r>
              <a:rPr lang="en-US" sz="1600" dirty="0"/>
              <a:t>Common </a:t>
            </a:r>
            <a:r>
              <a:rPr lang="en-US" sz="1600" dirty="0" smtClean="0"/>
              <a:t>Mechanisms vs</a:t>
            </a:r>
            <a:r>
              <a:rPr lang="ka-GE" sz="1600" dirty="0" smtClean="0"/>
              <a:t> </a:t>
            </a:r>
            <a:r>
              <a:rPr lang="en-US" sz="1600" dirty="0" smtClean="0"/>
              <a:t>Leverage </a:t>
            </a:r>
            <a:r>
              <a:rPr lang="en-US" sz="1600" dirty="0"/>
              <a:t>Existing </a:t>
            </a:r>
            <a:r>
              <a:rPr lang="en-US" sz="1600" dirty="0" smtClean="0"/>
              <a:t>Components</a:t>
            </a:r>
            <a:endParaRPr lang="en-US" sz="1600" dirty="0" smtClean="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Open Design</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Weakest Link</a:t>
            </a: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Single point of Failure</a:t>
            </a:r>
          </a:p>
          <a:p>
            <a:pPr marL="285750" indent="-285750">
              <a:buClr>
                <a:srgbClr val="C00000"/>
              </a:buClr>
              <a:buFont typeface="Arial" panose="020B0604020202020204" pitchFamily="34" charset="0"/>
              <a:buChar char="›"/>
            </a:pPr>
            <a:endParaRPr lang="en-US" sz="1600" dirty="0" smtClean="0">
              <a:ea typeface="DejaVu Sans" panose="020B0603030804020204" pitchFamily="34" charset="0"/>
            </a:endParaRPr>
          </a:p>
          <a:p>
            <a:pPr marL="285750" indent="-285750">
              <a:buClr>
                <a:srgbClr val="C00000"/>
              </a:buClr>
              <a:buFont typeface="Arial" panose="020B0604020202020204" pitchFamily="34" charset="0"/>
              <a:buChar char="›"/>
            </a:pPr>
            <a:endParaRPr lang="en-US" sz="1600" dirty="0" smtClean="0">
              <a:ea typeface="DejaVu Sans" panose="020B0603030804020204" pitchFamily="34" charset="0"/>
            </a:endParaRPr>
          </a:p>
          <a:p>
            <a:pPr>
              <a:buClr>
                <a:srgbClr val="C00000"/>
              </a:buClr>
            </a:pPr>
            <a:endParaRPr lang="en-US" sz="1600" dirty="0" smtClean="0">
              <a:ea typeface="DejaVu Sans" panose="020B0603030804020204" pitchFamily="34" charset="0"/>
            </a:endParaRPr>
          </a:p>
          <a:p>
            <a:pPr>
              <a:buClr>
                <a:srgbClr val="C00000"/>
              </a:buClr>
            </a:pPr>
            <a:r>
              <a:rPr lang="en-US" sz="1600" dirty="0" smtClean="0">
                <a:ea typeface="DejaVu Sans" panose="020B0603030804020204" pitchFamily="34" charset="0"/>
              </a:rPr>
              <a:t> </a:t>
            </a:r>
            <a:endParaRPr lang="en-US" sz="1600" dirty="0">
              <a:ea typeface="DejaVu Sans" panose="020B0603030804020204" pitchFamily="34" charset="0"/>
            </a:endParaRP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545696" y="1965714"/>
            <a:ext cx="3048000" cy="3028950"/>
          </a:xfrm>
          <a:prstGeom prst="rect">
            <a:avLst/>
          </a:prstGeom>
        </p:spPr>
      </p:pic>
    </p:spTree>
    <p:extLst>
      <p:ext uri="{BB962C8B-B14F-4D97-AF65-F5344CB8AC3E}">
        <p14:creationId xmlns:p14="http://schemas.microsoft.com/office/powerpoint/2010/main" val="1376486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13</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Scalability and Performance</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82" name="Rounded Rectangle 81"/>
          <p:cNvSpPr/>
          <p:nvPr/>
        </p:nvSpPr>
        <p:spPr>
          <a:xfrm>
            <a:off x="667521" y="1320512"/>
            <a:ext cx="3331006" cy="2184688"/>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1240523" y="2447351"/>
            <a:ext cx="230802" cy="19616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t>
            </a:r>
            <a:endParaRPr lang="en-US" sz="1400" dirty="0"/>
          </a:p>
        </p:txBody>
      </p:sp>
      <p:sp>
        <p:nvSpPr>
          <p:cNvPr id="86" name="TextBox 85"/>
          <p:cNvSpPr txBox="1"/>
          <p:nvPr/>
        </p:nvSpPr>
        <p:spPr>
          <a:xfrm>
            <a:off x="778418" y="1372743"/>
            <a:ext cx="3336381" cy="292388"/>
          </a:xfrm>
          <a:prstGeom prst="rect">
            <a:avLst/>
          </a:prstGeom>
          <a:noFill/>
          <a:ln>
            <a:noFill/>
          </a:ln>
        </p:spPr>
        <p:txBody>
          <a:bodyPr wrap="square" rtlCol="0">
            <a:spAutoFit/>
          </a:bodyPr>
          <a:lstStyle/>
          <a:p>
            <a:pPr algn="ctr"/>
            <a:r>
              <a:rPr lang="en-US" sz="1300" b="1" dirty="0" smtClean="0">
                <a:solidFill>
                  <a:srgbClr val="C00000"/>
                </a:solidFill>
              </a:rPr>
              <a:t>PFMS Service Core</a:t>
            </a:r>
            <a:endParaRPr lang="en-US" sz="1300" b="1" dirty="0">
              <a:solidFill>
                <a:srgbClr val="C00000"/>
              </a:solidFill>
            </a:endParaRPr>
          </a:p>
        </p:txBody>
      </p:sp>
      <p:sp>
        <p:nvSpPr>
          <p:cNvPr id="87" name="Rounded Rectangle 86"/>
          <p:cNvSpPr/>
          <p:nvPr/>
        </p:nvSpPr>
        <p:spPr>
          <a:xfrm>
            <a:off x="869221" y="1717362"/>
            <a:ext cx="1135170"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Operational Service 1</a:t>
            </a:r>
            <a:endParaRPr lang="en-US" sz="1400" dirty="0"/>
          </a:p>
        </p:txBody>
      </p:sp>
      <p:sp>
        <p:nvSpPr>
          <p:cNvPr id="89" name="Rounded Rectangle 88"/>
          <p:cNvSpPr/>
          <p:nvPr/>
        </p:nvSpPr>
        <p:spPr>
          <a:xfrm>
            <a:off x="922230" y="4667476"/>
            <a:ext cx="2811570" cy="89512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Users and External Systems</a:t>
            </a:r>
          </a:p>
          <a:p>
            <a:pPr algn="ctr"/>
            <a:r>
              <a:rPr lang="en-US" sz="1200" dirty="0" smtClean="0"/>
              <a:t>Client Application, Integration Partners</a:t>
            </a:r>
            <a:endParaRPr lang="en-US" sz="1200" dirty="0"/>
          </a:p>
        </p:txBody>
      </p:sp>
      <p:sp>
        <p:nvSpPr>
          <p:cNvPr id="91" name="Left-Right Arrow 90"/>
          <p:cNvSpPr/>
          <p:nvPr/>
        </p:nvSpPr>
        <p:spPr>
          <a:xfrm rot="5400000">
            <a:off x="1691125" y="3976149"/>
            <a:ext cx="1162276" cy="22037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4363649" y="1320512"/>
            <a:ext cx="4475551" cy="4508927"/>
          </a:xfrm>
          <a:prstGeom prst="rect">
            <a:avLst/>
          </a:prstGeom>
          <a:noFill/>
        </p:spPr>
        <p:txBody>
          <a:bodyPr wrap="square" rtlCol="0">
            <a:spAutoFit/>
          </a:bodyPr>
          <a:lstStyle/>
          <a:p>
            <a:pPr>
              <a:buClr>
                <a:srgbClr val="C00000"/>
              </a:buClr>
            </a:pPr>
            <a:r>
              <a:rPr lang="en-US" sz="1600" dirty="0" smtClean="0">
                <a:solidFill>
                  <a:srgbClr val="C00000"/>
                </a:solidFill>
              </a:rPr>
              <a:t>PFMS  architecture is scalable by design</a:t>
            </a:r>
          </a:p>
          <a:p>
            <a:pPr marL="285750" indent="-285750">
              <a:buClr>
                <a:srgbClr val="C00000"/>
              </a:buClr>
              <a:buFont typeface="Arial" panose="020B0604020202020204" pitchFamily="34" charset="0"/>
              <a:buChar char="›"/>
            </a:pPr>
            <a:endParaRPr lang="en-US" sz="1600" dirty="0" smtClean="0"/>
          </a:p>
          <a:p>
            <a:pPr marL="285750" indent="-285750">
              <a:buClr>
                <a:srgbClr val="C00000"/>
              </a:buClr>
              <a:buFont typeface="Arial" panose="020B0604020202020204" pitchFamily="34" charset="0"/>
              <a:buChar char="›"/>
            </a:pPr>
            <a:r>
              <a:rPr lang="en-US" sz="1500" dirty="0" smtClean="0"/>
              <a:t>PFMS Service Core is built using Per-Call model. So there is no state. Authorization data is passed in every call</a:t>
            </a:r>
          </a:p>
          <a:p>
            <a:pPr marL="285750" indent="-285750">
              <a:buClr>
                <a:srgbClr val="C00000"/>
              </a:buClr>
              <a:buFont typeface="Arial" panose="020B0604020202020204" pitchFamily="34" charset="0"/>
              <a:buChar char="›"/>
            </a:pPr>
            <a:endParaRPr lang="en-US" sz="1500" dirty="0"/>
          </a:p>
          <a:p>
            <a:pPr marL="285750" indent="-285750">
              <a:buClr>
                <a:srgbClr val="C00000"/>
              </a:buClr>
              <a:buFont typeface="Arial" panose="020B0604020202020204" pitchFamily="34" charset="0"/>
              <a:buChar char="›"/>
            </a:pPr>
            <a:r>
              <a:rPr lang="en-US" sz="1500" dirty="0" smtClean="0"/>
              <a:t>As a result, services are scalable. Any count of application servers can be added to web farm to provide needed performance </a:t>
            </a:r>
          </a:p>
          <a:p>
            <a:pPr marL="285750" indent="-285750">
              <a:buClr>
                <a:srgbClr val="C00000"/>
              </a:buClr>
              <a:buFont typeface="Arial" panose="020B0604020202020204" pitchFamily="34" charset="0"/>
              <a:buChar char="›"/>
            </a:pPr>
            <a:endParaRPr lang="en-US" sz="1500" dirty="0"/>
          </a:p>
          <a:p>
            <a:pPr marL="285750" indent="-285750">
              <a:buClr>
                <a:srgbClr val="C00000"/>
              </a:buClr>
              <a:buFont typeface="Arial" panose="020B0604020202020204" pitchFamily="34" charset="0"/>
              <a:buChar char="›"/>
            </a:pPr>
            <a:r>
              <a:rPr lang="en-US" sz="1500" dirty="0" smtClean="0"/>
              <a:t>Static object caching also increases overall performance. Every slowly changing data entity can be cashed at special service node at first request. Subsequent client requests will use cashed data.</a:t>
            </a:r>
          </a:p>
          <a:p>
            <a:pPr marL="285750" indent="-285750">
              <a:buClr>
                <a:srgbClr val="C00000"/>
              </a:buClr>
              <a:buFont typeface="Arial" panose="020B0604020202020204" pitchFamily="34" charset="0"/>
              <a:buChar char="›"/>
            </a:pPr>
            <a:endParaRPr lang="en-US" sz="1500" dirty="0"/>
          </a:p>
          <a:p>
            <a:pPr marL="285750" indent="-285750">
              <a:buClr>
                <a:srgbClr val="C00000"/>
              </a:buClr>
              <a:buFont typeface="Arial" panose="020B0604020202020204" pitchFamily="34" charset="0"/>
              <a:buChar char="›"/>
            </a:pPr>
            <a:r>
              <a:rPr lang="en-US" sz="1500" dirty="0" smtClean="0"/>
              <a:t>Virtualization is used to provide additional scalability, when system components can not be duplicated (like DBMS)</a:t>
            </a:r>
            <a:endParaRPr lang="en-US" sz="1600" dirty="0">
              <a:ea typeface="DejaVu Sans" panose="020B0603030804020204" pitchFamily="34" charset="0"/>
            </a:endParaRPr>
          </a:p>
        </p:txBody>
      </p:sp>
      <p:sp>
        <p:nvSpPr>
          <p:cNvPr id="20" name="Rounded Rectangle 19"/>
          <p:cNvSpPr/>
          <p:nvPr/>
        </p:nvSpPr>
        <p:spPr>
          <a:xfrm>
            <a:off x="833258" y="2774725"/>
            <a:ext cx="1135170"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Operational Service N</a:t>
            </a:r>
            <a:endParaRPr lang="en-US" sz="1400" dirty="0"/>
          </a:p>
        </p:txBody>
      </p:sp>
      <p:sp>
        <p:nvSpPr>
          <p:cNvPr id="21" name="Rounded Rectangle 20"/>
          <p:cNvSpPr/>
          <p:nvPr/>
        </p:nvSpPr>
        <p:spPr>
          <a:xfrm>
            <a:off x="2417122" y="1717361"/>
            <a:ext cx="1469077" cy="1642169"/>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Static Services</a:t>
            </a:r>
          </a:p>
          <a:p>
            <a:pPr algn="ctr"/>
            <a:r>
              <a:rPr lang="en-US" sz="1200" dirty="0" smtClean="0"/>
              <a:t>Classifiers, other slowly changing data</a:t>
            </a:r>
            <a:endParaRPr lang="en-US" sz="1200" dirty="0"/>
          </a:p>
        </p:txBody>
      </p:sp>
    </p:spTree>
    <p:extLst>
      <p:ext uri="{BB962C8B-B14F-4D97-AF65-F5344CB8AC3E}">
        <p14:creationId xmlns:p14="http://schemas.microsoft.com/office/powerpoint/2010/main" val="2732463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14</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Scalability and Performance (2)</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86" name="TextBox 85"/>
          <p:cNvSpPr txBox="1"/>
          <p:nvPr/>
        </p:nvSpPr>
        <p:spPr>
          <a:xfrm>
            <a:off x="778418" y="1372743"/>
            <a:ext cx="3336381" cy="292388"/>
          </a:xfrm>
          <a:prstGeom prst="rect">
            <a:avLst/>
          </a:prstGeom>
          <a:noFill/>
          <a:ln>
            <a:noFill/>
          </a:ln>
        </p:spPr>
        <p:txBody>
          <a:bodyPr wrap="square" rtlCol="0">
            <a:spAutoFit/>
          </a:bodyPr>
          <a:lstStyle/>
          <a:p>
            <a:pPr algn="ctr"/>
            <a:r>
              <a:rPr lang="en-US" sz="1300" b="1" dirty="0" smtClean="0">
                <a:solidFill>
                  <a:srgbClr val="C00000"/>
                </a:solidFill>
              </a:rPr>
              <a:t>PFMS Service Core</a:t>
            </a:r>
            <a:endParaRPr lang="en-US" sz="1300" b="1" dirty="0">
              <a:solidFill>
                <a:srgbClr val="C00000"/>
              </a:solidFill>
            </a:endParaRPr>
          </a:p>
        </p:txBody>
      </p:sp>
      <p:sp>
        <p:nvSpPr>
          <p:cNvPr id="50" name="TextBox 49"/>
          <p:cNvSpPr txBox="1"/>
          <p:nvPr/>
        </p:nvSpPr>
        <p:spPr>
          <a:xfrm>
            <a:off x="4363649" y="1320512"/>
            <a:ext cx="4475551" cy="4632037"/>
          </a:xfrm>
          <a:prstGeom prst="rect">
            <a:avLst/>
          </a:prstGeom>
          <a:noFill/>
        </p:spPr>
        <p:txBody>
          <a:bodyPr wrap="square" rtlCol="0">
            <a:spAutoFit/>
          </a:bodyPr>
          <a:lstStyle/>
          <a:p>
            <a:pPr>
              <a:buClr>
                <a:srgbClr val="C00000"/>
              </a:buClr>
            </a:pPr>
            <a:r>
              <a:rPr lang="en-US" sz="1600" dirty="0" smtClean="0">
                <a:solidFill>
                  <a:srgbClr val="C00000"/>
                </a:solidFill>
              </a:rPr>
              <a:t>PFMS  implements expensive operations as separate system component.</a:t>
            </a:r>
          </a:p>
          <a:p>
            <a:pPr marL="285750" indent="-285750">
              <a:buClr>
                <a:srgbClr val="C00000"/>
              </a:buClr>
              <a:buFont typeface="Arial" panose="020B0604020202020204" pitchFamily="34" charset="0"/>
              <a:buChar char="›"/>
            </a:pPr>
            <a:endParaRPr lang="en-US" sz="1600" dirty="0" smtClean="0"/>
          </a:p>
          <a:p>
            <a:pPr marL="285750" indent="-285750">
              <a:buClr>
                <a:srgbClr val="C00000"/>
              </a:buClr>
              <a:buFont typeface="Arial" panose="020B0604020202020204" pitchFamily="34" charset="0"/>
              <a:buChar char="›"/>
            </a:pPr>
            <a:r>
              <a:rPr lang="en-US" sz="1600" dirty="0" smtClean="0"/>
              <a:t>Operational </a:t>
            </a:r>
            <a:r>
              <a:rPr lang="en-US" sz="1600" dirty="0"/>
              <a:t>Service registers u</a:t>
            </a:r>
            <a:r>
              <a:rPr lang="en-US" sz="1600" dirty="0" smtClean="0"/>
              <a:t>ser </a:t>
            </a:r>
            <a:r>
              <a:rPr lang="en-US" sz="1600" dirty="0"/>
              <a:t>request </a:t>
            </a:r>
            <a:r>
              <a:rPr lang="en-US" sz="1600" dirty="0" smtClean="0"/>
              <a:t>for expensive operation are registered through </a:t>
            </a:r>
            <a:r>
              <a:rPr lang="en-US" sz="1600" dirty="0"/>
              <a:t>Operational </a:t>
            </a:r>
            <a:r>
              <a:rPr lang="en-US" sz="1600" dirty="0" smtClean="0"/>
              <a:t>Service request in “asynchronous operation queue”, that is organized as FIFO buffer. Control is immediately returned to client.</a:t>
            </a:r>
            <a:endParaRPr lang="en-US" sz="1600" dirty="0"/>
          </a:p>
          <a:p>
            <a:pPr marL="285750" indent="-285750">
              <a:buClr>
                <a:srgbClr val="C00000"/>
              </a:buClr>
              <a:buFont typeface="Arial" panose="020B0604020202020204" pitchFamily="34" charset="0"/>
              <a:buChar char="›"/>
            </a:pPr>
            <a:endParaRPr lang="en-US" sz="1500" dirty="0" smtClean="0"/>
          </a:p>
          <a:p>
            <a:pPr marL="285750" indent="-285750">
              <a:buClr>
                <a:srgbClr val="C00000"/>
              </a:buClr>
              <a:buFont typeface="Arial" panose="020B0604020202020204" pitchFamily="34" charset="0"/>
              <a:buChar char="›"/>
            </a:pPr>
            <a:r>
              <a:rPr lang="en-US" sz="1500" dirty="0" smtClean="0"/>
              <a:t>Asynchronous operation is processed on any free Internal Application Server in farm or scheduled to be processed in the queue. Process can be scaled.</a:t>
            </a:r>
          </a:p>
          <a:p>
            <a:pPr marL="285750" indent="-285750">
              <a:buClr>
                <a:srgbClr val="C00000"/>
              </a:buClr>
              <a:buFont typeface="Arial" panose="020B0604020202020204" pitchFamily="34" charset="0"/>
              <a:buChar char="›"/>
            </a:pPr>
            <a:endParaRPr lang="en-US" sz="1500" dirty="0"/>
          </a:p>
          <a:p>
            <a:pPr marL="285750" indent="-285750">
              <a:buClr>
                <a:srgbClr val="C00000"/>
              </a:buClr>
              <a:buFont typeface="Arial" panose="020B0604020202020204" pitchFamily="34" charset="0"/>
              <a:buChar char="›"/>
            </a:pPr>
            <a:r>
              <a:rPr lang="en-US" sz="1500" dirty="0" smtClean="0"/>
              <a:t>User periodically polls Operational Service to get status and results of Asynchronous operation that is running on Internal </a:t>
            </a:r>
            <a:r>
              <a:rPr lang="en-US" sz="1600" dirty="0" smtClean="0"/>
              <a:t>Application </a:t>
            </a:r>
            <a:r>
              <a:rPr lang="en-US" sz="1600" dirty="0"/>
              <a:t>Server</a:t>
            </a:r>
            <a:endParaRPr lang="en-US" sz="1600" dirty="0">
              <a:ea typeface="DejaVu Sans" panose="020B0603030804020204" pitchFamily="34" charset="0"/>
            </a:endParaRPr>
          </a:p>
        </p:txBody>
      </p:sp>
      <p:grpSp>
        <p:nvGrpSpPr>
          <p:cNvPr id="3" name="Group 2"/>
          <p:cNvGrpSpPr/>
          <p:nvPr/>
        </p:nvGrpSpPr>
        <p:grpSpPr>
          <a:xfrm>
            <a:off x="667521" y="1320512"/>
            <a:ext cx="3331006" cy="4242087"/>
            <a:chOff x="667521" y="1320512"/>
            <a:chExt cx="3331006" cy="4242087"/>
          </a:xfrm>
        </p:grpSpPr>
        <p:sp>
          <p:nvSpPr>
            <p:cNvPr id="82" name="Rounded Rectangle 81"/>
            <p:cNvSpPr/>
            <p:nvPr/>
          </p:nvSpPr>
          <p:spPr>
            <a:xfrm>
              <a:off x="667521" y="1320512"/>
              <a:ext cx="3331006" cy="2396784"/>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ed Rectangle 86"/>
            <p:cNvSpPr/>
            <p:nvPr/>
          </p:nvSpPr>
          <p:spPr>
            <a:xfrm>
              <a:off x="962569" y="1753066"/>
              <a:ext cx="2771231" cy="428098"/>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Request Registration </a:t>
              </a:r>
            </a:p>
            <a:p>
              <a:pPr algn="ctr"/>
              <a:r>
                <a:rPr lang="en-US" sz="1200" dirty="0" smtClean="0"/>
                <a:t>Operational Application Server</a:t>
              </a:r>
            </a:p>
          </p:txBody>
        </p:sp>
        <p:sp>
          <p:nvSpPr>
            <p:cNvPr id="89" name="Rounded Rectangle 88"/>
            <p:cNvSpPr/>
            <p:nvPr/>
          </p:nvSpPr>
          <p:spPr>
            <a:xfrm>
              <a:off x="922230" y="4667476"/>
              <a:ext cx="2811570" cy="89512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Users and External Systems</a:t>
              </a:r>
            </a:p>
            <a:p>
              <a:pPr algn="ctr"/>
              <a:r>
                <a:rPr lang="en-US" sz="1200" dirty="0" smtClean="0"/>
                <a:t>Client Application, Integration Partners</a:t>
              </a:r>
              <a:endParaRPr lang="en-US" sz="1200" dirty="0"/>
            </a:p>
          </p:txBody>
        </p:sp>
        <p:sp>
          <p:nvSpPr>
            <p:cNvPr id="91" name="Left-Right Arrow 90"/>
            <p:cNvSpPr/>
            <p:nvPr/>
          </p:nvSpPr>
          <p:spPr>
            <a:xfrm rot="5400000">
              <a:off x="1885453" y="4082197"/>
              <a:ext cx="917172" cy="22037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67521" y="3809153"/>
              <a:ext cx="1572866" cy="461665"/>
            </a:xfrm>
            <a:prstGeom prst="rect">
              <a:avLst/>
            </a:prstGeom>
          </p:spPr>
          <p:txBody>
            <a:bodyPr wrap="none">
              <a:spAutoFit/>
            </a:bodyPr>
            <a:lstStyle/>
            <a:p>
              <a:pPr algn="ctr"/>
              <a:r>
                <a:rPr lang="en-US" sz="1200" dirty="0" smtClean="0">
                  <a:solidFill>
                    <a:srgbClr val="C00000"/>
                  </a:solidFill>
                </a:rPr>
                <a:t>Time/Resource </a:t>
              </a:r>
            </a:p>
            <a:p>
              <a:pPr algn="ctr"/>
              <a:r>
                <a:rPr lang="en-US" sz="1200" dirty="0" smtClean="0">
                  <a:solidFill>
                    <a:srgbClr val="C00000"/>
                  </a:solidFill>
                </a:rPr>
                <a:t>Expensive operation</a:t>
              </a:r>
              <a:endParaRPr lang="en-US" sz="1200" dirty="0">
                <a:solidFill>
                  <a:srgbClr val="C00000"/>
                </a:solidFill>
              </a:endParaRPr>
            </a:p>
          </p:txBody>
        </p:sp>
        <p:sp>
          <p:nvSpPr>
            <p:cNvPr id="16" name="Rounded Rectangle 15"/>
            <p:cNvSpPr/>
            <p:nvPr/>
          </p:nvSpPr>
          <p:spPr>
            <a:xfrm>
              <a:off x="962569" y="2475558"/>
              <a:ext cx="2771231" cy="431310"/>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Request Processing</a:t>
              </a:r>
            </a:p>
            <a:p>
              <a:pPr algn="ctr"/>
              <a:r>
                <a:rPr lang="en-US" sz="1200" dirty="0" smtClean="0"/>
                <a:t>Internal Application Server</a:t>
              </a:r>
            </a:p>
          </p:txBody>
        </p:sp>
        <p:sp>
          <p:nvSpPr>
            <p:cNvPr id="17" name="Rounded Rectangle 16"/>
            <p:cNvSpPr/>
            <p:nvPr/>
          </p:nvSpPr>
          <p:spPr>
            <a:xfrm>
              <a:off x="962569" y="3131344"/>
              <a:ext cx="2771231" cy="436847"/>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Request Status Polling</a:t>
              </a:r>
            </a:p>
            <a:p>
              <a:pPr algn="ctr"/>
              <a:r>
                <a:rPr lang="en-US" sz="1200" dirty="0"/>
                <a:t>Operational Application </a:t>
              </a:r>
              <a:r>
                <a:rPr lang="en-US" sz="1200" dirty="0" smtClean="0"/>
                <a:t>Server</a:t>
              </a:r>
              <a:endParaRPr lang="en-US" sz="1400" dirty="0" smtClean="0"/>
            </a:p>
          </p:txBody>
        </p:sp>
        <p:sp>
          <p:nvSpPr>
            <p:cNvPr id="18" name="Left-Right Arrow 17"/>
            <p:cNvSpPr/>
            <p:nvPr/>
          </p:nvSpPr>
          <p:spPr>
            <a:xfrm rot="5400000">
              <a:off x="2154630" y="2236336"/>
              <a:ext cx="294395" cy="184056"/>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27628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15</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Client Applications and  content delivery method</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94" name="TextBox 93"/>
          <p:cNvSpPr txBox="1"/>
          <p:nvPr/>
        </p:nvSpPr>
        <p:spPr>
          <a:xfrm>
            <a:off x="4419600" y="1219200"/>
            <a:ext cx="4495800" cy="4524315"/>
          </a:xfrm>
          <a:prstGeom prst="rect">
            <a:avLst/>
          </a:prstGeom>
          <a:noFill/>
        </p:spPr>
        <p:txBody>
          <a:bodyPr wrap="square" rtlCol="0">
            <a:spAutoFit/>
          </a:bodyPr>
          <a:lstStyle/>
          <a:p>
            <a:pPr>
              <a:buClr>
                <a:srgbClr val="C00000"/>
              </a:buClr>
            </a:pPr>
            <a:r>
              <a:rPr lang="en-US" sz="1600" dirty="0" smtClean="0">
                <a:solidFill>
                  <a:srgbClr val="C00000"/>
                </a:solidFill>
              </a:rPr>
              <a:t>PFMS functionality is delivered  through Web</a:t>
            </a:r>
            <a:endParaRPr lang="en-US" sz="1600" dirty="0">
              <a:solidFill>
                <a:srgbClr val="C00000"/>
              </a:solidFill>
            </a:endParaRPr>
          </a:p>
          <a:p>
            <a:pPr marL="285750" indent="-285750">
              <a:buClr>
                <a:srgbClr val="C00000"/>
              </a:buClr>
              <a:buFont typeface="Arial" panose="020B0604020202020204" pitchFamily="34" charset="0"/>
              <a:buChar char="›"/>
            </a:pPr>
            <a:endParaRPr lang="en-US" sz="1600" dirty="0" smtClean="0"/>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PFMS Client Applications are organized as applets. System client applet is loaded in web browser once and initialized at user’s side, when she simply accesses URL in her browser. All subsequent calls are data-centric, there is no server side UI renders.</a:t>
            </a:r>
          </a:p>
          <a:p>
            <a:pPr marL="285750" indent="-285750">
              <a:buClr>
                <a:srgbClr val="C00000"/>
              </a:buClr>
              <a:buFont typeface="Arial" panose="020B0604020202020204" pitchFamily="34" charset="0"/>
              <a:buChar char="›"/>
            </a:pPr>
            <a:endParaRPr lang="en-US" sz="1600" dirty="0" smtClean="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Deployment is easy, as there is no need to install new version of software, to user’s computer. Applets should be published to Application’s Web Server.</a:t>
            </a:r>
          </a:p>
          <a:p>
            <a:pPr marL="285750" indent="-285750">
              <a:buClr>
                <a:srgbClr val="C00000"/>
              </a:buClr>
              <a:buFont typeface="Arial" panose="020B0604020202020204" pitchFamily="34" charset="0"/>
              <a:buChar char="›"/>
            </a:pPr>
            <a:endParaRPr lang="en-US" sz="1600" dirty="0" smtClean="0">
              <a:ea typeface="DejaVu Sans" panose="020B0603030804020204" pitchFamily="34" charset="0"/>
            </a:endParaRPr>
          </a:p>
          <a:p>
            <a:pPr marL="285750" indent="-285750">
              <a:buClr>
                <a:srgbClr val="C00000"/>
              </a:buClr>
              <a:buFont typeface="Arial" panose="020B0604020202020204" pitchFamily="34" charset="0"/>
              <a:buChar char="›"/>
            </a:pPr>
            <a:r>
              <a:rPr lang="en-US" sz="1600" dirty="0">
                <a:ea typeface="DejaVu Sans" panose="020B0603030804020204" pitchFamily="34" charset="0"/>
              </a:rPr>
              <a:t>HTML/CSS/JS </a:t>
            </a:r>
            <a:r>
              <a:rPr lang="en-US" sz="1600" dirty="0" smtClean="0">
                <a:ea typeface="DejaVu Sans" panose="020B0603030804020204" pitchFamily="34" charset="0"/>
              </a:rPr>
              <a:t> Single Page Application version of core PFMS client applications should be delivered in mid 2016. System architecture will stay unchanged. </a:t>
            </a:r>
            <a:endParaRPr lang="en-US" sz="1600" dirty="0">
              <a:ea typeface="DejaVu Sans" panose="020B0603030804020204" pitchFamily="34" charset="0"/>
            </a:endParaRPr>
          </a:p>
        </p:txBody>
      </p:sp>
      <p:sp>
        <p:nvSpPr>
          <p:cNvPr id="11" name="Rounded Rectangle 10"/>
          <p:cNvSpPr/>
          <p:nvPr/>
        </p:nvSpPr>
        <p:spPr>
          <a:xfrm>
            <a:off x="667521" y="1320512"/>
            <a:ext cx="3331006" cy="2396784"/>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819921" y="1920907"/>
            <a:ext cx="1475831" cy="158230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Client Application Hosted at Separate Web Site</a:t>
            </a:r>
          </a:p>
          <a:p>
            <a:pPr algn="ctr"/>
            <a:r>
              <a:rPr lang="en-US" sz="1200" dirty="0" smtClean="0"/>
              <a:t>Operational Application Server</a:t>
            </a:r>
          </a:p>
        </p:txBody>
      </p:sp>
      <p:sp>
        <p:nvSpPr>
          <p:cNvPr id="13" name="Rounded Rectangle 12"/>
          <p:cNvSpPr/>
          <p:nvPr/>
        </p:nvSpPr>
        <p:spPr>
          <a:xfrm>
            <a:off x="922230" y="4667476"/>
            <a:ext cx="2811570" cy="89512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Users</a:t>
            </a:r>
          </a:p>
          <a:p>
            <a:pPr algn="ctr"/>
            <a:r>
              <a:rPr lang="en-US" sz="1200" dirty="0" smtClean="0"/>
              <a:t>Client Application in Web Browser</a:t>
            </a:r>
            <a:endParaRPr lang="en-US" sz="1200" dirty="0"/>
          </a:p>
        </p:txBody>
      </p:sp>
      <p:sp>
        <p:nvSpPr>
          <p:cNvPr id="14" name="Left-Right Arrow 13"/>
          <p:cNvSpPr/>
          <p:nvPr/>
        </p:nvSpPr>
        <p:spPr>
          <a:xfrm rot="5400000">
            <a:off x="1190074" y="4098701"/>
            <a:ext cx="917172" cy="22037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29595" y="3810267"/>
            <a:ext cx="1260280" cy="646331"/>
          </a:xfrm>
          <a:prstGeom prst="rect">
            <a:avLst/>
          </a:prstGeom>
        </p:spPr>
        <p:txBody>
          <a:bodyPr wrap="none">
            <a:spAutoFit/>
          </a:bodyPr>
          <a:lstStyle/>
          <a:p>
            <a:pPr algn="ctr"/>
            <a:r>
              <a:rPr lang="en-US" sz="1200" dirty="0" smtClean="0">
                <a:solidFill>
                  <a:srgbClr val="C00000"/>
                </a:solidFill>
              </a:rPr>
              <a:t>Applet request, </a:t>
            </a:r>
          </a:p>
          <a:p>
            <a:pPr algn="ctr"/>
            <a:r>
              <a:rPr lang="en-US" sz="1200" dirty="0" smtClean="0">
                <a:solidFill>
                  <a:srgbClr val="C00000"/>
                </a:solidFill>
              </a:rPr>
              <a:t>download, </a:t>
            </a:r>
          </a:p>
          <a:p>
            <a:pPr algn="ctr"/>
            <a:r>
              <a:rPr lang="en-US" sz="1200" dirty="0" smtClean="0">
                <a:solidFill>
                  <a:srgbClr val="C00000"/>
                </a:solidFill>
              </a:rPr>
              <a:t>initialization</a:t>
            </a:r>
            <a:endParaRPr lang="en-US" sz="1200" dirty="0">
              <a:solidFill>
                <a:srgbClr val="C00000"/>
              </a:solidFill>
            </a:endParaRPr>
          </a:p>
        </p:txBody>
      </p:sp>
      <p:sp>
        <p:nvSpPr>
          <p:cNvPr id="17" name="Rounded Rectangle 16"/>
          <p:cNvSpPr/>
          <p:nvPr/>
        </p:nvSpPr>
        <p:spPr>
          <a:xfrm>
            <a:off x="2362200" y="1924960"/>
            <a:ext cx="1517941" cy="1578249"/>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Request Processing Service Web Site</a:t>
            </a:r>
          </a:p>
          <a:p>
            <a:pPr algn="ctr"/>
            <a:r>
              <a:rPr lang="en-US" sz="1200" dirty="0" smtClean="0"/>
              <a:t>Operational </a:t>
            </a:r>
            <a:r>
              <a:rPr lang="en-US" sz="1200" dirty="0"/>
              <a:t>Application </a:t>
            </a:r>
            <a:r>
              <a:rPr lang="en-US" sz="1200" dirty="0" smtClean="0"/>
              <a:t>Server</a:t>
            </a:r>
            <a:endParaRPr lang="en-US" sz="1400" dirty="0" smtClean="0"/>
          </a:p>
        </p:txBody>
      </p:sp>
      <p:sp>
        <p:nvSpPr>
          <p:cNvPr id="19" name="Left-Right Arrow 18"/>
          <p:cNvSpPr/>
          <p:nvPr/>
        </p:nvSpPr>
        <p:spPr>
          <a:xfrm rot="5400000">
            <a:off x="2418837" y="4098701"/>
            <a:ext cx="917172" cy="22037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146407" y="3793465"/>
            <a:ext cx="1114408" cy="461665"/>
          </a:xfrm>
          <a:prstGeom prst="rect">
            <a:avLst/>
          </a:prstGeom>
        </p:spPr>
        <p:txBody>
          <a:bodyPr wrap="none">
            <a:spAutoFit/>
          </a:bodyPr>
          <a:lstStyle/>
          <a:p>
            <a:pPr algn="ctr"/>
            <a:r>
              <a:rPr lang="en-US" sz="1200" dirty="0" smtClean="0">
                <a:solidFill>
                  <a:srgbClr val="C00000"/>
                </a:solidFill>
              </a:rPr>
              <a:t>Subsequent </a:t>
            </a:r>
          </a:p>
          <a:p>
            <a:pPr algn="ctr"/>
            <a:r>
              <a:rPr lang="en-US" sz="1200" dirty="0" smtClean="0">
                <a:solidFill>
                  <a:srgbClr val="C00000"/>
                </a:solidFill>
              </a:rPr>
              <a:t>data requests</a:t>
            </a:r>
            <a:endParaRPr lang="en-US" sz="1200" dirty="0">
              <a:solidFill>
                <a:srgbClr val="C00000"/>
              </a:solidFill>
            </a:endParaRPr>
          </a:p>
        </p:txBody>
      </p:sp>
      <p:sp>
        <p:nvSpPr>
          <p:cNvPr id="9" name="Rectangle 8"/>
          <p:cNvSpPr/>
          <p:nvPr/>
        </p:nvSpPr>
        <p:spPr>
          <a:xfrm>
            <a:off x="978194" y="1418805"/>
            <a:ext cx="2920416" cy="369332"/>
          </a:xfrm>
          <a:prstGeom prst="rect">
            <a:avLst/>
          </a:prstGeom>
        </p:spPr>
        <p:txBody>
          <a:bodyPr wrap="none">
            <a:spAutoFit/>
          </a:bodyPr>
          <a:lstStyle/>
          <a:p>
            <a:pPr algn="ctr"/>
            <a:r>
              <a:rPr lang="en-US" b="1" dirty="0">
                <a:solidFill>
                  <a:srgbClr val="C00000"/>
                </a:solidFill>
              </a:rPr>
              <a:t>PFMS </a:t>
            </a:r>
            <a:r>
              <a:rPr lang="en-US" b="1" dirty="0" smtClean="0">
                <a:solidFill>
                  <a:srgbClr val="C00000"/>
                </a:solidFill>
              </a:rPr>
              <a:t>Application Server</a:t>
            </a:r>
            <a:endParaRPr lang="en-US" b="1" dirty="0">
              <a:solidFill>
                <a:srgbClr val="C00000"/>
              </a:solidFill>
            </a:endParaRPr>
          </a:p>
        </p:txBody>
      </p:sp>
    </p:spTree>
    <p:extLst>
      <p:ext uri="{BB962C8B-B14F-4D97-AF65-F5344CB8AC3E}">
        <p14:creationId xmlns:p14="http://schemas.microsoft.com/office/powerpoint/2010/main" val="6215867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8195" name="Title 1"/>
          <p:cNvSpPr>
            <a:spLocks noGrp="1"/>
          </p:cNvSpPr>
          <p:nvPr>
            <p:ph type="title"/>
          </p:nvPr>
        </p:nvSpPr>
        <p:spPr>
          <a:xfrm>
            <a:off x="2514600" y="0"/>
            <a:ext cx="6555096" cy="670720"/>
          </a:xfrm>
        </p:spPr>
        <p:txBody>
          <a:bodyPr>
            <a:normAutofit fontScale="90000"/>
          </a:bodyPr>
          <a:lstStyle/>
          <a:p>
            <a:r>
              <a:rPr lang="en-US" sz="2400" dirty="0">
                <a:solidFill>
                  <a:schemeClr val="accent3">
                    <a:lumMod val="50000"/>
                  </a:schemeClr>
                </a:solidFill>
                <a:latin typeface="BPG Nino Mtavruli" panose="02000806000000020004" pitchFamily="2" charset="0"/>
              </a:rPr>
              <a:t>Hosting Operating Systems, Technologies and Frameworks</a:t>
            </a:r>
          </a:p>
        </p:txBody>
      </p:sp>
      <p:sp>
        <p:nvSpPr>
          <p:cNvPr id="34" name="TextBox 33"/>
          <p:cNvSpPr txBox="1"/>
          <p:nvPr/>
        </p:nvSpPr>
        <p:spPr>
          <a:xfrm>
            <a:off x="4608877" y="3635953"/>
            <a:ext cx="1662170" cy="338554"/>
          </a:xfrm>
          <a:prstGeom prst="rect">
            <a:avLst/>
          </a:prstGeom>
          <a:noFill/>
        </p:spPr>
        <p:txBody>
          <a:bodyPr wrap="square" rtlCol="0">
            <a:spAutoFit/>
          </a:bodyPr>
          <a:lstStyle/>
          <a:p>
            <a:pPr lvl="0" algn="ctr"/>
            <a:r>
              <a:rPr lang="en-US" sz="1600" b="1" dirty="0" smtClean="0">
                <a:solidFill>
                  <a:schemeClr val="bg1"/>
                </a:solidFill>
              </a:rPr>
              <a:t>Infrastructure</a:t>
            </a:r>
            <a:endParaRPr lang="en-US" sz="1600" dirty="0"/>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43" name="TextBox 42"/>
          <p:cNvSpPr txBox="1"/>
          <p:nvPr/>
        </p:nvSpPr>
        <p:spPr>
          <a:xfrm>
            <a:off x="1177222" y="1710615"/>
            <a:ext cx="7200900" cy="3539430"/>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1600" dirty="0"/>
              <a:t>Microsoft Windows Server (2012)</a:t>
            </a:r>
            <a:endParaRPr lang="en-US" sz="1600" dirty="0" smtClean="0">
              <a:solidFill>
                <a:srgbClr val="FF0000"/>
              </a:solidFill>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indent="-285750">
              <a:buClr>
                <a:srgbClr val="C00000"/>
              </a:buClr>
              <a:buFont typeface="Arial" panose="020B0604020202020204" pitchFamily="34" charset="0"/>
              <a:buChar char="›"/>
            </a:pPr>
            <a:r>
              <a:rPr lang="en-US" sz="1600" dirty="0"/>
              <a:t>.NET </a:t>
            </a:r>
            <a:r>
              <a:rPr lang="en-US" sz="1600" dirty="0" smtClean="0"/>
              <a:t>Runtime </a:t>
            </a:r>
            <a:r>
              <a:rPr lang="en-US" sz="1600" dirty="0"/>
              <a:t>(4.5</a:t>
            </a:r>
            <a:r>
              <a:rPr lang="en-US" sz="1600" dirty="0" smtClean="0"/>
              <a:t>)</a:t>
            </a:r>
            <a:endParaRPr lang="en-US" sz="1600" dirty="0"/>
          </a:p>
          <a:p>
            <a:pPr marL="285750" lvl="0" indent="-285750">
              <a:buClr>
                <a:srgbClr val="C00000"/>
              </a:buClr>
              <a:buFont typeface="Arial" panose="020B0604020202020204" pitchFamily="34" charset="0"/>
              <a:buChar char="›"/>
            </a:pPr>
            <a:endParaRPr lang="en-US" sz="1600" dirty="0" smtClean="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a:t>Microsoft IIS Service (8</a:t>
            </a:r>
            <a:r>
              <a:rPr lang="en-US" sz="1600" dirty="0" smtClean="0"/>
              <a:t>)</a:t>
            </a:r>
          </a:p>
          <a:p>
            <a:pPr marL="285750" lvl="0" indent="-285750">
              <a:buClr>
                <a:srgbClr val="C00000"/>
              </a:buClr>
              <a:buFont typeface="Arial" panose="020B0604020202020204" pitchFamily="34" charset="0"/>
              <a:buChar char="›"/>
            </a:pPr>
            <a:endParaRPr lang="en-US" sz="1600" dirty="0" smtClean="0"/>
          </a:p>
          <a:p>
            <a:pPr marL="285750" lvl="0" indent="-285750">
              <a:buClr>
                <a:srgbClr val="C00000"/>
              </a:buClr>
              <a:buFont typeface="Arial" panose="020B0604020202020204" pitchFamily="34" charset="0"/>
              <a:buChar char="›"/>
            </a:pPr>
            <a:r>
              <a:rPr lang="en-US" sz="1600" dirty="0" smtClean="0"/>
              <a:t>Windows </a:t>
            </a:r>
            <a:r>
              <a:rPr lang="en-US" sz="1600" dirty="0"/>
              <a:t>Activation Services</a:t>
            </a:r>
            <a:endParaRPr lang="en-US" sz="1600" dirty="0" smtClean="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a:t>Microsoft SQL </a:t>
            </a:r>
            <a:r>
              <a:rPr lang="en-US" sz="1600" dirty="0" smtClean="0"/>
              <a:t>Server Database Engine </a:t>
            </a:r>
            <a:r>
              <a:rPr lang="en-US" sz="1600" dirty="0"/>
              <a:t>(2012</a:t>
            </a:r>
            <a:r>
              <a:rPr lang="en-US" sz="1600" dirty="0" smtClean="0"/>
              <a:t>)</a:t>
            </a:r>
          </a:p>
          <a:p>
            <a:pPr marL="285750" lvl="0" indent="-285750">
              <a:buClr>
                <a:srgbClr val="C00000"/>
              </a:buClr>
              <a:buFont typeface="Arial" panose="020B0604020202020204" pitchFamily="34" charset="0"/>
              <a:buChar char="›"/>
            </a:pPr>
            <a:endParaRPr lang="en-US" sz="1600" dirty="0">
              <a:solidFill>
                <a:srgbClr val="FF0000"/>
              </a:solidFill>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smtClean="0">
                <a:latin typeface="DejaVu Sans" panose="020B0603030804020204" pitchFamily="34" charset="0"/>
                <a:ea typeface="DejaVu Sans" panose="020B0603030804020204" pitchFamily="34" charset="0"/>
                <a:cs typeface="DejaVu Sans" panose="020B0603030804020204" pitchFamily="34" charset="0"/>
              </a:rPr>
              <a:t>Microsoft SQL Server Reporting Services</a:t>
            </a: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smtClean="0">
                <a:latin typeface="DejaVu Sans" panose="020B0603030804020204" pitchFamily="34" charset="0"/>
                <a:ea typeface="DejaVu Sans" panose="020B0603030804020204" pitchFamily="34" charset="0"/>
                <a:cs typeface="DejaVu Sans" panose="020B0603030804020204" pitchFamily="34" charset="0"/>
              </a:rPr>
              <a:t>Microsoft SQL Server Analysis Services</a:t>
            </a: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545696" y="1965714"/>
            <a:ext cx="3048000" cy="3028950"/>
          </a:xfrm>
          <a:prstGeom prst="rect">
            <a:avLst/>
          </a:prstGeom>
        </p:spPr>
      </p:pic>
    </p:spTree>
    <p:extLst>
      <p:ext uri="{BB962C8B-B14F-4D97-AF65-F5344CB8AC3E}">
        <p14:creationId xmlns:p14="http://schemas.microsoft.com/office/powerpoint/2010/main" val="1332733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8195" name="Title 1"/>
          <p:cNvSpPr>
            <a:spLocks noGrp="1"/>
          </p:cNvSpPr>
          <p:nvPr>
            <p:ph type="title"/>
          </p:nvPr>
        </p:nvSpPr>
        <p:spPr>
          <a:xfrm>
            <a:off x="2514600" y="0"/>
            <a:ext cx="6555096" cy="670720"/>
          </a:xfrm>
        </p:spPr>
        <p:txBody>
          <a:bodyPr>
            <a:normAutofit/>
          </a:bodyPr>
          <a:lstStyle/>
          <a:p>
            <a:r>
              <a:rPr lang="en-US" sz="2400" dirty="0">
                <a:solidFill>
                  <a:schemeClr val="accent3">
                    <a:lumMod val="50000"/>
                  </a:schemeClr>
                </a:solidFill>
                <a:latin typeface="BPG Nino Mtavruli" panose="02000806000000020004" pitchFamily="2" charset="0"/>
              </a:rPr>
              <a:t>Toolset – Development Environment: Business Logic</a:t>
            </a:r>
          </a:p>
        </p:txBody>
      </p:sp>
      <p:sp>
        <p:nvSpPr>
          <p:cNvPr id="34" name="TextBox 33"/>
          <p:cNvSpPr txBox="1"/>
          <p:nvPr/>
        </p:nvSpPr>
        <p:spPr>
          <a:xfrm>
            <a:off x="4608877" y="3635953"/>
            <a:ext cx="1662170" cy="338554"/>
          </a:xfrm>
          <a:prstGeom prst="rect">
            <a:avLst/>
          </a:prstGeom>
          <a:noFill/>
        </p:spPr>
        <p:txBody>
          <a:bodyPr wrap="square" rtlCol="0">
            <a:spAutoFit/>
          </a:bodyPr>
          <a:lstStyle/>
          <a:p>
            <a:pPr lvl="0" algn="ctr"/>
            <a:r>
              <a:rPr lang="en-US" sz="1600" b="1" dirty="0" smtClean="0">
                <a:solidFill>
                  <a:schemeClr val="bg1"/>
                </a:solidFill>
              </a:rPr>
              <a:t>Infrastructure</a:t>
            </a:r>
            <a:endParaRPr lang="en-US" sz="1600" dirty="0"/>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43" name="TextBox 42"/>
          <p:cNvSpPr txBox="1"/>
          <p:nvPr/>
        </p:nvSpPr>
        <p:spPr>
          <a:xfrm>
            <a:off x="1371600" y="1711021"/>
            <a:ext cx="7200900" cy="2800767"/>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1600" dirty="0"/>
              <a:t>.NET Framework </a:t>
            </a:r>
            <a:r>
              <a:rPr lang="en-US" sz="1600" dirty="0" smtClean="0"/>
              <a:t>Class Library 4.5</a:t>
            </a:r>
            <a:endParaRPr lang="en-US" sz="1600" dirty="0" smtClean="0">
              <a:solidFill>
                <a:srgbClr val="FF0000"/>
              </a:solidFill>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indent="-285750">
              <a:buClr>
                <a:srgbClr val="C00000"/>
              </a:buClr>
              <a:buFont typeface="Arial" panose="020B0604020202020204" pitchFamily="34" charset="0"/>
              <a:buChar char="›"/>
            </a:pPr>
            <a:r>
              <a:rPr lang="en-US" sz="1600" dirty="0"/>
              <a:t>C# 5.0</a:t>
            </a:r>
          </a:p>
          <a:p>
            <a:pPr marL="285750" lvl="0" indent="-285750">
              <a:buClr>
                <a:srgbClr val="C00000"/>
              </a:buClr>
              <a:buFont typeface="Arial" panose="020B0604020202020204" pitchFamily="34" charset="0"/>
              <a:buChar char="›"/>
            </a:pPr>
            <a:endParaRPr lang="en-US" sz="1600" dirty="0" smtClean="0">
              <a:latin typeface="DejaVu Sans" panose="020B0603030804020204" pitchFamily="34" charset="0"/>
              <a:ea typeface="DejaVu Sans" panose="020B0603030804020204" pitchFamily="34" charset="0"/>
              <a:cs typeface="DejaVu Sans" panose="020B0603030804020204" pitchFamily="34" charset="0"/>
            </a:endParaRPr>
          </a:p>
          <a:p>
            <a:pPr marL="285750" indent="-285750">
              <a:buClr>
                <a:srgbClr val="C00000"/>
              </a:buClr>
              <a:buFont typeface="Arial" panose="020B0604020202020204" pitchFamily="34" charset="0"/>
              <a:buChar char="›"/>
            </a:pPr>
            <a:r>
              <a:rPr lang="en-US" sz="1600" dirty="0"/>
              <a:t>Windows Communications Foundation </a:t>
            </a:r>
            <a:r>
              <a:rPr lang="en-US" sz="1600" dirty="0" smtClean="0"/>
              <a:t>4.5</a:t>
            </a:r>
          </a:p>
          <a:p>
            <a:pPr marL="28575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latin typeface="DejaVu Sans" panose="020B0603030804020204" pitchFamily="34" charset="0"/>
                <a:ea typeface="DejaVu Sans" panose="020B0603030804020204" pitchFamily="34" charset="0"/>
                <a:cs typeface="DejaVu Sans" panose="020B0603030804020204" pitchFamily="34" charset="0"/>
              </a:rPr>
              <a:t>Windows Services</a:t>
            </a: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indent="-285750">
              <a:buClr>
                <a:srgbClr val="C00000"/>
              </a:buClr>
              <a:buFont typeface="Arial" panose="020B0604020202020204" pitchFamily="34" charset="0"/>
              <a:buChar char="›"/>
            </a:pPr>
            <a:r>
              <a:rPr lang="en-US" sz="1600" dirty="0"/>
              <a:t>Microsoft Visual Studio 2013</a:t>
            </a:r>
          </a:p>
          <a:p>
            <a:pPr lvl="0">
              <a:buClr>
                <a:srgbClr val="C00000"/>
              </a:buClr>
            </a:pPr>
            <a:endParaRPr lang="en-US" sz="1600" dirty="0" smtClean="0">
              <a:solidFill>
                <a:srgbClr val="FF0000"/>
              </a:solidFill>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545696" y="1965714"/>
            <a:ext cx="3048000" cy="3028950"/>
          </a:xfrm>
          <a:prstGeom prst="rect">
            <a:avLst/>
          </a:prstGeom>
        </p:spPr>
      </p:pic>
    </p:spTree>
    <p:extLst>
      <p:ext uri="{BB962C8B-B14F-4D97-AF65-F5344CB8AC3E}">
        <p14:creationId xmlns:p14="http://schemas.microsoft.com/office/powerpoint/2010/main" val="2029440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8195" name="Title 1"/>
          <p:cNvSpPr>
            <a:spLocks noGrp="1"/>
          </p:cNvSpPr>
          <p:nvPr>
            <p:ph type="title"/>
          </p:nvPr>
        </p:nvSpPr>
        <p:spPr>
          <a:xfrm>
            <a:off x="2514600" y="0"/>
            <a:ext cx="6555096" cy="670720"/>
          </a:xfrm>
        </p:spPr>
        <p:txBody>
          <a:bodyPr>
            <a:normAutofit/>
          </a:bodyPr>
          <a:lstStyle/>
          <a:p>
            <a:r>
              <a:rPr lang="en-US" sz="2400" dirty="0">
                <a:solidFill>
                  <a:schemeClr val="accent3">
                    <a:lumMod val="50000"/>
                  </a:schemeClr>
                </a:solidFill>
                <a:latin typeface="BPG Nino Mtavruli" panose="02000806000000020004" pitchFamily="2" charset="0"/>
              </a:rPr>
              <a:t>Development Environment: Database and Reporting</a:t>
            </a:r>
          </a:p>
        </p:txBody>
      </p:sp>
      <p:sp>
        <p:nvSpPr>
          <p:cNvPr id="34" name="TextBox 33"/>
          <p:cNvSpPr txBox="1"/>
          <p:nvPr/>
        </p:nvSpPr>
        <p:spPr>
          <a:xfrm>
            <a:off x="4608877" y="3635953"/>
            <a:ext cx="1662170" cy="338554"/>
          </a:xfrm>
          <a:prstGeom prst="rect">
            <a:avLst/>
          </a:prstGeom>
          <a:noFill/>
        </p:spPr>
        <p:txBody>
          <a:bodyPr wrap="square" rtlCol="0">
            <a:spAutoFit/>
          </a:bodyPr>
          <a:lstStyle/>
          <a:p>
            <a:pPr lvl="0" algn="ctr"/>
            <a:r>
              <a:rPr lang="en-US" sz="1600" b="1" dirty="0" smtClean="0">
                <a:solidFill>
                  <a:schemeClr val="bg1"/>
                </a:solidFill>
              </a:rPr>
              <a:t>Infrastructure</a:t>
            </a:r>
            <a:endParaRPr lang="en-US" sz="1600" dirty="0"/>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43" name="TextBox 42"/>
          <p:cNvSpPr txBox="1"/>
          <p:nvPr/>
        </p:nvSpPr>
        <p:spPr>
          <a:xfrm>
            <a:off x="971550" y="1713310"/>
            <a:ext cx="7200900" cy="2831544"/>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1600" dirty="0"/>
              <a:t>Core Platform: Microsoft SQL Server 2012, Analysis Services, Reporting </a:t>
            </a:r>
            <a:r>
              <a:rPr lang="en-US" sz="1600" dirty="0" smtClean="0"/>
              <a:t>Services</a:t>
            </a:r>
            <a:endParaRPr lang="en-US" sz="1600" dirty="0" smtClean="0">
              <a:solidFill>
                <a:srgbClr val="FF0000"/>
              </a:solidFill>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indent="-285750">
              <a:buClr>
                <a:srgbClr val="C00000"/>
              </a:buClr>
              <a:buFont typeface="Arial" panose="020B0604020202020204" pitchFamily="34" charset="0"/>
              <a:buChar char="›"/>
            </a:pPr>
            <a:r>
              <a:rPr lang="en-US" sz="1600" dirty="0"/>
              <a:t>Transact-SQL</a:t>
            </a:r>
          </a:p>
          <a:p>
            <a:pPr marL="285750" lvl="0" indent="-285750">
              <a:buClr>
                <a:srgbClr val="C00000"/>
              </a:buClr>
              <a:buFont typeface="Arial" panose="020B0604020202020204" pitchFamily="34" charset="0"/>
              <a:buChar char="›"/>
            </a:pPr>
            <a:endParaRPr lang="en-US" sz="1600" dirty="0" smtClean="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a:t>MDX language (Multidimensional Expressions)</a:t>
            </a:r>
            <a:endParaRPr lang="en-US" sz="1600" dirty="0" smtClean="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a:t>RDL (Report Definition Language</a:t>
            </a:r>
            <a:r>
              <a:rPr lang="en-US" sz="1600" dirty="0" smtClean="0"/>
              <a:t>)</a:t>
            </a:r>
          </a:p>
          <a:p>
            <a:pPr marL="285750" lvl="0" indent="-285750">
              <a:buClr>
                <a:srgbClr val="C00000"/>
              </a:buClr>
              <a:buFont typeface="Arial" panose="020B0604020202020204" pitchFamily="34" charset="0"/>
              <a:buChar char="›"/>
            </a:pPr>
            <a:endParaRPr lang="en-US" sz="1600" dirty="0">
              <a:solidFill>
                <a:srgbClr val="FF0000"/>
              </a:solidFill>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a:t>Microsoft SQL Server Management Studio 2012</a:t>
            </a:r>
            <a:endParaRPr lang="en-US" sz="1600" dirty="0" smtClean="0">
              <a:solidFill>
                <a:srgbClr val="FF0000"/>
              </a:solidFill>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545696" y="1965714"/>
            <a:ext cx="3048000" cy="3028950"/>
          </a:xfrm>
          <a:prstGeom prst="rect">
            <a:avLst/>
          </a:prstGeom>
        </p:spPr>
      </p:pic>
    </p:spTree>
    <p:extLst>
      <p:ext uri="{BB962C8B-B14F-4D97-AF65-F5344CB8AC3E}">
        <p14:creationId xmlns:p14="http://schemas.microsoft.com/office/powerpoint/2010/main" val="3403664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8195" name="Title 1"/>
          <p:cNvSpPr>
            <a:spLocks noGrp="1"/>
          </p:cNvSpPr>
          <p:nvPr>
            <p:ph type="title"/>
          </p:nvPr>
        </p:nvSpPr>
        <p:spPr>
          <a:xfrm>
            <a:off x="2514600" y="0"/>
            <a:ext cx="6555096" cy="670720"/>
          </a:xfrm>
        </p:spPr>
        <p:txBody>
          <a:bodyPr>
            <a:normAutofit/>
          </a:bodyPr>
          <a:lstStyle/>
          <a:p>
            <a:r>
              <a:rPr lang="en-US" sz="2400" dirty="0">
                <a:solidFill>
                  <a:schemeClr val="accent3">
                    <a:lumMod val="50000"/>
                  </a:schemeClr>
                </a:solidFill>
                <a:latin typeface="BPG Nino Mtavruli" panose="02000806000000020004" pitchFamily="2" charset="0"/>
              </a:rPr>
              <a:t>Development Environment: User Interface</a:t>
            </a:r>
          </a:p>
        </p:txBody>
      </p:sp>
      <p:sp>
        <p:nvSpPr>
          <p:cNvPr id="34" name="TextBox 33"/>
          <p:cNvSpPr txBox="1"/>
          <p:nvPr/>
        </p:nvSpPr>
        <p:spPr>
          <a:xfrm>
            <a:off x="4608877" y="3635953"/>
            <a:ext cx="1662170" cy="338554"/>
          </a:xfrm>
          <a:prstGeom prst="rect">
            <a:avLst/>
          </a:prstGeom>
          <a:noFill/>
        </p:spPr>
        <p:txBody>
          <a:bodyPr wrap="square" rtlCol="0">
            <a:spAutoFit/>
          </a:bodyPr>
          <a:lstStyle/>
          <a:p>
            <a:pPr lvl="0" algn="ctr"/>
            <a:r>
              <a:rPr lang="en-US" sz="1600" b="1" dirty="0" smtClean="0">
                <a:solidFill>
                  <a:schemeClr val="bg1"/>
                </a:solidFill>
              </a:rPr>
              <a:t>Infrastructure</a:t>
            </a:r>
            <a:endParaRPr lang="en-US" sz="1600" dirty="0"/>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43" name="TextBox 42"/>
          <p:cNvSpPr txBox="1"/>
          <p:nvPr/>
        </p:nvSpPr>
        <p:spPr>
          <a:xfrm>
            <a:off x="1181097" y="1348436"/>
            <a:ext cx="7200900" cy="4031873"/>
          </a:xfrm>
          <a:prstGeom prst="rect">
            <a:avLst/>
          </a:prstGeom>
          <a:noFill/>
        </p:spPr>
        <p:txBody>
          <a:bodyPr wrap="square" rtlCol="0">
            <a:spAutoFit/>
          </a:bodyPr>
          <a:lstStyle/>
          <a:p>
            <a:pPr>
              <a:buClr>
                <a:srgbClr val="C00000"/>
              </a:buClr>
            </a:pPr>
            <a:r>
              <a:rPr lang="en-US" sz="1600" b="1"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t>Current </a:t>
            </a:r>
            <a:r>
              <a:rPr lang="en-US" sz="1600" b="1" dirty="0">
                <a:solidFill>
                  <a:srgbClr val="C00000"/>
                </a:solidFill>
                <a:latin typeface="DejaVu Sans" panose="020B0603030804020204" pitchFamily="34" charset="0"/>
                <a:ea typeface="DejaVu Sans" panose="020B0603030804020204" pitchFamily="34" charset="0"/>
                <a:cs typeface="DejaVu Sans" panose="020B0603030804020204" pitchFamily="34" charset="0"/>
              </a:rPr>
              <a:t>(used from 2010)</a:t>
            </a:r>
            <a:endParaRPr lang="en-US" sz="1600" dirty="0" smtClean="0">
              <a:solidFill>
                <a:srgbClr val="FF0000"/>
              </a:solidFill>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indent="-285750">
              <a:buClr>
                <a:srgbClr val="C00000"/>
              </a:buClr>
              <a:buFont typeface="Arial" panose="020B0604020202020204" pitchFamily="34" charset="0"/>
              <a:buChar char="›"/>
            </a:pPr>
            <a:r>
              <a:rPr lang="en-US" sz="1600" dirty="0"/>
              <a:t>XAML (Extensible Application Markup Language</a:t>
            </a:r>
            <a:r>
              <a:rPr lang="en-US" sz="1600" dirty="0" smtClean="0"/>
              <a:t>) + Silverlight</a:t>
            </a:r>
            <a:endParaRPr lang="en-US" sz="1600" dirty="0"/>
          </a:p>
          <a:p>
            <a:pPr marL="285750" lvl="0" indent="-285750">
              <a:buClr>
                <a:srgbClr val="C00000"/>
              </a:buClr>
              <a:buFont typeface="Arial" panose="020B0604020202020204" pitchFamily="34" charset="0"/>
              <a:buChar char="›"/>
            </a:pPr>
            <a:endParaRPr lang="en-US" sz="1600" dirty="0" smtClean="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a:t>Microsoft Expression Blend for Visual Studio</a:t>
            </a:r>
            <a:endParaRPr lang="en-US" sz="1600" dirty="0" smtClean="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indent="-285750">
              <a:buClr>
                <a:srgbClr val="C00000"/>
              </a:buClr>
              <a:buFont typeface="Arial" panose="020B0604020202020204" pitchFamily="34" charset="0"/>
              <a:buChar char="›"/>
            </a:pPr>
            <a:r>
              <a:rPr lang="en-US" sz="1600" dirty="0"/>
              <a:t>Telerik Visual Library</a:t>
            </a:r>
          </a:p>
          <a:p>
            <a:pPr marL="285750" lvl="0" indent="-285750">
              <a:buClr>
                <a:srgbClr val="C00000"/>
              </a:buClr>
              <a:buFont typeface="Arial" panose="020B0604020202020204" pitchFamily="34" charset="0"/>
              <a:buChar char="›"/>
            </a:pPr>
            <a:endParaRPr lang="en-US" sz="1600" dirty="0" smtClean="0">
              <a:solidFill>
                <a:srgbClr val="FF0000"/>
              </a:solidFill>
              <a:latin typeface="DejaVu Sans" panose="020B0603030804020204" pitchFamily="34" charset="0"/>
              <a:ea typeface="DejaVu Sans" panose="020B0603030804020204" pitchFamily="34" charset="0"/>
              <a:cs typeface="DejaVu Sans" panose="020B0603030804020204" pitchFamily="34" charset="0"/>
            </a:endParaRPr>
          </a:p>
          <a:p>
            <a:pPr>
              <a:buClr>
                <a:srgbClr val="C00000"/>
              </a:buClr>
            </a:pPr>
            <a:r>
              <a:rPr lang="en-US" sz="1600" b="1" dirty="0">
                <a:solidFill>
                  <a:srgbClr val="C00000"/>
                </a:solidFill>
                <a:latin typeface="DejaVu Sans" panose="020B0603030804020204" pitchFamily="34" charset="0"/>
                <a:ea typeface="DejaVu Sans" panose="020B0603030804020204" pitchFamily="34" charset="0"/>
                <a:cs typeface="DejaVu Sans" panose="020B0603030804020204" pitchFamily="34" charset="0"/>
              </a:rPr>
              <a:t>Pilot (started in 2015, to be completed in 2016)</a:t>
            </a:r>
            <a:endParaRPr lang="en-US" sz="1600" b="1" dirty="0" smtClean="0"/>
          </a:p>
          <a:p>
            <a:pPr>
              <a:buClr>
                <a:srgbClr val="C00000"/>
              </a:buClr>
            </a:pPr>
            <a:endParaRPr lang="en-US" sz="1600" b="1" dirty="0">
              <a:solidFill>
                <a:srgbClr val="FF0000"/>
              </a:solidFill>
            </a:endParaRPr>
          </a:p>
          <a:p>
            <a:pPr marL="285750" indent="-285750">
              <a:buClr>
                <a:srgbClr val="C00000"/>
              </a:buClr>
              <a:buFont typeface="Arial" panose="020B0604020202020204" pitchFamily="34" charset="0"/>
              <a:buChar char="›"/>
            </a:pPr>
            <a:r>
              <a:rPr lang="en-US" sz="1600" dirty="0"/>
              <a:t>HTML/JavaScript/CSS  - Single Page </a:t>
            </a:r>
            <a:r>
              <a:rPr lang="en-US" sz="1600" dirty="0" smtClean="0"/>
              <a:t>Application</a:t>
            </a:r>
          </a:p>
          <a:p>
            <a:pPr>
              <a:buClr>
                <a:srgbClr val="C00000"/>
              </a:buClr>
            </a:pPr>
            <a:endParaRPr lang="en-US" sz="1600" dirty="0" smtClean="0"/>
          </a:p>
          <a:p>
            <a:pPr marL="285750" indent="-285750">
              <a:buClr>
                <a:srgbClr val="C00000"/>
              </a:buClr>
              <a:buFont typeface="Arial" panose="020B0604020202020204" pitchFamily="34" charset="0"/>
              <a:buChar char="›"/>
            </a:pPr>
            <a:r>
              <a:rPr lang="en-US" sz="1600" dirty="0"/>
              <a:t>Angular </a:t>
            </a:r>
            <a:r>
              <a:rPr lang="en-US" sz="1600" dirty="0" smtClean="0"/>
              <a:t>JS</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dirty="0"/>
              <a:t>Kendo UI</a:t>
            </a: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545696" y="1965714"/>
            <a:ext cx="3048000" cy="3028950"/>
          </a:xfrm>
          <a:prstGeom prst="rect">
            <a:avLst/>
          </a:prstGeom>
        </p:spPr>
      </p:pic>
    </p:spTree>
    <p:extLst>
      <p:ext uri="{BB962C8B-B14F-4D97-AF65-F5344CB8AC3E}">
        <p14:creationId xmlns:p14="http://schemas.microsoft.com/office/powerpoint/2010/main" val="1829170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2</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a:solidFill>
                  <a:schemeClr val="accent3">
                    <a:lumMod val="50000"/>
                  </a:schemeClr>
                </a:solidFill>
                <a:latin typeface="BPG Nino Mtavruli" panose="02000806000000020004" pitchFamily="2" charset="0"/>
              </a:rPr>
              <a:t>Personal Introduction and </a:t>
            </a:r>
            <a:r>
              <a:rPr lang="en-US" sz="2400" b="1" dirty="0" smtClean="0">
                <a:solidFill>
                  <a:schemeClr val="accent3">
                    <a:lumMod val="50000"/>
                  </a:schemeClr>
                </a:solidFill>
                <a:latin typeface="BPG Nino Mtavruli" panose="02000806000000020004" pitchFamily="2" charset="0"/>
              </a:rPr>
              <a:t>Agenda</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805" y="1600198"/>
            <a:ext cx="396790" cy="460429"/>
          </a:xfrm>
          <a:prstGeom prst="rect">
            <a:avLst/>
          </a:prstGeom>
        </p:spPr>
      </p:pic>
      <p:sp>
        <p:nvSpPr>
          <p:cNvPr id="15" name="TextBox 14"/>
          <p:cNvSpPr txBox="1"/>
          <p:nvPr/>
        </p:nvSpPr>
        <p:spPr>
          <a:xfrm>
            <a:off x="1595699" y="1642461"/>
            <a:ext cx="7143584" cy="369332"/>
          </a:xfrm>
          <a:prstGeom prst="rect">
            <a:avLst/>
          </a:prstGeom>
          <a:noFill/>
        </p:spPr>
        <p:txBody>
          <a:bodyPr wrap="square" rtlCol="0">
            <a:spAutoFit/>
          </a:bodyPr>
          <a:lstStyle/>
          <a:p>
            <a:r>
              <a:rPr lang="en-US" dirty="0" smtClean="0"/>
              <a:t>Personal Introduction</a:t>
            </a:r>
            <a:endParaRPr lang="en-US"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517" y="2644833"/>
            <a:ext cx="396790" cy="460429"/>
          </a:xfrm>
          <a:prstGeom prst="rect">
            <a:avLst/>
          </a:prstGeom>
        </p:spPr>
      </p:pic>
      <p:sp>
        <p:nvSpPr>
          <p:cNvPr id="17" name="TextBox 16"/>
          <p:cNvSpPr txBox="1"/>
          <p:nvPr/>
        </p:nvSpPr>
        <p:spPr>
          <a:xfrm>
            <a:off x="1546128" y="2690381"/>
            <a:ext cx="7143584" cy="646331"/>
          </a:xfrm>
          <a:prstGeom prst="rect">
            <a:avLst/>
          </a:prstGeom>
          <a:noFill/>
        </p:spPr>
        <p:txBody>
          <a:bodyPr wrap="square" rtlCol="0">
            <a:spAutoFit/>
          </a:bodyPr>
          <a:lstStyle/>
          <a:p>
            <a:r>
              <a:rPr lang="en-US" dirty="0" smtClean="0"/>
              <a:t>System Architecture – Global Topics: Technology, Patterns, Layers, Toolset</a:t>
            </a:r>
            <a:endParaRPr lang="en-US"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517" y="3653559"/>
            <a:ext cx="396790" cy="460429"/>
          </a:xfrm>
          <a:prstGeom prst="rect">
            <a:avLst/>
          </a:prstGeom>
        </p:spPr>
      </p:pic>
      <p:sp>
        <p:nvSpPr>
          <p:cNvPr id="19" name="TextBox 18"/>
          <p:cNvSpPr txBox="1"/>
          <p:nvPr/>
        </p:nvSpPr>
        <p:spPr>
          <a:xfrm>
            <a:off x="1546128" y="3699107"/>
            <a:ext cx="6531072" cy="646331"/>
          </a:xfrm>
          <a:prstGeom prst="rect">
            <a:avLst/>
          </a:prstGeom>
          <a:noFill/>
        </p:spPr>
        <p:txBody>
          <a:bodyPr wrap="square" rtlCol="0">
            <a:spAutoFit/>
          </a:bodyPr>
          <a:lstStyle/>
          <a:p>
            <a:r>
              <a:rPr lang="en-US" dirty="0"/>
              <a:t>System Architecture – </a:t>
            </a:r>
            <a:r>
              <a:rPr lang="en-US" dirty="0" smtClean="0"/>
              <a:t>Look inside: Core Components and Supporting Services</a:t>
            </a:r>
            <a:endParaRPr lang="en-US"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307" y="4616737"/>
            <a:ext cx="396790" cy="460429"/>
          </a:xfrm>
          <a:prstGeom prst="rect">
            <a:avLst/>
          </a:prstGeom>
        </p:spPr>
      </p:pic>
      <p:sp>
        <p:nvSpPr>
          <p:cNvPr id="21" name="TextBox 20"/>
          <p:cNvSpPr txBox="1"/>
          <p:nvPr/>
        </p:nvSpPr>
        <p:spPr>
          <a:xfrm>
            <a:off x="1524918" y="4662285"/>
            <a:ext cx="4397472" cy="369332"/>
          </a:xfrm>
          <a:prstGeom prst="rect">
            <a:avLst/>
          </a:prstGeom>
          <a:noFill/>
        </p:spPr>
        <p:txBody>
          <a:bodyPr wrap="square" rtlCol="0">
            <a:spAutoFit/>
          </a:bodyPr>
          <a:lstStyle/>
          <a:p>
            <a:r>
              <a:rPr lang="en-US" dirty="0" smtClean="0"/>
              <a:t>Discussion (Questions And Answers)</a:t>
            </a:r>
            <a:endParaRPr lang="en-US" dirty="0"/>
          </a:p>
        </p:txBody>
      </p:sp>
    </p:spTree>
    <p:extLst>
      <p:ext uri="{BB962C8B-B14F-4D97-AF65-F5344CB8AC3E}">
        <p14:creationId xmlns:p14="http://schemas.microsoft.com/office/powerpoint/2010/main" val="2884983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20</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Look Inside – </a:t>
            </a:r>
            <a:r>
              <a:rPr lang="en-US" sz="2400" b="1" dirty="0" err="1" smtClean="0">
                <a:solidFill>
                  <a:schemeClr val="accent3">
                    <a:lumMod val="50000"/>
                  </a:schemeClr>
                </a:solidFill>
                <a:latin typeface="BPG Nino Mtavruli" panose="02000806000000020004" pitchFamily="2" charset="0"/>
              </a:rPr>
              <a:t>eTreasury</a:t>
            </a:r>
            <a:r>
              <a:rPr lang="en-US" sz="2400" b="1" dirty="0" smtClean="0">
                <a:solidFill>
                  <a:schemeClr val="accent3">
                    <a:lumMod val="50000"/>
                  </a:schemeClr>
                </a:solidFill>
                <a:latin typeface="BPG Nino Mtavruli" panose="02000806000000020004" pitchFamily="2" charset="0"/>
              </a:rPr>
              <a:t> Components</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23" name="Rounded Rectangle 22"/>
          <p:cNvSpPr/>
          <p:nvPr/>
        </p:nvSpPr>
        <p:spPr>
          <a:xfrm>
            <a:off x="304800" y="1066800"/>
            <a:ext cx="2217642" cy="815105"/>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 DB</a:t>
            </a:r>
          </a:p>
          <a:p>
            <a:pPr algn="ctr"/>
            <a:r>
              <a:rPr lang="en-US" sz="1200" dirty="0" smtClean="0"/>
              <a:t>System primary </a:t>
            </a:r>
            <a:r>
              <a:rPr lang="en-US" sz="1200" dirty="0"/>
              <a:t>o</a:t>
            </a:r>
            <a:r>
              <a:rPr lang="en-US" sz="1200" dirty="0" smtClean="0"/>
              <a:t>perational database</a:t>
            </a:r>
            <a:endParaRPr lang="en-US" sz="1200" dirty="0"/>
          </a:p>
        </p:txBody>
      </p:sp>
      <p:sp>
        <p:nvSpPr>
          <p:cNvPr id="24" name="Rounded Rectangle 23"/>
          <p:cNvSpPr/>
          <p:nvPr/>
        </p:nvSpPr>
        <p:spPr>
          <a:xfrm>
            <a:off x="237648" y="3659565"/>
            <a:ext cx="2801264" cy="508939"/>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Reporting</a:t>
            </a:r>
          </a:p>
          <a:p>
            <a:pPr algn="ctr"/>
            <a:r>
              <a:rPr lang="en-US" sz="1200" dirty="0" smtClean="0"/>
              <a:t>Report rendering engine</a:t>
            </a:r>
            <a:endParaRPr lang="en-US" sz="1200" dirty="0"/>
          </a:p>
        </p:txBody>
      </p:sp>
      <p:sp>
        <p:nvSpPr>
          <p:cNvPr id="25" name="Rounded Rectangle 24"/>
          <p:cNvSpPr/>
          <p:nvPr/>
        </p:nvSpPr>
        <p:spPr>
          <a:xfrm>
            <a:off x="790239" y="2927885"/>
            <a:ext cx="2248673" cy="611910"/>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Cube</a:t>
            </a:r>
          </a:p>
          <a:p>
            <a:pPr algn="ctr"/>
            <a:r>
              <a:rPr lang="en-US" sz="1200" dirty="0" smtClean="0"/>
              <a:t>Non-relational multidimensional  database</a:t>
            </a:r>
            <a:endParaRPr lang="en-US" sz="1200" dirty="0"/>
          </a:p>
        </p:txBody>
      </p:sp>
      <p:sp>
        <p:nvSpPr>
          <p:cNvPr id="52" name="Rounded Rectangle 51"/>
          <p:cNvSpPr/>
          <p:nvPr/>
        </p:nvSpPr>
        <p:spPr>
          <a:xfrm>
            <a:off x="1112701" y="2117515"/>
            <a:ext cx="1926212" cy="69013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Warehouse DB</a:t>
            </a:r>
          </a:p>
          <a:p>
            <a:pPr algn="ctr"/>
            <a:r>
              <a:rPr lang="en-US" sz="1200" dirty="0" smtClean="0"/>
              <a:t>Separated de-normalized database</a:t>
            </a:r>
            <a:endParaRPr lang="en-US" sz="1200" dirty="0"/>
          </a:p>
        </p:txBody>
      </p:sp>
      <p:grpSp>
        <p:nvGrpSpPr>
          <p:cNvPr id="54" name="Group 53"/>
          <p:cNvGrpSpPr/>
          <p:nvPr/>
        </p:nvGrpSpPr>
        <p:grpSpPr>
          <a:xfrm>
            <a:off x="2590620" y="900468"/>
            <a:ext cx="6479076" cy="4958786"/>
            <a:chOff x="2590620" y="900468"/>
            <a:chExt cx="6479076" cy="4958786"/>
          </a:xfrm>
        </p:grpSpPr>
        <p:sp>
          <p:nvSpPr>
            <p:cNvPr id="69" name="Rounded Rectangle 68"/>
            <p:cNvSpPr/>
            <p:nvPr/>
          </p:nvSpPr>
          <p:spPr>
            <a:xfrm>
              <a:off x="3571376" y="1218650"/>
              <a:ext cx="5498320" cy="4640604"/>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4767018" y="900468"/>
              <a:ext cx="2841787" cy="307777"/>
            </a:xfrm>
            <a:prstGeom prst="rect">
              <a:avLst/>
            </a:prstGeom>
            <a:noFill/>
            <a:ln>
              <a:noFill/>
            </a:ln>
          </p:spPr>
          <p:txBody>
            <a:bodyPr wrap="square" rtlCol="0">
              <a:spAutoFit/>
            </a:bodyPr>
            <a:lstStyle/>
            <a:p>
              <a:pPr algn="ctr"/>
              <a:r>
                <a:rPr lang="en-US" sz="1400" dirty="0" smtClean="0">
                  <a:solidFill>
                    <a:srgbClr val="C00000"/>
                  </a:solidFill>
                </a:rPr>
                <a:t>Application Core</a:t>
              </a:r>
              <a:endParaRPr lang="en-US" sz="1200" dirty="0">
                <a:solidFill>
                  <a:srgbClr val="C00000"/>
                </a:solidFill>
              </a:endParaRPr>
            </a:p>
          </p:txBody>
        </p:sp>
        <p:sp>
          <p:nvSpPr>
            <p:cNvPr id="20" name="Left-Right Arrow 19"/>
            <p:cNvSpPr/>
            <p:nvPr/>
          </p:nvSpPr>
          <p:spPr>
            <a:xfrm rot="10800000">
              <a:off x="2590620" y="1408631"/>
              <a:ext cx="904341" cy="219842"/>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Left-Right Arrow 65"/>
            <p:cNvSpPr/>
            <p:nvPr/>
          </p:nvSpPr>
          <p:spPr>
            <a:xfrm rot="10800000">
              <a:off x="3088267" y="2915872"/>
              <a:ext cx="408807" cy="188582"/>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Left-Right Arrow 73"/>
            <p:cNvSpPr/>
            <p:nvPr/>
          </p:nvSpPr>
          <p:spPr>
            <a:xfrm rot="10800000">
              <a:off x="3088264" y="3641948"/>
              <a:ext cx="408810" cy="188582"/>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Left-Right Arrow 74"/>
            <p:cNvSpPr/>
            <p:nvPr/>
          </p:nvSpPr>
          <p:spPr>
            <a:xfrm rot="10800000">
              <a:off x="3088265" y="2135871"/>
              <a:ext cx="408809" cy="188582"/>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Left-Right Arrow 75"/>
          <p:cNvSpPr/>
          <p:nvPr/>
        </p:nvSpPr>
        <p:spPr>
          <a:xfrm rot="16200000">
            <a:off x="-350874" y="2658474"/>
            <a:ext cx="1782339" cy="219842"/>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Left-Right Arrow 76"/>
          <p:cNvSpPr/>
          <p:nvPr/>
        </p:nvSpPr>
        <p:spPr>
          <a:xfrm rot="5400000">
            <a:off x="426525" y="2294974"/>
            <a:ext cx="1045980" cy="219842"/>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Left-Right Arrow 77"/>
          <p:cNvSpPr/>
          <p:nvPr/>
        </p:nvSpPr>
        <p:spPr>
          <a:xfrm rot="5400000">
            <a:off x="1205891" y="1911163"/>
            <a:ext cx="228004" cy="156120"/>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120562" y="4191000"/>
            <a:ext cx="3376512" cy="1668254"/>
            <a:chOff x="120562" y="4191000"/>
            <a:chExt cx="3376512" cy="1668254"/>
          </a:xfrm>
        </p:grpSpPr>
        <p:sp>
          <p:nvSpPr>
            <p:cNvPr id="79" name="Rounded Rectangle 78"/>
            <p:cNvSpPr/>
            <p:nvPr/>
          </p:nvSpPr>
          <p:spPr>
            <a:xfrm>
              <a:off x="156525" y="4495800"/>
              <a:ext cx="3340549" cy="1363454"/>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p:nvSpPr>
          <p:spPr>
            <a:xfrm>
              <a:off x="252977" y="4559716"/>
              <a:ext cx="1575823" cy="25902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ePassport</a:t>
              </a:r>
              <a:endParaRPr lang="en-US" sz="1200" dirty="0"/>
            </a:p>
          </p:txBody>
        </p:sp>
        <p:sp>
          <p:nvSpPr>
            <p:cNvPr id="81" name="Rounded Rectangle 80"/>
            <p:cNvSpPr/>
            <p:nvPr/>
          </p:nvSpPr>
          <p:spPr>
            <a:xfrm>
              <a:off x="252976" y="4880201"/>
              <a:ext cx="1575823" cy="25902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FASS – Currency Rates</a:t>
              </a:r>
              <a:endParaRPr lang="en-US" sz="1200" dirty="0"/>
            </a:p>
          </p:txBody>
        </p:sp>
        <p:sp>
          <p:nvSpPr>
            <p:cNvPr id="83" name="Rounded Rectangle 82"/>
            <p:cNvSpPr/>
            <p:nvPr/>
          </p:nvSpPr>
          <p:spPr>
            <a:xfrm>
              <a:off x="252976" y="5198065"/>
              <a:ext cx="1561919" cy="25902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FASS – Civil Registry</a:t>
              </a:r>
              <a:endParaRPr lang="en-US" sz="1200" dirty="0"/>
            </a:p>
          </p:txBody>
        </p:sp>
        <p:sp>
          <p:nvSpPr>
            <p:cNvPr id="85" name="Rounded Rectangle 84"/>
            <p:cNvSpPr/>
            <p:nvPr/>
          </p:nvSpPr>
          <p:spPr>
            <a:xfrm>
              <a:off x="242371" y="5514197"/>
              <a:ext cx="1572524" cy="25902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FASS – Public Registry</a:t>
              </a:r>
              <a:endParaRPr lang="en-US" sz="1200" dirty="0"/>
            </a:p>
          </p:txBody>
        </p:sp>
        <p:sp>
          <p:nvSpPr>
            <p:cNvPr id="93" name="TextBox 92"/>
            <p:cNvSpPr txBox="1"/>
            <p:nvPr/>
          </p:nvSpPr>
          <p:spPr>
            <a:xfrm>
              <a:off x="120562" y="4191000"/>
              <a:ext cx="2165438" cy="307777"/>
            </a:xfrm>
            <a:prstGeom prst="rect">
              <a:avLst/>
            </a:prstGeom>
            <a:noFill/>
            <a:ln>
              <a:noFill/>
            </a:ln>
          </p:spPr>
          <p:txBody>
            <a:bodyPr wrap="square" rtlCol="0">
              <a:spAutoFit/>
            </a:bodyPr>
            <a:lstStyle/>
            <a:p>
              <a:r>
                <a:rPr lang="en-US" sz="1400" dirty="0" smtClean="0">
                  <a:solidFill>
                    <a:srgbClr val="C00000"/>
                  </a:solidFill>
                </a:rPr>
                <a:t>Utility Components</a:t>
              </a:r>
              <a:endParaRPr lang="en-US" sz="1200" dirty="0">
                <a:solidFill>
                  <a:srgbClr val="C00000"/>
                </a:solidFill>
              </a:endParaRPr>
            </a:p>
          </p:txBody>
        </p:sp>
        <p:sp>
          <p:nvSpPr>
            <p:cNvPr id="94" name="Rounded Rectangle 93"/>
            <p:cNvSpPr/>
            <p:nvPr/>
          </p:nvSpPr>
          <p:spPr>
            <a:xfrm>
              <a:off x="1848513" y="4573455"/>
              <a:ext cx="1575823" cy="25902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GPSS / RTGS</a:t>
              </a:r>
              <a:endParaRPr lang="en-US" sz="1200" dirty="0"/>
            </a:p>
          </p:txBody>
        </p:sp>
        <p:sp>
          <p:nvSpPr>
            <p:cNvPr id="95" name="Rounded Rectangle 94"/>
            <p:cNvSpPr/>
            <p:nvPr/>
          </p:nvSpPr>
          <p:spPr>
            <a:xfrm>
              <a:off x="1858847" y="4880921"/>
              <a:ext cx="1575823" cy="25902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eBudget</a:t>
              </a:r>
              <a:endParaRPr lang="en-US" sz="1200" dirty="0"/>
            </a:p>
          </p:txBody>
        </p:sp>
        <p:sp>
          <p:nvSpPr>
            <p:cNvPr id="96" name="Rounded Rectangle 95"/>
            <p:cNvSpPr/>
            <p:nvPr/>
          </p:nvSpPr>
          <p:spPr>
            <a:xfrm>
              <a:off x="1858847" y="5197620"/>
              <a:ext cx="1565489" cy="25902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eTreasury</a:t>
              </a:r>
              <a:endParaRPr lang="en-US" sz="1200" dirty="0"/>
            </a:p>
          </p:txBody>
        </p:sp>
        <p:sp>
          <p:nvSpPr>
            <p:cNvPr id="97" name="Rounded Rectangle 96"/>
            <p:cNvSpPr/>
            <p:nvPr/>
          </p:nvSpPr>
          <p:spPr>
            <a:xfrm>
              <a:off x="1858847" y="5504276"/>
              <a:ext cx="1556115" cy="25902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eDMS</a:t>
              </a:r>
              <a:endParaRPr lang="en-US" sz="1200" dirty="0"/>
            </a:p>
          </p:txBody>
        </p:sp>
      </p:grpSp>
      <p:grpSp>
        <p:nvGrpSpPr>
          <p:cNvPr id="41" name="Group 40"/>
          <p:cNvGrpSpPr/>
          <p:nvPr/>
        </p:nvGrpSpPr>
        <p:grpSpPr>
          <a:xfrm>
            <a:off x="3639555" y="1237165"/>
            <a:ext cx="2841787" cy="2590828"/>
            <a:chOff x="3639555" y="1237165"/>
            <a:chExt cx="2841787" cy="2590828"/>
          </a:xfrm>
        </p:grpSpPr>
        <p:sp>
          <p:nvSpPr>
            <p:cNvPr id="59" name="TextBox 58"/>
            <p:cNvSpPr txBox="1"/>
            <p:nvPr/>
          </p:nvSpPr>
          <p:spPr>
            <a:xfrm>
              <a:off x="3639555" y="1237165"/>
              <a:ext cx="2841787" cy="307777"/>
            </a:xfrm>
            <a:prstGeom prst="rect">
              <a:avLst/>
            </a:prstGeom>
            <a:noFill/>
            <a:ln>
              <a:noFill/>
            </a:ln>
          </p:spPr>
          <p:txBody>
            <a:bodyPr wrap="square" rtlCol="0">
              <a:spAutoFit/>
            </a:bodyPr>
            <a:lstStyle/>
            <a:p>
              <a:pPr algn="ctr"/>
              <a:r>
                <a:rPr lang="en-US" sz="1400" b="1" dirty="0" smtClean="0">
                  <a:solidFill>
                    <a:srgbClr val="C00000"/>
                  </a:solidFill>
                </a:rPr>
                <a:t>Front Office</a:t>
              </a:r>
              <a:endParaRPr lang="en-US" sz="1200" b="1" dirty="0">
                <a:solidFill>
                  <a:srgbClr val="C00000"/>
                </a:solidFill>
              </a:endParaRPr>
            </a:p>
          </p:txBody>
        </p:sp>
        <p:sp>
          <p:nvSpPr>
            <p:cNvPr id="60" name="Rounded Rectangle 59"/>
            <p:cNvSpPr/>
            <p:nvPr/>
          </p:nvSpPr>
          <p:spPr>
            <a:xfrm>
              <a:off x="3948699" y="1584127"/>
              <a:ext cx="2223502"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Front Office Application</a:t>
              </a:r>
            </a:p>
          </p:txBody>
        </p:sp>
        <p:sp>
          <p:nvSpPr>
            <p:cNvPr id="61" name="Rounded Rectangle 60"/>
            <p:cNvSpPr/>
            <p:nvPr/>
          </p:nvSpPr>
          <p:spPr>
            <a:xfrm>
              <a:off x="3948698" y="1963617"/>
              <a:ext cx="2223503"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Front Office Operational Service</a:t>
              </a:r>
            </a:p>
          </p:txBody>
        </p:sp>
        <p:sp>
          <p:nvSpPr>
            <p:cNvPr id="62" name="Rounded Rectangle 61"/>
            <p:cNvSpPr/>
            <p:nvPr/>
          </p:nvSpPr>
          <p:spPr>
            <a:xfrm>
              <a:off x="3948698" y="2344617"/>
              <a:ext cx="2223503"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Front Office Cache Service</a:t>
              </a:r>
            </a:p>
          </p:txBody>
        </p:sp>
        <p:sp>
          <p:nvSpPr>
            <p:cNvPr id="63" name="Rounded Rectangle 62"/>
            <p:cNvSpPr/>
            <p:nvPr/>
          </p:nvSpPr>
          <p:spPr>
            <a:xfrm>
              <a:off x="3957824" y="2743200"/>
              <a:ext cx="2214377"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Operational Public API Service</a:t>
              </a:r>
            </a:p>
          </p:txBody>
        </p:sp>
        <p:sp>
          <p:nvSpPr>
            <p:cNvPr id="99" name="Rounded Rectangle 98"/>
            <p:cNvSpPr/>
            <p:nvPr/>
          </p:nvSpPr>
          <p:spPr>
            <a:xfrm>
              <a:off x="3957824" y="3124610"/>
              <a:ext cx="2214377"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Warehouse Application</a:t>
              </a:r>
            </a:p>
          </p:txBody>
        </p:sp>
        <p:sp>
          <p:nvSpPr>
            <p:cNvPr id="100" name="Rounded Rectangle 99"/>
            <p:cNvSpPr/>
            <p:nvPr/>
          </p:nvSpPr>
          <p:spPr>
            <a:xfrm>
              <a:off x="3957824" y="3505610"/>
              <a:ext cx="2214377"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Warehouse Operational Service</a:t>
              </a:r>
            </a:p>
          </p:txBody>
        </p:sp>
      </p:grpSp>
      <p:grpSp>
        <p:nvGrpSpPr>
          <p:cNvPr id="45" name="Group 44"/>
          <p:cNvGrpSpPr/>
          <p:nvPr/>
        </p:nvGrpSpPr>
        <p:grpSpPr>
          <a:xfrm>
            <a:off x="6151495" y="1237165"/>
            <a:ext cx="2841787" cy="1429835"/>
            <a:chOff x="6151495" y="1237165"/>
            <a:chExt cx="2841787" cy="1429835"/>
          </a:xfrm>
        </p:grpSpPr>
        <p:sp>
          <p:nvSpPr>
            <p:cNvPr id="101" name="TextBox 100"/>
            <p:cNvSpPr txBox="1"/>
            <p:nvPr/>
          </p:nvSpPr>
          <p:spPr>
            <a:xfrm>
              <a:off x="6151495" y="1237165"/>
              <a:ext cx="2841787" cy="307777"/>
            </a:xfrm>
            <a:prstGeom prst="rect">
              <a:avLst/>
            </a:prstGeom>
            <a:noFill/>
            <a:ln>
              <a:noFill/>
            </a:ln>
          </p:spPr>
          <p:txBody>
            <a:bodyPr wrap="square" rtlCol="0">
              <a:spAutoFit/>
            </a:bodyPr>
            <a:lstStyle/>
            <a:p>
              <a:pPr algn="ctr"/>
              <a:r>
                <a:rPr lang="en-US" sz="1400" b="1" dirty="0" smtClean="0">
                  <a:solidFill>
                    <a:srgbClr val="C00000"/>
                  </a:solidFill>
                </a:rPr>
                <a:t>Middle Office</a:t>
              </a:r>
              <a:endParaRPr lang="en-US" sz="1200" b="1" dirty="0">
                <a:solidFill>
                  <a:srgbClr val="C00000"/>
                </a:solidFill>
              </a:endParaRPr>
            </a:p>
          </p:txBody>
        </p:sp>
        <p:sp>
          <p:nvSpPr>
            <p:cNvPr id="102" name="Rounded Rectangle 101"/>
            <p:cNvSpPr/>
            <p:nvPr/>
          </p:nvSpPr>
          <p:spPr>
            <a:xfrm>
              <a:off x="6460639" y="1584127"/>
              <a:ext cx="2223502"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Middle Office Application</a:t>
              </a:r>
            </a:p>
          </p:txBody>
        </p:sp>
        <p:sp>
          <p:nvSpPr>
            <p:cNvPr id="103" name="Rounded Rectangle 102"/>
            <p:cNvSpPr/>
            <p:nvPr/>
          </p:nvSpPr>
          <p:spPr>
            <a:xfrm>
              <a:off x="6460638" y="1963617"/>
              <a:ext cx="2223503"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Middle Office Service</a:t>
              </a:r>
            </a:p>
          </p:txBody>
        </p:sp>
        <p:sp>
          <p:nvSpPr>
            <p:cNvPr id="104" name="Rounded Rectangle 103"/>
            <p:cNvSpPr/>
            <p:nvPr/>
          </p:nvSpPr>
          <p:spPr>
            <a:xfrm>
              <a:off x="6460638" y="2344617"/>
              <a:ext cx="2223503"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Middle Office Cache Service</a:t>
              </a:r>
            </a:p>
          </p:txBody>
        </p:sp>
      </p:grpSp>
      <p:sp>
        <p:nvSpPr>
          <p:cNvPr id="108" name="Left-Right Arrow 107"/>
          <p:cNvSpPr/>
          <p:nvPr/>
        </p:nvSpPr>
        <p:spPr>
          <a:xfrm rot="9651137">
            <a:off x="2753113" y="4183865"/>
            <a:ext cx="804370" cy="22037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6172200" y="2743200"/>
            <a:ext cx="2841787" cy="2992331"/>
            <a:chOff x="6172200" y="2743200"/>
            <a:chExt cx="2841787" cy="2992331"/>
          </a:xfrm>
        </p:grpSpPr>
        <p:sp>
          <p:nvSpPr>
            <p:cNvPr id="109" name="TextBox 108"/>
            <p:cNvSpPr txBox="1"/>
            <p:nvPr/>
          </p:nvSpPr>
          <p:spPr>
            <a:xfrm>
              <a:off x="6172200" y="2743200"/>
              <a:ext cx="2841787" cy="307777"/>
            </a:xfrm>
            <a:prstGeom prst="rect">
              <a:avLst/>
            </a:prstGeom>
            <a:noFill/>
            <a:ln>
              <a:noFill/>
            </a:ln>
          </p:spPr>
          <p:txBody>
            <a:bodyPr wrap="square" rtlCol="0">
              <a:spAutoFit/>
            </a:bodyPr>
            <a:lstStyle/>
            <a:p>
              <a:pPr algn="ctr"/>
              <a:r>
                <a:rPr lang="en-US" sz="1400" b="1" dirty="0" smtClean="0">
                  <a:solidFill>
                    <a:srgbClr val="C00000"/>
                  </a:solidFill>
                </a:rPr>
                <a:t>Back Office</a:t>
              </a:r>
              <a:endParaRPr lang="en-US" sz="1200" b="1" dirty="0">
                <a:solidFill>
                  <a:srgbClr val="C00000"/>
                </a:solidFill>
              </a:endParaRPr>
            </a:p>
          </p:txBody>
        </p:sp>
        <p:sp>
          <p:nvSpPr>
            <p:cNvPr id="110" name="Rounded Rectangle 109"/>
            <p:cNvSpPr/>
            <p:nvPr/>
          </p:nvSpPr>
          <p:spPr>
            <a:xfrm>
              <a:off x="6481344" y="3090162"/>
              <a:ext cx="2223502"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Back Office Application</a:t>
              </a:r>
            </a:p>
          </p:txBody>
        </p:sp>
        <p:sp>
          <p:nvSpPr>
            <p:cNvPr id="111" name="Rounded Rectangle 110"/>
            <p:cNvSpPr/>
            <p:nvPr/>
          </p:nvSpPr>
          <p:spPr>
            <a:xfrm>
              <a:off x="6481343" y="3469652"/>
              <a:ext cx="2223503"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Back Office Operational Service</a:t>
              </a:r>
            </a:p>
          </p:txBody>
        </p:sp>
        <p:sp>
          <p:nvSpPr>
            <p:cNvPr id="112" name="Rounded Rectangle 111"/>
            <p:cNvSpPr/>
            <p:nvPr/>
          </p:nvSpPr>
          <p:spPr>
            <a:xfrm>
              <a:off x="6481343" y="3850652"/>
              <a:ext cx="2223503"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Back Office Cache Service</a:t>
              </a:r>
            </a:p>
          </p:txBody>
        </p:sp>
        <p:sp>
          <p:nvSpPr>
            <p:cNvPr id="113" name="Rounded Rectangle 112"/>
            <p:cNvSpPr/>
            <p:nvPr/>
          </p:nvSpPr>
          <p:spPr>
            <a:xfrm>
              <a:off x="6490469" y="4249235"/>
              <a:ext cx="2214377"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Revenue Integration Service</a:t>
              </a:r>
            </a:p>
          </p:txBody>
        </p:sp>
        <p:sp>
          <p:nvSpPr>
            <p:cNvPr id="114" name="Rounded Rectangle 113"/>
            <p:cNvSpPr/>
            <p:nvPr/>
          </p:nvSpPr>
          <p:spPr>
            <a:xfrm>
              <a:off x="6490469" y="4630645"/>
              <a:ext cx="2214377"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eBudget</a:t>
              </a:r>
              <a:r>
                <a:rPr lang="en-US" sz="1200" dirty="0" smtClean="0"/>
                <a:t>, </a:t>
              </a:r>
              <a:r>
                <a:rPr lang="en-US" sz="1200" dirty="0" err="1" smtClean="0"/>
                <a:t>eDMS</a:t>
              </a:r>
              <a:r>
                <a:rPr lang="en-US" sz="1200" dirty="0" smtClean="0"/>
                <a:t> </a:t>
              </a:r>
              <a:r>
                <a:rPr lang="en-US" sz="1200" dirty="0" err="1" smtClean="0"/>
                <a:t>Integr</a:t>
              </a:r>
              <a:r>
                <a:rPr lang="en-US" sz="1200" dirty="0" smtClean="0"/>
                <a:t>. Service</a:t>
              </a:r>
            </a:p>
          </p:txBody>
        </p:sp>
        <p:sp>
          <p:nvSpPr>
            <p:cNvPr id="115" name="Rounded Rectangle 114"/>
            <p:cNvSpPr/>
            <p:nvPr/>
          </p:nvSpPr>
          <p:spPr>
            <a:xfrm>
              <a:off x="6490469" y="5011645"/>
              <a:ext cx="2214377"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Procurement </a:t>
              </a:r>
              <a:r>
                <a:rPr lang="en-US" sz="1200" dirty="0" err="1" smtClean="0"/>
                <a:t>Integr</a:t>
              </a:r>
              <a:r>
                <a:rPr lang="en-US" sz="1200" dirty="0" smtClean="0"/>
                <a:t>. Service</a:t>
              </a:r>
            </a:p>
          </p:txBody>
        </p:sp>
        <p:sp>
          <p:nvSpPr>
            <p:cNvPr id="116" name="Rounded Rectangle 115"/>
            <p:cNvSpPr/>
            <p:nvPr/>
          </p:nvSpPr>
          <p:spPr>
            <a:xfrm>
              <a:off x="6490469" y="5413148"/>
              <a:ext cx="2214377"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Warehouse API Service</a:t>
              </a:r>
            </a:p>
          </p:txBody>
        </p:sp>
      </p:grpSp>
      <p:grpSp>
        <p:nvGrpSpPr>
          <p:cNvPr id="48" name="Group 47"/>
          <p:cNvGrpSpPr/>
          <p:nvPr/>
        </p:nvGrpSpPr>
        <p:grpSpPr>
          <a:xfrm>
            <a:off x="3635213" y="3886200"/>
            <a:ext cx="2841787" cy="1819166"/>
            <a:chOff x="3635213" y="3886200"/>
            <a:chExt cx="2841787" cy="1819166"/>
          </a:xfrm>
        </p:grpSpPr>
        <p:sp>
          <p:nvSpPr>
            <p:cNvPr id="117" name="TextBox 116"/>
            <p:cNvSpPr txBox="1"/>
            <p:nvPr/>
          </p:nvSpPr>
          <p:spPr>
            <a:xfrm>
              <a:off x="3635213" y="3886200"/>
              <a:ext cx="2841787" cy="307777"/>
            </a:xfrm>
            <a:prstGeom prst="rect">
              <a:avLst/>
            </a:prstGeom>
            <a:noFill/>
            <a:ln>
              <a:noFill/>
            </a:ln>
          </p:spPr>
          <p:txBody>
            <a:bodyPr wrap="square" rtlCol="0">
              <a:spAutoFit/>
            </a:bodyPr>
            <a:lstStyle/>
            <a:p>
              <a:pPr algn="ctr"/>
              <a:r>
                <a:rPr lang="en-US" sz="1400" b="1" dirty="0" smtClean="0">
                  <a:solidFill>
                    <a:srgbClr val="C00000"/>
                  </a:solidFill>
                </a:rPr>
                <a:t>Background Worker</a:t>
              </a:r>
              <a:endParaRPr lang="en-US" sz="1200" b="1" dirty="0">
                <a:solidFill>
                  <a:srgbClr val="C00000"/>
                </a:solidFill>
              </a:endParaRPr>
            </a:p>
          </p:txBody>
        </p:sp>
        <p:sp>
          <p:nvSpPr>
            <p:cNvPr id="118" name="Rounded Rectangle 117"/>
            <p:cNvSpPr/>
            <p:nvPr/>
          </p:nvSpPr>
          <p:spPr>
            <a:xfrm>
              <a:off x="3944357" y="4233162"/>
              <a:ext cx="2223502"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GPSS/RTGS Jobs</a:t>
              </a:r>
            </a:p>
          </p:txBody>
        </p:sp>
        <p:sp>
          <p:nvSpPr>
            <p:cNvPr id="119" name="Rounded Rectangle 118"/>
            <p:cNvSpPr/>
            <p:nvPr/>
          </p:nvSpPr>
          <p:spPr>
            <a:xfrm>
              <a:off x="3944356" y="4612652"/>
              <a:ext cx="2223503"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Currency Rates Jobs</a:t>
              </a:r>
            </a:p>
          </p:txBody>
        </p:sp>
        <p:sp>
          <p:nvSpPr>
            <p:cNvPr id="120" name="Rounded Rectangle 119"/>
            <p:cNvSpPr/>
            <p:nvPr/>
          </p:nvSpPr>
          <p:spPr>
            <a:xfrm>
              <a:off x="3944356" y="4993652"/>
              <a:ext cx="2223503"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SWIFT Jobs</a:t>
              </a:r>
            </a:p>
          </p:txBody>
        </p:sp>
        <p:sp>
          <p:nvSpPr>
            <p:cNvPr id="121" name="Rounded Rectangle 120"/>
            <p:cNvSpPr/>
            <p:nvPr/>
          </p:nvSpPr>
          <p:spPr>
            <a:xfrm>
              <a:off x="3944356" y="5382983"/>
              <a:ext cx="2223503" cy="32238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Asynchronous Operations</a:t>
              </a:r>
            </a:p>
          </p:txBody>
        </p:sp>
      </p:grpSp>
    </p:spTree>
    <p:extLst>
      <p:ext uri="{BB962C8B-B14F-4D97-AF65-F5344CB8AC3E}">
        <p14:creationId xmlns:p14="http://schemas.microsoft.com/office/powerpoint/2010/main" val="551949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additive="base">
                                        <p:cTn id="13" dur="500" fill="hold"/>
                                        <p:tgtEl>
                                          <p:spTgt spid="78"/>
                                        </p:tgtEl>
                                        <p:attrNameLst>
                                          <p:attrName>ppt_x</p:attrName>
                                        </p:attrNameLst>
                                      </p:cBhvr>
                                      <p:tavLst>
                                        <p:tav tm="0">
                                          <p:val>
                                            <p:strVal val="#ppt_x"/>
                                          </p:val>
                                        </p:tav>
                                        <p:tav tm="100000">
                                          <p:val>
                                            <p:strVal val="#ppt_x"/>
                                          </p:val>
                                        </p:tav>
                                      </p:tavLst>
                                    </p:anim>
                                    <p:anim calcmode="lin" valueType="num">
                                      <p:cBhvr additive="base">
                                        <p:cTn id="14" dur="500" fill="hold"/>
                                        <p:tgtEl>
                                          <p:spTgt spid="7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ppt_x"/>
                                          </p:val>
                                        </p:tav>
                                        <p:tav tm="100000">
                                          <p:val>
                                            <p:strVal val="#ppt_x"/>
                                          </p:val>
                                        </p:tav>
                                      </p:tavLst>
                                    </p:anim>
                                    <p:anim calcmode="lin" valueType="num">
                                      <p:cBhvr additive="base">
                                        <p:cTn id="24" dur="500" fill="hold"/>
                                        <p:tgtEl>
                                          <p:spTgt spid="7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additive="base">
                                        <p:cTn id="33" dur="500" fill="hold"/>
                                        <p:tgtEl>
                                          <p:spTgt spid="76"/>
                                        </p:tgtEl>
                                        <p:attrNameLst>
                                          <p:attrName>ppt_x</p:attrName>
                                        </p:attrNameLst>
                                      </p:cBhvr>
                                      <p:tavLst>
                                        <p:tav tm="0">
                                          <p:val>
                                            <p:strVal val="#ppt_x"/>
                                          </p:val>
                                        </p:tav>
                                        <p:tav tm="100000">
                                          <p:val>
                                            <p:strVal val="#ppt_x"/>
                                          </p:val>
                                        </p:tav>
                                      </p:tavLst>
                                    </p:anim>
                                    <p:anim calcmode="lin" valueType="num">
                                      <p:cBhvr additive="base">
                                        <p:cTn id="34" dur="500" fill="hold"/>
                                        <p:tgtEl>
                                          <p:spTgt spid="7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500" fill="hold"/>
                                        <p:tgtEl>
                                          <p:spTgt spid="48"/>
                                        </p:tgtEl>
                                        <p:attrNameLst>
                                          <p:attrName>ppt_x</p:attrName>
                                        </p:attrNameLst>
                                      </p:cBhvr>
                                      <p:tavLst>
                                        <p:tav tm="0">
                                          <p:val>
                                            <p:strVal val="#ppt_x"/>
                                          </p:val>
                                        </p:tav>
                                        <p:tav tm="100000">
                                          <p:val>
                                            <p:strVal val="#ppt_x"/>
                                          </p:val>
                                        </p:tav>
                                      </p:tavLst>
                                    </p:anim>
                                    <p:anim calcmode="lin" valueType="num">
                                      <p:cBhvr additive="base">
                                        <p:cTn id="6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52" grpId="0" animBg="1"/>
      <p:bldP spid="76" grpId="0" animBg="1"/>
      <p:bldP spid="77" grpId="0" animBg="1"/>
      <p:bldP spid="78" grpId="0" animBg="1"/>
      <p:bldP spid="1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21</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Look Inside – </a:t>
            </a:r>
            <a:r>
              <a:rPr lang="en-US" sz="2400" b="1" dirty="0" err="1" smtClean="0">
                <a:solidFill>
                  <a:schemeClr val="accent3">
                    <a:lumMod val="50000"/>
                  </a:schemeClr>
                </a:solidFill>
                <a:latin typeface="BPG Nino Mtavruli" panose="02000806000000020004" pitchFamily="2" charset="0"/>
              </a:rPr>
              <a:t>ePassport</a:t>
            </a:r>
            <a:r>
              <a:rPr lang="en-US" sz="2400" b="1" dirty="0" smtClean="0">
                <a:solidFill>
                  <a:schemeClr val="accent3">
                    <a:lumMod val="50000"/>
                  </a:schemeClr>
                </a:solidFill>
                <a:latin typeface="BPG Nino Mtavruli" panose="02000806000000020004" pitchFamily="2" charset="0"/>
              </a:rPr>
              <a:t> Components</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grpSp>
        <p:nvGrpSpPr>
          <p:cNvPr id="10" name="Group 9"/>
          <p:cNvGrpSpPr/>
          <p:nvPr/>
        </p:nvGrpSpPr>
        <p:grpSpPr>
          <a:xfrm>
            <a:off x="6498698" y="1181130"/>
            <a:ext cx="2550652" cy="2568439"/>
            <a:chOff x="6498698" y="1181130"/>
            <a:chExt cx="2550652" cy="2568439"/>
          </a:xfrm>
        </p:grpSpPr>
        <p:sp>
          <p:nvSpPr>
            <p:cNvPr id="128" name="Rounded Rectangle 127"/>
            <p:cNvSpPr/>
            <p:nvPr/>
          </p:nvSpPr>
          <p:spPr>
            <a:xfrm>
              <a:off x="6498698" y="1181130"/>
              <a:ext cx="2550652" cy="2568439"/>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a:off x="6613825" y="2592143"/>
              <a:ext cx="2346985" cy="928699"/>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Plugin Engine for Data Management</a:t>
              </a:r>
            </a:p>
            <a:p>
              <a:pPr algn="ctr"/>
              <a:r>
                <a:rPr lang="en-US" sz="1200" dirty="0" smtClean="0"/>
                <a:t>Client data providers</a:t>
              </a:r>
            </a:p>
          </p:txBody>
        </p:sp>
        <p:sp>
          <p:nvSpPr>
            <p:cNvPr id="67" name="Rounded Rectangle 66"/>
            <p:cNvSpPr/>
            <p:nvPr/>
          </p:nvSpPr>
          <p:spPr>
            <a:xfrm>
              <a:off x="6607274" y="1352891"/>
              <a:ext cx="2346985" cy="899169"/>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Management Console</a:t>
              </a:r>
            </a:p>
            <a:p>
              <a:pPr algn="ctr"/>
              <a:r>
                <a:rPr lang="en-US" sz="1200" dirty="0" smtClean="0"/>
                <a:t>Management of Applications, Permissions, Roles</a:t>
              </a:r>
            </a:p>
          </p:txBody>
        </p:sp>
      </p:grpSp>
      <p:sp>
        <p:nvSpPr>
          <p:cNvPr id="68" name="Rounded Rectangle 67"/>
          <p:cNvSpPr/>
          <p:nvPr/>
        </p:nvSpPr>
        <p:spPr>
          <a:xfrm>
            <a:off x="168806" y="5057502"/>
            <a:ext cx="2337692" cy="719627"/>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Single </a:t>
            </a:r>
            <a:r>
              <a:rPr lang="en-US" dirty="0" err="1" smtClean="0"/>
              <a:t>Signon</a:t>
            </a:r>
            <a:r>
              <a:rPr lang="en-US" dirty="0" smtClean="0"/>
              <a:t> Portal</a:t>
            </a:r>
            <a:endParaRPr lang="en-US" sz="1200" dirty="0" smtClean="0"/>
          </a:p>
        </p:txBody>
      </p:sp>
      <p:grpSp>
        <p:nvGrpSpPr>
          <p:cNvPr id="9" name="Group 8"/>
          <p:cNvGrpSpPr/>
          <p:nvPr/>
        </p:nvGrpSpPr>
        <p:grpSpPr>
          <a:xfrm>
            <a:off x="3328730" y="1686526"/>
            <a:ext cx="2895600" cy="2713497"/>
            <a:chOff x="3328730" y="1686526"/>
            <a:chExt cx="2895600" cy="2713497"/>
          </a:xfrm>
        </p:grpSpPr>
        <p:sp>
          <p:nvSpPr>
            <p:cNvPr id="80" name="Rounded Rectangle 79"/>
            <p:cNvSpPr/>
            <p:nvPr/>
          </p:nvSpPr>
          <p:spPr>
            <a:xfrm>
              <a:off x="3328730" y="1686526"/>
              <a:ext cx="2895600" cy="2713497"/>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3480182" y="2090467"/>
              <a:ext cx="2592696" cy="94361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Membership Services</a:t>
              </a:r>
            </a:p>
            <a:p>
              <a:pPr algn="ctr"/>
              <a:r>
                <a:rPr lang="en-US" sz="1200" dirty="0" smtClean="0"/>
                <a:t>Integration Services (API) for clients/ human authorization</a:t>
              </a:r>
            </a:p>
          </p:txBody>
        </p:sp>
        <p:sp>
          <p:nvSpPr>
            <p:cNvPr id="72" name="Rounded Rectangle 71"/>
            <p:cNvSpPr/>
            <p:nvPr/>
          </p:nvSpPr>
          <p:spPr>
            <a:xfrm>
              <a:off x="3480182" y="3261136"/>
              <a:ext cx="2592696" cy="926152"/>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Membership Services for Systems</a:t>
              </a:r>
            </a:p>
            <a:p>
              <a:pPr algn="ctr"/>
              <a:r>
                <a:rPr lang="en-US" sz="1200" dirty="0" smtClean="0"/>
                <a:t>Integration Services </a:t>
              </a:r>
              <a:r>
                <a:rPr lang="en-US" sz="1200" dirty="0"/>
                <a:t>(API)</a:t>
              </a:r>
              <a:r>
                <a:rPr lang="en-US" sz="1200" dirty="0" smtClean="0"/>
                <a:t> for clients /</a:t>
              </a:r>
            </a:p>
            <a:p>
              <a:pPr algn="ctr"/>
              <a:r>
                <a:rPr lang="en-US" sz="1200" dirty="0" smtClean="0"/>
                <a:t>machine authorization</a:t>
              </a:r>
            </a:p>
          </p:txBody>
        </p:sp>
        <p:sp>
          <p:nvSpPr>
            <p:cNvPr id="82" name="TextBox 81"/>
            <p:cNvSpPr txBox="1"/>
            <p:nvPr/>
          </p:nvSpPr>
          <p:spPr>
            <a:xfrm>
              <a:off x="3480181" y="1686527"/>
              <a:ext cx="2514601" cy="307777"/>
            </a:xfrm>
            <a:prstGeom prst="rect">
              <a:avLst/>
            </a:prstGeom>
            <a:noFill/>
            <a:ln>
              <a:noFill/>
            </a:ln>
          </p:spPr>
          <p:txBody>
            <a:bodyPr wrap="square" rtlCol="0">
              <a:spAutoFit/>
            </a:bodyPr>
            <a:lstStyle/>
            <a:p>
              <a:pPr algn="ctr"/>
              <a:r>
                <a:rPr lang="en-US" sz="1400" dirty="0" smtClean="0">
                  <a:solidFill>
                    <a:srgbClr val="C00000"/>
                  </a:solidFill>
                </a:rPr>
                <a:t>Integration Points</a:t>
              </a:r>
              <a:endParaRPr lang="en-US" sz="1200" dirty="0">
                <a:solidFill>
                  <a:srgbClr val="C00000"/>
                </a:solidFill>
              </a:endParaRPr>
            </a:p>
          </p:txBody>
        </p:sp>
      </p:grpSp>
      <p:sp>
        <p:nvSpPr>
          <p:cNvPr id="86" name="Left-Right Arrow 85"/>
          <p:cNvSpPr/>
          <p:nvPr/>
        </p:nvSpPr>
        <p:spPr>
          <a:xfrm rot="1309487">
            <a:off x="2477916" y="1619437"/>
            <a:ext cx="823415"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3697549" y="4986121"/>
            <a:ext cx="5410196" cy="915884"/>
            <a:chOff x="3697549" y="4986121"/>
            <a:chExt cx="5410196" cy="915884"/>
          </a:xfrm>
        </p:grpSpPr>
        <p:sp>
          <p:nvSpPr>
            <p:cNvPr id="91" name="Rounded Rectangle 90"/>
            <p:cNvSpPr/>
            <p:nvPr/>
          </p:nvSpPr>
          <p:spPr>
            <a:xfrm>
              <a:off x="3697549" y="4986121"/>
              <a:ext cx="5410196" cy="915884"/>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ounded Rectangle 87"/>
            <p:cNvSpPr/>
            <p:nvPr/>
          </p:nvSpPr>
          <p:spPr>
            <a:xfrm>
              <a:off x="3834731" y="5081581"/>
              <a:ext cx="2346985" cy="7486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 System 1</a:t>
              </a:r>
              <a:endParaRPr lang="en-US" sz="1200" dirty="0" smtClean="0"/>
            </a:p>
          </p:txBody>
        </p:sp>
        <p:sp>
          <p:nvSpPr>
            <p:cNvPr id="89" name="Rounded Rectangle 88"/>
            <p:cNvSpPr/>
            <p:nvPr/>
          </p:nvSpPr>
          <p:spPr>
            <a:xfrm>
              <a:off x="6674993" y="5084780"/>
              <a:ext cx="2346985" cy="7486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 System N</a:t>
              </a:r>
              <a:endParaRPr lang="en-US" sz="1200" dirty="0" smtClean="0"/>
            </a:p>
          </p:txBody>
        </p:sp>
        <p:sp>
          <p:nvSpPr>
            <p:cNvPr id="90" name="Rounded Rectangle 89"/>
            <p:cNvSpPr/>
            <p:nvPr/>
          </p:nvSpPr>
          <p:spPr>
            <a:xfrm>
              <a:off x="6257840" y="5501938"/>
              <a:ext cx="341029" cy="2751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sz="1200" dirty="0" smtClean="0"/>
            </a:p>
          </p:txBody>
        </p:sp>
      </p:grpSp>
      <p:sp>
        <p:nvSpPr>
          <p:cNvPr id="92" name="Left-Right Arrow 91"/>
          <p:cNvSpPr/>
          <p:nvPr/>
        </p:nvSpPr>
        <p:spPr>
          <a:xfrm rot="5400000">
            <a:off x="7628585" y="4237155"/>
            <a:ext cx="1132600"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Left-Right Arrow 97"/>
          <p:cNvSpPr/>
          <p:nvPr/>
        </p:nvSpPr>
        <p:spPr>
          <a:xfrm rot="5400000">
            <a:off x="4577197" y="4541954"/>
            <a:ext cx="522998"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147773" y="1181131"/>
            <a:ext cx="2290627" cy="3543270"/>
            <a:chOff x="147773" y="1181131"/>
            <a:chExt cx="2290627" cy="3543270"/>
          </a:xfrm>
        </p:grpSpPr>
        <p:sp>
          <p:nvSpPr>
            <p:cNvPr id="123" name="Rounded Rectangle 122"/>
            <p:cNvSpPr/>
            <p:nvPr/>
          </p:nvSpPr>
          <p:spPr>
            <a:xfrm>
              <a:off x="147773" y="1181131"/>
              <a:ext cx="2290627" cy="3543270"/>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349422" y="1350681"/>
              <a:ext cx="1926212" cy="69013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a:t>
              </a:r>
            </a:p>
            <a:p>
              <a:pPr algn="ctr"/>
              <a:r>
                <a:rPr lang="en-US" sz="1200" dirty="0" smtClean="0"/>
                <a:t>Clustered relational storage</a:t>
              </a:r>
              <a:endParaRPr lang="en-US" sz="1200" dirty="0"/>
            </a:p>
          </p:txBody>
        </p:sp>
        <p:sp>
          <p:nvSpPr>
            <p:cNvPr id="105" name="Rounded Rectangle 104"/>
            <p:cNvSpPr/>
            <p:nvPr/>
          </p:nvSpPr>
          <p:spPr>
            <a:xfrm>
              <a:off x="349422" y="2235335"/>
              <a:ext cx="1926212" cy="66026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DigiPass</a:t>
              </a:r>
              <a:r>
                <a:rPr lang="en-US" dirty="0" smtClean="0"/>
                <a:t> </a:t>
              </a:r>
            </a:p>
            <a:p>
              <a:pPr algn="ctr"/>
              <a:r>
                <a:rPr lang="en-US" sz="1200" dirty="0" smtClean="0"/>
                <a:t>Security </a:t>
              </a:r>
              <a:r>
                <a:rPr lang="en-US" sz="1200" dirty="0"/>
                <a:t>Infrastructure</a:t>
              </a:r>
              <a:endParaRPr lang="en-US" sz="1200" dirty="0" smtClean="0"/>
            </a:p>
          </p:txBody>
        </p:sp>
        <p:sp>
          <p:nvSpPr>
            <p:cNvPr id="106" name="Rounded Rectangle 105"/>
            <p:cNvSpPr/>
            <p:nvPr/>
          </p:nvSpPr>
          <p:spPr>
            <a:xfrm>
              <a:off x="374546" y="3089303"/>
              <a:ext cx="1926212" cy="66026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FAS PKI </a:t>
              </a:r>
            </a:p>
            <a:p>
              <a:pPr algn="ctr"/>
              <a:r>
                <a:rPr lang="en-US" sz="1200" dirty="0" smtClean="0"/>
                <a:t>Security Infrastructure</a:t>
              </a:r>
            </a:p>
          </p:txBody>
        </p:sp>
        <p:sp>
          <p:nvSpPr>
            <p:cNvPr id="107" name="Rounded Rectangle 106"/>
            <p:cNvSpPr/>
            <p:nvPr/>
          </p:nvSpPr>
          <p:spPr>
            <a:xfrm>
              <a:off x="386318" y="3913625"/>
              <a:ext cx="1926212" cy="66026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Civil Registry PKI </a:t>
              </a:r>
              <a:r>
                <a:rPr lang="en-US" sz="1200" dirty="0" smtClean="0"/>
                <a:t>Security Infrastructure</a:t>
              </a:r>
            </a:p>
          </p:txBody>
        </p:sp>
      </p:grpSp>
      <p:sp>
        <p:nvSpPr>
          <p:cNvPr id="127" name="Left-Right Arrow 126"/>
          <p:cNvSpPr/>
          <p:nvPr/>
        </p:nvSpPr>
        <p:spPr>
          <a:xfrm rot="10800000">
            <a:off x="2477282" y="1211535"/>
            <a:ext cx="3999717"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Left-Right Arrow 128"/>
          <p:cNvSpPr/>
          <p:nvPr/>
        </p:nvSpPr>
        <p:spPr>
          <a:xfrm rot="10800000">
            <a:off x="2582621" y="5268892"/>
            <a:ext cx="1038803"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Left-Right Arrow 129"/>
          <p:cNvSpPr/>
          <p:nvPr/>
        </p:nvSpPr>
        <p:spPr>
          <a:xfrm rot="5400000">
            <a:off x="1096219" y="4782122"/>
            <a:ext cx="333100" cy="21765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4625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additive="base">
                                        <p:cTn id="13" dur="500" fill="hold"/>
                                        <p:tgtEl>
                                          <p:spTgt spid="127"/>
                                        </p:tgtEl>
                                        <p:attrNameLst>
                                          <p:attrName>ppt_x</p:attrName>
                                        </p:attrNameLst>
                                      </p:cBhvr>
                                      <p:tavLst>
                                        <p:tav tm="0">
                                          <p:val>
                                            <p:strVal val="#ppt_x"/>
                                          </p:val>
                                        </p:tav>
                                        <p:tav tm="100000">
                                          <p:val>
                                            <p:strVal val="#ppt_x"/>
                                          </p:val>
                                        </p:tav>
                                      </p:tavLst>
                                    </p:anim>
                                    <p:anim calcmode="lin" valueType="num">
                                      <p:cBhvr additive="base">
                                        <p:cTn id="14" dur="500" fill="hold"/>
                                        <p:tgtEl>
                                          <p:spTgt spid="12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fill="hold"/>
                                        <p:tgtEl>
                                          <p:spTgt spid="86"/>
                                        </p:tgtEl>
                                        <p:attrNameLst>
                                          <p:attrName>ppt_x</p:attrName>
                                        </p:attrNameLst>
                                      </p:cBhvr>
                                      <p:tavLst>
                                        <p:tav tm="0">
                                          <p:val>
                                            <p:strVal val="#ppt_x"/>
                                          </p:val>
                                        </p:tav>
                                        <p:tav tm="100000">
                                          <p:val>
                                            <p:strVal val="#ppt_x"/>
                                          </p:val>
                                        </p:tav>
                                      </p:tavLst>
                                    </p:anim>
                                    <p:anim calcmode="lin" valueType="num">
                                      <p:cBhvr additive="base">
                                        <p:cTn id="24" dur="500" fill="hold"/>
                                        <p:tgtEl>
                                          <p:spTgt spid="8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additive="base">
                                        <p:cTn id="33" dur="500" fill="hold"/>
                                        <p:tgtEl>
                                          <p:spTgt spid="98"/>
                                        </p:tgtEl>
                                        <p:attrNameLst>
                                          <p:attrName>ppt_x</p:attrName>
                                        </p:attrNameLst>
                                      </p:cBhvr>
                                      <p:tavLst>
                                        <p:tav tm="0">
                                          <p:val>
                                            <p:strVal val="#ppt_x"/>
                                          </p:val>
                                        </p:tav>
                                        <p:tav tm="100000">
                                          <p:val>
                                            <p:strVal val="#ppt_x"/>
                                          </p:val>
                                        </p:tav>
                                      </p:tavLst>
                                    </p:anim>
                                    <p:anim calcmode="lin" valueType="num">
                                      <p:cBhvr additive="base">
                                        <p:cTn id="34" dur="500" fill="hold"/>
                                        <p:tgtEl>
                                          <p:spTgt spid="9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fill="hold"/>
                                        <p:tgtEl>
                                          <p:spTgt spid="92"/>
                                        </p:tgtEl>
                                        <p:attrNameLst>
                                          <p:attrName>ppt_x</p:attrName>
                                        </p:attrNameLst>
                                      </p:cBhvr>
                                      <p:tavLst>
                                        <p:tav tm="0">
                                          <p:val>
                                            <p:strVal val="#ppt_x"/>
                                          </p:val>
                                        </p:tav>
                                        <p:tav tm="100000">
                                          <p:val>
                                            <p:strVal val="#ppt_x"/>
                                          </p:val>
                                        </p:tav>
                                      </p:tavLst>
                                    </p:anim>
                                    <p:anim calcmode="lin" valueType="num">
                                      <p:cBhvr additive="base">
                                        <p:cTn id="38" dur="500" fill="hold"/>
                                        <p:tgtEl>
                                          <p:spTgt spid="9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0"/>
                                        </p:tgtEl>
                                        <p:attrNameLst>
                                          <p:attrName>style.visibility</p:attrName>
                                        </p:attrNameLst>
                                      </p:cBhvr>
                                      <p:to>
                                        <p:strVal val="visible"/>
                                      </p:to>
                                    </p:set>
                                    <p:anim calcmode="lin" valueType="num">
                                      <p:cBhvr additive="base">
                                        <p:cTn id="47" dur="500" fill="hold"/>
                                        <p:tgtEl>
                                          <p:spTgt spid="130"/>
                                        </p:tgtEl>
                                        <p:attrNameLst>
                                          <p:attrName>ppt_x</p:attrName>
                                        </p:attrNameLst>
                                      </p:cBhvr>
                                      <p:tavLst>
                                        <p:tav tm="0">
                                          <p:val>
                                            <p:strVal val="#ppt_x"/>
                                          </p:val>
                                        </p:tav>
                                        <p:tav tm="100000">
                                          <p:val>
                                            <p:strVal val="#ppt_x"/>
                                          </p:val>
                                        </p:tav>
                                      </p:tavLst>
                                    </p:anim>
                                    <p:anim calcmode="lin" valueType="num">
                                      <p:cBhvr additive="base">
                                        <p:cTn id="48" dur="500" fill="hold"/>
                                        <p:tgtEl>
                                          <p:spTgt spid="1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9"/>
                                        </p:tgtEl>
                                        <p:attrNameLst>
                                          <p:attrName>style.visibility</p:attrName>
                                        </p:attrNameLst>
                                      </p:cBhvr>
                                      <p:to>
                                        <p:strVal val="visible"/>
                                      </p:to>
                                    </p:set>
                                    <p:anim calcmode="lin" valueType="num">
                                      <p:cBhvr additive="base">
                                        <p:cTn id="55" dur="500" fill="hold"/>
                                        <p:tgtEl>
                                          <p:spTgt spid="129"/>
                                        </p:tgtEl>
                                        <p:attrNameLst>
                                          <p:attrName>ppt_x</p:attrName>
                                        </p:attrNameLst>
                                      </p:cBhvr>
                                      <p:tavLst>
                                        <p:tav tm="0">
                                          <p:val>
                                            <p:strVal val="#ppt_x"/>
                                          </p:val>
                                        </p:tav>
                                        <p:tav tm="100000">
                                          <p:val>
                                            <p:strVal val="#ppt_x"/>
                                          </p:val>
                                        </p:tav>
                                      </p:tavLst>
                                    </p:anim>
                                    <p:anim calcmode="lin" valueType="num">
                                      <p:cBhvr additive="base">
                                        <p:cTn id="56"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6" grpId="0" animBg="1"/>
      <p:bldP spid="92" grpId="0" animBg="1"/>
      <p:bldP spid="98" grpId="0" animBg="1"/>
      <p:bldP spid="127" grpId="0" animBg="1"/>
      <p:bldP spid="129" grpId="0" animBg="1"/>
      <p:bldP spid="1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22</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Look Inside – FASS Components</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64" name="Rounded Rectangle 63"/>
          <p:cNvSpPr/>
          <p:nvPr/>
        </p:nvSpPr>
        <p:spPr>
          <a:xfrm>
            <a:off x="3447917" y="2330860"/>
            <a:ext cx="2592696" cy="116737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Single Integration Point</a:t>
            </a:r>
          </a:p>
          <a:p>
            <a:pPr algn="ctr"/>
            <a:r>
              <a:rPr lang="en-US" sz="1200" dirty="0" smtClean="0"/>
              <a:t>One communication point for all external data. Centralized logging and permission control for external data requests.</a:t>
            </a:r>
          </a:p>
        </p:txBody>
      </p:sp>
      <p:sp>
        <p:nvSpPr>
          <p:cNvPr id="86" name="Left-Right Arrow 85"/>
          <p:cNvSpPr/>
          <p:nvPr/>
        </p:nvSpPr>
        <p:spPr>
          <a:xfrm rot="1309487">
            <a:off x="2574423" y="2440311"/>
            <a:ext cx="823415"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477282" y="4986121"/>
            <a:ext cx="6630463" cy="915884"/>
            <a:chOff x="3697549" y="4986121"/>
            <a:chExt cx="5410196" cy="915884"/>
          </a:xfrm>
        </p:grpSpPr>
        <p:sp>
          <p:nvSpPr>
            <p:cNvPr id="91" name="Rounded Rectangle 90"/>
            <p:cNvSpPr/>
            <p:nvPr/>
          </p:nvSpPr>
          <p:spPr>
            <a:xfrm>
              <a:off x="3697549" y="4986121"/>
              <a:ext cx="5410196" cy="915884"/>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ounded Rectangle 87"/>
            <p:cNvSpPr/>
            <p:nvPr/>
          </p:nvSpPr>
          <p:spPr>
            <a:xfrm>
              <a:off x="3834731" y="5081581"/>
              <a:ext cx="2346985" cy="7486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 System 1</a:t>
              </a:r>
              <a:endParaRPr lang="en-US" sz="1200" dirty="0" smtClean="0"/>
            </a:p>
          </p:txBody>
        </p:sp>
        <p:sp>
          <p:nvSpPr>
            <p:cNvPr id="89" name="Rounded Rectangle 88"/>
            <p:cNvSpPr/>
            <p:nvPr/>
          </p:nvSpPr>
          <p:spPr>
            <a:xfrm>
              <a:off x="6674993" y="5084780"/>
              <a:ext cx="2346985" cy="74866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 System N</a:t>
              </a:r>
              <a:endParaRPr lang="en-US" sz="1200" dirty="0" smtClean="0"/>
            </a:p>
          </p:txBody>
        </p:sp>
        <p:sp>
          <p:nvSpPr>
            <p:cNvPr id="90" name="Rounded Rectangle 89"/>
            <p:cNvSpPr/>
            <p:nvPr/>
          </p:nvSpPr>
          <p:spPr>
            <a:xfrm>
              <a:off x="6257840" y="5501938"/>
              <a:ext cx="341029" cy="27519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sz="1200" dirty="0" smtClean="0"/>
            </a:p>
          </p:txBody>
        </p:sp>
      </p:grpSp>
      <p:sp>
        <p:nvSpPr>
          <p:cNvPr id="98" name="Left-Right Arrow 97"/>
          <p:cNvSpPr/>
          <p:nvPr/>
        </p:nvSpPr>
        <p:spPr>
          <a:xfrm rot="5400000">
            <a:off x="4061103" y="4102001"/>
            <a:ext cx="1421754"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147773" y="1181131"/>
            <a:ext cx="2290627" cy="2349137"/>
            <a:chOff x="147773" y="1181131"/>
            <a:chExt cx="2290627" cy="2349137"/>
          </a:xfrm>
        </p:grpSpPr>
        <p:sp>
          <p:nvSpPr>
            <p:cNvPr id="123" name="Rounded Rectangle 122"/>
            <p:cNvSpPr/>
            <p:nvPr/>
          </p:nvSpPr>
          <p:spPr>
            <a:xfrm>
              <a:off x="147773" y="1181131"/>
              <a:ext cx="2290627" cy="2349137"/>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349422" y="1350681"/>
              <a:ext cx="1926212" cy="69013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a:t>
              </a:r>
            </a:p>
            <a:p>
              <a:pPr algn="ctr"/>
              <a:r>
                <a:rPr lang="en-US" sz="1200" dirty="0" smtClean="0"/>
                <a:t>Local Cash Database</a:t>
              </a:r>
              <a:endParaRPr lang="en-US" sz="1200" dirty="0"/>
            </a:p>
          </p:txBody>
        </p:sp>
        <p:sp>
          <p:nvSpPr>
            <p:cNvPr id="105" name="Rounded Rectangle 104"/>
            <p:cNvSpPr/>
            <p:nvPr/>
          </p:nvSpPr>
          <p:spPr>
            <a:xfrm>
              <a:off x="349422" y="2235334"/>
              <a:ext cx="1926212" cy="1104995"/>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Synchronization Services</a:t>
              </a:r>
            </a:p>
            <a:p>
              <a:pPr algn="ctr"/>
              <a:r>
                <a:rPr lang="en-US" sz="1200" dirty="0" smtClean="0"/>
                <a:t>Windows Services for background job</a:t>
              </a:r>
            </a:p>
          </p:txBody>
        </p:sp>
      </p:grpSp>
      <p:sp>
        <p:nvSpPr>
          <p:cNvPr id="127" name="Left-Right Arrow 126"/>
          <p:cNvSpPr/>
          <p:nvPr/>
        </p:nvSpPr>
        <p:spPr>
          <a:xfrm rot="10800000">
            <a:off x="2477282" y="1443045"/>
            <a:ext cx="3999717"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6498698" y="1181130"/>
            <a:ext cx="2550652" cy="2324069"/>
            <a:chOff x="6498698" y="1181130"/>
            <a:chExt cx="2550652" cy="2324069"/>
          </a:xfrm>
        </p:grpSpPr>
        <p:sp>
          <p:nvSpPr>
            <p:cNvPr id="128" name="Rounded Rectangle 127"/>
            <p:cNvSpPr/>
            <p:nvPr/>
          </p:nvSpPr>
          <p:spPr>
            <a:xfrm>
              <a:off x="6498698" y="1181130"/>
              <a:ext cx="2550652" cy="2324069"/>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a:off x="6612500" y="1892828"/>
              <a:ext cx="2346985" cy="43803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Civil Registry</a:t>
              </a:r>
              <a:endParaRPr lang="en-US" sz="1200" dirty="0" smtClean="0"/>
            </a:p>
          </p:txBody>
        </p:sp>
        <p:sp>
          <p:nvSpPr>
            <p:cNvPr id="67" name="Rounded Rectangle 66"/>
            <p:cNvSpPr/>
            <p:nvPr/>
          </p:nvSpPr>
          <p:spPr>
            <a:xfrm>
              <a:off x="6607274" y="1352892"/>
              <a:ext cx="2329821" cy="4186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National Bank</a:t>
              </a:r>
            </a:p>
          </p:txBody>
        </p:sp>
        <p:sp>
          <p:nvSpPr>
            <p:cNvPr id="34" name="Rounded Rectangle 33"/>
            <p:cNvSpPr/>
            <p:nvPr/>
          </p:nvSpPr>
          <p:spPr>
            <a:xfrm>
              <a:off x="6612500" y="2471366"/>
              <a:ext cx="2346985" cy="43803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Public Registry</a:t>
              </a:r>
              <a:endParaRPr lang="en-US" sz="1200" dirty="0" smtClean="0"/>
            </a:p>
          </p:txBody>
        </p:sp>
        <p:sp>
          <p:nvSpPr>
            <p:cNvPr id="36" name="Rounded Rectangle 35"/>
            <p:cNvSpPr/>
            <p:nvPr/>
          </p:nvSpPr>
          <p:spPr>
            <a:xfrm>
              <a:off x="6637754" y="3091207"/>
              <a:ext cx="626500" cy="24912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t>
              </a:r>
              <a:endParaRPr lang="en-US" sz="1200" dirty="0" smtClean="0"/>
            </a:p>
          </p:txBody>
        </p:sp>
      </p:grpSp>
    </p:spTree>
    <p:extLst>
      <p:ext uri="{BB962C8B-B14F-4D97-AF65-F5344CB8AC3E}">
        <p14:creationId xmlns:p14="http://schemas.microsoft.com/office/powerpoint/2010/main" val="1460893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500" fill="hold"/>
                                        <p:tgtEl>
                                          <p:spTgt spid="127"/>
                                        </p:tgtEl>
                                        <p:attrNameLst>
                                          <p:attrName>ppt_x</p:attrName>
                                        </p:attrNameLst>
                                      </p:cBhvr>
                                      <p:tavLst>
                                        <p:tav tm="0">
                                          <p:val>
                                            <p:strVal val="#ppt_x"/>
                                          </p:val>
                                        </p:tav>
                                        <p:tav tm="100000">
                                          <p:val>
                                            <p:strVal val="#ppt_x"/>
                                          </p:val>
                                        </p:tav>
                                      </p:tavLst>
                                    </p:anim>
                                    <p:anim calcmode="lin" valueType="num">
                                      <p:cBhvr additive="base">
                                        <p:cTn id="12" dur="5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500" fill="hold"/>
                                        <p:tgtEl>
                                          <p:spTgt spid="86"/>
                                        </p:tgtEl>
                                        <p:attrNameLst>
                                          <p:attrName>ppt_x</p:attrName>
                                        </p:attrNameLst>
                                      </p:cBhvr>
                                      <p:tavLst>
                                        <p:tav tm="0">
                                          <p:val>
                                            <p:strVal val="#ppt_x"/>
                                          </p:val>
                                        </p:tav>
                                        <p:tav tm="100000">
                                          <p:val>
                                            <p:strVal val="#ppt_x"/>
                                          </p:val>
                                        </p:tav>
                                      </p:tavLst>
                                    </p:anim>
                                    <p:anim calcmode="lin" valueType="num">
                                      <p:cBhvr additive="base">
                                        <p:cTn id="22" dur="500" fill="hold"/>
                                        <p:tgtEl>
                                          <p:spTgt spid="8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6" grpId="0" animBg="1"/>
      <p:bldP spid="98" grpId="0" animBg="1"/>
      <p:bldP spid="1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624946"/>
            <a:ext cx="4983477" cy="288626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24578" name="Title 1"/>
          <p:cNvSpPr>
            <a:spLocks noGrp="1"/>
          </p:cNvSpPr>
          <p:nvPr>
            <p:ph type="title"/>
          </p:nvPr>
        </p:nvSpPr>
        <p:spPr>
          <a:xfrm>
            <a:off x="2053093" y="1524000"/>
            <a:ext cx="5449290" cy="1524000"/>
          </a:xfrm>
        </p:spPr>
        <p:txBody>
          <a:bodyPr>
            <a:normAutofit/>
          </a:bodyPr>
          <a:lstStyle/>
          <a:p>
            <a:pPr algn="ctr"/>
            <a:r>
              <a:rPr lang="en-US" sz="2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t>Thanks for your attention!</a:t>
            </a:r>
            <a:br>
              <a:rPr lang="en-US" sz="2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br>
            <a:r>
              <a:rPr lang="en-US" sz="2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t/>
            </a:r>
            <a:br>
              <a:rPr lang="en-US" sz="2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br>
            <a:r>
              <a:rPr lang="en-US" sz="2200" dirty="0" smtClean="0">
                <a:solidFill>
                  <a:srgbClr val="C00000"/>
                </a:solidFill>
                <a:latin typeface="DejaVu Sans" panose="020B0603030804020204" pitchFamily="34" charset="0"/>
                <a:ea typeface="DejaVu Sans" panose="020B0603030804020204" pitchFamily="34" charset="0"/>
                <a:cs typeface="DejaVu Sans" panose="020B0603030804020204" pitchFamily="34" charset="0"/>
              </a:rPr>
              <a:t>Please feel free to ask questions.</a:t>
            </a:r>
            <a:endParaRPr lang="en-US" sz="2200" dirty="0" smtClean="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743200" y="838199"/>
            <a:ext cx="6324600" cy="4767969"/>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3</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Bigger Picture, Core and Supporting Components</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12" name="Rounded Rectangle 11"/>
          <p:cNvSpPr/>
          <p:nvPr/>
        </p:nvSpPr>
        <p:spPr>
          <a:xfrm>
            <a:off x="5257800" y="1387618"/>
            <a:ext cx="1295400" cy="1271925"/>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eTreasury</a:t>
            </a:r>
            <a:endParaRPr lang="en-US" dirty="0"/>
          </a:p>
        </p:txBody>
      </p:sp>
      <p:sp>
        <p:nvSpPr>
          <p:cNvPr id="26" name="TextBox 25"/>
          <p:cNvSpPr txBox="1"/>
          <p:nvPr/>
        </p:nvSpPr>
        <p:spPr>
          <a:xfrm>
            <a:off x="3810000" y="914400"/>
            <a:ext cx="4419600" cy="381000"/>
          </a:xfrm>
          <a:prstGeom prst="rect">
            <a:avLst/>
          </a:prstGeom>
          <a:noFill/>
          <a:ln>
            <a:noFill/>
          </a:ln>
        </p:spPr>
        <p:txBody>
          <a:bodyPr wrap="square" rtlCol="0">
            <a:spAutoFit/>
          </a:bodyPr>
          <a:lstStyle/>
          <a:p>
            <a:pPr algn="ctr"/>
            <a:r>
              <a:rPr lang="en-US" dirty="0" smtClean="0">
                <a:solidFill>
                  <a:srgbClr val="C00000"/>
                </a:solidFill>
              </a:rPr>
              <a:t>PFMS</a:t>
            </a:r>
            <a:endParaRPr lang="en-US" dirty="0">
              <a:solidFill>
                <a:srgbClr val="C00000"/>
              </a:solidFill>
            </a:endParaRPr>
          </a:p>
        </p:txBody>
      </p:sp>
      <p:sp>
        <p:nvSpPr>
          <p:cNvPr id="29" name="Rounded Rectangle 28"/>
          <p:cNvSpPr/>
          <p:nvPr/>
        </p:nvSpPr>
        <p:spPr>
          <a:xfrm>
            <a:off x="3048000" y="1387618"/>
            <a:ext cx="1323338" cy="1279241"/>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eBudget</a:t>
            </a:r>
            <a:endParaRPr lang="en-US" dirty="0"/>
          </a:p>
        </p:txBody>
      </p:sp>
      <p:sp>
        <p:nvSpPr>
          <p:cNvPr id="30" name="Rounded Rectangle 29"/>
          <p:cNvSpPr/>
          <p:nvPr/>
        </p:nvSpPr>
        <p:spPr>
          <a:xfrm>
            <a:off x="7515862" y="1395075"/>
            <a:ext cx="1323338" cy="1271925"/>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eDMS</a:t>
            </a:r>
            <a:endParaRPr lang="en-US" dirty="0" smtClean="0"/>
          </a:p>
          <a:p>
            <a:pPr algn="ctr"/>
            <a:endParaRPr lang="en-US" dirty="0"/>
          </a:p>
        </p:txBody>
      </p:sp>
      <p:sp>
        <p:nvSpPr>
          <p:cNvPr id="31" name="Rounded Rectangle 30"/>
          <p:cNvSpPr/>
          <p:nvPr/>
        </p:nvSpPr>
        <p:spPr>
          <a:xfrm>
            <a:off x="3048000" y="4611154"/>
            <a:ext cx="5791200" cy="64664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Supporting </a:t>
            </a:r>
            <a:r>
              <a:rPr lang="en-US" dirty="0" smtClean="0"/>
              <a:t>Systems</a:t>
            </a:r>
            <a:endParaRPr lang="en-US" dirty="0"/>
          </a:p>
          <a:p>
            <a:pPr algn="ctr"/>
            <a:r>
              <a:rPr lang="en-US" sz="1200" dirty="0" err="1" smtClean="0"/>
              <a:t>ePassport</a:t>
            </a:r>
            <a:r>
              <a:rPr lang="en-US" sz="1200" dirty="0"/>
              <a:t>, Procurement </a:t>
            </a:r>
            <a:r>
              <a:rPr lang="en-US" sz="1200" dirty="0" smtClean="0"/>
              <a:t>Database Cache, </a:t>
            </a:r>
            <a:r>
              <a:rPr lang="en-US" sz="1200" dirty="0"/>
              <a:t>Currency </a:t>
            </a:r>
            <a:r>
              <a:rPr lang="en-US" sz="1200" dirty="0" smtClean="0"/>
              <a:t>Rates Cache, </a:t>
            </a:r>
            <a:r>
              <a:rPr lang="en-US" sz="1200" dirty="0"/>
              <a:t>Civil Registry </a:t>
            </a:r>
            <a:r>
              <a:rPr lang="en-US" sz="1200" dirty="0" smtClean="0"/>
              <a:t>Cache…</a:t>
            </a:r>
            <a:endParaRPr lang="en-US" sz="1200" dirty="0"/>
          </a:p>
        </p:txBody>
      </p:sp>
      <p:sp>
        <p:nvSpPr>
          <p:cNvPr id="33" name="Left-Right Arrow 32"/>
          <p:cNvSpPr/>
          <p:nvPr/>
        </p:nvSpPr>
        <p:spPr>
          <a:xfrm rot="5400000">
            <a:off x="4994220" y="3547638"/>
            <a:ext cx="1929240" cy="182881"/>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 Arrow 34"/>
          <p:cNvSpPr/>
          <p:nvPr/>
        </p:nvSpPr>
        <p:spPr>
          <a:xfrm>
            <a:off x="4379088" y="1954873"/>
            <a:ext cx="843424" cy="19292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6612819" y="1947416"/>
            <a:ext cx="843424" cy="200385"/>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34318" y="1181100"/>
            <a:ext cx="1570988" cy="442506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External Systems</a:t>
            </a:r>
            <a:endParaRPr lang="en-US" dirty="0"/>
          </a:p>
          <a:p>
            <a:pPr algn="ctr"/>
            <a:endParaRPr lang="en-US" dirty="0"/>
          </a:p>
          <a:p>
            <a:pPr algn="ctr"/>
            <a:r>
              <a:rPr lang="en-US" sz="1200" dirty="0" smtClean="0"/>
              <a:t>RTGS, Currencies (National Bank), Procurement, Civil Registry..</a:t>
            </a:r>
            <a:endParaRPr lang="en-US" sz="1200" dirty="0"/>
          </a:p>
        </p:txBody>
      </p:sp>
      <p:sp>
        <p:nvSpPr>
          <p:cNvPr id="39" name="Left-Right Arrow 38"/>
          <p:cNvSpPr/>
          <p:nvPr/>
        </p:nvSpPr>
        <p:spPr>
          <a:xfrm>
            <a:off x="1852541" y="2933793"/>
            <a:ext cx="843424" cy="484632"/>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rot="5400000">
            <a:off x="2434729" y="3540179"/>
            <a:ext cx="1872459" cy="191184"/>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rot="5400000">
            <a:off x="7256620" y="3539274"/>
            <a:ext cx="1936840" cy="192010"/>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998718" y="3438950"/>
            <a:ext cx="1483125" cy="718617"/>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eHRMS</a:t>
            </a:r>
            <a:endParaRPr lang="en-US" dirty="0"/>
          </a:p>
        </p:txBody>
      </p:sp>
      <p:sp>
        <p:nvSpPr>
          <p:cNvPr id="21" name="Left-Right Arrow 20"/>
          <p:cNvSpPr/>
          <p:nvPr/>
        </p:nvSpPr>
        <p:spPr>
          <a:xfrm rot="6955053">
            <a:off x="5054701" y="2942841"/>
            <a:ext cx="817703" cy="192010"/>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rot="14433683">
            <a:off x="3744867" y="2959411"/>
            <a:ext cx="835770" cy="192010"/>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54006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4</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Distributed Architecture</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9" name="TextBox 8"/>
          <p:cNvSpPr txBox="1"/>
          <p:nvPr/>
        </p:nvSpPr>
        <p:spPr>
          <a:xfrm>
            <a:off x="1555428" y="983654"/>
            <a:ext cx="7200900" cy="4770537"/>
          </a:xfrm>
          <a:prstGeom prst="rect">
            <a:avLst/>
          </a:prstGeom>
          <a:noFill/>
        </p:spPr>
        <p:txBody>
          <a:bodyPr wrap="square" rtlCol="0">
            <a:spAutoFit/>
          </a:bodyPr>
          <a:lstStyle/>
          <a:p>
            <a:pPr>
              <a:buClr>
                <a:srgbClr val="C00000"/>
              </a:buClr>
            </a:pPr>
            <a:r>
              <a:rPr lang="en-US" sz="1600" dirty="0" smtClean="0">
                <a:solidFill>
                  <a:srgbClr val="C00000"/>
                </a:solidFill>
              </a:rPr>
              <a:t>Distributed Architecture was used during designing core system components</a:t>
            </a:r>
          </a:p>
          <a:p>
            <a:pPr marL="285750" indent="-285750">
              <a:buClr>
                <a:srgbClr val="C00000"/>
              </a:buClr>
              <a:buFont typeface="Arial" panose="020B0604020202020204" pitchFamily="34" charset="0"/>
              <a:buChar char="›"/>
            </a:pPr>
            <a:endParaRPr lang="en-US" sz="1600" dirty="0" smtClean="0"/>
          </a:p>
          <a:p>
            <a:pPr marL="285750" indent="-285750">
              <a:buClr>
                <a:srgbClr val="C00000"/>
              </a:buClr>
              <a:buFont typeface="Arial" panose="020B0604020202020204" pitchFamily="34" charset="0"/>
              <a:buChar char="›"/>
            </a:pPr>
            <a:r>
              <a:rPr lang="en-US" sz="1600" dirty="0" smtClean="0"/>
              <a:t>Each core system is able to work independently for a period of time, performing regular day to day operational activities</a:t>
            </a:r>
            <a:endParaRPr lang="en-US" sz="1600" dirty="0" smtClean="0">
              <a:solidFill>
                <a:srgbClr val="FF0000"/>
              </a:solidFill>
            </a:endParaRP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t>Each core system is dependent on another core system in specific business processes</a:t>
            </a:r>
            <a:endParaRPr lang="en-US" sz="1600" dirty="0"/>
          </a:p>
          <a:p>
            <a:pPr marL="285750" lvl="0" indent="-285750">
              <a:buClr>
                <a:srgbClr val="C00000"/>
              </a:buClr>
              <a:buFont typeface="Arial" panose="020B0604020202020204" pitchFamily="34" charset="0"/>
              <a:buChar char="›"/>
            </a:pPr>
            <a:endParaRPr lang="en-US" sz="1600" dirty="0" smtClean="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smtClean="0">
                <a:solidFill>
                  <a:srgbClr val="C00000"/>
                </a:solidFill>
              </a:rPr>
              <a:t>Each core system has isolated database, that contains synchronized snapshot of partner’s data, required to perform operational activities.</a:t>
            </a:r>
            <a:r>
              <a:rPr lang="en-US" sz="1600" dirty="0" smtClean="0"/>
              <a:t> </a:t>
            </a:r>
          </a:p>
          <a:p>
            <a:pPr marL="285750" lvl="0" indent="-285750">
              <a:buClr>
                <a:srgbClr val="C00000"/>
              </a:buClr>
              <a:buFont typeface="Arial" panose="020B0604020202020204" pitchFamily="34" charset="0"/>
              <a:buChar char="›"/>
            </a:pPr>
            <a:endParaRPr lang="en-US" sz="1600" dirty="0" smtClean="0"/>
          </a:p>
          <a:p>
            <a:pPr marL="285750" lvl="0" indent="-285750">
              <a:buClr>
                <a:srgbClr val="C00000"/>
              </a:buClr>
              <a:buFont typeface="Arial" panose="020B0604020202020204" pitchFamily="34" charset="0"/>
              <a:buChar char="›"/>
            </a:pPr>
            <a:r>
              <a:rPr lang="en-US" sz="1600" dirty="0" smtClean="0">
                <a:latin typeface="DejaVu Sans" panose="020B0603030804020204" pitchFamily="34" charset="0"/>
                <a:ea typeface="DejaVu Sans" panose="020B0603030804020204" pitchFamily="34" charset="0"/>
                <a:cs typeface="DejaVu Sans" panose="020B0603030804020204" pitchFamily="34" charset="0"/>
              </a:rPr>
              <a:t>All systems are created using common software standards. </a:t>
            </a: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smtClean="0">
                <a:latin typeface="DejaVu Sans" panose="020B0603030804020204" pitchFamily="34" charset="0"/>
                <a:ea typeface="DejaVu Sans" panose="020B0603030804020204" pitchFamily="34" charset="0"/>
                <a:cs typeface="DejaVu Sans" panose="020B0603030804020204" pitchFamily="34" charset="0"/>
              </a:rPr>
              <a:t>All systems are developed/managed separately, using common management framework and development environment.</a:t>
            </a:r>
          </a:p>
          <a:p>
            <a:pPr marL="285750" lvl="0" indent="-285750">
              <a:buClr>
                <a:srgbClr val="C00000"/>
              </a:buClr>
              <a:buFont typeface="Arial" panose="020B0604020202020204" pitchFamily="34" charset="0"/>
              <a:buChar char="›"/>
            </a:pPr>
            <a:endParaRPr lang="en-US" sz="1600" dirty="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smtClean="0">
                <a:latin typeface="DejaVu Sans" panose="020B0603030804020204" pitchFamily="34" charset="0"/>
                <a:ea typeface="DejaVu Sans" panose="020B0603030804020204" pitchFamily="34" charset="0"/>
                <a:cs typeface="DejaVu Sans" panose="020B0603030804020204" pitchFamily="34" charset="0"/>
              </a:rPr>
              <a:t>Integration topics are controlled by “integration group”</a:t>
            </a:r>
          </a:p>
          <a:p>
            <a:pPr marL="285750" lvl="0" indent="-285750">
              <a:buClr>
                <a:srgbClr val="C00000"/>
              </a:buClr>
              <a:buFont typeface="Arial" panose="020B0604020202020204" pitchFamily="34" charset="0"/>
              <a:buChar char="›"/>
            </a:pPr>
            <a:endParaRPr lang="en-US" sz="1600" dirty="0" smtClean="0">
              <a:latin typeface="DejaVu Sans" panose="020B0603030804020204" pitchFamily="34" charset="0"/>
              <a:ea typeface="DejaVu Sans" panose="020B0603030804020204" pitchFamily="34" charset="0"/>
              <a:cs typeface="DejaVu Sans" panose="020B0603030804020204" pitchFamily="34" charset="0"/>
            </a:endParaRPr>
          </a:p>
          <a:p>
            <a:pPr marL="285750" lvl="0" indent="-285750">
              <a:buClr>
                <a:srgbClr val="C00000"/>
              </a:buClr>
              <a:buFont typeface="Arial" panose="020B0604020202020204" pitchFamily="34" charset="0"/>
              <a:buChar char="›"/>
            </a:pPr>
            <a:r>
              <a:rPr lang="en-US" sz="1600" dirty="0" smtClean="0">
                <a:latin typeface="DejaVu Sans" panose="020B0603030804020204" pitchFamily="34" charset="0"/>
                <a:ea typeface="DejaVu Sans" panose="020B0603030804020204" pitchFamily="34" charset="0"/>
                <a:cs typeface="DejaVu Sans" panose="020B0603030804020204" pitchFamily="34" charset="0"/>
              </a:rPr>
              <a:t>All systems are hosted independently</a:t>
            </a:r>
            <a:endParaRPr lang="en-US" sz="1600" dirty="0">
              <a:latin typeface="DejaVu Sans" panose="020B0603030804020204" pitchFamily="34" charset="0"/>
              <a:ea typeface="DejaVu Sans" panose="020B0603030804020204" pitchFamily="34" charset="0"/>
              <a:cs typeface="DejaVu Sans" panose="020B0603030804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605" y="1965714"/>
            <a:ext cx="3048000" cy="3028950"/>
          </a:xfrm>
          <a:prstGeom prst="rect">
            <a:avLst/>
          </a:prstGeom>
        </p:spPr>
      </p:pic>
    </p:spTree>
    <p:extLst>
      <p:ext uri="{BB962C8B-B14F-4D97-AF65-F5344CB8AC3E}">
        <p14:creationId xmlns:p14="http://schemas.microsoft.com/office/powerpoint/2010/main" val="33571886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5</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Distributed Architecture (Benefits)</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9" name="TextBox 8"/>
          <p:cNvSpPr txBox="1"/>
          <p:nvPr/>
        </p:nvSpPr>
        <p:spPr>
          <a:xfrm>
            <a:off x="1173480" y="1219200"/>
            <a:ext cx="7200900" cy="4031873"/>
          </a:xfrm>
          <a:prstGeom prst="rect">
            <a:avLst/>
          </a:prstGeom>
          <a:noFill/>
        </p:spPr>
        <p:txBody>
          <a:bodyPr wrap="square" rtlCol="0">
            <a:spAutoFit/>
          </a:bodyPr>
          <a:lstStyle/>
          <a:p>
            <a:pPr>
              <a:buClr>
                <a:srgbClr val="C00000"/>
              </a:buClr>
            </a:pPr>
            <a:r>
              <a:rPr lang="en-US" sz="1600" dirty="0" smtClean="0">
                <a:solidFill>
                  <a:srgbClr val="C00000"/>
                </a:solidFill>
              </a:rPr>
              <a:t>Benefits from using distributed architecture</a:t>
            </a:r>
          </a:p>
          <a:p>
            <a:pPr marL="285750" indent="-285750">
              <a:buClr>
                <a:srgbClr val="C00000"/>
              </a:buClr>
              <a:buFont typeface="Arial" panose="020B0604020202020204" pitchFamily="34" charset="0"/>
              <a:buChar char="›"/>
            </a:pPr>
            <a:endParaRPr lang="en-US" sz="1600" dirty="0" smtClean="0"/>
          </a:p>
          <a:p>
            <a:pPr marL="285750" indent="-285750">
              <a:buClr>
                <a:srgbClr val="C00000"/>
              </a:buClr>
              <a:buFont typeface="Arial" panose="020B0604020202020204" pitchFamily="34" charset="0"/>
              <a:buChar char="›"/>
            </a:pPr>
            <a:r>
              <a:rPr lang="en-US" sz="1600" dirty="0" smtClean="0"/>
              <a:t>Increased scalability</a:t>
            </a:r>
          </a:p>
          <a:p>
            <a:pPr marL="285750" indent="-285750">
              <a:buClr>
                <a:srgbClr val="C00000"/>
              </a:buClr>
              <a:buFont typeface="Arial" panose="020B0604020202020204" pitchFamily="34" charset="0"/>
              <a:buChar char="›"/>
            </a:pPr>
            <a:endParaRPr lang="en-US" sz="1600" dirty="0" smtClean="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Increased stability</a:t>
            </a: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Less count of “Single Point of Failures”</a:t>
            </a: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Reduced </a:t>
            </a:r>
            <a:r>
              <a:rPr lang="en-US" sz="1600" dirty="0">
                <a:ea typeface="DejaVu Sans" panose="020B0603030804020204" pitchFamily="34" charset="0"/>
              </a:rPr>
              <a:t>disaster </a:t>
            </a:r>
            <a:r>
              <a:rPr lang="en-US" sz="1600" dirty="0" smtClean="0">
                <a:ea typeface="DejaVu Sans" panose="020B0603030804020204" pitchFamily="34" charset="0"/>
              </a:rPr>
              <a:t>probability</a:t>
            </a: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More agility in development / release / change</a:t>
            </a: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Separate timeline for projects</a:t>
            </a:r>
          </a:p>
          <a:p>
            <a:pPr marL="285750" indent="-285750">
              <a:buClr>
                <a:srgbClr val="C00000"/>
              </a:buClr>
              <a:buFont typeface="Arial" panose="020B0604020202020204" pitchFamily="34" charset="0"/>
              <a:buChar char="›"/>
            </a:pPr>
            <a:endParaRPr lang="en-US" sz="1600" dirty="0" smtClean="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Simplification </a:t>
            </a:r>
            <a:r>
              <a:rPr lang="en-US" sz="1600" dirty="0">
                <a:ea typeface="DejaVu Sans" panose="020B0603030804020204" pitchFamily="34" charset="0"/>
              </a:rPr>
              <a:t>of management</a:t>
            </a: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545696" y="1965714"/>
            <a:ext cx="3048000" cy="3028950"/>
          </a:xfrm>
          <a:prstGeom prst="rect">
            <a:avLst/>
          </a:prstGeom>
        </p:spPr>
      </p:pic>
    </p:spTree>
    <p:extLst>
      <p:ext uri="{BB962C8B-B14F-4D97-AF65-F5344CB8AC3E}">
        <p14:creationId xmlns:p14="http://schemas.microsoft.com/office/powerpoint/2010/main" val="2257965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6</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Tiring</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36" name="Left-Right Arrow 35"/>
          <p:cNvSpPr/>
          <p:nvPr/>
        </p:nvSpPr>
        <p:spPr>
          <a:xfrm rot="5400000">
            <a:off x="4364558" y="2307160"/>
            <a:ext cx="441394"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152400" y="1066800"/>
            <a:ext cx="8839200" cy="1143000"/>
            <a:chOff x="152400" y="1219200"/>
            <a:chExt cx="8839200" cy="1143000"/>
          </a:xfrm>
        </p:grpSpPr>
        <p:sp>
          <p:nvSpPr>
            <p:cNvPr id="13" name="Rounded Rectangle 12"/>
            <p:cNvSpPr/>
            <p:nvPr/>
          </p:nvSpPr>
          <p:spPr>
            <a:xfrm>
              <a:off x="152400" y="1219200"/>
              <a:ext cx="8839200" cy="1143000"/>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2746537" y="1313731"/>
              <a:ext cx="3730466" cy="954507"/>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 Server or Cluster</a:t>
              </a:r>
            </a:p>
            <a:p>
              <a:pPr algn="ctr"/>
              <a:r>
                <a:rPr lang="en-US" sz="1200" dirty="0" smtClean="0"/>
                <a:t>Relational database engine, application’s persistent storage</a:t>
              </a:r>
              <a:endParaRPr lang="en-US" sz="1200" dirty="0"/>
            </a:p>
          </p:txBody>
        </p:sp>
        <p:sp>
          <p:nvSpPr>
            <p:cNvPr id="23" name="Rounded Rectangle 22"/>
            <p:cNvSpPr/>
            <p:nvPr/>
          </p:nvSpPr>
          <p:spPr>
            <a:xfrm>
              <a:off x="392001" y="1303263"/>
              <a:ext cx="2182746" cy="954507"/>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Reporting Server</a:t>
              </a:r>
            </a:p>
            <a:p>
              <a:pPr algn="ctr"/>
              <a:r>
                <a:rPr lang="en-US" sz="1200" dirty="0" smtClean="0"/>
                <a:t>Separate report rendering engine</a:t>
              </a:r>
              <a:endParaRPr lang="en-US" sz="1200" dirty="0"/>
            </a:p>
          </p:txBody>
        </p:sp>
        <p:sp>
          <p:nvSpPr>
            <p:cNvPr id="24" name="Rounded Rectangle 23"/>
            <p:cNvSpPr/>
            <p:nvPr/>
          </p:nvSpPr>
          <p:spPr>
            <a:xfrm>
              <a:off x="6629400" y="1320526"/>
              <a:ext cx="2194903" cy="954507"/>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Multidimensional Data Server</a:t>
              </a:r>
            </a:p>
            <a:p>
              <a:pPr algn="ctr"/>
              <a:r>
                <a:rPr lang="en-US" sz="1200" dirty="0" smtClean="0"/>
                <a:t>Separate engine for optional aggregation of relational data.</a:t>
              </a:r>
              <a:endParaRPr lang="en-US" sz="1200" dirty="0"/>
            </a:p>
          </p:txBody>
        </p:sp>
      </p:grpSp>
      <p:sp>
        <p:nvSpPr>
          <p:cNvPr id="27" name="TextBox 26"/>
          <p:cNvSpPr txBox="1"/>
          <p:nvPr/>
        </p:nvSpPr>
        <p:spPr>
          <a:xfrm>
            <a:off x="5715001" y="766475"/>
            <a:ext cx="3276599" cy="307777"/>
          </a:xfrm>
          <a:prstGeom prst="rect">
            <a:avLst/>
          </a:prstGeom>
          <a:noFill/>
          <a:ln>
            <a:noFill/>
          </a:ln>
        </p:spPr>
        <p:txBody>
          <a:bodyPr wrap="square" rtlCol="0">
            <a:spAutoFit/>
          </a:bodyPr>
          <a:lstStyle/>
          <a:p>
            <a:pPr algn="ctr"/>
            <a:r>
              <a:rPr lang="en-US" sz="1400" dirty="0" smtClean="0">
                <a:solidFill>
                  <a:srgbClr val="C00000"/>
                </a:solidFill>
              </a:rPr>
              <a:t>Tier 1: Database Server Tier</a:t>
            </a:r>
            <a:endParaRPr lang="en-US" sz="1400" dirty="0">
              <a:solidFill>
                <a:srgbClr val="C00000"/>
              </a:solidFill>
            </a:endParaRPr>
          </a:p>
        </p:txBody>
      </p:sp>
      <p:sp>
        <p:nvSpPr>
          <p:cNvPr id="34" name="TextBox 33"/>
          <p:cNvSpPr txBox="1"/>
          <p:nvPr/>
        </p:nvSpPr>
        <p:spPr>
          <a:xfrm>
            <a:off x="5859951" y="2359225"/>
            <a:ext cx="3131650" cy="307777"/>
          </a:xfrm>
          <a:prstGeom prst="rect">
            <a:avLst/>
          </a:prstGeom>
          <a:noFill/>
          <a:ln>
            <a:noFill/>
          </a:ln>
        </p:spPr>
        <p:txBody>
          <a:bodyPr wrap="square" rtlCol="0">
            <a:spAutoFit/>
          </a:bodyPr>
          <a:lstStyle/>
          <a:p>
            <a:pPr algn="ctr"/>
            <a:r>
              <a:rPr lang="en-US" sz="1400" dirty="0" smtClean="0">
                <a:solidFill>
                  <a:srgbClr val="C00000"/>
                </a:solidFill>
              </a:rPr>
              <a:t>Tier 2: Application Server Tier</a:t>
            </a:r>
            <a:endParaRPr lang="en-US" sz="1400" dirty="0">
              <a:solidFill>
                <a:srgbClr val="C00000"/>
              </a:solidFill>
            </a:endParaRPr>
          </a:p>
        </p:txBody>
      </p:sp>
      <p:sp>
        <p:nvSpPr>
          <p:cNvPr id="38" name="TextBox 37"/>
          <p:cNvSpPr txBox="1"/>
          <p:nvPr/>
        </p:nvSpPr>
        <p:spPr>
          <a:xfrm>
            <a:off x="5920825" y="4191000"/>
            <a:ext cx="3131650" cy="307777"/>
          </a:xfrm>
          <a:prstGeom prst="rect">
            <a:avLst/>
          </a:prstGeom>
          <a:noFill/>
          <a:ln>
            <a:noFill/>
          </a:ln>
        </p:spPr>
        <p:txBody>
          <a:bodyPr wrap="square" rtlCol="0">
            <a:spAutoFit/>
          </a:bodyPr>
          <a:lstStyle/>
          <a:p>
            <a:pPr algn="ctr"/>
            <a:r>
              <a:rPr lang="en-US" sz="1400" dirty="0" smtClean="0">
                <a:solidFill>
                  <a:srgbClr val="C00000"/>
                </a:solidFill>
              </a:rPr>
              <a:t>Tier 3: Client Tier</a:t>
            </a:r>
            <a:endParaRPr lang="en-US" sz="1400" dirty="0">
              <a:solidFill>
                <a:srgbClr val="C00000"/>
              </a:solidFill>
            </a:endParaRPr>
          </a:p>
        </p:txBody>
      </p:sp>
      <p:grpSp>
        <p:nvGrpSpPr>
          <p:cNvPr id="9" name="Group 8"/>
          <p:cNvGrpSpPr/>
          <p:nvPr/>
        </p:nvGrpSpPr>
        <p:grpSpPr>
          <a:xfrm>
            <a:off x="152400" y="2682809"/>
            <a:ext cx="8839200" cy="1355791"/>
            <a:chOff x="152400" y="2682809"/>
            <a:chExt cx="8839200" cy="1355791"/>
          </a:xfrm>
        </p:grpSpPr>
        <p:sp>
          <p:nvSpPr>
            <p:cNvPr id="25" name="Rounded Rectangle 24"/>
            <p:cNvSpPr/>
            <p:nvPr/>
          </p:nvSpPr>
          <p:spPr>
            <a:xfrm>
              <a:off x="152400" y="2682809"/>
              <a:ext cx="8839200" cy="1355791"/>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84381" y="2768408"/>
              <a:ext cx="3730419" cy="110141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Web Application Server (Farm)</a:t>
              </a:r>
            </a:p>
            <a:p>
              <a:pPr algn="ctr"/>
              <a:r>
                <a:rPr lang="en-US" sz="1200" dirty="0" smtClean="0"/>
                <a:t>Publishes application logic using open protocols. Provides endpoints for client applications and processes client requests in real-time (no UI renders)</a:t>
              </a:r>
            </a:p>
          </p:txBody>
        </p:sp>
        <p:sp>
          <p:nvSpPr>
            <p:cNvPr id="42" name="Rounded Rectangle 41"/>
            <p:cNvSpPr/>
            <p:nvPr/>
          </p:nvSpPr>
          <p:spPr>
            <a:xfrm>
              <a:off x="4343399" y="2771468"/>
              <a:ext cx="4480903" cy="110141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Internal Application Server (Farm)</a:t>
              </a:r>
            </a:p>
            <a:p>
              <a:pPr algn="ctr"/>
              <a:r>
                <a:rPr lang="en-US" sz="1200" dirty="0" smtClean="0"/>
                <a:t>Contains application logic, that is used in processes, separated from client. Performs internal operations, data processing, communications, regular and scheduled tasks…</a:t>
              </a:r>
            </a:p>
          </p:txBody>
        </p:sp>
      </p:grpSp>
      <p:sp>
        <p:nvSpPr>
          <p:cNvPr id="44" name="Left-Right Arrow 43"/>
          <p:cNvSpPr/>
          <p:nvPr/>
        </p:nvSpPr>
        <p:spPr>
          <a:xfrm rot="5400000">
            <a:off x="4351302" y="4142342"/>
            <a:ext cx="441394"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213275" y="4519034"/>
            <a:ext cx="8839200" cy="1282393"/>
            <a:chOff x="213275" y="4519034"/>
            <a:chExt cx="8839200" cy="1282393"/>
          </a:xfrm>
        </p:grpSpPr>
        <p:sp>
          <p:nvSpPr>
            <p:cNvPr id="43" name="Rounded Rectangle 42"/>
            <p:cNvSpPr/>
            <p:nvPr/>
          </p:nvSpPr>
          <p:spPr>
            <a:xfrm>
              <a:off x="213275" y="4519034"/>
              <a:ext cx="8839200" cy="1282393"/>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3200400" y="4678272"/>
              <a:ext cx="2895600" cy="9856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Client Applications</a:t>
              </a:r>
            </a:p>
            <a:p>
              <a:pPr algn="ctr"/>
              <a:r>
                <a:rPr lang="en-US" sz="1200" dirty="0" smtClean="0"/>
                <a:t>Renders visual interface and provides user functionality. Is organized in “thin client” manner, does not contain business logic separate component. U</a:t>
              </a:r>
              <a:endParaRPr lang="en-US" sz="1200" dirty="0"/>
            </a:p>
          </p:txBody>
        </p:sp>
        <p:sp>
          <p:nvSpPr>
            <p:cNvPr id="45" name="Rounded Rectangle 44"/>
            <p:cNvSpPr/>
            <p:nvPr/>
          </p:nvSpPr>
          <p:spPr>
            <a:xfrm>
              <a:off x="6217760" y="4699489"/>
              <a:ext cx="2606541" cy="98029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External Systems</a:t>
              </a:r>
            </a:p>
            <a:p>
              <a:pPr algn="ctr"/>
              <a:r>
                <a:rPr lang="en-US" sz="1200" dirty="0" smtClean="0"/>
                <a:t>Consumes system functionality, published to external clients</a:t>
              </a:r>
              <a:endParaRPr lang="en-US" sz="1200" dirty="0"/>
            </a:p>
          </p:txBody>
        </p:sp>
        <p:sp>
          <p:nvSpPr>
            <p:cNvPr id="47" name="Rounded Rectangle 46"/>
            <p:cNvSpPr/>
            <p:nvPr/>
          </p:nvSpPr>
          <p:spPr>
            <a:xfrm>
              <a:off x="384381" y="4699489"/>
              <a:ext cx="2716641" cy="99488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Internal Integration Systems</a:t>
              </a:r>
            </a:p>
            <a:p>
              <a:pPr algn="ctr"/>
              <a:r>
                <a:rPr lang="en-US" sz="1200" dirty="0" smtClean="0"/>
                <a:t>Performs system integration activities</a:t>
              </a:r>
              <a:endParaRPr lang="en-US" dirty="0"/>
            </a:p>
          </p:txBody>
        </p:sp>
      </p:grpSp>
    </p:spTree>
    <p:extLst>
      <p:ext uri="{BB962C8B-B14F-4D97-AF65-F5344CB8AC3E}">
        <p14:creationId xmlns:p14="http://schemas.microsoft.com/office/powerpoint/2010/main" val="137019174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7</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Networking</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36" name="Left-Right Arrow 35"/>
          <p:cNvSpPr/>
          <p:nvPr/>
        </p:nvSpPr>
        <p:spPr>
          <a:xfrm>
            <a:off x="4646582" y="1783252"/>
            <a:ext cx="951562"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263527" y="1113784"/>
            <a:ext cx="3229707" cy="2702999"/>
            <a:chOff x="263527" y="1113784"/>
            <a:chExt cx="3229707" cy="2702999"/>
          </a:xfrm>
        </p:grpSpPr>
        <p:sp>
          <p:nvSpPr>
            <p:cNvPr id="31" name="Rounded Rectangle 30"/>
            <p:cNvSpPr/>
            <p:nvPr/>
          </p:nvSpPr>
          <p:spPr>
            <a:xfrm>
              <a:off x="263527" y="1113784"/>
              <a:ext cx="3229707" cy="2702999"/>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05836" y="1629704"/>
              <a:ext cx="1292063" cy="88810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 Servers</a:t>
              </a:r>
              <a:endParaRPr lang="en-US" sz="1200" dirty="0"/>
            </a:p>
          </p:txBody>
        </p:sp>
        <p:sp>
          <p:nvSpPr>
            <p:cNvPr id="23" name="Rounded Rectangle 22"/>
            <p:cNvSpPr/>
            <p:nvPr/>
          </p:nvSpPr>
          <p:spPr>
            <a:xfrm>
              <a:off x="1900566" y="1608889"/>
              <a:ext cx="1287869" cy="908917"/>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Reporting Server</a:t>
              </a:r>
            </a:p>
          </p:txBody>
        </p:sp>
        <p:sp>
          <p:nvSpPr>
            <p:cNvPr id="32" name="TextBox 31"/>
            <p:cNvSpPr txBox="1"/>
            <p:nvPr/>
          </p:nvSpPr>
          <p:spPr>
            <a:xfrm>
              <a:off x="405466" y="1171645"/>
              <a:ext cx="2935369" cy="307777"/>
            </a:xfrm>
            <a:prstGeom prst="rect">
              <a:avLst/>
            </a:prstGeom>
            <a:noFill/>
            <a:ln>
              <a:noFill/>
            </a:ln>
          </p:spPr>
          <p:txBody>
            <a:bodyPr wrap="square" rtlCol="0">
              <a:spAutoFit/>
            </a:bodyPr>
            <a:lstStyle/>
            <a:p>
              <a:pPr algn="ctr"/>
              <a:r>
                <a:rPr lang="en-US" sz="1400" dirty="0" smtClean="0">
                  <a:solidFill>
                    <a:srgbClr val="C00000"/>
                  </a:solidFill>
                </a:rPr>
                <a:t>Internal Network</a:t>
              </a:r>
              <a:endParaRPr lang="en-US" sz="1200" dirty="0">
                <a:solidFill>
                  <a:srgbClr val="C00000"/>
                </a:solidFill>
              </a:endParaRPr>
            </a:p>
          </p:txBody>
        </p:sp>
        <p:sp>
          <p:nvSpPr>
            <p:cNvPr id="33" name="Rounded Rectangle 32"/>
            <p:cNvSpPr/>
            <p:nvPr/>
          </p:nvSpPr>
          <p:spPr>
            <a:xfrm>
              <a:off x="510030" y="2651039"/>
              <a:ext cx="2678405" cy="908917"/>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 Internal Application Servers</a:t>
              </a:r>
            </a:p>
            <a:p>
              <a:pPr algn="ctr"/>
              <a:r>
                <a:rPr lang="en-US" sz="1200" dirty="0" smtClean="0"/>
                <a:t>Internal Operations, Integration</a:t>
              </a:r>
            </a:p>
          </p:txBody>
        </p:sp>
      </p:grpSp>
      <p:grpSp>
        <p:nvGrpSpPr>
          <p:cNvPr id="16" name="Group 15"/>
          <p:cNvGrpSpPr/>
          <p:nvPr/>
        </p:nvGrpSpPr>
        <p:grpSpPr>
          <a:xfrm>
            <a:off x="5029201" y="4325165"/>
            <a:ext cx="3846016" cy="1451964"/>
            <a:chOff x="5029201" y="4325165"/>
            <a:chExt cx="3846016" cy="1451964"/>
          </a:xfrm>
        </p:grpSpPr>
        <p:sp>
          <p:nvSpPr>
            <p:cNvPr id="25" name="Rounded Rectangle 24"/>
            <p:cNvSpPr/>
            <p:nvPr/>
          </p:nvSpPr>
          <p:spPr>
            <a:xfrm>
              <a:off x="5029201" y="4325165"/>
              <a:ext cx="3846016" cy="1451964"/>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405924" y="4350309"/>
              <a:ext cx="3297361" cy="276999"/>
            </a:xfrm>
            <a:prstGeom prst="rect">
              <a:avLst/>
            </a:prstGeom>
            <a:noFill/>
            <a:ln>
              <a:noFill/>
            </a:ln>
          </p:spPr>
          <p:txBody>
            <a:bodyPr wrap="square" rtlCol="0">
              <a:spAutoFit/>
            </a:bodyPr>
            <a:lstStyle/>
            <a:p>
              <a:pPr algn="ctr"/>
              <a:r>
                <a:rPr lang="en-US" sz="1200" dirty="0" smtClean="0">
                  <a:solidFill>
                    <a:srgbClr val="C00000"/>
                  </a:solidFill>
                </a:rPr>
                <a:t>Public Network (Internet)</a:t>
              </a:r>
              <a:endParaRPr lang="en-US" sz="1200" dirty="0">
                <a:solidFill>
                  <a:srgbClr val="C00000"/>
                </a:solidFill>
              </a:endParaRPr>
            </a:p>
          </p:txBody>
        </p:sp>
        <p:sp>
          <p:nvSpPr>
            <p:cNvPr id="37" name="Rounded Rectangle 36"/>
            <p:cNvSpPr/>
            <p:nvPr/>
          </p:nvSpPr>
          <p:spPr>
            <a:xfrm>
              <a:off x="5183793" y="4743171"/>
              <a:ext cx="1737626" cy="88810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 Application </a:t>
              </a:r>
              <a:endParaRPr lang="en-US" sz="1200" dirty="0"/>
            </a:p>
          </p:txBody>
        </p:sp>
        <p:sp>
          <p:nvSpPr>
            <p:cNvPr id="39" name="Rounded Rectangle 38"/>
            <p:cNvSpPr/>
            <p:nvPr/>
          </p:nvSpPr>
          <p:spPr>
            <a:xfrm>
              <a:off x="7010400" y="4742984"/>
              <a:ext cx="1775836" cy="88810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External System</a:t>
              </a:r>
            </a:p>
            <a:p>
              <a:pPr algn="ctr"/>
              <a:r>
                <a:rPr lang="en-US" sz="1200" dirty="0"/>
                <a:t>Untrusted Integration</a:t>
              </a:r>
            </a:p>
          </p:txBody>
        </p:sp>
      </p:grpSp>
      <p:grpSp>
        <p:nvGrpSpPr>
          <p:cNvPr id="11" name="Group 10"/>
          <p:cNvGrpSpPr/>
          <p:nvPr/>
        </p:nvGrpSpPr>
        <p:grpSpPr>
          <a:xfrm>
            <a:off x="5598144" y="1140814"/>
            <a:ext cx="3277073" cy="1671345"/>
            <a:chOff x="4812908" y="1258647"/>
            <a:chExt cx="3277073" cy="1671345"/>
          </a:xfrm>
        </p:grpSpPr>
        <p:sp>
          <p:nvSpPr>
            <p:cNvPr id="26" name="Rounded Rectangle 25"/>
            <p:cNvSpPr/>
            <p:nvPr/>
          </p:nvSpPr>
          <p:spPr>
            <a:xfrm>
              <a:off x="4812908" y="1258647"/>
              <a:ext cx="3277073" cy="1671345"/>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159213" y="1401970"/>
              <a:ext cx="2841787" cy="307777"/>
            </a:xfrm>
            <a:prstGeom prst="rect">
              <a:avLst/>
            </a:prstGeom>
            <a:noFill/>
            <a:ln>
              <a:noFill/>
            </a:ln>
          </p:spPr>
          <p:txBody>
            <a:bodyPr wrap="square" rtlCol="0">
              <a:spAutoFit/>
            </a:bodyPr>
            <a:lstStyle/>
            <a:p>
              <a:pPr algn="ctr"/>
              <a:r>
                <a:rPr lang="en-US" sz="1400" dirty="0" smtClean="0">
                  <a:solidFill>
                    <a:srgbClr val="C00000"/>
                  </a:solidFill>
                </a:rPr>
                <a:t>DMZ (Demilitarized zone)</a:t>
              </a:r>
              <a:endParaRPr lang="en-US" sz="1200" dirty="0">
                <a:solidFill>
                  <a:srgbClr val="C00000"/>
                </a:solidFill>
              </a:endParaRPr>
            </a:p>
          </p:txBody>
        </p:sp>
        <p:sp>
          <p:nvSpPr>
            <p:cNvPr id="49" name="Rounded Rectangle 48"/>
            <p:cNvSpPr/>
            <p:nvPr/>
          </p:nvSpPr>
          <p:spPr>
            <a:xfrm>
              <a:off x="5257800" y="1802477"/>
              <a:ext cx="2678405" cy="908917"/>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Application Servers </a:t>
              </a:r>
              <a:r>
                <a:rPr lang="en-US" sz="1200" dirty="0" smtClean="0"/>
                <a:t>External Operations, Untrusted Integration</a:t>
              </a:r>
            </a:p>
          </p:txBody>
        </p:sp>
      </p:grpSp>
      <p:sp>
        <p:nvSpPr>
          <p:cNvPr id="50" name="Rounded Rectangle 49"/>
          <p:cNvSpPr/>
          <p:nvPr/>
        </p:nvSpPr>
        <p:spPr>
          <a:xfrm>
            <a:off x="6238056" y="3416282"/>
            <a:ext cx="2514600" cy="301169"/>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Firewall</a:t>
            </a:r>
            <a:endParaRPr lang="en-US" sz="1200" dirty="0"/>
          </a:p>
        </p:txBody>
      </p:sp>
      <p:sp>
        <p:nvSpPr>
          <p:cNvPr id="51" name="Rounded Rectangle 50"/>
          <p:cNvSpPr/>
          <p:nvPr/>
        </p:nvSpPr>
        <p:spPr>
          <a:xfrm rot="5400000">
            <a:off x="3507393" y="2082343"/>
            <a:ext cx="1977207" cy="301169"/>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Firewall</a:t>
            </a:r>
            <a:endParaRPr lang="en-US" sz="1200" dirty="0"/>
          </a:p>
        </p:txBody>
      </p:sp>
      <p:sp>
        <p:nvSpPr>
          <p:cNvPr id="52" name="Left-Right Arrow 51"/>
          <p:cNvSpPr/>
          <p:nvPr/>
        </p:nvSpPr>
        <p:spPr>
          <a:xfrm>
            <a:off x="3521997" y="2171777"/>
            <a:ext cx="823415"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Left-Right Arrow 52"/>
          <p:cNvSpPr/>
          <p:nvPr/>
        </p:nvSpPr>
        <p:spPr>
          <a:xfrm rot="5400000">
            <a:off x="7140999" y="2970222"/>
            <a:ext cx="594411"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Left-Right Arrow 53"/>
          <p:cNvSpPr/>
          <p:nvPr/>
        </p:nvSpPr>
        <p:spPr>
          <a:xfrm rot="5400000">
            <a:off x="7137103" y="3884921"/>
            <a:ext cx="602202"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p:cNvGrpSpPr/>
          <p:nvPr/>
        </p:nvGrpSpPr>
        <p:grpSpPr>
          <a:xfrm>
            <a:off x="302717" y="4273577"/>
            <a:ext cx="3200400" cy="1451964"/>
            <a:chOff x="5048250" y="3875313"/>
            <a:chExt cx="3200400" cy="1451964"/>
          </a:xfrm>
        </p:grpSpPr>
        <p:sp>
          <p:nvSpPr>
            <p:cNvPr id="56" name="Rounded Rectangle 55"/>
            <p:cNvSpPr/>
            <p:nvPr/>
          </p:nvSpPr>
          <p:spPr>
            <a:xfrm>
              <a:off x="5048250" y="3875313"/>
              <a:ext cx="3200400" cy="1451964"/>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5151000" y="3900457"/>
              <a:ext cx="2948588" cy="276999"/>
            </a:xfrm>
            <a:prstGeom prst="rect">
              <a:avLst/>
            </a:prstGeom>
            <a:noFill/>
            <a:ln>
              <a:noFill/>
            </a:ln>
          </p:spPr>
          <p:txBody>
            <a:bodyPr wrap="square" rtlCol="0">
              <a:spAutoFit/>
            </a:bodyPr>
            <a:lstStyle/>
            <a:p>
              <a:pPr algn="ctr"/>
              <a:r>
                <a:rPr lang="en-US" sz="1200" dirty="0" smtClean="0">
                  <a:solidFill>
                    <a:srgbClr val="C00000"/>
                  </a:solidFill>
                </a:rPr>
                <a:t>Virtual Private Network</a:t>
              </a:r>
              <a:endParaRPr lang="en-US" sz="1200" dirty="0">
                <a:solidFill>
                  <a:srgbClr val="C00000"/>
                </a:solidFill>
              </a:endParaRPr>
            </a:p>
          </p:txBody>
        </p:sp>
        <p:sp>
          <p:nvSpPr>
            <p:cNvPr id="59" name="Rounded Rectangle 58"/>
            <p:cNvSpPr/>
            <p:nvPr/>
          </p:nvSpPr>
          <p:spPr>
            <a:xfrm>
              <a:off x="5355134" y="4293132"/>
              <a:ext cx="2721594" cy="888103"/>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External System</a:t>
              </a:r>
            </a:p>
            <a:p>
              <a:pPr algn="ctr"/>
              <a:r>
                <a:rPr lang="en-US" sz="1200" dirty="0" smtClean="0"/>
                <a:t>Trusted Integration</a:t>
              </a:r>
              <a:endParaRPr lang="en-US" sz="1200" dirty="0"/>
            </a:p>
          </p:txBody>
        </p:sp>
      </p:grpSp>
      <p:sp>
        <p:nvSpPr>
          <p:cNvPr id="63" name="Rounded Rectangle 62"/>
          <p:cNvSpPr/>
          <p:nvPr/>
        </p:nvSpPr>
        <p:spPr>
          <a:xfrm rot="5400000">
            <a:off x="3521886" y="4630690"/>
            <a:ext cx="1977207" cy="301169"/>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Firewall</a:t>
            </a:r>
            <a:endParaRPr lang="en-US" sz="1200" dirty="0"/>
          </a:p>
        </p:txBody>
      </p:sp>
      <p:sp>
        <p:nvSpPr>
          <p:cNvPr id="64" name="Left-Right Arrow 63"/>
          <p:cNvSpPr/>
          <p:nvPr/>
        </p:nvSpPr>
        <p:spPr>
          <a:xfrm rot="2097379">
            <a:off x="3426471" y="3661545"/>
            <a:ext cx="977655"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Left-Right Arrow 64"/>
          <p:cNvSpPr/>
          <p:nvPr/>
        </p:nvSpPr>
        <p:spPr>
          <a:xfrm>
            <a:off x="3503590" y="4943360"/>
            <a:ext cx="823415" cy="278289"/>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755752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8</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Common Principles</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94" name="TextBox 93"/>
          <p:cNvSpPr txBox="1"/>
          <p:nvPr/>
        </p:nvSpPr>
        <p:spPr>
          <a:xfrm>
            <a:off x="1173480" y="1219200"/>
            <a:ext cx="7200900" cy="3785652"/>
          </a:xfrm>
          <a:prstGeom prst="rect">
            <a:avLst/>
          </a:prstGeom>
          <a:noFill/>
        </p:spPr>
        <p:txBody>
          <a:bodyPr wrap="square" rtlCol="0">
            <a:spAutoFit/>
          </a:bodyPr>
          <a:lstStyle/>
          <a:p>
            <a:pPr>
              <a:buClr>
                <a:srgbClr val="C00000"/>
              </a:buClr>
            </a:pPr>
            <a:r>
              <a:rPr lang="en-US" sz="1600" dirty="0" smtClean="0">
                <a:solidFill>
                  <a:srgbClr val="C00000"/>
                </a:solidFill>
              </a:rPr>
              <a:t>Reliable Enterprise Patterns</a:t>
            </a:r>
          </a:p>
          <a:p>
            <a:pPr marL="285750" indent="-285750">
              <a:buClr>
                <a:srgbClr val="C00000"/>
              </a:buClr>
              <a:buFont typeface="Arial" panose="020B0604020202020204" pitchFamily="34" charset="0"/>
              <a:buChar char="›"/>
            </a:pPr>
            <a:endParaRPr lang="en-US" sz="1600" dirty="0" smtClean="0"/>
          </a:p>
          <a:p>
            <a:pPr marL="285750" indent="-285750">
              <a:buClr>
                <a:srgbClr val="C00000"/>
              </a:buClr>
              <a:buFont typeface="Arial" panose="020B0604020202020204" pitchFamily="34" charset="0"/>
              <a:buChar char="›"/>
            </a:pPr>
            <a:r>
              <a:rPr lang="en-US" sz="1600" dirty="0" smtClean="0"/>
              <a:t>Layered Design (Architecture)</a:t>
            </a: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Service Oriented Architecture</a:t>
            </a:r>
          </a:p>
          <a:p>
            <a:pPr>
              <a:buClr>
                <a:srgbClr val="C00000"/>
              </a:buClr>
            </a:pPr>
            <a:endParaRPr lang="en-US" sz="1600" dirty="0">
              <a:ea typeface="DejaVu Sans" panose="020B0603030804020204" pitchFamily="34" charset="0"/>
            </a:endParaRPr>
          </a:p>
          <a:p>
            <a:pPr>
              <a:buClr>
                <a:srgbClr val="C00000"/>
              </a:buClr>
            </a:pPr>
            <a:r>
              <a:rPr lang="en-US" sz="1600" dirty="0" smtClean="0">
                <a:solidFill>
                  <a:srgbClr val="C00000"/>
                </a:solidFill>
                <a:ea typeface="DejaVu Sans" panose="020B0603030804020204" pitchFamily="34" charset="0"/>
              </a:rPr>
              <a:t>Enterprise-level platform/libraries/frameworks/helpers</a:t>
            </a:r>
          </a:p>
          <a:p>
            <a:pPr>
              <a:buClr>
                <a:srgbClr val="C00000"/>
              </a:buClr>
            </a:pPr>
            <a:endParaRPr lang="en-US" sz="1600" dirty="0" smtClean="0">
              <a:solidFill>
                <a:srgbClr val="C00000"/>
              </a:solidFill>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Vendor Supported platform</a:t>
            </a: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a:p>
            <a:pPr marL="285750" indent="-285750">
              <a:buClr>
                <a:srgbClr val="C00000"/>
              </a:buClr>
              <a:buFont typeface="Arial" panose="020B0604020202020204" pitchFamily="34" charset="0"/>
              <a:buChar char="›"/>
            </a:pPr>
            <a:r>
              <a:rPr lang="en-US" sz="1600" dirty="0" smtClean="0">
                <a:ea typeface="DejaVu Sans" panose="020B0603030804020204" pitchFamily="34" charset="0"/>
              </a:rPr>
              <a:t>Commercially obtained frameworks and libraries</a:t>
            </a: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a:p>
            <a:pPr marL="285750" indent="-285750">
              <a:buClr>
                <a:srgbClr val="C00000"/>
              </a:buClr>
              <a:buFont typeface="Arial" panose="020B0604020202020204" pitchFamily="34" charset="0"/>
              <a:buChar char="›"/>
            </a:pPr>
            <a:endParaRPr lang="en-US" sz="1600" dirty="0">
              <a:ea typeface="DejaVu Sans" panose="020B0603030804020204" pitchFamily="34" charset="0"/>
            </a:endParaRPr>
          </a:p>
          <a:p>
            <a:pPr marL="285750" indent="-285750">
              <a:buClr>
                <a:srgbClr val="C00000"/>
              </a:buClr>
              <a:buFont typeface="Arial" panose="020B0604020202020204" pitchFamily="34" charset="0"/>
              <a:buChar char="›"/>
            </a:pPr>
            <a:endParaRPr lang="en-US" sz="1600" dirty="0" smtClean="0">
              <a:ea typeface="DejaVu Sans" panose="020B0603030804020204" pitchFamily="34" charset="0"/>
            </a:endParaRPr>
          </a:p>
          <a:p>
            <a:pPr>
              <a:buClr>
                <a:srgbClr val="C00000"/>
              </a:buClr>
            </a:pPr>
            <a:r>
              <a:rPr lang="en-US" sz="1600" dirty="0" smtClean="0">
                <a:ea typeface="DejaVu Sans" panose="020B0603030804020204" pitchFamily="34" charset="0"/>
              </a:rPr>
              <a:t> </a:t>
            </a:r>
            <a:endParaRPr lang="en-US" sz="1600" dirty="0">
              <a:ea typeface="DejaVu Sans" panose="020B0603030804020204" pitchFamily="34" charset="0"/>
            </a:endParaRPr>
          </a:p>
        </p:txBody>
      </p:sp>
      <p:pic>
        <p:nvPicPr>
          <p:cNvPr id="95" name="Picture 94"/>
          <p:cNvPicPr>
            <a:picLocks noChangeAspect="1"/>
          </p:cNvPicPr>
          <p:nvPr/>
        </p:nvPicPr>
        <p:blipFill>
          <a:blip r:embed="rId5">
            <a:extLst>
              <a:ext uri="{BEBA8EAE-BF5A-486C-A8C5-ECC9F3942E4B}">
                <a14:imgProps xmlns:a14="http://schemas.microsoft.com/office/drawing/2010/main">
                  <a14:imgLayer r:embed="rId6">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545696" y="1965714"/>
            <a:ext cx="3048000" cy="3028950"/>
          </a:xfrm>
          <a:prstGeom prst="rect">
            <a:avLst/>
          </a:prstGeom>
        </p:spPr>
      </p:pic>
    </p:spTree>
    <p:extLst>
      <p:ext uri="{BB962C8B-B14F-4D97-AF65-F5344CB8AC3E}">
        <p14:creationId xmlns:p14="http://schemas.microsoft.com/office/powerpoint/2010/main" val="353691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9CE8F6-9B7B-482F-ADCE-D12011166216}" type="slidenum">
              <a:rPr lang="ru-RU" smtClean="0"/>
              <a:pPr>
                <a:defRPr/>
              </a:pPr>
              <a:t>9</a:t>
            </a:fld>
            <a:endParaRPr lang="ru-R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0203"/>
            <a:ext cx="9144000" cy="9065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9143994" cy="1411013"/>
          </a:xfrm>
          <a:prstGeom prst="rect">
            <a:avLst/>
          </a:prstGeom>
        </p:spPr>
      </p:pic>
      <p:sp>
        <p:nvSpPr>
          <p:cNvPr id="7" name="Title 1"/>
          <p:cNvSpPr txBox="1">
            <a:spLocks/>
          </p:cNvSpPr>
          <p:nvPr/>
        </p:nvSpPr>
        <p:spPr>
          <a:xfrm>
            <a:off x="2438400" y="152400"/>
            <a:ext cx="5810250" cy="45019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b="1" dirty="0" smtClean="0">
                <a:solidFill>
                  <a:schemeClr val="accent3">
                    <a:lumMod val="50000"/>
                  </a:schemeClr>
                </a:solidFill>
                <a:latin typeface="BPG Nino Mtavruli" panose="02000806000000020004" pitchFamily="2" charset="0"/>
              </a:rPr>
              <a:t>System Architecture: Logical Organization, Layers</a:t>
            </a:r>
            <a:endParaRPr lang="en-US" sz="2400" dirty="0">
              <a:solidFill>
                <a:schemeClr val="accent3">
                  <a:lumMod val="50000"/>
                </a:schemeClr>
              </a:solidFill>
              <a:latin typeface="BPG Nino Mtavruli" panose="02000806000000020004"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6057249"/>
            <a:ext cx="687696" cy="732424"/>
          </a:xfrm>
          <a:prstGeom prst="rect">
            <a:avLst/>
          </a:prstGeom>
        </p:spPr>
      </p:pic>
      <p:sp>
        <p:nvSpPr>
          <p:cNvPr id="47" name="Rounded Rectangle 46"/>
          <p:cNvSpPr/>
          <p:nvPr/>
        </p:nvSpPr>
        <p:spPr>
          <a:xfrm>
            <a:off x="1415909" y="5216575"/>
            <a:ext cx="1120484" cy="505620"/>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Data Sources</a:t>
            </a:r>
            <a:endParaRPr lang="en-US" sz="1400" dirty="0"/>
          </a:p>
        </p:txBody>
      </p:sp>
      <p:grpSp>
        <p:nvGrpSpPr>
          <p:cNvPr id="9" name="Group 8"/>
          <p:cNvGrpSpPr/>
          <p:nvPr/>
        </p:nvGrpSpPr>
        <p:grpSpPr>
          <a:xfrm>
            <a:off x="237401" y="4114801"/>
            <a:ext cx="4791799" cy="838200"/>
            <a:chOff x="381000" y="4114801"/>
            <a:chExt cx="4791799" cy="838200"/>
          </a:xfrm>
        </p:grpSpPr>
        <p:sp>
          <p:nvSpPr>
            <p:cNvPr id="44" name="Rounded Rectangle 43"/>
            <p:cNvSpPr/>
            <p:nvPr/>
          </p:nvSpPr>
          <p:spPr>
            <a:xfrm>
              <a:off x="381000" y="4191000"/>
              <a:ext cx="4791799" cy="690081"/>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1134198" y="4289036"/>
              <a:ext cx="1225185" cy="492488"/>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Data Access Components</a:t>
              </a:r>
              <a:endParaRPr lang="en-US" sz="1400" dirty="0"/>
            </a:p>
          </p:txBody>
        </p:sp>
        <p:sp>
          <p:nvSpPr>
            <p:cNvPr id="48" name="Rounded Rectangle 47"/>
            <p:cNvSpPr/>
            <p:nvPr/>
          </p:nvSpPr>
          <p:spPr>
            <a:xfrm>
              <a:off x="2429598" y="4289036"/>
              <a:ext cx="1295400" cy="492488"/>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Data </a:t>
              </a:r>
              <a:r>
                <a:rPr lang="en-US" sz="1400" dirty="0" smtClean="0"/>
                <a:t>Helpers/ Utilities</a:t>
              </a:r>
              <a:endParaRPr lang="en-US" sz="1400" dirty="0"/>
            </a:p>
          </p:txBody>
        </p:sp>
        <p:sp>
          <p:nvSpPr>
            <p:cNvPr id="58" name="Rounded Rectangle 57"/>
            <p:cNvSpPr/>
            <p:nvPr/>
          </p:nvSpPr>
          <p:spPr>
            <a:xfrm>
              <a:off x="3778338" y="4289036"/>
              <a:ext cx="1295400" cy="492488"/>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Service Agents</a:t>
              </a:r>
              <a:endParaRPr lang="en-US" sz="1400" dirty="0"/>
            </a:p>
          </p:txBody>
        </p:sp>
        <p:sp>
          <p:nvSpPr>
            <p:cNvPr id="60" name="TextBox 59"/>
            <p:cNvSpPr txBox="1"/>
            <p:nvPr/>
          </p:nvSpPr>
          <p:spPr>
            <a:xfrm rot="16200000">
              <a:off x="338500" y="4287679"/>
              <a:ext cx="838200" cy="492443"/>
            </a:xfrm>
            <a:prstGeom prst="rect">
              <a:avLst/>
            </a:prstGeom>
            <a:noFill/>
            <a:ln>
              <a:noFill/>
            </a:ln>
          </p:spPr>
          <p:txBody>
            <a:bodyPr wrap="square" rtlCol="0">
              <a:spAutoFit/>
            </a:bodyPr>
            <a:lstStyle/>
            <a:p>
              <a:pPr algn="ctr"/>
              <a:r>
                <a:rPr lang="en-US" sz="1300" b="1" dirty="0" smtClean="0">
                  <a:solidFill>
                    <a:srgbClr val="C00000"/>
                  </a:solidFill>
                </a:rPr>
                <a:t>DATA </a:t>
              </a:r>
            </a:p>
            <a:p>
              <a:pPr algn="ctr"/>
              <a:r>
                <a:rPr lang="en-US" sz="1300" b="1" dirty="0" smtClean="0">
                  <a:solidFill>
                    <a:srgbClr val="C00000"/>
                  </a:solidFill>
                </a:rPr>
                <a:t>LAYER</a:t>
              </a:r>
              <a:endParaRPr lang="en-US" sz="1300" b="1" dirty="0">
                <a:solidFill>
                  <a:srgbClr val="C00000"/>
                </a:solidFill>
              </a:endParaRPr>
            </a:p>
          </p:txBody>
        </p:sp>
      </p:grpSp>
      <p:sp>
        <p:nvSpPr>
          <p:cNvPr id="61" name="Rounded Rectangle 60"/>
          <p:cNvSpPr/>
          <p:nvPr/>
        </p:nvSpPr>
        <p:spPr>
          <a:xfrm>
            <a:off x="2698317" y="5205666"/>
            <a:ext cx="1120484" cy="505620"/>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Services</a:t>
            </a:r>
            <a:endParaRPr lang="en-US" sz="1400" dirty="0"/>
          </a:p>
        </p:txBody>
      </p:sp>
      <p:sp>
        <p:nvSpPr>
          <p:cNvPr id="65" name="Left-Right Arrow 64"/>
          <p:cNvSpPr/>
          <p:nvPr/>
        </p:nvSpPr>
        <p:spPr>
          <a:xfrm rot="5400000">
            <a:off x="1824381" y="4956651"/>
            <a:ext cx="317390" cy="166250"/>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Left-Right Arrow 61"/>
          <p:cNvSpPr/>
          <p:nvPr/>
        </p:nvSpPr>
        <p:spPr>
          <a:xfrm rot="5400000">
            <a:off x="3099864" y="4963846"/>
            <a:ext cx="317390" cy="166250"/>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237401" y="2704257"/>
            <a:ext cx="4791799" cy="1169354"/>
            <a:chOff x="380999" y="2895601"/>
            <a:chExt cx="4791799" cy="1169354"/>
          </a:xfrm>
        </p:grpSpPr>
        <p:sp>
          <p:nvSpPr>
            <p:cNvPr id="67" name="Rounded Rectangle 66"/>
            <p:cNvSpPr/>
            <p:nvPr/>
          </p:nvSpPr>
          <p:spPr>
            <a:xfrm>
              <a:off x="380999" y="2971800"/>
              <a:ext cx="4791799" cy="1019680"/>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511377" y="2895601"/>
              <a:ext cx="4562361" cy="1169354"/>
              <a:chOff x="511377" y="2895601"/>
              <a:chExt cx="4562361" cy="1169354"/>
            </a:xfrm>
          </p:grpSpPr>
          <p:sp>
            <p:nvSpPr>
              <p:cNvPr id="68" name="Rounded Rectangle 67"/>
              <p:cNvSpPr/>
              <p:nvPr/>
            </p:nvSpPr>
            <p:spPr>
              <a:xfrm>
                <a:off x="1134198" y="3421963"/>
                <a:ext cx="1225185" cy="49248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Business Workflow</a:t>
                </a:r>
                <a:endParaRPr lang="en-US" sz="1400" dirty="0"/>
              </a:p>
            </p:txBody>
          </p:sp>
          <p:sp>
            <p:nvSpPr>
              <p:cNvPr id="69" name="Rounded Rectangle 68"/>
              <p:cNvSpPr/>
              <p:nvPr/>
            </p:nvSpPr>
            <p:spPr>
              <a:xfrm>
                <a:off x="2421160" y="3160183"/>
                <a:ext cx="1295400" cy="49248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Business Components</a:t>
                </a:r>
                <a:endParaRPr lang="en-US" sz="1400" dirty="0"/>
              </a:p>
            </p:txBody>
          </p:sp>
          <p:sp>
            <p:nvSpPr>
              <p:cNvPr id="70" name="Rounded Rectangle 69"/>
              <p:cNvSpPr/>
              <p:nvPr/>
            </p:nvSpPr>
            <p:spPr>
              <a:xfrm>
                <a:off x="3778338" y="3421963"/>
                <a:ext cx="1295400" cy="49248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Business Entities</a:t>
                </a:r>
                <a:endParaRPr lang="en-US" sz="1400" dirty="0"/>
              </a:p>
            </p:txBody>
          </p:sp>
          <p:sp>
            <p:nvSpPr>
              <p:cNvPr id="71" name="TextBox 70"/>
              <p:cNvSpPr txBox="1"/>
              <p:nvPr/>
            </p:nvSpPr>
            <p:spPr>
              <a:xfrm rot="16200000">
                <a:off x="172922" y="3234056"/>
                <a:ext cx="1169354" cy="492443"/>
              </a:xfrm>
              <a:prstGeom prst="rect">
                <a:avLst/>
              </a:prstGeom>
              <a:noFill/>
              <a:ln>
                <a:noFill/>
              </a:ln>
            </p:spPr>
            <p:txBody>
              <a:bodyPr wrap="square" rtlCol="0">
                <a:spAutoFit/>
              </a:bodyPr>
              <a:lstStyle/>
              <a:p>
                <a:pPr algn="ctr"/>
                <a:r>
                  <a:rPr lang="en-US" sz="1300" b="1" dirty="0" smtClean="0">
                    <a:solidFill>
                      <a:srgbClr val="C00000"/>
                    </a:solidFill>
                  </a:rPr>
                  <a:t>BUSINESS </a:t>
                </a:r>
              </a:p>
              <a:p>
                <a:pPr algn="ctr"/>
                <a:r>
                  <a:rPr lang="en-US" sz="1300" b="1" dirty="0" smtClean="0">
                    <a:solidFill>
                      <a:srgbClr val="C00000"/>
                    </a:solidFill>
                  </a:rPr>
                  <a:t>LAYER</a:t>
                </a:r>
                <a:endParaRPr lang="en-US" sz="1300" b="1" dirty="0">
                  <a:solidFill>
                    <a:srgbClr val="C00000"/>
                  </a:solidFill>
                </a:endParaRPr>
              </a:p>
            </p:txBody>
          </p:sp>
        </p:grpSp>
      </p:grpSp>
      <p:sp>
        <p:nvSpPr>
          <p:cNvPr id="73" name="Rounded Rectangle 72"/>
          <p:cNvSpPr/>
          <p:nvPr/>
        </p:nvSpPr>
        <p:spPr>
          <a:xfrm>
            <a:off x="237401" y="1500657"/>
            <a:ext cx="4791799" cy="886873"/>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367779" y="1435812"/>
            <a:ext cx="4562361" cy="990600"/>
            <a:chOff x="511376" y="1752601"/>
            <a:chExt cx="4562361" cy="990600"/>
          </a:xfrm>
        </p:grpSpPr>
        <p:sp>
          <p:nvSpPr>
            <p:cNvPr id="75" name="Rounded Rectangle 74"/>
            <p:cNvSpPr/>
            <p:nvPr/>
          </p:nvSpPr>
          <p:spPr>
            <a:xfrm>
              <a:off x="1126232" y="2010111"/>
              <a:ext cx="1814743" cy="58480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Service Interfaces</a:t>
              </a:r>
            </a:p>
            <a:p>
              <a:pPr algn="ctr"/>
              <a:r>
                <a:rPr lang="en-US" sz="1100" dirty="0" smtClean="0"/>
                <a:t>Service Contracts</a:t>
              </a:r>
              <a:r>
                <a:rPr lang="en-US" sz="1400" dirty="0" smtClean="0"/>
                <a:t> </a:t>
              </a:r>
              <a:endParaRPr lang="en-US" sz="1400" dirty="0"/>
            </a:p>
          </p:txBody>
        </p:sp>
        <p:sp>
          <p:nvSpPr>
            <p:cNvPr id="77" name="Rounded Rectangle 76"/>
            <p:cNvSpPr/>
            <p:nvPr/>
          </p:nvSpPr>
          <p:spPr>
            <a:xfrm>
              <a:off x="3048000" y="2010111"/>
              <a:ext cx="2025737" cy="61718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Message Types</a:t>
              </a:r>
            </a:p>
            <a:p>
              <a:pPr algn="ctr"/>
              <a:r>
                <a:rPr lang="en-US" sz="1100" dirty="0" smtClean="0"/>
                <a:t>Data Contracts</a:t>
              </a:r>
              <a:endParaRPr lang="en-US" sz="1100" dirty="0"/>
            </a:p>
          </p:txBody>
        </p:sp>
        <p:sp>
          <p:nvSpPr>
            <p:cNvPr id="78" name="TextBox 77"/>
            <p:cNvSpPr txBox="1"/>
            <p:nvPr/>
          </p:nvSpPr>
          <p:spPr>
            <a:xfrm rot="16200000">
              <a:off x="262298" y="2001679"/>
              <a:ext cx="990600" cy="492443"/>
            </a:xfrm>
            <a:prstGeom prst="rect">
              <a:avLst/>
            </a:prstGeom>
            <a:noFill/>
            <a:ln>
              <a:noFill/>
            </a:ln>
          </p:spPr>
          <p:txBody>
            <a:bodyPr wrap="square" rtlCol="0">
              <a:spAutoFit/>
            </a:bodyPr>
            <a:lstStyle/>
            <a:p>
              <a:pPr algn="ctr"/>
              <a:r>
                <a:rPr lang="en-US" sz="1300" b="1" dirty="0" smtClean="0">
                  <a:solidFill>
                    <a:srgbClr val="C00000"/>
                  </a:solidFill>
                </a:rPr>
                <a:t>SERVICE LAYER</a:t>
              </a:r>
              <a:endParaRPr lang="en-US" sz="1300" b="1" dirty="0">
                <a:solidFill>
                  <a:srgbClr val="C00000"/>
                </a:solidFill>
              </a:endParaRPr>
            </a:p>
          </p:txBody>
        </p:sp>
      </p:grpSp>
      <p:sp>
        <p:nvSpPr>
          <p:cNvPr id="79" name="Left-Right Arrow 78"/>
          <p:cNvSpPr/>
          <p:nvPr/>
        </p:nvSpPr>
        <p:spPr>
          <a:xfrm rot="5400000">
            <a:off x="2471560" y="3903855"/>
            <a:ext cx="336195" cy="178966"/>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Left-Right Arrow 79"/>
          <p:cNvSpPr/>
          <p:nvPr/>
        </p:nvSpPr>
        <p:spPr>
          <a:xfrm rot="5400000">
            <a:off x="2449815" y="2502685"/>
            <a:ext cx="336195" cy="178966"/>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5486400" y="1428321"/>
            <a:ext cx="3331006" cy="1619680"/>
            <a:chOff x="5486400" y="1428321"/>
            <a:chExt cx="3331006" cy="1619680"/>
          </a:xfrm>
        </p:grpSpPr>
        <p:sp>
          <p:nvSpPr>
            <p:cNvPr id="82" name="Rounded Rectangle 81"/>
            <p:cNvSpPr/>
            <p:nvPr/>
          </p:nvSpPr>
          <p:spPr>
            <a:xfrm>
              <a:off x="5486400" y="1493166"/>
              <a:ext cx="3331006" cy="1554834"/>
            </a:xfrm>
            <a:prstGeom prst="roundRect">
              <a:avLst/>
            </a:prstGeom>
            <a:solidFill>
              <a:schemeClr val="bg1">
                <a:alpha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6050185" y="2278128"/>
              <a:ext cx="2599735"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View Model</a:t>
              </a:r>
              <a:endParaRPr lang="en-US" sz="1400" dirty="0"/>
            </a:p>
          </p:txBody>
        </p:sp>
        <p:sp>
          <p:nvSpPr>
            <p:cNvPr id="86" name="TextBox 85"/>
            <p:cNvSpPr txBox="1"/>
            <p:nvPr/>
          </p:nvSpPr>
          <p:spPr>
            <a:xfrm rot="16200000">
              <a:off x="4958453" y="1991939"/>
              <a:ext cx="1619680" cy="492443"/>
            </a:xfrm>
            <a:prstGeom prst="rect">
              <a:avLst/>
            </a:prstGeom>
            <a:noFill/>
            <a:ln>
              <a:noFill/>
            </a:ln>
          </p:spPr>
          <p:txBody>
            <a:bodyPr wrap="square" rtlCol="0">
              <a:spAutoFit/>
            </a:bodyPr>
            <a:lstStyle/>
            <a:p>
              <a:pPr algn="ctr"/>
              <a:r>
                <a:rPr lang="en-US" sz="1300" b="1" dirty="0" smtClean="0">
                  <a:solidFill>
                    <a:srgbClr val="C00000"/>
                  </a:solidFill>
                </a:rPr>
                <a:t>PRESENTATION LAYER</a:t>
              </a:r>
              <a:endParaRPr lang="en-US" sz="1300" b="1" dirty="0">
                <a:solidFill>
                  <a:srgbClr val="C00000"/>
                </a:solidFill>
              </a:endParaRPr>
            </a:p>
          </p:txBody>
        </p:sp>
        <p:sp>
          <p:nvSpPr>
            <p:cNvPr id="87" name="Rounded Rectangle 86"/>
            <p:cNvSpPr/>
            <p:nvPr/>
          </p:nvSpPr>
          <p:spPr>
            <a:xfrm>
              <a:off x="6050185" y="1563413"/>
              <a:ext cx="1166793"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View,  Components</a:t>
              </a:r>
              <a:endParaRPr lang="en-US" sz="1400" dirty="0"/>
            </a:p>
          </p:txBody>
        </p:sp>
        <p:sp>
          <p:nvSpPr>
            <p:cNvPr id="88" name="Rounded Rectangle 87"/>
            <p:cNvSpPr/>
            <p:nvPr/>
          </p:nvSpPr>
          <p:spPr>
            <a:xfrm>
              <a:off x="7423555" y="1571294"/>
              <a:ext cx="1226365"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Model</a:t>
              </a:r>
              <a:endParaRPr lang="en-US" sz="1400" dirty="0"/>
            </a:p>
          </p:txBody>
        </p:sp>
      </p:grpSp>
      <p:sp>
        <p:nvSpPr>
          <p:cNvPr id="89" name="Rounded Rectangle 88"/>
          <p:cNvSpPr/>
          <p:nvPr/>
        </p:nvSpPr>
        <p:spPr>
          <a:xfrm>
            <a:off x="5805643" y="4241497"/>
            <a:ext cx="1259729"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Users</a:t>
            </a:r>
            <a:endParaRPr lang="en-US" sz="1400" dirty="0"/>
          </a:p>
        </p:txBody>
      </p:sp>
      <p:sp>
        <p:nvSpPr>
          <p:cNvPr id="90" name="Rounded Rectangle 89"/>
          <p:cNvSpPr/>
          <p:nvPr/>
        </p:nvSpPr>
        <p:spPr>
          <a:xfrm>
            <a:off x="7385455" y="4241497"/>
            <a:ext cx="1259729" cy="584806"/>
          </a:xfrm>
          <a:prstGeom prst="roundRect">
            <a:avLst/>
          </a:prstGeom>
          <a:gradFill>
            <a:gsLst>
              <a:gs pos="0">
                <a:srgbClr val="C00000"/>
              </a:gs>
              <a:gs pos="100000">
                <a:srgbClr val="860000"/>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External Systems</a:t>
            </a:r>
            <a:endParaRPr lang="en-US" sz="1400" dirty="0"/>
          </a:p>
        </p:txBody>
      </p:sp>
      <p:sp>
        <p:nvSpPr>
          <p:cNvPr id="91" name="Left-Right Arrow 90"/>
          <p:cNvSpPr/>
          <p:nvPr/>
        </p:nvSpPr>
        <p:spPr>
          <a:xfrm rot="7023918">
            <a:off x="6044038" y="3519418"/>
            <a:ext cx="1269016" cy="22037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Left-Right Arrow 91"/>
          <p:cNvSpPr/>
          <p:nvPr/>
        </p:nvSpPr>
        <p:spPr>
          <a:xfrm rot="3938716">
            <a:off x="7219510" y="3534559"/>
            <a:ext cx="1269016" cy="220378"/>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Left-Right Arrow 92"/>
          <p:cNvSpPr/>
          <p:nvPr/>
        </p:nvSpPr>
        <p:spPr>
          <a:xfrm rot="10800000">
            <a:off x="5064870" y="1863696"/>
            <a:ext cx="385860" cy="193703"/>
          </a:xfrm>
          <a:prstGeom prst="lef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52498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7515</TotalTime>
  <Words>1647</Words>
  <Application>Microsoft Office PowerPoint</Application>
  <PresentationFormat>On-screen Show (4:3)</PresentationFormat>
  <Paragraphs>405</Paragraphs>
  <Slides>23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Arial</vt:lpstr>
      <vt:lpstr>BPG Nino Mtavruli</vt:lpstr>
      <vt:lpstr>DejaVu Sans</vt:lpstr>
      <vt:lpstr>Calibri Light</vt:lpstr>
      <vt:lpstr>Office Theme</vt:lpstr>
      <vt:lpstr>Storyboard Layouts</vt:lpstr>
      <vt:lpstr>System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Hosting Operating Systems, Technologies and Frameworks</vt:lpstr>
      <vt:lpstr>Toolset – Development Environment: Business Logic</vt:lpstr>
      <vt:lpstr>Development Environment: Database and Reporting</vt:lpstr>
      <vt:lpstr>Development Environment: User Interface</vt:lpstr>
      <vt:lpstr>PowerPoint Presentation</vt:lpstr>
      <vt:lpstr>PowerPoint Presentation</vt:lpstr>
      <vt:lpstr>PowerPoint Presentation</vt:lpstr>
      <vt:lpstr>Thanks for your attention!  Please feel free to ask questions.</vt:lpstr>
    </vt:vector>
  </TitlesOfParts>
  <Company>USN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dc:creator>
  <cp:lastModifiedBy>Ksenia Galantsova</cp:lastModifiedBy>
  <cp:revision>640</cp:revision>
  <cp:lastPrinted>2013-06-10T06:45:23Z</cp:lastPrinted>
  <dcterms:created xsi:type="dcterms:W3CDTF">2010-06-24T14:06:57Z</dcterms:created>
  <dcterms:modified xsi:type="dcterms:W3CDTF">2015-09-17T10:07:14Z</dcterms:modified>
</cp:coreProperties>
</file>