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7" r:id="rId12"/>
    <p:sldId id="326" r:id="rId13"/>
    <p:sldId id="325" r:id="rId14"/>
    <p:sldId id="329" r:id="rId15"/>
    <p:sldId id="330" r:id="rId16"/>
    <p:sldId id="328" r:id="rId17"/>
    <p:sldId id="298" r:id="rId18"/>
    <p:sldId id="315" r:id="rId19"/>
    <p:sldId id="317" r:id="rId20"/>
    <p:sldId id="316" r:id="rId21"/>
    <p:sldId id="331" r:id="rId22"/>
    <p:sldId id="332" r:id="rId23"/>
    <p:sldId id="333" r:id="rId24"/>
    <p:sldId id="279" r:id="rId25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PG Nino Mtavruli" panose="020B060402020202020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DejaVu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F85A5A"/>
    <a:srgbClr val="D60000"/>
    <a:srgbClr val="D00000"/>
    <a:srgbClr val="A8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74" d="100"/>
          <a:sy n="74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132" cy="49646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565" y="2"/>
            <a:ext cx="2930132" cy="49646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411" y="4723025"/>
            <a:ext cx="5408344" cy="4473144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403"/>
            <a:ext cx="2930132" cy="49646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565" y="9444403"/>
            <a:ext cx="2930132" cy="496468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444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453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230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133600" y="2286000"/>
            <a:ext cx="5562600" cy="1066800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Архитектура системы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95400" y="4066141"/>
            <a:ext cx="6781800" cy="928523"/>
          </a:xfrm>
        </p:spPr>
        <p:txBody>
          <a:bodyPr>
            <a:normAutofit fontScale="62500" lnSpcReduction="20000"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Публично-правовое образование «Финансово-аналитическая служба»</a:t>
            </a:r>
          </a:p>
          <a:p>
            <a:pPr algn="ctr" eaLnBrk="1" hangingPunct="1"/>
            <a:r>
              <a:rPr lang="ru-RU" sz="15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Министерство финансов</a:t>
            </a:r>
            <a:endParaRPr lang="en-US" sz="15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Октябрь 2015 года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2040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52" y="2713312"/>
            <a:ext cx="3048000" cy="302895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5638801" y="5486400"/>
            <a:ext cx="3475954" cy="3916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Димитрий </a:t>
            </a:r>
            <a:r>
              <a:rPr lang="ru-RU" sz="1200" dirty="0" err="1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Раквиашвили</a:t>
            </a:r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руководитель отдела программного обеспечения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65532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 – сервис-ориентированная (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SOA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)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667521" y="1066800"/>
            <a:ext cx="3331006" cy="2297952"/>
          </a:xfrm>
          <a:prstGeom prst="roundRect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878289" y="2722542"/>
            <a:ext cx="1069249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Электр. управление долгом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814544" y="1073821"/>
            <a:ext cx="333638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Ядро </a:t>
            </a:r>
            <a:r>
              <a:rPr lang="ru-RU" sz="1300" b="1" dirty="0" err="1" smtClean="0">
                <a:solidFill>
                  <a:srgbClr val="C00000"/>
                </a:solidFill>
              </a:rPr>
              <a:t>СУГФ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98357" y="1386384"/>
            <a:ext cx="930444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Электр. бюджет</a:t>
            </a:r>
            <a:endParaRPr lang="en-US" sz="1400" dirty="0"/>
          </a:p>
        </p:txBody>
      </p:sp>
      <p:sp>
        <p:nvSpPr>
          <p:cNvPr id="88" name="Rounded Rectangle 87"/>
          <p:cNvSpPr/>
          <p:nvPr/>
        </p:nvSpPr>
        <p:spPr>
          <a:xfrm>
            <a:off x="2947538" y="1381320"/>
            <a:ext cx="974402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Электр. </a:t>
            </a:r>
            <a:r>
              <a:rPr lang="ru-RU" sz="1200" dirty="0"/>
              <a:t>к</a:t>
            </a:r>
            <a:r>
              <a:rPr lang="ru-RU" sz="1200" dirty="0" smtClean="0"/>
              <a:t>азначей-</a:t>
            </a:r>
            <a:r>
              <a:rPr lang="ru-RU" sz="1200" dirty="0" err="1" smtClean="0"/>
              <a:t>ство</a:t>
            </a:r>
            <a:endParaRPr lang="en-US" sz="1200" dirty="0"/>
          </a:p>
        </p:txBody>
      </p:sp>
      <p:sp>
        <p:nvSpPr>
          <p:cNvPr id="89" name="Rounded Rectangle 88"/>
          <p:cNvSpPr/>
          <p:nvPr/>
        </p:nvSpPr>
        <p:spPr>
          <a:xfrm>
            <a:off x="667521" y="4667477"/>
            <a:ext cx="1578627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Пользователи </a:t>
            </a:r>
            <a:endParaRPr lang="en-US" sz="1400" dirty="0" smtClean="0"/>
          </a:p>
          <a:p>
            <a:pPr algn="ctr"/>
            <a:r>
              <a:rPr lang="ru-RU" sz="1200" dirty="0" smtClean="0"/>
              <a:t>Клиентское приложение</a:t>
            </a:r>
            <a:endParaRPr lang="en-US" sz="1200" dirty="0"/>
          </a:p>
        </p:txBody>
      </p:sp>
      <p:sp>
        <p:nvSpPr>
          <p:cNvPr id="90" name="Rounded Rectangle 89"/>
          <p:cNvSpPr/>
          <p:nvPr/>
        </p:nvSpPr>
        <p:spPr>
          <a:xfrm>
            <a:off x="2491100" y="4663951"/>
            <a:ext cx="1659825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Внешние системы</a:t>
            </a:r>
            <a:endParaRPr lang="en-US" sz="1400" dirty="0" smtClean="0"/>
          </a:p>
          <a:p>
            <a:pPr algn="ctr"/>
            <a:r>
              <a:rPr lang="ru-RU" sz="1200" dirty="0" smtClean="0"/>
              <a:t>Партнеры по интеграции</a:t>
            </a:r>
            <a:endParaRPr lang="en-US" sz="1200" dirty="0"/>
          </a:p>
        </p:txBody>
      </p:sp>
      <p:sp>
        <p:nvSpPr>
          <p:cNvPr id="91" name="Left-Right Arrow 90"/>
          <p:cNvSpPr/>
          <p:nvPr/>
        </p:nvSpPr>
        <p:spPr>
          <a:xfrm rot="7023918">
            <a:off x="959864" y="3921954"/>
            <a:ext cx="1269016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-Right Arrow 91"/>
          <p:cNvSpPr/>
          <p:nvPr/>
        </p:nvSpPr>
        <p:spPr>
          <a:xfrm rot="3938716">
            <a:off x="2522676" y="3930278"/>
            <a:ext cx="1269016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-Right Arrow 42"/>
          <p:cNvSpPr/>
          <p:nvPr/>
        </p:nvSpPr>
        <p:spPr>
          <a:xfrm rot="8120840">
            <a:off x="2763359" y="2341745"/>
            <a:ext cx="804110" cy="10454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-Right Arrow 45"/>
          <p:cNvSpPr/>
          <p:nvPr/>
        </p:nvSpPr>
        <p:spPr>
          <a:xfrm rot="13516068">
            <a:off x="1138502" y="2341382"/>
            <a:ext cx="836226" cy="11173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Left-Right Arrow 48"/>
          <p:cNvSpPr/>
          <p:nvPr/>
        </p:nvSpPr>
        <p:spPr>
          <a:xfrm rot="10800000">
            <a:off x="1878287" y="1458409"/>
            <a:ext cx="990602" cy="105004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363649" y="1320512"/>
            <a:ext cx="44755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Архитектура </a:t>
            </a:r>
            <a:r>
              <a:rPr lang="ru-RU" sz="1600" dirty="0" err="1" smtClean="0">
                <a:solidFill>
                  <a:srgbClr val="C00000"/>
                </a:solidFill>
              </a:rPr>
              <a:t>СУГФ</a:t>
            </a:r>
            <a:r>
              <a:rPr lang="ru-RU" sz="1600" dirty="0" smtClean="0">
                <a:solidFill>
                  <a:srgbClr val="C00000"/>
                </a:solidFill>
              </a:rPr>
              <a:t> также соответствует принципам сервис-ориентированной архитектуры</a:t>
            </a: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Базовая часть </a:t>
            </a:r>
            <a:r>
              <a:rPr lang="ru-RU" sz="1400" dirty="0" err="1" smtClean="0"/>
              <a:t>СУГФ</a:t>
            </a:r>
            <a:r>
              <a:rPr lang="ru-RU" sz="1400" dirty="0" smtClean="0"/>
              <a:t> извне видится как </a:t>
            </a:r>
            <a:r>
              <a:rPr lang="ru-RU" sz="1400" dirty="0" smtClean="0">
                <a:solidFill>
                  <a:srgbClr val="C00000"/>
                </a:solidFill>
              </a:rPr>
              <a:t>сервис.</a:t>
            </a: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C00000"/>
                </a:solidFill>
              </a:rPr>
              <a:t>Сервисы </a:t>
            </a:r>
            <a:r>
              <a:rPr lang="ru-RU" sz="1400" dirty="0" smtClean="0"/>
              <a:t>используются при взаимодействии между компонентами </a:t>
            </a:r>
            <a:r>
              <a:rPr lang="ru-RU" sz="1400" dirty="0" err="1" smtClean="0"/>
              <a:t>СУГФ</a:t>
            </a: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Ядро </a:t>
            </a:r>
            <a:r>
              <a:rPr lang="ru-RU" sz="1400" dirty="0" err="1" smtClean="0"/>
              <a:t>СУГФ</a:t>
            </a:r>
            <a:r>
              <a:rPr lang="ru-RU" sz="1400" dirty="0" smtClean="0"/>
              <a:t> предоставляет открытые и документированные публичные </a:t>
            </a:r>
            <a:r>
              <a:rPr lang="ru-RU" sz="1400" dirty="0" smtClean="0">
                <a:solidFill>
                  <a:srgbClr val="C00000"/>
                </a:solidFill>
              </a:rPr>
              <a:t>сервисные интерфейсы</a:t>
            </a:r>
            <a:r>
              <a:rPr lang="en-US" sz="1400" dirty="0" smtClean="0"/>
              <a:t>, </a:t>
            </a:r>
            <a:r>
              <a:rPr lang="ru-RU" sz="1400" dirty="0" smtClean="0"/>
              <a:t>совместимые с открытыми стандартами </a:t>
            </a:r>
            <a:r>
              <a:rPr lang="en-US" sz="1400" dirty="0" smtClean="0"/>
              <a:t>(SOAP) (1)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Ядро </a:t>
            </a:r>
            <a:r>
              <a:rPr lang="ru-RU" sz="1400" dirty="0" err="1" smtClean="0"/>
              <a:t>СУГФ</a:t>
            </a:r>
            <a:r>
              <a:rPr lang="ru-RU" sz="1400" dirty="0" smtClean="0"/>
              <a:t> и ее клиентские приложения,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блоки ПИ, слабо связанны между собой – клиенты не зависят от реализации бизнес-логики (они зависят от сервисной модели) </a:t>
            </a:r>
            <a:r>
              <a:rPr lang="en-US" sz="1400" dirty="0" smtClean="0"/>
              <a:t>(2)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Реализация </a:t>
            </a:r>
            <a:r>
              <a:rPr lang="ru-RU" sz="1400" dirty="0" err="1" smtClean="0"/>
              <a:t>СУГФ</a:t>
            </a:r>
            <a:r>
              <a:rPr lang="ru-RU" sz="1400" dirty="0" smtClean="0"/>
              <a:t> с клиентами не связана, обмен осуществляется только в части контрактов </a:t>
            </a:r>
            <a:r>
              <a:rPr lang="en-US" sz="1400" dirty="0" smtClean="0"/>
              <a:t>(3)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>
              <a:buClr>
                <a:srgbClr val="C00000"/>
              </a:buClr>
            </a:pPr>
            <a:endParaRPr lang="en-US" sz="1600" dirty="0">
              <a:ea typeface="DejaVu Sans" panose="020B06030308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81200" y="1954089"/>
            <a:ext cx="887690" cy="43992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Электр. управление кадрами</a:t>
            </a:r>
            <a:endParaRPr lang="en-US" sz="1000" dirty="0"/>
          </a:p>
        </p:txBody>
      </p:sp>
      <p:sp>
        <p:nvSpPr>
          <p:cNvPr id="21" name="Left-Right Arrow 20"/>
          <p:cNvSpPr/>
          <p:nvPr/>
        </p:nvSpPr>
        <p:spPr>
          <a:xfrm rot="13561232">
            <a:off x="1778013" y="2029243"/>
            <a:ext cx="238162" cy="68953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-Right Arrow 21"/>
          <p:cNvSpPr/>
          <p:nvPr/>
        </p:nvSpPr>
        <p:spPr>
          <a:xfrm rot="18786877" flipV="1">
            <a:off x="2786229" y="2038579"/>
            <a:ext cx="251613" cy="74581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45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общие принципы (2)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173480" y="1219200"/>
            <a:ext cx="7200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Базовые принципы программирования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en-US" sz="1600" dirty="0">
              <a:solidFill>
                <a:srgbClr val="C00000"/>
              </a:solidFill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Разделение ответственности (функциональности)</a:t>
            </a:r>
            <a:endParaRPr lang="en-US" sz="16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Не повторяйся</a:t>
            </a:r>
            <a:r>
              <a:rPr lang="en-US" sz="1600" dirty="0" smtClean="0">
                <a:ea typeface="DejaVu Sans" panose="020B0603030804020204" pitchFamily="34" charset="0"/>
              </a:rPr>
              <a:t> (DRY)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Делай короче и проще (Не усложняй, тупица)</a:t>
            </a:r>
            <a:r>
              <a:rPr lang="en-US" sz="1600" dirty="0" smtClean="0">
                <a:ea typeface="DejaVu Sans" panose="020B0603030804020204" pitchFamily="34" charset="0"/>
              </a:rPr>
              <a:t> (KISS)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Создавай, имея в виду возможную адаптацию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Избегай масштабного проектирования наперед </a:t>
            </a:r>
            <a:r>
              <a:rPr lang="en-US" sz="1600" dirty="0" smtClean="0">
                <a:ea typeface="DejaVu Sans" panose="020B0603030804020204" pitchFamily="34" charset="0"/>
              </a:rPr>
              <a:t>(BDUF)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  <a:ea typeface="DejaVu Sans" panose="020B0603030804020204" pitchFamily="34" charset="0"/>
              </a:rPr>
              <a:t>Базовые принципы объектно-ориентированного программирования (</a:t>
            </a:r>
            <a:r>
              <a:rPr lang="en-US" sz="1600" dirty="0" smtClean="0">
                <a:solidFill>
                  <a:srgbClr val="C00000"/>
                </a:solidFill>
                <a:ea typeface="DejaVu Sans" panose="020B0603030804020204" pitchFamily="34" charset="0"/>
              </a:rPr>
              <a:t>SOLID</a:t>
            </a:r>
            <a:r>
              <a:rPr lang="ru-RU" sz="1600" dirty="0" smtClean="0">
                <a:solidFill>
                  <a:srgbClr val="C00000"/>
                </a:solidFill>
                <a:ea typeface="DejaVu Sans" panose="020B0603030804020204" pitchFamily="34" charset="0"/>
              </a:rPr>
              <a:t>)</a:t>
            </a:r>
            <a:endParaRPr lang="en-US" sz="1600" dirty="0" smtClean="0">
              <a:solidFill>
                <a:srgbClr val="C00000"/>
              </a:solidFill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endParaRPr lang="en-US" sz="1600" dirty="0" smtClean="0">
              <a:solidFill>
                <a:srgbClr val="C00000"/>
              </a:solidFill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Принцип единственности ответственности </a:t>
            </a:r>
            <a:r>
              <a:rPr lang="en-US" sz="1600" dirty="0" smtClean="0">
                <a:ea typeface="DejaVu Sans" panose="020B0603030804020204" pitchFamily="34" charset="0"/>
              </a:rPr>
              <a:t>(</a:t>
            </a:r>
            <a:r>
              <a:rPr lang="en-US" sz="1600" dirty="0" err="1" smtClean="0">
                <a:ea typeface="DejaVu Sans" panose="020B0603030804020204" pitchFamily="34" charset="0"/>
              </a:rPr>
              <a:t>SRP</a:t>
            </a:r>
            <a:r>
              <a:rPr lang="en-US" sz="1600" dirty="0">
                <a:ea typeface="DejaVu Sans" panose="020B0603030804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Принцип открытости</a:t>
            </a:r>
            <a:r>
              <a:rPr lang="en-US" sz="1600" dirty="0" smtClean="0">
                <a:ea typeface="DejaVu Sans" panose="020B0603030804020204" pitchFamily="34" charset="0"/>
              </a:rPr>
              <a:t>/</a:t>
            </a:r>
            <a:r>
              <a:rPr lang="ru-RU" sz="1600" dirty="0" smtClean="0">
                <a:ea typeface="DejaVu Sans" panose="020B0603030804020204" pitchFamily="34" charset="0"/>
              </a:rPr>
              <a:t>закрытости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Принцип замещения Лисков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Принцип разделения интерфейса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Принцип инверсии зависимости</a:t>
            </a:r>
            <a:endParaRPr lang="en-US" sz="1600" dirty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dirty="0" smtClean="0">
                <a:ea typeface="DejaVu Sans" panose="020B0603030804020204" pitchFamily="34" charset="0"/>
              </a:rPr>
              <a:t> </a:t>
            </a:r>
            <a:endParaRPr lang="en-US" sz="1600" dirty="0">
              <a:ea typeface="DejaVu Sans" panose="020B06030308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59204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48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: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общие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принципы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(3)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173480" y="1219200"/>
            <a:ext cx="7200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Базовые принципы надежной архитектуры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Минимум привилегий</a:t>
            </a: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Разделение обязанностей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Глубокая оборона </a:t>
            </a:r>
            <a:r>
              <a:rPr lang="en-US" sz="1600" dirty="0" smtClean="0">
                <a:ea typeface="DejaVu Sans" panose="020B0603030804020204" pitchFamily="34" charset="0"/>
              </a:rPr>
              <a:t>(</a:t>
            </a:r>
            <a:r>
              <a:rPr lang="ru-RU" sz="1600" dirty="0" smtClean="0">
                <a:ea typeface="DejaVu Sans" panose="020B0603030804020204" pitchFamily="34" charset="0"/>
              </a:rPr>
              <a:t>многоуровневая защита</a:t>
            </a:r>
            <a:r>
              <a:rPr lang="en-US" sz="1600" dirty="0" smtClean="0">
                <a:ea typeface="DejaVu Sans" panose="020B0603030804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Отказоустойчивость 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Экономичность механизмов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Полная посредническая функция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Заимствование общих механизмов, а не использование существующих компонентов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Открытый дизайн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Самое слабое звено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Единая точка отказа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endParaRPr lang="en-US" sz="1600" dirty="0" smtClean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dirty="0" smtClean="0">
                <a:ea typeface="DejaVu Sans" panose="020B0603030804020204" pitchFamily="34" charset="0"/>
              </a:rPr>
              <a:t> </a:t>
            </a:r>
            <a:endParaRPr lang="en-US" sz="1600" dirty="0">
              <a:ea typeface="DejaVu Sans" panose="020B06030308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98988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86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-102915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3024" y="152400"/>
            <a:ext cx="6392824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</a:t>
            </a:r>
            <a:r>
              <a:rPr lang="en-US" sz="17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: 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масштабируемость и результативность </a:t>
            </a:r>
            <a:endParaRPr lang="en-US" sz="17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667521" y="1320512"/>
            <a:ext cx="3331006" cy="2184688"/>
          </a:xfrm>
          <a:prstGeom prst="roundRect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240523" y="2447351"/>
            <a:ext cx="230802" cy="196163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78418" y="1372743"/>
            <a:ext cx="333638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C00000"/>
                </a:solidFill>
              </a:rPr>
              <a:t>PFMS Service Core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69221" y="1717362"/>
            <a:ext cx="1135170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Операционный сервис </a:t>
            </a: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89" name="Rounded Rectangle 88"/>
          <p:cNvSpPr/>
          <p:nvPr/>
        </p:nvSpPr>
        <p:spPr>
          <a:xfrm>
            <a:off x="922230" y="4667476"/>
            <a:ext cx="2811570" cy="895123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Пользователи и внешние системы</a:t>
            </a:r>
            <a:endParaRPr lang="en-US" sz="1600" dirty="0" smtClean="0"/>
          </a:p>
          <a:p>
            <a:pPr algn="ctr"/>
            <a:r>
              <a:rPr lang="ru-RU" sz="1200" dirty="0" smtClean="0"/>
              <a:t>Клиентское приложение, партнеры по интеграции системы</a:t>
            </a:r>
            <a:endParaRPr lang="en-US" sz="1200" dirty="0"/>
          </a:p>
        </p:txBody>
      </p:sp>
      <p:sp>
        <p:nvSpPr>
          <p:cNvPr id="91" name="Left-Right Arrow 90"/>
          <p:cNvSpPr/>
          <p:nvPr/>
        </p:nvSpPr>
        <p:spPr>
          <a:xfrm rot="5400000">
            <a:off x="1691125" y="3976149"/>
            <a:ext cx="1162276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363649" y="1320512"/>
            <a:ext cx="4475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Архитектура </a:t>
            </a:r>
            <a:r>
              <a:rPr lang="ru-RU" sz="1600" dirty="0" err="1" smtClean="0">
                <a:solidFill>
                  <a:srgbClr val="C00000"/>
                </a:solidFill>
              </a:rPr>
              <a:t>СУГФ</a:t>
            </a:r>
            <a:r>
              <a:rPr lang="ru-RU" sz="1600" dirty="0" smtClean="0">
                <a:solidFill>
                  <a:srgbClr val="C00000"/>
                </a:solidFill>
              </a:rPr>
              <a:t> имеет масштабируемый дизайн. 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/>
              <a:t>Базовый сервис </a:t>
            </a:r>
            <a:r>
              <a:rPr lang="ru-RU" sz="1200" dirty="0" err="1" smtClean="0"/>
              <a:t>СУГФ</a:t>
            </a:r>
            <a:r>
              <a:rPr lang="ru-RU" sz="1200" dirty="0" smtClean="0"/>
              <a:t> основывается на вызывной модели.</a:t>
            </a:r>
            <a:r>
              <a:rPr lang="en-US" sz="1200" dirty="0" smtClean="0"/>
              <a:t> </a:t>
            </a:r>
            <a:r>
              <a:rPr lang="ru-RU" sz="1200" dirty="0" smtClean="0"/>
              <a:t>Поэтому состояния как такового нет. Данные авторизации передаются при каждом вызове. </a:t>
            </a:r>
            <a:endParaRPr lang="en-US" sz="12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/>
              <a:t>В результате сервисы являются масштабируемыми.  Для обеспечения требуемой результативности к веб-ферме можно добавить любое количество серверов приложений. </a:t>
            </a:r>
            <a:r>
              <a:rPr lang="en-US" sz="1200" dirty="0" smtClean="0"/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/>
              <a:t>Кэширование статических объектов также повышает общую результативность. Даже медленно меняющийся объект данных можно кэшировать по первому требованию на специальном сервисном узле. При последующих запросах клиента </a:t>
            </a:r>
            <a:r>
              <a:rPr lang="ru-RU" sz="1200" dirty="0"/>
              <a:t>используются</a:t>
            </a:r>
            <a:r>
              <a:rPr lang="ru-RU" sz="1200" dirty="0" smtClean="0"/>
              <a:t> кэшированные данные. </a:t>
            </a:r>
            <a:endParaRPr lang="en-US" sz="12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/>
              <a:t>В случаях когда компоненты системы не могут быть дублированы (например, СУБД), для обеспечения дополнительной масштабируемости используется визуализация.</a:t>
            </a:r>
            <a:endParaRPr lang="en-US" sz="1200" dirty="0">
              <a:ea typeface="DejaVu Sans" panose="020B06030308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3258" y="2774725"/>
            <a:ext cx="1135170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Операционный сервис </a:t>
            </a:r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2417122" y="1717361"/>
            <a:ext cx="1469077" cy="1642169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Классификаторы постоянных сервисов, другие медленно меняющиеся данные 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22230" y="1003411"/>
            <a:ext cx="304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Центральная часть сервиса </a:t>
            </a:r>
            <a:r>
              <a:rPr lang="ru-RU" sz="1400" dirty="0" err="1" smtClean="0"/>
              <a:t>СУГФ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2463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61722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: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масштабируемость 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результативность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(2)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78418" y="1372743"/>
            <a:ext cx="333638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C00000"/>
                </a:solidFill>
              </a:rPr>
              <a:t>PFMS Service Core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3649" y="1320512"/>
            <a:ext cx="447555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err="1" smtClean="0">
                <a:solidFill>
                  <a:srgbClr val="C00000"/>
                </a:solidFill>
              </a:rPr>
              <a:t>СУГФ</a:t>
            </a:r>
            <a:r>
              <a:rPr lang="ru-RU" sz="1600" dirty="0" smtClean="0">
                <a:solidFill>
                  <a:srgbClr val="C00000"/>
                </a:solidFill>
              </a:rPr>
              <a:t> реализует операции, требующие значительных затрат времени и ресурсов, как отдельные компоненты системы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Оперативная служба регистрирует запрос пользователя на выполнение затратной операции и ставит ее в «очередь на выполнение асинхронных операций», которая организована в виде буфера </a:t>
            </a:r>
            <a:r>
              <a:rPr lang="en-US" sz="1400" dirty="0" smtClean="0"/>
              <a:t>FIFO</a:t>
            </a:r>
            <a:r>
              <a:rPr lang="ru-RU" sz="1400" dirty="0" smtClean="0"/>
              <a:t> (принцип «первым вошел – первым вышел»)</a:t>
            </a:r>
            <a:r>
              <a:rPr lang="en-US" sz="1400" dirty="0" smtClean="0"/>
              <a:t>. </a:t>
            </a:r>
            <a:r>
              <a:rPr lang="ru-RU" sz="1400" dirty="0" smtClean="0"/>
              <a:t>Контроль немедленно возвращается к клиенту. </a:t>
            </a:r>
            <a:endParaRPr lang="en-US" sz="1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Асинхронные операции обрабатываются на любом свободном внутреннем сервере приложений на ферме или ставятся в очередь для обработки по графику. Этот процесс можно масштабировать. </a:t>
            </a: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Пользователь периодически опрашивает Оперативную службу относительно статуса и результатов асинхронной операции, которая выполняется на внутреннем сервере приложений.</a:t>
            </a:r>
            <a:endParaRPr lang="en-US" sz="1400" dirty="0">
              <a:ea typeface="DejaVu Sans" panose="020B06030308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037" y="1320512"/>
            <a:ext cx="3465490" cy="4242087"/>
            <a:chOff x="533037" y="1320512"/>
            <a:chExt cx="3465490" cy="4242087"/>
          </a:xfrm>
        </p:grpSpPr>
        <p:sp>
          <p:nvSpPr>
            <p:cNvPr id="82" name="Rounded Rectangle 81"/>
            <p:cNvSpPr/>
            <p:nvPr/>
          </p:nvSpPr>
          <p:spPr>
            <a:xfrm>
              <a:off x="667521" y="1320512"/>
              <a:ext cx="3331006" cy="239678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962569" y="1753066"/>
              <a:ext cx="2771231" cy="42809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Регистрация запроса</a:t>
              </a:r>
              <a:endParaRPr lang="en-US" sz="1400" dirty="0" smtClean="0"/>
            </a:p>
            <a:p>
              <a:pPr algn="ctr"/>
              <a:r>
                <a:rPr lang="ru-RU" sz="1200" dirty="0" smtClean="0"/>
                <a:t>Сервер оперативных приложений</a:t>
              </a:r>
              <a:endParaRPr lang="en-US" sz="1200" dirty="0" smtClean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70562" y="4667476"/>
              <a:ext cx="2963238" cy="89512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Пользователи и внешние системы</a:t>
              </a:r>
              <a:endParaRPr lang="en-US" sz="1400" dirty="0" smtClean="0"/>
            </a:p>
            <a:p>
              <a:pPr algn="ctr"/>
              <a:r>
                <a:rPr lang="ru-RU" sz="1200" dirty="0" smtClean="0"/>
                <a:t>Клиентские приложения, партнеры по интеграции</a:t>
              </a:r>
              <a:endParaRPr lang="en-US" sz="1200" dirty="0"/>
            </a:p>
          </p:txBody>
        </p:sp>
        <p:sp>
          <p:nvSpPr>
            <p:cNvPr id="91" name="Left-Right Arrow 90"/>
            <p:cNvSpPr/>
            <p:nvPr/>
          </p:nvSpPr>
          <p:spPr>
            <a:xfrm rot="5400000">
              <a:off x="1885453" y="4082197"/>
              <a:ext cx="917172" cy="220378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33037" y="3809153"/>
              <a:ext cx="1841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C00000"/>
                  </a:solidFill>
                </a:rPr>
                <a:t>Операция, требующая </a:t>
              </a:r>
            </a:p>
            <a:p>
              <a:pPr algn="ctr"/>
              <a:r>
                <a:rPr lang="ru-RU" sz="1200" dirty="0" smtClean="0">
                  <a:solidFill>
                    <a:srgbClr val="C00000"/>
                  </a:solidFill>
                </a:rPr>
                <a:t>много времени</a:t>
              </a:r>
            </a:p>
            <a:p>
              <a:pPr algn="ctr"/>
              <a:r>
                <a:rPr lang="ru-RU" sz="1200" dirty="0" smtClean="0">
                  <a:solidFill>
                    <a:srgbClr val="C00000"/>
                  </a:solidFill>
                </a:rPr>
                <a:t> и ресурсов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62569" y="2475558"/>
              <a:ext cx="2771231" cy="43131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Обработка запроса</a:t>
              </a:r>
              <a:endParaRPr lang="en-US" sz="1400" dirty="0" smtClean="0"/>
            </a:p>
            <a:p>
              <a:pPr algn="ctr"/>
              <a:r>
                <a:rPr lang="ru-RU" sz="1200" dirty="0" smtClean="0"/>
                <a:t>Сервер внутренних приложений</a:t>
              </a:r>
              <a:endParaRPr lang="en-US" sz="1200" dirty="0" smtClean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62569" y="3131344"/>
              <a:ext cx="2771231" cy="43684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Опрос состояния запроса</a:t>
              </a:r>
              <a:endParaRPr lang="en-US" sz="1400" dirty="0" smtClean="0"/>
            </a:p>
            <a:p>
              <a:pPr algn="ctr"/>
              <a:r>
                <a:rPr lang="ru-RU" sz="1200" dirty="0"/>
                <a:t>Сервер оперативных приложений</a:t>
              </a:r>
              <a:endParaRPr lang="en-US" sz="1200" dirty="0"/>
            </a:p>
          </p:txBody>
        </p:sp>
        <p:sp>
          <p:nvSpPr>
            <p:cNvPr id="18" name="Left-Right Arrow 17"/>
            <p:cNvSpPr/>
            <p:nvPr/>
          </p:nvSpPr>
          <p:spPr>
            <a:xfrm rot="5400000">
              <a:off x="2154630" y="2236336"/>
              <a:ext cx="294395" cy="184056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628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9436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: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клиентские приложения </a:t>
            </a:r>
          </a:p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и метод доставки контента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419600" y="949288"/>
            <a:ext cx="4495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Функционал </a:t>
            </a:r>
            <a:r>
              <a:rPr lang="ru-RU" sz="1600" dirty="0" err="1" smtClean="0">
                <a:solidFill>
                  <a:srgbClr val="C00000"/>
                </a:solidFill>
              </a:rPr>
              <a:t>СУГФ</a:t>
            </a:r>
            <a:r>
              <a:rPr lang="ru-RU" sz="1600" dirty="0" smtClean="0">
                <a:solidFill>
                  <a:srgbClr val="C00000"/>
                </a:solidFill>
              </a:rPr>
              <a:t> реализуется через сеть Интернет. </a:t>
            </a: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ea typeface="DejaVu Sans" panose="020B0603030804020204" pitchFamily="34" charset="0"/>
              </a:rPr>
              <a:t>Клиентские приложения </a:t>
            </a:r>
            <a:r>
              <a:rPr lang="ru-RU" sz="1400" dirty="0" err="1" smtClean="0">
                <a:ea typeface="DejaVu Sans" panose="020B0603030804020204" pitchFamily="34" charset="0"/>
              </a:rPr>
              <a:t>СУГФ</a:t>
            </a:r>
            <a:r>
              <a:rPr lang="ru-RU" sz="1400" dirty="0" smtClean="0">
                <a:ea typeface="DejaVu Sans" panose="020B0603030804020204" pitchFamily="34" charset="0"/>
              </a:rPr>
              <a:t> организованы в виде апплетов</a:t>
            </a:r>
            <a:r>
              <a:rPr lang="en-US" sz="1400" dirty="0" smtClean="0">
                <a:ea typeface="DejaVu Sans" panose="020B0603030804020204" pitchFamily="34" charset="0"/>
              </a:rPr>
              <a:t>. </a:t>
            </a:r>
            <a:r>
              <a:rPr lang="ru-RU" sz="1400" dirty="0" smtClean="0">
                <a:ea typeface="DejaVu Sans" panose="020B0603030804020204" pitchFamily="34" charset="0"/>
              </a:rPr>
              <a:t>Апплет клиента системы единожды загружается в веб-браузер и впоследствии инициализируется клиентом просто путем открытия ссылки </a:t>
            </a:r>
            <a:r>
              <a:rPr lang="en-US" sz="1400" dirty="0" smtClean="0">
                <a:ea typeface="DejaVu Sans" panose="020B0603030804020204" pitchFamily="34" charset="0"/>
              </a:rPr>
              <a:t>URL</a:t>
            </a:r>
            <a:r>
              <a:rPr lang="ru-RU" sz="1400" dirty="0" smtClean="0">
                <a:ea typeface="DejaVu Sans" panose="020B0603030804020204" pitchFamily="34" charset="0"/>
              </a:rPr>
              <a:t> в браузере. </a:t>
            </a:r>
            <a:r>
              <a:rPr lang="en-US" sz="1400" dirty="0" smtClean="0">
                <a:ea typeface="DejaVu Sans" panose="020B0603030804020204" pitchFamily="34" charset="0"/>
              </a:rPr>
              <a:t>  </a:t>
            </a:r>
            <a:r>
              <a:rPr lang="ru-RU" sz="1400" dirty="0" smtClean="0">
                <a:ea typeface="DejaVu Sans" panose="020B0603030804020204" pitchFamily="34" charset="0"/>
              </a:rPr>
              <a:t>Все последующие запросы ориентированы на обработку данных, и на стороне сервера визуализации ПИ не осуществляется</a:t>
            </a:r>
            <a:r>
              <a:rPr lang="en-US" sz="1400" dirty="0" smtClean="0">
                <a:ea typeface="DejaVu Sans" panose="020B0603030804020204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ea typeface="DejaVu Sans" panose="020B0603030804020204" pitchFamily="34" charset="0"/>
              </a:rPr>
              <a:t>Развертывание трудности не составляет, поскольку необходимости в установке новой версии программного обеспечения на компьютере пользователя нет. Апплеты должны быть опубликованы на веб-сервере приложений.</a:t>
            </a:r>
            <a:endParaRPr lang="en-US" sz="14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ea typeface="DejaVu Sans" panose="020B0603030804020204" pitchFamily="34" charset="0"/>
              </a:rPr>
              <a:t>В середине 2016 года должна быть сдана одностраничная версия клиентских приложений центральной части </a:t>
            </a:r>
            <a:r>
              <a:rPr lang="ru-RU" sz="1400" dirty="0" err="1" smtClean="0">
                <a:ea typeface="DejaVu Sans" panose="020B0603030804020204" pitchFamily="34" charset="0"/>
              </a:rPr>
              <a:t>СУГФ</a:t>
            </a:r>
            <a:r>
              <a:rPr lang="ru-RU" sz="1400" dirty="0" smtClean="0">
                <a:ea typeface="DejaVu Sans" panose="020B0603030804020204" pitchFamily="34" charset="0"/>
              </a:rPr>
              <a:t> в формате </a:t>
            </a:r>
            <a:r>
              <a:rPr lang="en-US" sz="1400" dirty="0" smtClean="0">
                <a:ea typeface="DejaVu Sans" panose="020B0603030804020204" pitchFamily="34" charset="0"/>
              </a:rPr>
              <a:t>HTML/</a:t>
            </a:r>
            <a:r>
              <a:rPr lang="en-US" sz="1400" dirty="0" err="1" smtClean="0">
                <a:ea typeface="DejaVu Sans" panose="020B0603030804020204" pitchFamily="34" charset="0"/>
              </a:rPr>
              <a:t>CSS</a:t>
            </a:r>
            <a:r>
              <a:rPr lang="en-US" sz="1400" dirty="0" smtClean="0">
                <a:ea typeface="DejaVu Sans" panose="020B0603030804020204" pitchFamily="34" charset="0"/>
              </a:rPr>
              <a:t>/</a:t>
            </a:r>
            <a:r>
              <a:rPr lang="en-US" sz="1400" dirty="0" err="1" smtClean="0">
                <a:ea typeface="DejaVu Sans" panose="020B0603030804020204" pitchFamily="34" charset="0"/>
              </a:rPr>
              <a:t>JS</a:t>
            </a:r>
            <a:r>
              <a:rPr lang="ru-RU" sz="1400" dirty="0" smtClean="0">
                <a:ea typeface="DejaVu Sans" panose="020B0603030804020204" pitchFamily="34" charset="0"/>
              </a:rPr>
              <a:t>. При этом архитектура системы останется без изменений. </a:t>
            </a:r>
            <a:r>
              <a:rPr lang="en-US" sz="1600" dirty="0" smtClean="0">
                <a:ea typeface="DejaVu Sans" panose="020B0603030804020204" pitchFamily="34" charset="0"/>
              </a:rPr>
              <a:t> </a:t>
            </a:r>
            <a:endParaRPr lang="en-US" sz="1600" dirty="0">
              <a:ea typeface="DejaVu Sans" panose="020B0603030804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7521" y="1320512"/>
            <a:ext cx="3331006" cy="2396784"/>
          </a:xfrm>
          <a:prstGeom prst="roundRect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19921" y="1920907"/>
            <a:ext cx="1475831" cy="1582303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Заявка клиента размещается на отдельном веб-сайте</a:t>
            </a:r>
            <a:endParaRPr lang="en-US" sz="1400" dirty="0" smtClean="0"/>
          </a:p>
          <a:p>
            <a:pPr algn="ctr"/>
            <a:r>
              <a:rPr lang="ru-RU" sz="1200" dirty="0" smtClean="0"/>
              <a:t>Сервер оперативных приложений</a:t>
            </a:r>
            <a:endParaRPr lang="en-US" sz="12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922230" y="4667476"/>
            <a:ext cx="2811570" cy="895123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Пользователи </a:t>
            </a:r>
            <a:endParaRPr lang="en-US" sz="1400" dirty="0" smtClean="0"/>
          </a:p>
          <a:p>
            <a:pPr algn="ctr"/>
            <a:r>
              <a:rPr lang="ru-RU" sz="1200" dirty="0" smtClean="0"/>
              <a:t>Клиентское приложение в веб-браузере</a:t>
            </a:r>
            <a:endParaRPr lang="en-US" sz="1200" dirty="0"/>
          </a:p>
        </p:txBody>
      </p:sp>
      <p:sp>
        <p:nvSpPr>
          <p:cNvPr id="14" name="Left-Right Arrow 13"/>
          <p:cNvSpPr/>
          <p:nvPr/>
        </p:nvSpPr>
        <p:spPr>
          <a:xfrm rot="5400000">
            <a:off x="1190074" y="4098701"/>
            <a:ext cx="917172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8521" y="3810267"/>
            <a:ext cx="142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Запрос в апплет,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загрузка,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инициализация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62200" y="1924960"/>
            <a:ext cx="1517941" cy="1578249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Веб-сайт сервиса обработки заявок</a:t>
            </a:r>
            <a:endParaRPr lang="en-US" sz="1400" dirty="0" smtClean="0"/>
          </a:p>
          <a:p>
            <a:pPr algn="ctr"/>
            <a:r>
              <a:rPr lang="ru-RU" sz="1200" dirty="0" smtClean="0"/>
              <a:t>Сервер оперативных </a:t>
            </a:r>
            <a:r>
              <a:rPr lang="ru-RU" sz="1200" dirty="0"/>
              <a:t>приложений</a:t>
            </a:r>
            <a:endParaRPr lang="en-US" sz="1200" dirty="0"/>
          </a:p>
        </p:txBody>
      </p:sp>
      <p:sp>
        <p:nvSpPr>
          <p:cNvPr id="19" name="Left-Right Arrow 18"/>
          <p:cNvSpPr/>
          <p:nvPr/>
        </p:nvSpPr>
        <p:spPr>
          <a:xfrm rot="5400000">
            <a:off x="2418837" y="4098701"/>
            <a:ext cx="917172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25381" y="3793465"/>
            <a:ext cx="1356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Последующие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запросы данных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234" y="1418805"/>
            <a:ext cx="334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СУГФ</a:t>
            </a:r>
            <a:r>
              <a:rPr lang="ru-RU" b="1" dirty="0" smtClean="0">
                <a:solidFill>
                  <a:srgbClr val="C00000"/>
                </a:solidFill>
              </a:rPr>
              <a:t>: сервер приложений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6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Операционные системы, технологии и шаблоны для хостинга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77222" y="1710615"/>
            <a:ext cx="7200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Сервер </a:t>
            </a:r>
            <a:r>
              <a:rPr lang="en-US" sz="1600" dirty="0" smtClean="0"/>
              <a:t>Microsoft </a:t>
            </a:r>
            <a:r>
              <a:rPr lang="en-US" sz="1600" dirty="0"/>
              <a:t>Windows </a:t>
            </a:r>
            <a:r>
              <a:rPr lang="en-US" sz="1600" dirty="0" smtClean="0"/>
              <a:t>(</a:t>
            </a:r>
            <a:r>
              <a:rPr lang="en-US" sz="1600" dirty="0"/>
              <a:t>2012)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.NET </a:t>
            </a:r>
            <a:r>
              <a:rPr lang="en-US" sz="1600" dirty="0" smtClean="0"/>
              <a:t>Runtime </a:t>
            </a:r>
            <a:r>
              <a:rPr lang="en-US" sz="1600" dirty="0"/>
              <a:t>(4.5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/>
              <a:t>IIS</a:t>
            </a:r>
            <a:r>
              <a:rPr lang="ru-RU" sz="1600" dirty="0" smtClean="0"/>
              <a:t>-службы </a:t>
            </a:r>
            <a:r>
              <a:rPr lang="en-US" sz="1600" dirty="0" smtClean="0"/>
              <a:t>Microsoft (</a:t>
            </a:r>
            <a:r>
              <a:rPr lang="en-US" sz="1600" dirty="0"/>
              <a:t>8</a:t>
            </a:r>
            <a:r>
              <a:rPr lang="en-US" sz="1600" dirty="0" smtClean="0"/>
              <a:t>)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Службы активации </a:t>
            </a:r>
            <a:r>
              <a:rPr lang="en-US" sz="1600" dirty="0" smtClean="0"/>
              <a:t>Windows (Windows </a:t>
            </a:r>
            <a:r>
              <a:rPr lang="en-US" sz="1600" dirty="0"/>
              <a:t>Activation </a:t>
            </a:r>
            <a:r>
              <a:rPr lang="en-US" sz="1600" dirty="0" smtClean="0"/>
              <a:t>Services)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Движок </a:t>
            </a:r>
            <a:r>
              <a:rPr lang="en-US" sz="1600" dirty="0" smtClean="0"/>
              <a:t>SQL-</a:t>
            </a:r>
            <a:r>
              <a:rPr lang="ru-RU" sz="1600" dirty="0" smtClean="0"/>
              <a:t>сервера для </a:t>
            </a:r>
            <a:r>
              <a:rPr lang="ru-RU" sz="1600" dirty="0" err="1" smtClean="0"/>
              <a:t>СУРДБ</a:t>
            </a:r>
            <a:r>
              <a:rPr lang="ru-RU" sz="1600" dirty="0" smtClean="0"/>
              <a:t> (</a:t>
            </a:r>
            <a:r>
              <a:rPr lang="en-US" sz="1600" dirty="0" smtClean="0"/>
              <a:t>Microsoft </a:t>
            </a:r>
            <a:r>
              <a:rPr lang="en-US" sz="1600" dirty="0"/>
              <a:t>SQL </a:t>
            </a:r>
            <a:r>
              <a:rPr lang="en-US" sz="1600" dirty="0" smtClean="0"/>
              <a:t>Server Database Engine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en-US" sz="1600" dirty="0"/>
              <a:t>(2012</a:t>
            </a:r>
            <a:r>
              <a:rPr lang="en-US" sz="1600" dirty="0" smtClean="0"/>
              <a:t>)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Службы отчетов -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SQL-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сервер отчетов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Microsoft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Службы аналитики –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SQL-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сервер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Microsoft 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49" y="457202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Набор инструментов – среда разработки системы: бизнес-логика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71600" y="1711021"/>
            <a:ext cx="7200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.NET Framework </a:t>
            </a:r>
            <a:r>
              <a:rPr lang="en-US" sz="1600" dirty="0" smtClean="0"/>
              <a:t>Class Library 4.5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C# 5.0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Windows Communications Foundation </a:t>
            </a:r>
            <a:r>
              <a:rPr lang="en-US" sz="1600" dirty="0" smtClean="0"/>
              <a:t>4.5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Windows Services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Microsoft Visual Studio 2013</a:t>
            </a:r>
          </a:p>
          <a:p>
            <a:pPr lvl="0">
              <a:buClr>
                <a:srgbClr val="C00000"/>
              </a:buClr>
            </a:pPr>
            <a:endParaRPr lang="en-US" sz="16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47" y="1219200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40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Среда разработки системы: базы данных и отчетность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1550" y="1713310"/>
            <a:ext cx="7200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Базовая платформа</a:t>
            </a:r>
            <a:r>
              <a:rPr lang="en-US" sz="1600" dirty="0" smtClean="0"/>
              <a:t>: SQL-</a:t>
            </a:r>
            <a:r>
              <a:rPr lang="ru-RU" sz="1600" dirty="0" smtClean="0"/>
              <a:t>сервер </a:t>
            </a:r>
            <a:r>
              <a:rPr lang="en-US" sz="1600" dirty="0" smtClean="0"/>
              <a:t>Microsoft 2012</a:t>
            </a:r>
            <a:r>
              <a:rPr lang="en-US" sz="1600" dirty="0"/>
              <a:t>, </a:t>
            </a:r>
            <a:r>
              <a:rPr lang="ru-RU" sz="1600" dirty="0" smtClean="0"/>
              <a:t>службы аналитики и службы отчетов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Transact-SQL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Язык </a:t>
            </a:r>
            <a:r>
              <a:rPr lang="en-US" sz="1600" dirty="0" smtClean="0"/>
              <a:t>MDX (</a:t>
            </a:r>
            <a:r>
              <a:rPr lang="ru-RU" sz="1600" dirty="0" smtClean="0"/>
              <a:t>многомерные выражения</a:t>
            </a:r>
            <a:r>
              <a:rPr lang="en-US" sz="1600" dirty="0" smtClean="0"/>
              <a:t>)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Язык определения отчетов (</a:t>
            </a:r>
            <a:r>
              <a:rPr lang="en-US" sz="1600" dirty="0" err="1" smtClean="0"/>
              <a:t>RDL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Единая среда управления - </a:t>
            </a:r>
            <a:r>
              <a:rPr lang="en-US" sz="1600" dirty="0" smtClean="0"/>
              <a:t>Microsoft </a:t>
            </a:r>
            <a:r>
              <a:rPr lang="en-US" sz="1600" dirty="0"/>
              <a:t>SQL Server Management Studio 2012</a:t>
            </a:r>
            <a:endParaRPr lang="en-US" sz="16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57" y="3968068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Среда разработки системы: пользовательский интерфейс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81097" y="1348436"/>
            <a:ext cx="7200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Действующая версия 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2010</a:t>
            </a: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года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err="1"/>
              <a:t>XAML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расширяемый язык разметки приложений - </a:t>
            </a:r>
            <a:r>
              <a:rPr lang="en-US" sz="1600" dirty="0" smtClean="0"/>
              <a:t>Extensible </a:t>
            </a:r>
            <a:r>
              <a:rPr lang="en-US" sz="1600" dirty="0"/>
              <a:t>Application Markup Language</a:t>
            </a:r>
            <a:r>
              <a:rPr lang="en-US" sz="1600" dirty="0" smtClean="0"/>
              <a:t>) + </a:t>
            </a:r>
            <a:r>
              <a:rPr lang="ru-RU" sz="1600" dirty="0" smtClean="0"/>
              <a:t>модуль </a:t>
            </a:r>
            <a:r>
              <a:rPr lang="en-US" sz="1600" dirty="0" smtClean="0"/>
              <a:t>Silverlight</a:t>
            </a:r>
            <a:endParaRPr lang="en-US" sz="1600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Интегрированная среда разработки: </a:t>
            </a:r>
            <a:r>
              <a:rPr lang="en-US" sz="1600" dirty="0" smtClean="0"/>
              <a:t>Microsoft </a:t>
            </a:r>
            <a:r>
              <a:rPr lang="en-US" sz="1600" dirty="0"/>
              <a:t>Expression Blend for Visual Studio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Визуальная библиотека </a:t>
            </a:r>
            <a:r>
              <a:rPr lang="en-US" sz="1600" dirty="0" err="1" smtClean="0"/>
              <a:t>Telerik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Пилотная версия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(</a:t>
            </a: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стартовала в 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2015</a:t>
            </a: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году</a:t>
            </a:r>
            <a:r>
              <a:rPr lang="ru-RU" sz="1600" b="1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ru-RU" sz="1600" b="1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апробацию планируется </a:t>
            </a:r>
            <a:r>
              <a:rPr lang="ru-RU" sz="1600" b="1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завершить в 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2016</a:t>
            </a:r>
            <a:r>
              <a:rPr lang="ru-RU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году</a:t>
            </a:r>
            <a:r>
              <a:rPr lang="en-US" sz="16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sz="1600" b="1" dirty="0" smtClean="0"/>
          </a:p>
          <a:p>
            <a:pPr>
              <a:buClr>
                <a:srgbClr val="C00000"/>
              </a:buClr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HTML/JavaScript/CSS  - </a:t>
            </a:r>
            <a:r>
              <a:rPr lang="ru-RU" sz="1600" dirty="0" smtClean="0"/>
              <a:t>одностраничное приложение </a:t>
            </a:r>
            <a:endParaRPr lang="en-US" sz="1600" dirty="0" smtClean="0"/>
          </a:p>
          <a:p>
            <a:pPr>
              <a:buClr>
                <a:srgbClr val="C00000"/>
              </a:buClr>
            </a:pP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/>
              <a:t>Angular </a:t>
            </a:r>
            <a:r>
              <a:rPr lang="en-US" sz="1600" dirty="0" smtClean="0"/>
              <a:t>JS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Пользовательский интерфейс </a:t>
            </a:r>
            <a:r>
              <a:rPr lang="en-US" sz="1600" dirty="0" smtClean="0"/>
              <a:t>Kendo 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47" y="3394511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Введение и план презентации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600198"/>
            <a:ext cx="396790" cy="4604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5699" y="1642461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Введение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644833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6128" y="2690381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Архитектура системы.</a:t>
            </a:r>
            <a:r>
              <a:rPr lang="en-US" dirty="0" smtClean="0"/>
              <a:t> </a:t>
            </a:r>
            <a:r>
              <a:rPr lang="ru-RU" dirty="0" smtClean="0"/>
              <a:t>Общие темы</a:t>
            </a:r>
            <a:r>
              <a:rPr lang="en-US" dirty="0" smtClean="0"/>
              <a:t>: </a:t>
            </a:r>
            <a:r>
              <a:rPr lang="ru-RU" dirty="0" smtClean="0"/>
              <a:t>технология, шаблоны, уровни, набор инструментов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3653559"/>
            <a:ext cx="396790" cy="4604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46128" y="3699107"/>
            <a:ext cx="653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Архитектура системы. Взгляд внутрь</a:t>
            </a:r>
            <a:r>
              <a:rPr lang="en-US" dirty="0" smtClean="0"/>
              <a:t>: </a:t>
            </a:r>
            <a:r>
              <a:rPr lang="ru-RU" dirty="0" smtClean="0"/>
              <a:t>центральные компоненты и вспомогательные сервисы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4616737"/>
            <a:ext cx="396790" cy="4604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918" y="4662285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Обсуждение (вопросы и ответы)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системы. Взгляд внутрь: компоненты электронного казначейства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04800" y="1066800"/>
            <a:ext cx="2217642" cy="815105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Первичная БД</a:t>
            </a:r>
            <a:endParaRPr lang="en-US" dirty="0" smtClean="0"/>
          </a:p>
          <a:p>
            <a:pPr algn="ctr"/>
            <a:r>
              <a:rPr lang="ru-RU" sz="1200" dirty="0" smtClean="0"/>
              <a:t>Первичная  операционная БД системы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237648" y="3659565"/>
            <a:ext cx="2801264" cy="508939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en-US" dirty="0" smtClean="0"/>
          </a:p>
          <a:p>
            <a:pPr algn="ctr"/>
            <a:r>
              <a:rPr lang="ru-RU" sz="1200" dirty="0" smtClean="0"/>
              <a:t>Движок отчетов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790239" y="2927885"/>
            <a:ext cx="2248673" cy="611910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 данных</a:t>
            </a:r>
            <a:endParaRPr lang="en-US" dirty="0" smtClean="0"/>
          </a:p>
          <a:p>
            <a:pPr algn="ctr"/>
            <a:r>
              <a:rPr lang="ru-RU" sz="1200" dirty="0" err="1" smtClean="0"/>
              <a:t>Нереляционная</a:t>
            </a:r>
            <a:r>
              <a:rPr lang="ru-RU" sz="1200" dirty="0" smtClean="0"/>
              <a:t> многомерная база данных </a:t>
            </a:r>
            <a:endParaRPr lang="en-US" sz="1200" dirty="0"/>
          </a:p>
        </p:txBody>
      </p:sp>
      <p:sp>
        <p:nvSpPr>
          <p:cNvPr id="52" name="Rounded Rectangle 51"/>
          <p:cNvSpPr/>
          <p:nvPr/>
        </p:nvSpPr>
        <p:spPr>
          <a:xfrm>
            <a:off x="1112701" y="2103225"/>
            <a:ext cx="1926212" cy="704423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Хранилище БД</a:t>
            </a:r>
            <a:endParaRPr lang="en-US" sz="1600" dirty="0" smtClean="0"/>
          </a:p>
          <a:p>
            <a:pPr algn="ctr"/>
            <a:r>
              <a:rPr lang="ru-RU" sz="1100" dirty="0" smtClean="0"/>
              <a:t>Разделенная </a:t>
            </a:r>
            <a:r>
              <a:rPr lang="ru-RU" sz="1100" dirty="0" err="1" smtClean="0"/>
              <a:t>денормализованная</a:t>
            </a:r>
            <a:r>
              <a:rPr lang="ru-RU" sz="1100" dirty="0" smtClean="0"/>
              <a:t> база данных</a:t>
            </a:r>
            <a:endParaRPr lang="en-US" sz="11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590620" y="900468"/>
            <a:ext cx="6479076" cy="4958786"/>
            <a:chOff x="2590620" y="900468"/>
            <a:chExt cx="6479076" cy="4958786"/>
          </a:xfrm>
        </p:grpSpPr>
        <p:sp>
          <p:nvSpPr>
            <p:cNvPr id="69" name="Rounded Rectangle 68"/>
            <p:cNvSpPr/>
            <p:nvPr/>
          </p:nvSpPr>
          <p:spPr>
            <a:xfrm>
              <a:off x="3571376" y="1218650"/>
              <a:ext cx="5498320" cy="464060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67018" y="900468"/>
              <a:ext cx="31577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Центральная часть приложений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0" name="Left-Right Arrow 19"/>
            <p:cNvSpPr/>
            <p:nvPr/>
          </p:nvSpPr>
          <p:spPr>
            <a:xfrm rot="10800000">
              <a:off x="2590620" y="1408631"/>
              <a:ext cx="904341" cy="21984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Left-Right Arrow 65"/>
            <p:cNvSpPr/>
            <p:nvPr/>
          </p:nvSpPr>
          <p:spPr>
            <a:xfrm rot="10800000">
              <a:off x="3088267" y="2915872"/>
              <a:ext cx="408807" cy="18858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Left-Right Arrow 73"/>
            <p:cNvSpPr/>
            <p:nvPr/>
          </p:nvSpPr>
          <p:spPr>
            <a:xfrm rot="10800000">
              <a:off x="3088264" y="3641948"/>
              <a:ext cx="408810" cy="18858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Left-Right Arrow 74"/>
            <p:cNvSpPr/>
            <p:nvPr/>
          </p:nvSpPr>
          <p:spPr>
            <a:xfrm rot="10800000">
              <a:off x="3088265" y="2135871"/>
              <a:ext cx="408809" cy="18858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Left-Right Arrow 75"/>
          <p:cNvSpPr/>
          <p:nvPr/>
        </p:nvSpPr>
        <p:spPr>
          <a:xfrm rot="16200000">
            <a:off x="-350874" y="2658474"/>
            <a:ext cx="1782339" cy="219842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Left-Right Arrow 76"/>
          <p:cNvSpPr/>
          <p:nvPr/>
        </p:nvSpPr>
        <p:spPr>
          <a:xfrm rot="5400000">
            <a:off x="426525" y="2294974"/>
            <a:ext cx="1045980" cy="219842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Left-Right Arrow 77"/>
          <p:cNvSpPr/>
          <p:nvPr/>
        </p:nvSpPr>
        <p:spPr>
          <a:xfrm rot="5400000">
            <a:off x="1205891" y="1911163"/>
            <a:ext cx="228004" cy="15612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0562" y="4191000"/>
            <a:ext cx="3376512" cy="1668254"/>
            <a:chOff x="120562" y="4191000"/>
            <a:chExt cx="3376512" cy="1668254"/>
          </a:xfrm>
        </p:grpSpPr>
        <p:sp>
          <p:nvSpPr>
            <p:cNvPr id="79" name="Rounded Rectangle 78"/>
            <p:cNvSpPr/>
            <p:nvPr/>
          </p:nvSpPr>
          <p:spPr>
            <a:xfrm>
              <a:off x="156525" y="4495800"/>
              <a:ext cx="3340549" cy="136345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52977" y="4559716"/>
              <a:ext cx="1575823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Электронный паспорт системы</a:t>
              </a:r>
              <a:endParaRPr lang="en-US" sz="100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52976" y="4880201"/>
              <a:ext cx="1575823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ФАС</a:t>
              </a:r>
              <a:r>
                <a:rPr lang="en-US" sz="1200" dirty="0" smtClean="0"/>
                <a:t>– </a:t>
              </a:r>
              <a:r>
                <a:rPr lang="ru-RU" sz="1200" dirty="0" smtClean="0"/>
                <a:t>курсы валют</a:t>
              </a:r>
              <a:endParaRPr lang="en-US" sz="12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52976" y="5198065"/>
              <a:ext cx="1561919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ФАС </a:t>
              </a:r>
              <a:r>
                <a:rPr lang="en-US" sz="1000" dirty="0" smtClean="0"/>
                <a:t>– </a:t>
              </a:r>
              <a:r>
                <a:rPr lang="ru-RU" sz="1000" dirty="0" smtClean="0"/>
                <a:t>Гражданский реестр</a:t>
              </a:r>
              <a:endParaRPr lang="en-US" sz="10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42371" y="5514197"/>
              <a:ext cx="1572524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ФАС </a:t>
              </a:r>
              <a:r>
                <a:rPr lang="en-US" sz="1100" dirty="0" smtClean="0"/>
                <a:t>–</a:t>
              </a:r>
              <a:r>
                <a:rPr lang="ru-RU" sz="1100" dirty="0" smtClean="0"/>
                <a:t>реестр </a:t>
              </a:r>
              <a:r>
                <a:rPr lang="ru-RU" sz="1100" dirty="0" err="1" smtClean="0"/>
                <a:t>юр.лиц</a:t>
              </a:r>
              <a:endParaRPr lang="en-US" sz="11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0562" y="4191000"/>
              <a:ext cx="2165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</a:rPr>
                <a:t>Утилиты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848513" y="4573455"/>
              <a:ext cx="1575823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GPSS / RTGS</a:t>
              </a:r>
              <a:endParaRPr lang="en-US" sz="12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858847" y="4880921"/>
              <a:ext cx="1575823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Электронный бюджет</a:t>
              </a:r>
              <a:endParaRPr lang="en-US" sz="11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858847" y="5197620"/>
              <a:ext cx="1565489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Электронное казначейство</a:t>
              </a:r>
              <a:endParaRPr lang="en-US" sz="10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858847" y="5504276"/>
              <a:ext cx="1556115" cy="25902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Электронная система управления долгом</a:t>
              </a:r>
              <a:endParaRPr lang="en-US" sz="1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39555" y="1237165"/>
            <a:ext cx="2841787" cy="2590828"/>
            <a:chOff x="3639555" y="1237165"/>
            <a:chExt cx="2841787" cy="2590828"/>
          </a:xfrm>
        </p:grpSpPr>
        <p:sp>
          <p:nvSpPr>
            <p:cNvPr id="59" name="TextBox 58"/>
            <p:cNvSpPr txBox="1"/>
            <p:nvPr/>
          </p:nvSpPr>
          <p:spPr>
            <a:xfrm>
              <a:off x="3639555" y="1237165"/>
              <a:ext cx="2841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Фронт-офис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948699" y="1584127"/>
              <a:ext cx="2223502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Приложение  фронт-офиса </a:t>
              </a:r>
              <a:endParaRPr lang="en-US" sz="1200" dirty="0" smtClean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948698" y="1963617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Операционная служба </a:t>
              </a:r>
              <a:r>
                <a:rPr lang="ru-RU" sz="1200" dirty="0" smtClean="0"/>
                <a:t>фронт-офиса</a:t>
              </a:r>
              <a:endParaRPr lang="en-US" sz="1200" dirty="0" smtClean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948698" y="2344617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Служба кэширования фронт-офиса</a:t>
              </a:r>
              <a:endParaRPr lang="en-US" sz="12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57824" y="2743200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Служба общедоступных программных интерфейсов (</a:t>
              </a:r>
              <a:r>
                <a:rPr lang="en-US" sz="1000" dirty="0" smtClean="0"/>
                <a:t>API</a:t>
              </a:r>
              <a:r>
                <a:rPr lang="ru-RU" sz="1000" dirty="0" smtClean="0"/>
                <a:t>)</a:t>
              </a:r>
              <a:endParaRPr lang="en-US" sz="1000" dirty="0" smtClean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957824" y="3124610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Приложение хранилища</a:t>
              </a:r>
              <a:endParaRPr lang="en-US" sz="1200" dirty="0" smtClean="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957824" y="3505610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Операционная служба хранилища</a:t>
              </a:r>
              <a:endParaRPr lang="en-US" sz="1200" dirty="0" smtClean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51495" y="1237165"/>
            <a:ext cx="2841787" cy="1429835"/>
            <a:chOff x="6151495" y="1237165"/>
            <a:chExt cx="2841787" cy="1429835"/>
          </a:xfrm>
        </p:grpSpPr>
        <p:sp>
          <p:nvSpPr>
            <p:cNvPr id="101" name="TextBox 100"/>
            <p:cNvSpPr txBox="1"/>
            <p:nvPr/>
          </p:nvSpPr>
          <p:spPr>
            <a:xfrm>
              <a:off x="6151495" y="1237165"/>
              <a:ext cx="2841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rgbClr val="C00000"/>
                  </a:solidFill>
                </a:rPr>
                <a:t>Мидл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-офис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460639" y="1584127"/>
              <a:ext cx="2223502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Приложение </a:t>
              </a:r>
              <a:r>
                <a:rPr lang="ru-RU" sz="1200" dirty="0" err="1" smtClean="0"/>
                <a:t>мидл</a:t>
              </a:r>
              <a:r>
                <a:rPr lang="ru-RU" sz="1200" dirty="0" smtClean="0"/>
                <a:t>-офиса </a:t>
              </a:r>
              <a:endParaRPr lang="en-US" sz="12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460638" y="1963617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Операционная служба </a:t>
              </a:r>
              <a:r>
                <a:rPr lang="ru-RU" sz="1200" dirty="0" err="1"/>
                <a:t>мидл</a:t>
              </a:r>
              <a:r>
                <a:rPr lang="ru-RU" sz="1200" dirty="0"/>
                <a:t>-офиса</a:t>
              </a:r>
              <a:endParaRPr lang="en-US" sz="1200" dirty="0" smtClean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460638" y="2344617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Служба кэширования </a:t>
              </a:r>
              <a:r>
                <a:rPr lang="ru-RU" sz="1200" dirty="0" err="1"/>
                <a:t>мидл</a:t>
              </a:r>
              <a:r>
                <a:rPr lang="ru-RU" sz="1200" dirty="0"/>
                <a:t>-офиса</a:t>
              </a:r>
              <a:endParaRPr lang="en-US" sz="1200" dirty="0"/>
            </a:p>
          </p:txBody>
        </p:sp>
      </p:grpSp>
      <p:sp>
        <p:nvSpPr>
          <p:cNvPr id="108" name="Left-Right Arrow 107"/>
          <p:cNvSpPr/>
          <p:nvPr/>
        </p:nvSpPr>
        <p:spPr>
          <a:xfrm rot="9651137">
            <a:off x="2753113" y="4183865"/>
            <a:ext cx="804370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172200" y="2743200"/>
            <a:ext cx="2841787" cy="2992331"/>
            <a:chOff x="6172200" y="2743200"/>
            <a:chExt cx="2841787" cy="2992331"/>
          </a:xfrm>
        </p:grpSpPr>
        <p:sp>
          <p:nvSpPr>
            <p:cNvPr id="109" name="TextBox 108"/>
            <p:cNvSpPr txBox="1"/>
            <p:nvPr/>
          </p:nvSpPr>
          <p:spPr>
            <a:xfrm>
              <a:off x="6172200" y="2743200"/>
              <a:ext cx="2841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rgbClr val="C00000"/>
                  </a:solidFill>
                </a:rPr>
                <a:t>Бэк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-офис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481344" y="3090162"/>
              <a:ext cx="2223502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Приложение </a:t>
              </a:r>
              <a:r>
                <a:rPr lang="ru-RU" sz="1200" dirty="0" err="1" smtClean="0"/>
                <a:t>бэк</a:t>
              </a:r>
              <a:r>
                <a:rPr lang="ru-RU" sz="1200" dirty="0" smtClean="0"/>
                <a:t>-офиса</a:t>
              </a:r>
              <a:endParaRPr lang="en-US" sz="1200" dirty="0" smtClean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6481343" y="3469652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Операционная служба </a:t>
              </a:r>
              <a:r>
                <a:rPr lang="ru-RU" sz="1200" dirty="0" err="1" smtClean="0"/>
                <a:t>бэк</a:t>
              </a:r>
              <a:r>
                <a:rPr lang="ru-RU" sz="1200" dirty="0" smtClean="0"/>
                <a:t>-офиса</a:t>
              </a:r>
              <a:endParaRPr lang="en-US" sz="1200" dirty="0" smtClean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481343" y="3850652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Служба кэширования </a:t>
              </a:r>
              <a:r>
                <a:rPr lang="ru-RU" sz="1200" dirty="0" err="1" smtClean="0"/>
                <a:t>бэк</a:t>
              </a:r>
              <a:r>
                <a:rPr lang="ru-RU" sz="1200" dirty="0" smtClean="0"/>
                <a:t>-офиса</a:t>
              </a:r>
              <a:endParaRPr lang="en-US" sz="1200" dirty="0" smtClean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6490469" y="4249235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Служба интегрирования доходов</a:t>
              </a:r>
              <a:endParaRPr lang="en-US" sz="1200" dirty="0" smtClean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490469" y="4630645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Служба интеграции эл. бюджета и эл. системы управления долгом</a:t>
              </a:r>
              <a:endParaRPr lang="en-US" sz="1000" dirty="0" smtClean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490469" y="5011645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Служба интеграции закупок</a:t>
              </a:r>
              <a:endParaRPr lang="en-US" sz="1200" dirty="0" smtClean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490469" y="5413148"/>
              <a:ext cx="2214377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Служба по средствам </a:t>
              </a:r>
              <a:r>
                <a:rPr lang="en-US" sz="1200" dirty="0" smtClean="0"/>
                <a:t>API</a:t>
              </a:r>
              <a:r>
                <a:rPr lang="ru-RU" sz="1200" dirty="0" smtClean="0"/>
                <a:t> хранилища</a:t>
              </a:r>
              <a:endParaRPr lang="en-US" sz="1200" dirty="0" smtClean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635213" y="3886200"/>
            <a:ext cx="2841787" cy="1819166"/>
            <a:chOff x="3635213" y="3886200"/>
            <a:chExt cx="2841787" cy="1819166"/>
          </a:xfrm>
        </p:grpSpPr>
        <p:sp>
          <p:nvSpPr>
            <p:cNvPr id="117" name="TextBox 116"/>
            <p:cNvSpPr txBox="1"/>
            <p:nvPr/>
          </p:nvSpPr>
          <p:spPr>
            <a:xfrm>
              <a:off x="3635213" y="3886200"/>
              <a:ext cx="28417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C00000"/>
                  </a:solidFill>
                </a:rPr>
                <a:t>Специалист по фоновым задачам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44357" y="4233162"/>
              <a:ext cx="2223502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Задачи по </a:t>
              </a:r>
              <a:r>
                <a:rPr lang="en-US" sz="1200" dirty="0" smtClean="0"/>
                <a:t>GPSS/</a:t>
              </a:r>
              <a:r>
                <a:rPr lang="en-US" sz="1200" dirty="0" err="1" smtClean="0"/>
                <a:t>RTGS</a:t>
              </a:r>
              <a:r>
                <a:rPr lang="en-US" sz="1200" dirty="0" smtClean="0"/>
                <a:t> 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944356" y="4612652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Задачи по курсам валют</a:t>
              </a:r>
              <a:endParaRPr lang="en-US" sz="1200" dirty="0" smtClean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3944356" y="4993652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Задачи по </a:t>
              </a:r>
              <a:r>
                <a:rPr lang="en-US" sz="1200" dirty="0" smtClean="0"/>
                <a:t>SWIFT 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944356" y="5382983"/>
              <a:ext cx="2223503" cy="32238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Асинхронные операции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51949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52" grpId="0" animBg="1"/>
      <p:bldP spid="76" grpId="0" animBg="1"/>
      <p:bldP spid="77" grpId="0" animBg="1"/>
      <p:bldP spid="78" grpId="0" animBg="1"/>
      <p:bldP spid="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64008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системы. Взгляд внутрь: компоненты электронного паспорта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98698" y="1181130"/>
            <a:ext cx="2550652" cy="2568439"/>
            <a:chOff x="6498698" y="1181130"/>
            <a:chExt cx="2550652" cy="2568439"/>
          </a:xfrm>
        </p:grpSpPr>
        <p:sp>
          <p:nvSpPr>
            <p:cNvPr id="128" name="Rounded Rectangle 127"/>
            <p:cNvSpPr/>
            <p:nvPr/>
          </p:nvSpPr>
          <p:spPr>
            <a:xfrm>
              <a:off x="6498698" y="1181130"/>
              <a:ext cx="2550652" cy="2568439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13825" y="2592143"/>
              <a:ext cx="2346985" cy="9286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Модульный движок для управления данными </a:t>
              </a:r>
              <a:endParaRPr lang="en-US" sz="1400" dirty="0" smtClean="0"/>
            </a:p>
            <a:p>
              <a:pPr algn="ctr"/>
              <a:r>
                <a:rPr lang="ru-RU" sz="1200" dirty="0" smtClean="0"/>
                <a:t>Клиенты-поставщики данных</a:t>
              </a:r>
              <a:endParaRPr lang="en-US" sz="1200" dirty="0" smtClean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607274" y="1352891"/>
              <a:ext cx="2346985" cy="89916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Консоль управления</a:t>
              </a:r>
              <a:endParaRPr lang="en-US" dirty="0" smtClean="0"/>
            </a:p>
            <a:p>
              <a:pPr algn="ctr"/>
              <a:r>
                <a:rPr lang="ru-RU" sz="1200" dirty="0" smtClean="0"/>
                <a:t>Управление приложениями, разрешениями, ролями</a:t>
              </a:r>
              <a:endParaRPr lang="en-US" sz="1200" dirty="0" smtClean="0"/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168806" y="5057502"/>
            <a:ext cx="2337692" cy="719627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Единый портал входа в систему </a:t>
            </a:r>
            <a:endParaRPr lang="en-US" sz="12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328730" y="1686526"/>
            <a:ext cx="2895600" cy="2713497"/>
            <a:chOff x="3328730" y="1686526"/>
            <a:chExt cx="2895600" cy="2713497"/>
          </a:xfrm>
        </p:grpSpPr>
        <p:sp>
          <p:nvSpPr>
            <p:cNvPr id="80" name="Rounded Rectangle 79"/>
            <p:cNvSpPr/>
            <p:nvPr/>
          </p:nvSpPr>
          <p:spPr>
            <a:xfrm>
              <a:off x="3328730" y="1686526"/>
              <a:ext cx="2895600" cy="2713497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480182" y="2090467"/>
              <a:ext cx="2592696" cy="94361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Сервисы для членов</a:t>
              </a:r>
              <a:endParaRPr lang="en-US" dirty="0" smtClean="0"/>
            </a:p>
            <a:p>
              <a:pPr algn="ctr"/>
              <a:r>
                <a:rPr lang="ru-RU" sz="1200" dirty="0" smtClean="0"/>
                <a:t>Интеграционные сервисы </a:t>
              </a:r>
              <a:r>
                <a:rPr lang="en-US" sz="1200" dirty="0" smtClean="0"/>
                <a:t>(API) </a:t>
              </a:r>
              <a:r>
                <a:rPr lang="ru-RU" sz="1200" dirty="0" smtClean="0"/>
                <a:t>для клиентов</a:t>
              </a:r>
              <a:r>
                <a:rPr lang="en-US" sz="1200" dirty="0" smtClean="0"/>
                <a:t>/</a:t>
              </a:r>
              <a:r>
                <a:rPr lang="ru-RU" sz="1200" dirty="0" smtClean="0"/>
                <a:t>авторизация физических лиц</a:t>
              </a:r>
              <a:endParaRPr lang="en-US" sz="1200" dirty="0" smtClean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480182" y="3261136"/>
              <a:ext cx="2592696" cy="926152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Сервисы для систем-членов</a:t>
              </a:r>
              <a:endParaRPr lang="en-US" sz="1600" dirty="0" smtClean="0"/>
            </a:p>
            <a:p>
              <a:pPr algn="ctr"/>
              <a:r>
                <a:rPr lang="ru-RU" sz="1200" dirty="0" smtClean="0"/>
                <a:t>Интеграционные сервисы</a:t>
              </a:r>
              <a:r>
                <a:rPr lang="en-US" sz="1200" dirty="0" smtClean="0"/>
                <a:t> </a:t>
              </a:r>
              <a:r>
                <a:rPr lang="en-US" sz="1200" dirty="0"/>
                <a:t>(API)</a:t>
              </a:r>
              <a:r>
                <a:rPr lang="en-US" sz="1200" dirty="0" smtClean="0"/>
                <a:t> </a:t>
              </a:r>
              <a:r>
                <a:rPr lang="ru-RU" sz="1200" dirty="0" smtClean="0"/>
                <a:t>для клиентов</a:t>
              </a:r>
              <a:r>
                <a:rPr lang="en-US" sz="1200" dirty="0" smtClean="0"/>
                <a:t> /</a:t>
              </a:r>
              <a:r>
                <a:rPr lang="ru-RU" sz="1200" dirty="0" smtClean="0"/>
                <a:t>машинная авторизация</a:t>
              </a:r>
              <a:endParaRPr lang="en-US" sz="1200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80181" y="1686527"/>
              <a:ext cx="25146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Точки интеграции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6" name="Left-Right Arrow 85"/>
          <p:cNvSpPr/>
          <p:nvPr/>
        </p:nvSpPr>
        <p:spPr>
          <a:xfrm rot="1309487">
            <a:off x="2477916" y="1619437"/>
            <a:ext cx="823415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97549" y="4986121"/>
            <a:ext cx="5410196" cy="915884"/>
            <a:chOff x="3697549" y="4986121"/>
            <a:chExt cx="5410196" cy="915884"/>
          </a:xfrm>
        </p:grpSpPr>
        <p:sp>
          <p:nvSpPr>
            <p:cNvPr id="91" name="Rounded Rectangle 90"/>
            <p:cNvSpPr/>
            <p:nvPr/>
          </p:nvSpPr>
          <p:spPr>
            <a:xfrm>
              <a:off x="3697549" y="4986121"/>
              <a:ext cx="5410196" cy="91588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834731" y="5081581"/>
              <a:ext cx="2346985" cy="74866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Партнерская система </a:t>
              </a:r>
              <a:r>
                <a:rPr lang="en-US" sz="1600" dirty="0" smtClean="0"/>
                <a:t>1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674993" y="5084780"/>
              <a:ext cx="2346985" cy="74866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Партнерская система </a:t>
              </a:r>
              <a:r>
                <a:rPr lang="en-US" sz="1600" dirty="0" smtClean="0"/>
                <a:t>N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257840" y="5501938"/>
              <a:ext cx="341029" cy="27519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…</a:t>
              </a:r>
              <a:endParaRPr lang="en-US" sz="1200" dirty="0" smtClean="0"/>
            </a:p>
          </p:txBody>
        </p:sp>
      </p:grpSp>
      <p:sp>
        <p:nvSpPr>
          <p:cNvPr id="92" name="Left-Right Arrow 91"/>
          <p:cNvSpPr/>
          <p:nvPr/>
        </p:nvSpPr>
        <p:spPr>
          <a:xfrm rot="5400000">
            <a:off x="7628585" y="4237155"/>
            <a:ext cx="1132600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Left-Right Arrow 97"/>
          <p:cNvSpPr/>
          <p:nvPr/>
        </p:nvSpPr>
        <p:spPr>
          <a:xfrm rot="5400000">
            <a:off x="4577197" y="4541954"/>
            <a:ext cx="522998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7773" y="1181131"/>
            <a:ext cx="2290627" cy="3543270"/>
            <a:chOff x="147773" y="1181131"/>
            <a:chExt cx="2290627" cy="3543270"/>
          </a:xfrm>
        </p:grpSpPr>
        <p:sp>
          <p:nvSpPr>
            <p:cNvPr id="123" name="Rounded Rectangle 122"/>
            <p:cNvSpPr/>
            <p:nvPr/>
          </p:nvSpPr>
          <p:spPr>
            <a:xfrm>
              <a:off x="147773" y="1181131"/>
              <a:ext cx="2290627" cy="354327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9422" y="1350681"/>
              <a:ext cx="1926212" cy="69013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База данных</a:t>
              </a:r>
              <a:endParaRPr lang="en-US" dirty="0" smtClean="0"/>
            </a:p>
            <a:p>
              <a:pPr algn="ctr"/>
              <a:r>
                <a:rPr lang="ru-RU" sz="1200" dirty="0" smtClean="0"/>
                <a:t>Кластерное реляционное хранилище</a:t>
              </a:r>
              <a:endParaRPr lang="en-US" sz="1200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49422" y="2235335"/>
              <a:ext cx="1926212" cy="6602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DigiPass</a:t>
              </a:r>
              <a:r>
                <a:rPr lang="en-US" dirty="0" smtClean="0"/>
                <a:t> </a:t>
              </a:r>
            </a:p>
            <a:p>
              <a:pPr algn="ctr"/>
              <a:r>
                <a:rPr lang="ru-RU" sz="1100" dirty="0"/>
                <a:t>Инфраструктура обеспечения безопасности </a:t>
              </a:r>
              <a:endParaRPr lang="en-US" sz="11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74546" y="3089303"/>
              <a:ext cx="1926212" cy="6602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Инфраструктура открытых ключей (</a:t>
              </a:r>
              <a:r>
                <a:rPr lang="en-US" sz="1100" dirty="0" smtClean="0"/>
                <a:t>PKI</a:t>
              </a:r>
              <a:r>
                <a:rPr lang="ru-RU" sz="1100" dirty="0" smtClean="0"/>
                <a:t>) ФАС</a:t>
              </a:r>
              <a:r>
                <a:rPr lang="en-US" sz="1100" dirty="0" smtClean="0"/>
                <a:t> </a:t>
              </a:r>
            </a:p>
            <a:p>
              <a:pPr algn="ctr"/>
              <a:r>
                <a:rPr lang="ru-RU" sz="1000" dirty="0" smtClean="0"/>
                <a:t>Инфраструктура обеспечения безопасности </a:t>
              </a:r>
              <a:endParaRPr lang="en-US" sz="1000" dirty="0" smtClean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386318" y="3913625"/>
              <a:ext cx="1926212" cy="6602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PKI</a:t>
              </a:r>
              <a:r>
                <a:rPr lang="ru-RU" sz="1200" dirty="0" smtClean="0"/>
                <a:t> Гражданского реестра </a:t>
              </a:r>
            </a:p>
            <a:p>
              <a:pPr algn="ctr"/>
              <a:r>
                <a:rPr lang="ru-RU" sz="1000" dirty="0"/>
                <a:t>Инфраструктура обеспечения безопасности </a:t>
              </a:r>
              <a:endParaRPr lang="en-US" sz="1000" dirty="0"/>
            </a:p>
          </p:txBody>
        </p:sp>
      </p:grpSp>
      <p:sp>
        <p:nvSpPr>
          <p:cNvPr id="127" name="Left-Right Arrow 126"/>
          <p:cNvSpPr/>
          <p:nvPr/>
        </p:nvSpPr>
        <p:spPr>
          <a:xfrm rot="10800000">
            <a:off x="2477282" y="1211535"/>
            <a:ext cx="3999717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Left-Right Arrow 128"/>
          <p:cNvSpPr/>
          <p:nvPr/>
        </p:nvSpPr>
        <p:spPr>
          <a:xfrm rot="10800000">
            <a:off x="2582621" y="5268892"/>
            <a:ext cx="1038803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Left-Right Arrow 129"/>
          <p:cNvSpPr/>
          <p:nvPr/>
        </p:nvSpPr>
        <p:spPr>
          <a:xfrm rot="5400000">
            <a:off x="1096219" y="4782122"/>
            <a:ext cx="333100" cy="21765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25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6" grpId="0" animBg="1"/>
      <p:bldP spid="92" grpId="0" animBg="1"/>
      <p:bldP spid="98" grpId="0" animBg="1"/>
      <p:bldP spid="127" grpId="0" animBg="1"/>
      <p:bldP spid="129" grpId="0" animBg="1"/>
      <p:bldP spid="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системы. Взгляд внутрь: компоненты ФАС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3447917" y="2330860"/>
            <a:ext cx="2592696" cy="116737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Единая точка интеграции</a:t>
            </a:r>
            <a:endParaRPr lang="en-US" sz="1400" b="1" dirty="0" smtClean="0"/>
          </a:p>
          <a:p>
            <a:pPr algn="ctr"/>
            <a:r>
              <a:rPr lang="ru-RU" sz="1100" dirty="0" smtClean="0"/>
              <a:t>Единый коммуникационный пункт для всех внешних данных</a:t>
            </a:r>
            <a:r>
              <a:rPr lang="en-US" sz="1100" dirty="0" smtClean="0"/>
              <a:t>. </a:t>
            </a:r>
            <a:r>
              <a:rPr lang="ru-RU" sz="1100" dirty="0" smtClean="0"/>
              <a:t>Централизованное ведение журнала и контроль выдачи разрешений по всем внешним запросам данных</a:t>
            </a:r>
            <a:r>
              <a:rPr lang="en-US" sz="1100" dirty="0" smtClean="0"/>
              <a:t>.</a:t>
            </a:r>
          </a:p>
        </p:txBody>
      </p:sp>
      <p:sp>
        <p:nvSpPr>
          <p:cNvPr id="86" name="Left-Right Arrow 85"/>
          <p:cNvSpPr/>
          <p:nvPr/>
        </p:nvSpPr>
        <p:spPr>
          <a:xfrm rot="1309487">
            <a:off x="2574423" y="2440311"/>
            <a:ext cx="823415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77282" y="4986121"/>
            <a:ext cx="6630463" cy="915884"/>
            <a:chOff x="3697549" y="4986121"/>
            <a:chExt cx="5410196" cy="915884"/>
          </a:xfrm>
        </p:grpSpPr>
        <p:sp>
          <p:nvSpPr>
            <p:cNvPr id="91" name="Rounded Rectangle 90"/>
            <p:cNvSpPr/>
            <p:nvPr/>
          </p:nvSpPr>
          <p:spPr>
            <a:xfrm>
              <a:off x="3697549" y="4986121"/>
              <a:ext cx="5410196" cy="91588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834731" y="5081581"/>
              <a:ext cx="2346985" cy="74866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Клиентская система </a:t>
              </a:r>
              <a:r>
                <a:rPr lang="en-US" dirty="0" smtClean="0"/>
                <a:t>1</a:t>
              </a:r>
              <a:endParaRPr lang="en-US" sz="1200" dirty="0" smtClean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674993" y="5084780"/>
              <a:ext cx="2346985" cy="74866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Клиентская система </a:t>
              </a:r>
              <a:r>
                <a:rPr lang="en-US" dirty="0" smtClean="0"/>
                <a:t>N</a:t>
              </a:r>
              <a:endParaRPr lang="en-US" sz="1200" dirty="0" smtClean="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257840" y="5501938"/>
              <a:ext cx="341029" cy="27519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…</a:t>
              </a:r>
              <a:endParaRPr lang="en-US" sz="1200" dirty="0" smtClean="0"/>
            </a:p>
          </p:txBody>
        </p:sp>
      </p:grpSp>
      <p:sp>
        <p:nvSpPr>
          <p:cNvPr id="98" name="Left-Right Arrow 97"/>
          <p:cNvSpPr/>
          <p:nvPr/>
        </p:nvSpPr>
        <p:spPr>
          <a:xfrm rot="5400000">
            <a:off x="4061103" y="4102001"/>
            <a:ext cx="1421754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7773" y="1181131"/>
            <a:ext cx="2290627" cy="2349137"/>
            <a:chOff x="147773" y="1181131"/>
            <a:chExt cx="2290627" cy="2349137"/>
          </a:xfrm>
        </p:grpSpPr>
        <p:sp>
          <p:nvSpPr>
            <p:cNvPr id="123" name="Rounded Rectangle 122"/>
            <p:cNvSpPr/>
            <p:nvPr/>
          </p:nvSpPr>
          <p:spPr>
            <a:xfrm>
              <a:off x="147773" y="1181131"/>
              <a:ext cx="2290627" cy="2349137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9422" y="1350681"/>
              <a:ext cx="1926212" cy="69013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База данных</a:t>
              </a:r>
              <a:endParaRPr lang="en-US" dirty="0" smtClean="0"/>
            </a:p>
            <a:p>
              <a:pPr algn="ctr"/>
              <a:r>
                <a:rPr lang="ru-RU" sz="1200" dirty="0" smtClean="0"/>
                <a:t>База данных кассовой наличности на местах</a:t>
              </a:r>
              <a:endParaRPr lang="en-US" sz="1200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49422" y="2235334"/>
              <a:ext cx="1926212" cy="110499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Сервисы синхронизации</a:t>
              </a:r>
              <a:endParaRPr lang="en-US" dirty="0" smtClean="0"/>
            </a:p>
            <a:p>
              <a:pPr algn="ctr"/>
              <a:r>
                <a:rPr lang="ru-RU" sz="1200" dirty="0" smtClean="0"/>
                <a:t>Сервисы </a:t>
              </a:r>
              <a:r>
                <a:rPr lang="en-US" sz="1200" dirty="0" smtClean="0"/>
                <a:t>Windows</a:t>
              </a:r>
              <a:r>
                <a:rPr lang="ru-RU" sz="1200" dirty="0" smtClean="0"/>
                <a:t> для фоновых задач</a:t>
              </a:r>
              <a:endParaRPr lang="en-US" sz="1200" dirty="0" smtClean="0"/>
            </a:p>
          </p:txBody>
        </p:sp>
      </p:grpSp>
      <p:sp>
        <p:nvSpPr>
          <p:cNvPr id="127" name="Left-Right Arrow 126"/>
          <p:cNvSpPr/>
          <p:nvPr/>
        </p:nvSpPr>
        <p:spPr>
          <a:xfrm rot="10800000">
            <a:off x="2477282" y="1443045"/>
            <a:ext cx="3999717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98698" y="1181130"/>
            <a:ext cx="2550652" cy="2324069"/>
            <a:chOff x="6498698" y="1181130"/>
            <a:chExt cx="2550652" cy="2324069"/>
          </a:xfrm>
        </p:grpSpPr>
        <p:sp>
          <p:nvSpPr>
            <p:cNvPr id="128" name="Rounded Rectangle 127"/>
            <p:cNvSpPr/>
            <p:nvPr/>
          </p:nvSpPr>
          <p:spPr>
            <a:xfrm>
              <a:off x="6498698" y="1181130"/>
              <a:ext cx="2550652" cy="2324069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12500" y="1892828"/>
              <a:ext cx="2346985" cy="4380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Гражданский реестр</a:t>
              </a:r>
              <a:endParaRPr lang="en-US" sz="1200" dirty="0" smtClean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607274" y="1352892"/>
              <a:ext cx="2329821" cy="41861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Национальный банк</a:t>
              </a:r>
              <a:endParaRPr lang="en-US" dirty="0" smtClean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612500" y="2471366"/>
              <a:ext cx="2346985" cy="43803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Реестр юридических лиц</a:t>
              </a:r>
              <a:endParaRPr lang="en-US" sz="1200" dirty="0" smtClean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637754" y="3091207"/>
              <a:ext cx="626500" cy="24912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…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60893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6" grpId="0" animBg="1"/>
      <p:bldP spid="98" grpId="0" animBg="1"/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5867399" cy="1524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Благодарю за внимание</a:t>
            </a: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!</a:t>
            </a:r>
            <a:b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удовольствием отвечу на ваши вопросы</a:t>
            </a: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43200" y="838199"/>
            <a:ext cx="6324600" cy="4767969"/>
          </a:xfrm>
          <a:prstGeom prst="roundRect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60960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Общая картина: центральные и вспомогательные компоненты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257799" y="1387618"/>
            <a:ext cx="1355019" cy="1271925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Электронное казначейство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914400"/>
            <a:ext cx="44196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СУГФ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95600" y="1387618"/>
            <a:ext cx="1475738" cy="1279241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Электронный бюджет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7515862" y="1395075"/>
            <a:ext cx="1323338" cy="1271925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1400" dirty="0" smtClean="0"/>
              <a:t>Электронная система управления долгом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3048000" y="4611154"/>
            <a:ext cx="5791200" cy="6466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Вспомогательные системы</a:t>
            </a:r>
            <a:endParaRPr lang="en-US" dirty="0"/>
          </a:p>
          <a:p>
            <a:pPr algn="ctr"/>
            <a:r>
              <a:rPr lang="ru-RU" sz="1200" dirty="0" smtClean="0"/>
              <a:t>Электронный паспорт</a:t>
            </a:r>
            <a:r>
              <a:rPr lang="en-US" sz="1200" dirty="0" smtClean="0"/>
              <a:t>, </a:t>
            </a:r>
            <a:r>
              <a:rPr lang="ru-RU" sz="1200" dirty="0" smtClean="0"/>
              <a:t>кэш базы данных о закупках</a:t>
            </a:r>
            <a:r>
              <a:rPr lang="en-US" sz="1200" dirty="0" smtClean="0"/>
              <a:t>, </a:t>
            </a:r>
            <a:r>
              <a:rPr lang="ru-RU" sz="1200" dirty="0" smtClean="0"/>
              <a:t>курсы валют (кэш), кэш Гражданского реестра</a:t>
            </a: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3" name="Left-Right Arrow 32"/>
          <p:cNvSpPr/>
          <p:nvPr/>
        </p:nvSpPr>
        <p:spPr>
          <a:xfrm rot="5400000">
            <a:off x="4994220" y="3547638"/>
            <a:ext cx="1929240" cy="182881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4379088" y="1954873"/>
            <a:ext cx="843424" cy="19292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6612819" y="1947416"/>
            <a:ext cx="843424" cy="200385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34318" y="1181100"/>
            <a:ext cx="1570988" cy="4425069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Внешние системы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ru-RU" sz="1200" dirty="0" smtClean="0"/>
              <a:t>Система валовых расчетов в режиме реального времени (</a:t>
            </a:r>
            <a:r>
              <a:rPr lang="en-US" sz="1200" dirty="0" err="1" smtClean="0"/>
              <a:t>RTGS</a:t>
            </a:r>
            <a:r>
              <a:rPr lang="ru-RU" sz="1200" dirty="0" smtClean="0"/>
              <a:t>)</a:t>
            </a:r>
            <a:r>
              <a:rPr lang="en-US" sz="1200" dirty="0" smtClean="0"/>
              <a:t>, </a:t>
            </a:r>
            <a:r>
              <a:rPr lang="ru-RU" sz="1200" dirty="0" smtClean="0"/>
              <a:t>Курсы валют </a:t>
            </a:r>
            <a:r>
              <a:rPr lang="en-US" sz="1200" dirty="0" smtClean="0"/>
              <a:t>(</a:t>
            </a:r>
            <a:r>
              <a:rPr lang="ru-RU" sz="1200" dirty="0" smtClean="0"/>
              <a:t>Национальный банк</a:t>
            </a:r>
            <a:r>
              <a:rPr lang="en-US" sz="1200" dirty="0" smtClean="0"/>
              <a:t>), </a:t>
            </a:r>
            <a:r>
              <a:rPr lang="ru-RU" sz="1200" dirty="0" smtClean="0"/>
              <a:t>Закупки</a:t>
            </a:r>
            <a:r>
              <a:rPr lang="en-US" sz="1200" dirty="0" smtClean="0"/>
              <a:t>, </a:t>
            </a:r>
            <a:r>
              <a:rPr lang="ru-RU" sz="1200" dirty="0" smtClean="0"/>
              <a:t>Гражданский реестр … </a:t>
            </a:r>
            <a:endParaRPr lang="en-US" sz="1200" dirty="0"/>
          </a:p>
        </p:txBody>
      </p:sp>
      <p:sp>
        <p:nvSpPr>
          <p:cNvPr id="39" name="Left-Right Arrow 38"/>
          <p:cNvSpPr/>
          <p:nvPr/>
        </p:nvSpPr>
        <p:spPr>
          <a:xfrm>
            <a:off x="1852541" y="2933793"/>
            <a:ext cx="843424" cy="484632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Right Arrow 39"/>
          <p:cNvSpPr/>
          <p:nvPr/>
        </p:nvSpPr>
        <p:spPr>
          <a:xfrm rot="5400000">
            <a:off x="2434729" y="3540179"/>
            <a:ext cx="1872459" cy="191184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 rot="5400000">
            <a:off x="7256620" y="3539274"/>
            <a:ext cx="1936840" cy="19201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98718" y="3438950"/>
            <a:ext cx="1729884" cy="828250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Электронная система управления кадрами</a:t>
            </a:r>
            <a:endParaRPr lang="en-US" sz="1400" dirty="0"/>
          </a:p>
        </p:txBody>
      </p:sp>
      <p:sp>
        <p:nvSpPr>
          <p:cNvPr id="21" name="Left-Right Arrow 20"/>
          <p:cNvSpPr/>
          <p:nvPr/>
        </p:nvSpPr>
        <p:spPr>
          <a:xfrm rot="6955053">
            <a:off x="5054701" y="2942841"/>
            <a:ext cx="817703" cy="19201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14433683">
            <a:off x="3744867" y="2959411"/>
            <a:ext cx="835770" cy="19201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0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Распределенная архитектура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3299" y="1066800"/>
            <a:ext cx="7200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rgbClr val="C00000"/>
                </a:solidFill>
              </a:rPr>
              <a:t>При проектировании центральных компонентов системы использовалась распределенная архитектура.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Каждая базовая система способна работать автономно в течение определенного периода времени, выполняя текущие ежедневные операции.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Каждая базовая система зависит от другой базовой системы при выполнении определенных бизнес-процессов.</a:t>
            </a:r>
            <a:endParaRPr lang="en-US" sz="1400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C00000"/>
                </a:solidFill>
              </a:rPr>
              <a:t>Каждая базовая система имеет отдельную базу данных, которая содержит в кратком виде синхронизированную информацию о партнере, необходимую для осуществления текущей деятельности</a:t>
            </a:r>
            <a:r>
              <a:rPr lang="en-US" sz="1400" dirty="0" smtClean="0">
                <a:solidFill>
                  <a:srgbClr val="C00000"/>
                </a:solidFill>
              </a:rPr>
              <a:t>.</a:t>
            </a:r>
            <a:r>
              <a:rPr lang="en-US" sz="1400" dirty="0" smtClean="0"/>
              <a:t>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Все системы созданы на основе общих стандартов программирования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Все системы разработаны и управляются отдельно – с помощью общего шаблона управления и среды разработки. 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Интеграционные темы контролируются «интеграционной группой».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Все системы размещены независимо друг от друга. 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860649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8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Распределенная архитектура (преимущества)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3480" y="1219200"/>
            <a:ext cx="7200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Преимущества использования распределенной архитектуры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Повышенная масштабируемость</a:t>
            </a: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Повышенная стабильность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Сокращение количества единых точек отказов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Снижение вероятности отказов системы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Более высокая степень гибкости при разработке, релизе, модификации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Отдельные сроки реализации проектов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Упрощение процесса управления</a:t>
            </a: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15738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5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системы: разделение на уровни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36" name="Left-Right Arrow 35"/>
          <p:cNvSpPr/>
          <p:nvPr/>
        </p:nvSpPr>
        <p:spPr>
          <a:xfrm rot="5400000">
            <a:off x="4364558" y="2307160"/>
            <a:ext cx="441394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066800"/>
            <a:ext cx="8839200" cy="1143000"/>
            <a:chOff x="152400" y="1219200"/>
            <a:chExt cx="88392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" y="1219200"/>
              <a:ext cx="8839200" cy="114300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46537" y="1303262"/>
              <a:ext cx="3730466" cy="95450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Сервер </a:t>
              </a:r>
              <a:r>
                <a:rPr lang="ru-RU" sz="1600" dirty="0"/>
                <a:t>или </a:t>
              </a:r>
              <a:r>
                <a:rPr lang="ru-RU" sz="1600" dirty="0" smtClean="0"/>
                <a:t>кластер базы данных </a:t>
              </a:r>
            </a:p>
            <a:p>
              <a:pPr algn="ctr"/>
              <a:r>
                <a:rPr lang="ru-RU" sz="1200" dirty="0" smtClean="0"/>
                <a:t>Движок реляционной базы данных, постоянное хранилище приложений</a:t>
              </a:r>
              <a:endParaRPr lang="en-US" sz="12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2001" y="1303263"/>
              <a:ext cx="2182746" cy="95450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Сервер отчетов</a:t>
              </a:r>
              <a:endParaRPr lang="en-US" sz="1600" dirty="0" smtClean="0"/>
            </a:p>
            <a:p>
              <a:pPr algn="ctr"/>
              <a:r>
                <a:rPr lang="ru-RU" sz="1200" dirty="0" smtClean="0"/>
                <a:t>Отдельный движок выдачи отчетов</a:t>
              </a:r>
              <a:endParaRPr lang="en-US" sz="12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29400" y="1320526"/>
              <a:ext cx="2362200" cy="95450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Сервер многомерной базы данных</a:t>
              </a:r>
              <a:endParaRPr lang="en-US" sz="1600" dirty="0" smtClean="0"/>
            </a:p>
            <a:p>
              <a:pPr algn="ctr"/>
              <a:r>
                <a:rPr lang="ru-RU" sz="1100" dirty="0" smtClean="0"/>
                <a:t>Отдельный движок для факультативной агрегации реляционных данных</a:t>
              </a:r>
              <a:endParaRPr lang="en-US" sz="11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81601" y="766475"/>
            <a:ext cx="381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Уровень</a:t>
            </a:r>
            <a:r>
              <a:rPr lang="en-US" sz="1400" dirty="0" smtClean="0">
                <a:solidFill>
                  <a:srgbClr val="C00000"/>
                </a:solidFill>
              </a:rPr>
              <a:t>1: </a:t>
            </a:r>
            <a:r>
              <a:rPr lang="ru-RU" sz="1400" dirty="0" smtClean="0">
                <a:solidFill>
                  <a:srgbClr val="C00000"/>
                </a:solidFill>
              </a:rPr>
              <a:t>уровень серверов баз данных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1" y="2359225"/>
            <a:ext cx="381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Уровень </a:t>
            </a:r>
            <a:r>
              <a:rPr lang="en-US" sz="1400" dirty="0" smtClean="0">
                <a:solidFill>
                  <a:srgbClr val="C00000"/>
                </a:solidFill>
              </a:rPr>
              <a:t>2: </a:t>
            </a:r>
            <a:r>
              <a:rPr lang="ru-RU" sz="1400" dirty="0" smtClean="0">
                <a:solidFill>
                  <a:srgbClr val="C00000"/>
                </a:solidFill>
              </a:rPr>
              <a:t>уровень серверов приложений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0825" y="4191000"/>
            <a:ext cx="31316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Уровень </a:t>
            </a:r>
            <a:r>
              <a:rPr lang="en-US" sz="1400" dirty="0" smtClean="0">
                <a:solidFill>
                  <a:srgbClr val="C00000"/>
                </a:solidFill>
              </a:rPr>
              <a:t>3: </a:t>
            </a:r>
            <a:r>
              <a:rPr lang="ru-RU" sz="1400" dirty="0" smtClean="0">
                <a:solidFill>
                  <a:srgbClr val="C00000"/>
                </a:solidFill>
              </a:rPr>
              <a:t>клиентский уровень</a:t>
            </a:r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682809"/>
            <a:ext cx="8839200" cy="1355791"/>
            <a:chOff x="152400" y="2682809"/>
            <a:chExt cx="8839200" cy="1355791"/>
          </a:xfrm>
        </p:grpSpPr>
        <p:sp>
          <p:nvSpPr>
            <p:cNvPr id="25" name="Rounded Rectangle 24"/>
            <p:cNvSpPr/>
            <p:nvPr/>
          </p:nvSpPr>
          <p:spPr>
            <a:xfrm>
              <a:off x="152400" y="2682809"/>
              <a:ext cx="8839200" cy="1355791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4381" y="2768408"/>
              <a:ext cx="3730419" cy="1101416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Сервер веб-приложений </a:t>
              </a:r>
              <a:r>
                <a:rPr lang="en-US" dirty="0" smtClean="0"/>
                <a:t>(</a:t>
              </a:r>
              <a:r>
                <a:rPr lang="ru-RU" dirty="0" smtClean="0"/>
                <a:t>ферма</a:t>
              </a:r>
              <a:r>
                <a:rPr lang="en-US" dirty="0" smtClean="0"/>
                <a:t>)</a:t>
              </a:r>
            </a:p>
            <a:p>
              <a:pPr algn="ctr"/>
              <a:r>
                <a:rPr lang="ru-RU" sz="1200" dirty="0" smtClean="0"/>
                <a:t>Публикует логику приложений с помощью открытых протоколов</a:t>
              </a:r>
              <a:r>
                <a:rPr lang="en-US" sz="1200" dirty="0" smtClean="0"/>
                <a:t>. </a:t>
              </a:r>
              <a:r>
                <a:rPr lang="ru-RU" sz="1200" dirty="0" smtClean="0"/>
                <a:t>Предоставляет конечные точки для клиентских приложений и обрабатывает запросы клиентов в режиме реального времени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без визуализации ПИ)</a:t>
              </a:r>
              <a:endParaRPr lang="en-US" sz="1200" dirty="0" smtClean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343399" y="2771468"/>
              <a:ext cx="4480903" cy="1101416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Сервер внутренних приложений </a:t>
              </a:r>
              <a:r>
                <a:rPr lang="en-US" dirty="0" smtClean="0"/>
                <a:t>(</a:t>
              </a:r>
              <a:r>
                <a:rPr lang="ru-RU" dirty="0" smtClean="0"/>
                <a:t>ферма</a:t>
              </a:r>
              <a:r>
                <a:rPr lang="en-US" dirty="0" smtClean="0"/>
                <a:t>)</a:t>
              </a:r>
            </a:p>
            <a:p>
              <a:pPr algn="ctr"/>
              <a:r>
                <a:rPr lang="ru-RU" sz="1200" dirty="0" smtClean="0"/>
                <a:t>Содержит  используемую в процессах логику приложений, отделенную от клиента. Выполняет внутренние операции, обработку данных, коммуникации, текущие и запланированные задачи</a:t>
              </a:r>
              <a:r>
                <a:rPr lang="en-US" sz="1200" dirty="0" smtClean="0"/>
                <a:t>…</a:t>
              </a:r>
            </a:p>
          </p:txBody>
        </p:sp>
      </p:grpSp>
      <p:sp>
        <p:nvSpPr>
          <p:cNvPr id="44" name="Left-Right Arrow 43"/>
          <p:cNvSpPr/>
          <p:nvPr/>
        </p:nvSpPr>
        <p:spPr>
          <a:xfrm rot="5400000">
            <a:off x="4351302" y="4142342"/>
            <a:ext cx="441394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13275" y="4519034"/>
            <a:ext cx="8839200" cy="1282393"/>
            <a:chOff x="213275" y="4519034"/>
            <a:chExt cx="8839200" cy="1282393"/>
          </a:xfrm>
        </p:grpSpPr>
        <p:sp>
          <p:nvSpPr>
            <p:cNvPr id="43" name="Rounded Rectangle 42"/>
            <p:cNvSpPr/>
            <p:nvPr/>
          </p:nvSpPr>
          <p:spPr>
            <a:xfrm>
              <a:off x="213275" y="4519034"/>
              <a:ext cx="8839200" cy="1282393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00400" y="4678272"/>
              <a:ext cx="2895600" cy="98565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Клиентские приложения</a:t>
              </a:r>
              <a:endParaRPr lang="en-US" dirty="0" smtClean="0"/>
            </a:p>
            <a:p>
              <a:pPr algn="ctr"/>
              <a:r>
                <a:rPr lang="ru-RU" sz="1000" dirty="0" smtClean="0"/>
                <a:t>Обеспечивает визуальный интерфейс и функционал для пользователей.  Организован как «тонкий клиент», не содержит отдельного компонента бизнес-логики. </a:t>
              </a:r>
              <a:endParaRPr lang="en-US" sz="10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217760" y="4699489"/>
              <a:ext cx="2606541" cy="980292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Внешние системы</a:t>
              </a:r>
              <a:endParaRPr lang="en-US" dirty="0" smtClean="0"/>
            </a:p>
            <a:p>
              <a:pPr algn="ctr"/>
              <a:r>
                <a:rPr lang="ru-RU" sz="1200" dirty="0" smtClean="0"/>
                <a:t>Используется функционал системы, опубликованный для внешних клиентов</a:t>
              </a:r>
              <a:endParaRPr lang="en-US" sz="12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84381" y="4699489"/>
              <a:ext cx="2716641" cy="99488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Системы внутренней интеграции</a:t>
              </a:r>
              <a:endParaRPr lang="en-US" dirty="0" smtClean="0"/>
            </a:p>
            <a:p>
              <a:pPr algn="ctr"/>
              <a:r>
                <a:rPr lang="ru-RU" sz="1200" dirty="0" smtClean="0"/>
                <a:t>Действия по интеграции системы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19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системы: организация сети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36" name="Left-Right Arrow 35"/>
          <p:cNvSpPr/>
          <p:nvPr/>
        </p:nvSpPr>
        <p:spPr>
          <a:xfrm>
            <a:off x="4646582" y="1783252"/>
            <a:ext cx="951562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3527" y="1113784"/>
            <a:ext cx="3229707" cy="2702999"/>
            <a:chOff x="263527" y="1113784"/>
            <a:chExt cx="3229707" cy="2702999"/>
          </a:xfrm>
        </p:grpSpPr>
        <p:sp>
          <p:nvSpPr>
            <p:cNvPr id="31" name="Rounded Rectangle 30"/>
            <p:cNvSpPr/>
            <p:nvPr/>
          </p:nvSpPr>
          <p:spPr>
            <a:xfrm>
              <a:off x="263527" y="1113784"/>
              <a:ext cx="3229707" cy="2702999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05836" y="1629704"/>
              <a:ext cx="1292063" cy="88810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Серверы баз данных</a:t>
              </a:r>
              <a:endParaRPr lang="en-US" sz="12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900566" y="1608889"/>
              <a:ext cx="1287869" cy="90891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Сервер отчетов</a:t>
              </a:r>
              <a:endParaRPr lang="en-US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466" y="1171645"/>
              <a:ext cx="29353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Внутренняя сеть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10030" y="2651039"/>
              <a:ext cx="2678405" cy="90891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Серверы веб-приложений и внутренних приложений</a:t>
              </a:r>
              <a:endParaRPr lang="en-US" sz="1600" dirty="0" smtClean="0"/>
            </a:p>
            <a:p>
              <a:pPr algn="ctr"/>
              <a:r>
                <a:rPr lang="ru-RU" sz="1200" dirty="0" smtClean="0"/>
                <a:t>Внутренние операции, интеграция</a:t>
              </a:r>
              <a:endParaRPr lang="en-US" sz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29201" y="4325165"/>
            <a:ext cx="3846016" cy="1451964"/>
            <a:chOff x="5029201" y="4325165"/>
            <a:chExt cx="3846016" cy="1451964"/>
          </a:xfrm>
        </p:grpSpPr>
        <p:sp>
          <p:nvSpPr>
            <p:cNvPr id="25" name="Rounded Rectangle 24"/>
            <p:cNvSpPr/>
            <p:nvPr/>
          </p:nvSpPr>
          <p:spPr>
            <a:xfrm>
              <a:off x="5029201" y="4325165"/>
              <a:ext cx="3846016" cy="145196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05924" y="4350309"/>
              <a:ext cx="32973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C00000"/>
                  </a:solidFill>
                </a:rPr>
                <a:t>Общедоступная сеть (интернет</a:t>
              </a:r>
              <a:r>
                <a:rPr lang="en-US" sz="1200" dirty="0" smtClean="0">
                  <a:solidFill>
                    <a:srgbClr val="C00000"/>
                  </a:solidFill>
                </a:rPr>
                <a:t>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183793" y="4743171"/>
              <a:ext cx="1737626" cy="88810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Клиентское приложение</a:t>
              </a:r>
              <a:endParaRPr lang="en-US" sz="12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010400" y="4742984"/>
              <a:ext cx="1775836" cy="88810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Внешняя система</a:t>
              </a:r>
              <a:endParaRPr lang="en-US" dirty="0" smtClean="0"/>
            </a:p>
            <a:p>
              <a:pPr algn="ctr"/>
              <a:r>
                <a:rPr lang="ru-RU" sz="1200" dirty="0" smtClean="0"/>
                <a:t>Ненадежная интеграция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98144" y="1140814"/>
            <a:ext cx="3277073" cy="1671345"/>
            <a:chOff x="4812908" y="1258647"/>
            <a:chExt cx="3277073" cy="1671345"/>
          </a:xfrm>
        </p:grpSpPr>
        <p:sp>
          <p:nvSpPr>
            <p:cNvPr id="26" name="Rounded Rectangle 25"/>
            <p:cNvSpPr/>
            <p:nvPr/>
          </p:nvSpPr>
          <p:spPr>
            <a:xfrm>
              <a:off x="4812908" y="1258647"/>
              <a:ext cx="3277073" cy="1671345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9213" y="1401970"/>
              <a:ext cx="28417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C00000"/>
                  </a:solidFill>
                </a:rPr>
                <a:t>«Демилитаризованная зона» (</a:t>
              </a:r>
              <a:r>
                <a:rPr lang="ru-RU" sz="1200" dirty="0" err="1" smtClean="0">
                  <a:solidFill>
                    <a:srgbClr val="C00000"/>
                  </a:solidFill>
                </a:rPr>
                <a:t>ДМЗ</a:t>
              </a:r>
              <a:r>
                <a:rPr lang="en-US" sz="1200" dirty="0" smtClean="0">
                  <a:solidFill>
                    <a:srgbClr val="C00000"/>
                  </a:solidFill>
                </a:rPr>
                <a:t>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159213" y="1802477"/>
              <a:ext cx="2841787" cy="908917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Серверы веб-приложений</a:t>
              </a:r>
              <a:r>
                <a:rPr lang="en-US" dirty="0" smtClean="0"/>
                <a:t> </a:t>
              </a:r>
              <a:endParaRPr lang="ru-RU" dirty="0" smtClean="0"/>
            </a:p>
            <a:p>
              <a:pPr algn="ctr"/>
              <a:r>
                <a:rPr lang="ru-RU" sz="1200" dirty="0" smtClean="0"/>
                <a:t>Внешние операции, ненадежная интеграция</a:t>
              </a:r>
              <a:endParaRPr lang="en-US" sz="1200" dirty="0" smtClean="0"/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6238056" y="3416282"/>
            <a:ext cx="2514600" cy="301169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Межсетевой экран</a:t>
            </a: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 rot="5400000">
            <a:off x="3507393" y="2082343"/>
            <a:ext cx="1977207" cy="301169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Межсетевой</a:t>
            </a:r>
            <a:r>
              <a:rPr lang="ru-RU" dirty="0" smtClean="0"/>
              <a:t> </a:t>
            </a:r>
            <a:r>
              <a:rPr lang="ru-RU" sz="1400" dirty="0" smtClean="0"/>
              <a:t>экран</a:t>
            </a:r>
            <a:endParaRPr lang="en-US" sz="1400" dirty="0"/>
          </a:p>
        </p:txBody>
      </p:sp>
      <p:sp>
        <p:nvSpPr>
          <p:cNvPr id="52" name="Left-Right Arrow 51"/>
          <p:cNvSpPr/>
          <p:nvPr/>
        </p:nvSpPr>
        <p:spPr>
          <a:xfrm>
            <a:off x="3521997" y="2171777"/>
            <a:ext cx="823415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-Right Arrow 52"/>
          <p:cNvSpPr/>
          <p:nvPr/>
        </p:nvSpPr>
        <p:spPr>
          <a:xfrm rot="5400000">
            <a:off x="7140999" y="2970222"/>
            <a:ext cx="594411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Left-Right Arrow 53"/>
          <p:cNvSpPr/>
          <p:nvPr/>
        </p:nvSpPr>
        <p:spPr>
          <a:xfrm rot="5400000">
            <a:off x="7137103" y="3884921"/>
            <a:ext cx="602202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2717" y="4273577"/>
            <a:ext cx="3200400" cy="1451964"/>
            <a:chOff x="5048250" y="3875313"/>
            <a:chExt cx="3200400" cy="1451964"/>
          </a:xfrm>
        </p:grpSpPr>
        <p:sp>
          <p:nvSpPr>
            <p:cNvPr id="56" name="Rounded Rectangle 55"/>
            <p:cNvSpPr/>
            <p:nvPr/>
          </p:nvSpPr>
          <p:spPr>
            <a:xfrm>
              <a:off x="5048250" y="3875313"/>
              <a:ext cx="3200400" cy="145196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51000" y="3900457"/>
              <a:ext cx="29485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C00000"/>
                  </a:solidFill>
                </a:rPr>
                <a:t>Виртуальная частная сеть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55134" y="4293132"/>
              <a:ext cx="2721594" cy="888103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Внешняя система</a:t>
              </a:r>
              <a:endParaRPr lang="en-US" dirty="0" smtClean="0"/>
            </a:p>
            <a:p>
              <a:pPr algn="ctr"/>
              <a:r>
                <a:rPr lang="ru-RU" sz="1200" dirty="0" smtClean="0"/>
                <a:t>Надежная интеграция</a:t>
              </a:r>
              <a:endParaRPr lang="en-US" sz="1200" dirty="0"/>
            </a:p>
          </p:txBody>
        </p:sp>
      </p:grpSp>
      <p:sp>
        <p:nvSpPr>
          <p:cNvPr id="63" name="Rounded Rectangle 62"/>
          <p:cNvSpPr/>
          <p:nvPr/>
        </p:nvSpPr>
        <p:spPr>
          <a:xfrm rot="5400000">
            <a:off x="3521886" y="4630690"/>
            <a:ext cx="1977207" cy="301169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Межсетевой экран</a:t>
            </a:r>
            <a:endParaRPr lang="en-US" sz="1400" dirty="0"/>
          </a:p>
        </p:txBody>
      </p:sp>
      <p:sp>
        <p:nvSpPr>
          <p:cNvPr id="64" name="Left-Right Arrow 63"/>
          <p:cNvSpPr/>
          <p:nvPr/>
        </p:nvSpPr>
        <p:spPr>
          <a:xfrm rot="2097379">
            <a:off x="3426471" y="3661545"/>
            <a:ext cx="977655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Left-Right Arrow 64"/>
          <p:cNvSpPr/>
          <p:nvPr/>
        </p:nvSpPr>
        <p:spPr>
          <a:xfrm>
            <a:off x="3503590" y="4943360"/>
            <a:ext cx="823415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57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системы: общие принципы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173480" y="1219200"/>
            <a:ext cx="7200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</a:rPr>
              <a:t>Надежные корпоративные шаблоны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/>
              <a:t>Многоуровневый дизайн</a:t>
            </a:r>
            <a:r>
              <a:rPr lang="en-US" sz="1600" dirty="0" smtClean="0"/>
              <a:t> (</a:t>
            </a:r>
            <a:r>
              <a:rPr lang="ru-RU" sz="1600" dirty="0" smtClean="0"/>
              <a:t>архитектура</a:t>
            </a:r>
            <a:r>
              <a:rPr lang="en-US" sz="1600" dirty="0" smtClean="0"/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Сервис-ориентированная архитектура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endParaRPr lang="en-US" sz="1600" dirty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600" dirty="0" smtClean="0">
                <a:solidFill>
                  <a:srgbClr val="C00000"/>
                </a:solidFill>
                <a:ea typeface="DejaVu Sans" panose="020B0603030804020204" pitchFamily="34" charset="0"/>
              </a:rPr>
              <a:t>Платформа/библиотеки/шаблоны/помощники корпоративного уровня</a:t>
            </a:r>
            <a:endParaRPr lang="en-US" sz="1600" dirty="0" smtClean="0">
              <a:solidFill>
                <a:srgbClr val="C00000"/>
              </a:solidFill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endParaRPr lang="en-US" sz="1600" dirty="0" smtClean="0">
              <a:solidFill>
                <a:srgbClr val="C00000"/>
              </a:solidFill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Платформа, поддерживаемая поставщиком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ea typeface="DejaVu Sans" panose="020B0603030804020204" pitchFamily="34" charset="0"/>
              </a:rPr>
              <a:t>Структурные шаблоны и библиотеки, приобретаемые на коммерческой основе</a:t>
            </a:r>
            <a:endParaRPr lang="en-US" sz="1600" dirty="0" smtClean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ea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dirty="0" smtClean="0">
                <a:ea typeface="DejaVu Sans" panose="020B0603030804020204" pitchFamily="34" charset="0"/>
              </a:rPr>
              <a:t> </a:t>
            </a:r>
            <a:endParaRPr lang="en-US" sz="1600" dirty="0">
              <a:ea typeface="DejaVu Sans" panose="020B0603030804020204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09963"/>
            <a:ext cx="3048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6206784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Архитектура системы: логическая организация, уровни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415909" y="5216575"/>
            <a:ext cx="1120484" cy="505620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Источники данных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7401" y="4114801"/>
            <a:ext cx="4791799" cy="838200"/>
            <a:chOff x="381000" y="4114801"/>
            <a:chExt cx="4791799" cy="838200"/>
          </a:xfrm>
        </p:grpSpPr>
        <p:sp>
          <p:nvSpPr>
            <p:cNvPr id="44" name="Rounded Rectangle 43"/>
            <p:cNvSpPr/>
            <p:nvPr/>
          </p:nvSpPr>
          <p:spPr>
            <a:xfrm>
              <a:off x="381000" y="4191000"/>
              <a:ext cx="4791799" cy="690081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134198" y="4289036"/>
              <a:ext cx="1225185" cy="49248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Компоненты доступа к данным</a:t>
              </a:r>
              <a:endParaRPr lang="en-US" sz="12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429598" y="4289036"/>
              <a:ext cx="1295400" cy="49248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Помощники</a:t>
              </a:r>
              <a:r>
                <a:rPr lang="en-US" sz="1400" dirty="0" smtClean="0"/>
                <a:t>/</a:t>
              </a:r>
              <a:endParaRPr lang="ru-RU" sz="1400" dirty="0" smtClean="0"/>
            </a:p>
            <a:p>
              <a:pPr algn="ctr"/>
              <a:r>
                <a:rPr lang="ru-RU" sz="1400" dirty="0" smtClean="0"/>
                <a:t>утилиты</a:t>
              </a:r>
              <a:endParaRPr lang="en-US" sz="1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778338" y="4289036"/>
              <a:ext cx="1295400" cy="492488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Сервис-агенты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338500" y="4187652"/>
              <a:ext cx="838200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C00000"/>
                  </a:solidFill>
                </a:rPr>
                <a:t>Уровень данных</a:t>
              </a:r>
              <a:endParaRPr lang="en-US" sz="13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698317" y="5205666"/>
            <a:ext cx="1120484" cy="505620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Службы</a:t>
            </a:r>
            <a:endParaRPr lang="en-US" sz="1400" dirty="0"/>
          </a:p>
        </p:txBody>
      </p:sp>
      <p:sp>
        <p:nvSpPr>
          <p:cNvPr id="65" name="Left-Right Arrow 64"/>
          <p:cNvSpPr/>
          <p:nvPr/>
        </p:nvSpPr>
        <p:spPr>
          <a:xfrm rot="5400000">
            <a:off x="1824381" y="4956651"/>
            <a:ext cx="317390" cy="16625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Left-Right Arrow 61"/>
          <p:cNvSpPr/>
          <p:nvPr/>
        </p:nvSpPr>
        <p:spPr>
          <a:xfrm rot="5400000">
            <a:off x="3099864" y="4963846"/>
            <a:ext cx="317390" cy="16625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401" y="2704257"/>
            <a:ext cx="4791799" cy="1169354"/>
            <a:chOff x="380999" y="2895601"/>
            <a:chExt cx="4791799" cy="1169354"/>
          </a:xfrm>
        </p:grpSpPr>
        <p:sp>
          <p:nvSpPr>
            <p:cNvPr id="67" name="Rounded Rectangle 66"/>
            <p:cNvSpPr/>
            <p:nvPr/>
          </p:nvSpPr>
          <p:spPr>
            <a:xfrm>
              <a:off x="380999" y="2971800"/>
              <a:ext cx="4791799" cy="101968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1350" y="2895601"/>
              <a:ext cx="4662388" cy="1169354"/>
              <a:chOff x="411350" y="2895601"/>
              <a:chExt cx="4662388" cy="1169354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1134198" y="3421963"/>
                <a:ext cx="1225185" cy="492488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Рабочие процессы</a:t>
                </a:r>
                <a:endParaRPr lang="en-US" sz="14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2421160" y="3160183"/>
                <a:ext cx="1295400" cy="492488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Бизнес-компоненты</a:t>
                </a:r>
                <a:endParaRPr lang="en-US" sz="14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3778338" y="3421963"/>
                <a:ext cx="1295400" cy="492488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Бизнес- единицы</a:t>
                </a:r>
                <a:endParaRPr lang="en-US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172922" y="3134029"/>
                <a:ext cx="1169354" cy="692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b="1" dirty="0" smtClean="0">
                    <a:solidFill>
                      <a:srgbClr val="C00000"/>
                    </a:solidFill>
                  </a:rPr>
                  <a:t>Уровень бизнес-процессов</a:t>
                </a:r>
                <a:endParaRPr lang="en-US" sz="13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73" name="Rounded Rectangle 72"/>
          <p:cNvSpPr/>
          <p:nvPr/>
        </p:nvSpPr>
        <p:spPr>
          <a:xfrm>
            <a:off x="237401" y="1500657"/>
            <a:ext cx="4791799" cy="886873"/>
          </a:xfrm>
          <a:prstGeom prst="roundRect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7779" y="1435812"/>
            <a:ext cx="4562361" cy="990600"/>
            <a:chOff x="511376" y="1752601"/>
            <a:chExt cx="4562361" cy="990600"/>
          </a:xfrm>
        </p:grpSpPr>
        <p:sp>
          <p:nvSpPr>
            <p:cNvPr id="75" name="Rounded Rectangle 74"/>
            <p:cNvSpPr/>
            <p:nvPr/>
          </p:nvSpPr>
          <p:spPr>
            <a:xfrm>
              <a:off x="1126232" y="2010111"/>
              <a:ext cx="1814743" cy="584806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Интерфейсы служб</a:t>
              </a:r>
              <a:endParaRPr lang="en-US" sz="1200" dirty="0" smtClean="0"/>
            </a:p>
            <a:p>
              <a:pPr algn="ctr"/>
              <a:r>
                <a:rPr lang="ru-RU" sz="1100" dirty="0" smtClean="0"/>
                <a:t>Сервисные контракты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048000" y="2010111"/>
              <a:ext cx="2025737" cy="61718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Виды сообщений</a:t>
              </a:r>
              <a:endParaRPr lang="en-US" sz="1400" dirty="0" smtClean="0"/>
            </a:p>
            <a:p>
              <a:pPr algn="ctr"/>
              <a:r>
                <a:rPr lang="ru-RU" sz="1100" dirty="0" smtClean="0"/>
                <a:t>Контракты на предоставление данных</a:t>
              </a:r>
              <a:endParaRPr lang="en-US" sz="1100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262298" y="2001679"/>
              <a:ext cx="99060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C00000"/>
                  </a:solidFill>
                </a:rPr>
                <a:t>Уровень сервиса</a:t>
              </a:r>
              <a:endParaRPr lang="en-US" sz="13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9" name="Left-Right Arrow 78"/>
          <p:cNvSpPr/>
          <p:nvPr/>
        </p:nvSpPr>
        <p:spPr>
          <a:xfrm rot="5400000">
            <a:off x="2471560" y="3903855"/>
            <a:ext cx="336195" cy="178966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Left-Right Arrow 79"/>
          <p:cNvSpPr/>
          <p:nvPr/>
        </p:nvSpPr>
        <p:spPr>
          <a:xfrm rot="5400000">
            <a:off x="2449815" y="2502685"/>
            <a:ext cx="336195" cy="178966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1428321"/>
            <a:ext cx="3331006" cy="1619680"/>
            <a:chOff x="5486400" y="1428321"/>
            <a:chExt cx="3331006" cy="1619680"/>
          </a:xfrm>
        </p:grpSpPr>
        <p:sp>
          <p:nvSpPr>
            <p:cNvPr id="82" name="Rounded Rectangle 81"/>
            <p:cNvSpPr/>
            <p:nvPr/>
          </p:nvSpPr>
          <p:spPr>
            <a:xfrm>
              <a:off x="5486400" y="1493166"/>
              <a:ext cx="3331006" cy="1554834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050185" y="2278128"/>
              <a:ext cx="2599735" cy="58480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Модель представления</a:t>
              </a:r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 rot="16200000">
              <a:off x="4958453" y="1991939"/>
              <a:ext cx="161968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C00000"/>
                  </a:solidFill>
                </a:rPr>
                <a:t>Уровень представления </a:t>
              </a:r>
              <a:endParaRPr lang="en-US" sz="1300" b="1" dirty="0">
                <a:solidFill>
                  <a:srgbClr val="C00000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050185" y="1563413"/>
              <a:ext cx="1299867" cy="58480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Представление, компоненты</a:t>
              </a:r>
              <a:endParaRPr lang="en-US" sz="12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423555" y="1571294"/>
              <a:ext cx="1226365" cy="58480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Модель </a:t>
              </a:r>
              <a:endParaRPr lang="en-US" sz="1400" dirty="0"/>
            </a:p>
          </p:txBody>
        </p:sp>
      </p:grpSp>
      <p:sp>
        <p:nvSpPr>
          <p:cNvPr id="89" name="Rounded Rectangle 88"/>
          <p:cNvSpPr/>
          <p:nvPr/>
        </p:nvSpPr>
        <p:spPr>
          <a:xfrm>
            <a:off x="5805643" y="4241497"/>
            <a:ext cx="1346260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Пользователи </a:t>
            </a:r>
            <a:endParaRPr lang="en-US" sz="1400" dirty="0"/>
          </a:p>
        </p:txBody>
      </p:sp>
      <p:sp>
        <p:nvSpPr>
          <p:cNvPr id="90" name="Rounded Rectangle 89"/>
          <p:cNvSpPr/>
          <p:nvPr/>
        </p:nvSpPr>
        <p:spPr>
          <a:xfrm>
            <a:off x="7385455" y="4241497"/>
            <a:ext cx="1259729" cy="58480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Внешние системы</a:t>
            </a:r>
            <a:endParaRPr lang="en-US" sz="1400" dirty="0"/>
          </a:p>
        </p:txBody>
      </p:sp>
      <p:sp>
        <p:nvSpPr>
          <p:cNvPr id="91" name="Left-Right Arrow 90"/>
          <p:cNvSpPr/>
          <p:nvPr/>
        </p:nvSpPr>
        <p:spPr>
          <a:xfrm rot="7023918">
            <a:off x="6044038" y="3519418"/>
            <a:ext cx="1269016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Left-Right Arrow 91"/>
          <p:cNvSpPr/>
          <p:nvPr/>
        </p:nvSpPr>
        <p:spPr>
          <a:xfrm rot="3938716">
            <a:off x="7219510" y="3534559"/>
            <a:ext cx="1269016" cy="220378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Left-Right Arrow 92"/>
          <p:cNvSpPr/>
          <p:nvPr/>
        </p:nvSpPr>
        <p:spPr>
          <a:xfrm rot="10800000">
            <a:off x="5064870" y="1863696"/>
            <a:ext cx="385860" cy="193703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24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8589</TotalTime>
  <Words>1779</Words>
  <Application>Microsoft Office PowerPoint</Application>
  <PresentationFormat>On-screen Show (4:3)</PresentationFormat>
  <Paragraphs>404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Arial</vt:lpstr>
      <vt:lpstr>BPG Nino Mtavruli</vt:lpstr>
      <vt:lpstr>Calibri Light</vt:lpstr>
      <vt:lpstr>DejaVu Sans</vt:lpstr>
      <vt:lpstr>Office Theme</vt:lpstr>
      <vt:lpstr>Storyboard Layouts</vt:lpstr>
      <vt:lpstr>Архитектура системы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Операционные системы, технологии и шаблоны для хостинга</vt:lpstr>
      <vt:lpstr>Набор инструментов – среда разработки системы: бизнес-логика</vt:lpstr>
      <vt:lpstr>Среда разработки системы: базы данных и отчетность</vt:lpstr>
      <vt:lpstr>Среда разработки системы: пользовательский интерфейс</vt:lpstr>
      <vt:lpstr>PowerPoint Presentation</vt:lpstr>
      <vt:lpstr>PowerPoint Presentation</vt:lpstr>
      <vt:lpstr>PowerPoint Presentation</vt:lpstr>
      <vt:lpstr>Благодарю за внимание!  С удовольствием отвечу на ваши вопросы.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Ekaterina A Zaleeva</cp:lastModifiedBy>
  <cp:revision>710</cp:revision>
  <cp:lastPrinted>2015-09-22T09:26:33Z</cp:lastPrinted>
  <dcterms:created xsi:type="dcterms:W3CDTF">2010-06-24T14:06:57Z</dcterms:created>
  <dcterms:modified xsi:type="dcterms:W3CDTF">2015-09-22T13:17:34Z</dcterms:modified>
</cp:coreProperties>
</file>