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366" r:id="rId3"/>
    <p:sldId id="348" r:id="rId4"/>
    <p:sldId id="347" r:id="rId5"/>
    <p:sldId id="313" r:id="rId6"/>
    <p:sldId id="314" r:id="rId7"/>
    <p:sldId id="316" r:id="rId8"/>
    <p:sldId id="317" r:id="rId9"/>
    <p:sldId id="318" r:id="rId10"/>
    <p:sldId id="362" r:id="rId11"/>
    <p:sldId id="363" r:id="rId12"/>
    <p:sldId id="364" r:id="rId13"/>
    <p:sldId id="321" r:id="rId14"/>
    <p:sldId id="322" r:id="rId15"/>
    <p:sldId id="368" r:id="rId16"/>
    <p:sldId id="324" r:id="rId17"/>
    <p:sldId id="332" r:id="rId18"/>
    <p:sldId id="323" r:id="rId19"/>
    <p:sldId id="325" r:id="rId20"/>
    <p:sldId id="326" r:id="rId21"/>
    <p:sldId id="328" r:id="rId22"/>
    <p:sldId id="350" r:id="rId23"/>
    <p:sldId id="369" r:id="rId24"/>
    <p:sldId id="352" r:id="rId25"/>
    <p:sldId id="353" r:id="rId26"/>
    <p:sldId id="354" r:id="rId27"/>
    <p:sldId id="355" r:id="rId28"/>
    <p:sldId id="367" r:id="rId29"/>
    <p:sldId id="359" r:id="rId30"/>
    <p:sldId id="360" r:id="rId31"/>
    <p:sldId id="361" r:id="rId32"/>
    <p:sldId id="365" r:id="rId33"/>
    <p:sldId id="285" r:id="rId34"/>
    <p:sldId id="333" r:id="rId35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B886"/>
    <a:srgbClr val="C0C0C0"/>
    <a:srgbClr val="00CC66"/>
    <a:srgbClr val="969696"/>
    <a:srgbClr val="B2B2B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27" autoAdjust="0"/>
    <p:restoredTop sz="94743" autoAdjust="0"/>
  </p:normalViewPr>
  <p:slideViewPr>
    <p:cSldViewPr>
      <p:cViewPr varScale="1">
        <p:scale>
          <a:sx n="117" d="100"/>
          <a:sy n="117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Hm1\KAF\Nakit%20Yonetimi\NakitYonetimi_Ortak\BRK\OCAK%202016\yeni%20grafik-Oca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1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view3D>
      <c:rotX val="30"/>
      <c:rotY val="210"/>
      <c:rAngAx val="0"/>
      <c:perspective val="1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1528246110453184E-2"/>
          <c:y val="9.0711408737459226E-2"/>
          <c:w val="0.95611358078639319"/>
          <c:h val="0.84278852993843056"/>
        </c:manualLayout>
      </c:layout>
      <c:pie3DChart>
        <c:varyColors val="1"/>
        <c:ser>
          <c:idx val="0"/>
          <c:order val="0"/>
          <c:tx>
            <c:strRef>
              <c:f>'[yeni grafik-Ocak.xlsx]araçlar'!$B$3</c:f>
              <c:strCache>
                <c:ptCount val="1"/>
                <c:pt idx="0">
                  <c:v>Toplam Kaynak</c:v>
                </c:pt>
              </c:strCache>
            </c:strRef>
          </c:tx>
          <c:spPr>
            <a:ln w="19050"/>
            <a:effectLst>
              <a:outerShdw blurRad="114300" dist="368300" dir="6900000" sx="101000" sy="101000" rotWithShape="0">
                <a:prstClr val="black">
                  <a:alpha val="22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6502400" h="6502400"/>
              <a:bevelB w="6502400" h="6502400"/>
              <a:contourClr>
                <a:srgbClr val="000000"/>
              </a:contourClr>
            </a:sp3d>
          </c:spPr>
          <c:explosion val="10"/>
          <c:dLbls>
            <c:dLbl>
              <c:idx val="0"/>
              <c:layout>
                <c:manualLayout>
                  <c:x val="0.1706527656265189"/>
                  <c:y val="-0.17263287393202287"/>
                </c:manualLayout>
              </c:layout>
              <c:tx>
                <c:rich>
                  <a:bodyPr/>
                  <a:lstStyle/>
                  <a:p>
                    <a:r>
                      <a:rPr lang="hr-HR" sz="1050" baseline="0" dirty="0" smtClean="0">
                        <a:latin typeface="Calibri" panose="020F0502020204030204" pitchFamily="34" charset="0"/>
                      </a:rPr>
                      <a:t>D</a:t>
                    </a:r>
                    <a:r>
                      <a:rPr lang="tr-TR" sz="1050" baseline="0" dirty="0" smtClean="0">
                        <a:latin typeface="Calibri" panose="020F0502020204030204" pitchFamily="34" charset="0"/>
                      </a:rPr>
                      <a:t>epo</a:t>
                    </a:r>
                    <a:r>
                      <a:rPr lang="hr-HR" sz="1050" baseline="0" dirty="0" smtClean="0">
                        <a:latin typeface="Calibri" panose="020F0502020204030204" pitchFamily="34" charset="0"/>
                      </a:rPr>
                      <a:t>z</a:t>
                    </a:r>
                    <a:r>
                      <a:rPr lang="tr-TR" sz="1050" baseline="0" dirty="0" smtClean="0">
                        <a:latin typeface="Calibri" panose="020F0502020204030204" pitchFamily="34" charset="0"/>
                      </a:rPr>
                      <a:t>it</a:t>
                    </a:r>
                    <a:r>
                      <a:rPr lang="hr-HR" sz="1050" baseline="0" dirty="0" smtClean="0">
                        <a:latin typeface="Calibri" panose="020F0502020204030204" pitchFamily="34" charset="0"/>
                      </a:rPr>
                      <a:t> po viđenju u turskoj liri</a:t>
                    </a:r>
                    <a:r>
                      <a:rPr lang="en-US" sz="1050" dirty="0">
                        <a:latin typeface="Calibri" panose="020F0502020204030204" pitchFamily="34" charset="0"/>
                      </a:rPr>
                      <a:t>
</a:t>
                    </a:r>
                    <a:r>
                      <a:rPr lang="en-US" sz="1050" dirty="0" smtClean="0">
                        <a:latin typeface="Calibri" panose="020F0502020204030204" pitchFamily="34" charset="0"/>
                      </a:rPr>
                      <a:t>9,6</a:t>
                    </a:r>
                    <a:r>
                      <a:rPr lang="hr-HR" sz="1050" dirty="0" smtClean="0">
                        <a:latin typeface="Calibri" panose="020F0502020204030204" pitchFamily="34" charset="0"/>
                      </a:rPr>
                      <a:t> </a:t>
                    </a:r>
                    <a:r>
                      <a:rPr lang="en-US" sz="1050" dirty="0" smtClean="0">
                        <a:latin typeface="Calibri" panose="020F0502020204030204" pitchFamily="34" charset="0"/>
                      </a:rPr>
                      <a:t>%</a:t>
                    </a:r>
                    <a:r>
                      <a:rPr lang="hr-HR" sz="1050" dirty="0" smtClean="0">
                        <a:latin typeface="Calibri" panose="020F0502020204030204" pitchFamily="34" charset="0"/>
                      </a:rPr>
                      <a:t>  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1.1273493224368767E-2"/>
                  <c:y val="-7.9406186376235685E-2"/>
                </c:manualLayout>
              </c:layout>
              <c:tx>
                <c:rich>
                  <a:bodyPr/>
                  <a:lstStyle/>
                  <a:p>
                    <a:r>
                      <a:rPr lang="hr-HR" sz="1050" dirty="0" smtClean="0">
                        <a:latin typeface="Calibri" panose="020F0502020204030204" pitchFamily="34" charset="0"/>
                      </a:rPr>
                      <a:t>Devizni</a:t>
                    </a:r>
                    <a:r>
                      <a:rPr lang="hr-HR" sz="1050" baseline="0" dirty="0" smtClean="0">
                        <a:latin typeface="Calibri" panose="020F0502020204030204" pitchFamily="34" charset="0"/>
                      </a:rPr>
                      <a:t> depozit po viđenju</a:t>
                    </a:r>
                    <a:r>
                      <a:rPr lang="en-US" sz="1050" dirty="0" smtClean="0">
                        <a:latin typeface="Calibri" panose="020F0502020204030204" pitchFamily="34" charset="0"/>
                      </a:rPr>
                      <a:t>
1,0</a:t>
                    </a:r>
                    <a:r>
                      <a:rPr lang="hr-HR" sz="1050" dirty="0" smtClean="0">
                        <a:latin typeface="Calibri" panose="020F0502020204030204" pitchFamily="34" charset="0"/>
                      </a:rPr>
                      <a:t> </a:t>
                    </a:r>
                    <a:r>
                      <a:rPr lang="en-US" sz="1050" dirty="0" smtClean="0">
                        <a:latin typeface="Calibri" panose="020F0502020204030204" pitchFamily="34" charset="0"/>
                      </a:rPr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8251263368198378"/>
                  <c:y val="0.10631226236907303"/>
                </c:manualLayout>
              </c:layout>
              <c:tx>
                <c:rich>
                  <a:bodyPr/>
                  <a:lstStyle/>
                  <a:p>
                    <a:r>
                      <a:rPr lang="hr-HR" sz="1050" dirty="0" smtClean="0">
                        <a:latin typeface="Calibri" panose="020F0502020204030204" pitchFamily="34" charset="0"/>
                      </a:rPr>
                      <a:t>Oročeni</a:t>
                    </a:r>
                    <a:r>
                      <a:rPr lang="hr-HR" sz="1050" baseline="0" dirty="0" smtClean="0">
                        <a:latin typeface="Calibri" panose="020F0502020204030204" pitchFamily="34" charset="0"/>
                      </a:rPr>
                      <a:t> depozit u turskoj liri</a:t>
                    </a:r>
                    <a:r>
                      <a:rPr lang="en-US" sz="1050" dirty="0">
                        <a:latin typeface="Calibri" panose="020F0502020204030204" pitchFamily="34" charset="0"/>
                      </a:rPr>
                      <a:t>
</a:t>
                    </a:r>
                    <a:r>
                      <a:rPr lang="en-US" sz="1050" dirty="0" smtClean="0">
                        <a:latin typeface="Calibri" panose="020F0502020204030204" pitchFamily="34" charset="0"/>
                      </a:rPr>
                      <a:t>29,8</a:t>
                    </a:r>
                    <a:r>
                      <a:rPr lang="hr-HR" sz="1050" dirty="0" smtClean="0">
                        <a:latin typeface="Calibri" panose="020F0502020204030204" pitchFamily="34" charset="0"/>
                      </a:rPr>
                      <a:t> </a:t>
                    </a:r>
                    <a:r>
                      <a:rPr lang="en-US" sz="1050" dirty="0" smtClean="0">
                        <a:latin typeface="Calibri" panose="020F0502020204030204" pitchFamily="34" charset="0"/>
                      </a:rPr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6.0090823893855973E-3"/>
                  <c:y val="5.4792160325753674E-2"/>
                </c:manualLayout>
              </c:layout>
              <c:tx>
                <c:rich>
                  <a:bodyPr/>
                  <a:lstStyle/>
                  <a:p>
                    <a:r>
                      <a:rPr lang="hr-HR" sz="1050" dirty="0" smtClean="0">
                        <a:latin typeface="Calibri" panose="020F0502020204030204" pitchFamily="34" charset="0"/>
                      </a:rPr>
                      <a:t>Devizni oročeni d</a:t>
                    </a:r>
                    <a:r>
                      <a:rPr lang="tr-TR" sz="1050" dirty="0" smtClean="0">
                        <a:latin typeface="Calibri" panose="020F0502020204030204" pitchFamily="34" charset="0"/>
                      </a:rPr>
                      <a:t>epo</a:t>
                    </a:r>
                    <a:r>
                      <a:rPr lang="hr-HR" sz="1050" dirty="0" smtClean="0">
                        <a:latin typeface="Calibri" panose="020F0502020204030204" pitchFamily="34" charset="0"/>
                      </a:rPr>
                      <a:t>z</a:t>
                    </a:r>
                    <a:r>
                      <a:rPr lang="tr-TR" sz="1050" dirty="0" smtClean="0">
                        <a:latin typeface="Calibri" panose="020F0502020204030204" pitchFamily="34" charset="0"/>
                      </a:rPr>
                      <a:t>it</a:t>
                    </a:r>
                    <a:r>
                      <a:rPr lang="en-US" sz="1050" dirty="0" smtClean="0">
                        <a:latin typeface="Calibri" panose="020F0502020204030204" pitchFamily="34" charset="0"/>
                      </a:rPr>
                      <a:t>
7,7</a:t>
                    </a:r>
                    <a:r>
                      <a:rPr lang="hr-HR" sz="1050" dirty="0" smtClean="0">
                        <a:latin typeface="Calibri" panose="020F0502020204030204" pitchFamily="34" charset="0"/>
                      </a:rPr>
                      <a:t> </a:t>
                    </a:r>
                    <a:r>
                      <a:rPr lang="en-US" sz="1050" dirty="0" smtClean="0">
                        <a:latin typeface="Calibri" panose="020F0502020204030204" pitchFamily="34" charset="0"/>
                      </a:rPr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0.27025153105861766"/>
                  <c:y val="-0.14481649923069961"/>
                </c:manualLayout>
              </c:layout>
              <c:tx>
                <c:rich>
                  <a:bodyPr/>
                  <a:lstStyle/>
                  <a:p>
                    <a:r>
                      <a:rPr lang="tr-TR" sz="1050" dirty="0" smtClean="0">
                        <a:latin typeface="Calibri" panose="020F0502020204030204" pitchFamily="34" charset="0"/>
                      </a:rPr>
                      <a:t>Dom</a:t>
                    </a:r>
                    <a:r>
                      <a:rPr lang="hr-HR" sz="1050" dirty="0" err="1" smtClean="0">
                        <a:latin typeface="Calibri" panose="020F0502020204030204" pitchFamily="34" charset="0"/>
                      </a:rPr>
                      <a:t>aće</a:t>
                    </a:r>
                    <a:r>
                      <a:rPr lang="tr-TR" sz="1050" dirty="0" smtClean="0">
                        <a:latin typeface="Calibri" panose="020F0502020204030204" pitchFamily="34" charset="0"/>
                      </a:rPr>
                      <a:t> </a:t>
                    </a:r>
                    <a:r>
                      <a:rPr lang="hr-HR" sz="1050" dirty="0" smtClean="0">
                        <a:latin typeface="Calibri" panose="020F0502020204030204" pitchFamily="34" charset="0"/>
                      </a:rPr>
                      <a:t>obveznice</a:t>
                    </a:r>
                    <a:r>
                      <a:rPr lang="en-US" sz="1050" dirty="0">
                        <a:latin typeface="Calibri" panose="020F0502020204030204" pitchFamily="34" charset="0"/>
                      </a:rPr>
                      <a:t>
</a:t>
                    </a:r>
                    <a:r>
                      <a:rPr lang="en-US" sz="1050" dirty="0" smtClean="0">
                        <a:latin typeface="Calibri" panose="020F0502020204030204" pitchFamily="34" charset="0"/>
                      </a:rPr>
                      <a:t>50,0</a:t>
                    </a:r>
                    <a:r>
                      <a:rPr lang="hr-HR" sz="1050" dirty="0" smtClean="0">
                        <a:latin typeface="Calibri" panose="020F0502020204030204" pitchFamily="34" charset="0"/>
                      </a:rPr>
                      <a:t> </a:t>
                    </a:r>
                    <a:r>
                      <a:rPr lang="en-US" sz="1050" dirty="0" smtClean="0">
                        <a:latin typeface="Calibri" panose="020F0502020204030204" pitchFamily="34" charset="0"/>
                      </a:rPr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6.2523481924116553E-2"/>
                  <c:y val="-3.9537861505629553E-2"/>
                </c:manualLayout>
              </c:layout>
              <c:tx>
                <c:rich>
                  <a:bodyPr/>
                  <a:lstStyle/>
                  <a:p>
                    <a:r>
                      <a:rPr lang="hr-HR" sz="1050" dirty="0" smtClean="0">
                        <a:latin typeface="Calibri" panose="020F0502020204030204" pitchFamily="34" charset="0"/>
                      </a:rPr>
                      <a:t>Obveznice</a:t>
                    </a:r>
                    <a:r>
                      <a:rPr lang="hr-HR" sz="1050" baseline="0" dirty="0" smtClean="0">
                        <a:latin typeface="Calibri" panose="020F0502020204030204" pitchFamily="34" charset="0"/>
                      </a:rPr>
                      <a:t> </a:t>
                    </a:r>
                    <a:r>
                      <a:rPr lang="tr-TR" sz="1050" dirty="0" smtClean="0">
                        <a:latin typeface="Calibri" panose="020F0502020204030204" pitchFamily="34" charset="0"/>
                      </a:rPr>
                      <a:t>SUKUK</a:t>
                    </a:r>
                    <a:r>
                      <a:rPr lang="en-US" sz="1050" dirty="0">
                        <a:latin typeface="Calibri" panose="020F0502020204030204" pitchFamily="34" charset="0"/>
                      </a:rPr>
                      <a:t>
</a:t>
                    </a:r>
                    <a:r>
                      <a:rPr lang="en-US" sz="1050" dirty="0" smtClean="0">
                        <a:latin typeface="Calibri" panose="020F0502020204030204" pitchFamily="34" charset="0"/>
                      </a:rPr>
                      <a:t>0,3</a:t>
                    </a:r>
                    <a:r>
                      <a:rPr lang="hr-HR" sz="1050" dirty="0" smtClean="0">
                        <a:latin typeface="Calibri" panose="020F0502020204030204" pitchFamily="34" charset="0"/>
                      </a:rPr>
                      <a:t> </a:t>
                    </a:r>
                    <a:r>
                      <a:rPr lang="en-US" sz="1050" dirty="0" smtClean="0">
                        <a:latin typeface="Calibri" panose="020F0502020204030204" pitchFamily="34" charset="0"/>
                      </a:rPr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1.7613249732672306E-3"/>
                  <c:y val="-3.5165996717162733E-3"/>
                </c:manualLayout>
              </c:layout>
              <c:tx>
                <c:rich>
                  <a:bodyPr/>
                  <a:lstStyle/>
                  <a:p>
                    <a:r>
                      <a:rPr lang="hr-HR" dirty="0" smtClean="0"/>
                      <a:t>E</a:t>
                    </a:r>
                    <a:r>
                      <a:rPr lang="en-US" dirty="0" err="1" smtClean="0"/>
                      <a:t>uro</a:t>
                    </a:r>
                    <a:r>
                      <a:rPr lang="hr-HR" dirty="0" smtClean="0"/>
                      <a:t>obveznice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1,4</a:t>
                    </a:r>
                    <a:r>
                      <a:rPr lang="hr-HR" dirty="0" smtClean="0"/>
                      <a:t> 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-7.0787190636761961E-3"/>
                  <c:y val="-7.393018863296294E-2"/>
                </c:manualLayout>
              </c:layout>
              <c:tx>
                <c:rich>
                  <a:bodyPr/>
                  <a:lstStyle/>
                  <a:p>
                    <a:r>
                      <a:rPr lang="hr-HR" dirty="0" smtClean="0"/>
                      <a:t> </a:t>
                    </a:r>
                    <a:r>
                      <a:rPr lang="en-US" dirty="0" smtClean="0"/>
                      <a:t>Repo</a:t>
                    </a:r>
                    <a:r>
                      <a:rPr lang="en-US" dirty="0"/>
                      <a:t>
0,3%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sz="1050" b="1" baseline="0">
                    <a:latin typeface="Calibri" panose="020F0502020204030204" pitchFamily="34" charset="0"/>
                  </a:defRPr>
                </a:pPr>
                <a:endParaRPr lang="sr-Latn-R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'[yeni grafik-Ocak.xlsx]araçlar'!$A$4:$A$11</c:f>
              <c:strCache>
                <c:ptCount val="8"/>
                <c:pt idx="0">
                  <c:v>Vadesiz Mevduat TL</c:v>
                </c:pt>
                <c:pt idx="1">
                  <c:v>Vadesiz Mevduat 
Döviz</c:v>
                </c:pt>
                <c:pt idx="2">
                  <c:v>Vadeli Mevduat
TL</c:v>
                </c:pt>
                <c:pt idx="3">
                  <c:v>Vadeli Mevduat 
Döviz</c:v>
                </c:pt>
                <c:pt idx="4">
                  <c:v>DİBS</c:v>
                </c:pt>
                <c:pt idx="5">
                  <c:v>Kira Sertifikası</c:v>
                </c:pt>
                <c:pt idx="6">
                  <c:v>Eurobond</c:v>
                </c:pt>
                <c:pt idx="7">
                  <c:v>Repo</c:v>
                </c:pt>
              </c:strCache>
            </c:strRef>
          </c:cat>
          <c:val>
            <c:numRef>
              <c:f>'[yeni grafik-Ocak.xlsx]araçlar'!$B$4:$B$11</c:f>
              <c:numCache>
                <c:formatCode>#,##0</c:formatCode>
                <c:ptCount val="8"/>
                <c:pt idx="0">
                  <c:v>19235468316</c:v>
                </c:pt>
                <c:pt idx="1">
                  <c:v>2031486966.9772899</c:v>
                </c:pt>
                <c:pt idx="2">
                  <c:v>59512162173</c:v>
                </c:pt>
                <c:pt idx="3">
                  <c:v>15348919994.8526</c:v>
                </c:pt>
                <c:pt idx="4">
                  <c:v>99811984248</c:v>
                </c:pt>
                <c:pt idx="5">
                  <c:v>557884024.30719995</c:v>
                </c:pt>
                <c:pt idx="6">
                  <c:v>2716287643.2332001</c:v>
                </c:pt>
                <c:pt idx="7">
                  <c:v>605205567</c:v>
                </c:pt>
              </c:numCache>
            </c:numRef>
          </c:val>
        </c:ser>
        <c:ser>
          <c:idx val="1"/>
          <c:order val="1"/>
          <c:tx>
            <c:strRef>
              <c:f>'[yeni grafik-Ocak.xlsx]araçlar'!$C$3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'[yeni grafik-Ocak.xlsx]araçlar'!$A$4:$A$11</c:f>
              <c:strCache>
                <c:ptCount val="8"/>
                <c:pt idx="0">
                  <c:v>Vadesiz Mevduat TL</c:v>
                </c:pt>
                <c:pt idx="1">
                  <c:v>Vadesiz Mevduat 
Döviz</c:v>
                </c:pt>
                <c:pt idx="2">
                  <c:v>Vadeli Mevduat
TL</c:v>
                </c:pt>
                <c:pt idx="3">
                  <c:v>Vadeli Mevduat 
Döviz</c:v>
                </c:pt>
                <c:pt idx="4">
                  <c:v>DİBS</c:v>
                </c:pt>
                <c:pt idx="5">
                  <c:v>Kira Sertifikası</c:v>
                </c:pt>
                <c:pt idx="6">
                  <c:v>Eurobond</c:v>
                </c:pt>
                <c:pt idx="7">
                  <c:v>Repo</c:v>
                </c:pt>
              </c:strCache>
            </c:strRef>
          </c:cat>
          <c:val>
            <c:numRef>
              <c:f>'[yeni grafik-Ocak.xlsx]araçlar'!$C$4:$C$11</c:f>
              <c:numCache>
                <c:formatCode>0.0%</c:formatCode>
                <c:ptCount val="8"/>
                <c:pt idx="0">
                  <c:v>9.6264268728053076E-2</c:v>
                </c:pt>
                <c:pt idx="1">
                  <c:v>1.0166615342761032E-2</c:v>
                </c:pt>
                <c:pt idx="2">
                  <c:v>0.2978297527200765</c:v>
                </c:pt>
                <c:pt idx="3">
                  <c:v>7.681396339286703E-2</c:v>
                </c:pt>
                <c:pt idx="4">
                  <c:v>0.49951098232100211</c:v>
                </c:pt>
                <c:pt idx="5">
                  <c:v>2.7919412593830602E-3</c:v>
                </c:pt>
                <c:pt idx="6">
                  <c:v>1.3593713411874216E-2</c:v>
                </c:pt>
                <c:pt idx="7">
                  <c:v>3.0287628239828984E-3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spPr>
    <a:noFill/>
    <a:ln w="12700">
      <a:noFill/>
    </a:ln>
    <a:effectLst>
      <a:outerShdw blurRad="50800" dist="50800" dir="2700000" algn="ctr" rotWithShape="0">
        <a:schemeClr val="bg1"/>
      </a:outerShdw>
    </a:effectLst>
    <a:scene3d>
      <a:camera prst="orthographicFront"/>
      <a:lightRig rig="threePt" dir="t"/>
    </a:scene3d>
    <a:sp3d prstMaterial="powder"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1650978551244495E-2"/>
          <c:y val="0.26553638619184983"/>
          <c:w val="0.83978599313741242"/>
          <c:h val="0.7246652052884438"/>
        </c:manualLayout>
      </c:layout>
      <c:pie3DChart>
        <c:varyColors val="1"/>
        <c:ser>
          <c:idx val="2"/>
          <c:order val="0"/>
          <c:tx>
            <c:strRef>
              <c:f>kurumlar!$C$3</c:f>
              <c:strCache>
                <c:ptCount val="1"/>
                <c:pt idx="0">
                  <c:v>TOTAL</c:v>
                </c:pt>
              </c:strCache>
            </c:strRef>
          </c:tx>
          <c:spPr>
            <a:effectLst>
              <a:outerShdw blurRad="114300" dist="23000" dir="660000" sx="101000" sy="101000" rotWithShape="0">
                <a:srgbClr val="000000">
                  <a:alpha val="22000"/>
                </a:srgbClr>
              </a:outerShdw>
            </a:effectLst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502400" h="6502400"/>
              <a:bevelB w="6502400" h="6502400"/>
            </a:sp3d>
          </c:spPr>
          <c:explosion val="13"/>
          <c:dPt>
            <c:idx val="2"/>
            <c:bubble3D val="0"/>
            <c:spPr>
              <a:solidFill>
                <a:srgbClr val="00B0F0"/>
              </a:solidFill>
              <a:effectLst>
                <a:outerShdw blurRad="114300" dist="23000" dir="660000" sx="101000" sy="101000" rotWithShape="0">
                  <a:srgbClr val="000000">
                    <a:alpha val="22000"/>
                  </a:srgbClr>
                </a:outerShdw>
              </a:effectLst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502400" h="6502400"/>
                <a:bevelB w="6502400" h="6502400"/>
              </a:sp3d>
            </c:spPr>
          </c:dPt>
          <c:dPt>
            <c:idx val="6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114300" dist="23000" dir="660000" sx="101000" sy="101000" rotWithShape="0">
                  <a:srgbClr val="000000">
                    <a:alpha val="22000"/>
                  </a:srgbClr>
                </a:outerShdw>
              </a:effectLst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502400" h="6502400"/>
                <a:bevelB w="6502400" h="6502400"/>
              </a:sp3d>
            </c:spPr>
          </c:dPt>
          <c:dPt>
            <c:idx val="8"/>
            <c:bubble3D val="0"/>
            <c:explosion val="11"/>
            <c:spPr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114300" dist="23000" dir="660000" sx="101000" sy="101000" rotWithShape="0">
                  <a:srgbClr val="000000">
                    <a:alpha val="22000"/>
                  </a:srgbClr>
                </a:outerShdw>
              </a:effectLst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502400" h="6502400"/>
                <a:bevelB w="6502400" h="6502400"/>
              </a:sp3d>
            </c:spPr>
          </c:dPt>
          <c:dPt>
            <c:idx val="12"/>
            <c:bubble3D val="0"/>
            <c:spPr>
              <a:solidFill>
                <a:srgbClr val="C00000"/>
              </a:solidFill>
              <a:effectLst>
                <a:outerShdw blurRad="114300" dist="23000" dir="660000" sx="101000" sy="101000" rotWithShape="0">
                  <a:srgbClr val="000000">
                    <a:alpha val="22000"/>
                  </a:srgbClr>
                </a:outerShdw>
              </a:effectLst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502400" h="6502400"/>
                <a:bevelB w="6502400" h="6502400"/>
              </a:sp3d>
            </c:spPr>
          </c:dPt>
          <c:dPt>
            <c:idx val="14"/>
            <c:bubble3D val="0"/>
            <c:spPr>
              <a:solidFill>
                <a:srgbClr val="00B050"/>
              </a:solidFill>
              <a:effectLst>
                <a:outerShdw blurRad="114300" dist="23000" dir="660000" sx="101000" sy="101000" rotWithShape="0">
                  <a:srgbClr val="000000">
                    <a:alpha val="22000"/>
                  </a:srgbClr>
                </a:outerShdw>
              </a:effectLst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502400" h="6502400"/>
                <a:bevelB w="6502400" h="6502400"/>
              </a:sp3d>
            </c:spPr>
          </c:dPt>
          <c:dLbls>
            <c:dLbl>
              <c:idx val="0"/>
              <c:layout>
                <c:manualLayout>
                  <c:x val="3.6956805738649186E-2"/>
                  <c:y val="-5.8681400911154945E-2"/>
                </c:manualLayout>
              </c:layout>
              <c:tx>
                <c:rich>
                  <a:bodyPr/>
                  <a:lstStyle/>
                  <a:p>
                    <a:r>
                      <a:rPr lang="hr-HR" dirty="0" smtClean="0"/>
                      <a:t>INSTITUCIJE</a:t>
                    </a:r>
                    <a:r>
                      <a:rPr lang="hr-HR" baseline="0" dirty="0" smtClean="0"/>
                      <a:t> OPĆEG PRORAČUNA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5,2</a:t>
                    </a:r>
                    <a:r>
                      <a:rPr lang="hr-HR" dirty="0" smtClean="0"/>
                      <a:t> 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3432316790783297"/>
                  <c:y val="-9.1480214363793166E-2"/>
                </c:manualLayout>
              </c:layout>
              <c:tx>
                <c:rich>
                  <a:bodyPr/>
                  <a:lstStyle/>
                  <a:p>
                    <a:r>
                      <a:rPr lang="hr-HR" dirty="0" smtClean="0"/>
                      <a:t>INSTITUCIJE</a:t>
                    </a:r>
                    <a:r>
                      <a:rPr lang="hr-HR" baseline="0" dirty="0" smtClean="0"/>
                      <a:t> POSEBNOG DIJELA PRORAČUNA</a:t>
                    </a:r>
                  </a:p>
                  <a:p>
                    <a:r>
                      <a:rPr lang="en-US" dirty="0" smtClean="0"/>
                      <a:t>5,0</a:t>
                    </a:r>
                    <a:r>
                      <a:rPr lang="hr-HR" dirty="0" smtClean="0"/>
                      <a:t> 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7.6897780311397726E-2"/>
                  <c:y val="2.870374060496607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REGULATOR</a:t>
                    </a:r>
                    <a:r>
                      <a:rPr lang="hr-HR" dirty="0" smtClean="0"/>
                      <a:t>NA</a:t>
                    </a:r>
                    <a:r>
                      <a:rPr lang="hr-HR" baseline="0" dirty="0" smtClean="0"/>
                      <a:t> I NADZORNA TIJELA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0,6</a:t>
                    </a:r>
                    <a:r>
                      <a:rPr lang="hr-HR" dirty="0" smtClean="0"/>
                      <a:t> 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0.14777357101994235"/>
                  <c:y val="0.15529639802802567"/>
                </c:manualLayout>
              </c:layout>
              <c:tx>
                <c:rich>
                  <a:bodyPr/>
                  <a:lstStyle/>
                  <a:p>
                    <a:r>
                      <a:rPr lang="hr-HR" dirty="0" smtClean="0"/>
                      <a:t>ZAVODI</a:t>
                    </a:r>
                    <a:r>
                      <a:rPr lang="hr-HR" baseline="0" dirty="0" smtClean="0"/>
                      <a:t> ZA</a:t>
                    </a:r>
                    <a:r>
                      <a:rPr lang="hr-HR" dirty="0" smtClean="0"/>
                      <a:t> </a:t>
                    </a:r>
                    <a:r>
                      <a:rPr lang="en-US" dirty="0" smtClean="0"/>
                      <a:t>SOCI</a:t>
                    </a:r>
                    <a:r>
                      <a:rPr lang="hr-HR" dirty="0" smtClean="0"/>
                      <a:t>J</a:t>
                    </a:r>
                    <a:r>
                      <a:rPr lang="en-US" dirty="0" smtClean="0"/>
                      <a:t>AL</a:t>
                    </a:r>
                    <a:r>
                      <a:rPr lang="hr-HR" dirty="0" smtClean="0"/>
                      <a:t>NO</a:t>
                    </a:r>
                    <a:r>
                      <a:rPr lang="hr-HR" baseline="0" dirty="0" smtClean="0"/>
                      <a:t> OSIGURANJE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4,4</a:t>
                    </a:r>
                    <a:r>
                      <a:rPr lang="hr-HR" dirty="0" smtClean="0"/>
                      <a:t> 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0.19891093930000842"/>
                  <c:y val="1.8727115296573464E-3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F</a:t>
                    </a:r>
                    <a:r>
                      <a:rPr lang="hr-HR" b="1" dirty="0" smtClean="0"/>
                      <a:t>ONDOVI</a:t>
                    </a:r>
                    <a:endParaRPr lang="tr-TR" b="1" dirty="0"/>
                  </a:p>
                  <a:p>
                    <a:r>
                      <a:rPr lang="tr-TR" b="1" dirty="0" smtClean="0"/>
                      <a:t>62.2</a:t>
                    </a:r>
                    <a:r>
                      <a:rPr lang="hr-HR" b="1" dirty="0" smtClean="0"/>
                      <a:t> </a:t>
                    </a:r>
                    <a:r>
                      <a:rPr lang="en-US" b="1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0"/>
              <c:layout>
                <c:manualLayout>
                  <c:x val="0"/>
                  <c:y val="-7.2161823186988827E-2"/>
                </c:manualLayout>
              </c:layout>
              <c:tx>
                <c:rich>
                  <a:bodyPr/>
                  <a:lstStyle/>
                  <a:p>
                    <a:r>
                      <a:rPr lang="hr-HR" dirty="0" smtClean="0"/>
                      <a:t>OBNOVLJIVI</a:t>
                    </a:r>
                    <a:r>
                      <a:rPr lang="en-US" dirty="0" smtClean="0"/>
                      <a:t> F</a:t>
                    </a:r>
                    <a:r>
                      <a:rPr lang="hr-HR" dirty="0" smtClean="0"/>
                      <a:t>ONDOVI</a:t>
                    </a:r>
                    <a:r>
                      <a:rPr lang="en-US" dirty="0" smtClean="0"/>
                      <a:t> 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1,6</a:t>
                    </a:r>
                    <a:r>
                      <a:rPr lang="hr-HR" dirty="0" smtClean="0"/>
                      <a:t> 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2"/>
              <c:layout>
                <c:manualLayout>
                  <c:x val="9.0731701523734873E-3"/>
                  <c:y val="-0.1001678489333596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LO</a:t>
                    </a:r>
                    <a:r>
                      <a:rPr lang="hr-HR" dirty="0" smtClean="0"/>
                      <a:t>KALNE</a:t>
                    </a:r>
                    <a:r>
                      <a:rPr lang="hr-HR" baseline="0" dirty="0" smtClean="0"/>
                      <a:t> RAZINE VLASTI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9,3</a:t>
                    </a:r>
                    <a:r>
                      <a:rPr lang="hr-HR" dirty="0" smtClean="0"/>
                      <a:t> 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4"/>
              <c:layout>
                <c:manualLayout>
                  <c:x val="-8.4614078217598365E-2"/>
                  <c:y val="-0.11971490384115328"/>
                </c:manualLayout>
              </c:layout>
              <c:tx>
                <c:rich>
                  <a:bodyPr/>
                  <a:lstStyle/>
                  <a:p>
                    <a:r>
                      <a:rPr lang="hr-HR" dirty="0" smtClean="0"/>
                      <a:t>PODUZEĆA U DRŽAVNOM VLASNIŠTVU</a:t>
                    </a:r>
                    <a:r>
                      <a:rPr lang="en-US" dirty="0"/>
                      <a:t>
8,9%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6"/>
              <c:layout>
                <c:manualLayout>
                  <c:x val="2.2239165805631761E-2"/>
                  <c:y val="-5.8479754788797994E-2"/>
                </c:manualLayout>
              </c:layout>
              <c:tx>
                <c:rich>
                  <a:bodyPr/>
                  <a:lstStyle/>
                  <a:p>
                    <a:r>
                      <a:rPr lang="hr-HR" dirty="0" smtClean="0"/>
                      <a:t>OSTALE JAVNE INSTITUCIJE I USTANOVE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2,8</a:t>
                    </a:r>
                    <a:r>
                      <a:rPr lang="hr-HR" dirty="0" smtClean="0"/>
                      <a:t> 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b="1">
                    <a:latin typeface="Calibri" panose="020F0502020204030204" pitchFamily="34" charset="0"/>
                  </a:defRPr>
                </a:pPr>
                <a:endParaRPr lang="sr-Latn-R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kurumlar!$B$4:$B$20</c:f>
              <c:strCache>
                <c:ptCount val="17"/>
                <c:pt idx="0">
                  <c:v>GENERAL BUDGET INSTITUTIONS</c:v>
                </c:pt>
                <c:pt idx="2">
                  <c:v>SPECIAL BUDGET INSTITUTIONS</c:v>
                </c:pt>
                <c:pt idx="4">
                  <c:v>REGULATORY AND SUPERVISORY AUTHORITIES</c:v>
                </c:pt>
                <c:pt idx="6">
                  <c:v>SOCIAL SECURITY INSTITUTIONS</c:v>
                </c:pt>
                <c:pt idx="8">
                  <c:v>FUNDS</c:v>
                </c:pt>
                <c:pt idx="10">
                  <c:v>REVOLVING FUNDS </c:v>
                </c:pt>
                <c:pt idx="12">
                  <c:v>LOCAL ADMINISTRATIONS</c:v>
                </c:pt>
                <c:pt idx="14">
                  <c:v>STATE-OWNED ENTERPRISES</c:v>
                </c:pt>
                <c:pt idx="16">
                  <c:v>OTHER PUBLIC INSTITUTIONS AND ESTABLISHMENTS</c:v>
                </c:pt>
              </c:strCache>
            </c:strRef>
          </c:cat>
          <c:val>
            <c:numRef>
              <c:f>kurumlar!$C$4:$C$20</c:f>
              <c:numCache>
                <c:formatCode>General</c:formatCode>
                <c:ptCount val="17"/>
                <c:pt idx="0" formatCode="#,##0">
                  <c:v>10372399554.334999</c:v>
                </c:pt>
                <c:pt idx="2" formatCode="#,##0">
                  <c:v>9902217355.2843208</c:v>
                </c:pt>
                <c:pt idx="4" formatCode="#,##0">
                  <c:v>1218480181</c:v>
                </c:pt>
                <c:pt idx="6" formatCode="#,##0">
                  <c:v>8750340180.5191994</c:v>
                </c:pt>
                <c:pt idx="8" formatCode="#,##0">
                  <c:v>124356336708.51199</c:v>
                </c:pt>
                <c:pt idx="10" formatCode="#,##0">
                  <c:v>3186611803.973</c:v>
                </c:pt>
                <c:pt idx="12" formatCode="#,##0">
                  <c:v>18660409158.105701</c:v>
                </c:pt>
                <c:pt idx="14" formatCode="#,##0">
                  <c:v>17862480039.9039</c:v>
                </c:pt>
                <c:pt idx="16" formatCode="#,##0">
                  <c:v>5510123951.7371998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scene3d>
          <a:camera prst="orthographicFront"/>
          <a:lightRig rig="threePt" dir="t"/>
        </a:scene3d>
        <a:sp3d prstMaterial="plastic"/>
      </c:spPr>
    </c:plotArea>
    <c:plotVisOnly val="1"/>
    <c:dispBlanksAs val="gap"/>
    <c:showDLblsOverMax val="0"/>
  </c:chart>
  <c:spPr>
    <a:ln>
      <a:noFill/>
    </a:ln>
    <a:effectLst>
      <a:outerShdw blurRad="50800" dist="50800" dir="5400000" algn="ctr" rotWithShape="0">
        <a:schemeClr val="bg1"/>
      </a:outerShdw>
    </a:effectLst>
    <a:scene3d>
      <a:camera prst="orthographicFront"/>
      <a:lightRig rig="threePt" dir="t"/>
    </a:scene3d>
    <a:sp3d/>
  </c:sp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234B20-368C-4836-98A7-5F73E1E821E9}" type="doc">
      <dgm:prSet loTypeId="urn:microsoft.com/office/officeart/2008/layout/VerticalCurvedList" loCatId="list" qsTypeId="urn:microsoft.com/office/officeart/2005/8/quickstyle/3d1" qsCatId="3D" csTypeId="urn:microsoft.com/office/officeart/2005/8/colors/accent0_1" csCatId="mainScheme" phldr="1"/>
      <dgm:spPr/>
      <dgm:t>
        <a:bodyPr/>
        <a:lstStyle/>
        <a:p>
          <a:endParaRPr lang="tr-TR"/>
        </a:p>
      </dgm:t>
    </dgm:pt>
    <dgm:pt modelId="{678185E2-1C98-491C-9D51-940573AE77A6}">
      <dgm:prSet phldrT="[Text]" custT="1"/>
      <dgm:spPr/>
      <dgm:t>
        <a:bodyPr/>
        <a:lstStyle/>
        <a:p>
          <a:r>
            <a:rPr lang="tr-TR" sz="1200" b="1" dirty="0" smtClean="0"/>
            <a:t>institucije općeg proračuna: DD; CBRT; ZB</a:t>
          </a:r>
          <a:endParaRPr lang="hr-HR" sz="1200" b="1" dirty="0"/>
        </a:p>
      </dgm:t>
    </dgm:pt>
    <dgm:pt modelId="{9A99B109-89CB-46F2-A701-9E8B2BC4B6C5}" type="parTrans" cxnId="{B2EB8286-E5FC-4BA5-83CA-39BE49C8E92F}">
      <dgm:prSet/>
      <dgm:spPr/>
      <dgm:t>
        <a:bodyPr/>
        <a:lstStyle/>
        <a:p>
          <a:endParaRPr lang="tr-TR"/>
        </a:p>
      </dgm:t>
    </dgm:pt>
    <dgm:pt modelId="{585AF8D7-B3D0-4D29-AAFC-A4AFC9B9ECA0}" type="sibTrans" cxnId="{B2EB8286-E5FC-4BA5-83CA-39BE49C8E92F}">
      <dgm:prSet/>
      <dgm:spPr/>
      <dgm:t>
        <a:bodyPr/>
        <a:lstStyle/>
        <a:p>
          <a:endParaRPr lang="tr-TR">
            <a:solidFill>
              <a:srgbClr val="00CC66"/>
            </a:solidFill>
          </a:endParaRPr>
        </a:p>
      </dgm:t>
    </dgm:pt>
    <dgm:pt modelId="{41A2584D-71AE-4351-9805-9F283EA2FAC0}">
      <dgm:prSet phldrT="[Text]" custT="1"/>
      <dgm:spPr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tr-TR" sz="1200" b="1" dirty="0" smtClean="0"/>
            <a:t>institucije posebnog dijela proračuna: TD; DD; B; R; CBRT; TRZB; OPB</a:t>
          </a:r>
          <a:endParaRPr lang="hr-HR" sz="1200" b="1" dirty="0"/>
        </a:p>
      </dgm:t>
    </dgm:pt>
    <dgm:pt modelId="{964C7D12-CE86-4E9F-92B6-08DA20A6D9B9}" type="parTrans" cxnId="{A266BA7A-8E70-4642-9F73-164F45796690}">
      <dgm:prSet/>
      <dgm:spPr/>
      <dgm:t>
        <a:bodyPr/>
        <a:lstStyle/>
        <a:p>
          <a:endParaRPr lang="tr-TR"/>
        </a:p>
      </dgm:t>
    </dgm:pt>
    <dgm:pt modelId="{AC9AFB79-02D2-4A36-BCB4-31C13500654A}" type="sibTrans" cxnId="{A266BA7A-8E70-4642-9F73-164F45796690}">
      <dgm:prSet/>
      <dgm:spPr/>
      <dgm:t>
        <a:bodyPr/>
        <a:lstStyle/>
        <a:p>
          <a:endParaRPr lang="tr-TR"/>
        </a:p>
      </dgm:t>
    </dgm:pt>
    <dgm:pt modelId="{9E32D81B-C2CB-476B-B412-C61A18BE31E3}">
      <dgm:prSet phldrT="[Text]" custT="1"/>
      <dgm:spPr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tr-TR" sz="1200" b="1" dirty="0" smtClean="0"/>
            <a:t>obnovljivi i ostali fondovi: TD; DD; B; R; CBRT; TRZB; OPB</a:t>
          </a:r>
          <a:endParaRPr lang="hr-HR" sz="1200" b="1" dirty="0"/>
        </a:p>
      </dgm:t>
    </dgm:pt>
    <dgm:pt modelId="{D56DEB7B-0C0A-4519-9744-9916088BD88D}" type="parTrans" cxnId="{A0E15109-4557-4DF3-ADE9-AFDC9769A378}">
      <dgm:prSet/>
      <dgm:spPr/>
      <dgm:t>
        <a:bodyPr/>
        <a:lstStyle/>
        <a:p>
          <a:endParaRPr lang="tr-TR"/>
        </a:p>
      </dgm:t>
    </dgm:pt>
    <dgm:pt modelId="{ED646578-74B0-43F9-B9C7-1A21BCC0899F}" type="sibTrans" cxnId="{A0E15109-4557-4DF3-ADE9-AFDC9769A378}">
      <dgm:prSet/>
      <dgm:spPr/>
      <dgm:t>
        <a:bodyPr/>
        <a:lstStyle/>
        <a:p>
          <a:endParaRPr lang="tr-TR"/>
        </a:p>
      </dgm:t>
    </dgm:pt>
    <dgm:pt modelId="{59836503-6AD4-4D01-9BC1-4812D58780DA}">
      <dgm:prSet phldrT="[Text]"/>
      <dgm:spPr/>
      <dgm:t>
        <a:bodyPr/>
        <a:lstStyle/>
        <a:p>
          <a:endParaRPr lang="tr-TR" dirty="0"/>
        </a:p>
      </dgm:t>
    </dgm:pt>
    <dgm:pt modelId="{62D97024-509C-4749-83D2-A17D417DD7B2}" type="parTrans" cxnId="{B83A9757-DFD8-4319-98A7-0E896272C197}">
      <dgm:prSet/>
      <dgm:spPr/>
      <dgm:t>
        <a:bodyPr/>
        <a:lstStyle/>
        <a:p>
          <a:endParaRPr lang="tr-TR"/>
        </a:p>
      </dgm:t>
    </dgm:pt>
    <dgm:pt modelId="{FA2EC55C-DF87-48F6-952C-C648EE82ECAF}" type="sibTrans" cxnId="{B83A9757-DFD8-4319-98A7-0E896272C197}">
      <dgm:prSet/>
      <dgm:spPr/>
      <dgm:t>
        <a:bodyPr/>
        <a:lstStyle/>
        <a:p>
          <a:endParaRPr lang="tr-TR"/>
        </a:p>
      </dgm:t>
    </dgm:pt>
    <dgm:pt modelId="{113D481F-7F52-4CC0-A03A-D1EAEBAE1064}">
      <dgm:prSet phldrT="[Text]" custT="1"/>
      <dgm:spPr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tr-TR" sz="1200" b="1" dirty="0" smtClean="0"/>
            <a:t>općine i posebne pokrajinske uprave: TD; DD; B; R; CBRT; TRZB; OPB</a:t>
          </a:r>
          <a:endParaRPr lang="hr-HR" sz="1200" b="1" dirty="0"/>
        </a:p>
      </dgm:t>
    </dgm:pt>
    <dgm:pt modelId="{AC9A6A50-60E6-4172-9D4D-D4E6C6B0BB8D}" type="parTrans" cxnId="{641B096A-6C83-4529-A198-E22046AADEF8}">
      <dgm:prSet/>
      <dgm:spPr/>
      <dgm:t>
        <a:bodyPr/>
        <a:lstStyle/>
        <a:p>
          <a:endParaRPr lang="tr-TR"/>
        </a:p>
      </dgm:t>
    </dgm:pt>
    <dgm:pt modelId="{5B78F3B2-B862-4D8F-861E-8C914D5B49AD}" type="sibTrans" cxnId="{641B096A-6C83-4529-A198-E22046AADEF8}">
      <dgm:prSet/>
      <dgm:spPr/>
      <dgm:t>
        <a:bodyPr/>
        <a:lstStyle/>
        <a:p>
          <a:endParaRPr lang="tr-TR"/>
        </a:p>
      </dgm:t>
    </dgm:pt>
    <dgm:pt modelId="{0784BA67-F0AD-4C9D-9245-51FE7CDAFF34}">
      <dgm:prSet phldrT="[Text]" custT="1"/>
      <dgm:spPr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tr-TR" sz="1200" b="1" dirty="0" smtClean="0"/>
            <a:t>zavodi za socijalno osiguranje: TD; DD; B; R; CBRT; TRZB; OPB</a:t>
          </a:r>
          <a:endParaRPr lang="hr-HR" sz="1200" b="1" dirty="0"/>
        </a:p>
      </dgm:t>
    </dgm:pt>
    <dgm:pt modelId="{A3B9AF74-D20C-4A9E-9B38-BA0BE17F7037}" type="parTrans" cxnId="{A831A309-EAA2-48B0-9FC5-845D67B8A15E}">
      <dgm:prSet/>
      <dgm:spPr/>
      <dgm:t>
        <a:bodyPr/>
        <a:lstStyle/>
        <a:p>
          <a:endParaRPr lang="tr-TR"/>
        </a:p>
      </dgm:t>
    </dgm:pt>
    <dgm:pt modelId="{91FC096C-F3DD-43D8-AE9F-822C6AAC3385}" type="sibTrans" cxnId="{A831A309-EAA2-48B0-9FC5-845D67B8A15E}">
      <dgm:prSet/>
      <dgm:spPr/>
      <dgm:t>
        <a:bodyPr/>
        <a:lstStyle/>
        <a:p>
          <a:endParaRPr lang="tr-TR"/>
        </a:p>
      </dgm:t>
    </dgm:pt>
    <dgm:pt modelId="{30C009AB-1F32-4366-B5F7-5DFBAC0F3432}">
      <dgm:prSet phldrT="[Text]" custT="1"/>
      <dgm:spPr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tr-TR" sz="1200" b="1" dirty="0" smtClean="0"/>
            <a:t>poduzeća u državnom vlasništvu: TD; DD; B; R; CBRT; TRZB; OPB</a:t>
          </a:r>
          <a:endParaRPr lang="hr-HR" sz="1200" b="1" dirty="0"/>
        </a:p>
      </dgm:t>
    </dgm:pt>
    <dgm:pt modelId="{E49BC53E-5338-487A-8A86-52DDD51C1C29}" type="parTrans" cxnId="{E192E59A-98A2-4D92-BF2F-AAA305DDDC51}">
      <dgm:prSet/>
      <dgm:spPr/>
      <dgm:t>
        <a:bodyPr/>
        <a:lstStyle/>
        <a:p>
          <a:endParaRPr lang="tr-TR"/>
        </a:p>
      </dgm:t>
    </dgm:pt>
    <dgm:pt modelId="{7197FC6E-683E-4FBD-BEDF-54C6891409CF}" type="sibTrans" cxnId="{E192E59A-98A2-4D92-BF2F-AAA305DDDC51}">
      <dgm:prSet/>
      <dgm:spPr/>
      <dgm:t>
        <a:bodyPr/>
        <a:lstStyle/>
        <a:p>
          <a:endParaRPr lang="tr-TR"/>
        </a:p>
      </dgm:t>
    </dgm:pt>
    <dgm:pt modelId="{5C4C89CB-496C-4E1E-9627-61129AAE7031}">
      <dgm:prSet phldrT="[Text]" custT="1"/>
      <dgm:spPr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tr-TR" sz="1200" b="1" dirty="0" smtClean="0"/>
            <a:t>ostalo: TD; DD; B; R; CBRT; TRZB; OPB</a:t>
          </a:r>
          <a:endParaRPr lang="hr-HR" sz="1200" b="1" dirty="0"/>
        </a:p>
      </dgm:t>
    </dgm:pt>
    <dgm:pt modelId="{6E16E2EC-9F70-4478-B678-7AC216E990A3}" type="parTrans" cxnId="{D3F553B7-3D0D-4F64-A6FF-42D4BEA601E8}">
      <dgm:prSet/>
      <dgm:spPr/>
      <dgm:t>
        <a:bodyPr/>
        <a:lstStyle/>
        <a:p>
          <a:endParaRPr lang="tr-TR"/>
        </a:p>
      </dgm:t>
    </dgm:pt>
    <dgm:pt modelId="{A220F226-840E-49A4-8FE0-139823049D75}" type="sibTrans" cxnId="{D3F553B7-3D0D-4F64-A6FF-42D4BEA601E8}">
      <dgm:prSet/>
      <dgm:spPr/>
      <dgm:t>
        <a:bodyPr/>
        <a:lstStyle/>
        <a:p>
          <a:endParaRPr lang="tr-TR"/>
        </a:p>
      </dgm:t>
    </dgm:pt>
    <dgm:pt modelId="{B03AA913-2BA7-4332-83BA-1DEA777D96A9}">
      <dgm:prSet phldrT="[Text]"/>
      <dgm:spPr/>
      <dgm:t>
        <a:bodyPr/>
        <a:lstStyle/>
        <a:p>
          <a:endParaRPr lang="tr-TR" sz="1400" b="0" dirty="0">
            <a:solidFill>
              <a:schemeClr val="tx1"/>
            </a:solidFill>
          </a:endParaRPr>
        </a:p>
      </dgm:t>
    </dgm:pt>
    <dgm:pt modelId="{A32AD95B-2581-4D14-AE6B-95865AED2AA7}" type="parTrans" cxnId="{5FA12871-9505-4EC5-8F76-0BBE260A3703}">
      <dgm:prSet/>
      <dgm:spPr/>
      <dgm:t>
        <a:bodyPr/>
        <a:lstStyle/>
        <a:p>
          <a:endParaRPr lang="tr-TR"/>
        </a:p>
      </dgm:t>
    </dgm:pt>
    <dgm:pt modelId="{EB5A1655-E71E-4163-B101-2B031F69D85C}" type="sibTrans" cxnId="{5FA12871-9505-4EC5-8F76-0BBE260A3703}">
      <dgm:prSet/>
      <dgm:spPr/>
      <dgm:t>
        <a:bodyPr/>
        <a:lstStyle/>
        <a:p>
          <a:endParaRPr lang="tr-TR"/>
        </a:p>
      </dgm:t>
    </dgm:pt>
    <dgm:pt modelId="{A63B3C67-B8C8-4DA6-9001-86D4DCEB7AA2}" type="pres">
      <dgm:prSet presAssocID="{BD234B20-368C-4836-98A7-5F73E1E821E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tr-TR"/>
        </a:p>
      </dgm:t>
    </dgm:pt>
    <dgm:pt modelId="{587BA989-BD9A-4DB4-9B17-CC3EB3862166}" type="pres">
      <dgm:prSet presAssocID="{BD234B20-368C-4836-98A7-5F73E1E821E9}" presName="Name1" presStyleCnt="0"/>
      <dgm:spPr/>
      <dgm:t>
        <a:bodyPr/>
        <a:lstStyle/>
        <a:p>
          <a:endParaRPr lang="tr-TR"/>
        </a:p>
      </dgm:t>
    </dgm:pt>
    <dgm:pt modelId="{5B113297-C831-43E9-879F-684990CCDDA9}" type="pres">
      <dgm:prSet presAssocID="{BD234B20-368C-4836-98A7-5F73E1E821E9}" presName="cycle" presStyleCnt="0"/>
      <dgm:spPr/>
      <dgm:t>
        <a:bodyPr/>
        <a:lstStyle/>
        <a:p>
          <a:endParaRPr lang="tr-TR"/>
        </a:p>
      </dgm:t>
    </dgm:pt>
    <dgm:pt modelId="{7F174830-EBE2-46EE-A000-89A027AF3BD3}" type="pres">
      <dgm:prSet presAssocID="{BD234B20-368C-4836-98A7-5F73E1E821E9}" presName="srcNode" presStyleLbl="node1" presStyleIdx="0" presStyleCnt="7"/>
      <dgm:spPr/>
      <dgm:t>
        <a:bodyPr/>
        <a:lstStyle/>
        <a:p>
          <a:endParaRPr lang="tr-TR"/>
        </a:p>
      </dgm:t>
    </dgm:pt>
    <dgm:pt modelId="{F97F12E5-C85F-4814-AFED-C46EE2F296D0}" type="pres">
      <dgm:prSet presAssocID="{BD234B20-368C-4836-98A7-5F73E1E821E9}" presName="conn" presStyleLbl="parChTrans1D2" presStyleIdx="0" presStyleCnt="1" custScaleX="18715"/>
      <dgm:spPr/>
      <dgm:t>
        <a:bodyPr/>
        <a:lstStyle/>
        <a:p>
          <a:endParaRPr lang="tr-TR"/>
        </a:p>
      </dgm:t>
    </dgm:pt>
    <dgm:pt modelId="{8DF19671-9768-430A-B9D1-8DD30F99CDED}" type="pres">
      <dgm:prSet presAssocID="{BD234B20-368C-4836-98A7-5F73E1E821E9}" presName="extraNode" presStyleLbl="node1" presStyleIdx="0" presStyleCnt="7"/>
      <dgm:spPr/>
      <dgm:t>
        <a:bodyPr/>
        <a:lstStyle/>
        <a:p>
          <a:endParaRPr lang="tr-TR"/>
        </a:p>
      </dgm:t>
    </dgm:pt>
    <dgm:pt modelId="{6FF276C4-6274-4EB3-9F3F-A6A9C6725757}" type="pres">
      <dgm:prSet presAssocID="{BD234B20-368C-4836-98A7-5F73E1E821E9}" presName="dstNode" presStyleLbl="node1" presStyleIdx="0" presStyleCnt="7"/>
      <dgm:spPr/>
      <dgm:t>
        <a:bodyPr/>
        <a:lstStyle/>
        <a:p>
          <a:endParaRPr lang="tr-TR"/>
        </a:p>
      </dgm:t>
    </dgm:pt>
    <dgm:pt modelId="{93C02148-8814-40D9-84C9-09FDBF821355}" type="pres">
      <dgm:prSet presAssocID="{678185E2-1C98-491C-9D51-940573AE77A6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C905589-8209-405A-A296-805374D86CA2}" type="pres">
      <dgm:prSet presAssocID="{678185E2-1C98-491C-9D51-940573AE77A6}" presName="accent_1" presStyleCnt="0"/>
      <dgm:spPr/>
      <dgm:t>
        <a:bodyPr/>
        <a:lstStyle/>
        <a:p>
          <a:endParaRPr lang="tr-TR"/>
        </a:p>
      </dgm:t>
    </dgm:pt>
    <dgm:pt modelId="{AFFAE924-3979-41DB-A86A-2F34FD10CDC8}" type="pres">
      <dgm:prSet presAssocID="{678185E2-1C98-491C-9D51-940573AE77A6}" presName="accentRepeatNode" presStyleLbl="solidFgAcc1" presStyleIdx="0" presStyleCnt="7"/>
      <dgm:spPr>
        <a:solidFill>
          <a:schemeClr val="bg1">
            <a:lumMod val="85000"/>
          </a:schemeClr>
        </a:solidFill>
        <a:ln w="15875">
          <a:solidFill>
            <a:srgbClr val="76B886"/>
          </a:solidFill>
        </a:ln>
        <a:effectLst>
          <a:outerShdw blurRad="50800" dist="38100" dir="13500000" algn="br" rotWithShape="0">
            <a:srgbClr val="76B886">
              <a:alpha val="38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gm:spPr>
      <dgm:t>
        <a:bodyPr/>
        <a:lstStyle/>
        <a:p>
          <a:endParaRPr lang="tr-TR"/>
        </a:p>
      </dgm:t>
    </dgm:pt>
    <dgm:pt modelId="{DB762EA4-F4FA-4632-B94F-9E6D31678F86}" type="pres">
      <dgm:prSet presAssocID="{41A2584D-71AE-4351-9805-9F283EA2FAC0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70A0CCC-35B9-4604-A8FA-55ADA8D835EB}" type="pres">
      <dgm:prSet presAssocID="{41A2584D-71AE-4351-9805-9F283EA2FAC0}" presName="accent_2" presStyleCnt="0"/>
      <dgm:spPr/>
      <dgm:t>
        <a:bodyPr/>
        <a:lstStyle/>
        <a:p>
          <a:endParaRPr lang="tr-TR"/>
        </a:p>
      </dgm:t>
    </dgm:pt>
    <dgm:pt modelId="{FB3C063F-6B09-4FF0-8A73-454B3E548CBF}" type="pres">
      <dgm:prSet presAssocID="{41A2584D-71AE-4351-9805-9F283EA2FAC0}" presName="accentRepeatNode" presStyleLbl="solidFgAcc1" presStyleIdx="1" presStyleCnt="7"/>
      <dgm:spPr>
        <a:solidFill>
          <a:schemeClr val="bg1">
            <a:lumMod val="85000"/>
          </a:schemeClr>
        </a:solidFill>
        <a:ln w="15875">
          <a:solidFill>
            <a:srgbClr val="76B886"/>
          </a:solidFill>
        </a:ln>
        <a:effectLst>
          <a:outerShdw blurRad="50800" dist="38100" dir="13500000" algn="br" rotWithShape="0">
            <a:srgbClr val="76B886">
              <a:alpha val="38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gm:spPr>
      <dgm:t>
        <a:bodyPr/>
        <a:lstStyle/>
        <a:p>
          <a:endParaRPr lang="tr-TR"/>
        </a:p>
      </dgm:t>
    </dgm:pt>
    <dgm:pt modelId="{F1FB6E60-9505-40CE-9379-9BFFFF1CFC40}" type="pres">
      <dgm:prSet presAssocID="{9E32D81B-C2CB-476B-B412-C61A18BE31E3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EE4496B-B2D1-4E01-9BAF-E2BF456961A8}" type="pres">
      <dgm:prSet presAssocID="{9E32D81B-C2CB-476B-B412-C61A18BE31E3}" presName="accent_3" presStyleCnt="0"/>
      <dgm:spPr/>
      <dgm:t>
        <a:bodyPr/>
        <a:lstStyle/>
        <a:p>
          <a:endParaRPr lang="tr-TR"/>
        </a:p>
      </dgm:t>
    </dgm:pt>
    <dgm:pt modelId="{F3B3EB15-7055-4670-B551-893BFAD6A3A8}" type="pres">
      <dgm:prSet presAssocID="{9E32D81B-C2CB-476B-B412-C61A18BE31E3}" presName="accentRepeatNode" presStyleLbl="solidFgAcc1" presStyleIdx="2" presStyleCnt="7"/>
      <dgm:spPr>
        <a:solidFill>
          <a:schemeClr val="bg1">
            <a:lumMod val="85000"/>
          </a:schemeClr>
        </a:solidFill>
        <a:ln w="15875">
          <a:solidFill>
            <a:srgbClr val="76B886"/>
          </a:solidFill>
        </a:ln>
        <a:effectLst>
          <a:outerShdw blurRad="50800" dist="38100" dir="13500000" algn="br" rotWithShape="0">
            <a:srgbClr val="76B886">
              <a:alpha val="38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gm:spPr>
      <dgm:t>
        <a:bodyPr/>
        <a:lstStyle/>
        <a:p>
          <a:endParaRPr lang="tr-TR"/>
        </a:p>
      </dgm:t>
    </dgm:pt>
    <dgm:pt modelId="{AD5873DE-9C3A-4657-933C-D298F14476D6}" type="pres">
      <dgm:prSet presAssocID="{113D481F-7F52-4CC0-A03A-D1EAEBAE1064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EAAAAE1-BC49-49EF-A2CD-4C9689F96919}" type="pres">
      <dgm:prSet presAssocID="{113D481F-7F52-4CC0-A03A-D1EAEBAE1064}" presName="accent_4" presStyleCnt="0"/>
      <dgm:spPr/>
      <dgm:t>
        <a:bodyPr/>
        <a:lstStyle/>
        <a:p>
          <a:endParaRPr lang="tr-TR"/>
        </a:p>
      </dgm:t>
    </dgm:pt>
    <dgm:pt modelId="{7C36F815-36C1-4B08-82D8-D8E04D3007AF}" type="pres">
      <dgm:prSet presAssocID="{113D481F-7F52-4CC0-A03A-D1EAEBAE1064}" presName="accentRepeatNode" presStyleLbl="solidFgAcc1" presStyleIdx="3" presStyleCnt="7"/>
      <dgm:spPr>
        <a:solidFill>
          <a:schemeClr val="bg1">
            <a:lumMod val="85000"/>
          </a:schemeClr>
        </a:solidFill>
        <a:ln w="15875">
          <a:solidFill>
            <a:srgbClr val="76B886"/>
          </a:solidFill>
        </a:ln>
        <a:effectLst>
          <a:outerShdw blurRad="50800" dist="38100" dir="13500000" algn="br" rotWithShape="0">
            <a:srgbClr val="76B886">
              <a:alpha val="38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gm:spPr>
      <dgm:t>
        <a:bodyPr/>
        <a:lstStyle/>
        <a:p>
          <a:endParaRPr lang="tr-TR"/>
        </a:p>
      </dgm:t>
    </dgm:pt>
    <dgm:pt modelId="{394BCA0C-6E67-492E-9FCB-DB14D8A4879C}" type="pres">
      <dgm:prSet presAssocID="{0784BA67-F0AD-4C9D-9245-51FE7CDAFF34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4A0C904-29CF-40F4-8DC4-46E5D883EA96}" type="pres">
      <dgm:prSet presAssocID="{0784BA67-F0AD-4C9D-9245-51FE7CDAFF34}" presName="accent_5" presStyleCnt="0"/>
      <dgm:spPr/>
      <dgm:t>
        <a:bodyPr/>
        <a:lstStyle/>
        <a:p>
          <a:endParaRPr lang="tr-TR"/>
        </a:p>
      </dgm:t>
    </dgm:pt>
    <dgm:pt modelId="{2C0D6665-66AC-4755-8517-7109D730F7C8}" type="pres">
      <dgm:prSet presAssocID="{0784BA67-F0AD-4C9D-9245-51FE7CDAFF34}" presName="accentRepeatNode" presStyleLbl="solidFgAcc1" presStyleIdx="4" presStyleCnt="7"/>
      <dgm:spPr>
        <a:solidFill>
          <a:schemeClr val="bg1">
            <a:lumMod val="85000"/>
          </a:schemeClr>
        </a:solidFill>
        <a:ln w="15875">
          <a:solidFill>
            <a:srgbClr val="76B886"/>
          </a:solidFill>
        </a:ln>
        <a:effectLst>
          <a:outerShdw blurRad="50800" dist="38100" dir="13500000" algn="br" rotWithShape="0">
            <a:srgbClr val="76B886">
              <a:alpha val="38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gm:spPr>
      <dgm:t>
        <a:bodyPr/>
        <a:lstStyle/>
        <a:p>
          <a:endParaRPr lang="tr-TR"/>
        </a:p>
      </dgm:t>
    </dgm:pt>
    <dgm:pt modelId="{F048672E-7FD0-49EC-BA56-A997F91F653A}" type="pres">
      <dgm:prSet presAssocID="{30C009AB-1F32-4366-B5F7-5DFBAC0F3432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D96F0FB-8F89-416D-8CB8-A985F251DE29}" type="pres">
      <dgm:prSet presAssocID="{30C009AB-1F32-4366-B5F7-5DFBAC0F3432}" presName="accent_6" presStyleCnt="0"/>
      <dgm:spPr/>
      <dgm:t>
        <a:bodyPr/>
        <a:lstStyle/>
        <a:p>
          <a:endParaRPr lang="tr-TR"/>
        </a:p>
      </dgm:t>
    </dgm:pt>
    <dgm:pt modelId="{B01E7C28-CDC2-4FB4-A8D3-2C82C751E3E5}" type="pres">
      <dgm:prSet presAssocID="{30C009AB-1F32-4366-B5F7-5DFBAC0F3432}" presName="accentRepeatNode" presStyleLbl="solidFgAcc1" presStyleIdx="5" presStyleCnt="7"/>
      <dgm:spPr>
        <a:solidFill>
          <a:schemeClr val="bg1">
            <a:lumMod val="85000"/>
          </a:schemeClr>
        </a:solidFill>
        <a:ln w="15875">
          <a:solidFill>
            <a:srgbClr val="76B886"/>
          </a:solidFill>
        </a:ln>
        <a:effectLst>
          <a:outerShdw blurRad="50800" dist="38100" dir="13500000" algn="br" rotWithShape="0">
            <a:srgbClr val="76B886">
              <a:alpha val="38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gm:spPr>
      <dgm:t>
        <a:bodyPr/>
        <a:lstStyle/>
        <a:p>
          <a:endParaRPr lang="tr-TR"/>
        </a:p>
      </dgm:t>
    </dgm:pt>
    <dgm:pt modelId="{C44958FB-7248-4C9E-87EC-EA5FDD13AECC}" type="pres">
      <dgm:prSet presAssocID="{5C4C89CB-496C-4E1E-9627-61129AAE7031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A7F5A1F-6AC8-41BD-9BF2-A625E8B6A7B9}" type="pres">
      <dgm:prSet presAssocID="{5C4C89CB-496C-4E1E-9627-61129AAE7031}" presName="accent_7" presStyleCnt="0"/>
      <dgm:spPr/>
      <dgm:t>
        <a:bodyPr/>
        <a:lstStyle/>
        <a:p>
          <a:endParaRPr lang="tr-TR"/>
        </a:p>
      </dgm:t>
    </dgm:pt>
    <dgm:pt modelId="{333A8D10-6BA0-4E52-B098-CF109811CDC3}" type="pres">
      <dgm:prSet presAssocID="{5C4C89CB-496C-4E1E-9627-61129AAE7031}" presName="accentRepeatNode" presStyleLbl="solidFgAcc1" presStyleIdx="6" presStyleCnt="7"/>
      <dgm:spPr>
        <a:solidFill>
          <a:schemeClr val="bg1">
            <a:lumMod val="85000"/>
          </a:schemeClr>
        </a:solidFill>
        <a:ln w="15875">
          <a:solidFill>
            <a:srgbClr val="76B886"/>
          </a:solidFill>
        </a:ln>
        <a:effectLst>
          <a:outerShdw blurRad="50800" dist="38100" dir="13500000" algn="br" rotWithShape="0">
            <a:srgbClr val="76B886">
              <a:alpha val="38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gm:spPr>
      <dgm:t>
        <a:bodyPr/>
        <a:lstStyle/>
        <a:p>
          <a:endParaRPr lang="tr-TR"/>
        </a:p>
      </dgm:t>
    </dgm:pt>
  </dgm:ptLst>
  <dgm:cxnLst>
    <dgm:cxn modelId="{A266BA7A-8E70-4642-9F73-164F45796690}" srcId="{BD234B20-368C-4836-98A7-5F73E1E821E9}" destId="{41A2584D-71AE-4351-9805-9F283EA2FAC0}" srcOrd="1" destOrd="0" parTransId="{964C7D12-CE86-4E9F-92B6-08DA20A6D9B9}" sibTransId="{AC9AFB79-02D2-4A36-BCB4-31C13500654A}"/>
    <dgm:cxn modelId="{540F4E75-6E27-4CBD-862A-E84A5E5D7061}" type="presOf" srcId="{678185E2-1C98-491C-9D51-940573AE77A6}" destId="{93C02148-8814-40D9-84C9-09FDBF821355}" srcOrd="0" destOrd="0" presId="urn:microsoft.com/office/officeart/2008/layout/VerticalCurvedList"/>
    <dgm:cxn modelId="{EC3E2F5A-E6A5-47C6-929D-0A56A3AB4C95}" type="presOf" srcId="{BD234B20-368C-4836-98A7-5F73E1E821E9}" destId="{A63B3C67-B8C8-4DA6-9001-86D4DCEB7AA2}" srcOrd="0" destOrd="0" presId="urn:microsoft.com/office/officeart/2008/layout/VerticalCurvedList"/>
    <dgm:cxn modelId="{A831A309-EAA2-48B0-9FC5-845D67B8A15E}" srcId="{BD234B20-368C-4836-98A7-5F73E1E821E9}" destId="{0784BA67-F0AD-4C9D-9245-51FE7CDAFF34}" srcOrd="4" destOrd="0" parTransId="{A3B9AF74-D20C-4A9E-9B38-BA0BE17F7037}" sibTransId="{91FC096C-F3DD-43D8-AE9F-822C6AAC3385}"/>
    <dgm:cxn modelId="{9C347343-DA18-474D-A89B-9E85E58233A5}" type="presOf" srcId="{41A2584D-71AE-4351-9805-9F283EA2FAC0}" destId="{DB762EA4-F4FA-4632-B94F-9E6D31678F86}" srcOrd="0" destOrd="0" presId="urn:microsoft.com/office/officeart/2008/layout/VerticalCurvedList"/>
    <dgm:cxn modelId="{5FA12871-9505-4EC5-8F76-0BBE260A3703}" srcId="{BD234B20-368C-4836-98A7-5F73E1E821E9}" destId="{B03AA913-2BA7-4332-83BA-1DEA777D96A9}" srcOrd="7" destOrd="0" parTransId="{A32AD95B-2581-4D14-AE6B-95865AED2AA7}" sibTransId="{EB5A1655-E71E-4163-B101-2B031F69D85C}"/>
    <dgm:cxn modelId="{14B0F47A-D0DA-4B80-921F-6840A6B7F2F5}" type="presOf" srcId="{585AF8D7-B3D0-4D29-AAFC-A4AFC9B9ECA0}" destId="{F97F12E5-C85F-4814-AFED-C46EE2F296D0}" srcOrd="0" destOrd="0" presId="urn:microsoft.com/office/officeart/2008/layout/VerticalCurvedList"/>
    <dgm:cxn modelId="{E3959B2F-462B-43A2-AC32-117DB47CEDEC}" type="presOf" srcId="{113D481F-7F52-4CC0-A03A-D1EAEBAE1064}" destId="{AD5873DE-9C3A-4657-933C-D298F14476D6}" srcOrd="0" destOrd="0" presId="urn:microsoft.com/office/officeart/2008/layout/VerticalCurvedList"/>
    <dgm:cxn modelId="{6CE6B4F0-DD0C-4EEE-9AA7-C1BAE3CAAAF1}" type="presOf" srcId="{30C009AB-1F32-4366-B5F7-5DFBAC0F3432}" destId="{F048672E-7FD0-49EC-BA56-A997F91F653A}" srcOrd="0" destOrd="0" presId="urn:microsoft.com/office/officeart/2008/layout/VerticalCurvedList"/>
    <dgm:cxn modelId="{A0E15109-4557-4DF3-ADE9-AFDC9769A378}" srcId="{BD234B20-368C-4836-98A7-5F73E1E821E9}" destId="{9E32D81B-C2CB-476B-B412-C61A18BE31E3}" srcOrd="2" destOrd="0" parTransId="{D56DEB7B-0C0A-4519-9744-9916088BD88D}" sibTransId="{ED646578-74B0-43F9-B9C7-1A21BCC0899F}"/>
    <dgm:cxn modelId="{B83A9757-DFD8-4319-98A7-0E896272C197}" srcId="{BD234B20-368C-4836-98A7-5F73E1E821E9}" destId="{59836503-6AD4-4D01-9BC1-4812D58780DA}" srcOrd="8" destOrd="0" parTransId="{62D97024-509C-4749-83D2-A17D417DD7B2}" sibTransId="{FA2EC55C-DF87-48F6-952C-C648EE82ECAF}"/>
    <dgm:cxn modelId="{D3F553B7-3D0D-4F64-A6FF-42D4BEA601E8}" srcId="{BD234B20-368C-4836-98A7-5F73E1E821E9}" destId="{5C4C89CB-496C-4E1E-9627-61129AAE7031}" srcOrd="6" destOrd="0" parTransId="{6E16E2EC-9F70-4478-B678-7AC216E990A3}" sibTransId="{A220F226-840E-49A4-8FE0-139823049D75}"/>
    <dgm:cxn modelId="{DC49F2EC-438F-4B5C-B226-3E93633EF806}" type="presOf" srcId="{9E32D81B-C2CB-476B-B412-C61A18BE31E3}" destId="{F1FB6E60-9505-40CE-9379-9BFFFF1CFC40}" srcOrd="0" destOrd="0" presId="urn:microsoft.com/office/officeart/2008/layout/VerticalCurvedList"/>
    <dgm:cxn modelId="{5BE5B6B1-1228-4D21-9053-8D832F0BF26A}" type="presOf" srcId="{5C4C89CB-496C-4E1E-9627-61129AAE7031}" destId="{C44958FB-7248-4C9E-87EC-EA5FDD13AECC}" srcOrd="0" destOrd="0" presId="urn:microsoft.com/office/officeart/2008/layout/VerticalCurvedList"/>
    <dgm:cxn modelId="{641B096A-6C83-4529-A198-E22046AADEF8}" srcId="{BD234B20-368C-4836-98A7-5F73E1E821E9}" destId="{113D481F-7F52-4CC0-A03A-D1EAEBAE1064}" srcOrd="3" destOrd="0" parTransId="{AC9A6A50-60E6-4172-9D4D-D4E6C6B0BB8D}" sibTransId="{5B78F3B2-B862-4D8F-861E-8C914D5B49AD}"/>
    <dgm:cxn modelId="{E192E59A-98A2-4D92-BF2F-AAA305DDDC51}" srcId="{BD234B20-368C-4836-98A7-5F73E1E821E9}" destId="{30C009AB-1F32-4366-B5F7-5DFBAC0F3432}" srcOrd="5" destOrd="0" parTransId="{E49BC53E-5338-487A-8A86-52DDD51C1C29}" sibTransId="{7197FC6E-683E-4FBD-BEDF-54C6891409CF}"/>
    <dgm:cxn modelId="{16081F82-3965-484B-BDDE-6629B4828C8D}" type="presOf" srcId="{0784BA67-F0AD-4C9D-9245-51FE7CDAFF34}" destId="{394BCA0C-6E67-492E-9FCB-DB14D8A4879C}" srcOrd="0" destOrd="0" presId="urn:microsoft.com/office/officeart/2008/layout/VerticalCurvedList"/>
    <dgm:cxn modelId="{B2EB8286-E5FC-4BA5-83CA-39BE49C8E92F}" srcId="{BD234B20-368C-4836-98A7-5F73E1E821E9}" destId="{678185E2-1C98-491C-9D51-940573AE77A6}" srcOrd="0" destOrd="0" parTransId="{9A99B109-89CB-46F2-A701-9E8B2BC4B6C5}" sibTransId="{585AF8D7-B3D0-4D29-AAFC-A4AFC9B9ECA0}"/>
    <dgm:cxn modelId="{8C0968AE-6888-4799-9DA5-6A607608C04A}" type="presParOf" srcId="{A63B3C67-B8C8-4DA6-9001-86D4DCEB7AA2}" destId="{587BA989-BD9A-4DB4-9B17-CC3EB3862166}" srcOrd="0" destOrd="0" presId="urn:microsoft.com/office/officeart/2008/layout/VerticalCurvedList"/>
    <dgm:cxn modelId="{F1AE8CFA-6F1D-44F0-BF60-EF563E7CFE90}" type="presParOf" srcId="{587BA989-BD9A-4DB4-9B17-CC3EB3862166}" destId="{5B113297-C831-43E9-879F-684990CCDDA9}" srcOrd="0" destOrd="0" presId="urn:microsoft.com/office/officeart/2008/layout/VerticalCurvedList"/>
    <dgm:cxn modelId="{C72C0C1F-DFC3-4334-840E-DCE5F653466D}" type="presParOf" srcId="{5B113297-C831-43E9-879F-684990CCDDA9}" destId="{7F174830-EBE2-46EE-A000-89A027AF3BD3}" srcOrd="0" destOrd="0" presId="urn:microsoft.com/office/officeart/2008/layout/VerticalCurvedList"/>
    <dgm:cxn modelId="{23FA844C-AEF9-449B-8655-BF823242B857}" type="presParOf" srcId="{5B113297-C831-43E9-879F-684990CCDDA9}" destId="{F97F12E5-C85F-4814-AFED-C46EE2F296D0}" srcOrd="1" destOrd="0" presId="urn:microsoft.com/office/officeart/2008/layout/VerticalCurvedList"/>
    <dgm:cxn modelId="{AF444F81-59C1-4412-9D0F-629D243D0786}" type="presParOf" srcId="{5B113297-C831-43E9-879F-684990CCDDA9}" destId="{8DF19671-9768-430A-B9D1-8DD30F99CDED}" srcOrd="2" destOrd="0" presId="urn:microsoft.com/office/officeart/2008/layout/VerticalCurvedList"/>
    <dgm:cxn modelId="{BFA04E9E-D5D9-48BB-BB3A-8B2E04017F90}" type="presParOf" srcId="{5B113297-C831-43E9-879F-684990CCDDA9}" destId="{6FF276C4-6274-4EB3-9F3F-A6A9C6725757}" srcOrd="3" destOrd="0" presId="urn:microsoft.com/office/officeart/2008/layout/VerticalCurvedList"/>
    <dgm:cxn modelId="{18A939BA-9C87-4930-B2F7-478C7FB375A3}" type="presParOf" srcId="{587BA989-BD9A-4DB4-9B17-CC3EB3862166}" destId="{93C02148-8814-40D9-84C9-09FDBF821355}" srcOrd="1" destOrd="0" presId="urn:microsoft.com/office/officeart/2008/layout/VerticalCurvedList"/>
    <dgm:cxn modelId="{3091F140-9711-48EA-A0DF-0239D37D7AD2}" type="presParOf" srcId="{587BA989-BD9A-4DB4-9B17-CC3EB3862166}" destId="{6C905589-8209-405A-A296-805374D86CA2}" srcOrd="2" destOrd="0" presId="urn:microsoft.com/office/officeart/2008/layout/VerticalCurvedList"/>
    <dgm:cxn modelId="{010CF7CB-8252-4018-87C1-7C704CD7A333}" type="presParOf" srcId="{6C905589-8209-405A-A296-805374D86CA2}" destId="{AFFAE924-3979-41DB-A86A-2F34FD10CDC8}" srcOrd="0" destOrd="0" presId="urn:microsoft.com/office/officeart/2008/layout/VerticalCurvedList"/>
    <dgm:cxn modelId="{2E60386A-F65B-49B6-90AA-99D1CB670E22}" type="presParOf" srcId="{587BA989-BD9A-4DB4-9B17-CC3EB3862166}" destId="{DB762EA4-F4FA-4632-B94F-9E6D31678F86}" srcOrd="3" destOrd="0" presId="urn:microsoft.com/office/officeart/2008/layout/VerticalCurvedList"/>
    <dgm:cxn modelId="{7BB534FA-13B0-48E2-AD53-429099F44E64}" type="presParOf" srcId="{587BA989-BD9A-4DB4-9B17-CC3EB3862166}" destId="{E70A0CCC-35B9-4604-A8FA-55ADA8D835EB}" srcOrd="4" destOrd="0" presId="urn:microsoft.com/office/officeart/2008/layout/VerticalCurvedList"/>
    <dgm:cxn modelId="{4B3B8361-21C7-4B5E-820A-5D035EF69E4C}" type="presParOf" srcId="{E70A0CCC-35B9-4604-A8FA-55ADA8D835EB}" destId="{FB3C063F-6B09-4FF0-8A73-454B3E548CBF}" srcOrd="0" destOrd="0" presId="urn:microsoft.com/office/officeart/2008/layout/VerticalCurvedList"/>
    <dgm:cxn modelId="{56F528E9-4C5B-4529-8601-F235823810EE}" type="presParOf" srcId="{587BA989-BD9A-4DB4-9B17-CC3EB3862166}" destId="{F1FB6E60-9505-40CE-9379-9BFFFF1CFC40}" srcOrd="5" destOrd="0" presId="urn:microsoft.com/office/officeart/2008/layout/VerticalCurvedList"/>
    <dgm:cxn modelId="{CBA94A20-4DB8-494F-8B06-7F43410380DF}" type="presParOf" srcId="{587BA989-BD9A-4DB4-9B17-CC3EB3862166}" destId="{0EE4496B-B2D1-4E01-9BAF-E2BF456961A8}" srcOrd="6" destOrd="0" presId="urn:microsoft.com/office/officeart/2008/layout/VerticalCurvedList"/>
    <dgm:cxn modelId="{357A2B0D-04B0-4F8F-87FD-BAA928A20F7A}" type="presParOf" srcId="{0EE4496B-B2D1-4E01-9BAF-E2BF456961A8}" destId="{F3B3EB15-7055-4670-B551-893BFAD6A3A8}" srcOrd="0" destOrd="0" presId="urn:microsoft.com/office/officeart/2008/layout/VerticalCurvedList"/>
    <dgm:cxn modelId="{F275C0CE-69DD-4F49-B954-024060DD69C8}" type="presParOf" srcId="{587BA989-BD9A-4DB4-9B17-CC3EB3862166}" destId="{AD5873DE-9C3A-4657-933C-D298F14476D6}" srcOrd="7" destOrd="0" presId="urn:microsoft.com/office/officeart/2008/layout/VerticalCurvedList"/>
    <dgm:cxn modelId="{BEBA2181-1C13-4D34-8128-423829D48605}" type="presParOf" srcId="{587BA989-BD9A-4DB4-9B17-CC3EB3862166}" destId="{0EAAAAE1-BC49-49EF-A2CD-4C9689F96919}" srcOrd="8" destOrd="0" presId="urn:microsoft.com/office/officeart/2008/layout/VerticalCurvedList"/>
    <dgm:cxn modelId="{22E2A74A-89A7-4BC9-92D5-2054C991159D}" type="presParOf" srcId="{0EAAAAE1-BC49-49EF-A2CD-4C9689F96919}" destId="{7C36F815-36C1-4B08-82D8-D8E04D3007AF}" srcOrd="0" destOrd="0" presId="urn:microsoft.com/office/officeart/2008/layout/VerticalCurvedList"/>
    <dgm:cxn modelId="{A48CEA6D-B694-45D3-9987-D23A8F20AFED}" type="presParOf" srcId="{587BA989-BD9A-4DB4-9B17-CC3EB3862166}" destId="{394BCA0C-6E67-492E-9FCB-DB14D8A4879C}" srcOrd="9" destOrd="0" presId="urn:microsoft.com/office/officeart/2008/layout/VerticalCurvedList"/>
    <dgm:cxn modelId="{990F57B6-3506-4133-8E5A-15D28529D232}" type="presParOf" srcId="{587BA989-BD9A-4DB4-9B17-CC3EB3862166}" destId="{74A0C904-29CF-40F4-8DC4-46E5D883EA96}" srcOrd="10" destOrd="0" presId="urn:microsoft.com/office/officeart/2008/layout/VerticalCurvedList"/>
    <dgm:cxn modelId="{ACE78EDA-9E9D-41FF-A85E-D70660252C5E}" type="presParOf" srcId="{74A0C904-29CF-40F4-8DC4-46E5D883EA96}" destId="{2C0D6665-66AC-4755-8517-7109D730F7C8}" srcOrd="0" destOrd="0" presId="urn:microsoft.com/office/officeart/2008/layout/VerticalCurvedList"/>
    <dgm:cxn modelId="{861D7149-5C3B-466D-9A73-BB6E67AACFCD}" type="presParOf" srcId="{587BA989-BD9A-4DB4-9B17-CC3EB3862166}" destId="{F048672E-7FD0-49EC-BA56-A997F91F653A}" srcOrd="11" destOrd="0" presId="urn:microsoft.com/office/officeart/2008/layout/VerticalCurvedList"/>
    <dgm:cxn modelId="{909FA806-5192-4884-AD99-07F5F380FC3A}" type="presParOf" srcId="{587BA989-BD9A-4DB4-9B17-CC3EB3862166}" destId="{9D96F0FB-8F89-416D-8CB8-A985F251DE29}" srcOrd="12" destOrd="0" presId="urn:microsoft.com/office/officeart/2008/layout/VerticalCurvedList"/>
    <dgm:cxn modelId="{B9B5BE9B-6774-4B3A-B660-37568613BC91}" type="presParOf" srcId="{9D96F0FB-8F89-416D-8CB8-A985F251DE29}" destId="{B01E7C28-CDC2-4FB4-A8D3-2C82C751E3E5}" srcOrd="0" destOrd="0" presId="urn:microsoft.com/office/officeart/2008/layout/VerticalCurvedList"/>
    <dgm:cxn modelId="{23A7C8D2-3DB6-478B-B7A3-801B88946C89}" type="presParOf" srcId="{587BA989-BD9A-4DB4-9B17-CC3EB3862166}" destId="{C44958FB-7248-4C9E-87EC-EA5FDD13AECC}" srcOrd="13" destOrd="0" presId="urn:microsoft.com/office/officeart/2008/layout/VerticalCurvedList"/>
    <dgm:cxn modelId="{D546D6DD-EBE3-4AB3-B93C-2C22DBD600FC}" type="presParOf" srcId="{587BA989-BD9A-4DB4-9B17-CC3EB3862166}" destId="{1A7F5A1F-6AC8-41BD-9BF2-A625E8B6A7B9}" srcOrd="14" destOrd="0" presId="urn:microsoft.com/office/officeart/2008/layout/VerticalCurvedList"/>
    <dgm:cxn modelId="{A0B1BC80-6F7C-4D74-88AB-C54F2ACD494B}" type="presParOf" srcId="{1A7F5A1F-6AC8-41BD-9BF2-A625E8B6A7B9}" destId="{333A8D10-6BA0-4E52-B098-CF109811CDC3}" srcOrd="0" destOrd="0" presId="urn:microsoft.com/office/officeart/2008/layout/VerticalCurvedLis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7F12E5-C85F-4814-AFED-C46EE2F296D0}">
      <dsp:nvSpPr>
        <dsp:cNvPr id="0" name=""/>
        <dsp:cNvSpPr/>
      </dsp:nvSpPr>
      <dsp:spPr>
        <a:xfrm>
          <a:off x="-2518565" y="-748522"/>
          <a:ext cx="1088749" cy="5817523"/>
        </a:xfrm>
        <a:prstGeom prst="blockArc">
          <a:avLst>
            <a:gd name="adj1" fmla="val 18900000"/>
            <a:gd name="adj2" fmla="val 2700000"/>
            <a:gd name="adj3" fmla="val 371"/>
          </a:avLst>
        </a:pr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C02148-8814-40D9-84C9-09FDBF821355}">
      <dsp:nvSpPr>
        <dsp:cNvPr id="0" name=""/>
        <dsp:cNvSpPr/>
      </dsp:nvSpPr>
      <dsp:spPr>
        <a:xfrm>
          <a:off x="303081" y="196408"/>
          <a:ext cx="7868840" cy="39264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1662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kern="1200" dirty="0" smtClean="0"/>
            <a:t>institucije općeg proračuna: DD; CBRT; ZB</a:t>
          </a:r>
          <a:endParaRPr lang="hr-HR" sz="1200" b="1" kern="1200" dirty="0"/>
        </a:p>
      </dsp:txBody>
      <dsp:txXfrm>
        <a:off x="303081" y="196408"/>
        <a:ext cx="7868840" cy="392645"/>
      </dsp:txXfrm>
    </dsp:sp>
    <dsp:sp modelId="{AFFAE924-3979-41DB-A86A-2F34FD10CDC8}">
      <dsp:nvSpPr>
        <dsp:cNvPr id="0" name=""/>
        <dsp:cNvSpPr/>
      </dsp:nvSpPr>
      <dsp:spPr>
        <a:xfrm>
          <a:off x="57678" y="147328"/>
          <a:ext cx="490806" cy="490806"/>
        </a:xfrm>
        <a:prstGeom prst="ellipse">
          <a:avLst/>
        </a:prstGeom>
        <a:solidFill>
          <a:schemeClr val="bg1">
            <a:lumMod val="85000"/>
          </a:schemeClr>
        </a:solidFill>
        <a:ln w="15875" cap="flat" cmpd="sng" algn="ctr">
          <a:solidFill>
            <a:srgbClr val="76B886"/>
          </a:solidFill>
          <a:prstDash val="solid"/>
        </a:ln>
        <a:effectLst>
          <a:outerShdw blurRad="50800" dist="38100" dir="13500000" algn="br" rotWithShape="0">
            <a:srgbClr val="76B886">
              <a:alpha val="38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B762EA4-F4FA-4632-B94F-9E6D31678F86}">
      <dsp:nvSpPr>
        <dsp:cNvPr id="0" name=""/>
        <dsp:cNvSpPr/>
      </dsp:nvSpPr>
      <dsp:spPr>
        <a:xfrm>
          <a:off x="658657" y="785722"/>
          <a:ext cx="7513264" cy="39264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1662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kern="1200" dirty="0" smtClean="0"/>
            <a:t>institucije posebnog dijela proračuna: TD; DD; B; R; CBRT; TRZB; OPB</a:t>
          </a:r>
          <a:endParaRPr lang="hr-HR" sz="1200" b="1" kern="1200" dirty="0"/>
        </a:p>
      </dsp:txBody>
      <dsp:txXfrm>
        <a:off x="658657" y="785722"/>
        <a:ext cx="7513264" cy="392645"/>
      </dsp:txXfrm>
    </dsp:sp>
    <dsp:sp modelId="{FB3C063F-6B09-4FF0-8A73-454B3E548CBF}">
      <dsp:nvSpPr>
        <dsp:cNvPr id="0" name=""/>
        <dsp:cNvSpPr/>
      </dsp:nvSpPr>
      <dsp:spPr>
        <a:xfrm>
          <a:off x="413253" y="736641"/>
          <a:ext cx="490806" cy="490806"/>
        </a:xfrm>
        <a:prstGeom prst="ellipse">
          <a:avLst/>
        </a:prstGeom>
        <a:solidFill>
          <a:schemeClr val="bg1">
            <a:lumMod val="85000"/>
          </a:schemeClr>
        </a:solidFill>
        <a:ln w="15875" cap="flat" cmpd="sng" algn="ctr">
          <a:solidFill>
            <a:srgbClr val="76B886"/>
          </a:solidFill>
          <a:prstDash val="solid"/>
        </a:ln>
        <a:effectLst>
          <a:outerShdw blurRad="50800" dist="38100" dir="13500000" algn="br" rotWithShape="0">
            <a:srgbClr val="76B886">
              <a:alpha val="38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1FB6E60-9505-40CE-9379-9BFFFF1CFC40}">
      <dsp:nvSpPr>
        <dsp:cNvPr id="0" name=""/>
        <dsp:cNvSpPr/>
      </dsp:nvSpPr>
      <dsp:spPr>
        <a:xfrm>
          <a:off x="853510" y="1374603"/>
          <a:ext cx="7318410" cy="39264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1662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kern="1200" dirty="0" smtClean="0"/>
            <a:t>obnovljivi i ostali fondovi: TD; DD; B; R; CBRT; TRZB; OPB</a:t>
          </a:r>
          <a:endParaRPr lang="hr-HR" sz="1200" b="1" kern="1200" dirty="0"/>
        </a:p>
      </dsp:txBody>
      <dsp:txXfrm>
        <a:off x="853510" y="1374603"/>
        <a:ext cx="7318410" cy="392645"/>
      </dsp:txXfrm>
    </dsp:sp>
    <dsp:sp modelId="{F3B3EB15-7055-4670-B551-893BFAD6A3A8}">
      <dsp:nvSpPr>
        <dsp:cNvPr id="0" name=""/>
        <dsp:cNvSpPr/>
      </dsp:nvSpPr>
      <dsp:spPr>
        <a:xfrm>
          <a:off x="608107" y="1325522"/>
          <a:ext cx="490806" cy="490806"/>
        </a:xfrm>
        <a:prstGeom prst="ellipse">
          <a:avLst/>
        </a:prstGeom>
        <a:solidFill>
          <a:schemeClr val="bg1">
            <a:lumMod val="85000"/>
          </a:schemeClr>
        </a:solidFill>
        <a:ln w="15875" cap="flat" cmpd="sng" algn="ctr">
          <a:solidFill>
            <a:srgbClr val="76B886"/>
          </a:solidFill>
          <a:prstDash val="solid"/>
        </a:ln>
        <a:effectLst>
          <a:outerShdw blurRad="50800" dist="38100" dir="13500000" algn="br" rotWithShape="0">
            <a:srgbClr val="76B886">
              <a:alpha val="38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D5873DE-9C3A-4657-933C-D298F14476D6}">
      <dsp:nvSpPr>
        <dsp:cNvPr id="0" name=""/>
        <dsp:cNvSpPr/>
      </dsp:nvSpPr>
      <dsp:spPr>
        <a:xfrm>
          <a:off x="915725" y="1963916"/>
          <a:ext cx="7256196" cy="39264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1662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kern="1200" dirty="0" smtClean="0"/>
            <a:t>općine i posebne pokrajinske uprave: TD; DD; B; R; CBRT; TRZB; OPB</a:t>
          </a:r>
          <a:endParaRPr lang="hr-HR" sz="1200" b="1" kern="1200" dirty="0"/>
        </a:p>
      </dsp:txBody>
      <dsp:txXfrm>
        <a:off x="915725" y="1963916"/>
        <a:ext cx="7256196" cy="392645"/>
      </dsp:txXfrm>
    </dsp:sp>
    <dsp:sp modelId="{7C36F815-36C1-4B08-82D8-D8E04D3007AF}">
      <dsp:nvSpPr>
        <dsp:cNvPr id="0" name=""/>
        <dsp:cNvSpPr/>
      </dsp:nvSpPr>
      <dsp:spPr>
        <a:xfrm>
          <a:off x="670322" y="1914836"/>
          <a:ext cx="490806" cy="490806"/>
        </a:xfrm>
        <a:prstGeom prst="ellipse">
          <a:avLst/>
        </a:prstGeom>
        <a:solidFill>
          <a:schemeClr val="bg1">
            <a:lumMod val="85000"/>
          </a:schemeClr>
        </a:solidFill>
        <a:ln w="15875" cap="flat" cmpd="sng" algn="ctr">
          <a:solidFill>
            <a:srgbClr val="76B886"/>
          </a:solidFill>
          <a:prstDash val="solid"/>
        </a:ln>
        <a:effectLst>
          <a:outerShdw blurRad="50800" dist="38100" dir="13500000" algn="br" rotWithShape="0">
            <a:srgbClr val="76B886">
              <a:alpha val="38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94BCA0C-6E67-492E-9FCB-DB14D8A4879C}">
      <dsp:nvSpPr>
        <dsp:cNvPr id="0" name=""/>
        <dsp:cNvSpPr/>
      </dsp:nvSpPr>
      <dsp:spPr>
        <a:xfrm>
          <a:off x="853510" y="2553230"/>
          <a:ext cx="7318410" cy="39264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1662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kern="1200" dirty="0" smtClean="0"/>
            <a:t>zavodi za socijalno osiguranje: TD; DD; B; R; CBRT; TRZB; OPB</a:t>
          </a:r>
          <a:endParaRPr lang="hr-HR" sz="1200" b="1" kern="1200" dirty="0"/>
        </a:p>
      </dsp:txBody>
      <dsp:txXfrm>
        <a:off x="853510" y="2553230"/>
        <a:ext cx="7318410" cy="392645"/>
      </dsp:txXfrm>
    </dsp:sp>
    <dsp:sp modelId="{2C0D6665-66AC-4755-8517-7109D730F7C8}">
      <dsp:nvSpPr>
        <dsp:cNvPr id="0" name=""/>
        <dsp:cNvSpPr/>
      </dsp:nvSpPr>
      <dsp:spPr>
        <a:xfrm>
          <a:off x="608107" y="2504149"/>
          <a:ext cx="490806" cy="490806"/>
        </a:xfrm>
        <a:prstGeom prst="ellipse">
          <a:avLst/>
        </a:prstGeom>
        <a:solidFill>
          <a:schemeClr val="bg1">
            <a:lumMod val="85000"/>
          </a:schemeClr>
        </a:solidFill>
        <a:ln w="15875" cap="flat" cmpd="sng" algn="ctr">
          <a:solidFill>
            <a:srgbClr val="76B886"/>
          </a:solidFill>
          <a:prstDash val="solid"/>
        </a:ln>
        <a:effectLst>
          <a:outerShdw blurRad="50800" dist="38100" dir="13500000" algn="br" rotWithShape="0">
            <a:srgbClr val="76B886">
              <a:alpha val="38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048672E-7FD0-49EC-BA56-A997F91F653A}">
      <dsp:nvSpPr>
        <dsp:cNvPr id="0" name=""/>
        <dsp:cNvSpPr/>
      </dsp:nvSpPr>
      <dsp:spPr>
        <a:xfrm>
          <a:off x="658657" y="3142111"/>
          <a:ext cx="7513264" cy="39264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1662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kern="1200" dirty="0" smtClean="0"/>
            <a:t>poduzeća u državnom vlasništvu: TD; DD; B; R; CBRT; TRZB; OPB</a:t>
          </a:r>
          <a:endParaRPr lang="hr-HR" sz="1200" b="1" kern="1200" dirty="0"/>
        </a:p>
      </dsp:txBody>
      <dsp:txXfrm>
        <a:off x="658657" y="3142111"/>
        <a:ext cx="7513264" cy="392645"/>
      </dsp:txXfrm>
    </dsp:sp>
    <dsp:sp modelId="{B01E7C28-CDC2-4FB4-A8D3-2C82C751E3E5}">
      <dsp:nvSpPr>
        <dsp:cNvPr id="0" name=""/>
        <dsp:cNvSpPr/>
      </dsp:nvSpPr>
      <dsp:spPr>
        <a:xfrm>
          <a:off x="413253" y="3093030"/>
          <a:ext cx="490806" cy="490806"/>
        </a:xfrm>
        <a:prstGeom prst="ellipse">
          <a:avLst/>
        </a:prstGeom>
        <a:solidFill>
          <a:schemeClr val="bg1">
            <a:lumMod val="85000"/>
          </a:schemeClr>
        </a:solidFill>
        <a:ln w="15875" cap="flat" cmpd="sng" algn="ctr">
          <a:solidFill>
            <a:srgbClr val="76B886"/>
          </a:solidFill>
          <a:prstDash val="solid"/>
        </a:ln>
        <a:effectLst>
          <a:outerShdw blurRad="50800" dist="38100" dir="13500000" algn="br" rotWithShape="0">
            <a:srgbClr val="76B886">
              <a:alpha val="38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44958FB-7248-4C9E-87EC-EA5FDD13AECC}">
      <dsp:nvSpPr>
        <dsp:cNvPr id="0" name=""/>
        <dsp:cNvSpPr/>
      </dsp:nvSpPr>
      <dsp:spPr>
        <a:xfrm>
          <a:off x="303081" y="3731424"/>
          <a:ext cx="7868840" cy="39264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1662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kern="1200" dirty="0" smtClean="0"/>
            <a:t>ostalo: TD; DD; B; R; CBRT; TRZB; OPB</a:t>
          </a:r>
          <a:endParaRPr lang="hr-HR" sz="1200" b="1" kern="1200" dirty="0"/>
        </a:p>
      </dsp:txBody>
      <dsp:txXfrm>
        <a:off x="303081" y="3731424"/>
        <a:ext cx="7868840" cy="392645"/>
      </dsp:txXfrm>
    </dsp:sp>
    <dsp:sp modelId="{333A8D10-6BA0-4E52-B098-CF109811CDC3}">
      <dsp:nvSpPr>
        <dsp:cNvPr id="0" name=""/>
        <dsp:cNvSpPr/>
      </dsp:nvSpPr>
      <dsp:spPr>
        <a:xfrm>
          <a:off x="57678" y="3682344"/>
          <a:ext cx="490806" cy="490806"/>
        </a:xfrm>
        <a:prstGeom prst="ellipse">
          <a:avLst/>
        </a:prstGeom>
        <a:solidFill>
          <a:schemeClr val="bg1">
            <a:lumMod val="85000"/>
          </a:schemeClr>
        </a:solidFill>
        <a:ln w="15875" cap="flat" cmpd="sng" algn="ctr">
          <a:solidFill>
            <a:srgbClr val="76B886"/>
          </a:solidFill>
          <a:prstDash val="solid"/>
        </a:ln>
        <a:effectLst>
          <a:outerShdw blurRad="50800" dist="38100" dir="13500000" algn="br" rotWithShape="0">
            <a:srgbClr val="76B886">
              <a:alpha val="38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35874-7C41-42B8-981B-1F3BA82ED97B}" type="datetimeFigureOut">
              <a:rPr lang="tr-TR" smtClean="0"/>
              <a:t>25.02.2016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869A1-C784-4D13-9720-7781CBEE7169}" type="slidenum">
              <a:rPr lang="tr-T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102134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A054160-BEF0-4E6A-952C-DD126354697D}" type="slidenum">
              <a:rPr lang="en-US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471874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77" name="Group 25"/>
          <p:cNvGrpSpPr>
            <a:grpSpLocks/>
          </p:cNvGrpSpPr>
          <p:nvPr userDrawn="1"/>
        </p:nvGrpSpPr>
        <p:grpSpPr bwMode="auto">
          <a:xfrm>
            <a:off x="0" y="1447800"/>
            <a:ext cx="9144000" cy="5410200"/>
            <a:chOff x="0" y="1152"/>
            <a:chExt cx="5760" cy="3168"/>
          </a:xfrm>
        </p:grpSpPr>
        <p:sp>
          <p:nvSpPr>
            <p:cNvPr id="49178" name="Freeform 26"/>
            <p:cNvSpPr>
              <a:spLocks/>
            </p:cNvSpPr>
            <p:nvPr userDrawn="1"/>
          </p:nvSpPr>
          <p:spPr bwMode="gray">
            <a:xfrm>
              <a:off x="0" y="1280"/>
              <a:ext cx="5760" cy="3040"/>
            </a:xfrm>
            <a:custGeom>
              <a:avLst/>
              <a:gdLst>
                <a:gd name="T0" fmla="*/ 5760 w 5760"/>
                <a:gd name="T1" fmla="*/ 0 h 3040"/>
                <a:gd name="T2" fmla="*/ 0 w 5760"/>
                <a:gd name="T3" fmla="*/ 677 h 3040"/>
                <a:gd name="T4" fmla="*/ 0 w 5760"/>
                <a:gd name="T5" fmla="*/ 782 h 3040"/>
                <a:gd name="T6" fmla="*/ 0 w 5760"/>
                <a:gd name="T7" fmla="*/ 3040 h 3040"/>
                <a:gd name="T8" fmla="*/ 2264 w 5760"/>
                <a:gd name="T9" fmla="*/ 3040 h 3040"/>
                <a:gd name="T10" fmla="*/ 5760 w 5760"/>
                <a:gd name="T11" fmla="*/ 448 h 3040"/>
                <a:gd name="T12" fmla="*/ 5760 w 5760"/>
                <a:gd name="T13" fmla="*/ 0 h 3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60" h="3040">
                  <a:moveTo>
                    <a:pt x="5760" y="0"/>
                  </a:moveTo>
                  <a:lnTo>
                    <a:pt x="0" y="677"/>
                  </a:lnTo>
                  <a:lnTo>
                    <a:pt x="0" y="782"/>
                  </a:lnTo>
                  <a:lnTo>
                    <a:pt x="0" y="3040"/>
                  </a:lnTo>
                  <a:lnTo>
                    <a:pt x="2264" y="3040"/>
                  </a:lnTo>
                  <a:lnTo>
                    <a:pt x="5760" y="448"/>
                  </a:lnTo>
                  <a:lnTo>
                    <a:pt x="5760" y="0"/>
                  </a:lnTo>
                  <a:close/>
                </a:path>
              </a:pathLst>
            </a:custGeom>
            <a:solidFill>
              <a:schemeClr val="bg2">
                <a:alpha val="10001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9179" name="Freeform 27"/>
            <p:cNvSpPr>
              <a:spLocks/>
            </p:cNvSpPr>
            <p:nvPr userDrawn="1"/>
          </p:nvSpPr>
          <p:spPr bwMode="gray">
            <a:xfrm>
              <a:off x="4016" y="1936"/>
              <a:ext cx="1744" cy="2384"/>
            </a:xfrm>
            <a:custGeom>
              <a:avLst/>
              <a:gdLst>
                <a:gd name="T0" fmla="*/ 1744 w 1744"/>
                <a:gd name="T1" fmla="*/ 0 h 2384"/>
                <a:gd name="T2" fmla="*/ 0 w 1744"/>
                <a:gd name="T3" fmla="*/ 2384 h 2384"/>
                <a:gd name="T4" fmla="*/ 1744 w 1744"/>
                <a:gd name="T5" fmla="*/ 2384 h 2384"/>
                <a:gd name="T6" fmla="*/ 1744 w 1744"/>
                <a:gd name="T7" fmla="*/ 0 h 2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4" h="2384">
                  <a:moveTo>
                    <a:pt x="1744" y="0"/>
                  </a:moveTo>
                  <a:lnTo>
                    <a:pt x="0" y="2384"/>
                  </a:lnTo>
                  <a:lnTo>
                    <a:pt x="1744" y="2384"/>
                  </a:lnTo>
                  <a:lnTo>
                    <a:pt x="1744" y="0"/>
                  </a:lnTo>
                  <a:close/>
                </a:path>
              </a:pathLst>
            </a:custGeom>
            <a:solidFill>
              <a:schemeClr val="bg2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49180" name="Group 28"/>
            <p:cNvGrpSpPr>
              <a:grpSpLocks/>
            </p:cNvGrpSpPr>
            <p:nvPr userDrawn="1"/>
          </p:nvGrpSpPr>
          <p:grpSpPr bwMode="auto">
            <a:xfrm flipH="1">
              <a:off x="0" y="1152"/>
              <a:ext cx="5760" cy="268"/>
              <a:chOff x="0" y="1216"/>
              <a:chExt cx="5760" cy="911"/>
            </a:xfrm>
          </p:grpSpPr>
          <p:sp>
            <p:nvSpPr>
              <p:cNvPr id="49181" name="Freeform 29"/>
              <p:cNvSpPr>
                <a:spLocks/>
              </p:cNvSpPr>
              <p:nvPr userDrawn="1"/>
            </p:nvSpPr>
            <p:spPr bwMode="gray">
              <a:xfrm>
                <a:off x="0" y="1226"/>
                <a:ext cx="5760" cy="395"/>
              </a:xfrm>
              <a:custGeom>
                <a:avLst/>
                <a:gdLst>
                  <a:gd name="T0" fmla="*/ 5754 w 5760"/>
                  <a:gd name="T1" fmla="*/ 159 h 395"/>
                  <a:gd name="T2" fmla="*/ 5760 w 5760"/>
                  <a:gd name="T3" fmla="*/ 395 h 395"/>
                  <a:gd name="T4" fmla="*/ 0 w 5760"/>
                  <a:gd name="T5" fmla="*/ 0 h 395"/>
                  <a:gd name="T6" fmla="*/ 5754 w 5760"/>
                  <a:gd name="T7" fmla="*/ 159 h 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60" h="395">
                    <a:moveTo>
                      <a:pt x="5754" y="159"/>
                    </a:moveTo>
                    <a:lnTo>
                      <a:pt x="5760" y="395"/>
                    </a:lnTo>
                    <a:lnTo>
                      <a:pt x="0" y="0"/>
                    </a:lnTo>
                    <a:lnTo>
                      <a:pt x="5754" y="159"/>
                    </a:lnTo>
                    <a:close/>
                  </a:path>
                </a:pathLst>
              </a:custGeom>
              <a:solidFill>
                <a:schemeClr val="bg2">
                  <a:alpha val="10001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9182" name="Freeform 30"/>
              <p:cNvSpPr>
                <a:spLocks/>
              </p:cNvSpPr>
              <p:nvPr userDrawn="1"/>
            </p:nvSpPr>
            <p:spPr bwMode="gray">
              <a:xfrm>
                <a:off x="6" y="1216"/>
                <a:ext cx="5754" cy="911"/>
              </a:xfrm>
              <a:custGeom>
                <a:avLst/>
                <a:gdLst>
                  <a:gd name="T0" fmla="*/ 0 w 5754"/>
                  <a:gd name="T1" fmla="*/ 0 h 911"/>
                  <a:gd name="T2" fmla="*/ 5754 w 5754"/>
                  <a:gd name="T3" fmla="*/ 911 h 911"/>
                  <a:gd name="T4" fmla="*/ 5754 w 5754"/>
                  <a:gd name="T5" fmla="*/ 337 h 911"/>
                  <a:gd name="T6" fmla="*/ 0 w 5754"/>
                  <a:gd name="T7" fmla="*/ 0 h 9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54" h="911">
                    <a:moveTo>
                      <a:pt x="0" y="0"/>
                    </a:moveTo>
                    <a:lnTo>
                      <a:pt x="5754" y="911"/>
                    </a:lnTo>
                    <a:lnTo>
                      <a:pt x="5754" y="33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alpha val="10001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49183" name="Freeform 31"/>
            <p:cNvSpPr>
              <a:spLocks/>
            </p:cNvSpPr>
            <p:nvPr userDrawn="1"/>
          </p:nvSpPr>
          <p:spPr bwMode="gray">
            <a:xfrm>
              <a:off x="0" y="1152"/>
              <a:ext cx="5760" cy="1312"/>
            </a:xfrm>
            <a:custGeom>
              <a:avLst/>
              <a:gdLst>
                <a:gd name="T0" fmla="*/ 5760 w 5760"/>
                <a:gd name="T1" fmla="*/ 56 h 1312"/>
                <a:gd name="T2" fmla="*/ 0 w 5760"/>
                <a:gd name="T3" fmla="*/ 1312 h 1312"/>
                <a:gd name="T4" fmla="*/ 0 w 5760"/>
                <a:gd name="T5" fmla="*/ 378 h 1312"/>
                <a:gd name="T6" fmla="*/ 5760 w 5760"/>
                <a:gd name="T7" fmla="*/ 0 h 1312"/>
                <a:gd name="T8" fmla="*/ 5760 w 5760"/>
                <a:gd name="T9" fmla="*/ 56 h 1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0" h="1312">
                  <a:moveTo>
                    <a:pt x="5760" y="56"/>
                  </a:moveTo>
                  <a:lnTo>
                    <a:pt x="0" y="1312"/>
                  </a:lnTo>
                  <a:lnTo>
                    <a:pt x="0" y="378"/>
                  </a:lnTo>
                  <a:lnTo>
                    <a:pt x="5760" y="0"/>
                  </a:lnTo>
                  <a:lnTo>
                    <a:pt x="5760" y="56"/>
                  </a:lnTo>
                  <a:close/>
                </a:path>
              </a:pathLst>
            </a:custGeom>
            <a:solidFill>
              <a:schemeClr val="bg2">
                <a:alpha val="1499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9184" name="Freeform 32"/>
            <p:cNvSpPr>
              <a:spLocks/>
            </p:cNvSpPr>
            <p:nvPr userDrawn="1"/>
          </p:nvSpPr>
          <p:spPr bwMode="gray">
            <a:xfrm flipH="1">
              <a:off x="0" y="1157"/>
              <a:ext cx="5760" cy="610"/>
            </a:xfrm>
            <a:custGeom>
              <a:avLst/>
              <a:gdLst>
                <a:gd name="T0" fmla="*/ 0 w 5760"/>
                <a:gd name="T1" fmla="*/ 0 h 2077"/>
                <a:gd name="T2" fmla="*/ 5752 w 5760"/>
                <a:gd name="T3" fmla="*/ 734 h 2077"/>
                <a:gd name="T4" fmla="*/ 5760 w 5760"/>
                <a:gd name="T5" fmla="*/ 2077 h 2077"/>
                <a:gd name="T6" fmla="*/ 0 w 5760"/>
                <a:gd name="T7" fmla="*/ 62 h 2077"/>
                <a:gd name="T8" fmla="*/ 0 w 5760"/>
                <a:gd name="T9" fmla="*/ 0 h 20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0" h="2077">
                  <a:moveTo>
                    <a:pt x="0" y="0"/>
                  </a:moveTo>
                  <a:lnTo>
                    <a:pt x="5752" y="734"/>
                  </a:lnTo>
                  <a:lnTo>
                    <a:pt x="5760" y="2077"/>
                  </a:lnTo>
                  <a:lnTo>
                    <a:pt x="0" y="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14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pic>
        <p:nvPicPr>
          <p:cNvPr id="49185" name="Picture 33" descr="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5" r="17516" b="21506"/>
          <a:stretch>
            <a:fillRect/>
          </a:stretch>
        </p:blipFill>
        <p:spPr bwMode="gray">
          <a:xfrm rot="-355085">
            <a:off x="3873500" y="2209800"/>
            <a:ext cx="4662488" cy="181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186" name="Picture 34" descr="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71" r="51070"/>
          <a:stretch>
            <a:fillRect/>
          </a:stretch>
        </p:blipFill>
        <p:spPr bwMode="gray">
          <a:xfrm>
            <a:off x="8153400" y="1482725"/>
            <a:ext cx="990600" cy="68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9187" name="Group 35"/>
          <p:cNvGrpSpPr>
            <a:grpSpLocks/>
          </p:cNvGrpSpPr>
          <p:nvPr userDrawn="1"/>
        </p:nvGrpSpPr>
        <p:grpSpPr bwMode="auto">
          <a:xfrm>
            <a:off x="7551738" y="471488"/>
            <a:ext cx="1592262" cy="1236662"/>
            <a:chOff x="4757" y="297"/>
            <a:chExt cx="1003" cy="779"/>
          </a:xfrm>
        </p:grpSpPr>
        <p:sp>
          <p:nvSpPr>
            <p:cNvPr id="49188" name="Freeform 36"/>
            <p:cNvSpPr>
              <a:spLocks/>
            </p:cNvSpPr>
            <p:nvPr userDrawn="1"/>
          </p:nvSpPr>
          <p:spPr bwMode="gray">
            <a:xfrm>
              <a:off x="4767" y="297"/>
              <a:ext cx="993" cy="772"/>
            </a:xfrm>
            <a:custGeom>
              <a:avLst/>
              <a:gdLst>
                <a:gd name="T0" fmla="*/ 993 w 993"/>
                <a:gd name="T1" fmla="*/ 503 h 772"/>
                <a:gd name="T2" fmla="*/ 648 w 993"/>
                <a:gd name="T3" fmla="*/ 84 h 772"/>
                <a:gd name="T4" fmla="*/ 143 w 993"/>
                <a:gd name="T5" fmla="*/ 1 h 772"/>
                <a:gd name="T6" fmla="*/ 0 w 993"/>
                <a:gd name="T7" fmla="*/ 54 h 772"/>
                <a:gd name="T8" fmla="*/ 881 w 993"/>
                <a:gd name="T9" fmla="*/ 752 h 772"/>
                <a:gd name="T10" fmla="*/ 993 w 993"/>
                <a:gd name="T11" fmla="*/ 772 h 772"/>
                <a:gd name="T12" fmla="*/ 993 w 993"/>
                <a:gd name="T13" fmla="*/ 503 h 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93" h="772">
                  <a:moveTo>
                    <a:pt x="993" y="503"/>
                  </a:moveTo>
                  <a:cubicBezTo>
                    <a:pt x="934" y="361"/>
                    <a:pt x="785" y="92"/>
                    <a:pt x="648" y="84"/>
                  </a:cubicBezTo>
                  <a:cubicBezTo>
                    <a:pt x="648" y="84"/>
                    <a:pt x="392" y="40"/>
                    <a:pt x="143" y="1"/>
                  </a:cubicBezTo>
                  <a:cubicBezTo>
                    <a:pt x="144" y="0"/>
                    <a:pt x="56" y="14"/>
                    <a:pt x="0" y="54"/>
                  </a:cubicBezTo>
                  <a:cubicBezTo>
                    <a:pt x="615" y="129"/>
                    <a:pt x="709" y="683"/>
                    <a:pt x="881" y="752"/>
                  </a:cubicBezTo>
                  <a:lnTo>
                    <a:pt x="993" y="772"/>
                  </a:lnTo>
                  <a:lnTo>
                    <a:pt x="993" y="503"/>
                  </a:lnTo>
                  <a:close/>
                </a:path>
              </a:pathLst>
            </a:custGeom>
            <a:gradFill rotWithShape="1">
              <a:gsLst>
                <a:gs pos="0">
                  <a:schemeClr val="tx2"/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FF66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9189" name="Freeform 37"/>
            <p:cNvSpPr>
              <a:spLocks/>
            </p:cNvSpPr>
            <p:nvPr userDrawn="1"/>
          </p:nvSpPr>
          <p:spPr bwMode="gray">
            <a:xfrm>
              <a:off x="4757" y="303"/>
              <a:ext cx="1002" cy="773"/>
            </a:xfrm>
            <a:custGeom>
              <a:avLst/>
              <a:gdLst>
                <a:gd name="T0" fmla="*/ 1002 w 1002"/>
                <a:gd name="T1" fmla="*/ 521 h 773"/>
                <a:gd name="T2" fmla="*/ 648 w 1002"/>
                <a:gd name="T3" fmla="*/ 84 h 773"/>
                <a:gd name="T4" fmla="*/ 143 w 1002"/>
                <a:gd name="T5" fmla="*/ 1 h 773"/>
                <a:gd name="T6" fmla="*/ 0 w 1002"/>
                <a:gd name="T7" fmla="*/ 54 h 773"/>
                <a:gd name="T8" fmla="*/ 881 w 1002"/>
                <a:gd name="T9" fmla="*/ 752 h 773"/>
                <a:gd name="T10" fmla="*/ 1002 w 1002"/>
                <a:gd name="T11" fmla="*/ 773 h 773"/>
                <a:gd name="T12" fmla="*/ 1002 w 1002"/>
                <a:gd name="T13" fmla="*/ 521 h 7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2" h="773">
                  <a:moveTo>
                    <a:pt x="1002" y="521"/>
                  </a:moveTo>
                  <a:cubicBezTo>
                    <a:pt x="943" y="379"/>
                    <a:pt x="785" y="92"/>
                    <a:pt x="648" y="84"/>
                  </a:cubicBezTo>
                  <a:cubicBezTo>
                    <a:pt x="648" y="84"/>
                    <a:pt x="392" y="40"/>
                    <a:pt x="143" y="1"/>
                  </a:cubicBezTo>
                  <a:cubicBezTo>
                    <a:pt x="144" y="0"/>
                    <a:pt x="56" y="14"/>
                    <a:pt x="0" y="54"/>
                  </a:cubicBezTo>
                  <a:cubicBezTo>
                    <a:pt x="615" y="129"/>
                    <a:pt x="709" y="683"/>
                    <a:pt x="881" y="752"/>
                  </a:cubicBezTo>
                  <a:lnTo>
                    <a:pt x="1002" y="773"/>
                  </a:lnTo>
                  <a:lnTo>
                    <a:pt x="1002" y="521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gamma/>
                    <a:shade val="66667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66667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FF66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49190" name="Rectangle 38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5024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B556D9ED-B17A-459A-905A-95A2B865BAF4}" type="datetimeFigureOut">
              <a:rPr lang="en-US" altLang="tr-TR"/>
              <a:pPr/>
              <a:t>2/25/2016</a:t>
            </a:fld>
            <a:endParaRPr lang="en-US" altLang="tr-TR"/>
          </a:p>
        </p:txBody>
      </p:sp>
      <p:sp>
        <p:nvSpPr>
          <p:cNvPr id="49191" name="Rectangle 3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02400"/>
            <a:ext cx="2895600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tr-TR"/>
          </a:p>
        </p:txBody>
      </p:sp>
      <p:sp>
        <p:nvSpPr>
          <p:cNvPr id="49192" name="Rectangle 4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5024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B91D4B86-EE34-4CDC-9CBD-F5D88A57ECFF}" type="slidenum">
              <a:rPr lang="en-US" altLang="tr-TR"/>
              <a:pPr/>
              <a:t>‹#›</a:t>
            </a:fld>
            <a:endParaRPr lang="en-US" altLang="tr-TR"/>
          </a:p>
        </p:txBody>
      </p:sp>
      <p:grpSp>
        <p:nvGrpSpPr>
          <p:cNvPr id="49196" name="Group 44"/>
          <p:cNvGrpSpPr>
            <a:grpSpLocks/>
          </p:cNvGrpSpPr>
          <p:nvPr userDrawn="1"/>
        </p:nvGrpSpPr>
        <p:grpSpPr bwMode="auto">
          <a:xfrm>
            <a:off x="5475288" y="469900"/>
            <a:ext cx="3144837" cy="2640013"/>
            <a:chOff x="3449" y="296"/>
            <a:chExt cx="1981" cy="1663"/>
          </a:xfrm>
        </p:grpSpPr>
        <p:sp>
          <p:nvSpPr>
            <p:cNvPr id="49197" name="Freeform 45"/>
            <p:cNvSpPr>
              <a:spLocks/>
            </p:cNvSpPr>
            <p:nvPr userDrawn="1"/>
          </p:nvSpPr>
          <p:spPr bwMode="gray">
            <a:xfrm>
              <a:off x="3483" y="302"/>
              <a:ext cx="1947" cy="1657"/>
            </a:xfrm>
            <a:custGeom>
              <a:avLst/>
              <a:gdLst>
                <a:gd name="T0" fmla="*/ 1947 w 1947"/>
                <a:gd name="T1" fmla="*/ 86 h 1657"/>
                <a:gd name="T2" fmla="*/ 1459 w 1947"/>
                <a:gd name="T3" fmla="*/ 0 h 1657"/>
                <a:gd name="T4" fmla="*/ 0 w 1947"/>
                <a:gd name="T5" fmla="*/ 1454 h 1657"/>
                <a:gd name="T6" fmla="*/ 43 w 1947"/>
                <a:gd name="T7" fmla="*/ 1497 h 1657"/>
                <a:gd name="T8" fmla="*/ 731 w 1947"/>
                <a:gd name="T9" fmla="*/ 1647 h 1657"/>
                <a:gd name="T10" fmla="*/ 1947 w 1947"/>
                <a:gd name="T11" fmla="*/ 86 h 1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47" h="1657">
                  <a:moveTo>
                    <a:pt x="1947" y="86"/>
                  </a:moveTo>
                  <a:cubicBezTo>
                    <a:pt x="1947" y="86"/>
                    <a:pt x="1618" y="29"/>
                    <a:pt x="1459" y="0"/>
                  </a:cubicBezTo>
                  <a:cubicBezTo>
                    <a:pt x="838" y="101"/>
                    <a:pt x="836" y="1527"/>
                    <a:pt x="0" y="1454"/>
                  </a:cubicBezTo>
                  <a:cubicBezTo>
                    <a:pt x="48" y="1512"/>
                    <a:pt x="42" y="1494"/>
                    <a:pt x="43" y="1497"/>
                  </a:cubicBezTo>
                  <a:cubicBezTo>
                    <a:pt x="464" y="1574"/>
                    <a:pt x="731" y="1647"/>
                    <a:pt x="731" y="1647"/>
                  </a:cubicBezTo>
                  <a:cubicBezTo>
                    <a:pt x="1152" y="1657"/>
                    <a:pt x="1262" y="137"/>
                    <a:pt x="1947" y="86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50000">
                  <a:schemeClr val="accent2">
                    <a:gamma/>
                    <a:shade val="79216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FF66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2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9198" name="Freeform 46"/>
            <p:cNvSpPr>
              <a:spLocks/>
            </p:cNvSpPr>
            <p:nvPr userDrawn="1"/>
          </p:nvSpPr>
          <p:spPr bwMode="gray">
            <a:xfrm>
              <a:off x="3449" y="296"/>
              <a:ext cx="1966" cy="1640"/>
            </a:xfrm>
            <a:custGeom>
              <a:avLst/>
              <a:gdLst>
                <a:gd name="T0" fmla="*/ 1966 w 1966"/>
                <a:gd name="T1" fmla="*/ 82 h 1640"/>
                <a:gd name="T2" fmla="*/ 1471 w 1966"/>
                <a:gd name="T3" fmla="*/ 0 h 1640"/>
                <a:gd name="T4" fmla="*/ 0 w 1966"/>
                <a:gd name="T5" fmla="*/ 1460 h 1640"/>
                <a:gd name="T6" fmla="*/ 43 w 1966"/>
                <a:gd name="T7" fmla="*/ 1503 h 1640"/>
                <a:gd name="T8" fmla="*/ 761 w 1966"/>
                <a:gd name="T9" fmla="*/ 1640 h 1640"/>
                <a:gd name="T10" fmla="*/ 1966 w 1966"/>
                <a:gd name="T11" fmla="*/ 82 h 1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66" h="1640">
                  <a:moveTo>
                    <a:pt x="1966" y="82"/>
                  </a:moveTo>
                  <a:cubicBezTo>
                    <a:pt x="1966" y="82"/>
                    <a:pt x="1630" y="29"/>
                    <a:pt x="1471" y="0"/>
                  </a:cubicBezTo>
                  <a:cubicBezTo>
                    <a:pt x="850" y="101"/>
                    <a:pt x="836" y="1533"/>
                    <a:pt x="0" y="1460"/>
                  </a:cubicBezTo>
                  <a:cubicBezTo>
                    <a:pt x="48" y="1518"/>
                    <a:pt x="42" y="1500"/>
                    <a:pt x="43" y="1503"/>
                  </a:cubicBezTo>
                  <a:cubicBezTo>
                    <a:pt x="464" y="1580"/>
                    <a:pt x="761" y="1640"/>
                    <a:pt x="761" y="1640"/>
                  </a:cubicBezTo>
                  <a:cubicBezTo>
                    <a:pt x="1173" y="1640"/>
                    <a:pt x="1281" y="133"/>
                    <a:pt x="1966" y="82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tx2"/>
                </a:gs>
              </a:gsLst>
              <a:lin ang="5400000" scaled="1"/>
            </a:gradFill>
            <a:ln>
              <a:noFill/>
            </a:ln>
            <a:effectLst>
              <a:prstShdw prst="shdw17" dist="12700">
                <a:schemeClr val="accent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FF66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9199" name="Freeform 47"/>
            <p:cNvSpPr>
              <a:spLocks/>
            </p:cNvSpPr>
            <p:nvPr userDrawn="1"/>
          </p:nvSpPr>
          <p:spPr bwMode="gray">
            <a:xfrm>
              <a:off x="3449" y="296"/>
              <a:ext cx="1966" cy="1640"/>
            </a:xfrm>
            <a:custGeom>
              <a:avLst/>
              <a:gdLst>
                <a:gd name="T0" fmla="*/ 1966 w 1966"/>
                <a:gd name="T1" fmla="*/ 82 h 1640"/>
                <a:gd name="T2" fmla="*/ 1471 w 1966"/>
                <a:gd name="T3" fmla="*/ 0 h 1640"/>
                <a:gd name="T4" fmla="*/ 0 w 1966"/>
                <a:gd name="T5" fmla="*/ 1460 h 1640"/>
                <a:gd name="T6" fmla="*/ 43 w 1966"/>
                <a:gd name="T7" fmla="*/ 1503 h 1640"/>
                <a:gd name="T8" fmla="*/ 761 w 1966"/>
                <a:gd name="T9" fmla="*/ 1640 h 1640"/>
                <a:gd name="T10" fmla="*/ 1966 w 1966"/>
                <a:gd name="T11" fmla="*/ 82 h 1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66" h="1640">
                  <a:moveTo>
                    <a:pt x="1966" y="82"/>
                  </a:moveTo>
                  <a:cubicBezTo>
                    <a:pt x="1966" y="82"/>
                    <a:pt x="1630" y="29"/>
                    <a:pt x="1471" y="0"/>
                  </a:cubicBezTo>
                  <a:cubicBezTo>
                    <a:pt x="850" y="101"/>
                    <a:pt x="836" y="1533"/>
                    <a:pt x="0" y="1460"/>
                  </a:cubicBezTo>
                  <a:cubicBezTo>
                    <a:pt x="48" y="1518"/>
                    <a:pt x="42" y="1500"/>
                    <a:pt x="43" y="1503"/>
                  </a:cubicBezTo>
                  <a:cubicBezTo>
                    <a:pt x="464" y="1580"/>
                    <a:pt x="761" y="1640"/>
                    <a:pt x="761" y="1640"/>
                  </a:cubicBezTo>
                  <a:cubicBezTo>
                    <a:pt x="1173" y="1640"/>
                    <a:pt x="1281" y="133"/>
                    <a:pt x="1966" y="82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shade val="46275"/>
                    <a:invGamma/>
                    <a:alpha val="35001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FF66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27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49200" name="Group 48"/>
          <p:cNvGrpSpPr>
            <a:grpSpLocks/>
          </p:cNvGrpSpPr>
          <p:nvPr userDrawn="1"/>
        </p:nvGrpSpPr>
        <p:grpSpPr bwMode="auto">
          <a:xfrm>
            <a:off x="3530600" y="962025"/>
            <a:ext cx="3162300" cy="2133600"/>
            <a:chOff x="2224" y="606"/>
            <a:chExt cx="1992" cy="1344"/>
          </a:xfrm>
        </p:grpSpPr>
        <p:sp>
          <p:nvSpPr>
            <p:cNvPr id="49201" name="Freeform 49"/>
            <p:cNvSpPr>
              <a:spLocks/>
            </p:cNvSpPr>
            <p:nvPr userDrawn="1"/>
          </p:nvSpPr>
          <p:spPr bwMode="gray">
            <a:xfrm>
              <a:off x="2224" y="606"/>
              <a:ext cx="1992" cy="1334"/>
            </a:xfrm>
            <a:custGeom>
              <a:avLst/>
              <a:gdLst>
                <a:gd name="T0" fmla="*/ 1992 w 1992"/>
                <a:gd name="T1" fmla="*/ 1334 h 1334"/>
                <a:gd name="T2" fmla="*/ 1285 w 1992"/>
                <a:gd name="T3" fmla="*/ 1198 h 1334"/>
                <a:gd name="T4" fmla="*/ 0 w 1992"/>
                <a:gd name="T5" fmla="*/ 78 h 1334"/>
                <a:gd name="T6" fmla="*/ 334 w 1992"/>
                <a:gd name="T7" fmla="*/ 22 h 1334"/>
                <a:gd name="T8" fmla="*/ 1039 w 1992"/>
                <a:gd name="T9" fmla="*/ 154 h 1334"/>
                <a:gd name="T10" fmla="*/ 1992 w 1992"/>
                <a:gd name="T11" fmla="*/ 1334 h 1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92" h="1334">
                  <a:moveTo>
                    <a:pt x="1992" y="1334"/>
                  </a:moveTo>
                  <a:cubicBezTo>
                    <a:pt x="1695" y="1274"/>
                    <a:pt x="1285" y="1198"/>
                    <a:pt x="1285" y="1198"/>
                  </a:cubicBezTo>
                  <a:cubicBezTo>
                    <a:pt x="1081" y="1147"/>
                    <a:pt x="689" y="0"/>
                    <a:pt x="0" y="78"/>
                  </a:cubicBezTo>
                  <a:cubicBezTo>
                    <a:pt x="216" y="28"/>
                    <a:pt x="332" y="17"/>
                    <a:pt x="334" y="22"/>
                  </a:cubicBezTo>
                  <a:cubicBezTo>
                    <a:pt x="626" y="75"/>
                    <a:pt x="1039" y="154"/>
                    <a:pt x="1039" y="154"/>
                  </a:cubicBezTo>
                  <a:cubicBezTo>
                    <a:pt x="1420" y="204"/>
                    <a:pt x="1638" y="1256"/>
                    <a:pt x="1992" y="1334"/>
                  </a:cubicBezTo>
                  <a:close/>
                </a:path>
              </a:pathLst>
            </a:custGeom>
            <a:gradFill rotWithShape="1">
              <a:gsLst>
                <a:gs pos="0">
                  <a:schemeClr val="tx2"/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FF66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9202" name="Freeform 50"/>
            <p:cNvSpPr>
              <a:spLocks/>
            </p:cNvSpPr>
            <p:nvPr userDrawn="1"/>
          </p:nvSpPr>
          <p:spPr bwMode="gray">
            <a:xfrm>
              <a:off x="2228" y="606"/>
              <a:ext cx="1988" cy="1344"/>
            </a:xfrm>
            <a:custGeom>
              <a:avLst/>
              <a:gdLst>
                <a:gd name="T0" fmla="*/ 1988 w 1988"/>
                <a:gd name="T1" fmla="*/ 1344 h 1344"/>
                <a:gd name="T2" fmla="*/ 1255 w 1988"/>
                <a:gd name="T3" fmla="*/ 1198 h 1344"/>
                <a:gd name="T4" fmla="*/ 0 w 1988"/>
                <a:gd name="T5" fmla="*/ 78 h 1344"/>
                <a:gd name="T6" fmla="*/ 296 w 1988"/>
                <a:gd name="T7" fmla="*/ 30 h 1344"/>
                <a:gd name="T8" fmla="*/ 1009 w 1988"/>
                <a:gd name="T9" fmla="*/ 154 h 1344"/>
                <a:gd name="T10" fmla="*/ 1988 w 1988"/>
                <a:gd name="T11" fmla="*/ 1344 h 1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88" h="1344">
                  <a:moveTo>
                    <a:pt x="1988" y="1344"/>
                  </a:moveTo>
                  <a:cubicBezTo>
                    <a:pt x="1691" y="1284"/>
                    <a:pt x="1255" y="1198"/>
                    <a:pt x="1255" y="1198"/>
                  </a:cubicBezTo>
                  <a:cubicBezTo>
                    <a:pt x="1051" y="1147"/>
                    <a:pt x="689" y="0"/>
                    <a:pt x="0" y="78"/>
                  </a:cubicBezTo>
                  <a:cubicBezTo>
                    <a:pt x="216" y="28"/>
                    <a:pt x="294" y="25"/>
                    <a:pt x="296" y="30"/>
                  </a:cubicBezTo>
                  <a:cubicBezTo>
                    <a:pt x="588" y="83"/>
                    <a:pt x="1009" y="154"/>
                    <a:pt x="1009" y="154"/>
                  </a:cubicBezTo>
                  <a:cubicBezTo>
                    <a:pt x="1408" y="207"/>
                    <a:pt x="1630" y="1272"/>
                    <a:pt x="1988" y="1344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2">
                    <a:gamma/>
                    <a:shade val="66667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66667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FF66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49203" name="Group 51"/>
          <p:cNvGrpSpPr>
            <a:grpSpLocks/>
          </p:cNvGrpSpPr>
          <p:nvPr userDrawn="1"/>
        </p:nvGrpSpPr>
        <p:grpSpPr bwMode="auto">
          <a:xfrm>
            <a:off x="889000" y="996950"/>
            <a:ext cx="4337050" cy="4168775"/>
            <a:chOff x="560" y="628"/>
            <a:chExt cx="2732" cy="2626"/>
          </a:xfrm>
        </p:grpSpPr>
        <p:sp>
          <p:nvSpPr>
            <p:cNvPr id="49204" name="Freeform 52"/>
            <p:cNvSpPr>
              <a:spLocks/>
            </p:cNvSpPr>
            <p:nvPr userDrawn="1"/>
          </p:nvSpPr>
          <p:spPr bwMode="gray">
            <a:xfrm>
              <a:off x="600" y="632"/>
              <a:ext cx="2692" cy="2622"/>
            </a:xfrm>
            <a:custGeom>
              <a:avLst/>
              <a:gdLst>
                <a:gd name="T0" fmla="*/ 2692 w 2692"/>
                <a:gd name="T1" fmla="*/ 136 h 2622"/>
                <a:gd name="T2" fmla="*/ 1966 w 2692"/>
                <a:gd name="T3" fmla="*/ 0 h 2622"/>
                <a:gd name="T4" fmla="*/ 355 w 2692"/>
                <a:gd name="T5" fmla="*/ 1501 h 2622"/>
                <a:gd name="T6" fmla="*/ 0 w 2692"/>
                <a:gd name="T7" fmla="*/ 1419 h 2622"/>
                <a:gd name="T8" fmla="*/ 297 w 2692"/>
                <a:gd name="T9" fmla="*/ 2622 h 2622"/>
                <a:gd name="T10" fmla="*/ 1766 w 2692"/>
                <a:gd name="T11" fmla="*/ 1757 h 2622"/>
                <a:gd name="T12" fmla="*/ 1186 w 2692"/>
                <a:gd name="T13" fmla="*/ 1649 h 2622"/>
                <a:gd name="T14" fmla="*/ 2692 w 2692"/>
                <a:gd name="T15" fmla="*/ 136 h 26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92" h="2622">
                  <a:moveTo>
                    <a:pt x="2692" y="136"/>
                  </a:moveTo>
                  <a:cubicBezTo>
                    <a:pt x="2472" y="93"/>
                    <a:pt x="1966" y="0"/>
                    <a:pt x="1966" y="0"/>
                  </a:cubicBezTo>
                  <a:cubicBezTo>
                    <a:pt x="918" y="52"/>
                    <a:pt x="355" y="1501"/>
                    <a:pt x="355" y="1501"/>
                  </a:cubicBezTo>
                  <a:lnTo>
                    <a:pt x="0" y="1419"/>
                  </a:lnTo>
                  <a:lnTo>
                    <a:pt x="297" y="2622"/>
                  </a:lnTo>
                  <a:lnTo>
                    <a:pt x="1766" y="1757"/>
                  </a:lnTo>
                  <a:lnTo>
                    <a:pt x="1186" y="1649"/>
                  </a:lnTo>
                  <a:cubicBezTo>
                    <a:pt x="1186" y="1649"/>
                    <a:pt x="1675" y="162"/>
                    <a:pt x="2692" y="136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7921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FF66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9205" name="Freeform 53"/>
            <p:cNvSpPr>
              <a:spLocks/>
            </p:cNvSpPr>
            <p:nvPr userDrawn="1"/>
          </p:nvSpPr>
          <p:spPr bwMode="gray">
            <a:xfrm>
              <a:off x="560" y="628"/>
              <a:ext cx="2695" cy="2626"/>
            </a:xfrm>
            <a:custGeom>
              <a:avLst/>
              <a:gdLst>
                <a:gd name="T0" fmla="*/ 2695 w 2695"/>
                <a:gd name="T1" fmla="*/ 130 h 2626"/>
                <a:gd name="T2" fmla="*/ 1984 w 2695"/>
                <a:gd name="T3" fmla="*/ 0 h 2626"/>
                <a:gd name="T4" fmla="*/ 355 w 2695"/>
                <a:gd name="T5" fmla="*/ 1505 h 2626"/>
                <a:gd name="T6" fmla="*/ 0 w 2695"/>
                <a:gd name="T7" fmla="*/ 1423 h 2626"/>
                <a:gd name="T8" fmla="*/ 297 w 2695"/>
                <a:gd name="T9" fmla="*/ 2626 h 2626"/>
                <a:gd name="T10" fmla="*/ 1766 w 2695"/>
                <a:gd name="T11" fmla="*/ 1761 h 2626"/>
                <a:gd name="T12" fmla="*/ 1186 w 2695"/>
                <a:gd name="T13" fmla="*/ 1653 h 2626"/>
                <a:gd name="T14" fmla="*/ 2695 w 2695"/>
                <a:gd name="T15" fmla="*/ 130 h 2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95" h="2626">
                  <a:moveTo>
                    <a:pt x="2695" y="130"/>
                  </a:moveTo>
                  <a:cubicBezTo>
                    <a:pt x="2475" y="87"/>
                    <a:pt x="1984" y="0"/>
                    <a:pt x="1984" y="0"/>
                  </a:cubicBezTo>
                  <a:cubicBezTo>
                    <a:pt x="936" y="52"/>
                    <a:pt x="355" y="1505"/>
                    <a:pt x="355" y="1505"/>
                  </a:cubicBezTo>
                  <a:lnTo>
                    <a:pt x="0" y="1423"/>
                  </a:lnTo>
                  <a:lnTo>
                    <a:pt x="297" y="2626"/>
                  </a:lnTo>
                  <a:lnTo>
                    <a:pt x="1766" y="1761"/>
                  </a:lnTo>
                  <a:lnTo>
                    <a:pt x="1186" y="1653"/>
                  </a:lnTo>
                  <a:cubicBezTo>
                    <a:pt x="1186" y="1653"/>
                    <a:pt x="1678" y="156"/>
                    <a:pt x="2695" y="13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tx2"/>
                </a:gs>
              </a:gsLst>
              <a:lin ang="5400000" scaled="1"/>
            </a:gradFill>
            <a:ln>
              <a:noFill/>
            </a:ln>
            <a:effectLst>
              <a:prstShdw prst="shdw17" dist="17961" dir="2700000">
                <a:schemeClr val="tx2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FF66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49194" name="Rectangle 42"/>
          <p:cNvSpPr>
            <a:spLocks noGrp="1" noChangeArrowheads="1"/>
          </p:cNvSpPr>
          <p:nvPr>
            <p:ph type="ctrTitle"/>
          </p:nvPr>
        </p:nvSpPr>
        <p:spPr>
          <a:xfrm>
            <a:off x="2362200" y="4013200"/>
            <a:ext cx="6400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eaLnBrk="1" hangingPunct="1">
              <a:defRPr sz="5200" smtClean="0"/>
            </a:lvl1pPr>
          </a:lstStyle>
          <a:p>
            <a:pPr lvl="0"/>
            <a:r>
              <a:rPr lang="en-US" altLang="tr-TR" noProof="0" smtClean="0"/>
              <a:t>Click to edit Master title style</a:t>
            </a:r>
          </a:p>
        </p:txBody>
      </p:sp>
      <p:sp>
        <p:nvSpPr>
          <p:cNvPr id="49195" name="Rectangle 4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5603875"/>
            <a:ext cx="6400800" cy="609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dist" eaLnBrk="1" hangingPunct="1">
              <a:buFontTx/>
              <a:buNone/>
              <a:defRPr sz="2200" smtClean="0"/>
            </a:lvl1pPr>
          </a:lstStyle>
          <a:p>
            <a:pPr lvl="0"/>
            <a:r>
              <a:rPr lang="en-US" altLang="tr-TR" noProof="0" smtClean="0"/>
              <a:t>Click to edit Master subtitle style</a:t>
            </a:r>
          </a:p>
        </p:txBody>
      </p:sp>
      <p:pic>
        <p:nvPicPr>
          <p:cNvPr id="49207" name="Picture 55" descr="http://www.afi-global.org/sites/default/files/styles/300_wide/public/turkeyimage_1.jpg?itok=S1Q_FHUP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353"/>
            <a:ext cx="1368152" cy="1256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9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9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9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9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49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9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94" grpId="0" autoUpdateAnimBg="0"/>
      <p:bldP spid="49195" grpId="0" build="p" autoUpdateAnimBg="0" advAuto="0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4919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1EE0AC-020D-41F8-A357-2CA5E5967896}" type="datetimeFigureOut">
              <a:rPr lang="en-US" altLang="tr-TR"/>
              <a:pPr/>
              <a:t>2/25/2016</a:t>
            </a:fld>
            <a:endParaRPr lang="en-US" altLang="tr-TR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6307A1-D384-4423-80E3-95EC7F54E58C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6" name="Picture 55" descr="http://www.afi-global.org/sites/default/files/styles/300_wide/public/turkeyimage_1.jpg?itok=S1Q_FHU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353"/>
            <a:ext cx="508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4829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FF7F59-9A3C-473D-BF27-95B3DB6070A1}" type="datetimeFigureOut">
              <a:rPr lang="en-US" altLang="tr-TR"/>
              <a:pPr/>
              <a:t>2/25/2016</a:t>
            </a:fld>
            <a:endParaRPr lang="en-US" altLang="tr-TR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986D23-1329-40CC-A43E-1CFEC1F959C2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706652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91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F4C5EA-B7A7-4B46-80A6-AF513D5C58B5}" type="datetimeFigureOut">
              <a:rPr lang="en-US" altLang="tr-TR"/>
              <a:pPr/>
              <a:t>2/25/2016</a:t>
            </a:fld>
            <a:endParaRPr lang="en-US" altLang="tr-TR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4BF38A-1336-4A64-9A62-28A5D6D35592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9698562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91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96058D-85FF-4612-A84B-BEEFD39E8896}" type="datetimeFigureOut">
              <a:rPr lang="en-US" altLang="tr-TR"/>
              <a:pPr/>
              <a:t>2/25/2016</a:t>
            </a:fld>
            <a:endParaRPr lang="en-US" altLang="tr-TR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80EA43-0640-4907-95D3-855086516C61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059020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102A51-7540-4B53-B571-2E7F029F04F2}" type="datetimeFigureOut">
              <a:rPr lang="en-US" altLang="tr-TR"/>
              <a:pPr/>
              <a:t>2/25/2016</a:t>
            </a:fld>
            <a:endParaRPr lang="en-US" altLang="tr-TR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305A61-2864-4730-9F0D-6A49A47C29EA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6" name="Picture 55" descr="http://www.afi-global.org/sites/default/files/styles/300_wide/public/turkeyimage_1.jpg?itok=S1Q_FHU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353"/>
            <a:ext cx="508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4414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34A8D6-F83C-437B-BECD-304981E36D94}" type="datetimeFigureOut">
              <a:rPr lang="en-US" altLang="tr-TR"/>
              <a:pPr/>
              <a:t>2/25/2016</a:t>
            </a:fld>
            <a:endParaRPr lang="en-US" altLang="tr-TR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C4F089-D7D7-4DBE-B857-286AFE099FD7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6" name="Picture 55" descr="http://www.afi-global.org/sites/default/files/styles/300_wide/public/turkeyimage_1.jpg?itok=S1Q_FHU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353"/>
            <a:ext cx="508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8483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A404A2-17CF-4AC0-BACF-37C88E1C665A}" type="datetimeFigureOut">
              <a:rPr lang="en-US" altLang="tr-TR"/>
              <a:pPr/>
              <a:t>2/25/2016</a:t>
            </a:fld>
            <a:endParaRPr lang="en-US" altLang="tr-TR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7DCE87-10B4-4128-845D-EEC9F2577864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8" name="Picture 55" descr="http://www.afi-global.org/sites/default/files/styles/300_wide/public/turkeyimage_1.jpg?itok=S1Q_FHU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353"/>
            <a:ext cx="508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3280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5B4869-5D1E-4177-96AF-2802CDDFD2CD}" type="datetimeFigureOut">
              <a:rPr lang="en-US" altLang="tr-TR"/>
              <a:pPr/>
              <a:t>2/25/2016</a:t>
            </a:fld>
            <a:endParaRPr lang="en-US" altLang="tr-TR"/>
          </a:p>
        </p:txBody>
      </p:sp>
      <p:sp>
        <p:nvSpPr>
          <p:cNvPr id="8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AB09E6-2468-4B1F-B474-99538496A548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9" name="Picture 55" descr="http://www.afi-global.org/sites/default/files/styles/300_wide/public/turkeyimage_1.jpg?itok=S1Q_FHU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353"/>
            <a:ext cx="508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357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A1D85C-55F6-4C29-A9AC-75A28E85614F}" type="datetimeFigureOut">
              <a:rPr lang="en-US" altLang="tr-TR"/>
              <a:pPr/>
              <a:t>2/25/2016</a:t>
            </a:fld>
            <a:endParaRPr lang="en-US" altLang="tr-TR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0295C5-1028-46D7-9017-0F8B0DC64372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5" name="Picture 55" descr="http://www.afi-global.org/sites/default/files/styles/300_wide/public/turkeyimage_1.jpg?itok=S1Q_FHU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353"/>
            <a:ext cx="508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7482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ED0472-6BCE-4C37-8199-64A80A104550}" type="datetimeFigureOut">
              <a:rPr lang="en-US" altLang="tr-TR"/>
              <a:pPr/>
              <a:t>2/25/2016</a:t>
            </a:fld>
            <a:endParaRPr lang="en-US" altLang="tr-TR"/>
          </a:p>
        </p:txBody>
      </p:sp>
      <p:sp>
        <p:nvSpPr>
          <p:cNvPr id="3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BAD822-BF66-4873-8B25-23CD94618225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4" name="Picture 55" descr="http://www.afi-global.org/sites/default/files/styles/300_wide/public/turkeyimage_1.jpg?itok=S1Q_FHU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353"/>
            <a:ext cx="508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9466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4256A4-51CF-4F2B-853D-F0A247F78CB1}" type="datetimeFigureOut">
              <a:rPr lang="en-US" altLang="tr-TR"/>
              <a:pPr/>
              <a:t>2/25/2016</a:t>
            </a:fld>
            <a:endParaRPr lang="en-US" altLang="tr-TR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F36B51-0F89-4A16-A131-D1BCA91525ED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7" name="Picture 55" descr="http://www.afi-global.org/sites/default/files/styles/300_wide/public/turkeyimage_1.jpg?itok=S1Q_FHU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353"/>
            <a:ext cx="508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2371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753683-7F65-46FF-960D-4B2FE1C45291}" type="datetimeFigureOut">
              <a:rPr lang="en-US" altLang="tr-TR"/>
              <a:pPr/>
              <a:t>2/25/2016</a:t>
            </a:fld>
            <a:endParaRPr lang="en-US" altLang="tr-TR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FE7994-7FD4-4357-97D4-9861E2D59AF9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7" name="Picture 55" descr="http://www.afi-global.org/sites/default/files/styles/300_wide/public/turkeyimage_1.jpg?itok=S1Q_FHU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353"/>
            <a:ext cx="508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1094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45" name="Group 2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1152"/>
            <a:chExt cx="5760" cy="3168"/>
          </a:xfrm>
        </p:grpSpPr>
        <p:sp>
          <p:nvSpPr>
            <p:cNvPr id="5146" name="Freeform 26"/>
            <p:cNvSpPr>
              <a:spLocks/>
            </p:cNvSpPr>
            <p:nvPr userDrawn="1"/>
          </p:nvSpPr>
          <p:spPr bwMode="gray">
            <a:xfrm>
              <a:off x="0" y="1280"/>
              <a:ext cx="5760" cy="3040"/>
            </a:xfrm>
            <a:custGeom>
              <a:avLst/>
              <a:gdLst>
                <a:gd name="T0" fmla="*/ 5760 w 5760"/>
                <a:gd name="T1" fmla="*/ 0 h 3040"/>
                <a:gd name="T2" fmla="*/ 0 w 5760"/>
                <a:gd name="T3" fmla="*/ 677 h 3040"/>
                <a:gd name="T4" fmla="*/ 0 w 5760"/>
                <a:gd name="T5" fmla="*/ 782 h 3040"/>
                <a:gd name="T6" fmla="*/ 0 w 5760"/>
                <a:gd name="T7" fmla="*/ 3040 h 3040"/>
                <a:gd name="T8" fmla="*/ 2264 w 5760"/>
                <a:gd name="T9" fmla="*/ 3040 h 3040"/>
                <a:gd name="T10" fmla="*/ 5760 w 5760"/>
                <a:gd name="T11" fmla="*/ 448 h 3040"/>
                <a:gd name="T12" fmla="*/ 5760 w 5760"/>
                <a:gd name="T13" fmla="*/ 0 h 3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60" h="3040">
                  <a:moveTo>
                    <a:pt x="5760" y="0"/>
                  </a:moveTo>
                  <a:lnTo>
                    <a:pt x="0" y="677"/>
                  </a:lnTo>
                  <a:lnTo>
                    <a:pt x="0" y="782"/>
                  </a:lnTo>
                  <a:lnTo>
                    <a:pt x="0" y="3040"/>
                  </a:lnTo>
                  <a:lnTo>
                    <a:pt x="2264" y="3040"/>
                  </a:lnTo>
                  <a:lnTo>
                    <a:pt x="5760" y="448"/>
                  </a:lnTo>
                  <a:lnTo>
                    <a:pt x="5760" y="0"/>
                  </a:lnTo>
                  <a:close/>
                </a:path>
              </a:pathLst>
            </a:custGeom>
            <a:solidFill>
              <a:schemeClr val="bg2">
                <a:alpha val="10001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5147" name="Freeform 27"/>
            <p:cNvSpPr>
              <a:spLocks/>
            </p:cNvSpPr>
            <p:nvPr userDrawn="1"/>
          </p:nvSpPr>
          <p:spPr bwMode="gray">
            <a:xfrm>
              <a:off x="4016" y="1936"/>
              <a:ext cx="1744" cy="2384"/>
            </a:xfrm>
            <a:custGeom>
              <a:avLst/>
              <a:gdLst>
                <a:gd name="T0" fmla="*/ 1744 w 1744"/>
                <a:gd name="T1" fmla="*/ 0 h 2384"/>
                <a:gd name="T2" fmla="*/ 0 w 1744"/>
                <a:gd name="T3" fmla="*/ 2384 h 2384"/>
                <a:gd name="T4" fmla="*/ 1744 w 1744"/>
                <a:gd name="T5" fmla="*/ 2384 h 2384"/>
                <a:gd name="T6" fmla="*/ 1744 w 1744"/>
                <a:gd name="T7" fmla="*/ 0 h 2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4" h="2384">
                  <a:moveTo>
                    <a:pt x="1744" y="0"/>
                  </a:moveTo>
                  <a:lnTo>
                    <a:pt x="0" y="2384"/>
                  </a:lnTo>
                  <a:lnTo>
                    <a:pt x="1744" y="2384"/>
                  </a:lnTo>
                  <a:lnTo>
                    <a:pt x="1744" y="0"/>
                  </a:lnTo>
                  <a:close/>
                </a:path>
              </a:pathLst>
            </a:custGeom>
            <a:solidFill>
              <a:schemeClr val="bg2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5148" name="Group 28"/>
            <p:cNvGrpSpPr>
              <a:grpSpLocks/>
            </p:cNvGrpSpPr>
            <p:nvPr userDrawn="1"/>
          </p:nvGrpSpPr>
          <p:grpSpPr bwMode="auto">
            <a:xfrm flipH="1">
              <a:off x="0" y="1152"/>
              <a:ext cx="5760" cy="268"/>
              <a:chOff x="0" y="1216"/>
              <a:chExt cx="5760" cy="911"/>
            </a:xfrm>
          </p:grpSpPr>
          <p:sp>
            <p:nvSpPr>
              <p:cNvPr id="5149" name="Freeform 29"/>
              <p:cNvSpPr>
                <a:spLocks/>
              </p:cNvSpPr>
              <p:nvPr userDrawn="1"/>
            </p:nvSpPr>
            <p:spPr bwMode="gray">
              <a:xfrm>
                <a:off x="0" y="1226"/>
                <a:ext cx="5760" cy="395"/>
              </a:xfrm>
              <a:custGeom>
                <a:avLst/>
                <a:gdLst>
                  <a:gd name="T0" fmla="*/ 5754 w 5760"/>
                  <a:gd name="T1" fmla="*/ 159 h 395"/>
                  <a:gd name="T2" fmla="*/ 5760 w 5760"/>
                  <a:gd name="T3" fmla="*/ 395 h 395"/>
                  <a:gd name="T4" fmla="*/ 0 w 5760"/>
                  <a:gd name="T5" fmla="*/ 0 h 395"/>
                  <a:gd name="T6" fmla="*/ 5754 w 5760"/>
                  <a:gd name="T7" fmla="*/ 159 h 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60" h="395">
                    <a:moveTo>
                      <a:pt x="5754" y="159"/>
                    </a:moveTo>
                    <a:lnTo>
                      <a:pt x="5760" y="395"/>
                    </a:lnTo>
                    <a:lnTo>
                      <a:pt x="0" y="0"/>
                    </a:lnTo>
                    <a:lnTo>
                      <a:pt x="5754" y="159"/>
                    </a:lnTo>
                    <a:close/>
                  </a:path>
                </a:pathLst>
              </a:custGeom>
              <a:solidFill>
                <a:schemeClr val="bg2">
                  <a:alpha val="10001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5150" name="Freeform 30"/>
              <p:cNvSpPr>
                <a:spLocks/>
              </p:cNvSpPr>
              <p:nvPr userDrawn="1"/>
            </p:nvSpPr>
            <p:spPr bwMode="gray">
              <a:xfrm>
                <a:off x="6" y="1216"/>
                <a:ext cx="5754" cy="911"/>
              </a:xfrm>
              <a:custGeom>
                <a:avLst/>
                <a:gdLst>
                  <a:gd name="T0" fmla="*/ 0 w 5754"/>
                  <a:gd name="T1" fmla="*/ 0 h 911"/>
                  <a:gd name="T2" fmla="*/ 5754 w 5754"/>
                  <a:gd name="T3" fmla="*/ 911 h 911"/>
                  <a:gd name="T4" fmla="*/ 5754 w 5754"/>
                  <a:gd name="T5" fmla="*/ 337 h 911"/>
                  <a:gd name="T6" fmla="*/ 0 w 5754"/>
                  <a:gd name="T7" fmla="*/ 0 h 9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54" h="911">
                    <a:moveTo>
                      <a:pt x="0" y="0"/>
                    </a:moveTo>
                    <a:lnTo>
                      <a:pt x="5754" y="911"/>
                    </a:lnTo>
                    <a:lnTo>
                      <a:pt x="5754" y="33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alpha val="10001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5151" name="Freeform 31"/>
            <p:cNvSpPr>
              <a:spLocks/>
            </p:cNvSpPr>
            <p:nvPr userDrawn="1"/>
          </p:nvSpPr>
          <p:spPr bwMode="gray">
            <a:xfrm>
              <a:off x="0" y="1152"/>
              <a:ext cx="5760" cy="1312"/>
            </a:xfrm>
            <a:custGeom>
              <a:avLst/>
              <a:gdLst>
                <a:gd name="T0" fmla="*/ 5760 w 5760"/>
                <a:gd name="T1" fmla="*/ 56 h 1312"/>
                <a:gd name="T2" fmla="*/ 0 w 5760"/>
                <a:gd name="T3" fmla="*/ 1312 h 1312"/>
                <a:gd name="T4" fmla="*/ 0 w 5760"/>
                <a:gd name="T5" fmla="*/ 378 h 1312"/>
                <a:gd name="T6" fmla="*/ 5760 w 5760"/>
                <a:gd name="T7" fmla="*/ 0 h 1312"/>
                <a:gd name="T8" fmla="*/ 5760 w 5760"/>
                <a:gd name="T9" fmla="*/ 56 h 1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0" h="1312">
                  <a:moveTo>
                    <a:pt x="5760" y="56"/>
                  </a:moveTo>
                  <a:lnTo>
                    <a:pt x="0" y="1312"/>
                  </a:lnTo>
                  <a:lnTo>
                    <a:pt x="0" y="378"/>
                  </a:lnTo>
                  <a:lnTo>
                    <a:pt x="5760" y="0"/>
                  </a:lnTo>
                  <a:lnTo>
                    <a:pt x="5760" y="56"/>
                  </a:lnTo>
                  <a:close/>
                </a:path>
              </a:pathLst>
            </a:custGeom>
            <a:solidFill>
              <a:schemeClr val="bg2">
                <a:alpha val="1499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5152" name="Freeform 32"/>
            <p:cNvSpPr>
              <a:spLocks/>
            </p:cNvSpPr>
            <p:nvPr userDrawn="1"/>
          </p:nvSpPr>
          <p:spPr bwMode="gray">
            <a:xfrm flipH="1">
              <a:off x="0" y="1157"/>
              <a:ext cx="5760" cy="610"/>
            </a:xfrm>
            <a:custGeom>
              <a:avLst/>
              <a:gdLst>
                <a:gd name="T0" fmla="*/ 0 w 5760"/>
                <a:gd name="T1" fmla="*/ 0 h 2077"/>
                <a:gd name="T2" fmla="*/ 5752 w 5760"/>
                <a:gd name="T3" fmla="*/ 734 h 2077"/>
                <a:gd name="T4" fmla="*/ 5760 w 5760"/>
                <a:gd name="T5" fmla="*/ 2077 h 2077"/>
                <a:gd name="T6" fmla="*/ 0 w 5760"/>
                <a:gd name="T7" fmla="*/ 62 h 2077"/>
                <a:gd name="T8" fmla="*/ 0 w 5760"/>
                <a:gd name="T9" fmla="*/ 0 h 20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0" h="2077">
                  <a:moveTo>
                    <a:pt x="0" y="0"/>
                  </a:moveTo>
                  <a:lnTo>
                    <a:pt x="5752" y="734"/>
                  </a:lnTo>
                  <a:lnTo>
                    <a:pt x="5760" y="2077"/>
                  </a:lnTo>
                  <a:lnTo>
                    <a:pt x="0" y="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14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153" name="Rectangle 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smtClean="0"/>
              <a:t>Click to edit Master text styles</a:t>
            </a:r>
          </a:p>
          <a:p>
            <a:pPr lvl="1"/>
            <a:r>
              <a:rPr lang="en-US" altLang="tr-TR" smtClean="0"/>
              <a:t>Second level</a:t>
            </a:r>
          </a:p>
          <a:p>
            <a:pPr lvl="2"/>
            <a:r>
              <a:rPr lang="en-US" altLang="tr-TR" smtClean="0"/>
              <a:t>Third level</a:t>
            </a:r>
          </a:p>
          <a:p>
            <a:pPr lvl="3"/>
            <a:r>
              <a:rPr lang="en-US" altLang="tr-TR" smtClean="0"/>
              <a:t>Fourth level</a:t>
            </a:r>
          </a:p>
          <a:p>
            <a:pPr lvl="4"/>
            <a:r>
              <a:rPr lang="en-US" altLang="tr-TR" smtClean="0"/>
              <a:t>Fifth level</a:t>
            </a:r>
          </a:p>
        </p:txBody>
      </p:sp>
      <p:sp>
        <p:nvSpPr>
          <p:cNvPr id="5154" name="Rectangle 3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3C4022C7-291A-4398-B140-651878A325BD}" type="datetimeFigureOut">
              <a:rPr lang="en-US" altLang="tr-TR"/>
              <a:pPr/>
              <a:t>2/25/2016</a:t>
            </a:fld>
            <a:endParaRPr lang="en-US" altLang="tr-TR"/>
          </a:p>
        </p:txBody>
      </p:sp>
      <p:sp>
        <p:nvSpPr>
          <p:cNvPr id="5155" name="Rectangle 3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7032ECF-3FBC-4F82-89AC-F5F3F0F933E8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5156" name="Picture 36" descr="7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5" r="27542" b="21506"/>
          <a:stretch>
            <a:fillRect/>
          </a:stretch>
        </p:blipFill>
        <p:spPr bwMode="gray">
          <a:xfrm rot="-355085">
            <a:off x="8250238" y="568325"/>
            <a:ext cx="923925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157" name="Group 37"/>
          <p:cNvGrpSpPr>
            <a:grpSpLocks/>
          </p:cNvGrpSpPr>
          <p:nvPr/>
        </p:nvGrpSpPr>
        <p:grpSpPr bwMode="auto">
          <a:xfrm>
            <a:off x="8613775" y="165100"/>
            <a:ext cx="717550" cy="601663"/>
            <a:chOff x="3449" y="296"/>
            <a:chExt cx="1981" cy="1663"/>
          </a:xfrm>
        </p:grpSpPr>
        <p:sp>
          <p:nvSpPr>
            <p:cNvPr id="5158" name="Freeform 38"/>
            <p:cNvSpPr>
              <a:spLocks/>
            </p:cNvSpPr>
            <p:nvPr userDrawn="1"/>
          </p:nvSpPr>
          <p:spPr bwMode="gray">
            <a:xfrm>
              <a:off x="3483" y="302"/>
              <a:ext cx="1947" cy="1657"/>
            </a:xfrm>
            <a:custGeom>
              <a:avLst/>
              <a:gdLst>
                <a:gd name="T0" fmla="*/ 1947 w 1947"/>
                <a:gd name="T1" fmla="*/ 86 h 1657"/>
                <a:gd name="T2" fmla="*/ 1459 w 1947"/>
                <a:gd name="T3" fmla="*/ 0 h 1657"/>
                <a:gd name="T4" fmla="*/ 0 w 1947"/>
                <a:gd name="T5" fmla="*/ 1454 h 1657"/>
                <a:gd name="T6" fmla="*/ 43 w 1947"/>
                <a:gd name="T7" fmla="*/ 1497 h 1657"/>
                <a:gd name="T8" fmla="*/ 731 w 1947"/>
                <a:gd name="T9" fmla="*/ 1647 h 1657"/>
                <a:gd name="T10" fmla="*/ 1947 w 1947"/>
                <a:gd name="T11" fmla="*/ 86 h 1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47" h="1657">
                  <a:moveTo>
                    <a:pt x="1947" y="86"/>
                  </a:moveTo>
                  <a:cubicBezTo>
                    <a:pt x="1947" y="86"/>
                    <a:pt x="1618" y="29"/>
                    <a:pt x="1459" y="0"/>
                  </a:cubicBezTo>
                  <a:cubicBezTo>
                    <a:pt x="838" y="101"/>
                    <a:pt x="836" y="1527"/>
                    <a:pt x="0" y="1454"/>
                  </a:cubicBezTo>
                  <a:cubicBezTo>
                    <a:pt x="48" y="1512"/>
                    <a:pt x="42" y="1494"/>
                    <a:pt x="43" y="1497"/>
                  </a:cubicBezTo>
                  <a:cubicBezTo>
                    <a:pt x="464" y="1574"/>
                    <a:pt x="731" y="1647"/>
                    <a:pt x="731" y="1647"/>
                  </a:cubicBezTo>
                  <a:cubicBezTo>
                    <a:pt x="1152" y="1657"/>
                    <a:pt x="1262" y="137"/>
                    <a:pt x="1947" y="86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50000">
                  <a:schemeClr val="accent2">
                    <a:gamma/>
                    <a:shade val="79216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FF66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2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5159" name="Freeform 39"/>
            <p:cNvSpPr>
              <a:spLocks/>
            </p:cNvSpPr>
            <p:nvPr userDrawn="1"/>
          </p:nvSpPr>
          <p:spPr bwMode="gray">
            <a:xfrm>
              <a:off x="3449" y="296"/>
              <a:ext cx="1966" cy="1640"/>
            </a:xfrm>
            <a:custGeom>
              <a:avLst/>
              <a:gdLst>
                <a:gd name="T0" fmla="*/ 1966 w 1966"/>
                <a:gd name="T1" fmla="*/ 82 h 1640"/>
                <a:gd name="T2" fmla="*/ 1471 w 1966"/>
                <a:gd name="T3" fmla="*/ 0 h 1640"/>
                <a:gd name="T4" fmla="*/ 0 w 1966"/>
                <a:gd name="T5" fmla="*/ 1460 h 1640"/>
                <a:gd name="T6" fmla="*/ 43 w 1966"/>
                <a:gd name="T7" fmla="*/ 1503 h 1640"/>
                <a:gd name="T8" fmla="*/ 761 w 1966"/>
                <a:gd name="T9" fmla="*/ 1640 h 1640"/>
                <a:gd name="T10" fmla="*/ 1966 w 1966"/>
                <a:gd name="T11" fmla="*/ 82 h 1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66" h="1640">
                  <a:moveTo>
                    <a:pt x="1966" y="82"/>
                  </a:moveTo>
                  <a:cubicBezTo>
                    <a:pt x="1966" y="82"/>
                    <a:pt x="1630" y="29"/>
                    <a:pt x="1471" y="0"/>
                  </a:cubicBezTo>
                  <a:cubicBezTo>
                    <a:pt x="850" y="101"/>
                    <a:pt x="836" y="1533"/>
                    <a:pt x="0" y="1460"/>
                  </a:cubicBezTo>
                  <a:cubicBezTo>
                    <a:pt x="48" y="1518"/>
                    <a:pt x="42" y="1500"/>
                    <a:pt x="43" y="1503"/>
                  </a:cubicBezTo>
                  <a:cubicBezTo>
                    <a:pt x="464" y="1580"/>
                    <a:pt x="761" y="1640"/>
                    <a:pt x="761" y="1640"/>
                  </a:cubicBezTo>
                  <a:cubicBezTo>
                    <a:pt x="1173" y="1640"/>
                    <a:pt x="1281" y="133"/>
                    <a:pt x="1966" y="82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tx2"/>
                </a:gs>
              </a:gsLst>
              <a:lin ang="5400000" scaled="1"/>
            </a:gradFill>
            <a:ln>
              <a:noFill/>
            </a:ln>
            <a:effectLst>
              <a:prstShdw prst="shdw17" dist="12700">
                <a:schemeClr val="accent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FF66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5160" name="Freeform 40"/>
            <p:cNvSpPr>
              <a:spLocks/>
            </p:cNvSpPr>
            <p:nvPr userDrawn="1"/>
          </p:nvSpPr>
          <p:spPr bwMode="gray">
            <a:xfrm>
              <a:off x="3449" y="296"/>
              <a:ext cx="1966" cy="1640"/>
            </a:xfrm>
            <a:custGeom>
              <a:avLst/>
              <a:gdLst>
                <a:gd name="T0" fmla="*/ 1966 w 1966"/>
                <a:gd name="T1" fmla="*/ 82 h 1640"/>
                <a:gd name="T2" fmla="*/ 1471 w 1966"/>
                <a:gd name="T3" fmla="*/ 0 h 1640"/>
                <a:gd name="T4" fmla="*/ 0 w 1966"/>
                <a:gd name="T5" fmla="*/ 1460 h 1640"/>
                <a:gd name="T6" fmla="*/ 43 w 1966"/>
                <a:gd name="T7" fmla="*/ 1503 h 1640"/>
                <a:gd name="T8" fmla="*/ 761 w 1966"/>
                <a:gd name="T9" fmla="*/ 1640 h 1640"/>
                <a:gd name="T10" fmla="*/ 1966 w 1966"/>
                <a:gd name="T11" fmla="*/ 82 h 1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66" h="1640">
                  <a:moveTo>
                    <a:pt x="1966" y="82"/>
                  </a:moveTo>
                  <a:cubicBezTo>
                    <a:pt x="1966" y="82"/>
                    <a:pt x="1630" y="29"/>
                    <a:pt x="1471" y="0"/>
                  </a:cubicBezTo>
                  <a:cubicBezTo>
                    <a:pt x="850" y="101"/>
                    <a:pt x="836" y="1533"/>
                    <a:pt x="0" y="1460"/>
                  </a:cubicBezTo>
                  <a:cubicBezTo>
                    <a:pt x="48" y="1518"/>
                    <a:pt x="42" y="1500"/>
                    <a:pt x="43" y="1503"/>
                  </a:cubicBezTo>
                  <a:cubicBezTo>
                    <a:pt x="464" y="1580"/>
                    <a:pt x="761" y="1640"/>
                    <a:pt x="761" y="1640"/>
                  </a:cubicBezTo>
                  <a:cubicBezTo>
                    <a:pt x="1173" y="1640"/>
                    <a:pt x="1281" y="133"/>
                    <a:pt x="1966" y="82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shade val="46275"/>
                    <a:invGamma/>
                    <a:alpha val="35001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FF66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27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5161" name="Group 41"/>
          <p:cNvGrpSpPr>
            <a:grpSpLocks/>
          </p:cNvGrpSpPr>
          <p:nvPr/>
        </p:nvGrpSpPr>
        <p:grpSpPr bwMode="auto">
          <a:xfrm>
            <a:off x="8170863" y="277813"/>
            <a:ext cx="720725" cy="485775"/>
            <a:chOff x="2224" y="606"/>
            <a:chExt cx="1992" cy="1344"/>
          </a:xfrm>
        </p:grpSpPr>
        <p:sp>
          <p:nvSpPr>
            <p:cNvPr id="5162" name="Freeform 42"/>
            <p:cNvSpPr>
              <a:spLocks/>
            </p:cNvSpPr>
            <p:nvPr userDrawn="1"/>
          </p:nvSpPr>
          <p:spPr bwMode="gray">
            <a:xfrm>
              <a:off x="2224" y="606"/>
              <a:ext cx="1992" cy="1334"/>
            </a:xfrm>
            <a:custGeom>
              <a:avLst/>
              <a:gdLst>
                <a:gd name="T0" fmla="*/ 1992 w 1992"/>
                <a:gd name="T1" fmla="*/ 1334 h 1334"/>
                <a:gd name="T2" fmla="*/ 1285 w 1992"/>
                <a:gd name="T3" fmla="*/ 1198 h 1334"/>
                <a:gd name="T4" fmla="*/ 0 w 1992"/>
                <a:gd name="T5" fmla="*/ 78 h 1334"/>
                <a:gd name="T6" fmla="*/ 334 w 1992"/>
                <a:gd name="T7" fmla="*/ 22 h 1334"/>
                <a:gd name="T8" fmla="*/ 1039 w 1992"/>
                <a:gd name="T9" fmla="*/ 154 h 1334"/>
                <a:gd name="T10" fmla="*/ 1992 w 1992"/>
                <a:gd name="T11" fmla="*/ 1334 h 1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92" h="1334">
                  <a:moveTo>
                    <a:pt x="1992" y="1334"/>
                  </a:moveTo>
                  <a:cubicBezTo>
                    <a:pt x="1695" y="1274"/>
                    <a:pt x="1285" y="1198"/>
                    <a:pt x="1285" y="1198"/>
                  </a:cubicBezTo>
                  <a:cubicBezTo>
                    <a:pt x="1081" y="1147"/>
                    <a:pt x="689" y="0"/>
                    <a:pt x="0" y="78"/>
                  </a:cubicBezTo>
                  <a:cubicBezTo>
                    <a:pt x="216" y="28"/>
                    <a:pt x="332" y="17"/>
                    <a:pt x="334" y="22"/>
                  </a:cubicBezTo>
                  <a:cubicBezTo>
                    <a:pt x="626" y="75"/>
                    <a:pt x="1039" y="154"/>
                    <a:pt x="1039" y="154"/>
                  </a:cubicBezTo>
                  <a:cubicBezTo>
                    <a:pt x="1420" y="204"/>
                    <a:pt x="1638" y="1256"/>
                    <a:pt x="1992" y="1334"/>
                  </a:cubicBezTo>
                  <a:close/>
                </a:path>
              </a:pathLst>
            </a:custGeom>
            <a:gradFill rotWithShape="1">
              <a:gsLst>
                <a:gs pos="0">
                  <a:schemeClr val="tx2"/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FF66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5163" name="Freeform 43"/>
            <p:cNvSpPr>
              <a:spLocks/>
            </p:cNvSpPr>
            <p:nvPr userDrawn="1"/>
          </p:nvSpPr>
          <p:spPr bwMode="gray">
            <a:xfrm>
              <a:off x="2228" y="606"/>
              <a:ext cx="1988" cy="1344"/>
            </a:xfrm>
            <a:custGeom>
              <a:avLst/>
              <a:gdLst>
                <a:gd name="T0" fmla="*/ 1988 w 1988"/>
                <a:gd name="T1" fmla="*/ 1344 h 1344"/>
                <a:gd name="T2" fmla="*/ 1255 w 1988"/>
                <a:gd name="T3" fmla="*/ 1198 h 1344"/>
                <a:gd name="T4" fmla="*/ 0 w 1988"/>
                <a:gd name="T5" fmla="*/ 78 h 1344"/>
                <a:gd name="T6" fmla="*/ 296 w 1988"/>
                <a:gd name="T7" fmla="*/ 30 h 1344"/>
                <a:gd name="T8" fmla="*/ 1009 w 1988"/>
                <a:gd name="T9" fmla="*/ 154 h 1344"/>
                <a:gd name="T10" fmla="*/ 1988 w 1988"/>
                <a:gd name="T11" fmla="*/ 1344 h 1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88" h="1344">
                  <a:moveTo>
                    <a:pt x="1988" y="1344"/>
                  </a:moveTo>
                  <a:cubicBezTo>
                    <a:pt x="1691" y="1284"/>
                    <a:pt x="1255" y="1198"/>
                    <a:pt x="1255" y="1198"/>
                  </a:cubicBezTo>
                  <a:cubicBezTo>
                    <a:pt x="1051" y="1147"/>
                    <a:pt x="689" y="0"/>
                    <a:pt x="0" y="78"/>
                  </a:cubicBezTo>
                  <a:cubicBezTo>
                    <a:pt x="216" y="28"/>
                    <a:pt x="294" y="25"/>
                    <a:pt x="296" y="30"/>
                  </a:cubicBezTo>
                  <a:cubicBezTo>
                    <a:pt x="588" y="83"/>
                    <a:pt x="1009" y="154"/>
                    <a:pt x="1009" y="154"/>
                  </a:cubicBezTo>
                  <a:cubicBezTo>
                    <a:pt x="1408" y="207"/>
                    <a:pt x="1630" y="1272"/>
                    <a:pt x="1988" y="1344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2">
                    <a:gamma/>
                    <a:shade val="66667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66667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FF66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5164" name="Group 44"/>
          <p:cNvGrpSpPr>
            <a:grpSpLocks/>
          </p:cNvGrpSpPr>
          <p:nvPr/>
        </p:nvGrpSpPr>
        <p:grpSpPr bwMode="auto">
          <a:xfrm>
            <a:off x="7569200" y="285750"/>
            <a:ext cx="989013" cy="949325"/>
            <a:chOff x="560" y="628"/>
            <a:chExt cx="2732" cy="2626"/>
          </a:xfrm>
        </p:grpSpPr>
        <p:sp>
          <p:nvSpPr>
            <p:cNvPr id="5165" name="Freeform 45"/>
            <p:cNvSpPr>
              <a:spLocks/>
            </p:cNvSpPr>
            <p:nvPr userDrawn="1"/>
          </p:nvSpPr>
          <p:spPr bwMode="gray">
            <a:xfrm>
              <a:off x="600" y="632"/>
              <a:ext cx="2692" cy="2622"/>
            </a:xfrm>
            <a:custGeom>
              <a:avLst/>
              <a:gdLst>
                <a:gd name="T0" fmla="*/ 2692 w 2692"/>
                <a:gd name="T1" fmla="*/ 136 h 2622"/>
                <a:gd name="T2" fmla="*/ 1966 w 2692"/>
                <a:gd name="T3" fmla="*/ 0 h 2622"/>
                <a:gd name="T4" fmla="*/ 355 w 2692"/>
                <a:gd name="T5" fmla="*/ 1501 h 2622"/>
                <a:gd name="T6" fmla="*/ 0 w 2692"/>
                <a:gd name="T7" fmla="*/ 1419 h 2622"/>
                <a:gd name="T8" fmla="*/ 297 w 2692"/>
                <a:gd name="T9" fmla="*/ 2622 h 2622"/>
                <a:gd name="T10" fmla="*/ 1766 w 2692"/>
                <a:gd name="T11" fmla="*/ 1757 h 2622"/>
                <a:gd name="T12" fmla="*/ 1186 w 2692"/>
                <a:gd name="T13" fmla="*/ 1649 h 2622"/>
                <a:gd name="T14" fmla="*/ 2692 w 2692"/>
                <a:gd name="T15" fmla="*/ 136 h 26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92" h="2622">
                  <a:moveTo>
                    <a:pt x="2692" y="136"/>
                  </a:moveTo>
                  <a:cubicBezTo>
                    <a:pt x="2472" y="93"/>
                    <a:pt x="1966" y="0"/>
                    <a:pt x="1966" y="0"/>
                  </a:cubicBezTo>
                  <a:cubicBezTo>
                    <a:pt x="918" y="52"/>
                    <a:pt x="355" y="1501"/>
                    <a:pt x="355" y="1501"/>
                  </a:cubicBezTo>
                  <a:lnTo>
                    <a:pt x="0" y="1419"/>
                  </a:lnTo>
                  <a:lnTo>
                    <a:pt x="297" y="2622"/>
                  </a:lnTo>
                  <a:lnTo>
                    <a:pt x="1766" y="1757"/>
                  </a:lnTo>
                  <a:lnTo>
                    <a:pt x="1186" y="1649"/>
                  </a:lnTo>
                  <a:cubicBezTo>
                    <a:pt x="1186" y="1649"/>
                    <a:pt x="1675" y="162"/>
                    <a:pt x="2692" y="136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7921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FF66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5166" name="Freeform 46"/>
            <p:cNvSpPr>
              <a:spLocks/>
            </p:cNvSpPr>
            <p:nvPr userDrawn="1"/>
          </p:nvSpPr>
          <p:spPr bwMode="gray">
            <a:xfrm>
              <a:off x="560" y="628"/>
              <a:ext cx="2695" cy="2626"/>
            </a:xfrm>
            <a:custGeom>
              <a:avLst/>
              <a:gdLst>
                <a:gd name="T0" fmla="*/ 2695 w 2695"/>
                <a:gd name="T1" fmla="*/ 130 h 2626"/>
                <a:gd name="T2" fmla="*/ 1984 w 2695"/>
                <a:gd name="T3" fmla="*/ 0 h 2626"/>
                <a:gd name="T4" fmla="*/ 355 w 2695"/>
                <a:gd name="T5" fmla="*/ 1505 h 2626"/>
                <a:gd name="T6" fmla="*/ 0 w 2695"/>
                <a:gd name="T7" fmla="*/ 1423 h 2626"/>
                <a:gd name="T8" fmla="*/ 297 w 2695"/>
                <a:gd name="T9" fmla="*/ 2626 h 2626"/>
                <a:gd name="T10" fmla="*/ 1766 w 2695"/>
                <a:gd name="T11" fmla="*/ 1761 h 2626"/>
                <a:gd name="T12" fmla="*/ 1186 w 2695"/>
                <a:gd name="T13" fmla="*/ 1653 h 2626"/>
                <a:gd name="T14" fmla="*/ 2695 w 2695"/>
                <a:gd name="T15" fmla="*/ 130 h 2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95" h="2626">
                  <a:moveTo>
                    <a:pt x="2695" y="130"/>
                  </a:moveTo>
                  <a:cubicBezTo>
                    <a:pt x="2475" y="87"/>
                    <a:pt x="1984" y="0"/>
                    <a:pt x="1984" y="0"/>
                  </a:cubicBezTo>
                  <a:cubicBezTo>
                    <a:pt x="936" y="52"/>
                    <a:pt x="355" y="1505"/>
                    <a:pt x="355" y="1505"/>
                  </a:cubicBezTo>
                  <a:lnTo>
                    <a:pt x="0" y="1423"/>
                  </a:lnTo>
                  <a:lnTo>
                    <a:pt x="297" y="2626"/>
                  </a:lnTo>
                  <a:lnTo>
                    <a:pt x="1766" y="1761"/>
                  </a:lnTo>
                  <a:lnTo>
                    <a:pt x="1186" y="1653"/>
                  </a:lnTo>
                  <a:cubicBezTo>
                    <a:pt x="1186" y="1653"/>
                    <a:pt x="1678" y="156"/>
                    <a:pt x="2695" y="13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tx2"/>
                </a:gs>
              </a:gsLst>
              <a:lin ang="5400000" scaled="1"/>
            </a:gradFill>
            <a:ln>
              <a:noFill/>
            </a:ln>
            <a:effectLst>
              <a:prstShdw prst="shdw17" dist="17961" dir="2700000">
                <a:schemeClr val="tx2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FF66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167" name="Rectangle 4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391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03648" y="3140968"/>
            <a:ext cx="7552928" cy="1728192"/>
          </a:xfrm>
        </p:spPr>
        <p:txBody>
          <a:bodyPr/>
          <a:lstStyle/>
          <a:p>
            <a:pPr>
              <a:defRPr/>
            </a:pPr>
            <a:r>
              <a:rPr dirty="0"/>
              <a:t/>
            </a:r>
            <a:br>
              <a:rPr dirty="0"/>
            </a:br>
            <a:r>
              <a:rPr lang="hr-HR" sz="3600" spc="600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UPRAVLJANJE NOVČANIM SREDSTVIMA </a:t>
            </a:r>
            <a:r>
              <a:rPr dirty="0"/>
              <a:t/>
            </a:r>
            <a:br>
              <a:rPr dirty="0"/>
            </a:br>
            <a:r>
              <a:rPr lang="hr-HR" sz="3600" spc="600" dirty="0" smtClean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U TURSKOJ</a:t>
            </a:r>
            <a:endParaRPr lang="hr-HR" sz="3600" spc="600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itchFamily="34" charset="0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51920" y="5373216"/>
            <a:ext cx="4788025" cy="792088"/>
          </a:xfrm>
        </p:spPr>
        <p:txBody>
          <a:bodyPr/>
          <a:lstStyle/>
          <a:p>
            <a:pPr algn="r"/>
            <a:r>
              <a:rPr lang="hr-HR" altLang="tr-TR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TURSKA DRŽAVNA RIZNICA</a:t>
            </a:r>
          </a:p>
          <a:p>
            <a:pPr algn="r"/>
            <a:r>
              <a:rPr lang="hr-HR" altLang="tr-TR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Odjel za upravljanje novčanim sredstvima</a:t>
            </a:r>
            <a:r>
              <a:rPr lang="hr-HR" dirty="0" smtClean="0"/>
              <a:t> </a:t>
            </a:r>
            <a:endParaRPr lang="hr-HR" altLang="tr-TR" sz="24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 smtClean="0">
                <a:latin typeface="Calibri" panose="020F0502020204030204" pitchFamily="34" charset="0"/>
              </a:rPr>
              <a:t>Sustav za prikupljanje zahtjeva za novčanim sredstvima (CRS) – I.</a:t>
            </a:r>
            <a:endParaRPr lang="hr-HR" altLang="tr-TR" sz="3200" dirty="0" smtClean="0">
              <a:latin typeface="Calibri" panose="020F0502020204030204" pitchFamily="34" charset="0"/>
            </a:endParaRPr>
          </a:p>
        </p:txBody>
      </p:sp>
      <p:sp>
        <p:nvSpPr>
          <p:cNvPr id="54275" name="Line 3"/>
          <p:cNvSpPr>
            <a:spLocks noChangeShapeType="1"/>
          </p:cNvSpPr>
          <p:nvPr/>
        </p:nvSpPr>
        <p:spPr bwMode="auto">
          <a:xfrm flipV="1">
            <a:off x="2520950" y="2286000"/>
            <a:ext cx="381000" cy="38100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4276" name="Line 4"/>
          <p:cNvSpPr>
            <a:spLocks noChangeShapeType="1"/>
          </p:cNvSpPr>
          <p:nvPr/>
        </p:nvSpPr>
        <p:spPr bwMode="auto">
          <a:xfrm>
            <a:off x="2444750" y="4953000"/>
            <a:ext cx="457200" cy="30480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4277" name="Line 5"/>
          <p:cNvSpPr>
            <a:spLocks noChangeShapeType="1"/>
          </p:cNvSpPr>
          <p:nvPr/>
        </p:nvSpPr>
        <p:spPr bwMode="auto">
          <a:xfrm>
            <a:off x="2901950" y="2286000"/>
            <a:ext cx="609600" cy="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4278" name="Line 6"/>
          <p:cNvSpPr>
            <a:spLocks noChangeShapeType="1"/>
          </p:cNvSpPr>
          <p:nvPr/>
        </p:nvSpPr>
        <p:spPr bwMode="auto">
          <a:xfrm>
            <a:off x="2901950" y="5257800"/>
            <a:ext cx="609600" cy="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4279" name="Line 7"/>
          <p:cNvSpPr>
            <a:spLocks noChangeShapeType="1"/>
          </p:cNvSpPr>
          <p:nvPr/>
        </p:nvSpPr>
        <p:spPr bwMode="auto">
          <a:xfrm flipV="1">
            <a:off x="2825750" y="3048000"/>
            <a:ext cx="685800" cy="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4280" name="Line 8"/>
          <p:cNvSpPr>
            <a:spLocks noChangeShapeType="1"/>
          </p:cNvSpPr>
          <p:nvPr/>
        </p:nvSpPr>
        <p:spPr bwMode="auto">
          <a:xfrm>
            <a:off x="2901950" y="3810000"/>
            <a:ext cx="609600" cy="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 flipV="1">
            <a:off x="2825750" y="4495800"/>
            <a:ext cx="685800" cy="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grpSp>
        <p:nvGrpSpPr>
          <p:cNvPr id="54282" name="Group 10"/>
          <p:cNvGrpSpPr>
            <a:grpSpLocks/>
          </p:cNvGrpSpPr>
          <p:nvPr/>
        </p:nvGrpSpPr>
        <p:grpSpPr bwMode="auto">
          <a:xfrm>
            <a:off x="457201" y="2433640"/>
            <a:ext cx="2673350" cy="2671764"/>
            <a:chOff x="140" y="1419"/>
            <a:chExt cx="1684" cy="1683"/>
          </a:xfrm>
        </p:grpSpPr>
        <p:sp>
          <p:nvSpPr>
            <p:cNvPr id="54283" name="Oval 11"/>
            <p:cNvSpPr>
              <a:spLocks noChangeArrowheads="1"/>
            </p:cNvSpPr>
            <p:nvPr/>
          </p:nvSpPr>
          <p:spPr bwMode="gray">
            <a:xfrm>
              <a:off x="140" y="1419"/>
              <a:ext cx="1684" cy="168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tr-TR"/>
            </a:p>
          </p:txBody>
        </p:sp>
        <p:sp>
          <p:nvSpPr>
            <p:cNvPr id="54284" name="Oval 12"/>
            <p:cNvSpPr>
              <a:spLocks noChangeArrowheads="1"/>
            </p:cNvSpPr>
            <p:nvPr/>
          </p:nvSpPr>
          <p:spPr bwMode="gray">
            <a:xfrm>
              <a:off x="251" y="1528"/>
              <a:ext cx="1461" cy="146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54118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tr-TR"/>
            </a:p>
          </p:txBody>
        </p:sp>
        <p:sp>
          <p:nvSpPr>
            <p:cNvPr id="54285" name="Oval 13"/>
            <p:cNvSpPr>
              <a:spLocks noChangeArrowheads="1"/>
            </p:cNvSpPr>
            <p:nvPr/>
          </p:nvSpPr>
          <p:spPr bwMode="gray">
            <a:xfrm>
              <a:off x="258" y="1536"/>
              <a:ext cx="1461" cy="1462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63529"/>
                    <a:invGamma/>
                  </a:schemeClr>
                </a:gs>
                <a:gs pos="100000">
                  <a:schemeClr val="folHlink">
                    <a:alpha val="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tr-TR"/>
            </a:p>
          </p:txBody>
        </p:sp>
        <p:sp>
          <p:nvSpPr>
            <p:cNvPr id="54286" name="Oval 14"/>
            <p:cNvSpPr>
              <a:spLocks noChangeArrowheads="1"/>
            </p:cNvSpPr>
            <p:nvPr/>
          </p:nvSpPr>
          <p:spPr bwMode="gray">
            <a:xfrm>
              <a:off x="323" y="1602"/>
              <a:ext cx="1317" cy="1316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tr-TR"/>
            </a:p>
          </p:txBody>
        </p:sp>
        <p:sp>
          <p:nvSpPr>
            <p:cNvPr id="54287" name="Oval 15"/>
            <p:cNvSpPr>
              <a:spLocks noChangeArrowheads="1"/>
            </p:cNvSpPr>
            <p:nvPr/>
          </p:nvSpPr>
          <p:spPr bwMode="gray">
            <a:xfrm>
              <a:off x="344" y="1623"/>
              <a:ext cx="1276" cy="127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tr-TR"/>
            </a:p>
          </p:txBody>
        </p:sp>
        <p:sp>
          <p:nvSpPr>
            <p:cNvPr id="54288" name="Oval 16"/>
            <p:cNvSpPr>
              <a:spLocks noChangeArrowheads="1"/>
            </p:cNvSpPr>
            <p:nvPr/>
          </p:nvSpPr>
          <p:spPr bwMode="gray">
            <a:xfrm>
              <a:off x="360" y="1630"/>
              <a:ext cx="1246" cy="124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tr-TR"/>
            </a:p>
          </p:txBody>
        </p:sp>
        <p:sp>
          <p:nvSpPr>
            <p:cNvPr id="54289" name="Oval 17"/>
            <p:cNvSpPr>
              <a:spLocks noChangeArrowheads="1"/>
            </p:cNvSpPr>
            <p:nvPr/>
          </p:nvSpPr>
          <p:spPr bwMode="gray">
            <a:xfrm>
              <a:off x="374" y="1642"/>
              <a:ext cx="1184" cy="1164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tr-TR"/>
            </a:p>
          </p:txBody>
        </p:sp>
        <p:sp>
          <p:nvSpPr>
            <p:cNvPr id="54290" name="Oval 18"/>
            <p:cNvSpPr>
              <a:spLocks noChangeArrowheads="1"/>
            </p:cNvSpPr>
            <p:nvPr/>
          </p:nvSpPr>
          <p:spPr bwMode="gray">
            <a:xfrm>
              <a:off x="443" y="1675"/>
              <a:ext cx="1053" cy="945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tr-TR" dirty="0"/>
            </a:p>
          </p:txBody>
        </p:sp>
      </p:grpSp>
      <p:sp>
        <p:nvSpPr>
          <p:cNvPr id="54292" name="AutoShape 20"/>
          <p:cNvSpPr>
            <a:spLocks noChangeArrowheads="1"/>
          </p:cNvSpPr>
          <p:nvPr/>
        </p:nvSpPr>
        <p:spPr bwMode="gray">
          <a:xfrm>
            <a:off x="3505200" y="2057400"/>
            <a:ext cx="5105400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sp>
        <p:nvSpPr>
          <p:cNvPr id="54293" name="Rectangle 21"/>
          <p:cNvSpPr>
            <a:spLocks noChangeArrowheads="1"/>
          </p:cNvSpPr>
          <p:nvPr/>
        </p:nvSpPr>
        <p:spPr bwMode="auto">
          <a:xfrm>
            <a:off x="3829247" y="2126475"/>
            <a:ext cx="157780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hr-HR" sz="1400" b="1" dirty="0" smtClean="0">
                <a:latin typeface="Calibri" panose="020F0502020204030204" pitchFamily="34" charset="0"/>
              </a:rPr>
              <a:t>uspostavljen 2011.</a:t>
            </a:r>
            <a:endParaRPr lang="hr-HR" altLang="tr-TR" sz="1400" b="1" i="0" dirty="0">
              <a:solidFill>
                <a:srgbClr val="000000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54294" name="AutoShape 22"/>
          <p:cNvSpPr>
            <a:spLocks noChangeArrowheads="1"/>
          </p:cNvSpPr>
          <p:nvPr/>
        </p:nvSpPr>
        <p:spPr bwMode="gray">
          <a:xfrm>
            <a:off x="3505200" y="2806700"/>
            <a:ext cx="5105400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tr-TR" sz="1200" dirty="0"/>
          </a:p>
        </p:txBody>
      </p:sp>
      <p:sp>
        <p:nvSpPr>
          <p:cNvPr id="54295" name="Rectangle 23"/>
          <p:cNvSpPr>
            <a:spLocks noChangeArrowheads="1"/>
          </p:cNvSpPr>
          <p:nvPr/>
        </p:nvSpPr>
        <p:spPr bwMode="auto">
          <a:xfrm>
            <a:off x="3644900" y="2852936"/>
            <a:ext cx="49625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0" hangingPunct="0"/>
            <a:r>
              <a:rPr lang="hr-HR" sz="1400" b="1" dirty="0">
                <a:latin typeface="Calibri" panose="020F0502020204030204" pitchFamily="34" charset="0"/>
              </a:rPr>
              <a:t>internetski portal </a:t>
            </a:r>
            <a:r>
              <a:rPr lang="hr-HR" sz="1400" b="1" dirty="0" smtClean="0">
                <a:latin typeface="Calibri" panose="020F0502020204030204" pitchFamily="34" charset="0"/>
              </a:rPr>
              <a:t>za prikupljanje zahtjeva za novčanim sredstvima putem interneta i u stvarnom vremenu</a:t>
            </a:r>
            <a:endParaRPr lang="hr-HR" altLang="tr-TR" sz="1400" b="1" i="0" dirty="0">
              <a:solidFill>
                <a:srgbClr val="000000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54296" name="AutoShape 24"/>
          <p:cNvSpPr>
            <a:spLocks noChangeArrowheads="1"/>
          </p:cNvSpPr>
          <p:nvPr/>
        </p:nvSpPr>
        <p:spPr bwMode="gray">
          <a:xfrm>
            <a:off x="3502025" y="3549650"/>
            <a:ext cx="5105400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sp>
        <p:nvSpPr>
          <p:cNvPr id="54297" name="Rectangle 25"/>
          <p:cNvSpPr>
            <a:spLocks noChangeArrowheads="1"/>
          </p:cNvSpPr>
          <p:nvPr/>
        </p:nvSpPr>
        <p:spPr bwMode="auto">
          <a:xfrm>
            <a:off x="3693169" y="3650315"/>
            <a:ext cx="34394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hr-HR" altLang="tr-T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n</a:t>
            </a:r>
            <a:r>
              <a:rPr lang="hr-HR" altLang="tr-TR" sz="1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jime se uklanja</a:t>
            </a:r>
            <a:r>
              <a:rPr lang="hr-HR" dirty="0" smtClean="0"/>
              <a:t> </a:t>
            </a:r>
            <a:r>
              <a:rPr lang="hr-HR" altLang="tr-T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papirnata</a:t>
            </a:r>
            <a:r>
              <a:rPr lang="hr-HR" dirty="0" smtClean="0"/>
              <a:t> </a:t>
            </a:r>
            <a:r>
              <a:rPr lang="hr-HR" altLang="tr-T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dokumentacija</a:t>
            </a:r>
            <a:r>
              <a:rPr lang="hr-HR" dirty="0" smtClean="0"/>
              <a:t> </a:t>
            </a:r>
            <a:endParaRPr lang="hr-HR" altLang="tr-TR" sz="1400" b="1" dirty="0">
              <a:solidFill>
                <a:srgbClr val="000000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54298" name="Oval 26"/>
          <p:cNvSpPr>
            <a:spLocks noChangeArrowheads="1"/>
          </p:cNvSpPr>
          <p:nvPr/>
        </p:nvSpPr>
        <p:spPr bwMode="gray">
          <a:xfrm>
            <a:off x="3416300" y="2174875"/>
            <a:ext cx="228600" cy="228600"/>
          </a:xfrm>
          <a:prstGeom prst="ellipse">
            <a:avLst/>
          </a:pr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shade val="66667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sp>
        <p:nvSpPr>
          <p:cNvPr id="54299" name="Oval 27"/>
          <p:cNvSpPr>
            <a:spLocks noChangeArrowheads="1"/>
          </p:cNvSpPr>
          <p:nvPr/>
        </p:nvSpPr>
        <p:spPr bwMode="gray">
          <a:xfrm>
            <a:off x="3429000" y="2940050"/>
            <a:ext cx="228600" cy="22860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6667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sp>
        <p:nvSpPr>
          <p:cNvPr id="54300" name="Oval 28"/>
          <p:cNvSpPr>
            <a:spLocks noChangeArrowheads="1"/>
          </p:cNvSpPr>
          <p:nvPr/>
        </p:nvSpPr>
        <p:spPr bwMode="gray">
          <a:xfrm>
            <a:off x="3429000" y="3695700"/>
            <a:ext cx="228600" cy="228600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66667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sp>
        <p:nvSpPr>
          <p:cNvPr id="54301" name="AutoShape 29"/>
          <p:cNvSpPr>
            <a:spLocks noChangeArrowheads="1"/>
          </p:cNvSpPr>
          <p:nvPr/>
        </p:nvSpPr>
        <p:spPr bwMode="gray">
          <a:xfrm>
            <a:off x="3505200" y="4281488"/>
            <a:ext cx="5102225" cy="531816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pPr algn="l"/>
            <a:r>
              <a:rPr lang="hr-HR" dirty="0" smtClean="0"/>
              <a:t>  </a:t>
            </a:r>
            <a:r>
              <a:rPr lang="hr-HR" sz="1400" b="1" dirty="0">
                <a:latin typeface="Calibri" panose="020F0502020204030204" pitchFamily="34" charset="0"/>
              </a:rPr>
              <a:t>podaci zahtjeva za novčanim sredstvima </a:t>
            </a:r>
            <a:r>
              <a:rPr lang="hr-HR" sz="1400" b="1" dirty="0" smtClean="0">
                <a:latin typeface="Calibri" panose="020F0502020204030204" pitchFamily="34" charset="0"/>
              </a:rPr>
              <a:t>pohranjuju se</a:t>
            </a:r>
          </a:p>
          <a:p>
            <a:pPr algn="l"/>
            <a:r>
              <a:rPr lang="hr-HR" sz="1400" b="1" dirty="0">
                <a:latin typeface="Calibri" panose="020F0502020204030204" pitchFamily="34" charset="0"/>
              </a:rPr>
              <a:t> </a:t>
            </a:r>
            <a:r>
              <a:rPr lang="hr-HR" sz="1400" b="1" dirty="0" smtClean="0">
                <a:latin typeface="Calibri" panose="020F0502020204030204" pitchFamily="34" charset="0"/>
              </a:rPr>
              <a:t>  u </a:t>
            </a:r>
            <a:r>
              <a:rPr lang="hr-HR" sz="1400" b="1" dirty="0">
                <a:latin typeface="Calibri" panose="020F0502020204030204" pitchFamily="34" charset="0"/>
              </a:rPr>
              <a:t>bazu podataka Riznice</a:t>
            </a:r>
          </a:p>
        </p:txBody>
      </p:sp>
      <p:sp>
        <p:nvSpPr>
          <p:cNvPr id="54303" name="Oval 31"/>
          <p:cNvSpPr>
            <a:spLocks noChangeArrowheads="1"/>
          </p:cNvSpPr>
          <p:nvPr/>
        </p:nvSpPr>
        <p:spPr bwMode="gray">
          <a:xfrm>
            <a:off x="3416300" y="4419600"/>
            <a:ext cx="228600" cy="228600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667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sp>
        <p:nvSpPr>
          <p:cNvPr id="54304" name="AutoShape 32"/>
          <p:cNvSpPr>
            <a:spLocks noChangeArrowheads="1"/>
          </p:cNvSpPr>
          <p:nvPr/>
        </p:nvSpPr>
        <p:spPr bwMode="gray">
          <a:xfrm>
            <a:off x="3505200" y="5070475"/>
            <a:ext cx="5105400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sp>
        <p:nvSpPr>
          <p:cNvPr id="54305" name="Rectangle 33"/>
          <p:cNvSpPr>
            <a:spLocks noChangeArrowheads="1"/>
          </p:cNvSpPr>
          <p:nvPr/>
        </p:nvSpPr>
        <p:spPr bwMode="auto">
          <a:xfrm>
            <a:off x="3710252" y="5204279"/>
            <a:ext cx="359829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hr-HR" sz="1400" b="1" dirty="0">
                <a:latin typeface="Calibri" panose="020F0502020204030204" pitchFamily="34" charset="0"/>
              </a:rPr>
              <a:t>prema potrebi mogu izrađivati različiti izvještaji</a:t>
            </a:r>
            <a:endParaRPr lang="hr-HR" altLang="tr-TR" sz="1400" b="1" dirty="0">
              <a:solidFill>
                <a:srgbClr val="000000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54306" name="Oval 34"/>
          <p:cNvSpPr>
            <a:spLocks noChangeArrowheads="1"/>
          </p:cNvSpPr>
          <p:nvPr/>
        </p:nvSpPr>
        <p:spPr bwMode="gray">
          <a:xfrm>
            <a:off x="3429000" y="5203825"/>
            <a:ext cx="228600" cy="228600"/>
          </a:xfrm>
          <a:prstGeom prst="ellipse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66667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sp>
        <p:nvSpPr>
          <p:cNvPr id="2" name="TextBox 1"/>
          <p:cNvSpPr txBox="1"/>
          <p:nvPr/>
        </p:nvSpPr>
        <p:spPr>
          <a:xfrm>
            <a:off x="853771" y="3341757"/>
            <a:ext cx="18674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 smtClean="0">
                <a:latin typeface="Calibri" panose="020F0502020204030204" pitchFamily="34" charset="0"/>
              </a:rPr>
              <a:t>CRS</a:t>
            </a:r>
            <a:endParaRPr lang="hr-HR" sz="4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04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 smtClean="0">
                <a:latin typeface="Calibri" panose="020F0502020204030204" pitchFamily="34" charset="0"/>
              </a:rPr>
              <a:t>Sustav za prikupljanje zahtjeva za novčanim sredstvima (CRS) – II.</a:t>
            </a:r>
            <a:endParaRPr lang="hr-HR" altLang="tr-TR" sz="3200" dirty="0" smtClean="0">
              <a:latin typeface="Calibri" panose="020F0502020204030204" pitchFamily="34" charset="0"/>
            </a:endParaRPr>
          </a:p>
        </p:txBody>
      </p:sp>
      <p:sp>
        <p:nvSpPr>
          <p:cNvPr id="54275" name="Line 3"/>
          <p:cNvSpPr>
            <a:spLocks noChangeShapeType="1"/>
          </p:cNvSpPr>
          <p:nvPr/>
        </p:nvSpPr>
        <p:spPr bwMode="auto">
          <a:xfrm flipV="1">
            <a:off x="2520950" y="2286000"/>
            <a:ext cx="381000" cy="38100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4276" name="Line 4"/>
          <p:cNvSpPr>
            <a:spLocks noChangeShapeType="1"/>
          </p:cNvSpPr>
          <p:nvPr/>
        </p:nvSpPr>
        <p:spPr bwMode="auto">
          <a:xfrm>
            <a:off x="2444750" y="4953000"/>
            <a:ext cx="457200" cy="30480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4277" name="Line 5"/>
          <p:cNvSpPr>
            <a:spLocks noChangeShapeType="1"/>
          </p:cNvSpPr>
          <p:nvPr/>
        </p:nvSpPr>
        <p:spPr bwMode="auto">
          <a:xfrm>
            <a:off x="2901950" y="2286000"/>
            <a:ext cx="609600" cy="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4278" name="Line 6"/>
          <p:cNvSpPr>
            <a:spLocks noChangeShapeType="1"/>
          </p:cNvSpPr>
          <p:nvPr/>
        </p:nvSpPr>
        <p:spPr bwMode="auto">
          <a:xfrm>
            <a:off x="2901950" y="5257800"/>
            <a:ext cx="609600" cy="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4279" name="Line 7"/>
          <p:cNvSpPr>
            <a:spLocks noChangeShapeType="1"/>
          </p:cNvSpPr>
          <p:nvPr/>
        </p:nvSpPr>
        <p:spPr bwMode="auto">
          <a:xfrm flipV="1">
            <a:off x="2825750" y="3048000"/>
            <a:ext cx="685800" cy="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4280" name="Line 8"/>
          <p:cNvSpPr>
            <a:spLocks noChangeShapeType="1"/>
          </p:cNvSpPr>
          <p:nvPr/>
        </p:nvSpPr>
        <p:spPr bwMode="auto">
          <a:xfrm>
            <a:off x="2901950" y="3810000"/>
            <a:ext cx="609600" cy="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 flipV="1">
            <a:off x="2825750" y="4495800"/>
            <a:ext cx="685800" cy="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grpSp>
        <p:nvGrpSpPr>
          <p:cNvPr id="54282" name="Group 10"/>
          <p:cNvGrpSpPr>
            <a:grpSpLocks/>
          </p:cNvGrpSpPr>
          <p:nvPr/>
        </p:nvGrpSpPr>
        <p:grpSpPr bwMode="auto">
          <a:xfrm>
            <a:off x="457200" y="2433638"/>
            <a:ext cx="2673350" cy="2671762"/>
            <a:chOff x="140" y="1419"/>
            <a:chExt cx="1684" cy="1683"/>
          </a:xfrm>
        </p:grpSpPr>
        <p:sp>
          <p:nvSpPr>
            <p:cNvPr id="54283" name="Oval 11"/>
            <p:cNvSpPr>
              <a:spLocks noChangeArrowheads="1"/>
            </p:cNvSpPr>
            <p:nvPr/>
          </p:nvSpPr>
          <p:spPr bwMode="gray">
            <a:xfrm>
              <a:off x="140" y="1419"/>
              <a:ext cx="1684" cy="168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tr-TR"/>
            </a:p>
          </p:txBody>
        </p:sp>
        <p:sp>
          <p:nvSpPr>
            <p:cNvPr id="54284" name="Oval 12"/>
            <p:cNvSpPr>
              <a:spLocks noChangeArrowheads="1"/>
            </p:cNvSpPr>
            <p:nvPr/>
          </p:nvSpPr>
          <p:spPr bwMode="gray">
            <a:xfrm>
              <a:off x="251" y="1528"/>
              <a:ext cx="1461" cy="146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54118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tr-TR"/>
            </a:p>
          </p:txBody>
        </p:sp>
        <p:sp>
          <p:nvSpPr>
            <p:cNvPr id="54285" name="Oval 13"/>
            <p:cNvSpPr>
              <a:spLocks noChangeArrowheads="1"/>
            </p:cNvSpPr>
            <p:nvPr/>
          </p:nvSpPr>
          <p:spPr bwMode="gray">
            <a:xfrm>
              <a:off x="258" y="1536"/>
              <a:ext cx="1461" cy="1462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63529"/>
                    <a:invGamma/>
                  </a:schemeClr>
                </a:gs>
                <a:gs pos="100000">
                  <a:schemeClr val="folHlink">
                    <a:alpha val="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tr-TR"/>
            </a:p>
          </p:txBody>
        </p:sp>
        <p:sp>
          <p:nvSpPr>
            <p:cNvPr id="54286" name="Oval 14"/>
            <p:cNvSpPr>
              <a:spLocks noChangeArrowheads="1"/>
            </p:cNvSpPr>
            <p:nvPr/>
          </p:nvSpPr>
          <p:spPr bwMode="gray">
            <a:xfrm>
              <a:off x="323" y="1602"/>
              <a:ext cx="1317" cy="1316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tr-TR"/>
            </a:p>
          </p:txBody>
        </p:sp>
        <p:sp>
          <p:nvSpPr>
            <p:cNvPr id="54287" name="Oval 15"/>
            <p:cNvSpPr>
              <a:spLocks noChangeArrowheads="1"/>
            </p:cNvSpPr>
            <p:nvPr/>
          </p:nvSpPr>
          <p:spPr bwMode="gray">
            <a:xfrm>
              <a:off x="344" y="1623"/>
              <a:ext cx="1276" cy="127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tr-TR"/>
            </a:p>
          </p:txBody>
        </p:sp>
        <p:sp>
          <p:nvSpPr>
            <p:cNvPr id="54288" name="Oval 16"/>
            <p:cNvSpPr>
              <a:spLocks noChangeArrowheads="1"/>
            </p:cNvSpPr>
            <p:nvPr/>
          </p:nvSpPr>
          <p:spPr bwMode="gray">
            <a:xfrm>
              <a:off x="360" y="1630"/>
              <a:ext cx="1246" cy="124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tr-TR"/>
            </a:p>
          </p:txBody>
        </p:sp>
        <p:sp>
          <p:nvSpPr>
            <p:cNvPr id="54289" name="Oval 17"/>
            <p:cNvSpPr>
              <a:spLocks noChangeArrowheads="1"/>
            </p:cNvSpPr>
            <p:nvPr/>
          </p:nvSpPr>
          <p:spPr bwMode="gray">
            <a:xfrm>
              <a:off x="374" y="1642"/>
              <a:ext cx="1184" cy="1164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tr-TR"/>
            </a:p>
          </p:txBody>
        </p:sp>
        <p:sp>
          <p:nvSpPr>
            <p:cNvPr id="54290" name="Oval 18"/>
            <p:cNvSpPr>
              <a:spLocks noChangeArrowheads="1"/>
            </p:cNvSpPr>
            <p:nvPr/>
          </p:nvSpPr>
          <p:spPr bwMode="gray">
            <a:xfrm>
              <a:off x="443" y="1675"/>
              <a:ext cx="1053" cy="945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tr-TR" dirty="0"/>
            </a:p>
          </p:txBody>
        </p:sp>
      </p:grpSp>
      <p:sp>
        <p:nvSpPr>
          <p:cNvPr id="54292" name="AutoShape 20"/>
          <p:cNvSpPr>
            <a:spLocks noChangeArrowheads="1"/>
          </p:cNvSpPr>
          <p:nvPr/>
        </p:nvSpPr>
        <p:spPr bwMode="gray">
          <a:xfrm>
            <a:off x="3505200" y="2057400"/>
            <a:ext cx="5105400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sp>
        <p:nvSpPr>
          <p:cNvPr id="54293" name="Rectangle 21"/>
          <p:cNvSpPr>
            <a:spLocks noChangeArrowheads="1"/>
          </p:cNvSpPr>
          <p:nvPr/>
        </p:nvSpPr>
        <p:spPr bwMode="auto">
          <a:xfrm>
            <a:off x="3707904" y="2083455"/>
            <a:ext cx="432971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hr-HR" sz="1400" b="1" dirty="0" smtClean="0">
                <a:latin typeface="Calibri" panose="020F0502020204030204" pitchFamily="34" charset="0"/>
              </a:rPr>
              <a:t>informacije u pogledu zahtjeva za novčanim sredstvima </a:t>
            </a:r>
          </a:p>
          <a:p>
            <a:pPr algn="l" eaLnBrk="0" hangingPunct="0"/>
            <a:r>
              <a:rPr lang="hr-HR" sz="1400" b="1" dirty="0" smtClean="0">
                <a:latin typeface="Calibri" panose="020F0502020204030204" pitchFamily="34" charset="0"/>
              </a:rPr>
              <a:t>200 javnih ustanova</a:t>
            </a:r>
            <a:endParaRPr lang="hr-HR" altLang="tr-TR" sz="1400" b="1" i="0" dirty="0">
              <a:solidFill>
                <a:srgbClr val="000000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54294" name="AutoShape 22"/>
          <p:cNvSpPr>
            <a:spLocks noChangeArrowheads="1"/>
          </p:cNvSpPr>
          <p:nvPr/>
        </p:nvSpPr>
        <p:spPr bwMode="gray">
          <a:xfrm>
            <a:off x="3505200" y="2806700"/>
            <a:ext cx="5105400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tr-TR" sz="1200" dirty="0"/>
          </a:p>
        </p:txBody>
      </p:sp>
      <p:sp>
        <p:nvSpPr>
          <p:cNvPr id="54295" name="Rectangle 23"/>
          <p:cNvSpPr>
            <a:spLocks noChangeArrowheads="1"/>
          </p:cNvSpPr>
          <p:nvPr/>
        </p:nvSpPr>
        <p:spPr bwMode="auto">
          <a:xfrm>
            <a:off x="3644900" y="2780928"/>
            <a:ext cx="49625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0" hangingPunct="0"/>
            <a:r>
              <a:rPr lang="hr-HR" sz="1400" b="1" dirty="0">
                <a:latin typeface="Calibri" panose="020F0502020204030204" pitchFamily="34" charset="0"/>
              </a:rPr>
              <a:t>regionalne računovodstvene jedinice, središnji računovodstveni uredi i računovodstveni uredi za posebni dio proračuna</a:t>
            </a:r>
            <a:endParaRPr lang="hr-HR" altLang="tr-TR" sz="1400" b="1" i="0" dirty="0">
              <a:solidFill>
                <a:srgbClr val="000000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54296" name="AutoShape 24"/>
          <p:cNvSpPr>
            <a:spLocks noChangeArrowheads="1"/>
          </p:cNvSpPr>
          <p:nvPr/>
        </p:nvSpPr>
        <p:spPr bwMode="gray">
          <a:xfrm>
            <a:off x="3560440" y="3590131"/>
            <a:ext cx="5105400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sp>
        <p:nvSpPr>
          <p:cNvPr id="54297" name="Rectangle 25"/>
          <p:cNvSpPr>
            <a:spLocks noChangeArrowheads="1"/>
          </p:cNvSpPr>
          <p:nvPr/>
        </p:nvSpPr>
        <p:spPr bwMode="auto">
          <a:xfrm>
            <a:off x="3657600" y="3650385"/>
            <a:ext cx="49498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0" hangingPunct="0"/>
            <a:r>
              <a:rPr lang="hr-HR" altLang="tr-TR" sz="1200" b="1" i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povratne</a:t>
            </a:r>
            <a:r>
              <a:rPr lang="hr-HR" sz="1600" dirty="0" smtClean="0"/>
              <a:t> </a:t>
            </a:r>
            <a:r>
              <a:rPr lang="hr-HR" altLang="tr-TR" sz="1200" b="1" i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informacije</a:t>
            </a:r>
            <a:r>
              <a:rPr lang="hr-HR" sz="1600" dirty="0" smtClean="0"/>
              <a:t> </a:t>
            </a:r>
            <a:r>
              <a:rPr lang="hr-HR" altLang="tr-TR" sz="1200" b="1" i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za potrebe</a:t>
            </a:r>
            <a:r>
              <a:rPr lang="hr-HR" sz="1600" dirty="0" smtClean="0"/>
              <a:t> </a:t>
            </a:r>
            <a:r>
              <a:rPr lang="hr-HR" altLang="tr-TR" sz="1200" b="1" i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transfera</a:t>
            </a:r>
            <a:r>
              <a:rPr lang="hr-HR" sz="1600" dirty="0" smtClean="0"/>
              <a:t> </a:t>
            </a:r>
            <a:r>
              <a:rPr lang="hr-HR" altLang="tr-TR" sz="1200" b="1" i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novčanih</a:t>
            </a:r>
            <a:r>
              <a:rPr lang="hr-HR" sz="1600" dirty="0" smtClean="0"/>
              <a:t> </a:t>
            </a:r>
            <a:r>
              <a:rPr lang="hr-HR" altLang="tr-TR" sz="1200" b="1" i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sredstava</a:t>
            </a:r>
            <a:r>
              <a:rPr lang="hr-HR" sz="1600" dirty="0" smtClean="0"/>
              <a:t> </a:t>
            </a:r>
          </a:p>
          <a:p>
            <a:pPr algn="l" eaLnBrk="0" hangingPunct="0"/>
            <a:r>
              <a:rPr lang="hr-HR" altLang="tr-TR" sz="1200" b="1" i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sljedećeg mjeseca</a:t>
            </a:r>
            <a:endParaRPr lang="hr-HR" altLang="tr-TR" sz="1200" b="1" i="0" dirty="0">
              <a:solidFill>
                <a:srgbClr val="000000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54298" name="Oval 26"/>
          <p:cNvSpPr>
            <a:spLocks noChangeArrowheads="1"/>
          </p:cNvSpPr>
          <p:nvPr/>
        </p:nvSpPr>
        <p:spPr bwMode="gray">
          <a:xfrm>
            <a:off x="3416300" y="2174875"/>
            <a:ext cx="228600" cy="228600"/>
          </a:xfrm>
          <a:prstGeom prst="ellipse">
            <a:avLst/>
          </a:pr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shade val="66667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sp>
        <p:nvSpPr>
          <p:cNvPr id="54299" name="Oval 27"/>
          <p:cNvSpPr>
            <a:spLocks noChangeArrowheads="1"/>
          </p:cNvSpPr>
          <p:nvPr/>
        </p:nvSpPr>
        <p:spPr bwMode="gray">
          <a:xfrm>
            <a:off x="3429000" y="2940050"/>
            <a:ext cx="228600" cy="22860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6667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sp>
        <p:nvSpPr>
          <p:cNvPr id="54300" name="Oval 28"/>
          <p:cNvSpPr>
            <a:spLocks noChangeArrowheads="1"/>
          </p:cNvSpPr>
          <p:nvPr/>
        </p:nvSpPr>
        <p:spPr bwMode="gray">
          <a:xfrm>
            <a:off x="3429000" y="3695700"/>
            <a:ext cx="228600" cy="228600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66667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sp>
        <p:nvSpPr>
          <p:cNvPr id="54301" name="AutoShape 29"/>
          <p:cNvSpPr>
            <a:spLocks noChangeArrowheads="1"/>
          </p:cNvSpPr>
          <p:nvPr/>
        </p:nvSpPr>
        <p:spPr bwMode="gray">
          <a:xfrm>
            <a:off x="3505200" y="4281488"/>
            <a:ext cx="5105400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pPr algn="l"/>
            <a:endParaRPr lang="tr-TR" dirty="0"/>
          </a:p>
        </p:txBody>
      </p:sp>
      <p:sp>
        <p:nvSpPr>
          <p:cNvPr id="54302" name="Rectangle 30"/>
          <p:cNvSpPr>
            <a:spLocks noChangeArrowheads="1"/>
          </p:cNvSpPr>
          <p:nvPr/>
        </p:nvSpPr>
        <p:spPr bwMode="auto">
          <a:xfrm>
            <a:off x="3672577" y="4395400"/>
            <a:ext cx="276915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hr-HR" altLang="tr-TR" sz="1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revizija</a:t>
            </a:r>
            <a:r>
              <a:rPr lang="hr-HR" dirty="0" smtClean="0"/>
              <a:t> </a:t>
            </a:r>
            <a:r>
              <a:rPr lang="hr-HR" altLang="tr-TR" sz="1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svakog</a:t>
            </a:r>
            <a:r>
              <a:rPr lang="hr-HR" dirty="0" smtClean="0"/>
              <a:t> </a:t>
            </a:r>
            <a:r>
              <a:rPr lang="hr-HR" altLang="tr-TR" sz="1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tjedna</a:t>
            </a:r>
            <a:r>
              <a:rPr lang="hr-HR" dirty="0" smtClean="0"/>
              <a:t> </a:t>
            </a:r>
            <a:r>
              <a:rPr lang="hr-HR" altLang="tr-TR" sz="1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u</a:t>
            </a:r>
            <a:r>
              <a:rPr lang="hr-HR" dirty="0" smtClean="0"/>
              <a:t> </a:t>
            </a:r>
            <a:r>
              <a:rPr lang="hr-HR" altLang="tr-TR" sz="1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mjesecu</a:t>
            </a:r>
            <a:r>
              <a:rPr lang="hr-HR" dirty="0" smtClean="0"/>
              <a:t>  </a:t>
            </a:r>
            <a:endParaRPr lang="hr-HR" altLang="tr-TR" sz="1400" b="1" i="0" dirty="0">
              <a:solidFill>
                <a:srgbClr val="000000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54303" name="Oval 31"/>
          <p:cNvSpPr>
            <a:spLocks noChangeArrowheads="1"/>
          </p:cNvSpPr>
          <p:nvPr/>
        </p:nvSpPr>
        <p:spPr bwMode="gray">
          <a:xfrm>
            <a:off x="3416300" y="4419600"/>
            <a:ext cx="228600" cy="228600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667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sp>
        <p:nvSpPr>
          <p:cNvPr id="54304" name="AutoShape 32"/>
          <p:cNvSpPr>
            <a:spLocks noChangeArrowheads="1"/>
          </p:cNvSpPr>
          <p:nvPr/>
        </p:nvSpPr>
        <p:spPr bwMode="gray">
          <a:xfrm>
            <a:off x="3505200" y="5070475"/>
            <a:ext cx="5105400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sp>
        <p:nvSpPr>
          <p:cNvPr id="54305" name="Rectangle 33"/>
          <p:cNvSpPr>
            <a:spLocks noChangeArrowheads="1"/>
          </p:cNvSpPr>
          <p:nvPr/>
        </p:nvSpPr>
        <p:spPr bwMode="auto">
          <a:xfrm>
            <a:off x="3657600" y="5179625"/>
            <a:ext cx="366953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hr-HR" altLang="tr-T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klasifikacija</a:t>
            </a:r>
            <a:r>
              <a:rPr lang="hr-HR" dirty="0" smtClean="0"/>
              <a:t> </a:t>
            </a:r>
            <a:r>
              <a:rPr lang="hr-HR" altLang="tr-TR" sz="1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na temelju glavnih stavki</a:t>
            </a:r>
            <a:r>
              <a:rPr lang="hr-HR" dirty="0" smtClean="0"/>
              <a:t> </a:t>
            </a:r>
            <a:r>
              <a:rPr lang="hr-HR" altLang="tr-TR" sz="1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rashoda</a:t>
            </a:r>
            <a:endParaRPr lang="hr-HR" altLang="tr-TR" sz="1400" b="1" dirty="0">
              <a:solidFill>
                <a:srgbClr val="000000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54306" name="Oval 34"/>
          <p:cNvSpPr>
            <a:spLocks noChangeArrowheads="1"/>
          </p:cNvSpPr>
          <p:nvPr/>
        </p:nvSpPr>
        <p:spPr bwMode="gray">
          <a:xfrm>
            <a:off x="3429000" y="5203825"/>
            <a:ext cx="228600" cy="228600"/>
          </a:xfrm>
          <a:prstGeom prst="ellipse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66667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sp>
        <p:nvSpPr>
          <p:cNvPr id="2" name="TextBox 1"/>
          <p:cNvSpPr txBox="1"/>
          <p:nvPr/>
        </p:nvSpPr>
        <p:spPr>
          <a:xfrm>
            <a:off x="853771" y="3341757"/>
            <a:ext cx="18674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 smtClean="0">
                <a:latin typeface="Calibri" panose="020F0502020204030204" pitchFamily="34" charset="0"/>
              </a:rPr>
              <a:t>CRS</a:t>
            </a:r>
            <a:endParaRPr lang="hr-HR" sz="4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45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 smtClean="0">
                <a:latin typeface="Calibri" panose="020F0502020204030204" pitchFamily="34" charset="0"/>
              </a:rPr>
              <a:t>Sustav za prikupljanje zahtjeva za novčanim sredstvima (CRS) – III.</a:t>
            </a:r>
            <a:endParaRPr lang="hr-HR" sz="3200" dirty="0">
              <a:latin typeface="Calibri" panose="020F0502020204030204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915" y="1777083"/>
            <a:ext cx="8772170" cy="4172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387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91400" cy="778098"/>
          </a:xfrm>
        </p:spPr>
        <p:txBody>
          <a:bodyPr/>
          <a:lstStyle/>
          <a:p>
            <a:r>
              <a:rPr lang="hr-HR" altLang="tr-TR" sz="3200" dirty="0" smtClean="0">
                <a:latin typeface="Calibri" panose="020F0502020204030204" pitchFamily="34" charset="0"/>
              </a:rPr>
              <a:t>Dnevno planiranje novčanih sredstava</a:t>
            </a:r>
            <a:endParaRPr lang="hr-HR" sz="32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    </a:t>
            </a:r>
            <a:endParaRPr lang="hr-HR" dirty="0">
              <a:latin typeface="Calibri" panose="020F050202020403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67544" y="1414675"/>
            <a:ext cx="385604" cy="398939"/>
            <a:chOff x="2146300" y="2165350"/>
            <a:chExt cx="550863" cy="569913"/>
          </a:xfrm>
        </p:grpSpPr>
        <p:grpSp>
          <p:nvGrpSpPr>
            <p:cNvPr id="5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8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6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TextBox 9"/>
          <p:cNvSpPr txBox="1"/>
          <p:nvPr/>
        </p:nvSpPr>
        <p:spPr>
          <a:xfrm>
            <a:off x="899592" y="1402547"/>
            <a:ext cx="64807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dirty="0" smtClean="0">
                <a:latin typeface="Calibri" panose="020F0502020204030204" pitchFamily="34" charset="0"/>
              </a:rPr>
              <a:t>podaci mjesečnog programa pretvaraju se u podatke dnevnog programa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hr-HR" sz="1400" dirty="0" smtClean="0">
                <a:latin typeface="Calibri" panose="020F0502020204030204" pitchFamily="34" charset="0"/>
              </a:rPr>
              <a:t>određeni je dan u tjednu utvrđen za plaćanja prema vrsti tijela, npr. utorkom se plaća sveučilištima, srijedom resornim ministarstvima</a:t>
            </a:r>
            <a:endParaRPr lang="hr-HR" sz="1400" dirty="0">
              <a:latin typeface="Calibri" panose="020F0502020204030204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75598" y="2575748"/>
            <a:ext cx="385604" cy="398939"/>
            <a:chOff x="2146300" y="2165350"/>
            <a:chExt cx="550863" cy="569913"/>
          </a:xfrm>
        </p:grpSpPr>
        <p:grpSp>
          <p:nvGrpSpPr>
            <p:cNvPr id="12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14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5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13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6" name="Group 15"/>
          <p:cNvGrpSpPr/>
          <p:nvPr/>
        </p:nvGrpSpPr>
        <p:grpSpPr>
          <a:xfrm>
            <a:off x="503429" y="3657157"/>
            <a:ext cx="385604" cy="398939"/>
            <a:chOff x="2146300" y="2165350"/>
            <a:chExt cx="550863" cy="569913"/>
          </a:xfrm>
        </p:grpSpPr>
        <p:grpSp>
          <p:nvGrpSpPr>
            <p:cNvPr id="17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19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0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18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1" name="Group 20"/>
          <p:cNvGrpSpPr/>
          <p:nvPr/>
        </p:nvGrpSpPr>
        <p:grpSpPr>
          <a:xfrm>
            <a:off x="511398" y="4725144"/>
            <a:ext cx="385604" cy="398939"/>
            <a:chOff x="2146300" y="2165350"/>
            <a:chExt cx="550863" cy="569913"/>
          </a:xfrm>
        </p:grpSpPr>
        <p:grpSp>
          <p:nvGrpSpPr>
            <p:cNvPr id="22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24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5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23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6" name="Group 25"/>
          <p:cNvGrpSpPr/>
          <p:nvPr/>
        </p:nvGrpSpPr>
        <p:grpSpPr>
          <a:xfrm>
            <a:off x="488848" y="5858838"/>
            <a:ext cx="385604" cy="398939"/>
            <a:chOff x="2146300" y="2165350"/>
            <a:chExt cx="550863" cy="569913"/>
          </a:xfrm>
        </p:grpSpPr>
        <p:grpSp>
          <p:nvGrpSpPr>
            <p:cNvPr id="27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29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0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28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1" name="TextBox 60"/>
          <p:cNvSpPr txBox="1"/>
          <p:nvPr/>
        </p:nvSpPr>
        <p:spPr>
          <a:xfrm>
            <a:off x="867833" y="2575748"/>
            <a:ext cx="795263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dirty="0" smtClean="0">
                <a:latin typeface="Calibri" panose="020F0502020204030204" pitchFamily="34" charset="0"/>
              </a:rPr>
              <a:t>dnevni zahtjevi za novčanim sredstvima prikupljaju </a:t>
            </a:r>
            <a:r>
              <a:rPr lang="hr-HR" dirty="0" smtClean="0">
                <a:latin typeface="Calibri" panose="020F0502020204030204" pitchFamily="34" charset="0"/>
              </a:rPr>
              <a:t>se putem </a:t>
            </a:r>
            <a:r>
              <a:rPr lang="hr-HR" dirty="0" smtClean="0">
                <a:latin typeface="Calibri" panose="020F0502020204030204" pitchFamily="34" charset="0"/>
              </a:rPr>
              <a:t>Elektroničkog </a:t>
            </a:r>
            <a:r>
              <a:rPr lang="hr-HR" dirty="0" smtClean="0">
                <a:latin typeface="Calibri" panose="020F0502020204030204" pitchFamily="34" charset="0"/>
              </a:rPr>
              <a:t>sustava za </a:t>
            </a:r>
            <a:r>
              <a:rPr lang="hr-HR" dirty="0" smtClean="0">
                <a:latin typeface="Calibri" panose="020F0502020204030204" pitchFamily="34" charset="0"/>
              </a:rPr>
              <a:t>plaćanja u javnom sektoru (</a:t>
            </a:r>
            <a:r>
              <a:rPr lang="hr-HR" i="1" dirty="0" smtClean="0">
                <a:latin typeface="Calibri" panose="020F0502020204030204" pitchFamily="34" charset="0"/>
              </a:rPr>
              <a:t>Public Electronic Payment System</a:t>
            </a:r>
            <a:r>
              <a:rPr lang="hr-HR" dirty="0" smtClean="0">
                <a:latin typeface="Calibri" panose="020F0502020204030204" pitchFamily="34" charset="0"/>
              </a:rPr>
              <a:t>, PEPS)</a:t>
            </a:r>
            <a:endParaRPr lang="hr-HR" dirty="0">
              <a:latin typeface="Calibri" panose="020F0502020204030204" pitchFamily="34" charset="0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hr-HR" sz="1400" dirty="0" smtClean="0">
                <a:latin typeface="Calibri" panose="020F0502020204030204" pitchFamily="34" charset="0"/>
              </a:rPr>
              <a:t>institucije svakog dana podnose svoje zahtjeve za novčanim sredstvima razvrstane prema kategorijama plaćanja: plaćanja zaposlenicima, ostala obvezna plaćanja (zakonska plaćanja) i ostala plaćanja</a:t>
            </a:r>
            <a:endParaRPr lang="hr-HR" sz="1400" dirty="0">
              <a:latin typeface="Calibri" panose="020F050202020403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897002" y="3694791"/>
            <a:ext cx="823741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dirty="0" smtClean="0">
                <a:latin typeface="Calibri" panose="020F0502020204030204" pitchFamily="34" charset="0"/>
              </a:rPr>
              <a:t>podaci o odobrenju proračunskih sredstava prikupljaju se iz PEPS-a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hr-HR" sz="1400" dirty="0" smtClean="0">
                <a:latin typeface="Calibri" panose="020F0502020204030204" pitchFamily="34" charset="0"/>
              </a:rPr>
              <a:t>svi proračunski postupci moraju biti dovršeni da bi se plaćanje moglo izvršiti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hr-HR" sz="1400" dirty="0" smtClean="0">
                <a:latin typeface="Calibri" panose="020F0502020204030204" pitchFamily="34" charset="0"/>
              </a:rPr>
              <a:t>utvrđuje gornju granicu plaćanja</a:t>
            </a:r>
            <a:endParaRPr lang="hr-HR" sz="1400" dirty="0">
              <a:latin typeface="Calibri" panose="020F05020202040302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921885" y="4729589"/>
            <a:ext cx="823741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dirty="0" smtClean="0">
                <a:latin typeface="Calibri" panose="020F0502020204030204" pitchFamily="34" charset="0"/>
              </a:rPr>
              <a:t>podaci o gotovinskim rezervama institucija prikupljaju se s pomoću Informacijskog sustava Državne riznice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hr-HR" sz="1400" dirty="0" smtClean="0">
                <a:latin typeface="Calibri" panose="020F0502020204030204" pitchFamily="34" charset="0"/>
              </a:rPr>
              <a:t>pomaže pri utvrđivanju jesu li novčana sredstva doista potrebna određenoj instituciji</a:t>
            </a:r>
            <a:endParaRPr lang="hr-HR" sz="1400" dirty="0">
              <a:latin typeface="Calibri" panose="020F050202020403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853148" y="5851205"/>
            <a:ext cx="8237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dirty="0" smtClean="0">
                <a:latin typeface="Calibri" panose="020F0502020204030204" pitchFamily="34" charset="0"/>
              </a:rPr>
              <a:t>sve se informacije istodobno pregledavaju te se utvrđuju iznosi sredstava koja će se dodijeliti sljedećeg dana</a:t>
            </a:r>
            <a:endParaRPr lang="hr-HR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42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2363390"/>
            <a:ext cx="7416824" cy="1713682"/>
          </a:xfrm>
        </p:spPr>
        <p:txBody>
          <a:bodyPr/>
          <a:lstStyle/>
          <a:p>
            <a:r>
              <a:rPr lang="hr-HR" dirty="0" smtClean="0">
                <a:latin typeface="Calibri" panose="020F0502020204030204" pitchFamily="34" charset="0"/>
              </a:rPr>
              <a:t>JEDINSTVENI RAČUN RIZNICE I MONITORING</a:t>
            </a:r>
            <a:endParaRPr lang="hr-HR" dirty="0">
              <a:latin typeface="Calibri" panose="020F050202020403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827584" y="2618252"/>
            <a:ext cx="826295" cy="854870"/>
            <a:chOff x="2146300" y="2165350"/>
            <a:chExt cx="550863" cy="569913"/>
          </a:xfrm>
        </p:grpSpPr>
        <p:grpSp>
          <p:nvGrpSpPr>
            <p:cNvPr id="5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8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pic>
          <p:nvPicPr>
            <p:cNvPr id="6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 Box 37"/>
            <p:cNvSpPr txBox="1">
              <a:spLocks noChangeArrowheads="1"/>
            </p:cNvSpPr>
            <p:nvPr/>
          </p:nvSpPr>
          <p:spPr bwMode="gray">
            <a:xfrm>
              <a:off x="2205038" y="2193926"/>
              <a:ext cx="434975" cy="4719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tr-TR" sz="4000" b="1" dirty="0">
                  <a:solidFill>
                    <a:srgbClr val="FFFFFF"/>
                  </a:solidFill>
                </a:rPr>
                <a:t>3.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6318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16632"/>
            <a:ext cx="7391400" cy="1143000"/>
          </a:xfrm>
        </p:spPr>
        <p:txBody>
          <a:bodyPr/>
          <a:lstStyle/>
          <a:p>
            <a:r>
              <a:rPr lang="hr-HR" dirty="0" smtClean="0"/>
              <a:t>Razvoj jedinstvenog računa riznice</a:t>
            </a:r>
            <a:endParaRPr lang="hr-HR" altLang="tr-TR" sz="3200" dirty="0" smtClean="0"/>
          </a:p>
        </p:txBody>
      </p:sp>
      <p:sp>
        <p:nvSpPr>
          <p:cNvPr id="86019" name="AutoShape 3"/>
          <p:cNvSpPr>
            <a:spLocks noChangeArrowheads="1"/>
          </p:cNvSpPr>
          <p:nvPr/>
        </p:nvSpPr>
        <p:spPr bwMode="gray">
          <a:xfrm>
            <a:off x="966788" y="5133975"/>
            <a:ext cx="3461196" cy="1482953"/>
          </a:xfrm>
          <a:prstGeom prst="roundRect">
            <a:avLst>
              <a:gd name="adj" fmla="val 9481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50000">
                      <a:srgbClr val="EAEAEA"/>
                    </a:gs>
                    <a:gs pos="100000">
                      <a:schemeClr val="bg1"/>
                    </a:gs>
                  </a:gsLst>
                  <a:lin ang="27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grpSp>
        <p:nvGrpSpPr>
          <p:cNvPr id="86020" name="Group 4"/>
          <p:cNvGrpSpPr>
            <a:grpSpLocks/>
          </p:cNvGrpSpPr>
          <p:nvPr/>
        </p:nvGrpSpPr>
        <p:grpSpPr bwMode="auto">
          <a:xfrm>
            <a:off x="1195388" y="4933950"/>
            <a:ext cx="2886075" cy="444500"/>
            <a:chOff x="624" y="672"/>
            <a:chExt cx="1773" cy="240"/>
          </a:xfrm>
        </p:grpSpPr>
        <p:sp>
          <p:nvSpPr>
            <p:cNvPr id="86021" name="AutoShape 5"/>
            <p:cNvSpPr>
              <a:spLocks noChangeArrowheads="1"/>
            </p:cNvSpPr>
            <p:nvPr/>
          </p:nvSpPr>
          <p:spPr bwMode="gray">
            <a:xfrm>
              <a:off x="624" y="672"/>
              <a:ext cx="1773" cy="240"/>
            </a:xfrm>
            <a:prstGeom prst="roundRect">
              <a:avLst>
                <a:gd name="adj" fmla="val 27917"/>
              </a:avLst>
            </a:prstGeom>
            <a:solidFill>
              <a:schemeClr val="accent2"/>
            </a:solidFill>
            <a:ln>
              <a:noFill/>
            </a:ln>
            <a:effectLst>
              <a:outerShdw dist="25400" dir="5400000" algn="ctr" rotWithShape="0">
                <a:srgbClr val="1C1C1C">
                  <a:alpha val="50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6022" name="AutoShape 6"/>
            <p:cNvSpPr>
              <a:spLocks noChangeArrowheads="1"/>
            </p:cNvSpPr>
            <p:nvPr/>
          </p:nvSpPr>
          <p:spPr bwMode="gray">
            <a:xfrm>
              <a:off x="636" y="674"/>
              <a:ext cx="1748" cy="10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2">
                    <a:gamma/>
                    <a:tint val="0"/>
                    <a:invGamma/>
                    <a:alpha val="30000"/>
                  </a:schemeClr>
                </a:gs>
                <a:gs pos="100000">
                  <a:schemeClr val="accent2">
                    <a:alpha val="30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86023" name="AutoShape 7"/>
          <p:cNvSpPr>
            <a:spLocks noChangeArrowheads="1"/>
          </p:cNvSpPr>
          <p:nvPr/>
        </p:nvSpPr>
        <p:spPr bwMode="gray">
          <a:xfrm>
            <a:off x="4624388" y="5133975"/>
            <a:ext cx="3402012" cy="1482953"/>
          </a:xfrm>
          <a:prstGeom prst="roundRect">
            <a:avLst>
              <a:gd name="adj" fmla="val 9481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50000">
                      <a:srgbClr val="EAEAEA"/>
                    </a:gs>
                    <a:gs pos="100000">
                      <a:schemeClr val="bg1"/>
                    </a:gs>
                  </a:gsLst>
                  <a:lin ang="27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grpSp>
        <p:nvGrpSpPr>
          <p:cNvPr id="86024" name="Group 8"/>
          <p:cNvGrpSpPr>
            <a:grpSpLocks/>
          </p:cNvGrpSpPr>
          <p:nvPr/>
        </p:nvGrpSpPr>
        <p:grpSpPr bwMode="auto">
          <a:xfrm>
            <a:off x="4852988" y="4933950"/>
            <a:ext cx="2886075" cy="444500"/>
            <a:chOff x="624" y="672"/>
            <a:chExt cx="1773" cy="240"/>
          </a:xfrm>
        </p:grpSpPr>
        <p:sp>
          <p:nvSpPr>
            <p:cNvPr id="86025" name="AutoShape 9"/>
            <p:cNvSpPr>
              <a:spLocks noChangeArrowheads="1"/>
            </p:cNvSpPr>
            <p:nvPr/>
          </p:nvSpPr>
          <p:spPr bwMode="gray">
            <a:xfrm>
              <a:off x="624" y="672"/>
              <a:ext cx="1773" cy="240"/>
            </a:xfrm>
            <a:prstGeom prst="roundRect">
              <a:avLst>
                <a:gd name="adj" fmla="val 27917"/>
              </a:avLst>
            </a:prstGeom>
            <a:solidFill>
              <a:schemeClr val="accent1"/>
            </a:solidFill>
            <a:ln>
              <a:noFill/>
            </a:ln>
            <a:effectLst>
              <a:outerShdw dist="25400" dir="5400000" algn="ctr" rotWithShape="0">
                <a:srgbClr val="1C1C1C">
                  <a:alpha val="50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6026" name="AutoShape 10"/>
            <p:cNvSpPr>
              <a:spLocks noChangeArrowheads="1"/>
            </p:cNvSpPr>
            <p:nvPr/>
          </p:nvSpPr>
          <p:spPr bwMode="gray">
            <a:xfrm>
              <a:off x="636" y="674"/>
              <a:ext cx="1748" cy="10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30000"/>
                  </a:schemeClr>
                </a:gs>
                <a:gs pos="100000">
                  <a:schemeClr val="accent1">
                    <a:alpha val="30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grpSp>
        <p:nvGrpSpPr>
          <p:cNvPr id="86027" name="Group 11"/>
          <p:cNvGrpSpPr>
            <a:grpSpLocks/>
          </p:cNvGrpSpPr>
          <p:nvPr/>
        </p:nvGrpSpPr>
        <p:grpSpPr bwMode="auto">
          <a:xfrm>
            <a:off x="685800" y="4324350"/>
            <a:ext cx="7824788" cy="552450"/>
            <a:chOff x="399" y="2820"/>
            <a:chExt cx="4929" cy="348"/>
          </a:xfrm>
        </p:grpSpPr>
        <p:sp>
          <p:nvSpPr>
            <p:cNvPr id="86028" name="AutoShape 12"/>
            <p:cNvSpPr>
              <a:spLocks noChangeArrowheads="1"/>
            </p:cNvSpPr>
            <p:nvPr/>
          </p:nvSpPr>
          <p:spPr bwMode="gray">
            <a:xfrm>
              <a:off x="399" y="2905"/>
              <a:ext cx="218" cy="175"/>
            </a:xfrm>
            <a:prstGeom prst="roundRect">
              <a:avLst>
                <a:gd name="adj" fmla="val 29069"/>
              </a:avLst>
            </a:prstGeom>
            <a:solidFill>
              <a:schemeClr val="hlink"/>
            </a:solidFill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6029" name="AutoShape 13"/>
            <p:cNvSpPr>
              <a:spLocks noChangeArrowheads="1"/>
            </p:cNvSpPr>
            <p:nvPr/>
          </p:nvSpPr>
          <p:spPr bwMode="gray">
            <a:xfrm>
              <a:off x="480" y="2820"/>
              <a:ext cx="4848" cy="348"/>
            </a:xfrm>
            <a:prstGeom prst="rightArrow">
              <a:avLst>
                <a:gd name="adj1" fmla="val 50000"/>
                <a:gd name="adj2" fmla="val 63206"/>
              </a:avLst>
            </a:prstGeom>
            <a:solidFill>
              <a:schemeClr val="hlink"/>
            </a:solidFill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86030" name="Text Box 14"/>
          <p:cNvSpPr txBox="1">
            <a:spLocks noChangeArrowheads="1"/>
          </p:cNvSpPr>
          <p:nvPr/>
        </p:nvSpPr>
        <p:spPr bwMode="white">
          <a:xfrm>
            <a:off x="1652588" y="4419600"/>
            <a:ext cx="669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altLang="tr-TR" sz="1600" b="1" dirty="0" smtClean="0">
                <a:solidFill>
                  <a:srgbClr val="FFFFFF"/>
                </a:solidFill>
              </a:rPr>
              <a:t>1972.</a:t>
            </a:r>
            <a:endParaRPr lang="hr-HR" altLang="tr-TR" sz="1600" b="1" i="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6031" name="Text Box 15"/>
          <p:cNvSpPr txBox="1">
            <a:spLocks noChangeArrowheads="1"/>
          </p:cNvSpPr>
          <p:nvPr/>
        </p:nvSpPr>
        <p:spPr bwMode="white">
          <a:xfrm>
            <a:off x="4197350" y="4419600"/>
            <a:ext cx="669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altLang="tr-TR" sz="1600" b="1" i="0" dirty="0" smtClean="0">
                <a:solidFill>
                  <a:srgbClr val="FFFFFF"/>
                </a:solidFill>
              </a:rPr>
              <a:t>2007.</a:t>
            </a:r>
            <a:endParaRPr lang="hr-HR" altLang="tr-TR" sz="1600" b="1" i="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6032" name="Text Box 16"/>
          <p:cNvSpPr txBox="1">
            <a:spLocks noChangeArrowheads="1"/>
          </p:cNvSpPr>
          <p:nvPr/>
        </p:nvSpPr>
        <p:spPr bwMode="white">
          <a:xfrm>
            <a:off x="6562725" y="4419600"/>
            <a:ext cx="669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altLang="tr-TR" sz="1600" b="1" i="0" dirty="0" smtClean="0">
                <a:solidFill>
                  <a:srgbClr val="FFFFFF"/>
                </a:solidFill>
              </a:rPr>
              <a:t>2011.</a:t>
            </a:r>
            <a:endParaRPr lang="hr-HR" altLang="tr-TR" sz="1600" b="1" i="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6033" name="Line 17"/>
          <p:cNvSpPr>
            <a:spLocks noChangeShapeType="1"/>
          </p:cNvSpPr>
          <p:nvPr/>
        </p:nvSpPr>
        <p:spPr bwMode="black">
          <a:xfrm flipV="1">
            <a:off x="966788" y="2514600"/>
            <a:ext cx="0" cy="19050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6034" name="Line 18"/>
          <p:cNvSpPr>
            <a:spLocks noChangeShapeType="1"/>
          </p:cNvSpPr>
          <p:nvPr/>
        </p:nvSpPr>
        <p:spPr bwMode="black">
          <a:xfrm flipV="1">
            <a:off x="3322638" y="2178050"/>
            <a:ext cx="0" cy="224155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6035" name="Line 19"/>
          <p:cNvSpPr>
            <a:spLocks noChangeShapeType="1"/>
          </p:cNvSpPr>
          <p:nvPr/>
        </p:nvSpPr>
        <p:spPr bwMode="black">
          <a:xfrm flipV="1">
            <a:off x="5662613" y="1720850"/>
            <a:ext cx="0" cy="269875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6036" name="Line 20"/>
          <p:cNvSpPr>
            <a:spLocks noChangeShapeType="1"/>
          </p:cNvSpPr>
          <p:nvPr/>
        </p:nvSpPr>
        <p:spPr bwMode="black">
          <a:xfrm flipV="1">
            <a:off x="8026400" y="1339850"/>
            <a:ext cx="0" cy="307975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6037" name="AutoShape 21"/>
          <p:cNvSpPr>
            <a:spLocks noChangeArrowheads="1"/>
          </p:cNvSpPr>
          <p:nvPr/>
        </p:nvSpPr>
        <p:spPr bwMode="gray">
          <a:xfrm>
            <a:off x="966788" y="3962400"/>
            <a:ext cx="2347912" cy="457200"/>
          </a:xfrm>
          <a:prstGeom prst="bevel">
            <a:avLst>
              <a:gd name="adj" fmla="val 5903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57255"/>
                  <a:invGamma/>
                </a:schemeClr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6699FF">
                    <a:alpha val="70000"/>
                  </a:srgbClr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6038" name="AutoShape 22"/>
          <p:cNvSpPr>
            <a:spLocks noChangeArrowheads="1"/>
          </p:cNvSpPr>
          <p:nvPr/>
        </p:nvSpPr>
        <p:spPr bwMode="ltGray">
          <a:xfrm>
            <a:off x="3324225" y="3429000"/>
            <a:ext cx="2347913" cy="990600"/>
          </a:xfrm>
          <a:prstGeom prst="bevel">
            <a:avLst>
              <a:gd name="adj" fmla="val 3046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54118"/>
                  <a:invGamma/>
                </a:schemeClr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6699FF">
                    <a:alpha val="70000"/>
                  </a:srgbClr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6039" name="AutoShape 23"/>
          <p:cNvSpPr>
            <a:spLocks noChangeArrowheads="1"/>
          </p:cNvSpPr>
          <p:nvPr/>
        </p:nvSpPr>
        <p:spPr bwMode="gray">
          <a:xfrm>
            <a:off x="5672138" y="2819400"/>
            <a:ext cx="2347912" cy="1600200"/>
          </a:xfrm>
          <a:prstGeom prst="bevel">
            <a:avLst>
              <a:gd name="adj" fmla="val 2481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63529"/>
                  <a:invGamma/>
                </a:schemeClr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6699FF">
                    <a:alpha val="70000"/>
                  </a:srgbClr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6040" name="Rectangle 24"/>
          <p:cNvSpPr>
            <a:spLocks noChangeArrowheads="1"/>
          </p:cNvSpPr>
          <p:nvPr/>
        </p:nvSpPr>
        <p:spPr bwMode="black">
          <a:xfrm>
            <a:off x="1061564" y="1589234"/>
            <a:ext cx="2119312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sz="1400" dirty="0" smtClean="0">
                <a:latin typeface="Calibri" panose="020F0502020204030204" pitchFamily="34" charset="0"/>
              </a:rPr>
              <a:t>računi računovodstvenih jedinica i glavni račun u TRZB-u</a:t>
            </a:r>
          </a:p>
          <a:p>
            <a:pPr algn="l"/>
            <a:endParaRPr lang="hr-HR" sz="1400" dirty="0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sz="1400" dirty="0">
                <a:latin typeface="Calibri" panose="020F0502020204030204" pitchFamily="34" charset="0"/>
              </a:rPr>
              <a:t>računi računovodstvenih jedinica služe uplatama i isplatama</a:t>
            </a:r>
            <a:endParaRPr lang="hr-HR" sz="1400" dirty="0" smtClean="0">
              <a:latin typeface="Calibri" panose="020F0502020204030204" pitchFamily="34" charset="0"/>
            </a:endParaRPr>
          </a:p>
          <a:p>
            <a:pPr algn="l"/>
            <a:endParaRPr lang="hr-HR" sz="1400" dirty="0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sz="1400" dirty="0">
                <a:latin typeface="Calibri" panose="020F0502020204030204" pitchFamily="34" charset="0"/>
              </a:rPr>
              <a:t>tjedno usklađivanje</a:t>
            </a:r>
          </a:p>
        </p:txBody>
      </p:sp>
      <p:sp>
        <p:nvSpPr>
          <p:cNvPr id="86041" name="Rectangle 25"/>
          <p:cNvSpPr>
            <a:spLocks noChangeArrowheads="1"/>
          </p:cNvSpPr>
          <p:nvPr/>
        </p:nvSpPr>
        <p:spPr bwMode="black">
          <a:xfrm>
            <a:off x="3339344" y="1606659"/>
            <a:ext cx="22860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sz="1400" dirty="0">
                <a:latin typeface="Calibri" panose="020F0502020204030204" pitchFamily="34" charset="0"/>
              </a:rPr>
              <a:t>razdvajanje računa za naplatu i plaćanje</a:t>
            </a:r>
          </a:p>
          <a:p>
            <a:pPr algn="l"/>
            <a:endParaRPr lang="hr-HR" sz="1400" dirty="0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sz="1400" dirty="0">
                <a:latin typeface="Calibri" panose="020F0502020204030204" pitchFamily="34" charset="0"/>
              </a:rPr>
              <a:t>svi su računi u TRZB-u</a:t>
            </a:r>
          </a:p>
          <a:p>
            <a:pPr algn="l"/>
            <a:endParaRPr lang="hr-HR" sz="1400" dirty="0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sz="1400" dirty="0">
                <a:latin typeface="Calibri" panose="020F0502020204030204" pitchFamily="34" charset="0"/>
              </a:rPr>
              <a:t>mehanizam prijenosa raspoloživih sredstava</a:t>
            </a:r>
          </a:p>
        </p:txBody>
      </p:sp>
      <p:sp>
        <p:nvSpPr>
          <p:cNvPr id="86042" name="Rectangle 26"/>
          <p:cNvSpPr>
            <a:spLocks noChangeArrowheads="1"/>
          </p:cNvSpPr>
          <p:nvPr/>
        </p:nvSpPr>
        <p:spPr bwMode="black">
          <a:xfrm>
            <a:off x="5611344" y="848400"/>
            <a:ext cx="2777080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sz="1400" dirty="0">
                <a:latin typeface="Calibri" panose="020F0502020204030204" pitchFamily="34" charset="0"/>
              </a:rPr>
              <a:t>plaćanja se izvršavaju </a:t>
            </a:r>
            <a:endParaRPr lang="hr-HR" sz="1400" dirty="0" smtClean="0">
              <a:latin typeface="Calibri" panose="020F0502020204030204" pitchFamily="34" charset="0"/>
            </a:endParaRPr>
          </a:p>
          <a:p>
            <a:pPr algn="l"/>
            <a:r>
              <a:rPr lang="hr-HR" sz="1400" dirty="0" smtClean="0">
                <a:latin typeface="Calibri" panose="020F0502020204030204" pitchFamily="34" charset="0"/>
              </a:rPr>
              <a:t>prema </a:t>
            </a:r>
            <a:r>
              <a:rPr lang="hr-HR" sz="1400" dirty="0">
                <a:latin typeface="Calibri" panose="020F0502020204030204" pitchFamily="34" charset="0"/>
              </a:rPr>
              <a:t>dnevnom programu novčanih sredstava</a:t>
            </a:r>
          </a:p>
          <a:p>
            <a:pPr algn="l"/>
            <a:endParaRPr lang="hr-HR" sz="1400" dirty="0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sz="1400" dirty="0">
                <a:latin typeface="Calibri" panose="020F0502020204030204" pitchFamily="34" charset="0"/>
              </a:rPr>
              <a:t>dobivanje mnogo točnijih podataka o novčanim tokovima</a:t>
            </a:r>
          </a:p>
          <a:p>
            <a:pPr algn="l"/>
            <a:endParaRPr lang="hr-HR" sz="1400" dirty="0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sz="1400" dirty="0">
                <a:latin typeface="Calibri" panose="020F0502020204030204" pitchFamily="34" charset="0"/>
              </a:rPr>
              <a:t>predviđanje novčanih tokova jednostavnije je nego prije</a:t>
            </a:r>
          </a:p>
        </p:txBody>
      </p:sp>
      <p:sp>
        <p:nvSpPr>
          <p:cNvPr id="86043" name="Text Box 27"/>
          <p:cNvSpPr txBox="1">
            <a:spLocks noChangeArrowheads="1"/>
          </p:cNvSpPr>
          <p:nvPr/>
        </p:nvSpPr>
        <p:spPr bwMode="black">
          <a:xfrm>
            <a:off x="1195388" y="3965575"/>
            <a:ext cx="1828800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>
                <a:alpha val="3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altLang="tr-TR" sz="2000" b="1" i="0" dirty="0" smtClean="0">
                <a:solidFill>
                  <a:srgbClr val="FFFFFF"/>
                </a:solidFill>
              </a:rPr>
              <a:t>1. faza</a:t>
            </a:r>
            <a:endParaRPr lang="hr-HR" altLang="tr-TR" sz="2000" b="1" i="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6044" name="Rectangle 28"/>
          <p:cNvSpPr>
            <a:spLocks noChangeArrowheads="1"/>
          </p:cNvSpPr>
          <p:nvPr/>
        </p:nvSpPr>
        <p:spPr bwMode="white">
          <a:xfrm>
            <a:off x="2013064" y="4979988"/>
            <a:ext cx="12570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hr-HR" altLang="tr-TR" sz="1600" b="1" i="0" dirty="0" smtClean="0">
                <a:solidFill>
                  <a:srgbClr val="FFFFFF"/>
                </a:solidFill>
              </a:rPr>
              <a:t>1. reforma</a:t>
            </a:r>
            <a:endParaRPr lang="hr-HR" altLang="tr-TR" sz="1600" b="1" i="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6045" name="Rectangle 29"/>
          <p:cNvSpPr>
            <a:spLocks noChangeArrowheads="1"/>
          </p:cNvSpPr>
          <p:nvPr/>
        </p:nvSpPr>
        <p:spPr bwMode="white">
          <a:xfrm>
            <a:off x="5649701" y="4979988"/>
            <a:ext cx="132440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hr-HR" altLang="tr-TR" sz="1600" b="1" i="0" dirty="0" smtClean="0">
                <a:solidFill>
                  <a:srgbClr val="FFFFFF"/>
                </a:solidFill>
              </a:rPr>
              <a:t>2. reforma</a:t>
            </a:r>
            <a:endParaRPr lang="hr-HR" altLang="tr-TR" sz="1600" b="1" i="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6046" name="Rectangle 30"/>
          <p:cNvSpPr>
            <a:spLocks noChangeArrowheads="1"/>
          </p:cNvSpPr>
          <p:nvPr/>
        </p:nvSpPr>
        <p:spPr bwMode="black">
          <a:xfrm>
            <a:off x="1081088" y="5339655"/>
            <a:ext cx="33909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hr-HR" sz="1200" dirty="0">
                <a:latin typeface="Calibri" panose="020F0502020204030204" pitchFamily="34" charset="0"/>
              </a:rPr>
              <a:t>Zbog: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hr-HR" sz="1200" dirty="0">
                <a:latin typeface="Calibri" panose="020F0502020204030204" pitchFamily="34" charset="0"/>
              </a:rPr>
              <a:t>latentnosti podataka o uplatama i isplatama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hr-HR" sz="1200" dirty="0" smtClean="0">
                <a:latin typeface="Calibri" panose="020F0502020204030204" pitchFamily="34" charset="0"/>
              </a:rPr>
              <a:t>nedostatka kontrole nad plaćanjima računovodstvenih jedinica</a:t>
            </a:r>
          </a:p>
          <a:p>
            <a:pPr algn="l"/>
            <a:r>
              <a:rPr lang="hr-HR" sz="1200" dirty="0">
                <a:latin typeface="Calibri" panose="020F0502020204030204" pitchFamily="34" charset="0"/>
              </a:rPr>
              <a:t>Reforma jedinstvenog računa riznice provedena je 2007.</a:t>
            </a:r>
          </a:p>
        </p:txBody>
      </p:sp>
      <p:sp>
        <p:nvSpPr>
          <p:cNvPr id="86047" name="Rectangle 31"/>
          <p:cNvSpPr>
            <a:spLocks noChangeArrowheads="1"/>
          </p:cNvSpPr>
          <p:nvPr/>
        </p:nvSpPr>
        <p:spPr bwMode="black">
          <a:xfrm>
            <a:off x="4728347" y="5416599"/>
            <a:ext cx="3124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hr-HR" sz="1200" dirty="0">
                <a:latin typeface="Calibri" panose="020F0502020204030204" pitchFamily="34" charset="0"/>
              </a:rPr>
              <a:t>svi su računi za plaćanja u banci Ziraat Bank zatvoreni te su računi za plaćanja svih računovodstvenih jedinica otvoreni u </a:t>
            </a:r>
            <a:r>
              <a:rPr lang="hr-HR" sz="1200" dirty="0" smtClean="0">
                <a:latin typeface="Calibri" panose="020F0502020204030204" pitchFamily="34" charset="0"/>
              </a:rPr>
              <a:t>CBRT-u</a:t>
            </a:r>
            <a:endParaRPr lang="hr-HR" sz="1200" dirty="0">
              <a:latin typeface="Calibri" panose="020F050202020403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hr-HR" sz="1200" dirty="0">
                <a:latin typeface="Calibri" panose="020F0502020204030204" pitchFamily="34" charset="0"/>
              </a:rPr>
              <a:t>sve se uplate i isplate obavljaju u korist odnosno terećenjem jedinstvenog računa riznice u CBRT-u</a:t>
            </a:r>
          </a:p>
        </p:txBody>
      </p:sp>
      <p:sp>
        <p:nvSpPr>
          <p:cNvPr id="86048" name="Text Box 32"/>
          <p:cNvSpPr txBox="1">
            <a:spLocks noChangeArrowheads="1"/>
          </p:cNvSpPr>
          <p:nvPr/>
        </p:nvSpPr>
        <p:spPr bwMode="black">
          <a:xfrm>
            <a:off x="3557588" y="3733800"/>
            <a:ext cx="1828800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>
                <a:alpha val="3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altLang="tr-TR" sz="2000" b="1" i="0" dirty="0" smtClean="0">
                <a:solidFill>
                  <a:srgbClr val="FFFFFF"/>
                </a:solidFill>
              </a:rPr>
              <a:t>2. faza</a:t>
            </a:r>
            <a:endParaRPr lang="hr-HR" altLang="tr-TR" sz="2000" b="1" i="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6049" name="Text Box 33"/>
          <p:cNvSpPr txBox="1">
            <a:spLocks noChangeArrowheads="1"/>
          </p:cNvSpPr>
          <p:nvPr/>
        </p:nvSpPr>
        <p:spPr bwMode="black">
          <a:xfrm>
            <a:off x="5886450" y="3465513"/>
            <a:ext cx="1828800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>
                <a:alpha val="3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altLang="tr-TR" sz="2000" b="1" i="0" dirty="0" smtClean="0">
                <a:solidFill>
                  <a:srgbClr val="FFFFFF"/>
                </a:solidFill>
              </a:rPr>
              <a:t>3. faza</a:t>
            </a:r>
            <a:endParaRPr lang="hr-HR" altLang="tr-TR" sz="2000" b="1" i="0" dirty="0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5476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tr-TR" sz="3200" dirty="0" smtClean="0">
                <a:latin typeface="Calibri" panose="020F0502020204030204" pitchFamily="34" charset="0"/>
              </a:rPr>
              <a:t>Jedinstveni</a:t>
            </a:r>
            <a:r>
              <a:rPr lang="hr-HR" dirty="0" smtClean="0"/>
              <a:t> </a:t>
            </a:r>
            <a:r>
              <a:rPr lang="hr-HR" altLang="tr-TR" sz="3200" dirty="0" smtClean="0">
                <a:latin typeface="Calibri" panose="020F0502020204030204" pitchFamily="34" charset="0"/>
              </a:rPr>
              <a:t>račun</a:t>
            </a:r>
            <a:r>
              <a:rPr lang="hr-HR" dirty="0" smtClean="0"/>
              <a:t> </a:t>
            </a:r>
            <a:r>
              <a:rPr lang="hr-HR" altLang="tr-TR" sz="3200" dirty="0" smtClean="0">
                <a:latin typeface="Calibri" panose="020F0502020204030204" pitchFamily="34" charset="0"/>
              </a:rPr>
              <a:t>riznice (TSA) – I.</a:t>
            </a:r>
          </a:p>
        </p:txBody>
      </p:sp>
      <p:sp>
        <p:nvSpPr>
          <p:cNvPr id="54275" name="Line 3"/>
          <p:cNvSpPr>
            <a:spLocks noChangeShapeType="1"/>
          </p:cNvSpPr>
          <p:nvPr/>
        </p:nvSpPr>
        <p:spPr bwMode="auto">
          <a:xfrm flipV="1">
            <a:off x="2520950" y="2286000"/>
            <a:ext cx="381000" cy="38100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4276" name="Line 4"/>
          <p:cNvSpPr>
            <a:spLocks noChangeShapeType="1"/>
          </p:cNvSpPr>
          <p:nvPr/>
        </p:nvSpPr>
        <p:spPr bwMode="auto">
          <a:xfrm>
            <a:off x="2444750" y="4953000"/>
            <a:ext cx="457200" cy="30480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4277" name="Line 5"/>
          <p:cNvSpPr>
            <a:spLocks noChangeShapeType="1"/>
          </p:cNvSpPr>
          <p:nvPr/>
        </p:nvSpPr>
        <p:spPr bwMode="auto">
          <a:xfrm>
            <a:off x="2901950" y="2286000"/>
            <a:ext cx="609600" cy="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4278" name="Line 6"/>
          <p:cNvSpPr>
            <a:spLocks noChangeShapeType="1"/>
          </p:cNvSpPr>
          <p:nvPr/>
        </p:nvSpPr>
        <p:spPr bwMode="auto">
          <a:xfrm>
            <a:off x="2901950" y="5257800"/>
            <a:ext cx="609600" cy="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4279" name="Line 7"/>
          <p:cNvSpPr>
            <a:spLocks noChangeShapeType="1"/>
          </p:cNvSpPr>
          <p:nvPr/>
        </p:nvSpPr>
        <p:spPr bwMode="auto">
          <a:xfrm flipV="1">
            <a:off x="2825750" y="3048000"/>
            <a:ext cx="685800" cy="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4280" name="Line 8"/>
          <p:cNvSpPr>
            <a:spLocks noChangeShapeType="1"/>
          </p:cNvSpPr>
          <p:nvPr/>
        </p:nvSpPr>
        <p:spPr bwMode="auto">
          <a:xfrm>
            <a:off x="2901950" y="3810000"/>
            <a:ext cx="609600" cy="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 flipV="1">
            <a:off x="2825750" y="4495800"/>
            <a:ext cx="685800" cy="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grpSp>
        <p:nvGrpSpPr>
          <p:cNvPr id="54282" name="Group 10"/>
          <p:cNvGrpSpPr>
            <a:grpSpLocks/>
          </p:cNvGrpSpPr>
          <p:nvPr/>
        </p:nvGrpSpPr>
        <p:grpSpPr bwMode="auto">
          <a:xfrm>
            <a:off x="457200" y="2433638"/>
            <a:ext cx="2673350" cy="2671762"/>
            <a:chOff x="140" y="1419"/>
            <a:chExt cx="1684" cy="1683"/>
          </a:xfrm>
        </p:grpSpPr>
        <p:sp>
          <p:nvSpPr>
            <p:cNvPr id="54283" name="Oval 11"/>
            <p:cNvSpPr>
              <a:spLocks noChangeArrowheads="1"/>
            </p:cNvSpPr>
            <p:nvPr/>
          </p:nvSpPr>
          <p:spPr bwMode="gray">
            <a:xfrm>
              <a:off x="140" y="1419"/>
              <a:ext cx="1684" cy="168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tr-TR"/>
            </a:p>
          </p:txBody>
        </p:sp>
        <p:sp>
          <p:nvSpPr>
            <p:cNvPr id="54284" name="Oval 12"/>
            <p:cNvSpPr>
              <a:spLocks noChangeArrowheads="1"/>
            </p:cNvSpPr>
            <p:nvPr/>
          </p:nvSpPr>
          <p:spPr bwMode="gray">
            <a:xfrm>
              <a:off x="251" y="1528"/>
              <a:ext cx="1461" cy="146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54118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tr-TR"/>
            </a:p>
          </p:txBody>
        </p:sp>
        <p:sp>
          <p:nvSpPr>
            <p:cNvPr id="54285" name="Oval 13"/>
            <p:cNvSpPr>
              <a:spLocks noChangeArrowheads="1"/>
            </p:cNvSpPr>
            <p:nvPr/>
          </p:nvSpPr>
          <p:spPr bwMode="gray">
            <a:xfrm>
              <a:off x="258" y="1536"/>
              <a:ext cx="1461" cy="1462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63529"/>
                    <a:invGamma/>
                  </a:schemeClr>
                </a:gs>
                <a:gs pos="100000">
                  <a:schemeClr val="folHlink">
                    <a:alpha val="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tr-TR"/>
            </a:p>
          </p:txBody>
        </p:sp>
        <p:sp>
          <p:nvSpPr>
            <p:cNvPr id="54286" name="Oval 14"/>
            <p:cNvSpPr>
              <a:spLocks noChangeArrowheads="1"/>
            </p:cNvSpPr>
            <p:nvPr/>
          </p:nvSpPr>
          <p:spPr bwMode="gray">
            <a:xfrm>
              <a:off x="323" y="1602"/>
              <a:ext cx="1317" cy="1316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tr-TR"/>
            </a:p>
          </p:txBody>
        </p:sp>
        <p:sp>
          <p:nvSpPr>
            <p:cNvPr id="54287" name="Oval 15"/>
            <p:cNvSpPr>
              <a:spLocks noChangeArrowheads="1"/>
            </p:cNvSpPr>
            <p:nvPr/>
          </p:nvSpPr>
          <p:spPr bwMode="gray">
            <a:xfrm>
              <a:off x="344" y="1623"/>
              <a:ext cx="1276" cy="127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tr-TR"/>
            </a:p>
          </p:txBody>
        </p:sp>
        <p:sp>
          <p:nvSpPr>
            <p:cNvPr id="54288" name="Oval 16"/>
            <p:cNvSpPr>
              <a:spLocks noChangeArrowheads="1"/>
            </p:cNvSpPr>
            <p:nvPr/>
          </p:nvSpPr>
          <p:spPr bwMode="gray">
            <a:xfrm>
              <a:off x="360" y="1630"/>
              <a:ext cx="1246" cy="124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tr-TR"/>
            </a:p>
          </p:txBody>
        </p:sp>
        <p:sp>
          <p:nvSpPr>
            <p:cNvPr id="54289" name="Oval 17"/>
            <p:cNvSpPr>
              <a:spLocks noChangeArrowheads="1"/>
            </p:cNvSpPr>
            <p:nvPr/>
          </p:nvSpPr>
          <p:spPr bwMode="gray">
            <a:xfrm>
              <a:off x="374" y="1642"/>
              <a:ext cx="1184" cy="1164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tr-TR"/>
            </a:p>
          </p:txBody>
        </p:sp>
        <p:sp>
          <p:nvSpPr>
            <p:cNvPr id="54290" name="Oval 18"/>
            <p:cNvSpPr>
              <a:spLocks noChangeArrowheads="1"/>
            </p:cNvSpPr>
            <p:nvPr/>
          </p:nvSpPr>
          <p:spPr bwMode="gray">
            <a:xfrm>
              <a:off x="443" y="1675"/>
              <a:ext cx="1053" cy="945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tr-TR" dirty="0"/>
            </a:p>
          </p:txBody>
        </p:sp>
      </p:grpSp>
      <p:sp>
        <p:nvSpPr>
          <p:cNvPr id="54292" name="AutoShape 20"/>
          <p:cNvSpPr>
            <a:spLocks noChangeArrowheads="1"/>
          </p:cNvSpPr>
          <p:nvPr/>
        </p:nvSpPr>
        <p:spPr bwMode="gray">
          <a:xfrm>
            <a:off x="3505200" y="2057400"/>
            <a:ext cx="5105400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sp>
        <p:nvSpPr>
          <p:cNvPr id="54293" name="Rectangle 21"/>
          <p:cNvSpPr>
            <a:spLocks noChangeArrowheads="1"/>
          </p:cNvSpPr>
          <p:nvPr/>
        </p:nvSpPr>
        <p:spPr bwMode="auto">
          <a:xfrm>
            <a:off x="3841815" y="2164902"/>
            <a:ext cx="298440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hr-HR" sz="1400" b="1" dirty="0" smtClean="0">
                <a:latin typeface="Calibri" panose="020F0502020204030204" pitchFamily="34" charset="0"/>
              </a:rPr>
              <a:t>obuhvaća institucije općeg proračuna</a:t>
            </a:r>
            <a:endParaRPr lang="hr-HR" altLang="tr-TR" sz="1400" b="1" i="0" dirty="0">
              <a:solidFill>
                <a:srgbClr val="000000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54294" name="AutoShape 22"/>
          <p:cNvSpPr>
            <a:spLocks noChangeArrowheads="1"/>
          </p:cNvSpPr>
          <p:nvPr/>
        </p:nvSpPr>
        <p:spPr bwMode="gray">
          <a:xfrm>
            <a:off x="3505200" y="2806700"/>
            <a:ext cx="5105400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tr-TR" sz="1200" dirty="0"/>
          </a:p>
        </p:txBody>
      </p:sp>
      <p:sp>
        <p:nvSpPr>
          <p:cNvPr id="54295" name="Rectangle 23"/>
          <p:cNvSpPr>
            <a:spLocks noChangeArrowheads="1"/>
          </p:cNvSpPr>
          <p:nvPr/>
        </p:nvSpPr>
        <p:spPr bwMode="auto">
          <a:xfrm>
            <a:off x="3644900" y="2882900"/>
            <a:ext cx="49625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0" hangingPunct="0"/>
            <a:r>
              <a:rPr lang="hr-HR" dirty="0" smtClean="0"/>
              <a:t>      </a:t>
            </a:r>
            <a:r>
              <a:rPr lang="hr-HR" sz="1400" b="1" dirty="0" smtClean="0">
                <a:latin typeface="Calibri" panose="020F0502020204030204" pitchFamily="34" charset="0"/>
              </a:rPr>
              <a:t>otvoren je u Središnjoj banci Republike Turske (CBRT)</a:t>
            </a:r>
            <a:r>
              <a:rPr lang="hr-HR" dirty="0" smtClean="0"/>
              <a:t> </a:t>
            </a:r>
            <a:endParaRPr lang="hr-HR" altLang="tr-TR" sz="1400" b="1" i="0" dirty="0">
              <a:solidFill>
                <a:srgbClr val="000000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54296" name="AutoShape 24"/>
          <p:cNvSpPr>
            <a:spLocks noChangeArrowheads="1"/>
          </p:cNvSpPr>
          <p:nvPr/>
        </p:nvSpPr>
        <p:spPr bwMode="gray">
          <a:xfrm>
            <a:off x="3502025" y="3549650"/>
            <a:ext cx="5105400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sp>
        <p:nvSpPr>
          <p:cNvPr id="54297" name="Rectangle 25"/>
          <p:cNvSpPr>
            <a:spLocks noChangeArrowheads="1"/>
          </p:cNvSpPr>
          <p:nvPr/>
        </p:nvSpPr>
        <p:spPr bwMode="auto">
          <a:xfrm>
            <a:off x="3851920" y="3573016"/>
            <a:ext cx="472555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0" hangingPunct="0"/>
            <a:r>
              <a:rPr lang="hr-HR" sz="1400" b="1" dirty="0" smtClean="0">
                <a:latin typeface="Calibri" panose="020F0502020204030204" pitchFamily="34" charset="0"/>
              </a:rPr>
              <a:t>svi se prihodi objedinjavaju te se sva plaćanja izvršavaju putem jedinstvenog računa riznice</a:t>
            </a:r>
            <a:endParaRPr lang="hr-HR" altLang="tr-TR" sz="1400" b="1" dirty="0">
              <a:latin typeface="Calibri" panose="020F0502020204030204" pitchFamily="34" charset="0"/>
              <a:cs typeface="Calibri" pitchFamily="34" charset="0"/>
            </a:endParaRPr>
          </a:p>
        </p:txBody>
      </p:sp>
      <p:sp>
        <p:nvSpPr>
          <p:cNvPr id="54298" name="Oval 26"/>
          <p:cNvSpPr>
            <a:spLocks noChangeArrowheads="1"/>
          </p:cNvSpPr>
          <p:nvPr/>
        </p:nvSpPr>
        <p:spPr bwMode="gray">
          <a:xfrm>
            <a:off x="3416300" y="2174875"/>
            <a:ext cx="228600" cy="228600"/>
          </a:xfrm>
          <a:prstGeom prst="ellipse">
            <a:avLst/>
          </a:pr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shade val="66667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sp>
        <p:nvSpPr>
          <p:cNvPr id="54299" name="Oval 27"/>
          <p:cNvSpPr>
            <a:spLocks noChangeArrowheads="1"/>
          </p:cNvSpPr>
          <p:nvPr/>
        </p:nvSpPr>
        <p:spPr bwMode="gray">
          <a:xfrm>
            <a:off x="3429000" y="2940050"/>
            <a:ext cx="228600" cy="22860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6667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sp>
        <p:nvSpPr>
          <p:cNvPr id="54300" name="Oval 28"/>
          <p:cNvSpPr>
            <a:spLocks noChangeArrowheads="1"/>
          </p:cNvSpPr>
          <p:nvPr/>
        </p:nvSpPr>
        <p:spPr bwMode="gray">
          <a:xfrm>
            <a:off x="3429000" y="3695700"/>
            <a:ext cx="228600" cy="228600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66667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sp>
        <p:nvSpPr>
          <p:cNvPr id="54301" name="AutoShape 29"/>
          <p:cNvSpPr>
            <a:spLocks noChangeArrowheads="1"/>
          </p:cNvSpPr>
          <p:nvPr/>
        </p:nvSpPr>
        <p:spPr bwMode="gray">
          <a:xfrm>
            <a:off x="3505200" y="4281488"/>
            <a:ext cx="5105400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sp>
        <p:nvSpPr>
          <p:cNvPr id="54302" name="Rectangle 30"/>
          <p:cNvSpPr>
            <a:spLocks noChangeArrowheads="1"/>
          </p:cNvSpPr>
          <p:nvPr/>
        </p:nvSpPr>
        <p:spPr bwMode="auto">
          <a:xfrm>
            <a:off x="3851920" y="4293096"/>
            <a:ext cx="468503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0" hangingPunct="0"/>
            <a:r>
              <a:rPr lang="hr-HR" sz="1400" b="1" dirty="0" smtClean="0">
                <a:latin typeface="Calibri" panose="020F0502020204030204" pitchFamily="34" charset="0"/>
              </a:rPr>
              <a:t>drugi se bankovni računi koriste za primitke od zaduživanja i plaćanja dugova prije objedinjavanja u TSA-u</a:t>
            </a:r>
            <a:endParaRPr lang="hr-HR" sz="1400" b="1" dirty="0">
              <a:latin typeface="Calibri" panose="020F0502020204030204" pitchFamily="34" charset="0"/>
              <a:cs typeface="Calibri" pitchFamily="34" charset="0"/>
            </a:endParaRPr>
          </a:p>
        </p:txBody>
      </p:sp>
      <p:sp>
        <p:nvSpPr>
          <p:cNvPr id="54303" name="Oval 31"/>
          <p:cNvSpPr>
            <a:spLocks noChangeArrowheads="1"/>
          </p:cNvSpPr>
          <p:nvPr/>
        </p:nvSpPr>
        <p:spPr bwMode="gray">
          <a:xfrm>
            <a:off x="3416300" y="4419600"/>
            <a:ext cx="228600" cy="228600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667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sp>
        <p:nvSpPr>
          <p:cNvPr id="54304" name="AutoShape 32"/>
          <p:cNvSpPr>
            <a:spLocks noChangeArrowheads="1"/>
          </p:cNvSpPr>
          <p:nvPr/>
        </p:nvSpPr>
        <p:spPr bwMode="gray">
          <a:xfrm>
            <a:off x="3505200" y="5070475"/>
            <a:ext cx="5105400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pPr algn="l"/>
            <a:endParaRPr lang="tr-TR" dirty="0"/>
          </a:p>
        </p:txBody>
      </p:sp>
      <p:sp>
        <p:nvSpPr>
          <p:cNvPr id="54305" name="Rectangle 33"/>
          <p:cNvSpPr>
            <a:spLocks noChangeArrowheads="1"/>
          </p:cNvSpPr>
          <p:nvPr/>
        </p:nvSpPr>
        <p:spPr bwMode="auto">
          <a:xfrm>
            <a:off x="3851920" y="5126136"/>
            <a:ext cx="443571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0" hangingPunct="0"/>
            <a:r>
              <a:rPr lang="hr-HR" sz="1400" b="1" dirty="0">
                <a:latin typeface="Calibri" panose="020F0502020204030204" pitchFamily="34" charset="0"/>
              </a:rPr>
              <a:t>CBRT se može poslužiti bankom Ziraat Bank </a:t>
            </a:r>
            <a:endParaRPr lang="hr-HR" sz="1400" b="1" dirty="0" smtClean="0">
              <a:latin typeface="Calibri" panose="020F0502020204030204" pitchFamily="34" charset="0"/>
            </a:endParaRPr>
          </a:p>
          <a:p>
            <a:pPr algn="l" eaLnBrk="0" hangingPunct="0"/>
            <a:r>
              <a:rPr lang="hr-HR" sz="1400" b="1" dirty="0" smtClean="0">
                <a:latin typeface="Calibri" panose="020F0502020204030204" pitchFamily="34" charset="0"/>
              </a:rPr>
              <a:t>kao </a:t>
            </a:r>
            <a:r>
              <a:rPr lang="hr-HR" sz="1400" b="1" dirty="0">
                <a:latin typeface="Calibri" panose="020F0502020204030204" pitchFamily="34" charset="0"/>
              </a:rPr>
              <a:t>korespondentnom bankom</a:t>
            </a:r>
            <a:endParaRPr lang="hr-HR" altLang="tr-TR" sz="1400" b="1" dirty="0">
              <a:solidFill>
                <a:srgbClr val="000000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54306" name="Oval 34"/>
          <p:cNvSpPr>
            <a:spLocks noChangeArrowheads="1"/>
          </p:cNvSpPr>
          <p:nvPr/>
        </p:nvSpPr>
        <p:spPr bwMode="gray">
          <a:xfrm>
            <a:off x="3429000" y="5203825"/>
            <a:ext cx="228600" cy="228600"/>
          </a:xfrm>
          <a:prstGeom prst="ellipse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66667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sp>
        <p:nvSpPr>
          <p:cNvPr id="2" name="TextBox 1"/>
          <p:cNvSpPr txBox="1"/>
          <p:nvPr/>
        </p:nvSpPr>
        <p:spPr>
          <a:xfrm>
            <a:off x="853771" y="3341757"/>
            <a:ext cx="18674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 smtClean="0">
                <a:latin typeface="Calibri" panose="020F0502020204030204" pitchFamily="34" charset="0"/>
              </a:rPr>
              <a:t>TSA</a:t>
            </a:r>
            <a:endParaRPr lang="hr-HR" sz="4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93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91400" cy="778098"/>
          </a:xfrm>
        </p:spPr>
        <p:txBody>
          <a:bodyPr/>
          <a:lstStyle/>
          <a:p>
            <a:r>
              <a:rPr lang="hr-HR" altLang="tr-TR" sz="3200" dirty="0">
                <a:latin typeface="Calibri" panose="020F0502020204030204" pitchFamily="34" charset="0"/>
              </a:rPr>
              <a:t>Jedinstveni</a:t>
            </a:r>
            <a:r>
              <a:rPr lang="hr-HR" dirty="0" smtClean="0"/>
              <a:t> </a:t>
            </a:r>
            <a:r>
              <a:rPr lang="hr-HR" altLang="tr-TR" sz="3200" dirty="0">
                <a:latin typeface="Calibri" panose="020F0502020204030204" pitchFamily="34" charset="0"/>
              </a:rPr>
              <a:t>račun</a:t>
            </a:r>
            <a:r>
              <a:rPr lang="hr-HR" dirty="0" smtClean="0"/>
              <a:t> </a:t>
            </a:r>
            <a:r>
              <a:rPr lang="hr-HR" altLang="tr-TR" sz="3200" dirty="0" smtClean="0">
                <a:latin typeface="Calibri" panose="020F0502020204030204" pitchFamily="34" charset="0"/>
              </a:rPr>
              <a:t>riznice (TSA) – II.</a:t>
            </a:r>
            <a:endParaRPr lang="hr-HR" sz="3200" dirty="0">
              <a:latin typeface="Calibri" panose="020F050202020403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072" y="1046109"/>
            <a:ext cx="457143" cy="519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931" y="3429000"/>
            <a:ext cx="457143" cy="519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383" y="3429000"/>
            <a:ext cx="457143" cy="519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929" y="5877272"/>
            <a:ext cx="457143" cy="519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8901" y="3573016"/>
            <a:ext cx="457143" cy="519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048165" y="2913617"/>
            <a:ext cx="1046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b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Račun u CBRT-u br. 410 – TSA</a:t>
            </a:r>
            <a:endParaRPr lang="hr-HR" sz="1200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5536" y="2755919"/>
            <a:ext cx="1046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Devizni račun u CBRT-u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591022" y="5313753"/>
            <a:ext cx="1046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b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Račun u CBRT-u br. 411</a:t>
            </a:r>
            <a:endParaRPr lang="hr-HR" sz="1200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746024" y="2571253"/>
            <a:ext cx="10469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b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Račun za naplatu u TRZB-u br. 1000</a:t>
            </a:r>
            <a:endParaRPr lang="hr-HR" sz="1200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29782" y="982467"/>
            <a:ext cx="1046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b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Račun u CBRT-u br. 416</a:t>
            </a:r>
            <a:endParaRPr lang="hr-HR" sz="1200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1" name="Down Arrow 10"/>
          <p:cNvSpPr/>
          <p:nvPr/>
        </p:nvSpPr>
        <p:spPr bwMode="auto">
          <a:xfrm rot="19685748">
            <a:off x="5081808" y="3999706"/>
            <a:ext cx="327135" cy="375032"/>
          </a:xfrm>
          <a:prstGeom prst="downArrow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cxnSp>
        <p:nvCxnSpPr>
          <p:cNvPr id="17" name="Straight Arrow Connector 16"/>
          <p:cNvCxnSpPr>
            <a:stCxn id="11" idx="1"/>
          </p:cNvCxnSpPr>
          <p:nvPr/>
        </p:nvCxnSpPr>
        <p:spPr bwMode="auto">
          <a:xfrm>
            <a:off x="5119175" y="4293999"/>
            <a:ext cx="679592" cy="1368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5297752" y="4325837"/>
            <a:ext cx="244827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sz="1100" b="1" u="sng" dirty="0" smtClean="0">
                <a:latin typeface="Calibri" panose="020F0502020204030204" pitchFamily="34" charset="0"/>
              </a:rPr>
              <a:t>Plaćanja: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hr-HR" altLang="tr-TR" sz="1100" dirty="0" smtClean="0">
              <a:latin typeface="Calibri" panose="020F0502020204030204" pitchFamily="34" charset="0"/>
            </a:endParaRPr>
          </a:p>
          <a:p>
            <a:pPr marL="171450" indent="-171450" algn="l">
              <a:buFont typeface="Wingdings" panose="05000000000000000000" pitchFamily="2" charset="2"/>
              <a:buChar char="ü"/>
            </a:pPr>
            <a:r>
              <a:rPr lang="hr-HR" altLang="tr-TR" sz="1100" dirty="0" smtClean="0">
                <a:latin typeface="Calibri" panose="020F0502020204030204" pitchFamily="34" charset="0"/>
              </a:rPr>
              <a:t>središnjim računovodstvenim jedinicama</a:t>
            </a:r>
            <a:endParaRPr lang="hr-HR" altLang="tr-TR" sz="1100" dirty="0">
              <a:latin typeface="Calibri" panose="020F0502020204030204" pitchFamily="34" charset="0"/>
            </a:endParaRPr>
          </a:p>
          <a:p>
            <a:pPr marL="171450" indent="-171450" algn="l">
              <a:buFont typeface="Wingdings" panose="05000000000000000000" pitchFamily="2" charset="2"/>
              <a:buChar char="ü"/>
            </a:pPr>
            <a:r>
              <a:rPr lang="hr-HR" altLang="tr-TR" sz="1100" dirty="0">
                <a:latin typeface="Calibri" panose="020F0502020204030204" pitchFamily="34" charset="0"/>
              </a:rPr>
              <a:t>sveučilištima</a:t>
            </a:r>
          </a:p>
          <a:p>
            <a:pPr marL="171450" indent="-171450" algn="l">
              <a:buFont typeface="Wingdings" panose="05000000000000000000" pitchFamily="2" charset="2"/>
              <a:buChar char="ü"/>
            </a:pPr>
            <a:r>
              <a:rPr lang="hr-HR" sz="1100" dirty="0" smtClean="0">
                <a:latin typeface="Calibri" panose="020F0502020204030204" pitchFamily="34" charset="0"/>
              </a:rPr>
              <a:t>javnim poduzećima</a:t>
            </a:r>
          </a:p>
          <a:p>
            <a:pPr marL="171450" indent="-171450" algn="l">
              <a:buFont typeface="Wingdings" panose="05000000000000000000" pitchFamily="2" charset="2"/>
              <a:buChar char="ü"/>
            </a:pPr>
            <a:r>
              <a:rPr lang="hr-HR" altLang="tr-TR" sz="1100" dirty="0">
                <a:latin typeface="Calibri" panose="020F0502020204030204" pitchFamily="34" charset="0"/>
              </a:rPr>
              <a:t>lokalnim razinama</a:t>
            </a:r>
            <a:r>
              <a:rPr lang="hr-HR" dirty="0" smtClean="0"/>
              <a:t> </a:t>
            </a:r>
            <a:r>
              <a:rPr lang="hr-HR" altLang="tr-TR" sz="1100" dirty="0">
                <a:latin typeface="Calibri" panose="020F0502020204030204" pitchFamily="34" charset="0"/>
              </a:rPr>
              <a:t>vlasti</a:t>
            </a:r>
          </a:p>
          <a:p>
            <a:pPr marL="171450" indent="-171450" algn="l">
              <a:buFont typeface="Wingdings" panose="05000000000000000000" pitchFamily="2" charset="2"/>
              <a:buChar char="ü"/>
            </a:pPr>
            <a:r>
              <a:rPr lang="hr-HR" sz="1100" dirty="0" smtClean="0">
                <a:latin typeface="Calibri" panose="020F0502020204030204" pitchFamily="34" charset="0"/>
              </a:rPr>
              <a:t>izvanproračunskim fondovima</a:t>
            </a:r>
          </a:p>
          <a:p>
            <a:pPr marL="171450" indent="-171450" algn="l">
              <a:buFont typeface="Wingdings" panose="05000000000000000000" pitchFamily="2" charset="2"/>
              <a:buChar char="ü"/>
            </a:pPr>
            <a:r>
              <a:rPr lang="hr-HR" altLang="tr-TR" sz="1100" dirty="0">
                <a:latin typeface="Calibri" panose="020F0502020204030204" pitchFamily="34" charset="0"/>
              </a:rPr>
              <a:t>zavodu za socijalno osiguranje</a:t>
            </a:r>
            <a:r>
              <a:rPr lang="hr-HR" dirty="0" smtClean="0"/>
              <a:t> </a:t>
            </a:r>
            <a:r>
              <a:rPr lang="hr-HR" altLang="tr-TR" sz="1100" dirty="0" smtClean="0">
                <a:latin typeface="Calibri" panose="020F0502020204030204" pitchFamily="34" charset="0"/>
              </a:rPr>
              <a:t>itd.</a:t>
            </a:r>
            <a:endParaRPr lang="hr-HR" sz="1100" dirty="0">
              <a:latin typeface="Calibri" panose="020F0502020204030204" pitchFamily="34" charset="0"/>
            </a:endParaRPr>
          </a:p>
          <a:p>
            <a:pPr marL="171450" indent="-171450" algn="l">
              <a:buFont typeface="Wingdings" panose="05000000000000000000" pitchFamily="2" charset="2"/>
              <a:buChar char="ü"/>
            </a:pPr>
            <a:endParaRPr lang="hr-HR" sz="1100" b="1" u="sng" dirty="0" smtClean="0">
              <a:latin typeface="Calibri" panose="020F0502020204030204" pitchFamily="34" charset="0"/>
            </a:endParaRPr>
          </a:p>
          <a:p>
            <a:pPr algn="l"/>
            <a:endParaRPr lang="hr-HR" sz="1100" b="1" u="sng" dirty="0">
              <a:latin typeface="Calibri" panose="020F0502020204030204" pitchFamily="34" charset="0"/>
            </a:endParaRPr>
          </a:p>
          <a:p>
            <a:pPr algn="l"/>
            <a:endParaRPr lang="hr-HR" sz="1100" b="1" u="sng" dirty="0" smtClean="0">
              <a:latin typeface="Calibri" panose="020F0502020204030204" pitchFamily="34" charset="0"/>
            </a:endParaRPr>
          </a:p>
          <a:p>
            <a:pPr algn="l"/>
            <a:endParaRPr lang="hr-HR" sz="1100" b="1" u="sng" dirty="0">
              <a:latin typeface="Calibri" panose="020F050202020403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19175" y="1836895"/>
            <a:ext cx="2448272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hr-HR" altLang="tr-TR" sz="1100" dirty="0" smtClean="0">
              <a:latin typeface="Calibri" panose="020F0502020204030204" pitchFamily="34" charset="0"/>
            </a:endParaRPr>
          </a:p>
          <a:p>
            <a:pPr marL="171450" indent="-171450" algn="l">
              <a:buFont typeface="Wingdings" panose="05000000000000000000" pitchFamily="2" charset="2"/>
              <a:buChar char="ü"/>
            </a:pPr>
            <a:r>
              <a:rPr lang="hr-HR" altLang="tr-TR" sz="1100" dirty="0" smtClean="0">
                <a:latin typeface="Calibri" panose="020F0502020204030204" pitchFamily="34" charset="0"/>
              </a:rPr>
              <a:t>porezni</a:t>
            </a:r>
            <a:r>
              <a:rPr lang="hr-HR" dirty="0" smtClean="0"/>
              <a:t> </a:t>
            </a:r>
            <a:r>
              <a:rPr lang="hr-HR" altLang="tr-TR" sz="1100" dirty="0" smtClean="0">
                <a:latin typeface="Calibri" panose="020F0502020204030204" pitchFamily="34" charset="0"/>
              </a:rPr>
              <a:t>i</a:t>
            </a:r>
            <a:r>
              <a:rPr lang="hr-HR" dirty="0" smtClean="0"/>
              <a:t> </a:t>
            </a:r>
            <a:r>
              <a:rPr lang="hr-HR" altLang="tr-TR" sz="1100" dirty="0" smtClean="0">
                <a:latin typeface="Calibri" panose="020F0502020204030204" pitchFamily="34" charset="0"/>
              </a:rPr>
              <a:t>neporezni</a:t>
            </a:r>
            <a:r>
              <a:rPr lang="hr-HR" dirty="0" smtClean="0"/>
              <a:t> </a:t>
            </a:r>
            <a:r>
              <a:rPr lang="hr-HR" altLang="tr-TR" sz="1100" dirty="0" smtClean="0">
                <a:latin typeface="Calibri" panose="020F0502020204030204" pitchFamily="34" charset="0"/>
              </a:rPr>
              <a:t>prihodi</a:t>
            </a:r>
            <a:endParaRPr lang="hr-HR" altLang="tr-TR" sz="1100" dirty="0">
              <a:latin typeface="Calibri" panose="020F0502020204030204" pitchFamily="34" charset="0"/>
            </a:endParaRPr>
          </a:p>
          <a:p>
            <a:pPr marL="171450" indent="-171450" algn="l">
              <a:buFont typeface="Wingdings" panose="05000000000000000000" pitchFamily="2" charset="2"/>
              <a:buChar char="ü"/>
            </a:pPr>
            <a:r>
              <a:rPr lang="hr-HR" altLang="tr-TR" sz="1100" dirty="0" smtClean="0">
                <a:latin typeface="Calibri" panose="020F0502020204030204" pitchFamily="34" charset="0"/>
              </a:rPr>
              <a:t>prihodi</a:t>
            </a:r>
            <a:r>
              <a:rPr lang="hr-HR" dirty="0" smtClean="0"/>
              <a:t> </a:t>
            </a:r>
            <a:r>
              <a:rPr lang="hr-HR" altLang="tr-TR" sz="1100" dirty="0" smtClean="0">
                <a:latin typeface="Calibri" panose="020F0502020204030204" pitchFamily="34" charset="0"/>
              </a:rPr>
              <a:t>od</a:t>
            </a:r>
            <a:r>
              <a:rPr lang="hr-HR" dirty="0" smtClean="0"/>
              <a:t> </a:t>
            </a:r>
            <a:r>
              <a:rPr lang="hr-HR" altLang="tr-TR" sz="1100" dirty="0" smtClean="0">
                <a:latin typeface="Calibri" panose="020F0502020204030204" pitchFamily="34" charset="0"/>
              </a:rPr>
              <a:t>carina</a:t>
            </a:r>
            <a:endParaRPr lang="hr-HR" altLang="tr-TR" sz="1100" dirty="0">
              <a:latin typeface="Calibri" panose="020F0502020204030204" pitchFamily="34" charset="0"/>
            </a:endParaRPr>
          </a:p>
          <a:p>
            <a:pPr marL="171450" indent="-171450" algn="l">
              <a:buFont typeface="Wingdings" panose="05000000000000000000" pitchFamily="2" charset="2"/>
              <a:buChar char="ü"/>
            </a:pPr>
            <a:r>
              <a:rPr lang="hr-HR" sz="1100" dirty="0">
                <a:latin typeface="Calibri" panose="020F0502020204030204" pitchFamily="34" charset="0"/>
              </a:rPr>
              <a:t>dividende</a:t>
            </a:r>
            <a:endParaRPr lang="hr-HR" sz="1100" dirty="0" smtClean="0">
              <a:latin typeface="Calibri" panose="020F0502020204030204" pitchFamily="34" charset="0"/>
            </a:endParaRPr>
          </a:p>
          <a:p>
            <a:pPr marL="171450" indent="-171450" algn="l">
              <a:buFont typeface="Wingdings" panose="05000000000000000000" pitchFamily="2" charset="2"/>
              <a:buChar char="ü"/>
            </a:pPr>
            <a:r>
              <a:rPr lang="hr-HR" altLang="tr-TR" sz="1100" dirty="0" smtClean="0">
                <a:latin typeface="Calibri" panose="020F0502020204030204" pitchFamily="34" charset="0"/>
              </a:rPr>
              <a:t>davanja</a:t>
            </a:r>
            <a:r>
              <a:rPr lang="hr-HR" dirty="0" smtClean="0"/>
              <a:t> </a:t>
            </a:r>
            <a:r>
              <a:rPr lang="hr-HR" altLang="tr-TR" sz="1100" dirty="0" smtClean="0">
                <a:latin typeface="Calibri" panose="020F0502020204030204" pitchFamily="34" charset="0"/>
              </a:rPr>
              <a:t>riznici</a:t>
            </a:r>
            <a:r>
              <a:rPr lang="hr-HR" dirty="0" smtClean="0"/>
              <a:t> </a:t>
            </a:r>
            <a:r>
              <a:rPr lang="hr-HR" altLang="tr-TR" sz="1100" dirty="0" smtClean="0">
                <a:latin typeface="Calibri" panose="020F0502020204030204" pitchFamily="34" charset="0"/>
              </a:rPr>
              <a:t>itd.</a:t>
            </a:r>
            <a:endParaRPr lang="hr-HR" altLang="tr-TR" sz="1100" dirty="0">
              <a:latin typeface="Calibri" panose="020F0502020204030204" pitchFamily="34" charset="0"/>
            </a:endParaRPr>
          </a:p>
          <a:p>
            <a:pPr algn="l"/>
            <a:endParaRPr lang="hr-HR" sz="1100" b="1" u="sng" dirty="0" smtClean="0">
              <a:latin typeface="Calibri" panose="020F0502020204030204" pitchFamily="34" charset="0"/>
            </a:endParaRPr>
          </a:p>
          <a:p>
            <a:pPr algn="l"/>
            <a:endParaRPr lang="hr-HR" sz="1100" b="1" u="sng" dirty="0">
              <a:latin typeface="Calibri" panose="020F0502020204030204" pitchFamily="34" charset="0"/>
            </a:endParaRPr>
          </a:p>
          <a:p>
            <a:pPr algn="l"/>
            <a:endParaRPr lang="hr-HR" sz="1100" b="1" u="sng" dirty="0" smtClean="0">
              <a:latin typeface="Calibri" panose="020F0502020204030204" pitchFamily="34" charset="0"/>
            </a:endParaRPr>
          </a:p>
          <a:p>
            <a:pPr algn="l"/>
            <a:endParaRPr lang="hr-HR" sz="1100" b="1" u="sng" dirty="0">
              <a:latin typeface="Calibri" panose="020F0502020204030204" pitchFamily="34" charset="0"/>
            </a:endParaRPr>
          </a:p>
        </p:txBody>
      </p:sp>
      <p:sp>
        <p:nvSpPr>
          <p:cNvPr id="27" name="Down Arrow 26"/>
          <p:cNvSpPr/>
          <p:nvPr/>
        </p:nvSpPr>
        <p:spPr bwMode="auto">
          <a:xfrm rot="3332501">
            <a:off x="4826345" y="2726101"/>
            <a:ext cx="327135" cy="375032"/>
          </a:xfrm>
          <a:prstGeom prst="downArrow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8" name="Down Arrow 27"/>
          <p:cNvSpPr/>
          <p:nvPr/>
        </p:nvSpPr>
        <p:spPr bwMode="auto">
          <a:xfrm rot="16200000">
            <a:off x="3019914" y="6002003"/>
            <a:ext cx="327135" cy="375032"/>
          </a:xfrm>
          <a:prstGeom prst="downArrow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82954" y="5759201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hr-HR" altLang="tr-TR" sz="1100" dirty="0" smtClean="0">
              <a:latin typeface="Calibri" panose="020F0502020204030204" pitchFamily="34" charset="0"/>
            </a:endParaRPr>
          </a:p>
          <a:p>
            <a:pPr algn="l"/>
            <a:r>
              <a:rPr lang="hr-HR" altLang="tr-TR" sz="1100" dirty="0" smtClean="0">
                <a:latin typeface="Calibri" panose="020F0502020204030204" pitchFamily="34" charset="0"/>
              </a:rPr>
              <a:t>primici</a:t>
            </a:r>
            <a:r>
              <a:rPr lang="hr-HR" dirty="0" smtClean="0"/>
              <a:t> </a:t>
            </a:r>
            <a:r>
              <a:rPr lang="hr-HR" altLang="tr-TR" sz="1100" dirty="0" smtClean="0">
                <a:latin typeface="Calibri" panose="020F0502020204030204" pitchFamily="34" charset="0"/>
              </a:rPr>
              <a:t>od</a:t>
            </a:r>
            <a:r>
              <a:rPr lang="hr-HR" dirty="0" smtClean="0"/>
              <a:t> </a:t>
            </a:r>
            <a:r>
              <a:rPr lang="hr-HR" altLang="tr-TR" sz="1100" dirty="0" smtClean="0">
                <a:latin typeface="Calibri" panose="020F0502020204030204" pitchFamily="34" charset="0"/>
              </a:rPr>
              <a:t>aukcija</a:t>
            </a:r>
            <a:r>
              <a:rPr lang="hr-HR" dirty="0" smtClean="0"/>
              <a:t> </a:t>
            </a:r>
            <a:r>
              <a:rPr lang="hr-HR" altLang="tr-TR" sz="1100" dirty="0" smtClean="0">
                <a:latin typeface="Calibri" panose="020F0502020204030204" pitchFamily="34" charset="0"/>
              </a:rPr>
              <a:t>državnih</a:t>
            </a:r>
            <a:r>
              <a:rPr lang="hr-HR" dirty="0" smtClean="0"/>
              <a:t> </a:t>
            </a:r>
            <a:r>
              <a:rPr lang="hr-HR" altLang="tr-TR" sz="1100" dirty="0" smtClean="0">
                <a:latin typeface="Calibri" panose="020F0502020204030204" pitchFamily="34" charset="0"/>
              </a:rPr>
              <a:t>dužničkih</a:t>
            </a:r>
            <a:r>
              <a:rPr lang="hr-HR" dirty="0" smtClean="0"/>
              <a:t> </a:t>
            </a:r>
            <a:r>
              <a:rPr lang="hr-HR" altLang="tr-TR" sz="1100" dirty="0" smtClean="0">
                <a:latin typeface="Calibri" panose="020F0502020204030204" pitchFamily="34" charset="0"/>
              </a:rPr>
              <a:t>vrijednosnih papira</a:t>
            </a:r>
            <a:r>
              <a:rPr lang="hr-HR" dirty="0" smtClean="0"/>
              <a:t> </a:t>
            </a:r>
            <a:endParaRPr lang="hr-HR" sz="1100" b="1" u="sng" dirty="0" smtClean="0">
              <a:latin typeface="Calibri" panose="020F0502020204030204" pitchFamily="34" charset="0"/>
            </a:endParaRPr>
          </a:p>
          <a:p>
            <a:pPr algn="l"/>
            <a:endParaRPr lang="hr-HR" sz="1100" b="1" u="sng" dirty="0">
              <a:latin typeface="Calibri" panose="020F0502020204030204" pitchFamily="34" charset="0"/>
            </a:endParaRPr>
          </a:p>
        </p:txBody>
      </p:sp>
      <p:sp>
        <p:nvSpPr>
          <p:cNvPr id="30" name="Down Arrow 29"/>
          <p:cNvSpPr/>
          <p:nvPr/>
        </p:nvSpPr>
        <p:spPr bwMode="auto">
          <a:xfrm rot="6310341">
            <a:off x="2974158" y="5413964"/>
            <a:ext cx="327135" cy="445911"/>
          </a:xfrm>
          <a:prstGeom prst="downArrow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187624" y="5239838"/>
            <a:ext cx="244827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hr-HR" altLang="tr-TR" sz="1100" dirty="0" smtClean="0">
              <a:latin typeface="Calibri" panose="020F0502020204030204" pitchFamily="34" charset="0"/>
            </a:endParaRPr>
          </a:p>
          <a:p>
            <a:pPr algn="l"/>
            <a:r>
              <a:rPr lang="hr-HR" altLang="tr-TR" sz="1100" dirty="0" smtClean="0">
                <a:latin typeface="Calibri" panose="020F0502020204030204" pitchFamily="34" charset="0"/>
              </a:rPr>
              <a:t>plaćanja</a:t>
            </a:r>
            <a:r>
              <a:rPr lang="hr-HR" dirty="0" smtClean="0"/>
              <a:t> </a:t>
            </a:r>
            <a:r>
              <a:rPr lang="hr-HR" altLang="tr-TR" sz="1100" dirty="0" smtClean="0">
                <a:latin typeface="Calibri" panose="020F0502020204030204" pitchFamily="34" charset="0"/>
              </a:rPr>
              <a:t>unutarnjeg</a:t>
            </a:r>
            <a:r>
              <a:rPr lang="hr-HR" dirty="0" smtClean="0"/>
              <a:t> </a:t>
            </a:r>
            <a:r>
              <a:rPr lang="hr-HR" altLang="tr-TR" sz="1100" dirty="0" smtClean="0">
                <a:latin typeface="Calibri" panose="020F0502020204030204" pitchFamily="34" charset="0"/>
              </a:rPr>
              <a:t>duga</a:t>
            </a:r>
            <a:endParaRPr lang="hr-HR" sz="1100" b="1" u="sng" dirty="0" smtClean="0">
              <a:latin typeface="Calibri" panose="020F0502020204030204" pitchFamily="34" charset="0"/>
            </a:endParaRPr>
          </a:p>
          <a:p>
            <a:pPr algn="l"/>
            <a:endParaRPr lang="hr-HR" sz="1100" b="1" u="sng" dirty="0">
              <a:latin typeface="Calibri" panose="020F050202020403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478571" y="3024625"/>
            <a:ext cx="175265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hr-HR" altLang="tr-TR" sz="1100" dirty="0" smtClean="0">
              <a:latin typeface="Calibri" panose="020F0502020204030204" pitchFamily="34" charset="0"/>
            </a:endParaRPr>
          </a:p>
          <a:p>
            <a:pPr marL="171450" indent="-171450" algn="l">
              <a:buFont typeface="Wingdings" panose="05000000000000000000" pitchFamily="2" charset="2"/>
              <a:buChar char="ü"/>
            </a:pPr>
            <a:r>
              <a:rPr lang="hr-HR" altLang="tr-TR" sz="1100" dirty="0" smtClean="0">
                <a:latin typeface="Calibri" panose="020F0502020204030204" pitchFamily="34" charset="0"/>
              </a:rPr>
              <a:t>vanjski</a:t>
            </a:r>
            <a:r>
              <a:rPr lang="hr-HR" dirty="0" smtClean="0"/>
              <a:t> </a:t>
            </a:r>
            <a:r>
              <a:rPr lang="hr-HR" altLang="tr-TR" sz="1100" dirty="0" smtClean="0">
                <a:latin typeface="Calibri" panose="020F0502020204030204" pitchFamily="34" charset="0"/>
              </a:rPr>
              <a:t>dug</a:t>
            </a:r>
            <a:endParaRPr lang="hr-HR" altLang="tr-TR" sz="1100" dirty="0">
              <a:latin typeface="Calibri" panose="020F0502020204030204" pitchFamily="34" charset="0"/>
            </a:endParaRPr>
          </a:p>
          <a:p>
            <a:pPr marL="171450" indent="-171450" algn="l">
              <a:buFont typeface="Wingdings" panose="05000000000000000000" pitchFamily="2" charset="2"/>
              <a:buChar char="ü"/>
            </a:pPr>
            <a:r>
              <a:rPr lang="hr-HR" altLang="tr-TR" sz="1100" dirty="0" smtClean="0">
                <a:latin typeface="Calibri" panose="020F0502020204030204" pitchFamily="34" charset="0"/>
              </a:rPr>
              <a:t>unutarnji</a:t>
            </a:r>
            <a:r>
              <a:rPr lang="hr-HR" dirty="0" smtClean="0"/>
              <a:t> </a:t>
            </a:r>
            <a:r>
              <a:rPr lang="hr-HR" altLang="tr-TR" sz="1100" dirty="0" smtClean="0">
                <a:latin typeface="Calibri" panose="020F0502020204030204" pitchFamily="34" charset="0"/>
              </a:rPr>
              <a:t>dug u inozemnoj valuti</a:t>
            </a:r>
            <a:endParaRPr lang="hr-HR" altLang="tr-TR" sz="1100" dirty="0">
              <a:latin typeface="Calibri" panose="020F0502020204030204" pitchFamily="34" charset="0"/>
            </a:endParaRPr>
          </a:p>
          <a:p>
            <a:pPr marL="171450" indent="-171450" algn="l">
              <a:buFont typeface="Wingdings" panose="05000000000000000000" pitchFamily="2" charset="2"/>
              <a:buChar char="ü"/>
            </a:pPr>
            <a:r>
              <a:rPr lang="hr-HR" sz="1100" dirty="0" smtClean="0">
                <a:latin typeface="Calibri" panose="020F0502020204030204" pitchFamily="34" charset="0"/>
              </a:rPr>
              <a:t>prihod od privatizacije</a:t>
            </a:r>
          </a:p>
          <a:p>
            <a:pPr marL="171450" indent="-171450" algn="l">
              <a:buFont typeface="Wingdings" panose="05000000000000000000" pitchFamily="2" charset="2"/>
              <a:buChar char="ü"/>
            </a:pPr>
            <a:r>
              <a:rPr lang="hr-HR" altLang="tr-TR" sz="1100" dirty="0" smtClean="0">
                <a:latin typeface="Calibri" panose="020F0502020204030204" pitchFamily="34" charset="0"/>
              </a:rPr>
              <a:t>primici</a:t>
            </a:r>
            <a:r>
              <a:rPr lang="hr-HR" dirty="0" smtClean="0"/>
              <a:t> </a:t>
            </a:r>
            <a:r>
              <a:rPr lang="hr-HR" altLang="tr-TR" sz="1100" dirty="0" smtClean="0">
                <a:latin typeface="Calibri" panose="020F0502020204030204" pitchFamily="34" charset="0"/>
              </a:rPr>
              <a:t>od SDIF-a</a:t>
            </a:r>
          </a:p>
          <a:p>
            <a:pPr marL="171450" indent="-171450" algn="l">
              <a:buFont typeface="Wingdings" panose="05000000000000000000" pitchFamily="2" charset="2"/>
              <a:buChar char="ü"/>
            </a:pPr>
            <a:r>
              <a:rPr lang="hr-HR" altLang="tr-TR" sz="1100" dirty="0" smtClean="0">
                <a:latin typeface="Calibri" panose="020F0502020204030204" pitchFamily="34" charset="0"/>
              </a:rPr>
              <a:t>tečajne promjene</a:t>
            </a:r>
            <a:endParaRPr lang="hr-HR" altLang="tr-TR" sz="1100" dirty="0">
              <a:latin typeface="Calibri" panose="020F0502020204030204" pitchFamily="34" charset="0"/>
            </a:endParaRPr>
          </a:p>
        </p:txBody>
      </p:sp>
      <p:sp>
        <p:nvSpPr>
          <p:cNvPr id="34" name="Down Arrow 33"/>
          <p:cNvSpPr/>
          <p:nvPr/>
        </p:nvSpPr>
        <p:spPr bwMode="auto">
          <a:xfrm rot="5400000">
            <a:off x="1112724" y="3521237"/>
            <a:ext cx="327135" cy="375032"/>
          </a:xfrm>
          <a:prstGeom prst="downArrow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35" name="Down Arrow 34"/>
          <p:cNvSpPr/>
          <p:nvPr/>
        </p:nvSpPr>
        <p:spPr bwMode="auto">
          <a:xfrm rot="10800000">
            <a:off x="8105932" y="4043331"/>
            <a:ext cx="327135" cy="375032"/>
          </a:xfrm>
          <a:prstGeom prst="downArrow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92097" y="1628798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hr-HR" altLang="tr-TR" sz="1100" dirty="0" smtClean="0">
              <a:latin typeface="Calibri" panose="020F0502020204030204" pitchFamily="34" charset="0"/>
            </a:endParaRPr>
          </a:p>
          <a:p>
            <a:pPr marL="171450" indent="-171450" algn="l">
              <a:buFont typeface="Wingdings" panose="05000000000000000000" pitchFamily="2" charset="2"/>
              <a:buChar char="ü"/>
            </a:pPr>
            <a:r>
              <a:rPr lang="hr-HR" altLang="tr-TR" sz="1100" dirty="0" smtClean="0">
                <a:latin typeface="Calibri" panose="020F0502020204030204" pitchFamily="34" charset="0"/>
              </a:rPr>
              <a:t>plaćanja</a:t>
            </a:r>
            <a:r>
              <a:rPr lang="hr-HR" dirty="0" smtClean="0"/>
              <a:t> </a:t>
            </a:r>
            <a:r>
              <a:rPr lang="hr-HR" altLang="tr-TR" sz="1100" dirty="0" smtClean="0">
                <a:latin typeface="Calibri" panose="020F0502020204030204" pitchFamily="34" charset="0"/>
              </a:rPr>
              <a:t>vanjskog</a:t>
            </a:r>
            <a:r>
              <a:rPr lang="hr-HR" dirty="0" smtClean="0"/>
              <a:t> </a:t>
            </a:r>
            <a:r>
              <a:rPr lang="hr-HR" altLang="tr-TR" sz="1100" dirty="0" smtClean="0">
                <a:latin typeface="Calibri" panose="020F0502020204030204" pitchFamily="34" charset="0"/>
              </a:rPr>
              <a:t>duga</a:t>
            </a:r>
          </a:p>
          <a:p>
            <a:pPr marL="171450" indent="-171450" algn="l">
              <a:buFont typeface="Wingdings" panose="05000000000000000000" pitchFamily="2" charset="2"/>
              <a:buChar char="ü"/>
            </a:pPr>
            <a:r>
              <a:rPr lang="hr-HR" sz="1100" dirty="0">
                <a:latin typeface="Calibri" panose="020F0502020204030204" pitchFamily="34" charset="0"/>
              </a:rPr>
              <a:t>tečajne promjene</a:t>
            </a:r>
          </a:p>
          <a:p>
            <a:pPr marL="171450" indent="-171450" algn="l">
              <a:buFont typeface="Wingdings" panose="05000000000000000000" pitchFamily="2" charset="2"/>
              <a:buChar char="ü"/>
            </a:pPr>
            <a:endParaRPr lang="hr-HR" sz="1100" b="1" u="sng" dirty="0">
              <a:latin typeface="Calibri" panose="020F0502020204030204" pitchFamily="34" charset="0"/>
            </a:endParaRPr>
          </a:p>
        </p:txBody>
      </p:sp>
      <p:sp>
        <p:nvSpPr>
          <p:cNvPr id="37" name="Down Arrow 36"/>
          <p:cNvSpPr/>
          <p:nvPr/>
        </p:nvSpPr>
        <p:spPr bwMode="auto">
          <a:xfrm rot="16200000">
            <a:off x="4977501" y="1024524"/>
            <a:ext cx="327135" cy="375032"/>
          </a:xfrm>
          <a:prstGeom prst="downArrow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357281" y="911958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hr-HR" altLang="tr-TR" sz="1100" dirty="0" smtClean="0">
              <a:latin typeface="Calibri" panose="020F0502020204030204" pitchFamily="34" charset="0"/>
            </a:endParaRPr>
          </a:p>
          <a:p>
            <a:pPr algn="l"/>
            <a:r>
              <a:rPr lang="hr-HR" altLang="tr-TR" sz="1100" dirty="0" smtClean="0">
                <a:latin typeface="Calibri" panose="020F0502020204030204" pitchFamily="34" charset="0"/>
              </a:rPr>
              <a:t>plaćanja</a:t>
            </a:r>
            <a:r>
              <a:rPr lang="hr-HR" dirty="0" smtClean="0"/>
              <a:t> </a:t>
            </a:r>
            <a:r>
              <a:rPr lang="hr-HR" altLang="tr-TR" sz="1100" dirty="0" smtClean="0">
                <a:latin typeface="Calibri" panose="020F0502020204030204" pitchFamily="34" charset="0"/>
              </a:rPr>
              <a:t>vanjskog</a:t>
            </a:r>
            <a:r>
              <a:rPr lang="hr-HR" dirty="0" smtClean="0"/>
              <a:t> </a:t>
            </a:r>
            <a:r>
              <a:rPr lang="hr-HR" altLang="tr-TR" sz="1100" dirty="0" smtClean="0">
                <a:latin typeface="Calibri" panose="020F0502020204030204" pitchFamily="34" charset="0"/>
              </a:rPr>
              <a:t>duga (u inozemnim valutama </a:t>
            </a:r>
            <a:r>
              <a:rPr lang="hr-HR" dirty="0" smtClean="0"/>
              <a:t> </a:t>
            </a:r>
            <a:r>
              <a:rPr lang="hr-HR" altLang="tr-TR" sz="1100" dirty="0" smtClean="0">
                <a:latin typeface="Calibri" panose="020F0502020204030204" pitchFamily="34" charset="0"/>
              </a:rPr>
              <a:t>osim dolara, eura, japanskog jena, funte)</a:t>
            </a:r>
            <a:endParaRPr lang="hr-HR" sz="1100" b="1" u="sng" dirty="0" smtClean="0">
              <a:latin typeface="Calibri" panose="020F0502020204030204" pitchFamily="34" charset="0"/>
            </a:endParaRPr>
          </a:p>
          <a:p>
            <a:pPr algn="l"/>
            <a:endParaRPr lang="hr-HR" sz="1100" b="1" u="sng" dirty="0">
              <a:latin typeface="Calibri" panose="020F0502020204030204" pitchFamily="34" charset="0"/>
            </a:endParaRPr>
          </a:p>
        </p:txBody>
      </p:sp>
      <p:cxnSp>
        <p:nvCxnSpPr>
          <p:cNvPr id="46" name="Straight Arrow Connector 45"/>
          <p:cNvCxnSpPr>
            <a:endCxn id="6" idx="0"/>
          </p:cNvCxnSpPr>
          <p:nvPr/>
        </p:nvCxnSpPr>
        <p:spPr bwMode="auto">
          <a:xfrm>
            <a:off x="4571642" y="1628798"/>
            <a:ext cx="1" cy="128481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 flipV="1">
            <a:off x="1463808" y="1628799"/>
            <a:ext cx="2964176" cy="122413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55" name="Straight Arrow Connector 54"/>
          <p:cNvCxnSpPr/>
          <p:nvPr/>
        </p:nvCxnSpPr>
        <p:spPr bwMode="auto">
          <a:xfrm flipV="1">
            <a:off x="1616208" y="3024625"/>
            <a:ext cx="2742693" cy="6399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58" name="Straight Arrow Connector 57"/>
          <p:cNvCxnSpPr>
            <a:endCxn id="13" idx="0"/>
          </p:cNvCxnSpPr>
          <p:nvPr/>
        </p:nvCxnSpPr>
        <p:spPr bwMode="auto">
          <a:xfrm flipH="1">
            <a:off x="4114500" y="4092064"/>
            <a:ext cx="313486" cy="122168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arrow"/>
            <a:tailEnd type="arrow"/>
          </a:ln>
          <a:effectLst/>
        </p:spPr>
      </p:cxnSp>
      <p:cxnSp>
        <p:nvCxnSpPr>
          <p:cNvPr id="63" name="Straight Arrow Connector 62"/>
          <p:cNvCxnSpPr/>
          <p:nvPr/>
        </p:nvCxnSpPr>
        <p:spPr bwMode="auto">
          <a:xfrm flipH="1">
            <a:off x="4864533" y="3085034"/>
            <a:ext cx="294102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arrow"/>
          </a:ln>
          <a:effectLst/>
        </p:spPr>
      </p:cxnSp>
      <p:sp>
        <p:nvSpPr>
          <p:cNvPr id="67" name="TextBox 66"/>
          <p:cNvSpPr txBox="1"/>
          <p:nvPr/>
        </p:nvSpPr>
        <p:spPr>
          <a:xfrm>
            <a:off x="7305085" y="4418363"/>
            <a:ext cx="192883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hr-HR" altLang="tr-TR" sz="1100" dirty="0" smtClean="0">
                <a:latin typeface="Calibri" panose="020F0502020204030204" pitchFamily="34" charset="0"/>
              </a:rPr>
              <a:t>Porezni</a:t>
            </a:r>
            <a:r>
              <a:rPr lang="hr-HR" dirty="0" smtClean="0"/>
              <a:t> </a:t>
            </a:r>
            <a:r>
              <a:rPr lang="hr-HR" altLang="tr-TR" sz="1100" dirty="0">
                <a:latin typeface="Calibri" panose="020F0502020204030204" pitchFamily="34" charset="0"/>
              </a:rPr>
              <a:t>i</a:t>
            </a:r>
            <a:r>
              <a:rPr lang="hr-HR" dirty="0" smtClean="0"/>
              <a:t> </a:t>
            </a:r>
            <a:r>
              <a:rPr lang="hr-HR" altLang="tr-TR" sz="1100" dirty="0">
                <a:latin typeface="Calibri" panose="020F0502020204030204" pitchFamily="34" charset="0"/>
              </a:rPr>
              <a:t>neporezni</a:t>
            </a:r>
            <a:r>
              <a:rPr lang="hr-HR" dirty="0" smtClean="0"/>
              <a:t> </a:t>
            </a:r>
            <a:r>
              <a:rPr lang="hr-HR" altLang="tr-TR" sz="1100" dirty="0" smtClean="0">
                <a:latin typeface="Calibri" panose="020F0502020204030204" pitchFamily="34" charset="0"/>
              </a:rPr>
              <a:t>prihodi</a:t>
            </a:r>
          </a:p>
          <a:p>
            <a:pPr eaLnBrk="1" hangingPunct="1"/>
            <a:r>
              <a:rPr lang="hr-HR" altLang="tr-TR" sz="1100" dirty="0">
                <a:latin typeface="Calibri" panose="020F0502020204030204" pitchFamily="34" charset="0"/>
              </a:rPr>
              <a:t>koje su </a:t>
            </a:r>
            <a:r>
              <a:rPr lang="hr-HR" altLang="tr-TR" sz="1100" dirty="0" smtClean="0">
                <a:latin typeface="Calibri" panose="020F0502020204030204" pitchFamily="34" charset="0"/>
              </a:rPr>
              <a:t>naplatile regionalne</a:t>
            </a:r>
            <a:r>
              <a:rPr lang="hr-HR" dirty="0" smtClean="0"/>
              <a:t> </a:t>
            </a:r>
            <a:r>
              <a:rPr lang="hr-HR" altLang="tr-TR" sz="1100" dirty="0" smtClean="0">
                <a:latin typeface="Calibri" panose="020F0502020204030204" pitchFamily="34" charset="0"/>
              </a:rPr>
              <a:t>jedinice</a:t>
            </a:r>
            <a:endParaRPr lang="hr-HR" altLang="tr-TR" sz="1100" dirty="0">
              <a:latin typeface="Calibri" panose="020F0502020204030204" pitchFamily="34" charset="0"/>
            </a:endParaRPr>
          </a:p>
          <a:p>
            <a:pPr algn="l"/>
            <a:endParaRPr lang="hr-HR" sz="1100" b="1" u="sng" dirty="0">
              <a:latin typeface="Calibri" panose="020F0502020204030204" pitchFamily="34" charset="0"/>
            </a:endParaRPr>
          </a:p>
        </p:txBody>
      </p:sp>
      <p:sp>
        <p:nvSpPr>
          <p:cNvPr id="68" name="Down Arrow 67"/>
          <p:cNvSpPr/>
          <p:nvPr/>
        </p:nvSpPr>
        <p:spPr bwMode="auto">
          <a:xfrm rot="10800000">
            <a:off x="777867" y="2380887"/>
            <a:ext cx="327135" cy="375032"/>
          </a:xfrm>
          <a:prstGeom prst="downArrow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28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91400" cy="778098"/>
          </a:xfrm>
        </p:spPr>
        <p:txBody>
          <a:bodyPr/>
          <a:lstStyle/>
          <a:p>
            <a:r>
              <a:rPr lang="hr-HR" altLang="tr-TR" sz="3200" dirty="0" smtClean="0">
                <a:latin typeface="Calibri" panose="020F0502020204030204" pitchFamily="34" charset="0"/>
              </a:rPr>
              <a:t>Monitoring</a:t>
            </a:r>
            <a:endParaRPr lang="hr-HR" sz="32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    </a:t>
            </a:r>
            <a:endParaRPr lang="hr-HR" dirty="0">
              <a:latin typeface="Calibri" panose="020F050202020403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67544" y="1414675"/>
            <a:ext cx="385604" cy="398939"/>
            <a:chOff x="2146300" y="2165350"/>
            <a:chExt cx="550863" cy="569913"/>
          </a:xfrm>
        </p:grpSpPr>
        <p:grpSp>
          <p:nvGrpSpPr>
            <p:cNvPr id="5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8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6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TextBox 9"/>
          <p:cNvSpPr txBox="1"/>
          <p:nvPr/>
        </p:nvSpPr>
        <p:spPr>
          <a:xfrm>
            <a:off x="899592" y="1402547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dirty="0" smtClean="0">
                <a:latin typeface="Calibri" panose="020F0502020204030204" pitchFamily="34" charset="0"/>
              </a:rPr>
              <a:t>visoko se rukovodstvo svaki dan obavješćuje o odstupanjima od dnevnog programa novčanih sredstava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475598" y="2575748"/>
            <a:ext cx="385604" cy="398939"/>
            <a:chOff x="2146300" y="2165350"/>
            <a:chExt cx="550863" cy="569913"/>
          </a:xfrm>
        </p:grpSpPr>
        <p:grpSp>
          <p:nvGrpSpPr>
            <p:cNvPr id="12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14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5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13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6" name="Group 15"/>
          <p:cNvGrpSpPr/>
          <p:nvPr/>
        </p:nvGrpSpPr>
        <p:grpSpPr>
          <a:xfrm>
            <a:off x="503429" y="3657157"/>
            <a:ext cx="385604" cy="398939"/>
            <a:chOff x="2146300" y="2165350"/>
            <a:chExt cx="550863" cy="569913"/>
          </a:xfrm>
        </p:grpSpPr>
        <p:grpSp>
          <p:nvGrpSpPr>
            <p:cNvPr id="17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19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0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18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1" name="Group 20"/>
          <p:cNvGrpSpPr/>
          <p:nvPr/>
        </p:nvGrpSpPr>
        <p:grpSpPr>
          <a:xfrm>
            <a:off x="511398" y="4725144"/>
            <a:ext cx="385604" cy="398939"/>
            <a:chOff x="2146300" y="2165350"/>
            <a:chExt cx="550863" cy="569913"/>
          </a:xfrm>
        </p:grpSpPr>
        <p:grpSp>
          <p:nvGrpSpPr>
            <p:cNvPr id="22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24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5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23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6" name="Group 25"/>
          <p:cNvGrpSpPr/>
          <p:nvPr/>
        </p:nvGrpSpPr>
        <p:grpSpPr>
          <a:xfrm>
            <a:off x="488848" y="5858838"/>
            <a:ext cx="385604" cy="398939"/>
            <a:chOff x="2146300" y="2165350"/>
            <a:chExt cx="550863" cy="569913"/>
          </a:xfrm>
        </p:grpSpPr>
        <p:grpSp>
          <p:nvGrpSpPr>
            <p:cNvPr id="27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29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0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28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1" name="TextBox 60"/>
          <p:cNvSpPr txBox="1"/>
          <p:nvPr/>
        </p:nvSpPr>
        <p:spPr>
          <a:xfrm>
            <a:off x="867833" y="2420888"/>
            <a:ext cx="80737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Calibri" panose="020F0502020204030204" pitchFamily="34" charset="0"/>
              </a:defRPr>
            </a:lvl1pPr>
          </a:lstStyle>
          <a:p>
            <a:pPr algn="l"/>
            <a:r>
              <a:rPr lang="hr-HR" dirty="0" smtClean="0"/>
              <a:t>odstupanja od mjesečnog programa ispituju se na sastanku s Glavnom upravom i tajnikom Podtajništva  </a:t>
            </a:r>
            <a:endParaRPr lang="hr-HR" dirty="0"/>
          </a:p>
        </p:txBody>
      </p:sp>
      <p:sp>
        <p:nvSpPr>
          <p:cNvPr id="62" name="TextBox 61"/>
          <p:cNvSpPr txBox="1"/>
          <p:nvPr/>
        </p:nvSpPr>
        <p:spPr>
          <a:xfrm>
            <a:off x="897002" y="3573016"/>
            <a:ext cx="8237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dirty="0" smtClean="0"/>
              <a:t>informacije o ostvarenim mjesečnim novčanim sredstvima dijele se s javnošću putem </a:t>
            </a:r>
            <a:r>
              <a:rPr lang="hr-HR" i="1" dirty="0" smtClean="0"/>
              <a:t>web</a:t>
            </a:r>
            <a:r>
              <a:rPr lang="hr-HR" dirty="0" smtClean="0"/>
              <a:t>-stranice Riznice svakog mjeseca</a:t>
            </a:r>
            <a:endParaRPr lang="hr-HR" sz="1400" dirty="0">
              <a:latin typeface="Calibri" panose="020F05020202040302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921885" y="4509120"/>
            <a:ext cx="82374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dirty="0">
                <a:latin typeface="Calibri" panose="020F0502020204030204" pitchFamily="34" charset="0"/>
              </a:rPr>
              <a:t>k</a:t>
            </a:r>
            <a:r>
              <a:rPr lang="hr-HR" dirty="0" smtClean="0">
                <a:latin typeface="Calibri" panose="020F0502020204030204" pitchFamily="34" charset="0"/>
              </a:rPr>
              <a:t>ljučni pokazatelji uspješnosti Odjela za upravljanje novčanim sredstvima (CMD-a) utvrđeni su kao prosječno mjesečno odstupanje ukupnih prihoda i rashoda, a Odjel za upravljanje novčanim sredstvima podliježe revizijama turske Državne revizije i odgovara za te ključne pokazatelje uspješnosti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871862" y="5733256"/>
            <a:ext cx="8237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dirty="0" smtClean="0">
                <a:latin typeface="Calibri" panose="020F0502020204030204" pitchFamily="34" charset="0"/>
              </a:rPr>
              <a:t>proračunski se korisnici svakog mjeseca evaluiraju i rangiraju prema učinku potrošnje te ih se redovno izvješćuje o njihovoj uspješnosti</a:t>
            </a:r>
            <a:endParaRPr lang="hr-HR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42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2677000"/>
            <a:ext cx="7416824" cy="1109732"/>
          </a:xfrm>
        </p:spPr>
        <p:txBody>
          <a:bodyPr/>
          <a:lstStyle/>
          <a:p>
            <a:r>
              <a:rPr lang="hr-HR" dirty="0" smtClean="0">
                <a:latin typeface="Calibri" panose="020F0502020204030204" pitchFamily="34" charset="0"/>
              </a:rPr>
              <a:t>Upravljanje GOTOVINSKIM REZERVAMA </a:t>
            </a:r>
            <a:endParaRPr lang="hr-HR" dirty="0">
              <a:latin typeface="Calibri" panose="020F050202020403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827584" y="2618252"/>
            <a:ext cx="826295" cy="854870"/>
            <a:chOff x="2146300" y="2165350"/>
            <a:chExt cx="550863" cy="569913"/>
          </a:xfrm>
        </p:grpSpPr>
        <p:grpSp>
          <p:nvGrpSpPr>
            <p:cNvPr id="5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8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pic>
          <p:nvPicPr>
            <p:cNvPr id="6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 Box 37"/>
            <p:cNvSpPr txBox="1">
              <a:spLocks noChangeArrowheads="1"/>
            </p:cNvSpPr>
            <p:nvPr/>
          </p:nvSpPr>
          <p:spPr bwMode="gray">
            <a:xfrm>
              <a:off x="2205038" y="2193926"/>
              <a:ext cx="434975" cy="4719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tr-TR" sz="4000" b="1" dirty="0" smtClean="0">
                  <a:solidFill>
                    <a:srgbClr val="FFFFFF"/>
                  </a:solidFill>
                </a:rPr>
                <a:t>4.</a:t>
              </a:r>
              <a:endParaRPr lang="hr-HR" altLang="tr-TR" sz="4000" b="1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8047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990849" y="260648"/>
            <a:ext cx="7391400" cy="7493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hr-HR" altLang="tr-TR" dirty="0">
                <a:latin typeface="Calibri" panose="020F0502020204030204" pitchFamily="34" charset="0"/>
              </a:rPr>
              <a:t>Sadržaj</a:t>
            </a:r>
            <a:endParaRPr lang="hr-HR" altLang="tr-TR" sz="3200" dirty="0">
              <a:latin typeface="Calibri" panose="020F0502020204030204" pitchFamily="34" charset="0"/>
            </a:endParaRPr>
          </a:p>
        </p:txBody>
      </p:sp>
      <p:cxnSp>
        <p:nvCxnSpPr>
          <p:cNvPr id="44" name="Straight Connector 43"/>
          <p:cNvCxnSpPr>
            <a:cxnSpLocks noChangeShapeType="1"/>
          </p:cNvCxnSpPr>
          <p:nvPr/>
        </p:nvCxnSpPr>
        <p:spPr bwMode="auto">
          <a:xfrm>
            <a:off x="398711" y="1923419"/>
            <a:ext cx="4800600" cy="1588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" name="Text Box 45"/>
          <p:cNvSpPr txBox="1">
            <a:spLocks noChangeArrowheads="1"/>
          </p:cNvSpPr>
          <p:nvPr/>
        </p:nvSpPr>
        <p:spPr bwMode="auto">
          <a:xfrm>
            <a:off x="1144148" y="1288419"/>
            <a:ext cx="40759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hr-HR" altLang="tr-TR" sz="2400" b="1" dirty="0" smtClean="0">
                <a:latin typeface="Corbel" pitchFamily="34" charset="0"/>
              </a:rPr>
              <a:t>Općenito o upravljanju novčanim sredstvima</a:t>
            </a:r>
            <a:endParaRPr lang="hr-HR" altLang="tr-TR" sz="2400" b="1" dirty="0" smtClean="0">
              <a:latin typeface="Corbel" pitchFamily="34" charset="0"/>
              <a:cs typeface="Arial" charset="0"/>
            </a:endParaRPr>
          </a:p>
        </p:txBody>
      </p:sp>
      <p:sp>
        <p:nvSpPr>
          <p:cNvPr id="2" name="Text Box 45"/>
          <p:cNvSpPr txBox="1">
            <a:spLocks noChangeArrowheads="1"/>
          </p:cNvSpPr>
          <p:nvPr/>
        </p:nvSpPr>
        <p:spPr bwMode="auto">
          <a:xfrm>
            <a:off x="1160011" y="2209085"/>
            <a:ext cx="53344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hr-HR" altLang="tr-TR" sz="2400" b="1" dirty="0" smtClean="0">
                <a:latin typeface="Corbel" pitchFamily="34" charset="0"/>
              </a:rPr>
              <a:t>Postupci planiranja novčanih sredstava</a:t>
            </a:r>
            <a:endParaRPr lang="hr-HR" altLang="tr-TR" sz="2400" b="1" dirty="0" smtClean="0">
              <a:latin typeface="Corbel" pitchFamily="34" charset="0"/>
              <a:cs typeface="Arial" charset="0"/>
            </a:endParaRPr>
          </a:p>
        </p:txBody>
      </p:sp>
      <p:cxnSp>
        <p:nvCxnSpPr>
          <p:cNvPr id="4" name="Straight Connector 43"/>
          <p:cNvCxnSpPr>
            <a:cxnSpLocks noChangeShapeType="1"/>
          </p:cNvCxnSpPr>
          <p:nvPr/>
        </p:nvCxnSpPr>
        <p:spPr bwMode="auto">
          <a:xfrm>
            <a:off x="398711" y="3795082"/>
            <a:ext cx="4800600" cy="1587"/>
          </a:xfrm>
          <a:prstGeom prst="line">
            <a:avLst/>
          </a:prstGeom>
          <a:noFill/>
          <a:ln w="9525" algn="ctr">
            <a:solidFill>
              <a:schemeClr val="hlink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" name="Text Box 45"/>
          <p:cNvSpPr txBox="1">
            <a:spLocks noChangeArrowheads="1"/>
          </p:cNvSpPr>
          <p:nvPr/>
        </p:nvSpPr>
        <p:spPr bwMode="auto">
          <a:xfrm>
            <a:off x="1125754" y="3107049"/>
            <a:ext cx="56784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hr-HR" altLang="tr-TR" sz="2400" b="1" dirty="0" smtClean="0">
                <a:latin typeface="Corbel" pitchFamily="34" charset="0"/>
              </a:rPr>
              <a:t>Jedinstveni</a:t>
            </a:r>
            <a:r>
              <a:rPr lang="hr-HR" dirty="0" smtClean="0"/>
              <a:t> </a:t>
            </a:r>
            <a:r>
              <a:rPr lang="hr-HR" altLang="tr-TR" sz="2400" b="1" dirty="0">
                <a:latin typeface="Corbel" pitchFamily="34" charset="0"/>
              </a:rPr>
              <a:t>račun</a:t>
            </a:r>
            <a:r>
              <a:rPr lang="hr-HR" dirty="0" smtClean="0"/>
              <a:t> </a:t>
            </a:r>
            <a:r>
              <a:rPr lang="hr-HR" altLang="tr-TR" sz="2400" b="1" dirty="0" smtClean="0">
                <a:latin typeface="Corbel" pitchFamily="34" charset="0"/>
              </a:rPr>
              <a:t>riznice</a:t>
            </a:r>
            <a:r>
              <a:rPr lang="hr-HR" dirty="0" smtClean="0"/>
              <a:t> </a:t>
            </a:r>
            <a:r>
              <a:rPr lang="hr-HR" altLang="tr-TR" sz="2400" b="1" dirty="0" smtClean="0">
                <a:latin typeface="Corbel" pitchFamily="34" charset="0"/>
              </a:rPr>
              <a:t>i</a:t>
            </a:r>
            <a:r>
              <a:rPr lang="hr-HR" dirty="0" smtClean="0"/>
              <a:t> </a:t>
            </a:r>
            <a:r>
              <a:rPr lang="hr-HR" altLang="tr-TR" sz="2400" b="1" dirty="0" smtClean="0">
                <a:latin typeface="Corbel" pitchFamily="34" charset="0"/>
              </a:rPr>
              <a:t>monitoring</a:t>
            </a:r>
            <a:r>
              <a:rPr lang="hr-HR" dirty="0" smtClean="0"/>
              <a:t> </a:t>
            </a:r>
            <a:endParaRPr lang="hr-HR" altLang="tr-TR" sz="2400" b="1" dirty="0" smtClean="0">
              <a:latin typeface="Corbel" pitchFamily="34" charset="0"/>
              <a:cs typeface="Arial" charset="0"/>
            </a:endParaRPr>
          </a:p>
        </p:txBody>
      </p:sp>
      <p:cxnSp>
        <p:nvCxnSpPr>
          <p:cNvPr id="10" name="Straight Connector 43"/>
          <p:cNvCxnSpPr>
            <a:cxnSpLocks noChangeShapeType="1"/>
          </p:cNvCxnSpPr>
          <p:nvPr/>
        </p:nvCxnSpPr>
        <p:spPr bwMode="auto">
          <a:xfrm>
            <a:off x="398711" y="2871157"/>
            <a:ext cx="4800600" cy="1587"/>
          </a:xfrm>
          <a:prstGeom prst="line">
            <a:avLst/>
          </a:prstGeom>
          <a:noFill/>
          <a:ln w="9525" algn="ctr">
            <a:solidFill>
              <a:schemeClr val="accent2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49167" name="Group 15"/>
          <p:cNvGrpSpPr>
            <a:grpSpLocks/>
          </p:cNvGrpSpPr>
          <p:nvPr/>
        </p:nvGrpSpPr>
        <p:grpSpPr bwMode="auto">
          <a:xfrm>
            <a:off x="408236" y="3131507"/>
            <a:ext cx="550863" cy="569912"/>
            <a:chOff x="480" y="1200"/>
            <a:chExt cx="1042" cy="1019"/>
          </a:xfrm>
        </p:grpSpPr>
        <p:pic>
          <p:nvPicPr>
            <p:cNvPr id="49168" name="Picture 16" descr="circuler_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480" y="1200"/>
              <a:ext cx="1042" cy="10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9169" name="Oval 17"/>
            <p:cNvSpPr>
              <a:spLocks noChangeArrowheads="1"/>
            </p:cNvSpPr>
            <p:nvPr/>
          </p:nvSpPr>
          <p:spPr bwMode="gray">
            <a:xfrm>
              <a:off x="480" y="1200"/>
              <a:ext cx="1035" cy="1019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alpha val="55000"/>
                  </a:schemeClr>
                </a:gs>
                <a:gs pos="50000">
                  <a:schemeClr val="hlink">
                    <a:gamma/>
                    <a:shade val="46275"/>
                    <a:invGamma/>
                    <a:alpha val="89999"/>
                  </a:schemeClr>
                </a:gs>
                <a:gs pos="100000">
                  <a:schemeClr val="hlink">
                    <a:alpha val="55000"/>
                  </a:schemeClr>
                </a:gs>
              </a:gsLst>
              <a:lin ang="5400000" scaled="1"/>
            </a:gradFill>
            <a:ln w="50800" algn="ctr">
              <a:solidFill>
                <a:srgbClr val="5F5F5F">
                  <a:alpha val="20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pic>
        <p:nvPicPr>
          <p:cNvPr id="49170" name="Picture 18" descr="Picture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465386" y="3137857"/>
            <a:ext cx="434975" cy="20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171" name="Text Box 19"/>
          <p:cNvSpPr txBox="1">
            <a:spLocks noChangeArrowheads="1"/>
          </p:cNvSpPr>
          <p:nvPr/>
        </p:nvSpPr>
        <p:spPr bwMode="gray">
          <a:xfrm>
            <a:off x="465386" y="3179132"/>
            <a:ext cx="434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altLang="tr-TR" sz="2400" b="1">
                <a:solidFill>
                  <a:srgbClr val="FFFFFF"/>
                </a:solidFill>
              </a:rPr>
              <a:t>3.</a:t>
            </a:r>
          </a:p>
        </p:txBody>
      </p:sp>
      <p:grpSp>
        <p:nvGrpSpPr>
          <p:cNvPr id="49172" name="Group 20"/>
          <p:cNvGrpSpPr>
            <a:grpSpLocks/>
          </p:cNvGrpSpPr>
          <p:nvPr/>
        </p:nvGrpSpPr>
        <p:grpSpPr bwMode="auto">
          <a:xfrm>
            <a:off x="408236" y="2232982"/>
            <a:ext cx="550863" cy="569912"/>
            <a:chOff x="1352" y="2011"/>
            <a:chExt cx="347" cy="359"/>
          </a:xfrm>
        </p:grpSpPr>
        <p:grpSp>
          <p:nvGrpSpPr>
            <p:cNvPr id="49173" name="Group 21"/>
            <p:cNvGrpSpPr>
              <a:grpSpLocks/>
            </p:cNvGrpSpPr>
            <p:nvPr/>
          </p:nvGrpSpPr>
          <p:grpSpPr bwMode="auto">
            <a:xfrm>
              <a:off x="1352" y="2011"/>
              <a:ext cx="347" cy="359"/>
              <a:chOff x="480" y="1200"/>
              <a:chExt cx="1042" cy="1019"/>
            </a:xfrm>
          </p:grpSpPr>
          <p:grpSp>
            <p:nvGrpSpPr>
              <p:cNvPr id="49174" name="Group 22"/>
              <p:cNvGrpSpPr>
                <a:grpSpLocks/>
              </p:cNvGrpSpPr>
              <p:nvPr/>
            </p:nvGrpSpPr>
            <p:grpSpPr bwMode="auto">
              <a:xfrm>
                <a:off x="480" y="1200"/>
                <a:ext cx="1042" cy="1019"/>
                <a:chOff x="480" y="1200"/>
                <a:chExt cx="1042" cy="1019"/>
              </a:xfrm>
            </p:grpSpPr>
            <p:pic>
              <p:nvPicPr>
                <p:cNvPr id="49175" name="Picture 23" descr="circuler_1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gray">
                <a:xfrm>
                  <a:off x="480" y="1200"/>
                  <a:ext cx="1042" cy="1016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49176" name="Oval 24"/>
                <p:cNvSpPr>
                  <a:spLocks noChangeArrowheads="1"/>
                </p:cNvSpPr>
                <p:nvPr/>
              </p:nvSpPr>
              <p:spPr bwMode="gray">
                <a:xfrm>
                  <a:off x="480" y="1200"/>
                  <a:ext cx="1035" cy="101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>
                        <a:alpha val="55000"/>
                      </a:schemeClr>
                    </a:gs>
                    <a:gs pos="50000">
                      <a:schemeClr val="accent2">
                        <a:gamma/>
                        <a:shade val="46275"/>
                        <a:invGamma/>
                        <a:alpha val="89999"/>
                      </a:schemeClr>
                    </a:gs>
                    <a:gs pos="100000">
                      <a:schemeClr val="accent2">
                        <a:alpha val="55000"/>
                      </a:schemeClr>
                    </a:gs>
                  </a:gsLst>
                  <a:lin ang="5400000" scaled="1"/>
                </a:gradFill>
                <a:ln w="50800" algn="ctr">
                  <a:solidFill>
                    <a:srgbClr val="5F5F5F">
                      <a:alpha val="20000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</p:grpSp>
          <p:pic>
            <p:nvPicPr>
              <p:cNvPr id="49177" name="Picture 25" descr="Picture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584" y="1210"/>
                <a:ext cx="823" cy="36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49178" name="Text Box 26"/>
            <p:cNvSpPr txBox="1">
              <a:spLocks noChangeArrowheads="1"/>
            </p:cNvSpPr>
            <p:nvPr/>
          </p:nvSpPr>
          <p:spPr bwMode="gray">
            <a:xfrm>
              <a:off x="1389" y="2040"/>
              <a:ext cx="27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tr-TR" sz="2400" b="1">
                  <a:solidFill>
                    <a:srgbClr val="FFFFFF"/>
                  </a:solidFill>
                </a:rPr>
                <a:t>2.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95536" y="4077072"/>
            <a:ext cx="4803775" cy="640410"/>
            <a:chOff x="2133600" y="4998390"/>
            <a:chExt cx="4803775" cy="640410"/>
          </a:xfrm>
        </p:grpSpPr>
        <p:cxnSp>
          <p:nvCxnSpPr>
            <p:cNvPr id="7" name="Straight Connector 43"/>
            <p:cNvCxnSpPr>
              <a:cxnSpLocks noChangeShapeType="1"/>
            </p:cNvCxnSpPr>
            <p:nvPr/>
          </p:nvCxnSpPr>
          <p:spPr bwMode="auto">
            <a:xfrm>
              <a:off x="2136775" y="5637213"/>
              <a:ext cx="4800600" cy="1587"/>
            </a:xfrm>
            <a:prstGeom prst="line">
              <a:avLst/>
            </a:prstGeom>
            <a:noFill/>
            <a:ln w="9525" algn="ctr">
              <a:solidFill>
                <a:schemeClr val="folHlink"/>
              </a:solidFill>
              <a:round/>
              <a:headEnd type="diamond" w="med" len="med"/>
              <a:tailEnd type="diamond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" name="Text Box 45"/>
            <p:cNvSpPr txBox="1">
              <a:spLocks noChangeArrowheads="1"/>
            </p:cNvSpPr>
            <p:nvPr/>
          </p:nvSpPr>
          <p:spPr bwMode="auto">
            <a:xfrm>
              <a:off x="2860530" y="4998390"/>
              <a:ext cx="344953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  <a:alpha val="50000"/>
                </a:schemeClr>
              </a:prstShdw>
            </a:effec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hr-HR" altLang="tr-TR" sz="2400" b="1" dirty="0" smtClean="0">
                  <a:latin typeface="Corbel" pitchFamily="34" charset="0"/>
                </a:rPr>
                <a:t>Upravljanje gotovinskim rezervama</a:t>
              </a:r>
              <a:endParaRPr lang="hr-HR" altLang="tr-TR" sz="2400" b="1" dirty="0" smtClean="0">
                <a:latin typeface="Corbel" pitchFamily="34" charset="0"/>
                <a:cs typeface="Arial" charset="0"/>
              </a:endParaRPr>
            </a:p>
          </p:txBody>
        </p:sp>
        <p:grpSp>
          <p:nvGrpSpPr>
            <p:cNvPr id="49179" name="Group 27"/>
            <p:cNvGrpSpPr>
              <a:grpSpLocks/>
            </p:cNvGrpSpPr>
            <p:nvPr/>
          </p:nvGrpSpPr>
          <p:grpSpPr bwMode="auto">
            <a:xfrm>
              <a:off x="2133600" y="5016500"/>
              <a:ext cx="582613" cy="561975"/>
              <a:chOff x="1344" y="3208"/>
              <a:chExt cx="367" cy="354"/>
            </a:xfrm>
          </p:grpSpPr>
          <p:pic>
            <p:nvPicPr>
              <p:cNvPr id="49180" name="Picture 28" descr="circuler_1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1344" y="3208"/>
                <a:ext cx="367" cy="35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9181" name="Oval 29"/>
              <p:cNvSpPr>
                <a:spLocks noChangeArrowheads="1"/>
              </p:cNvSpPr>
              <p:nvPr/>
            </p:nvSpPr>
            <p:spPr bwMode="gray">
              <a:xfrm>
                <a:off x="1345" y="3208"/>
                <a:ext cx="365" cy="354"/>
              </a:xfrm>
              <a:prstGeom prst="ellipse">
                <a:avLst/>
              </a:prstGeom>
              <a:gradFill rotWithShape="1">
                <a:gsLst>
                  <a:gs pos="0">
                    <a:schemeClr val="folHlink">
                      <a:alpha val="55000"/>
                    </a:schemeClr>
                  </a:gs>
                  <a:gs pos="50000">
                    <a:schemeClr val="folHlink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folHlink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pic>
            <p:nvPicPr>
              <p:cNvPr id="49182" name="Picture 30" descr="Picture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1382" y="3217"/>
                <a:ext cx="290" cy="1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9183" name="Text Box 31"/>
              <p:cNvSpPr txBox="1">
                <a:spLocks noChangeArrowheads="1"/>
              </p:cNvSpPr>
              <p:nvPr/>
            </p:nvSpPr>
            <p:spPr bwMode="gray">
              <a:xfrm>
                <a:off x="1383" y="3216"/>
                <a:ext cx="28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hr-HR" altLang="tr-TR" sz="2400" b="1" dirty="0">
                    <a:solidFill>
                      <a:srgbClr val="FFFFFF"/>
                    </a:solidFill>
                  </a:rPr>
                  <a:t>4.</a:t>
                </a:r>
              </a:p>
            </p:txBody>
          </p:sp>
        </p:grpSp>
      </p:grpSp>
      <p:grpSp>
        <p:nvGrpSpPr>
          <p:cNvPr id="3" name="Group 2"/>
          <p:cNvGrpSpPr/>
          <p:nvPr/>
        </p:nvGrpSpPr>
        <p:grpSpPr>
          <a:xfrm>
            <a:off x="408236" y="1282069"/>
            <a:ext cx="550863" cy="569913"/>
            <a:chOff x="2146300" y="2165350"/>
            <a:chExt cx="550863" cy="569913"/>
          </a:xfrm>
        </p:grpSpPr>
        <p:grpSp>
          <p:nvGrpSpPr>
            <p:cNvPr id="49185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49186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9187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pic>
          <p:nvPicPr>
            <p:cNvPr id="49188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9189" name="Text Box 37"/>
            <p:cNvSpPr txBox="1">
              <a:spLocks noChangeArrowheads="1"/>
            </p:cNvSpPr>
            <p:nvPr/>
          </p:nvSpPr>
          <p:spPr bwMode="gray">
            <a:xfrm>
              <a:off x="2205038" y="2193925"/>
              <a:ext cx="434975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tr-TR" sz="2400" b="1" dirty="0">
                  <a:solidFill>
                    <a:srgbClr val="FFFFFF"/>
                  </a:solidFill>
                </a:rPr>
                <a:t>1.</a:t>
              </a:r>
            </a:p>
          </p:txBody>
        </p:sp>
      </p:grpSp>
      <p:cxnSp>
        <p:nvCxnSpPr>
          <p:cNvPr id="50" name="Straight Connector 43"/>
          <p:cNvCxnSpPr>
            <a:cxnSpLocks noChangeShapeType="1"/>
          </p:cNvCxnSpPr>
          <p:nvPr/>
        </p:nvCxnSpPr>
        <p:spPr bwMode="auto">
          <a:xfrm>
            <a:off x="411411" y="5638709"/>
            <a:ext cx="4800600" cy="1587"/>
          </a:xfrm>
          <a:prstGeom prst="line">
            <a:avLst/>
          </a:prstGeom>
          <a:noFill/>
          <a:ln w="9525" algn="ctr">
            <a:solidFill>
              <a:schemeClr val="folHlink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" name="Text Box 45"/>
          <p:cNvSpPr txBox="1">
            <a:spLocks noChangeArrowheads="1"/>
          </p:cNvSpPr>
          <p:nvPr/>
        </p:nvSpPr>
        <p:spPr bwMode="auto">
          <a:xfrm>
            <a:off x="1044665" y="4990807"/>
            <a:ext cx="52569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hr-HR" altLang="tr-TR" sz="2400" b="1" dirty="0" smtClean="0">
                <a:latin typeface="Corbel" pitchFamily="34" charset="0"/>
              </a:rPr>
              <a:t>Odnos</a:t>
            </a:r>
            <a:r>
              <a:rPr lang="hr-HR" dirty="0" smtClean="0"/>
              <a:t> </a:t>
            </a:r>
            <a:r>
              <a:rPr lang="hr-HR" altLang="tr-TR" sz="2400" b="1" dirty="0" smtClean="0">
                <a:latin typeface="Corbel" pitchFamily="34" charset="0"/>
              </a:rPr>
              <a:t>s</a:t>
            </a:r>
            <a:r>
              <a:rPr lang="hr-HR" dirty="0" smtClean="0"/>
              <a:t> </a:t>
            </a:r>
            <a:r>
              <a:rPr lang="hr-HR" altLang="tr-TR" sz="2400" b="1" dirty="0" smtClean="0">
                <a:latin typeface="Corbel" pitchFamily="34" charset="0"/>
              </a:rPr>
              <a:t>upravljanjem</a:t>
            </a:r>
            <a:r>
              <a:rPr lang="hr-HR" dirty="0" smtClean="0"/>
              <a:t> </a:t>
            </a:r>
            <a:r>
              <a:rPr lang="hr-HR" altLang="tr-TR" sz="2400" b="1" dirty="0" smtClean="0">
                <a:latin typeface="Corbel" pitchFamily="34" charset="0"/>
              </a:rPr>
              <a:t>dugom i rizikom</a:t>
            </a:r>
            <a:endParaRPr lang="hr-HR" altLang="tr-TR" sz="2400" b="1" dirty="0" smtClean="0">
              <a:latin typeface="Corbel" pitchFamily="34" charset="0"/>
              <a:cs typeface="Arial" charset="0"/>
            </a:endParaRPr>
          </a:p>
        </p:txBody>
      </p:sp>
      <p:grpSp>
        <p:nvGrpSpPr>
          <p:cNvPr id="53" name="Group 27"/>
          <p:cNvGrpSpPr>
            <a:grpSpLocks/>
          </p:cNvGrpSpPr>
          <p:nvPr/>
        </p:nvGrpSpPr>
        <p:grpSpPr bwMode="auto">
          <a:xfrm>
            <a:off x="408236" y="5017996"/>
            <a:ext cx="582613" cy="561975"/>
            <a:chOff x="1344" y="3208"/>
            <a:chExt cx="367" cy="354"/>
          </a:xfrm>
        </p:grpSpPr>
        <p:pic>
          <p:nvPicPr>
            <p:cNvPr id="54" name="Picture 28" descr="circuler_1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1344" y="3208"/>
              <a:ext cx="367" cy="3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5" name="Oval 29"/>
            <p:cNvSpPr>
              <a:spLocks noChangeArrowheads="1"/>
            </p:cNvSpPr>
            <p:nvPr/>
          </p:nvSpPr>
          <p:spPr bwMode="gray">
            <a:xfrm>
              <a:off x="1345" y="3208"/>
              <a:ext cx="365" cy="354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alpha val="55000"/>
                  </a:schemeClr>
                </a:gs>
                <a:gs pos="50000">
                  <a:schemeClr val="folHlink">
                    <a:gamma/>
                    <a:shade val="46275"/>
                    <a:invGamma/>
                    <a:alpha val="89999"/>
                  </a:schemeClr>
                </a:gs>
                <a:gs pos="100000">
                  <a:schemeClr val="folHlink">
                    <a:alpha val="55000"/>
                  </a:schemeClr>
                </a:gs>
              </a:gsLst>
              <a:lin ang="5400000" scaled="1"/>
            </a:gradFill>
            <a:ln w="50800" algn="ctr">
              <a:solidFill>
                <a:srgbClr val="5F5F5F">
                  <a:alpha val="20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pic>
          <p:nvPicPr>
            <p:cNvPr id="56" name="Picture 30" descr="Picture2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1382" y="3217"/>
              <a:ext cx="290" cy="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7" name="Text Box 31"/>
            <p:cNvSpPr txBox="1">
              <a:spLocks noChangeArrowheads="1"/>
            </p:cNvSpPr>
            <p:nvPr/>
          </p:nvSpPr>
          <p:spPr bwMode="gray">
            <a:xfrm>
              <a:off x="1383" y="3216"/>
              <a:ext cx="28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tr-TR" sz="2400" b="1" dirty="0" smtClean="0">
                  <a:solidFill>
                    <a:srgbClr val="FFFFFF"/>
                  </a:solidFill>
                </a:rPr>
                <a:t>5.</a:t>
              </a:r>
              <a:endParaRPr lang="hr-HR" altLang="tr-TR" sz="2400" b="1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45" name="Straight Connector 43"/>
          <p:cNvCxnSpPr>
            <a:cxnSpLocks noChangeShapeType="1"/>
          </p:cNvCxnSpPr>
          <p:nvPr/>
        </p:nvCxnSpPr>
        <p:spPr bwMode="auto">
          <a:xfrm>
            <a:off x="398711" y="6451749"/>
            <a:ext cx="4800600" cy="1587"/>
          </a:xfrm>
          <a:prstGeom prst="line">
            <a:avLst/>
          </a:prstGeom>
          <a:noFill/>
          <a:ln w="9525" algn="ctr">
            <a:solidFill>
              <a:schemeClr val="folHlink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6" name="Text Box 45"/>
          <p:cNvSpPr txBox="1">
            <a:spLocks noChangeArrowheads="1"/>
          </p:cNvSpPr>
          <p:nvPr/>
        </p:nvSpPr>
        <p:spPr bwMode="auto">
          <a:xfrm>
            <a:off x="1103620" y="5803847"/>
            <a:ext cx="31870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hr-HR" altLang="tr-TR" sz="2400" b="1" dirty="0" smtClean="0">
                <a:latin typeface="Corbel" pitchFamily="34" charset="0"/>
              </a:rPr>
              <a:t>Sustav</a:t>
            </a:r>
            <a:r>
              <a:rPr lang="hr-HR" dirty="0" smtClean="0"/>
              <a:t> </a:t>
            </a:r>
            <a:r>
              <a:rPr lang="hr-HR" altLang="tr-TR" sz="2400" b="1" dirty="0" smtClean="0">
                <a:latin typeface="Corbel" pitchFamily="34" charset="0"/>
              </a:rPr>
              <a:t>Državne</a:t>
            </a:r>
            <a:r>
              <a:rPr lang="hr-HR" dirty="0" smtClean="0"/>
              <a:t> </a:t>
            </a:r>
            <a:r>
              <a:rPr lang="hr-HR" altLang="tr-TR" sz="2400" b="1" dirty="0" smtClean="0">
                <a:latin typeface="Corbel" pitchFamily="34" charset="0"/>
              </a:rPr>
              <a:t>riznice</a:t>
            </a:r>
            <a:endParaRPr lang="hr-HR" altLang="tr-TR" sz="2400" b="1" dirty="0" smtClean="0">
              <a:latin typeface="Corbel" pitchFamily="34" charset="0"/>
              <a:cs typeface="Arial" charset="0"/>
            </a:endParaRPr>
          </a:p>
        </p:txBody>
      </p:sp>
      <p:grpSp>
        <p:nvGrpSpPr>
          <p:cNvPr id="47" name="Group 27"/>
          <p:cNvGrpSpPr>
            <a:grpSpLocks/>
          </p:cNvGrpSpPr>
          <p:nvPr/>
        </p:nvGrpSpPr>
        <p:grpSpPr bwMode="auto">
          <a:xfrm>
            <a:off x="395536" y="5831036"/>
            <a:ext cx="582613" cy="561975"/>
            <a:chOff x="1344" y="3208"/>
            <a:chExt cx="367" cy="354"/>
          </a:xfrm>
        </p:grpSpPr>
        <p:pic>
          <p:nvPicPr>
            <p:cNvPr id="49" name="Picture 28" descr="circuler_1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1344" y="3208"/>
              <a:ext cx="367" cy="3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2" name="Oval 29"/>
            <p:cNvSpPr>
              <a:spLocks noChangeArrowheads="1"/>
            </p:cNvSpPr>
            <p:nvPr/>
          </p:nvSpPr>
          <p:spPr bwMode="gray">
            <a:xfrm>
              <a:off x="1345" y="3208"/>
              <a:ext cx="365" cy="354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alpha val="55000"/>
                  </a:schemeClr>
                </a:gs>
                <a:gs pos="50000">
                  <a:schemeClr val="folHlink">
                    <a:gamma/>
                    <a:shade val="46275"/>
                    <a:invGamma/>
                    <a:alpha val="89999"/>
                  </a:schemeClr>
                </a:gs>
                <a:gs pos="100000">
                  <a:schemeClr val="folHlink">
                    <a:alpha val="55000"/>
                  </a:schemeClr>
                </a:gs>
              </a:gsLst>
              <a:lin ang="5400000" scaled="1"/>
            </a:gradFill>
            <a:ln w="50800" algn="ctr">
              <a:solidFill>
                <a:srgbClr val="5F5F5F">
                  <a:alpha val="20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pic>
          <p:nvPicPr>
            <p:cNvPr id="58" name="Picture 30" descr="Picture2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1382" y="3217"/>
              <a:ext cx="290" cy="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9" name="Text Box 31"/>
            <p:cNvSpPr txBox="1">
              <a:spLocks noChangeArrowheads="1"/>
            </p:cNvSpPr>
            <p:nvPr/>
          </p:nvSpPr>
          <p:spPr bwMode="gray">
            <a:xfrm>
              <a:off x="1383" y="3216"/>
              <a:ext cx="28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tr-TR" sz="2400" b="1" dirty="0" smtClean="0">
                  <a:solidFill>
                    <a:srgbClr val="FFFFFF"/>
                  </a:solidFill>
                </a:rPr>
                <a:t>6.</a:t>
              </a:r>
              <a:endParaRPr lang="hr-HR" altLang="tr-TR" sz="2400" b="1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9180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778098"/>
          </a:xfrm>
        </p:spPr>
        <p:txBody>
          <a:bodyPr/>
          <a:lstStyle/>
          <a:p>
            <a:r>
              <a:rPr lang="hr-HR" altLang="tr-TR" sz="3200" dirty="0" smtClean="0">
                <a:latin typeface="Calibri" panose="020F0502020204030204" pitchFamily="34" charset="0"/>
              </a:rPr>
              <a:t>Remuneracija gotovinskih rezervi Riznice</a:t>
            </a:r>
            <a:endParaRPr lang="hr-HR" sz="32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    </a:t>
            </a:r>
            <a:endParaRPr lang="hr-HR" sz="1800" dirty="0">
              <a:latin typeface="Calibri" panose="020F050202020403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67544" y="1445885"/>
            <a:ext cx="385604" cy="398939"/>
            <a:chOff x="2146300" y="2165350"/>
            <a:chExt cx="550863" cy="569913"/>
          </a:xfrm>
        </p:grpSpPr>
        <p:grpSp>
          <p:nvGrpSpPr>
            <p:cNvPr id="5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8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6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TextBox 9"/>
          <p:cNvSpPr txBox="1"/>
          <p:nvPr/>
        </p:nvSpPr>
        <p:spPr>
          <a:xfrm>
            <a:off x="899592" y="1340768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1" hangingPunct="1"/>
            <a:r>
              <a:rPr lang="hr-HR" altLang="tr-TR" dirty="0">
                <a:latin typeface="Calibri" panose="020F0502020204030204" pitchFamily="34" charset="0"/>
              </a:rPr>
              <a:t>cilj</a:t>
            </a:r>
            <a:r>
              <a:rPr lang="hr-HR" dirty="0" smtClean="0"/>
              <a:t> </a:t>
            </a:r>
            <a:r>
              <a:rPr lang="hr-HR" altLang="tr-TR" dirty="0">
                <a:latin typeface="Calibri" panose="020F0502020204030204" pitchFamily="34" charset="0"/>
              </a:rPr>
              <a:t>je smanjiti iznos neiskorištenih novčanih sredstava ili novčanih sredstava s niskim prinosom</a:t>
            </a:r>
            <a:r>
              <a:rPr lang="hr-HR" dirty="0" smtClean="0"/>
              <a:t> </a:t>
            </a:r>
            <a:r>
              <a:rPr lang="hr-HR" altLang="tr-TR" dirty="0">
                <a:latin typeface="Calibri" panose="020F0502020204030204" pitchFamily="34" charset="0"/>
              </a:rPr>
              <a:t>koja se drže u Središnjoj banci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475598" y="2926685"/>
            <a:ext cx="385604" cy="398939"/>
            <a:chOff x="2146300" y="2165350"/>
            <a:chExt cx="550863" cy="569913"/>
          </a:xfrm>
        </p:grpSpPr>
        <p:grpSp>
          <p:nvGrpSpPr>
            <p:cNvPr id="12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14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5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13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6" name="Group 15"/>
          <p:cNvGrpSpPr/>
          <p:nvPr/>
        </p:nvGrpSpPr>
        <p:grpSpPr>
          <a:xfrm>
            <a:off x="503429" y="4365104"/>
            <a:ext cx="385604" cy="398939"/>
            <a:chOff x="2146300" y="2165350"/>
            <a:chExt cx="550863" cy="569913"/>
          </a:xfrm>
        </p:grpSpPr>
        <p:grpSp>
          <p:nvGrpSpPr>
            <p:cNvPr id="17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19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0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18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1" name="Group 20"/>
          <p:cNvGrpSpPr/>
          <p:nvPr/>
        </p:nvGrpSpPr>
        <p:grpSpPr>
          <a:xfrm>
            <a:off x="511398" y="5694357"/>
            <a:ext cx="385604" cy="398939"/>
            <a:chOff x="2146300" y="2165350"/>
            <a:chExt cx="550863" cy="569913"/>
          </a:xfrm>
        </p:grpSpPr>
        <p:grpSp>
          <p:nvGrpSpPr>
            <p:cNvPr id="22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24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5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23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1" name="TextBox 60"/>
          <p:cNvSpPr txBox="1"/>
          <p:nvPr/>
        </p:nvSpPr>
        <p:spPr>
          <a:xfrm>
            <a:off x="867833" y="2780928"/>
            <a:ext cx="80737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Calibri" panose="020F0502020204030204" pitchFamily="34" charset="0"/>
              </a:defRPr>
            </a:lvl1pPr>
          </a:lstStyle>
          <a:p>
            <a:pPr algn="just" eaLnBrk="1" hangingPunct="1"/>
            <a:r>
              <a:rPr lang="hr-HR" altLang="tr-TR" dirty="0" smtClean="0"/>
              <a:t>računi u turskoj liri ostvaruju remuneraciju svakog tjedna,</a:t>
            </a:r>
            <a:r>
              <a:rPr lang="hr-HR" dirty="0" smtClean="0"/>
              <a:t> </a:t>
            </a:r>
            <a:r>
              <a:rPr lang="hr-HR" altLang="tr-TR" dirty="0" smtClean="0"/>
              <a:t>a računi u inozemnoj valuti</a:t>
            </a:r>
            <a:r>
              <a:rPr lang="hr-HR" dirty="0" smtClean="0"/>
              <a:t> </a:t>
            </a:r>
            <a:r>
              <a:rPr lang="hr-HR" altLang="tr-TR" dirty="0" smtClean="0"/>
              <a:t>ostvaruju</a:t>
            </a:r>
            <a:r>
              <a:rPr lang="hr-HR" dirty="0" smtClean="0"/>
              <a:t> </a:t>
            </a:r>
            <a:r>
              <a:rPr lang="hr-HR" altLang="tr-TR" dirty="0" smtClean="0"/>
              <a:t>je</a:t>
            </a:r>
            <a:r>
              <a:rPr lang="hr-HR" dirty="0" smtClean="0"/>
              <a:t> </a:t>
            </a:r>
            <a:r>
              <a:rPr lang="hr-HR" altLang="tr-TR" dirty="0" smtClean="0"/>
              <a:t>mjesečno</a:t>
            </a:r>
            <a:r>
              <a:rPr lang="hr-HR" dirty="0" smtClean="0"/>
              <a:t> </a:t>
            </a:r>
            <a:r>
              <a:rPr lang="hr-HR" altLang="tr-TR" dirty="0" smtClean="0"/>
              <a:t>u skladu s tržišnim stopama</a:t>
            </a:r>
            <a:endParaRPr lang="hr-HR" altLang="tr-TR" dirty="0"/>
          </a:p>
        </p:txBody>
      </p:sp>
      <p:sp>
        <p:nvSpPr>
          <p:cNvPr id="62" name="TextBox 61"/>
          <p:cNvSpPr txBox="1"/>
          <p:nvPr/>
        </p:nvSpPr>
        <p:spPr>
          <a:xfrm>
            <a:off x="897002" y="4369549"/>
            <a:ext cx="8237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r-HR" altLang="tr-TR" dirty="0">
                <a:latin typeface="Calibri" panose="020F0502020204030204" pitchFamily="34" charset="0"/>
              </a:rPr>
              <a:t> i preostali računi u turskoj liri i stranoj valuti  ostvaruju remuneraciju svakog dana</a:t>
            </a:r>
            <a:r>
              <a:rPr lang="hr-HR" dirty="0" smtClean="0"/>
              <a:t> </a:t>
            </a:r>
            <a:r>
              <a:rPr lang="hr-HR" altLang="tr-TR" dirty="0">
                <a:latin typeface="Calibri" panose="020F0502020204030204" pitchFamily="34" charset="0"/>
              </a:rPr>
              <a:t>prema tržišnim stopama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921885" y="5698802"/>
            <a:ext cx="8237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1" hangingPunct="1"/>
            <a:r>
              <a:rPr lang="hr-HR" altLang="tr-TR" dirty="0">
                <a:latin typeface="Calibri" panose="020F0502020204030204" pitchFamily="34" charset="0"/>
              </a:rPr>
              <a:t>Riznica</a:t>
            </a:r>
            <a:r>
              <a:rPr lang="hr-HR" dirty="0" smtClean="0"/>
              <a:t> </a:t>
            </a:r>
            <a:r>
              <a:rPr lang="hr-HR" altLang="tr-TR" dirty="0">
                <a:latin typeface="Calibri" panose="020F0502020204030204" pitchFamily="34" charset="0"/>
              </a:rPr>
              <a:t>naknadu</a:t>
            </a:r>
            <a:r>
              <a:rPr lang="hr-HR" dirty="0" smtClean="0"/>
              <a:t> </a:t>
            </a:r>
            <a:r>
              <a:rPr lang="hr-HR" altLang="tr-TR" dirty="0">
                <a:latin typeface="Calibri" panose="020F0502020204030204" pitchFamily="34" charset="0"/>
              </a:rPr>
              <a:t>za</a:t>
            </a:r>
            <a:r>
              <a:rPr lang="hr-HR" dirty="0" smtClean="0"/>
              <a:t> </a:t>
            </a:r>
            <a:r>
              <a:rPr lang="hr-HR" altLang="tr-TR" dirty="0">
                <a:latin typeface="Calibri" panose="020F0502020204030204" pitchFamily="34" charset="0"/>
              </a:rPr>
              <a:t>transakcije</a:t>
            </a:r>
            <a:r>
              <a:rPr lang="hr-HR" dirty="0" smtClean="0"/>
              <a:t> </a:t>
            </a:r>
            <a:r>
              <a:rPr lang="hr-HR" altLang="tr-TR" dirty="0">
                <a:latin typeface="Calibri" panose="020F0502020204030204" pitchFamily="34" charset="0"/>
              </a:rPr>
              <a:t>plaća CBRT-u</a:t>
            </a:r>
            <a:r>
              <a:rPr lang="hr-HR" dirty="0" smtClean="0"/>
              <a:t> </a:t>
            </a:r>
            <a:r>
              <a:rPr lang="hr-HR" altLang="tr-TR" dirty="0" smtClean="0">
                <a:latin typeface="Calibri" panose="020F0502020204030204" pitchFamily="34" charset="0"/>
              </a:rPr>
              <a:t>i</a:t>
            </a:r>
            <a:r>
              <a:rPr lang="hr-HR" dirty="0" smtClean="0"/>
              <a:t> </a:t>
            </a:r>
            <a:r>
              <a:rPr lang="hr-HR" altLang="tr-TR" dirty="0" smtClean="0">
                <a:latin typeface="Calibri" panose="020F0502020204030204" pitchFamily="34" charset="0"/>
              </a:rPr>
              <a:t>banci Ziraat Bank</a:t>
            </a:r>
            <a:r>
              <a:rPr lang="hr-HR" dirty="0" smtClean="0"/>
              <a:t> </a:t>
            </a:r>
            <a:r>
              <a:rPr lang="hr-HR" altLang="tr-TR" dirty="0" smtClean="0">
                <a:latin typeface="Calibri" panose="020F0502020204030204" pitchFamily="34" charset="0"/>
              </a:rPr>
              <a:t>za</a:t>
            </a:r>
            <a:r>
              <a:rPr lang="hr-HR" dirty="0" smtClean="0"/>
              <a:t> </a:t>
            </a:r>
            <a:r>
              <a:rPr lang="hr-HR" altLang="tr-TR" dirty="0">
                <a:latin typeface="Calibri" panose="020F0502020204030204" pitchFamily="34" charset="0"/>
              </a:rPr>
              <a:t>bankovne</a:t>
            </a:r>
            <a:r>
              <a:rPr lang="hr-HR" dirty="0" smtClean="0"/>
              <a:t> </a:t>
            </a:r>
            <a:r>
              <a:rPr lang="hr-HR" altLang="tr-TR" dirty="0">
                <a:latin typeface="Calibri" panose="020F0502020204030204" pitchFamily="34" charset="0"/>
              </a:rPr>
              <a:t>transakcije</a:t>
            </a:r>
          </a:p>
        </p:txBody>
      </p:sp>
    </p:spTree>
    <p:extLst>
      <p:ext uri="{BB962C8B-B14F-4D97-AF65-F5344CB8AC3E}">
        <p14:creationId xmlns:p14="http://schemas.microsoft.com/office/powerpoint/2010/main" val="395954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778098"/>
          </a:xfrm>
        </p:spPr>
        <p:txBody>
          <a:bodyPr/>
          <a:lstStyle/>
          <a:p>
            <a:r>
              <a:rPr lang="hr-HR" altLang="tr-TR" sz="3200" dirty="0" smtClean="0">
                <a:latin typeface="Calibri" panose="020F0502020204030204" pitchFamily="34" charset="0"/>
              </a:rPr>
              <a:t>Kratkoročne transakcije na tržištu novca</a:t>
            </a:r>
            <a:endParaRPr lang="hr-HR" sz="32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    </a:t>
            </a:r>
            <a:endParaRPr lang="hr-HR" dirty="0">
              <a:latin typeface="Calibri" panose="020F050202020403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67544" y="1414675"/>
            <a:ext cx="385604" cy="398939"/>
            <a:chOff x="2146300" y="2165350"/>
            <a:chExt cx="550863" cy="569913"/>
          </a:xfrm>
        </p:grpSpPr>
        <p:grpSp>
          <p:nvGrpSpPr>
            <p:cNvPr id="5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8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6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TextBox 9"/>
          <p:cNvSpPr txBox="1"/>
          <p:nvPr/>
        </p:nvSpPr>
        <p:spPr>
          <a:xfrm>
            <a:off x="899592" y="1268760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dirty="0">
                <a:latin typeface="Calibri" panose="020F0502020204030204" pitchFamily="34" charset="0"/>
              </a:rPr>
              <a:t>Uredba o financiranju s pomoću novčanih transakcija na tržištu novca od 8. studenoga 2008.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475598" y="2575748"/>
            <a:ext cx="385604" cy="398939"/>
            <a:chOff x="2146300" y="2165350"/>
            <a:chExt cx="550863" cy="569913"/>
          </a:xfrm>
        </p:grpSpPr>
        <p:grpSp>
          <p:nvGrpSpPr>
            <p:cNvPr id="12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14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5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13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6" name="Group 15"/>
          <p:cNvGrpSpPr/>
          <p:nvPr/>
        </p:nvGrpSpPr>
        <p:grpSpPr>
          <a:xfrm>
            <a:off x="503429" y="3657157"/>
            <a:ext cx="385604" cy="398939"/>
            <a:chOff x="2146300" y="2165350"/>
            <a:chExt cx="550863" cy="569913"/>
          </a:xfrm>
        </p:grpSpPr>
        <p:grpSp>
          <p:nvGrpSpPr>
            <p:cNvPr id="17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19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0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18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1" name="Group 20"/>
          <p:cNvGrpSpPr/>
          <p:nvPr/>
        </p:nvGrpSpPr>
        <p:grpSpPr>
          <a:xfrm>
            <a:off x="502873" y="4823738"/>
            <a:ext cx="385604" cy="398939"/>
            <a:chOff x="2146300" y="2165350"/>
            <a:chExt cx="550863" cy="569913"/>
          </a:xfrm>
        </p:grpSpPr>
        <p:grpSp>
          <p:nvGrpSpPr>
            <p:cNvPr id="22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24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5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23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6" name="Group 25"/>
          <p:cNvGrpSpPr/>
          <p:nvPr/>
        </p:nvGrpSpPr>
        <p:grpSpPr>
          <a:xfrm>
            <a:off x="488848" y="5858838"/>
            <a:ext cx="385604" cy="398939"/>
            <a:chOff x="2146300" y="2165350"/>
            <a:chExt cx="550863" cy="569913"/>
          </a:xfrm>
        </p:grpSpPr>
        <p:grpSp>
          <p:nvGrpSpPr>
            <p:cNvPr id="27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29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0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28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1" name="TextBox 60"/>
          <p:cNvSpPr txBox="1"/>
          <p:nvPr/>
        </p:nvSpPr>
        <p:spPr>
          <a:xfrm>
            <a:off x="867833" y="2492896"/>
            <a:ext cx="80737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Calibri" panose="020F0502020204030204" pitchFamily="34" charset="0"/>
              </a:defRPr>
            </a:lvl1pPr>
          </a:lstStyle>
          <a:p>
            <a:pPr algn="l"/>
            <a:r>
              <a:rPr lang="hr-HR" altLang="tr-TR" dirty="0"/>
              <a:t>cilj</a:t>
            </a:r>
            <a:r>
              <a:rPr lang="hr-HR" dirty="0" smtClean="0"/>
              <a:t> </a:t>
            </a:r>
            <a:r>
              <a:rPr lang="hr-HR" altLang="tr-TR" dirty="0"/>
              <a:t>je u najvećoj mogućoj mjeri smanjiti troškove zaduživanja države upotrebom kratkoročnih novčanih instrumenata za upravljanje novčanim tokovima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906589" y="3524815"/>
            <a:ext cx="82374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1" hangingPunct="1"/>
            <a:r>
              <a:rPr lang="hr-HR" altLang="tr-TR" dirty="0">
                <a:latin typeface="Calibri" panose="020F0502020204030204" pitchFamily="34" charset="0"/>
              </a:rPr>
              <a:t>tri vrste instrumenata radi postizanja ravnoteže između vremena novčanih priljeva i odljeva u mjesecu</a:t>
            </a:r>
          </a:p>
          <a:p>
            <a:pPr lvl="1" algn="l"/>
            <a:r>
              <a:rPr lang="hr-HR" sz="1200" dirty="0">
                <a:latin typeface="Calibri" panose="020F0502020204030204" pitchFamily="34" charset="0"/>
              </a:rPr>
              <a:t>zapis o novčanim transakcijama (</a:t>
            </a:r>
            <a:r>
              <a:rPr lang="hr-HR" sz="1200" i="1" dirty="0">
                <a:latin typeface="Calibri" panose="020F0502020204030204" pitchFamily="34" charset="0"/>
              </a:rPr>
              <a:t>Cash Transaction</a:t>
            </a:r>
            <a:r>
              <a:rPr lang="hr-HR" i="1" dirty="0" smtClean="0"/>
              <a:t> </a:t>
            </a:r>
            <a:r>
              <a:rPr lang="hr-HR" sz="1200" i="1" dirty="0">
                <a:latin typeface="Calibri" panose="020F0502020204030204" pitchFamily="34" charset="0"/>
              </a:rPr>
              <a:t>Note</a:t>
            </a:r>
            <a:r>
              <a:rPr lang="hr-HR" sz="1200" dirty="0">
                <a:latin typeface="Calibri" panose="020F0502020204030204" pitchFamily="34" charset="0"/>
              </a:rPr>
              <a:t> (CTN))</a:t>
            </a:r>
          </a:p>
          <a:p>
            <a:pPr lvl="1" algn="l"/>
            <a:r>
              <a:rPr lang="hr-HR" sz="1200" dirty="0">
                <a:latin typeface="Calibri" panose="020F0502020204030204" pitchFamily="34" charset="0"/>
              </a:rPr>
              <a:t>sekundarna ponuda s obvezom reotkupa (</a:t>
            </a:r>
            <a:r>
              <a:rPr lang="hr-HR" sz="1200" i="1" dirty="0">
                <a:latin typeface="Calibri" panose="020F0502020204030204" pitchFamily="34" charset="0"/>
              </a:rPr>
              <a:t>Reopen with the Commitment or Repurchase</a:t>
            </a:r>
            <a:r>
              <a:rPr lang="hr-HR" sz="1200" dirty="0">
                <a:latin typeface="Calibri" panose="020F0502020204030204" pitchFamily="34" charset="0"/>
              </a:rPr>
              <a:t> (RCR))</a:t>
            </a:r>
          </a:p>
          <a:p>
            <a:pPr lvl="1" algn="l"/>
            <a:r>
              <a:rPr lang="hr-HR" sz="1200" dirty="0">
                <a:latin typeface="Calibri" panose="020F0502020204030204" pitchFamily="34" charset="0"/>
              </a:rPr>
              <a:t>aukcija depozita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906589" y="4823738"/>
            <a:ext cx="8237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altLang="tr-TR" dirty="0">
                <a:latin typeface="Calibri" panose="020F0502020204030204" pitchFamily="34" charset="0"/>
              </a:rPr>
              <a:t>rok dospijeća instrumenata iznosi najviše 30 dana</a:t>
            </a:r>
            <a:endParaRPr lang="hr-HR" dirty="0" smtClean="0">
              <a:latin typeface="Calibri" panose="020F050202020403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871862" y="5848496"/>
            <a:ext cx="8237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altLang="tr-TR" dirty="0">
                <a:latin typeface="Calibri" panose="020F0502020204030204" pitchFamily="34" charset="0"/>
              </a:rPr>
              <a:t>zasad</a:t>
            </a:r>
            <a:r>
              <a:rPr lang="hr-HR" dirty="0" smtClean="0"/>
              <a:t> </a:t>
            </a:r>
            <a:r>
              <a:rPr lang="hr-HR" altLang="tr-TR" dirty="0">
                <a:latin typeface="Calibri" panose="020F0502020204030204" pitchFamily="34" charset="0"/>
              </a:rPr>
              <a:t>se ne koriste</a:t>
            </a:r>
            <a:r>
              <a:rPr lang="hr-HR" dirty="0" smtClean="0"/>
              <a:t> </a:t>
            </a:r>
            <a:r>
              <a:rPr lang="hr-HR" altLang="tr-TR" dirty="0">
                <a:latin typeface="Calibri" panose="020F0502020204030204" pitchFamily="34" charset="0"/>
              </a:rPr>
              <a:t>zbog</a:t>
            </a:r>
            <a:r>
              <a:rPr lang="hr-HR" dirty="0" smtClean="0"/>
              <a:t> </a:t>
            </a:r>
            <a:r>
              <a:rPr lang="hr-HR" altLang="tr-TR" dirty="0">
                <a:latin typeface="Calibri" panose="020F0502020204030204" pitchFamily="34" charset="0"/>
              </a:rPr>
              <a:t>strateške</a:t>
            </a:r>
            <a:r>
              <a:rPr lang="hr-HR" dirty="0" smtClean="0"/>
              <a:t> </a:t>
            </a:r>
            <a:r>
              <a:rPr lang="hr-HR" altLang="tr-TR" dirty="0">
                <a:latin typeface="Calibri" panose="020F0502020204030204" pitchFamily="34" charset="0"/>
              </a:rPr>
              <a:t>referentne vrijednosti</a:t>
            </a:r>
            <a:r>
              <a:rPr lang="hr-HR" dirty="0" smtClean="0"/>
              <a:t> </a:t>
            </a:r>
            <a:r>
              <a:rPr lang="hr-HR" altLang="tr-TR" dirty="0">
                <a:latin typeface="Calibri" panose="020F0502020204030204" pitchFamily="34" charset="0"/>
              </a:rPr>
              <a:t>u pogledu snažnih</a:t>
            </a:r>
            <a:r>
              <a:rPr lang="hr-HR" dirty="0" smtClean="0"/>
              <a:t> </a:t>
            </a:r>
            <a:r>
              <a:rPr lang="hr-HR" altLang="tr-TR" dirty="0">
                <a:latin typeface="Calibri" panose="020F0502020204030204" pitchFamily="34" charset="0"/>
              </a:rPr>
              <a:t>gotovinskih rezerva</a:t>
            </a:r>
            <a:endParaRPr lang="hr-HR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94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2363390"/>
            <a:ext cx="7416824" cy="1713682"/>
          </a:xfrm>
        </p:spPr>
        <p:txBody>
          <a:bodyPr/>
          <a:lstStyle/>
          <a:p>
            <a:r>
              <a:rPr lang="hr-HR" dirty="0" smtClean="0">
                <a:latin typeface="Calibri" panose="020F0502020204030204" pitchFamily="34" charset="0"/>
              </a:rPr>
              <a:t>ODNOS s UPRAVLJANJEM DUGOM I RIZICIMA</a:t>
            </a:r>
            <a:endParaRPr lang="hr-HR" dirty="0">
              <a:latin typeface="Calibri" panose="020F050202020403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827584" y="2618252"/>
            <a:ext cx="826295" cy="854870"/>
            <a:chOff x="2146300" y="2165350"/>
            <a:chExt cx="550863" cy="569913"/>
          </a:xfrm>
        </p:grpSpPr>
        <p:grpSp>
          <p:nvGrpSpPr>
            <p:cNvPr id="5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8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pic>
          <p:nvPicPr>
            <p:cNvPr id="6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 Box 37"/>
            <p:cNvSpPr txBox="1">
              <a:spLocks noChangeArrowheads="1"/>
            </p:cNvSpPr>
            <p:nvPr/>
          </p:nvSpPr>
          <p:spPr bwMode="gray">
            <a:xfrm>
              <a:off x="2205038" y="2193926"/>
              <a:ext cx="434975" cy="4719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tr-TR" sz="4000" b="1" dirty="0">
                  <a:solidFill>
                    <a:srgbClr val="FFFFFF"/>
                  </a:solidFill>
                </a:rPr>
                <a:t>5.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8558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3212" y="260648"/>
            <a:ext cx="7391400" cy="1143000"/>
          </a:xfrm>
        </p:spPr>
        <p:txBody>
          <a:bodyPr/>
          <a:lstStyle/>
          <a:p>
            <a:r>
              <a:rPr lang="hr-HR" sz="3200" dirty="0">
                <a:latin typeface="Calibri" panose="020F0502020204030204" pitchFamily="34" charset="0"/>
              </a:rPr>
              <a:t>Odnos s upravljanjem rizicima – I.</a:t>
            </a:r>
            <a:endParaRPr lang="hr-HR" altLang="tr-TR" sz="3200" dirty="0" smtClean="0"/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invGray">
          <a:xfrm>
            <a:off x="5708649" y="4631840"/>
            <a:ext cx="2522538" cy="1477963"/>
          </a:xfrm>
          <a:prstGeom prst="rect">
            <a:avLst/>
          </a:prstGeom>
          <a:gradFill rotWithShape="1">
            <a:gsLst>
              <a:gs pos="0">
                <a:schemeClr val="folHlink">
                  <a:gamma/>
                  <a:shade val="72549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0421" name="AutoShape 5"/>
          <p:cNvSpPr>
            <a:spLocks noChangeArrowheads="1"/>
          </p:cNvSpPr>
          <p:nvPr/>
        </p:nvSpPr>
        <p:spPr bwMode="gray">
          <a:xfrm>
            <a:off x="2974975" y="2330450"/>
            <a:ext cx="2268538" cy="5365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FDFDF"/>
              </a:gs>
              <a:gs pos="50000">
                <a:srgbClr val="DFDFDF">
                  <a:gamma/>
                  <a:tint val="24314"/>
                  <a:invGamma/>
                </a:srgbClr>
              </a:gs>
              <a:gs pos="100000">
                <a:srgbClr val="DFDFDF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sp>
        <p:nvSpPr>
          <p:cNvPr id="60422" name="AutoShape 6"/>
          <p:cNvSpPr>
            <a:spLocks noChangeArrowheads="1"/>
          </p:cNvSpPr>
          <p:nvPr/>
        </p:nvSpPr>
        <p:spPr bwMode="gray">
          <a:xfrm>
            <a:off x="5835649" y="2341876"/>
            <a:ext cx="2268538" cy="5365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FDFDF"/>
              </a:gs>
              <a:gs pos="50000">
                <a:srgbClr val="DFDFDF">
                  <a:gamma/>
                  <a:tint val="24314"/>
                  <a:invGamma/>
                </a:srgbClr>
              </a:gs>
              <a:gs pos="100000">
                <a:srgbClr val="DFDFDF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sp>
        <p:nvSpPr>
          <p:cNvPr id="60423" name="Rectangle 7"/>
          <p:cNvSpPr>
            <a:spLocks noChangeArrowheads="1"/>
          </p:cNvSpPr>
          <p:nvPr/>
        </p:nvSpPr>
        <p:spPr bwMode="invGray">
          <a:xfrm>
            <a:off x="2871788" y="4748213"/>
            <a:ext cx="2503487" cy="1477962"/>
          </a:xfrm>
          <a:prstGeom prst="rect">
            <a:avLst/>
          </a:prstGeom>
          <a:gradFill rotWithShape="1">
            <a:gsLst>
              <a:gs pos="0">
                <a:schemeClr val="folHlink">
                  <a:gamma/>
                  <a:shade val="86275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  <a:extLst>
            <a:ext uri="{91240B29-F687-4F45-9708-019B960494DF}">
              <a14:hiddenLine xmlns:a14="http://schemas.microsoft.com/office/drawing/2010/main" w="9525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tr-TR"/>
          </a:p>
        </p:txBody>
      </p:sp>
      <p:sp>
        <p:nvSpPr>
          <p:cNvPr id="60424" name="Text Box 8"/>
          <p:cNvSpPr txBox="1">
            <a:spLocks noChangeArrowheads="1"/>
          </p:cNvSpPr>
          <p:nvPr/>
        </p:nvSpPr>
        <p:spPr bwMode="white">
          <a:xfrm>
            <a:off x="3184525" y="5208588"/>
            <a:ext cx="17494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altLang="tr-TR" sz="1600" b="1" i="0" dirty="0" smtClean="0">
                <a:solidFill>
                  <a:srgbClr val="FFFFFF"/>
                </a:solidFill>
              </a:rPr>
              <a:t>Devizne rezerve</a:t>
            </a:r>
            <a:endParaRPr lang="hr-HR" altLang="tr-TR" sz="1600" b="1" i="0" dirty="0">
              <a:solidFill>
                <a:srgbClr val="FFFFFF"/>
              </a:solidFill>
              <a:cs typeface="Arial" charset="0"/>
            </a:endParaRPr>
          </a:p>
        </p:txBody>
      </p:sp>
      <p:grpSp>
        <p:nvGrpSpPr>
          <p:cNvPr id="60425" name="Group 9"/>
          <p:cNvGrpSpPr>
            <a:grpSpLocks/>
          </p:cNvGrpSpPr>
          <p:nvPr/>
        </p:nvGrpSpPr>
        <p:grpSpPr bwMode="auto">
          <a:xfrm>
            <a:off x="1069975" y="3302000"/>
            <a:ext cx="1735138" cy="1446213"/>
            <a:chOff x="4397" y="1430"/>
            <a:chExt cx="1005" cy="960"/>
          </a:xfrm>
        </p:grpSpPr>
        <p:sp>
          <p:nvSpPr>
            <p:cNvPr id="60426" name="AutoShape 10"/>
            <p:cNvSpPr>
              <a:spLocks noChangeArrowheads="1"/>
            </p:cNvSpPr>
            <p:nvPr/>
          </p:nvSpPr>
          <p:spPr bwMode="gray">
            <a:xfrm>
              <a:off x="4397" y="1430"/>
              <a:ext cx="1005" cy="960"/>
            </a:xfrm>
            <a:prstGeom prst="homePlate">
              <a:avLst>
                <a:gd name="adj" fmla="val 26172"/>
              </a:avLst>
            </a:prstGeom>
            <a:gradFill rotWithShape="1">
              <a:gsLst>
                <a:gs pos="0">
                  <a:srgbClr val="D5E0E5">
                    <a:gamma/>
                    <a:shade val="66275"/>
                    <a:invGamma/>
                  </a:srgbClr>
                </a:gs>
                <a:gs pos="50000">
                  <a:srgbClr val="D5E0E5"/>
                </a:gs>
                <a:gs pos="100000">
                  <a:srgbClr val="D5E0E5">
                    <a:gamma/>
                    <a:shade val="66275"/>
                    <a:invGamma/>
                  </a:srgbClr>
                </a:gs>
              </a:gsLst>
              <a:lin ang="5400000" scaled="1"/>
            </a:gradFill>
            <a:ln w="9525" algn="ctr">
              <a:solidFill>
                <a:srgbClr val="76858A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0427" name="AutoShape 11"/>
            <p:cNvSpPr>
              <a:spLocks noChangeArrowheads="1"/>
            </p:cNvSpPr>
            <p:nvPr/>
          </p:nvSpPr>
          <p:spPr bwMode="gray">
            <a:xfrm>
              <a:off x="4407" y="1440"/>
              <a:ext cx="978" cy="934"/>
            </a:xfrm>
            <a:prstGeom prst="homePlate">
              <a:avLst>
                <a:gd name="adj" fmla="val 26178"/>
              </a:avLst>
            </a:prstGeom>
            <a:noFill/>
            <a:ln w="9525" algn="ctr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DDDDDD"/>
                      </a:gs>
                      <a:gs pos="100000">
                        <a:srgbClr val="DDDDDD">
                          <a:gamma/>
                          <a:shade val="66275"/>
                          <a:invGamma/>
                        </a:srgb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grpSp>
        <p:nvGrpSpPr>
          <p:cNvPr id="60428" name="Group 12"/>
          <p:cNvGrpSpPr>
            <a:grpSpLocks/>
          </p:cNvGrpSpPr>
          <p:nvPr/>
        </p:nvGrpSpPr>
        <p:grpSpPr bwMode="auto">
          <a:xfrm>
            <a:off x="1069975" y="4800600"/>
            <a:ext cx="1735138" cy="1447800"/>
            <a:chOff x="4397" y="1430"/>
            <a:chExt cx="1005" cy="960"/>
          </a:xfrm>
        </p:grpSpPr>
        <p:sp>
          <p:nvSpPr>
            <p:cNvPr id="60429" name="AutoShape 13"/>
            <p:cNvSpPr>
              <a:spLocks noChangeArrowheads="1"/>
            </p:cNvSpPr>
            <p:nvPr/>
          </p:nvSpPr>
          <p:spPr bwMode="gray">
            <a:xfrm>
              <a:off x="4397" y="1430"/>
              <a:ext cx="1005" cy="960"/>
            </a:xfrm>
            <a:prstGeom prst="homePlate">
              <a:avLst>
                <a:gd name="adj" fmla="val 26172"/>
              </a:avLst>
            </a:prstGeom>
            <a:gradFill rotWithShape="1">
              <a:gsLst>
                <a:gs pos="0">
                  <a:srgbClr val="D5E0E5">
                    <a:gamma/>
                    <a:shade val="66275"/>
                    <a:invGamma/>
                  </a:srgbClr>
                </a:gs>
                <a:gs pos="50000">
                  <a:srgbClr val="D5E0E5"/>
                </a:gs>
                <a:gs pos="100000">
                  <a:srgbClr val="D5E0E5">
                    <a:gamma/>
                    <a:shade val="66275"/>
                    <a:invGamma/>
                  </a:srgbClr>
                </a:gs>
              </a:gsLst>
              <a:lin ang="5400000" scaled="1"/>
            </a:gradFill>
            <a:ln w="9525" algn="ctr">
              <a:solidFill>
                <a:srgbClr val="76858A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0430" name="AutoShape 14"/>
            <p:cNvSpPr>
              <a:spLocks noChangeArrowheads="1"/>
            </p:cNvSpPr>
            <p:nvPr/>
          </p:nvSpPr>
          <p:spPr bwMode="gray">
            <a:xfrm>
              <a:off x="4407" y="1440"/>
              <a:ext cx="978" cy="934"/>
            </a:xfrm>
            <a:prstGeom prst="homePlate">
              <a:avLst>
                <a:gd name="adj" fmla="val 26178"/>
              </a:avLst>
            </a:prstGeom>
            <a:gradFill rotWithShape="1">
              <a:gsLst>
                <a:gs pos="0">
                  <a:srgbClr val="D5E0E5">
                    <a:gamma/>
                    <a:shade val="66275"/>
                    <a:invGamma/>
                  </a:srgbClr>
                </a:gs>
                <a:gs pos="50000">
                  <a:srgbClr val="D5E0E5"/>
                </a:gs>
                <a:gs pos="100000">
                  <a:srgbClr val="D5E0E5">
                    <a:gamma/>
                    <a:shade val="66275"/>
                    <a:invGamma/>
                  </a:srgbClr>
                </a:gs>
              </a:gsLst>
              <a:lin ang="5400000" scaled="1"/>
            </a:gradFill>
            <a:ln w="9525" algn="ctr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60431" name="Rectangle 15"/>
          <p:cNvSpPr>
            <a:spLocks noChangeArrowheads="1"/>
          </p:cNvSpPr>
          <p:nvPr/>
        </p:nvSpPr>
        <p:spPr bwMode="gray">
          <a:xfrm>
            <a:off x="966813" y="3671163"/>
            <a:ext cx="1743075" cy="707886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FFFFFF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hr-HR" altLang="tr-TR" sz="2000" b="1" i="0" dirty="0" smtClean="0">
                <a:solidFill>
                  <a:srgbClr val="333333"/>
                </a:solidFill>
              </a:rPr>
              <a:t>Minimalna razina</a:t>
            </a:r>
            <a:endParaRPr lang="hr-HR" altLang="tr-TR" sz="2000" b="1" i="0" dirty="0">
              <a:solidFill>
                <a:srgbClr val="333333"/>
              </a:solidFill>
              <a:cs typeface="Arial" charset="0"/>
            </a:endParaRPr>
          </a:p>
        </p:txBody>
      </p:sp>
      <p:sp>
        <p:nvSpPr>
          <p:cNvPr id="60432" name="Rectangle 16"/>
          <p:cNvSpPr>
            <a:spLocks noChangeArrowheads="1"/>
          </p:cNvSpPr>
          <p:nvPr/>
        </p:nvSpPr>
        <p:spPr bwMode="gray">
          <a:xfrm>
            <a:off x="995363" y="5314950"/>
            <a:ext cx="1743075" cy="707886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FFFFFF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hr-HR" altLang="tr-TR" sz="2000" b="1" i="0" dirty="0" smtClean="0">
                <a:solidFill>
                  <a:srgbClr val="333333"/>
                </a:solidFill>
              </a:rPr>
              <a:t>Maksimalna razina</a:t>
            </a:r>
            <a:endParaRPr lang="hr-HR" altLang="tr-TR" sz="2000" b="1" i="0" dirty="0">
              <a:solidFill>
                <a:srgbClr val="333333"/>
              </a:solidFill>
              <a:cs typeface="Arial" charset="0"/>
            </a:endParaRPr>
          </a:p>
        </p:txBody>
      </p:sp>
      <p:sp>
        <p:nvSpPr>
          <p:cNvPr id="60433" name="Rectangle 17"/>
          <p:cNvSpPr>
            <a:spLocks noChangeArrowheads="1"/>
          </p:cNvSpPr>
          <p:nvPr/>
        </p:nvSpPr>
        <p:spPr bwMode="white">
          <a:xfrm>
            <a:off x="5708649" y="5232323"/>
            <a:ext cx="224155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hr-HR" altLang="tr-TR" sz="1200" b="1" i="0" dirty="0" smtClean="0">
                <a:solidFill>
                  <a:srgbClr val="FFFFFF"/>
                </a:solidFill>
              </a:rPr>
              <a:t>Transakcije na tržištu novca</a:t>
            </a:r>
            <a:endParaRPr lang="hr-HR" altLang="tr-TR" sz="1200" b="1" i="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0434" name="Rectangle 18"/>
          <p:cNvSpPr>
            <a:spLocks noChangeArrowheads="1"/>
          </p:cNvSpPr>
          <p:nvPr/>
        </p:nvSpPr>
        <p:spPr bwMode="gray">
          <a:xfrm>
            <a:off x="2871789" y="2324620"/>
            <a:ext cx="2317750" cy="5847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FFFFFF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hr-HR" altLang="tr-TR" sz="1600" b="1" i="0" dirty="0" smtClean="0"/>
              <a:t>Strateške referentne vrijednosti</a:t>
            </a:r>
            <a:endParaRPr lang="hr-HR" altLang="tr-TR" sz="1600" b="1" i="0" dirty="0">
              <a:cs typeface="Arial" charset="0"/>
            </a:endParaRPr>
          </a:p>
        </p:txBody>
      </p:sp>
      <p:sp>
        <p:nvSpPr>
          <p:cNvPr id="60435" name="Rectangle 19"/>
          <p:cNvSpPr>
            <a:spLocks noChangeArrowheads="1"/>
          </p:cNvSpPr>
          <p:nvPr/>
        </p:nvSpPr>
        <p:spPr bwMode="gray">
          <a:xfrm>
            <a:off x="5816486" y="2341876"/>
            <a:ext cx="2132013" cy="5847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FFFFFF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hr-HR" altLang="tr-TR" sz="1600" b="1" i="0" dirty="0" smtClean="0"/>
              <a:t>Kriteriji</a:t>
            </a:r>
            <a:r>
              <a:rPr lang="hr-HR" dirty="0" smtClean="0"/>
              <a:t> </a:t>
            </a:r>
            <a:r>
              <a:rPr lang="hr-HR" altLang="tr-TR" sz="1600" b="1" i="0" dirty="0" smtClean="0"/>
              <a:t>za gotovinske rezerve</a:t>
            </a:r>
            <a:endParaRPr lang="hr-HR" altLang="tr-TR" sz="1600" b="1" i="0" dirty="0">
              <a:cs typeface="Arial" charset="0"/>
            </a:endParaRPr>
          </a:p>
        </p:txBody>
      </p:sp>
      <p:sp>
        <p:nvSpPr>
          <p:cNvPr id="60436" name="Rectangle 20"/>
          <p:cNvSpPr>
            <a:spLocks noChangeArrowheads="1"/>
          </p:cNvSpPr>
          <p:nvPr/>
        </p:nvSpPr>
        <p:spPr bwMode="gray">
          <a:xfrm>
            <a:off x="5708649" y="3062288"/>
            <a:ext cx="2522538" cy="1476375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2549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0437" name="Rectangle 21"/>
          <p:cNvSpPr>
            <a:spLocks noChangeArrowheads="1"/>
          </p:cNvSpPr>
          <p:nvPr/>
        </p:nvSpPr>
        <p:spPr bwMode="gray">
          <a:xfrm>
            <a:off x="2871788" y="3198813"/>
            <a:ext cx="2503487" cy="1477962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8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91240B29-F687-4F45-9708-019B960494DF}">
              <a14:hiddenLine xmlns:a14="http://schemas.microsoft.com/office/drawing/2010/main" w="9525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tr-TR"/>
          </a:p>
        </p:txBody>
      </p:sp>
      <p:sp>
        <p:nvSpPr>
          <p:cNvPr id="60438" name="Text Box 22"/>
          <p:cNvSpPr txBox="1">
            <a:spLocks noChangeArrowheads="1"/>
          </p:cNvSpPr>
          <p:nvPr/>
        </p:nvSpPr>
        <p:spPr bwMode="white">
          <a:xfrm>
            <a:off x="3184525" y="3662363"/>
            <a:ext cx="17494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altLang="tr-TR" sz="1600" b="1" i="0" dirty="0" smtClean="0">
                <a:solidFill>
                  <a:srgbClr val="FFFFFF"/>
                </a:solidFill>
              </a:rPr>
              <a:t>Zaštitni slojevi</a:t>
            </a:r>
            <a:r>
              <a:rPr lang="hr-HR" dirty="0" smtClean="0"/>
              <a:t> </a:t>
            </a:r>
            <a:r>
              <a:rPr lang="hr-HR" altLang="tr-TR" sz="1600" b="1" i="0" dirty="0" smtClean="0">
                <a:solidFill>
                  <a:srgbClr val="FFFFFF"/>
                </a:solidFill>
              </a:rPr>
              <a:t>likvidnosti</a:t>
            </a:r>
            <a:endParaRPr lang="hr-HR" altLang="tr-TR" sz="1600" b="1" i="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0439" name="Rectangle 23"/>
          <p:cNvSpPr>
            <a:spLocks noChangeArrowheads="1"/>
          </p:cNvSpPr>
          <p:nvPr/>
        </p:nvSpPr>
        <p:spPr bwMode="white">
          <a:xfrm>
            <a:off x="5792183" y="3416142"/>
            <a:ext cx="22415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tr-TR" sz="1600" b="1" dirty="0">
                <a:solidFill>
                  <a:srgbClr val="FFFFFF"/>
                </a:solidFill>
              </a:rPr>
              <a:t>Dnevno raspoložive gotovinske rezerve</a:t>
            </a:r>
            <a:endParaRPr lang="hr-HR" sz="1600" b="1" dirty="0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0569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>
                <a:latin typeface="Calibri" panose="020F0502020204030204" pitchFamily="34" charset="0"/>
              </a:rPr>
              <a:t>Odnos s upravljanjem rizicima – II.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5412" y="1484784"/>
            <a:ext cx="7874769" cy="4896544"/>
          </a:xfrm>
        </p:spPr>
        <p:txBody>
          <a:bodyPr/>
          <a:lstStyle/>
          <a:p>
            <a:pPr marL="0" indent="0">
              <a:buNone/>
            </a:pPr>
            <a:r>
              <a:rPr lang="hr-HR" altLang="tr-TR" sz="1800" dirty="0" smtClean="0">
                <a:latin typeface="Calibri" panose="020F0502020204030204" pitchFamily="34" charset="0"/>
              </a:rPr>
              <a:t>Riznica</a:t>
            </a:r>
            <a:r>
              <a:rPr lang="hr-HR" dirty="0" smtClean="0"/>
              <a:t> </a:t>
            </a:r>
            <a:r>
              <a:rPr lang="hr-HR" altLang="tr-TR" sz="1800" dirty="0" smtClean="0">
                <a:latin typeface="Calibri" panose="020F0502020204030204" pitchFamily="34" charset="0"/>
              </a:rPr>
              <a:t>ima zaštitne slojeve likvidnosti</a:t>
            </a:r>
            <a:r>
              <a:rPr lang="hr-HR" dirty="0" smtClean="0"/>
              <a:t> </a:t>
            </a:r>
            <a:r>
              <a:rPr lang="hr-HR" altLang="tr-TR" sz="1800" dirty="0" smtClean="0">
                <a:latin typeface="Calibri" panose="020F0502020204030204" pitchFamily="34" charset="0"/>
              </a:rPr>
              <a:t>radi kontrole;</a:t>
            </a:r>
          </a:p>
          <a:p>
            <a:pPr marL="427038">
              <a:lnSpc>
                <a:spcPct val="115000"/>
              </a:lnSpc>
              <a:spcBef>
                <a:spcPct val="30000"/>
              </a:spcBef>
            </a:pPr>
            <a:r>
              <a:rPr lang="hr-HR" altLang="tr-TR" sz="1800" dirty="0">
                <a:latin typeface="Calibri" panose="020F0502020204030204" pitchFamily="34" charset="0"/>
              </a:rPr>
              <a:t>vremenske razlike između novčanih priljeva i odljeva</a:t>
            </a:r>
          </a:p>
          <a:p>
            <a:pPr marL="427038">
              <a:lnSpc>
                <a:spcPct val="115000"/>
              </a:lnSpc>
              <a:spcBef>
                <a:spcPct val="30000"/>
              </a:spcBef>
            </a:pPr>
            <a:r>
              <a:rPr lang="hr-HR" altLang="tr-TR" sz="1800" dirty="0">
                <a:latin typeface="Calibri" panose="020F0502020204030204" pitchFamily="34" charset="0"/>
              </a:rPr>
              <a:t>odstupanja temeljenih na prihodima</a:t>
            </a:r>
          </a:p>
          <a:p>
            <a:pPr marL="427038">
              <a:lnSpc>
                <a:spcPct val="115000"/>
              </a:lnSpc>
              <a:spcBef>
                <a:spcPct val="30000"/>
              </a:spcBef>
            </a:pPr>
            <a:r>
              <a:rPr lang="hr-HR" altLang="tr-TR" sz="1800" dirty="0">
                <a:latin typeface="Calibri" panose="020F0502020204030204" pitchFamily="34" charset="0"/>
              </a:rPr>
              <a:t>odstupanja temeljenih na rashodima</a:t>
            </a:r>
            <a:endParaRPr lang="hr-HR" altLang="tr-TR" sz="1800" i="1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hr-HR" sz="18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hr-H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hr-HR" sz="1800" dirty="0" smtClean="0">
                <a:latin typeface="Calibri" panose="020F0502020204030204" pitchFamily="34" charset="0"/>
              </a:rPr>
              <a:t>tvrđena maksimalna razina deviznih rezervi. Prijeđu li devizne rezerve maksimalnu razinu višak se pretvara u tursku liru.</a:t>
            </a:r>
          </a:p>
          <a:p>
            <a:pPr marL="0" indent="0">
              <a:buNone/>
            </a:pPr>
            <a:endParaRPr lang="hr-HR" sz="18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hr-HR" sz="1800" dirty="0" smtClean="0">
                <a:latin typeface="Calibri" panose="020F0502020204030204" pitchFamily="34" charset="0"/>
              </a:rPr>
              <a:t>minimalan dnevni gotovinski saldo utvrđuje se radi smanjenja rizika povezanih s dnevnim transakcijama</a:t>
            </a:r>
          </a:p>
          <a:p>
            <a:pPr marL="0" indent="0">
              <a:buNone/>
            </a:pPr>
            <a:endParaRPr lang="hr-HR" sz="18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hr-HR" sz="1800" dirty="0" smtClean="0">
                <a:latin typeface="Calibri" panose="020F0502020204030204" pitchFamily="34" charset="0"/>
              </a:rPr>
              <a:t>kratkoročni instrumenti tržišta novca koriste se kad razina raspoloživih gotovinskih rezervi padne ispod utvrđene donje granice za privremeno razdoblje </a:t>
            </a:r>
            <a:endParaRPr lang="hr-HR" sz="1800" dirty="0">
              <a:latin typeface="Calibri" panose="020F050202020403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23837" y="1489127"/>
            <a:ext cx="385604" cy="398939"/>
            <a:chOff x="2146300" y="2165350"/>
            <a:chExt cx="550863" cy="569913"/>
          </a:xfrm>
        </p:grpSpPr>
        <p:grpSp>
          <p:nvGrpSpPr>
            <p:cNvPr id="5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7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pic>
          <p:nvPicPr>
            <p:cNvPr id="6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4" name="Group 23"/>
          <p:cNvGrpSpPr/>
          <p:nvPr/>
        </p:nvGrpSpPr>
        <p:grpSpPr>
          <a:xfrm>
            <a:off x="426427" y="3462109"/>
            <a:ext cx="385604" cy="398939"/>
            <a:chOff x="2146300" y="2165350"/>
            <a:chExt cx="550863" cy="569913"/>
          </a:xfrm>
        </p:grpSpPr>
        <p:grpSp>
          <p:nvGrpSpPr>
            <p:cNvPr id="25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27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8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pic>
          <p:nvPicPr>
            <p:cNvPr id="26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9" name="Group 28"/>
          <p:cNvGrpSpPr/>
          <p:nvPr/>
        </p:nvGrpSpPr>
        <p:grpSpPr>
          <a:xfrm>
            <a:off x="426427" y="4398213"/>
            <a:ext cx="385604" cy="398939"/>
            <a:chOff x="2146300" y="2165350"/>
            <a:chExt cx="550863" cy="569913"/>
          </a:xfrm>
        </p:grpSpPr>
        <p:grpSp>
          <p:nvGrpSpPr>
            <p:cNvPr id="30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32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3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pic>
          <p:nvPicPr>
            <p:cNvPr id="31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4" name="Group 33"/>
          <p:cNvGrpSpPr/>
          <p:nvPr/>
        </p:nvGrpSpPr>
        <p:grpSpPr>
          <a:xfrm>
            <a:off x="395536" y="5334317"/>
            <a:ext cx="385604" cy="398939"/>
            <a:chOff x="2146300" y="2165350"/>
            <a:chExt cx="550863" cy="569913"/>
          </a:xfrm>
        </p:grpSpPr>
        <p:grpSp>
          <p:nvGrpSpPr>
            <p:cNvPr id="35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37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8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pic>
          <p:nvPicPr>
            <p:cNvPr id="36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49932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778098"/>
          </a:xfrm>
        </p:spPr>
        <p:txBody>
          <a:bodyPr/>
          <a:lstStyle/>
          <a:p>
            <a:r>
              <a:rPr lang="hr-HR" sz="3200" dirty="0">
                <a:latin typeface="Calibri" panose="020F0502020204030204" pitchFamily="34" charset="0"/>
              </a:rPr>
              <a:t>Odnos s upravljanjem rizicima – III.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   </a:t>
            </a:r>
          </a:p>
          <a:p>
            <a:pPr marL="0" indent="0">
              <a:buNone/>
            </a:pPr>
            <a:r>
              <a:rPr lang="hr-HR" sz="1800" b="1" u="sng" dirty="0" smtClean="0">
                <a:latin typeface="Calibri" panose="020F0502020204030204" pitchFamily="34" charset="0"/>
              </a:rPr>
              <a:t>Prednosti </a:t>
            </a:r>
            <a:r>
              <a:rPr lang="hr-HR" sz="1800" b="1" u="sng" dirty="0" smtClean="0">
                <a:latin typeface="Calibri" panose="020F0502020204030204" pitchFamily="34" charset="0"/>
              </a:rPr>
              <a:t>zaštitnih slojeva likvidnosti:</a:t>
            </a:r>
            <a:endParaRPr lang="hr-HR" sz="1800" b="1" u="sng" dirty="0">
              <a:latin typeface="Calibri" panose="020F050202020403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67544" y="2239872"/>
            <a:ext cx="385604" cy="398939"/>
            <a:chOff x="2146300" y="2165350"/>
            <a:chExt cx="550863" cy="569913"/>
          </a:xfrm>
        </p:grpSpPr>
        <p:grpSp>
          <p:nvGrpSpPr>
            <p:cNvPr id="5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8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6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TextBox 9"/>
          <p:cNvSpPr txBox="1"/>
          <p:nvPr/>
        </p:nvSpPr>
        <p:spPr>
          <a:xfrm>
            <a:off x="899592" y="2227744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1" hangingPunct="1"/>
            <a:r>
              <a:rPr lang="hr-HR" altLang="tr-TR" dirty="0" smtClean="0">
                <a:latin typeface="Calibri" panose="020F0502020204030204" pitchFamily="34" charset="0"/>
              </a:rPr>
              <a:t>povećava tržišno povjerenje</a:t>
            </a:r>
            <a:endParaRPr lang="hr-HR" altLang="tr-TR" dirty="0">
              <a:latin typeface="Calibri" panose="020F0502020204030204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75598" y="3400945"/>
            <a:ext cx="385604" cy="398939"/>
            <a:chOff x="2146300" y="2165350"/>
            <a:chExt cx="550863" cy="569913"/>
          </a:xfrm>
        </p:grpSpPr>
        <p:grpSp>
          <p:nvGrpSpPr>
            <p:cNvPr id="12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14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5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13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6" name="Group 15"/>
          <p:cNvGrpSpPr/>
          <p:nvPr/>
        </p:nvGrpSpPr>
        <p:grpSpPr>
          <a:xfrm>
            <a:off x="503429" y="4482354"/>
            <a:ext cx="385604" cy="398939"/>
            <a:chOff x="2146300" y="2165350"/>
            <a:chExt cx="550863" cy="569913"/>
          </a:xfrm>
        </p:grpSpPr>
        <p:grpSp>
          <p:nvGrpSpPr>
            <p:cNvPr id="17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19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0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18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1" name="Group 20"/>
          <p:cNvGrpSpPr/>
          <p:nvPr/>
        </p:nvGrpSpPr>
        <p:grpSpPr>
          <a:xfrm>
            <a:off x="511398" y="5550341"/>
            <a:ext cx="385604" cy="398939"/>
            <a:chOff x="2146300" y="2165350"/>
            <a:chExt cx="550863" cy="569913"/>
          </a:xfrm>
        </p:grpSpPr>
        <p:grpSp>
          <p:nvGrpSpPr>
            <p:cNvPr id="22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24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5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23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1" name="TextBox 60"/>
          <p:cNvSpPr txBox="1"/>
          <p:nvPr/>
        </p:nvSpPr>
        <p:spPr>
          <a:xfrm>
            <a:off x="867833" y="3400945"/>
            <a:ext cx="8073778" cy="410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Calibri" panose="020F0502020204030204" pitchFamily="34" charset="0"/>
              </a:defRPr>
            </a:lvl1pPr>
          </a:lstStyle>
          <a:p>
            <a:pPr marL="0" indent="0" algn="l">
              <a:lnSpc>
                <a:spcPct val="115000"/>
              </a:lnSpc>
              <a:spcBef>
                <a:spcPct val="30000"/>
              </a:spcBef>
            </a:pPr>
            <a:r>
              <a:rPr lang="hr-HR" altLang="tr-TR" dirty="0"/>
              <a:t>investitorima daje pozitivne signale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897002" y="4486799"/>
            <a:ext cx="8237411" cy="410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l">
              <a:lnSpc>
                <a:spcPct val="115000"/>
              </a:lnSpc>
              <a:spcBef>
                <a:spcPct val="30000"/>
              </a:spcBef>
            </a:pPr>
            <a:r>
              <a:rPr lang="hr-HR" altLang="tr-TR" dirty="0">
                <a:latin typeface="Calibri" panose="020F0502020204030204" pitchFamily="34" charset="0"/>
              </a:rPr>
              <a:t>sprečava stezanje likvidnosti na tržištu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921885" y="5554786"/>
            <a:ext cx="8237411" cy="410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l">
              <a:lnSpc>
                <a:spcPct val="115000"/>
              </a:lnSpc>
              <a:spcBef>
                <a:spcPct val="30000"/>
              </a:spcBef>
            </a:pPr>
            <a:r>
              <a:rPr lang="hr-HR" altLang="tr-TR" dirty="0">
                <a:latin typeface="Calibri" panose="020F0502020204030204" pitchFamily="34" charset="0"/>
              </a:rPr>
              <a:t>pomaže u nošenju s razdobljima poteškoća s dugom</a:t>
            </a:r>
          </a:p>
        </p:txBody>
      </p:sp>
    </p:spTree>
    <p:extLst>
      <p:ext uri="{BB962C8B-B14F-4D97-AF65-F5344CB8AC3E}">
        <p14:creationId xmlns:p14="http://schemas.microsoft.com/office/powerpoint/2010/main" val="3469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>
                <a:latin typeface="Calibri" panose="020F0502020204030204" pitchFamily="34" charset="0"/>
              </a:rPr>
              <a:t>Odnos s upravljanjem dugom – I.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351309"/>
            <a:ext cx="7787208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hr-HR" sz="1800" dirty="0" smtClean="0">
                <a:latin typeface="Calibri" panose="020F0502020204030204" pitchFamily="34" charset="0"/>
              </a:rPr>
              <a:t>dijeljenje realističnih predviđanja novčanih tokova u pogledu vremena i visine javnih prihoda i rashoda koja su izradile jedinice za upravljanje novčanim sredstvima usmjerava upravitelje dugom, osigurava fleksibilnost, omogućuje spremnost na moguće rizike i povećanje efikasnosti u upravljaju dugom tako što omogućuje preciznije određivanje odgovarajućih alata, vremena i iznosa zaduživanja (Williams, 2010.)</a:t>
            </a:r>
          </a:p>
          <a:p>
            <a:pPr marL="0" indent="0" algn="just">
              <a:buNone/>
            </a:pPr>
            <a:endParaRPr lang="hr-HR" sz="1800" dirty="0" smtClean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hr-HR" sz="1800" dirty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hr-HR" sz="1800" dirty="0" smtClean="0">
                <a:latin typeface="Calibri" panose="020F0502020204030204" pitchFamily="34" charset="0"/>
              </a:rPr>
              <a:t>program zaduživanja izrađuje se na temelju predviđanja prihoda, rashoda i gotovinskog deficita vladinih jedinica za upravljanje dugom</a:t>
            </a:r>
          </a:p>
          <a:p>
            <a:pPr marL="0" indent="0" algn="just">
              <a:buNone/>
            </a:pPr>
            <a:endParaRPr lang="hr-HR" sz="1800" dirty="0" smtClean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hr-HR" sz="1800" dirty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hr-HR" sz="1800" dirty="0">
                <a:latin typeface="Calibri" panose="020F0502020204030204" pitchFamily="34" charset="0"/>
              </a:rPr>
              <a:t>pravilna izrada i provedba strategija zaduživanja i programa financiranja zahtijeva integraciju ili barem blisku suradnju jedinica za upravljanje dugom s jedinicama za upravljanje novčanim sredstvima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30807" y="1877933"/>
            <a:ext cx="385604" cy="398939"/>
            <a:chOff x="2146300" y="2165350"/>
            <a:chExt cx="550863" cy="569913"/>
          </a:xfrm>
        </p:grpSpPr>
        <p:grpSp>
          <p:nvGrpSpPr>
            <p:cNvPr id="5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7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pic>
          <p:nvPicPr>
            <p:cNvPr id="6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" name="Group 8"/>
          <p:cNvGrpSpPr/>
          <p:nvPr/>
        </p:nvGrpSpPr>
        <p:grpSpPr>
          <a:xfrm>
            <a:off x="441980" y="3822149"/>
            <a:ext cx="385604" cy="398939"/>
            <a:chOff x="2146300" y="2165350"/>
            <a:chExt cx="550863" cy="569913"/>
          </a:xfrm>
        </p:grpSpPr>
        <p:grpSp>
          <p:nvGrpSpPr>
            <p:cNvPr id="10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12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3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pic>
          <p:nvPicPr>
            <p:cNvPr id="11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4" name="Group 13"/>
          <p:cNvGrpSpPr/>
          <p:nvPr/>
        </p:nvGrpSpPr>
        <p:grpSpPr>
          <a:xfrm>
            <a:off x="447077" y="5262309"/>
            <a:ext cx="385604" cy="398939"/>
            <a:chOff x="2146300" y="2165350"/>
            <a:chExt cx="550863" cy="569913"/>
          </a:xfrm>
        </p:grpSpPr>
        <p:grpSp>
          <p:nvGrpSpPr>
            <p:cNvPr id="15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17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8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pic>
          <p:nvPicPr>
            <p:cNvPr id="16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8785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>
                <a:latin typeface="Calibri" panose="020F0502020204030204" pitchFamily="34" charset="0"/>
              </a:rPr>
              <a:t>Odnos s upravljanjem dugom – II.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6410" y="1600200"/>
            <a:ext cx="7870389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hr-HR" sz="1800" dirty="0" smtClean="0">
                <a:latin typeface="Calibri" panose="020F0502020204030204" pitchFamily="34" charset="0"/>
              </a:rPr>
              <a:t>kratkoročne transakcije na tržištu novca ne smatraju se dijelom programa zaduživanja. </a:t>
            </a:r>
            <a:r>
              <a:rPr lang="hr-HR" sz="1800" dirty="0">
                <a:latin typeface="Calibri" panose="020F0502020204030204" pitchFamily="34" charset="0"/>
              </a:rPr>
              <a:t>Za učinkovitost i transparentnost ključna je koordinacija s upravljanjem dugom pri kratkoročnim transakcijama na tržištu novca.</a:t>
            </a:r>
          </a:p>
          <a:p>
            <a:pPr marL="0" indent="0" algn="just">
              <a:buNone/>
            </a:pPr>
            <a:endParaRPr lang="hr-HR" sz="1800" dirty="0" smtClean="0">
              <a:latin typeface="Calibri" panose="020F0502020204030204" pitchFamily="34" charset="0"/>
            </a:endParaRPr>
          </a:p>
          <a:p>
            <a:pPr algn="just"/>
            <a:endParaRPr lang="hr-HR" sz="1800" dirty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hr-HR" sz="1800" dirty="0" smtClean="0">
                <a:latin typeface="Calibri" panose="020F0502020204030204" pitchFamily="34" charset="0"/>
              </a:rPr>
              <a:t>nekoliko je razloga za transakcije otkupa kad je riječ o upravljanju novčanim sredstvima i dugom. Stoga transakcije otkupa zahtijevaju blisku suradnju tih dviju jedinica. </a:t>
            </a:r>
          </a:p>
          <a:p>
            <a:pPr marL="0" indent="0" algn="just">
              <a:buNone/>
            </a:pPr>
            <a:endParaRPr lang="hr-HR" sz="1800" dirty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hr-HR" sz="1800" dirty="0" smtClean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hr-HR" sz="1800" dirty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hr-HR" sz="1800" dirty="0">
                <a:latin typeface="Calibri" panose="020F0502020204030204" pitchFamily="34" charset="0"/>
              </a:rPr>
              <a:t>Jedinica za upravljanje novčanim sredstvima trebala bi svoj rad koordinirati s radom jedinice za upravljanje dugom kako bi se uklonili rizici nelikvidnosti u slučaju nepredviđenih događaja povezanih s novčanim tokovima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27105" y="1877933"/>
            <a:ext cx="385604" cy="398939"/>
            <a:chOff x="2146300" y="2165350"/>
            <a:chExt cx="550863" cy="569913"/>
          </a:xfrm>
        </p:grpSpPr>
        <p:grpSp>
          <p:nvGrpSpPr>
            <p:cNvPr id="5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7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pic>
          <p:nvPicPr>
            <p:cNvPr id="6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" name="Group 8"/>
          <p:cNvGrpSpPr/>
          <p:nvPr/>
        </p:nvGrpSpPr>
        <p:grpSpPr>
          <a:xfrm>
            <a:off x="468222" y="5262309"/>
            <a:ext cx="385604" cy="398939"/>
            <a:chOff x="2146300" y="2165350"/>
            <a:chExt cx="550863" cy="569913"/>
          </a:xfrm>
        </p:grpSpPr>
        <p:grpSp>
          <p:nvGrpSpPr>
            <p:cNvPr id="10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12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3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pic>
          <p:nvPicPr>
            <p:cNvPr id="11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4" name="Group 13"/>
          <p:cNvGrpSpPr/>
          <p:nvPr/>
        </p:nvGrpSpPr>
        <p:grpSpPr>
          <a:xfrm>
            <a:off x="424515" y="3390101"/>
            <a:ext cx="385604" cy="398939"/>
            <a:chOff x="2146300" y="2165350"/>
            <a:chExt cx="550863" cy="569913"/>
          </a:xfrm>
        </p:grpSpPr>
        <p:grpSp>
          <p:nvGrpSpPr>
            <p:cNvPr id="15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17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8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pic>
          <p:nvPicPr>
            <p:cNvPr id="16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9934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2363390"/>
            <a:ext cx="7416824" cy="1713682"/>
          </a:xfrm>
        </p:spPr>
        <p:txBody>
          <a:bodyPr/>
          <a:lstStyle/>
          <a:p>
            <a:r>
              <a:rPr lang="hr-HR" dirty="0" smtClean="0">
                <a:latin typeface="Calibri" panose="020F0502020204030204" pitchFamily="34" charset="0"/>
              </a:rPr>
              <a:t>Sustav</a:t>
            </a:r>
            <a:r>
              <a:rPr lang="hr-HR" dirty="0" smtClean="0"/>
              <a:t> </a:t>
            </a:r>
            <a:r>
              <a:rPr lang="hr-HR" dirty="0" smtClean="0">
                <a:latin typeface="Calibri" panose="020F0502020204030204" pitchFamily="34" charset="0"/>
              </a:rPr>
              <a:t>Državne</a:t>
            </a:r>
            <a:r>
              <a:rPr lang="hr-HR" dirty="0" smtClean="0"/>
              <a:t> </a:t>
            </a:r>
            <a:r>
              <a:rPr lang="hr-HR" dirty="0" smtClean="0">
                <a:latin typeface="Calibri" panose="020F0502020204030204" pitchFamily="34" charset="0"/>
              </a:rPr>
              <a:t>riznice (PTS)</a:t>
            </a:r>
            <a:endParaRPr lang="hr-HR" dirty="0">
              <a:latin typeface="Calibri" panose="020F050202020403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827584" y="2618252"/>
            <a:ext cx="826295" cy="854870"/>
            <a:chOff x="2146300" y="2165350"/>
            <a:chExt cx="550863" cy="569913"/>
          </a:xfrm>
        </p:grpSpPr>
        <p:grpSp>
          <p:nvGrpSpPr>
            <p:cNvPr id="5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8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pic>
          <p:nvPicPr>
            <p:cNvPr id="6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 Box 37"/>
            <p:cNvSpPr txBox="1">
              <a:spLocks noChangeArrowheads="1"/>
            </p:cNvSpPr>
            <p:nvPr/>
          </p:nvSpPr>
          <p:spPr bwMode="gray">
            <a:xfrm>
              <a:off x="2205038" y="2193926"/>
              <a:ext cx="434975" cy="4719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tr-TR" sz="4000" b="1" dirty="0" smtClean="0">
                  <a:solidFill>
                    <a:srgbClr val="FFFFFF"/>
                  </a:solidFill>
                </a:rPr>
                <a:t>6.</a:t>
              </a:r>
              <a:endParaRPr lang="hr-HR" altLang="tr-TR" sz="4000" b="1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3242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>
                <a:latin typeface="Calibri" panose="020F0502020204030204" pitchFamily="34" charset="0"/>
              </a:rPr>
              <a:t>Sustav</a:t>
            </a:r>
            <a:r>
              <a:rPr lang="hr-HR" dirty="0" smtClean="0"/>
              <a:t> </a:t>
            </a:r>
            <a:r>
              <a:rPr lang="hr-HR" sz="3200" dirty="0">
                <a:latin typeface="Calibri" panose="020F0502020204030204" pitchFamily="34" charset="0"/>
              </a:rPr>
              <a:t>Državne</a:t>
            </a:r>
            <a:r>
              <a:rPr lang="hr-HR" dirty="0" smtClean="0"/>
              <a:t> </a:t>
            </a:r>
            <a:r>
              <a:rPr lang="hr-HR" sz="3200" dirty="0" smtClean="0">
                <a:latin typeface="Calibri" panose="020F0502020204030204" pitchFamily="34" charset="0"/>
              </a:rPr>
              <a:t>riznice</a:t>
            </a:r>
            <a:endParaRPr lang="hr-HR" altLang="tr-TR" sz="3200" dirty="0" smtClean="0">
              <a:latin typeface="Calibri" panose="020F0502020204030204" pitchFamily="34" charset="0"/>
            </a:endParaRPr>
          </a:p>
        </p:txBody>
      </p:sp>
      <p:sp>
        <p:nvSpPr>
          <p:cNvPr id="54275" name="Line 3"/>
          <p:cNvSpPr>
            <a:spLocks noChangeShapeType="1"/>
          </p:cNvSpPr>
          <p:nvPr/>
        </p:nvSpPr>
        <p:spPr bwMode="auto">
          <a:xfrm flipV="1">
            <a:off x="2520950" y="2286000"/>
            <a:ext cx="381000" cy="38100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4276" name="Line 4"/>
          <p:cNvSpPr>
            <a:spLocks noChangeShapeType="1"/>
          </p:cNvSpPr>
          <p:nvPr/>
        </p:nvSpPr>
        <p:spPr bwMode="auto">
          <a:xfrm>
            <a:off x="2444750" y="4953000"/>
            <a:ext cx="457200" cy="30480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4277" name="Line 5"/>
          <p:cNvSpPr>
            <a:spLocks noChangeShapeType="1"/>
          </p:cNvSpPr>
          <p:nvPr/>
        </p:nvSpPr>
        <p:spPr bwMode="auto">
          <a:xfrm>
            <a:off x="2901950" y="2286000"/>
            <a:ext cx="609600" cy="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4278" name="Line 6"/>
          <p:cNvSpPr>
            <a:spLocks noChangeShapeType="1"/>
          </p:cNvSpPr>
          <p:nvPr/>
        </p:nvSpPr>
        <p:spPr bwMode="auto">
          <a:xfrm>
            <a:off x="2901950" y="5257800"/>
            <a:ext cx="609600" cy="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4279" name="Line 7"/>
          <p:cNvSpPr>
            <a:spLocks noChangeShapeType="1"/>
          </p:cNvSpPr>
          <p:nvPr/>
        </p:nvSpPr>
        <p:spPr bwMode="auto">
          <a:xfrm flipV="1">
            <a:off x="2825750" y="3048000"/>
            <a:ext cx="685800" cy="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4280" name="Line 8"/>
          <p:cNvSpPr>
            <a:spLocks noChangeShapeType="1"/>
          </p:cNvSpPr>
          <p:nvPr/>
        </p:nvSpPr>
        <p:spPr bwMode="auto">
          <a:xfrm>
            <a:off x="2901950" y="3810000"/>
            <a:ext cx="609600" cy="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 flipV="1">
            <a:off x="2825750" y="4495800"/>
            <a:ext cx="685800" cy="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grpSp>
        <p:nvGrpSpPr>
          <p:cNvPr id="54282" name="Group 10"/>
          <p:cNvGrpSpPr>
            <a:grpSpLocks/>
          </p:cNvGrpSpPr>
          <p:nvPr/>
        </p:nvGrpSpPr>
        <p:grpSpPr bwMode="auto">
          <a:xfrm>
            <a:off x="457200" y="2433638"/>
            <a:ext cx="2673350" cy="2671762"/>
            <a:chOff x="140" y="1419"/>
            <a:chExt cx="1684" cy="1683"/>
          </a:xfrm>
        </p:grpSpPr>
        <p:sp>
          <p:nvSpPr>
            <p:cNvPr id="54283" name="Oval 11"/>
            <p:cNvSpPr>
              <a:spLocks noChangeArrowheads="1"/>
            </p:cNvSpPr>
            <p:nvPr/>
          </p:nvSpPr>
          <p:spPr bwMode="gray">
            <a:xfrm>
              <a:off x="140" y="1419"/>
              <a:ext cx="1684" cy="168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tr-TR"/>
            </a:p>
          </p:txBody>
        </p:sp>
        <p:sp>
          <p:nvSpPr>
            <p:cNvPr id="54284" name="Oval 12"/>
            <p:cNvSpPr>
              <a:spLocks noChangeArrowheads="1"/>
            </p:cNvSpPr>
            <p:nvPr/>
          </p:nvSpPr>
          <p:spPr bwMode="gray">
            <a:xfrm>
              <a:off x="251" y="1528"/>
              <a:ext cx="1461" cy="146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54118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tr-TR"/>
            </a:p>
          </p:txBody>
        </p:sp>
        <p:sp>
          <p:nvSpPr>
            <p:cNvPr id="54285" name="Oval 13"/>
            <p:cNvSpPr>
              <a:spLocks noChangeArrowheads="1"/>
            </p:cNvSpPr>
            <p:nvPr/>
          </p:nvSpPr>
          <p:spPr bwMode="gray">
            <a:xfrm>
              <a:off x="258" y="1536"/>
              <a:ext cx="1461" cy="1462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63529"/>
                    <a:invGamma/>
                  </a:schemeClr>
                </a:gs>
                <a:gs pos="100000">
                  <a:schemeClr val="folHlink">
                    <a:alpha val="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tr-TR"/>
            </a:p>
          </p:txBody>
        </p:sp>
        <p:sp>
          <p:nvSpPr>
            <p:cNvPr id="54286" name="Oval 14"/>
            <p:cNvSpPr>
              <a:spLocks noChangeArrowheads="1"/>
            </p:cNvSpPr>
            <p:nvPr/>
          </p:nvSpPr>
          <p:spPr bwMode="gray">
            <a:xfrm>
              <a:off x="323" y="1602"/>
              <a:ext cx="1317" cy="1316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tr-TR"/>
            </a:p>
          </p:txBody>
        </p:sp>
        <p:sp>
          <p:nvSpPr>
            <p:cNvPr id="54287" name="Oval 15"/>
            <p:cNvSpPr>
              <a:spLocks noChangeArrowheads="1"/>
            </p:cNvSpPr>
            <p:nvPr/>
          </p:nvSpPr>
          <p:spPr bwMode="gray">
            <a:xfrm>
              <a:off x="344" y="1623"/>
              <a:ext cx="1276" cy="127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tr-TR"/>
            </a:p>
          </p:txBody>
        </p:sp>
        <p:sp>
          <p:nvSpPr>
            <p:cNvPr id="54288" name="Oval 16"/>
            <p:cNvSpPr>
              <a:spLocks noChangeArrowheads="1"/>
            </p:cNvSpPr>
            <p:nvPr/>
          </p:nvSpPr>
          <p:spPr bwMode="gray">
            <a:xfrm>
              <a:off x="360" y="1630"/>
              <a:ext cx="1246" cy="124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tr-TR"/>
            </a:p>
          </p:txBody>
        </p:sp>
        <p:sp>
          <p:nvSpPr>
            <p:cNvPr id="54289" name="Oval 17"/>
            <p:cNvSpPr>
              <a:spLocks noChangeArrowheads="1"/>
            </p:cNvSpPr>
            <p:nvPr/>
          </p:nvSpPr>
          <p:spPr bwMode="gray">
            <a:xfrm>
              <a:off x="374" y="1642"/>
              <a:ext cx="1184" cy="1164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tr-TR"/>
            </a:p>
          </p:txBody>
        </p:sp>
        <p:sp>
          <p:nvSpPr>
            <p:cNvPr id="54290" name="Oval 18"/>
            <p:cNvSpPr>
              <a:spLocks noChangeArrowheads="1"/>
            </p:cNvSpPr>
            <p:nvPr/>
          </p:nvSpPr>
          <p:spPr bwMode="gray">
            <a:xfrm>
              <a:off x="443" y="1675"/>
              <a:ext cx="1053" cy="945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tr-TR" dirty="0"/>
            </a:p>
          </p:txBody>
        </p:sp>
      </p:grpSp>
      <p:sp>
        <p:nvSpPr>
          <p:cNvPr id="54292" name="AutoShape 20"/>
          <p:cNvSpPr>
            <a:spLocks noChangeArrowheads="1"/>
          </p:cNvSpPr>
          <p:nvPr/>
        </p:nvSpPr>
        <p:spPr bwMode="gray">
          <a:xfrm>
            <a:off x="3505200" y="2057400"/>
            <a:ext cx="5105400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sp>
        <p:nvSpPr>
          <p:cNvPr id="54293" name="Rectangle 21"/>
          <p:cNvSpPr>
            <a:spLocks noChangeArrowheads="1"/>
          </p:cNvSpPr>
          <p:nvPr/>
        </p:nvSpPr>
        <p:spPr bwMode="auto">
          <a:xfrm>
            <a:off x="3923928" y="2150675"/>
            <a:ext cx="97975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hr-HR" sz="1200" b="1" dirty="0" smtClean="0">
                <a:latin typeface="Century Gothic" panose="020B0502020202020204" pitchFamily="34" charset="0"/>
              </a:rPr>
              <a:t>uspostavljen 1996.</a:t>
            </a:r>
            <a:endParaRPr lang="hr-HR" altLang="tr-TR" sz="1200" b="1" i="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4294" name="AutoShape 22"/>
          <p:cNvSpPr>
            <a:spLocks noChangeArrowheads="1"/>
          </p:cNvSpPr>
          <p:nvPr/>
        </p:nvSpPr>
        <p:spPr bwMode="gray">
          <a:xfrm>
            <a:off x="3505200" y="2806700"/>
            <a:ext cx="5105400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tr-TR" sz="1200" dirty="0"/>
          </a:p>
        </p:txBody>
      </p:sp>
      <p:sp>
        <p:nvSpPr>
          <p:cNvPr id="54295" name="Rectangle 23"/>
          <p:cNvSpPr>
            <a:spLocks noChangeArrowheads="1"/>
          </p:cNvSpPr>
          <p:nvPr/>
        </p:nvSpPr>
        <p:spPr bwMode="auto">
          <a:xfrm>
            <a:off x="3644900" y="2882900"/>
            <a:ext cx="49625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0" hangingPunct="0"/>
            <a:r>
              <a:rPr lang="hr-HR" sz="1200" b="1" dirty="0" smtClean="0">
                <a:latin typeface="Century Gothic" panose="020B0502020202020204" pitchFamily="34" charset="0"/>
              </a:rPr>
              <a:t>utvrđuje opća načela uporabe javnih financijskih sredstava</a:t>
            </a:r>
            <a:endParaRPr lang="hr-HR" altLang="tr-TR" sz="1200" b="1" i="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4296" name="AutoShape 24"/>
          <p:cNvSpPr>
            <a:spLocks noChangeArrowheads="1"/>
          </p:cNvSpPr>
          <p:nvPr/>
        </p:nvSpPr>
        <p:spPr bwMode="gray">
          <a:xfrm>
            <a:off x="3502025" y="3549650"/>
            <a:ext cx="5105400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sp>
        <p:nvSpPr>
          <p:cNvPr id="54297" name="Rectangle 25"/>
          <p:cNvSpPr>
            <a:spLocks noChangeArrowheads="1"/>
          </p:cNvSpPr>
          <p:nvPr/>
        </p:nvSpPr>
        <p:spPr bwMode="auto">
          <a:xfrm>
            <a:off x="3719999" y="3517612"/>
            <a:ext cx="481232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0" hangingPunct="0"/>
            <a:r>
              <a:rPr lang="hr-HR" altLang="tr-TR" sz="1100" b="1" dirty="0">
                <a:solidFill>
                  <a:srgbClr val="000000"/>
                </a:solidFill>
              </a:rPr>
              <a:t>banke</a:t>
            </a:r>
            <a:r>
              <a:rPr lang="hr-HR" sz="1600" dirty="0" smtClean="0"/>
              <a:t> </a:t>
            </a:r>
            <a:r>
              <a:rPr lang="hr-HR" altLang="tr-TR" sz="1100" b="1" dirty="0" smtClean="0">
                <a:solidFill>
                  <a:srgbClr val="000000"/>
                </a:solidFill>
              </a:rPr>
              <a:t>šalju</a:t>
            </a:r>
            <a:r>
              <a:rPr lang="hr-HR" sz="1600" dirty="0" smtClean="0"/>
              <a:t> </a:t>
            </a:r>
            <a:r>
              <a:rPr lang="hr-HR" altLang="tr-TR" sz="1100" b="1" dirty="0" smtClean="0">
                <a:solidFill>
                  <a:srgbClr val="000000"/>
                </a:solidFill>
              </a:rPr>
              <a:t>informacije</a:t>
            </a:r>
            <a:r>
              <a:rPr lang="hr-HR" sz="1600" dirty="0" smtClean="0"/>
              <a:t> </a:t>
            </a:r>
            <a:r>
              <a:rPr lang="hr-HR" altLang="tr-TR" sz="1100" b="1" dirty="0" smtClean="0">
                <a:solidFill>
                  <a:srgbClr val="000000"/>
                </a:solidFill>
              </a:rPr>
              <a:t>o</a:t>
            </a:r>
            <a:r>
              <a:rPr lang="hr-HR" sz="1600" dirty="0" smtClean="0"/>
              <a:t> </a:t>
            </a:r>
            <a:r>
              <a:rPr lang="hr-HR" altLang="tr-TR" sz="1100" b="1" dirty="0" smtClean="0">
                <a:solidFill>
                  <a:srgbClr val="000000"/>
                </a:solidFill>
              </a:rPr>
              <a:t>javnim</a:t>
            </a:r>
            <a:r>
              <a:rPr lang="hr-HR" sz="1600" dirty="0" smtClean="0"/>
              <a:t> </a:t>
            </a:r>
            <a:r>
              <a:rPr lang="hr-HR" altLang="tr-TR" sz="1100" b="1" dirty="0" smtClean="0">
                <a:solidFill>
                  <a:srgbClr val="000000"/>
                </a:solidFill>
              </a:rPr>
              <a:t>financijskim</a:t>
            </a:r>
            <a:r>
              <a:rPr lang="hr-HR" sz="1600" dirty="0" smtClean="0"/>
              <a:t> </a:t>
            </a:r>
            <a:r>
              <a:rPr lang="hr-HR" altLang="tr-TR" sz="1100" b="1" dirty="0" smtClean="0">
                <a:solidFill>
                  <a:srgbClr val="000000"/>
                </a:solidFill>
              </a:rPr>
              <a:t>sredstvima</a:t>
            </a:r>
            <a:r>
              <a:rPr lang="hr-HR" sz="1600" dirty="0" smtClean="0"/>
              <a:t> </a:t>
            </a:r>
            <a:endParaRPr lang="hr-HR" altLang="tr-TR" sz="1100" b="1" dirty="0" smtClean="0">
              <a:solidFill>
                <a:srgbClr val="000000"/>
              </a:solidFill>
              <a:cs typeface="Arial" charset="0"/>
            </a:endParaRPr>
          </a:p>
          <a:p>
            <a:pPr algn="l" eaLnBrk="0" hangingPunct="0"/>
            <a:r>
              <a:rPr lang="hr-HR" altLang="tr-TR" sz="1100" b="1" dirty="0" smtClean="0">
                <a:solidFill>
                  <a:srgbClr val="000000"/>
                </a:solidFill>
              </a:rPr>
              <a:t>na temelju poreznog</a:t>
            </a:r>
            <a:r>
              <a:rPr lang="hr-HR" sz="1600" dirty="0" smtClean="0"/>
              <a:t> </a:t>
            </a:r>
            <a:r>
              <a:rPr lang="hr-HR" altLang="tr-TR" sz="1100" b="1" dirty="0" smtClean="0">
                <a:solidFill>
                  <a:srgbClr val="000000"/>
                </a:solidFill>
              </a:rPr>
              <a:t>identifikacijskog</a:t>
            </a:r>
            <a:r>
              <a:rPr lang="hr-HR" sz="1600" dirty="0" smtClean="0"/>
              <a:t> </a:t>
            </a:r>
            <a:r>
              <a:rPr lang="hr-HR" altLang="tr-TR" sz="1100" b="1" dirty="0" smtClean="0">
                <a:solidFill>
                  <a:srgbClr val="000000"/>
                </a:solidFill>
              </a:rPr>
              <a:t>broja</a:t>
            </a:r>
            <a:endParaRPr lang="hr-HR" altLang="tr-TR" sz="11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4298" name="Oval 26"/>
          <p:cNvSpPr>
            <a:spLocks noChangeArrowheads="1"/>
          </p:cNvSpPr>
          <p:nvPr/>
        </p:nvSpPr>
        <p:spPr bwMode="gray">
          <a:xfrm>
            <a:off x="3416300" y="2174875"/>
            <a:ext cx="228600" cy="228600"/>
          </a:xfrm>
          <a:prstGeom prst="ellipse">
            <a:avLst/>
          </a:pr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shade val="66667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sp>
        <p:nvSpPr>
          <p:cNvPr id="54299" name="Oval 27"/>
          <p:cNvSpPr>
            <a:spLocks noChangeArrowheads="1"/>
          </p:cNvSpPr>
          <p:nvPr/>
        </p:nvSpPr>
        <p:spPr bwMode="gray">
          <a:xfrm>
            <a:off x="3429000" y="2940050"/>
            <a:ext cx="228600" cy="22860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6667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sp>
        <p:nvSpPr>
          <p:cNvPr id="54300" name="Oval 28"/>
          <p:cNvSpPr>
            <a:spLocks noChangeArrowheads="1"/>
          </p:cNvSpPr>
          <p:nvPr/>
        </p:nvSpPr>
        <p:spPr bwMode="gray">
          <a:xfrm>
            <a:off x="3429000" y="3695700"/>
            <a:ext cx="228600" cy="228600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66667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sp>
        <p:nvSpPr>
          <p:cNvPr id="54301" name="AutoShape 29"/>
          <p:cNvSpPr>
            <a:spLocks noChangeArrowheads="1"/>
          </p:cNvSpPr>
          <p:nvPr/>
        </p:nvSpPr>
        <p:spPr bwMode="gray">
          <a:xfrm>
            <a:off x="3505200" y="4281488"/>
            <a:ext cx="5105400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pPr algn="l"/>
            <a:r>
              <a:rPr lang="hr-HR" sz="1200" b="1" dirty="0" smtClean="0"/>
              <a:t> dnevna </a:t>
            </a:r>
            <a:r>
              <a:rPr lang="hr-HR" sz="1200" b="1" dirty="0"/>
              <a:t>izrada izvještaja</a:t>
            </a:r>
          </a:p>
        </p:txBody>
      </p:sp>
      <p:sp>
        <p:nvSpPr>
          <p:cNvPr id="54303" name="Oval 31"/>
          <p:cNvSpPr>
            <a:spLocks noChangeArrowheads="1"/>
          </p:cNvSpPr>
          <p:nvPr/>
        </p:nvSpPr>
        <p:spPr bwMode="gray">
          <a:xfrm>
            <a:off x="3416300" y="4419600"/>
            <a:ext cx="228600" cy="228600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667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sp>
        <p:nvSpPr>
          <p:cNvPr id="54304" name="AutoShape 32"/>
          <p:cNvSpPr>
            <a:spLocks noChangeArrowheads="1"/>
          </p:cNvSpPr>
          <p:nvPr/>
        </p:nvSpPr>
        <p:spPr bwMode="gray">
          <a:xfrm>
            <a:off x="3505200" y="5070475"/>
            <a:ext cx="5105400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sp>
        <p:nvSpPr>
          <p:cNvPr id="54305" name="Rectangle 33"/>
          <p:cNvSpPr>
            <a:spLocks noChangeArrowheads="1"/>
          </p:cNvSpPr>
          <p:nvPr/>
        </p:nvSpPr>
        <p:spPr bwMode="auto">
          <a:xfrm>
            <a:off x="3671248" y="5037951"/>
            <a:ext cx="4392488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0" hangingPunct="0"/>
            <a:r>
              <a:rPr lang="hr-HR" sz="1200" b="1" dirty="0"/>
              <a:t>podaci iz Sustava Državne riznice</a:t>
            </a:r>
            <a:r>
              <a:rPr lang="hr-HR" dirty="0" smtClean="0"/>
              <a:t> </a:t>
            </a:r>
            <a:r>
              <a:rPr lang="hr-HR" sz="1200" b="1" dirty="0" smtClean="0"/>
              <a:t>upotrebljavaju se pri upravljanju novčanim sredstvima</a:t>
            </a:r>
            <a:endParaRPr lang="hr-HR" altLang="tr-TR" sz="12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4306" name="Oval 34"/>
          <p:cNvSpPr>
            <a:spLocks noChangeArrowheads="1"/>
          </p:cNvSpPr>
          <p:nvPr/>
        </p:nvSpPr>
        <p:spPr bwMode="gray">
          <a:xfrm>
            <a:off x="3429000" y="5203825"/>
            <a:ext cx="228600" cy="228600"/>
          </a:xfrm>
          <a:prstGeom prst="ellipse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66667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sp>
        <p:nvSpPr>
          <p:cNvPr id="2" name="TextBox 1"/>
          <p:cNvSpPr txBox="1"/>
          <p:nvPr/>
        </p:nvSpPr>
        <p:spPr>
          <a:xfrm>
            <a:off x="853771" y="3341757"/>
            <a:ext cx="18674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 smtClean="0"/>
              <a:t>PTS</a:t>
            </a:r>
            <a:endParaRPr lang="hr-HR" sz="4000" dirty="0"/>
          </a:p>
        </p:txBody>
      </p:sp>
    </p:spTree>
    <p:extLst>
      <p:ext uri="{BB962C8B-B14F-4D97-AF65-F5344CB8AC3E}">
        <p14:creationId xmlns:p14="http://schemas.microsoft.com/office/powerpoint/2010/main" val="422420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712" y="2363390"/>
            <a:ext cx="6950569" cy="1362075"/>
          </a:xfrm>
        </p:spPr>
        <p:txBody>
          <a:bodyPr/>
          <a:lstStyle/>
          <a:p>
            <a:r>
              <a:rPr lang="hr-HR" dirty="0" smtClean="0">
                <a:latin typeface="Calibri" panose="020F0502020204030204" pitchFamily="34" charset="0"/>
              </a:rPr>
              <a:t>Općenito o upravljanju novčanim sredstvima</a:t>
            </a:r>
            <a:endParaRPr lang="hr-HR" dirty="0">
              <a:latin typeface="Calibri" panose="020F050202020403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827584" y="2618252"/>
            <a:ext cx="826295" cy="854870"/>
            <a:chOff x="2146300" y="2165350"/>
            <a:chExt cx="550863" cy="569913"/>
          </a:xfrm>
        </p:grpSpPr>
        <p:grpSp>
          <p:nvGrpSpPr>
            <p:cNvPr id="5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8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pic>
          <p:nvPicPr>
            <p:cNvPr id="6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 Box 37"/>
            <p:cNvSpPr txBox="1">
              <a:spLocks noChangeArrowheads="1"/>
            </p:cNvSpPr>
            <p:nvPr/>
          </p:nvSpPr>
          <p:spPr bwMode="gray">
            <a:xfrm>
              <a:off x="2205038" y="2193925"/>
              <a:ext cx="434975" cy="4719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tr-TR" sz="4000" b="1" dirty="0" smtClean="0">
                  <a:solidFill>
                    <a:srgbClr val="FFFFFF"/>
                  </a:solidFill>
                </a:rPr>
                <a:t>1.</a:t>
              </a:r>
              <a:endParaRPr lang="hr-HR" altLang="tr-TR" sz="4000" b="1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8581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91400" cy="850106"/>
          </a:xfrm>
        </p:spPr>
        <p:txBody>
          <a:bodyPr/>
          <a:lstStyle/>
          <a:p>
            <a:r>
              <a:rPr lang="hr-HR" sz="3200" dirty="0" smtClean="0">
                <a:latin typeface="Calibri" panose="020F0502020204030204" pitchFamily="34" charset="0"/>
              </a:rPr>
              <a:t>Opseg Sustava Državne riznice</a:t>
            </a:r>
            <a:endParaRPr lang="hr-HR" sz="3200" dirty="0">
              <a:latin typeface="Calibri" panose="020F0502020204030204" pitchFamily="34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8100048"/>
              </p:ext>
            </p:extLst>
          </p:nvPr>
        </p:nvGraphicFramePr>
        <p:xfrm>
          <a:off x="457200" y="1196753"/>
          <a:ext cx="8229600" cy="43204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61094" y="5499078"/>
            <a:ext cx="7499338" cy="95425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76B88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hr-HR" sz="1200" dirty="0" smtClean="0">
              <a:solidFill>
                <a:schemeClr val="tx1"/>
              </a:solidFill>
            </a:endParaRPr>
          </a:p>
          <a:p>
            <a:r>
              <a:rPr lang="hr-HR" sz="1200" b="1" dirty="0" smtClean="0">
                <a:solidFill>
                  <a:schemeClr val="tx1"/>
                </a:solidFill>
              </a:rPr>
              <a:t>TD</a:t>
            </a:r>
            <a:r>
              <a:rPr lang="hr-HR" sz="1200" dirty="0" smtClean="0">
                <a:solidFill>
                  <a:schemeClr val="tx1"/>
                </a:solidFill>
              </a:rPr>
              <a:t>: oročeni depozit, </a:t>
            </a:r>
            <a:r>
              <a:rPr lang="hr-HR" sz="1200" b="1" dirty="0" smtClean="0">
                <a:solidFill>
                  <a:schemeClr val="tx1"/>
                </a:solidFill>
              </a:rPr>
              <a:t>DD</a:t>
            </a:r>
            <a:r>
              <a:rPr lang="hr-HR" sz="1200" dirty="0" smtClean="0">
                <a:solidFill>
                  <a:schemeClr val="tx1"/>
                </a:solidFill>
              </a:rPr>
              <a:t>: depozit po viđenju, </a:t>
            </a:r>
            <a:r>
              <a:rPr lang="hr-HR" sz="1200" b="1" dirty="0" smtClean="0">
                <a:solidFill>
                  <a:schemeClr val="tx1"/>
                </a:solidFill>
              </a:rPr>
              <a:t>B</a:t>
            </a:r>
            <a:r>
              <a:rPr lang="hr-HR" sz="1200" dirty="0" smtClean="0">
                <a:solidFill>
                  <a:schemeClr val="tx1"/>
                </a:solidFill>
              </a:rPr>
              <a:t>: obveznice, </a:t>
            </a:r>
            <a:r>
              <a:rPr lang="hr-HR" sz="1200" b="1" dirty="0" smtClean="0">
                <a:solidFill>
                  <a:schemeClr val="tx1"/>
                </a:solidFill>
              </a:rPr>
              <a:t>R</a:t>
            </a:r>
            <a:r>
              <a:rPr lang="hr-HR" sz="1200" dirty="0" smtClean="0">
                <a:solidFill>
                  <a:schemeClr val="tx1"/>
                </a:solidFill>
              </a:rPr>
              <a:t>: repo (reotkup)/obratni repo</a:t>
            </a:r>
          </a:p>
          <a:p>
            <a:endParaRPr lang="hr-HR" sz="1200" dirty="0" smtClean="0">
              <a:solidFill>
                <a:schemeClr val="tx1"/>
              </a:solidFill>
            </a:endParaRPr>
          </a:p>
          <a:p>
            <a:r>
              <a:rPr lang="hr-HR" sz="1200" b="1" dirty="0" smtClean="0">
                <a:solidFill>
                  <a:schemeClr val="tx1"/>
                </a:solidFill>
              </a:rPr>
              <a:t>CBRT</a:t>
            </a:r>
            <a:r>
              <a:rPr lang="hr-HR" sz="1200" dirty="0" smtClean="0">
                <a:solidFill>
                  <a:schemeClr val="tx1"/>
                </a:solidFill>
              </a:rPr>
              <a:t>: Središnja banka, </a:t>
            </a:r>
            <a:r>
              <a:rPr lang="hr-HR" sz="1200" b="1" dirty="0" smtClean="0">
                <a:solidFill>
                  <a:schemeClr val="tx1"/>
                </a:solidFill>
              </a:rPr>
              <a:t>TRZB</a:t>
            </a:r>
            <a:r>
              <a:rPr lang="hr-HR" sz="1200" dirty="0" smtClean="0">
                <a:solidFill>
                  <a:schemeClr val="tx1"/>
                </a:solidFill>
              </a:rPr>
              <a:t>: banka Ziraat Bank, </a:t>
            </a:r>
            <a:r>
              <a:rPr lang="hr-HR" sz="1200" b="1" dirty="0" smtClean="0">
                <a:solidFill>
                  <a:schemeClr val="tx1"/>
                </a:solidFill>
              </a:rPr>
              <a:t>OPB</a:t>
            </a:r>
            <a:r>
              <a:rPr lang="hr-HR" sz="1200" dirty="0" smtClean="0">
                <a:solidFill>
                  <a:schemeClr val="tx1"/>
                </a:solidFill>
              </a:rPr>
              <a:t>: </a:t>
            </a:r>
            <a:r>
              <a:rPr lang="hr-HR" dirty="0" smtClean="0"/>
              <a:t>ostale državne banke</a:t>
            </a:r>
            <a:endParaRPr lang="hr-HR" sz="1200" dirty="0">
              <a:solidFill>
                <a:schemeClr val="tx1"/>
              </a:solidFill>
            </a:endParaRPr>
          </a:p>
        </p:txBody>
      </p:sp>
      <p:grpSp>
        <p:nvGrpSpPr>
          <p:cNvPr id="5" name="Group 10"/>
          <p:cNvGrpSpPr>
            <a:grpSpLocks/>
          </p:cNvGrpSpPr>
          <p:nvPr/>
        </p:nvGrpSpPr>
        <p:grpSpPr bwMode="auto">
          <a:xfrm>
            <a:off x="420785" y="1310844"/>
            <a:ext cx="613120" cy="596870"/>
            <a:chOff x="140" y="1419"/>
            <a:chExt cx="1684" cy="1683"/>
          </a:xfrm>
        </p:grpSpPr>
        <p:sp>
          <p:nvSpPr>
            <p:cNvPr id="6" name="Oval 11"/>
            <p:cNvSpPr>
              <a:spLocks noChangeArrowheads="1"/>
            </p:cNvSpPr>
            <p:nvPr/>
          </p:nvSpPr>
          <p:spPr bwMode="gray">
            <a:xfrm>
              <a:off x="140" y="1419"/>
              <a:ext cx="1684" cy="168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tr-TR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gray">
            <a:xfrm>
              <a:off x="251" y="1528"/>
              <a:ext cx="1461" cy="146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54118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tr-TR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gray">
            <a:xfrm>
              <a:off x="258" y="1536"/>
              <a:ext cx="1461" cy="1462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63529"/>
                    <a:invGamma/>
                  </a:schemeClr>
                </a:gs>
                <a:gs pos="100000">
                  <a:schemeClr val="folHlink">
                    <a:alpha val="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tr-TR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gray">
            <a:xfrm>
              <a:off x="323" y="1602"/>
              <a:ext cx="1317" cy="1316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tr-TR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gray">
            <a:xfrm>
              <a:off x="344" y="1623"/>
              <a:ext cx="1276" cy="127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tr-TR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gray">
            <a:xfrm>
              <a:off x="360" y="1630"/>
              <a:ext cx="1246" cy="124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tr-TR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gray">
            <a:xfrm>
              <a:off x="374" y="1642"/>
              <a:ext cx="1184" cy="1164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tr-TR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gray">
            <a:xfrm>
              <a:off x="443" y="1675"/>
              <a:ext cx="1053" cy="945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tr-TR" dirty="0"/>
            </a:p>
          </p:txBody>
        </p:sp>
      </p:grpSp>
      <p:grpSp>
        <p:nvGrpSpPr>
          <p:cNvPr id="16" name="Group 10"/>
          <p:cNvGrpSpPr>
            <a:grpSpLocks/>
          </p:cNvGrpSpPr>
          <p:nvPr/>
        </p:nvGrpSpPr>
        <p:grpSpPr bwMode="auto">
          <a:xfrm>
            <a:off x="802873" y="1844845"/>
            <a:ext cx="613120" cy="596870"/>
            <a:chOff x="140" y="1419"/>
            <a:chExt cx="1684" cy="1683"/>
          </a:xfrm>
        </p:grpSpPr>
        <p:sp>
          <p:nvSpPr>
            <p:cNvPr id="17" name="Oval 11"/>
            <p:cNvSpPr>
              <a:spLocks noChangeArrowheads="1"/>
            </p:cNvSpPr>
            <p:nvPr/>
          </p:nvSpPr>
          <p:spPr bwMode="gray">
            <a:xfrm>
              <a:off x="140" y="1419"/>
              <a:ext cx="1684" cy="168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tr-TR"/>
            </a:p>
          </p:txBody>
        </p:sp>
        <p:sp>
          <p:nvSpPr>
            <p:cNvPr id="18" name="Oval 12"/>
            <p:cNvSpPr>
              <a:spLocks noChangeArrowheads="1"/>
            </p:cNvSpPr>
            <p:nvPr/>
          </p:nvSpPr>
          <p:spPr bwMode="gray">
            <a:xfrm>
              <a:off x="251" y="1528"/>
              <a:ext cx="1461" cy="146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54118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tr-TR"/>
            </a:p>
          </p:txBody>
        </p:sp>
        <p:sp>
          <p:nvSpPr>
            <p:cNvPr id="19" name="Oval 13"/>
            <p:cNvSpPr>
              <a:spLocks noChangeArrowheads="1"/>
            </p:cNvSpPr>
            <p:nvPr/>
          </p:nvSpPr>
          <p:spPr bwMode="gray">
            <a:xfrm>
              <a:off x="258" y="1536"/>
              <a:ext cx="1461" cy="1462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63529"/>
                    <a:invGamma/>
                  </a:schemeClr>
                </a:gs>
                <a:gs pos="100000">
                  <a:schemeClr val="folHlink">
                    <a:alpha val="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tr-TR"/>
            </a:p>
          </p:txBody>
        </p:sp>
        <p:sp>
          <p:nvSpPr>
            <p:cNvPr id="20" name="Oval 14"/>
            <p:cNvSpPr>
              <a:spLocks noChangeArrowheads="1"/>
            </p:cNvSpPr>
            <p:nvPr/>
          </p:nvSpPr>
          <p:spPr bwMode="gray">
            <a:xfrm>
              <a:off x="323" y="1602"/>
              <a:ext cx="1317" cy="1316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tr-TR"/>
            </a:p>
          </p:txBody>
        </p:sp>
        <p:sp>
          <p:nvSpPr>
            <p:cNvPr id="21" name="Oval 15"/>
            <p:cNvSpPr>
              <a:spLocks noChangeArrowheads="1"/>
            </p:cNvSpPr>
            <p:nvPr/>
          </p:nvSpPr>
          <p:spPr bwMode="gray">
            <a:xfrm>
              <a:off x="344" y="1623"/>
              <a:ext cx="1276" cy="127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tr-TR"/>
            </a:p>
          </p:txBody>
        </p:sp>
        <p:sp>
          <p:nvSpPr>
            <p:cNvPr id="22" name="Oval 16"/>
            <p:cNvSpPr>
              <a:spLocks noChangeArrowheads="1"/>
            </p:cNvSpPr>
            <p:nvPr/>
          </p:nvSpPr>
          <p:spPr bwMode="gray">
            <a:xfrm>
              <a:off x="360" y="1630"/>
              <a:ext cx="1246" cy="124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tr-TR"/>
            </a:p>
          </p:txBody>
        </p:sp>
        <p:sp>
          <p:nvSpPr>
            <p:cNvPr id="23" name="Oval 17"/>
            <p:cNvSpPr>
              <a:spLocks noChangeArrowheads="1"/>
            </p:cNvSpPr>
            <p:nvPr/>
          </p:nvSpPr>
          <p:spPr bwMode="gray">
            <a:xfrm>
              <a:off x="374" y="1642"/>
              <a:ext cx="1184" cy="1164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tr-TR"/>
            </a:p>
          </p:txBody>
        </p:sp>
        <p:sp>
          <p:nvSpPr>
            <p:cNvPr id="24" name="Oval 18"/>
            <p:cNvSpPr>
              <a:spLocks noChangeArrowheads="1"/>
            </p:cNvSpPr>
            <p:nvPr/>
          </p:nvSpPr>
          <p:spPr bwMode="gray">
            <a:xfrm>
              <a:off x="443" y="1675"/>
              <a:ext cx="1053" cy="945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tr-TR" dirty="0"/>
            </a:p>
          </p:txBody>
        </p:sp>
      </p:grpSp>
      <p:grpSp>
        <p:nvGrpSpPr>
          <p:cNvPr id="34" name="Group 10"/>
          <p:cNvGrpSpPr>
            <a:grpSpLocks/>
          </p:cNvGrpSpPr>
          <p:nvPr/>
        </p:nvGrpSpPr>
        <p:grpSpPr bwMode="auto">
          <a:xfrm>
            <a:off x="1008409" y="2443333"/>
            <a:ext cx="613120" cy="596870"/>
            <a:chOff x="140" y="1419"/>
            <a:chExt cx="1684" cy="1683"/>
          </a:xfrm>
        </p:grpSpPr>
        <p:sp>
          <p:nvSpPr>
            <p:cNvPr id="35" name="Oval 11"/>
            <p:cNvSpPr>
              <a:spLocks noChangeArrowheads="1"/>
            </p:cNvSpPr>
            <p:nvPr/>
          </p:nvSpPr>
          <p:spPr bwMode="gray">
            <a:xfrm>
              <a:off x="140" y="1419"/>
              <a:ext cx="1684" cy="168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tr-TR"/>
            </a:p>
          </p:txBody>
        </p:sp>
        <p:sp>
          <p:nvSpPr>
            <p:cNvPr id="36" name="Oval 12"/>
            <p:cNvSpPr>
              <a:spLocks noChangeArrowheads="1"/>
            </p:cNvSpPr>
            <p:nvPr/>
          </p:nvSpPr>
          <p:spPr bwMode="gray">
            <a:xfrm>
              <a:off x="251" y="1528"/>
              <a:ext cx="1461" cy="146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54118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tr-TR"/>
            </a:p>
          </p:txBody>
        </p:sp>
        <p:sp>
          <p:nvSpPr>
            <p:cNvPr id="37" name="Oval 13"/>
            <p:cNvSpPr>
              <a:spLocks noChangeArrowheads="1"/>
            </p:cNvSpPr>
            <p:nvPr/>
          </p:nvSpPr>
          <p:spPr bwMode="gray">
            <a:xfrm>
              <a:off x="258" y="1536"/>
              <a:ext cx="1461" cy="1462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63529"/>
                    <a:invGamma/>
                  </a:schemeClr>
                </a:gs>
                <a:gs pos="100000">
                  <a:schemeClr val="folHlink">
                    <a:alpha val="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tr-TR"/>
            </a:p>
          </p:txBody>
        </p:sp>
        <p:sp>
          <p:nvSpPr>
            <p:cNvPr id="38" name="Oval 14"/>
            <p:cNvSpPr>
              <a:spLocks noChangeArrowheads="1"/>
            </p:cNvSpPr>
            <p:nvPr/>
          </p:nvSpPr>
          <p:spPr bwMode="gray">
            <a:xfrm>
              <a:off x="323" y="1602"/>
              <a:ext cx="1317" cy="1316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tr-TR"/>
            </a:p>
          </p:txBody>
        </p:sp>
        <p:sp>
          <p:nvSpPr>
            <p:cNvPr id="39" name="Oval 15"/>
            <p:cNvSpPr>
              <a:spLocks noChangeArrowheads="1"/>
            </p:cNvSpPr>
            <p:nvPr/>
          </p:nvSpPr>
          <p:spPr bwMode="gray">
            <a:xfrm>
              <a:off x="344" y="1623"/>
              <a:ext cx="1276" cy="127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tr-TR"/>
            </a:p>
          </p:txBody>
        </p:sp>
        <p:sp>
          <p:nvSpPr>
            <p:cNvPr id="40" name="Oval 16"/>
            <p:cNvSpPr>
              <a:spLocks noChangeArrowheads="1"/>
            </p:cNvSpPr>
            <p:nvPr/>
          </p:nvSpPr>
          <p:spPr bwMode="gray">
            <a:xfrm>
              <a:off x="360" y="1630"/>
              <a:ext cx="1246" cy="124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tr-TR"/>
            </a:p>
          </p:txBody>
        </p:sp>
        <p:sp>
          <p:nvSpPr>
            <p:cNvPr id="41" name="Oval 17"/>
            <p:cNvSpPr>
              <a:spLocks noChangeArrowheads="1"/>
            </p:cNvSpPr>
            <p:nvPr/>
          </p:nvSpPr>
          <p:spPr bwMode="gray">
            <a:xfrm>
              <a:off x="374" y="1642"/>
              <a:ext cx="1184" cy="1164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tr-TR"/>
            </a:p>
          </p:txBody>
        </p:sp>
        <p:sp>
          <p:nvSpPr>
            <p:cNvPr id="42" name="Oval 18"/>
            <p:cNvSpPr>
              <a:spLocks noChangeArrowheads="1"/>
            </p:cNvSpPr>
            <p:nvPr/>
          </p:nvSpPr>
          <p:spPr bwMode="gray">
            <a:xfrm>
              <a:off x="443" y="1675"/>
              <a:ext cx="1053" cy="945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tr-TR" dirty="0"/>
            </a:p>
          </p:txBody>
        </p:sp>
      </p:grpSp>
      <p:grpSp>
        <p:nvGrpSpPr>
          <p:cNvPr id="43" name="Group 10"/>
          <p:cNvGrpSpPr>
            <a:grpSpLocks/>
          </p:cNvGrpSpPr>
          <p:nvPr/>
        </p:nvGrpSpPr>
        <p:grpSpPr bwMode="auto">
          <a:xfrm>
            <a:off x="1073869" y="3038988"/>
            <a:ext cx="613120" cy="596870"/>
            <a:chOff x="140" y="1419"/>
            <a:chExt cx="1684" cy="1683"/>
          </a:xfrm>
        </p:grpSpPr>
        <p:sp>
          <p:nvSpPr>
            <p:cNvPr id="44" name="Oval 11"/>
            <p:cNvSpPr>
              <a:spLocks noChangeArrowheads="1"/>
            </p:cNvSpPr>
            <p:nvPr/>
          </p:nvSpPr>
          <p:spPr bwMode="gray">
            <a:xfrm>
              <a:off x="140" y="1419"/>
              <a:ext cx="1684" cy="168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tr-TR"/>
            </a:p>
          </p:txBody>
        </p:sp>
        <p:sp>
          <p:nvSpPr>
            <p:cNvPr id="45" name="Oval 12"/>
            <p:cNvSpPr>
              <a:spLocks noChangeArrowheads="1"/>
            </p:cNvSpPr>
            <p:nvPr/>
          </p:nvSpPr>
          <p:spPr bwMode="gray">
            <a:xfrm>
              <a:off x="251" y="1528"/>
              <a:ext cx="1461" cy="146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54118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tr-TR"/>
            </a:p>
          </p:txBody>
        </p:sp>
        <p:sp>
          <p:nvSpPr>
            <p:cNvPr id="46" name="Oval 13"/>
            <p:cNvSpPr>
              <a:spLocks noChangeArrowheads="1"/>
            </p:cNvSpPr>
            <p:nvPr/>
          </p:nvSpPr>
          <p:spPr bwMode="gray">
            <a:xfrm>
              <a:off x="258" y="1536"/>
              <a:ext cx="1461" cy="1462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63529"/>
                    <a:invGamma/>
                  </a:schemeClr>
                </a:gs>
                <a:gs pos="100000">
                  <a:schemeClr val="folHlink">
                    <a:alpha val="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tr-TR"/>
            </a:p>
          </p:txBody>
        </p:sp>
        <p:sp>
          <p:nvSpPr>
            <p:cNvPr id="47" name="Oval 14"/>
            <p:cNvSpPr>
              <a:spLocks noChangeArrowheads="1"/>
            </p:cNvSpPr>
            <p:nvPr/>
          </p:nvSpPr>
          <p:spPr bwMode="gray">
            <a:xfrm>
              <a:off x="323" y="1602"/>
              <a:ext cx="1317" cy="1316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tr-TR"/>
            </a:p>
          </p:txBody>
        </p:sp>
        <p:sp>
          <p:nvSpPr>
            <p:cNvPr id="48" name="Oval 15"/>
            <p:cNvSpPr>
              <a:spLocks noChangeArrowheads="1"/>
            </p:cNvSpPr>
            <p:nvPr/>
          </p:nvSpPr>
          <p:spPr bwMode="gray">
            <a:xfrm>
              <a:off x="344" y="1623"/>
              <a:ext cx="1276" cy="127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tr-TR"/>
            </a:p>
          </p:txBody>
        </p:sp>
        <p:sp>
          <p:nvSpPr>
            <p:cNvPr id="49" name="Oval 16"/>
            <p:cNvSpPr>
              <a:spLocks noChangeArrowheads="1"/>
            </p:cNvSpPr>
            <p:nvPr/>
          </p:nvSpPr>
          <p:spPr bwMode="gray">
            <a:xfrm>
              <a:off x="360" y="1630"/>
              <a:ext cx="1246" cy="124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tr-TR"/>
            </a:p>
          </p:txBody>
        </p:sp>
        <p:sp>
          <p:nvSpPr>
            <p:cNvPr id="50" name="Oval 17"/>
            <p:cNvSpPr>
              <a:spLocks noChangeArrowheads="1"/>
            </p:cNvSpPr>
            <p:nvPr/>
          </p:nvSpPr>
          <p:spPr bwMode="gray">
            <a:xfrm>
              <a:off x="374" y="1642"/>
              <a:ext cx="1184" cy="1164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tr-TR"/>
            </a:p>
          </p:txBody>
        </p:sp>
        <p:sp>
          <p:nvSpPr>
            <p:cNvPr id="51" name="Oval 18"/>
            <p:cNvSpPr>
              <a:spLocks noChangeArrowheads="1"/>
            </p:cNvSpPr>
            <p:nvPr/>
          </p:nvSpPr>
          <p:spPr bwMode="gray">
            <a:xfrm>
              <a:off x="443" y="1675"/>
              <a:ext cx="1053" cy="945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tr-TR" dirty="0"/>
            </a:p>
          </p:txBody>
        </p:sp>
      </p:grpSp>
      <p:grpSp>
        <p:nvGrpSpPr>
          <p:cNvPr id="52" name="Group 10"/>
          <p:cNvGrpSpPr>
            <a:grpSpLocks/>
          </p:cNvGrpSpPr>
          <p:nvPr/>
        </p:nvGrpSpPr>
        <p:grpSpPr bwMode="auto">
          <a:xfrm>
            <a:off x="986509" y="3629787"/>
            <a:ext cx="613120" cy="596870"/>
            <a:chOff x="140" y="1419"/>
            <a:chExt cx="1684" cy="1683"/>
          </a:xfrm>
        </p:grpSpPr>
        <p:sp>
          <p:nvSpPr>
            <p:cNvPr id="53" name="Oval 11"/>
            <p:cNvSpPr>
              <a:spLocks noChangeArrowheads="1"/>
            </p:cNvSpPr>
            <p:nvPr/>
          </p:nvSpPr>
          <p:spPr bwMode="gray">
            <a:xfrm>
              <a:off x="140" y="1419"/>
              <a:ext cx="1684" cy="168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tr-TR"/>
            </a:p>
          </p:txBody>
        </p:sp>
        <p:sp>
          <p:nvSpPr>
            <p:cNvPr id="54" name="Oval 12"/>
            <p:cNvSpPr>
              <a:spLocks noChangeArrowheads="1"/>
            </p:cNvSpPr>
            <p:nvPr/>
          </p:nvSpPr>
          <p:spPr bwMode="gray">
            <a:xfrm>
              <a:off x="251" y="1528"/>
              <a:ext cx="1461" cy="146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54118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tr-TR"/>
            </a:p>
          </p:txBody>
        </p:sp>
        <p:sp>
          <p:nvSpPr>
            <p:cNvPr id="55" name="Oval 13"/>
            <p:cNvSpPr>
              <a:spLocks noChangeArrowheads="1"/>
            </p:cNvSpPr>
            <p:nvPr/>
          </p:nvSpPr>
          <p:spPr bwMode="gray">
            <a:xfrm>
              <a:off x="258" y="1536"/>
              <a:ext cx="1461" cy="1462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63529"/>
                    <a:invGamma/>
                  </a:schemeClr>
                </a:gs>
                <a:gs pos="100000">
                  <a:schemeClr val="folHlink">
                    <a:alpha val="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tr-TR"/>
            </a:p>
          </p:txBody>
        </p:sp>
        <p:sp>
          <p:nvSpPr>
            <p:cNvPr id="56" name="Oval 14"/>
            <p:cNvSpPr>
              <a:spLocks noChangeArrowheads="1"/>
            </p:cNvSpPr>
            <p:nvPr/>
          </p:nvSpPr>
          <p:spPr bwMode="gray">
            <a:xfrm>
              <a:off x="323" y="1602"/>
              <a:ext cx="1317" cy="1316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tr-TR"/>
            </a:p>
          </p:txBody>
        </p:sp>
        <p:sp>
          <p:nvSpPr>
            <p:cNvPr id="57" name="Oval 15"/>
            <p:cNvSpPr>
              <a:spLocks noChangeArrowheads="1"/>
            </p:cNvSpPr>
            <p:nvPr/>
          </p:nvSpPr>
          <p:spPr bwMode="gray">
            <a:xfrm>
              <a:off x="344" y="1623"/>
              <a:ext cx="1276" cy="127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tr-TR"/>
            </a:p>
          </p:txBody>
        </p:sp>
        <p:sp>
          <p:nvSpPr>
            <p:cNvPr id="58" name="Oval 16"/>
            <p:cNvSpPr>
              <a:spLocks noChangeArrowheads="1"/>
            </p:cNvSpPr>
            <p:nvPr/>
          </p:nvSpPr>
          <p:spPr bwMode="gray">
            <a:xfrm>
              <a:off x="360" y="1630"/>
              <a:ext cx="1246" cy="124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tr-TR"/>
            </a:p>
          </p:txBody>
        </p:sp>
        <p:sp>
          <p:nvSpPr>
            <p:cNvPr id="59" name="Oval 17"/>
            <p:cNvSpPr>
              <a:spLocks noChangeArrowheads="1"/>
            </p:cNvSpPr>
            <p:nvPr/>
          </p:nvSpPr>
          <p:spPr bwMode="gray">
            <a:xfrm>
              <a:off x="374" y="1642"/>
              <a:ext cx="1184" cy="1164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tr-TR"/>
            </a:p>
          </p:txBody>
        </p:sp>
        <p:sp>
          <p:nvSpPr>
            <p:cNvPr id="60" name="Oval 18"/>
            <p:cNvSpPr>
              <a:spLocks noChangeArrowheads="1"/>
            </p:cNvSpPr>
            <p:nvPr/>
          </p:nvSpPr>
          <p:spPr bwMode="gray">
            <a:xfrm>
              <a:off x="443" y="1675"/>
              <a:ext cx="1053" cy="945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tr-TR" dirty="0"/>
            </a:p>
          </p:txBody>
        </p:sp>
      </p:grpSp>
      <p:grpSp>
        <p:nvGrpSpPr>
          <p:cNvPr id="61" name="Group 10"/>
          <p:cNvGrpSpPr>
            <a:grpSpLocks/>
          </p:cNvGrpSpPr>
          <p:nvPr/>
        </p:nvGrpSpPr>
        <p:grpSpPr bwMode="auto">
          <a:xfrm>
            <a:off x="803069" y="4207233"/>
            <a:ext cx="613120" cy="596870"/>
            <a:chOff x="140" y="1419"/>
            <a:chExt cx="1684" cy="1683"/>
          </a:xfrm>
        </p:grpSpPr>
        <p:sp>
          <p:nvSpPr>
            <p:cNvPr id="62" name="Oval 11"/>
            <p:cNvSpPr>
              <a:spLocks noChangeArrowheads="1"/>
            </p:cNvSpPr>
            <p:nvPr/>
          </p:nvSpPr>
          <p:spPr bwMode="gray">
            <a:xfrm>
              <a:off x="140" y="1419"/>
              <a:ext cx="1684" cy="168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tr-TR"/>
            </a:p>
          </p:txBody>
        </p:sp>
        <p:sp>
          <p:nvSpPr>
            <p:cNvPr id="63" name="Oval 12"/>
            <p:cNvSpPr>
              <a:spLocks noChangeArrowheads="1"/>
            </p:cNvSpPr>
            <p:nvPr/>
          </p:nvSpPr>
          <p:spPr bwMode="gray">
            <a:xfrm>
              <a:off x="251" y="1528"/>
              <a:ext cx="1461" cy="146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54118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tr-TR"/>
            </a:p>
          </p:txBody>
        </p:sp>
        <p:sp>
          <p:nvSpPr>
            <p:cNvPr id="64" name="Oval 13"/>
            <p:cNvSpPr>
              <a:spLocks noChangeArrowheads="1"/>
            </p:cNvSpPr>
            <p:nvPr/>
          </p:nvSpPr>
          <p:spPr bwMode="gray">
            <a:xfrm>
              <a:off x="258" y="1536"/>
              <a:ext cx="1461" cy="1462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63529"/>
                    <a:invGamma/>
                  </a:schemeClr>
                </a:gs>
                <a:gs pos="100000">
                  <a:schemeClr val="folHlink">
                    <a:alpha val="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tr-TR"/>
            </a:p>
          </p:txBody>
        </p:sp>
        <p:sp>
          <p:nvSpPr>
            <p:cNvPr id="65" name="Oval 14"/>
            <p:cNvSpPr>
              <a:spLocks noChangeArrowheads="1"/>
            </p:cNvSpPr>
            <p:nvPr/>
          </p:nvSpPr>
          <p:spPr bwMode="gray">
            <a:xfrm>
              <a:off x="323" y="1602"/>
              <a:ext cx="1317" cy="1316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tr-TR"/>
            </a:p>
          </p:txBody>
        </p:sp>
        <p:sp>
          <p:nvSpPr>
            <p:cNvPr id="66" name="Oval 15"/>
            <p:cNvSpPr>
              <a:spLocks noChangeArrowheads="1"/>
            </p:cNvSpPr>
            <p:nvPr/>
          </p:nvSpPr>
          <p:spPr bwMode="gray">
            <a:xfrm>
              <a:off x="344" y="1623"/>
              <a:ext cx="1276" cy="127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tr-TR"/>
            </a:p>
          </p:txBody>
        </p:sp>
        <p:sp>
          <p:nvSpPr>
            <p:cNvPr id="67" name="Oval 16"/>
            <p:cNvSpPr>
              <a:spLocks noChangeArrowheads="1"/>
            </p:cNvSpPr>
            <p:nvPr/>
          </p:nvSpPr>
          <p:spPr bwMode="gray">
            <a:xfrm>
              <a:off x="360" y="1630"/>
              <a:ext cx="1246" cy="124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tr-TR"/>
            </a:p>
          </p:txBody>
        </p:sp>
        <p:sp>
          <p:nvSpPr>
            <p:cNvPr id="68" name="Oval 17"/>
            <p:cNvSpPr>
              <a:spLocks noChangeArrowheads="1"/>
            </p:cNvSpPr>
            <p:nvPr/>
          </p:nvSpPr>
          <p:spPr bwMode="gray">
            <a:xfrm>
              <a:off x="374" y="1642"/>
              <a:ext cx="1184" cy="1164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tr-TR"/>
            </a:p>
          </p:txBody>
        </p:sp>
        <p:sp>
          <p:nvSpPr>
            <p:cNvPr id="69" name="Oval 18"/>
            <p:cNvSpPr>
              <a:spLocks noChangeArrowheads="1"/>
            </p:cNvSpPr>
            <p:nvPr/>
          </p:nvSpPr>
          <p:spPr bwMode="gray">
            <a:xfrm>
              <a:off x="443" y="1675"/>
              <a:ext cx="1053" cy="945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tr-TR" dirty="0"/>
            </a:p>
          </p:txBody>
        </p:sp>
      </p:grpSp>
      <p:grpSp>
        <p:nvGrpSpPr>
          <p:cNvPr id="70" name="Group 10"/>
          <p:cNvGrpSpPr>
            <a:grpSpLocks/>
          </p:cNvGrpSpPr>
          <p:nvPr/>
        </p:nvGrpSpPr>
        <p:grpSpPr bwMode="auto">
          <a:xfrm>
            <a:off x="451913" y="4814219"/>
            <a:ext cx="613120" cy="596870"/>
            <a:chOff x="140" y="1419"/>
            <a:chExt cx="1684" cy="1683"/>
          </a:xfrm>
        </p:grpSpPr>
        <p:sp>
          <p:nvSpPr>
            <p:cNvPr id="71" name="Oval 11"/>
            <p:cNvSpPr>
              <a:spLocks noChangeArrowheads="1"/>
            </p:cNvSpPr>
            <p:nvPr/>
          </p:nvSpPr>
          <p:spPr bwMode="gray">
            <a:xfrm>
              <a:off x="140" y="1419"/>
              <a:ext cx="1684" cy="168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tr-TR"/>
            </a:p>
          </p:txBody>
        </p:sp>
        <p:sp>
          <p:nvSpPr>
            <p:cNvPr id="72" name="Oval 12"/>
            <p:cNvSpPr>
              <a:spLocks noChangeArrowheads="1"/>
            </p:cNvSpPr>
            <p:nvPr/>
          </p:nvSpPr>
          <p:spPr bwMode="gray">
            <a:xfrm>
              <a:off x="251" y="1528"/>
              <a:ext cx="1461" cy="146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54118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tr-TR"/>
            </a:p>
          </p:txBody>
        </p:sp>
        <p:sp>
          <p:nvSpPr>
            <p:cNvPr id="73" name="Oval 13"/>
            <p:cNvSpPr>
              <a:spLocks noChangeArrowheads="1"/>
            </p:cNvSpPr>
            <p:nvPr/>
          </p:nvSpPr>
          <p:spPr bwMode="gray">
            <a:xfrm>
              <a:off x="258" y="1536"/>
              <a:ext cx="1461" cy="1462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63529"/>
                    <a:invGamma/>
                  </a:schemeClr>
                </a:gs>
                <a:gs pos="100000">
                  <a:schemeClr val="folHlink">
                    <a:alpha val="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tr-TR"/>
            </a:p>
          </p:txBody>
        </p:sp>
        <p:sp>
          <p:nvSpPr>
            <p:cNvPr id="74" name="Oval 14"/>
            <p:cNvSpPr>
              <a:spLocks noChangeArrowheads="1"/>
            </p:cNvSpPr>
            <p:nvPr/>
          </p:nvSpPr>
          <p:spPr bwMode="gray">
            <a:xfrm>
              <a:off x="323" y="1602"/>
              <a:ext cx="1317" cy="1316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tr-TR"/>
            </a:p>
          </p:txBody>
        </p:sp>
        <p:sp>
          <p:nvSpPr>
            <p:cNvPr id="75" name="Oval 15"/>
            <p:cNvSpPr>
              <a:spLocks noChangeArrowheads="1"/>
            </p:cNvSpPr>
            <p:nvPr/>
          </p:nvSpPr>
          <p:spPr bwMode="gray">
            <a:xfrm>
              <a:off x="344" y="1623"/>
              <a:ext cx="1276" cy="127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tr-TR"/>
            </a:p>
          </p:txBody>
        </p:sp>
        <p:sp>
          <p:nvSpPr>
            <p:cNvPr id="76" name="Oval 16"/>
            <p:cNvSpPr>
              <a:spLocks noChangeArrowheads="1"/>
            </p:cNvSpPr>
            <p:nvPr/>
          </p:nvSpPr>
          <p:spPr bwMode="gray">
            <a:xfrm>
              <a:off x="360" y="1630"/>
              <a:ext cx="1246" cy="124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tr-TR"/>
            </a:p>
          </p:txBody>
        </p:sp>
        <p:sp>
          <p:nvSpPr>
            <p:cNvPr id="77" name="Oval 17"/>
            <p:cNvSpPr>
              <a:spLocks noChangeArrowheads="1"/>
            </p:cNvSpPr>
            <p:nvPr/>
          </p:nvSpPr>
          <p:spPr bwMode="gray">
            <a:xfrm>
              <a:off x="374" y="1642"/>
              <a:ext cx="1184" cy="1164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tr-TR"/>
            </a:p>
          </p:txBody>
        </p:sp>
        <p:sp>
          <p:nvSpPr>
            <p:cNvPr id="78" name="Oval 18"/>
            <p:cNvSpPr>
              <a:spLocks noChangeArrowheads="1"/>
            </p:cNvSpPr>
            <p:nvPr/>
          </p:nvSpPr>
          <p:spPr bwMode="gray">
            <a:xfrm>
              <a:off x="443" y="1675"/>
              <a:ext cx="1053" cy="945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tr-TR" dirty="0"/>
            </a:p>
          </p:txBody>
        </p:sp>
      </p:grpSp>
    </p:spTree>
    <p:extLst>
      <p:ext uri="{BB962C8B-B14F-4D97-AF65-F5344CB8AC3E}">
        <p14:creationId xmlns:p14="http://schemas.microsoft.com/office/powerpoint/2010/main" val="153240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391400" cy="1143000"/>
          </a:xfrm>
        </p:spPr>
        <p:txBody>
          <a:bodyPr/>
          <a:lstStyle/>
          <a:p>
            <a:r>
              <a:rPr lang="hr-HR" sz="3200" dirty="0" smtClean="0">
                <a:latin typeface="Calibri" panose="020F0502020204030204" pitchFamily="34" charset="0"/>
              </a:rPr>
              <a:t>Javna financijska sredstva iz Sustava Državne riznice</a:t>
            </a:r>
            <a:endParaRPr lang="hr-HR" sz="3200" dirty="0">
              <a:latin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36951" y="6237110"/>
            <a:ext cx="1638590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hr-HR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Na dan 31.12.2015.</a:t>
            </a:r>
            <a:endParaRPr lang="hr-HR" sz="16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816827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5555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>
                <a:latin typeface="Calibri" panose="020F0502020204030204" pitchFamily="34" charset="0"/>
              </a:rPr>
              <a:t>Raspodjela javnih financijskih sredstava prema instituciji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636951" y="6237110"/>
            <a:ext cx="1638590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hr-HR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Na dan 31.12.2015.</a:t>
            </a:r>
            <a:endParaRPr lang="hr-HR" sz="16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538618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09574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339752" y="4221088"/>
            <a:ext cx="6400800" cy="1346200"/>
          </a:xfrm>
        </p:spPr>
        <p:txBody>
          <a:bodyPr/>
          <a:lstStyle/>
          <a:p>
            <a:r>
              <a:rPr lang="hr-HR" altLang="tr-TR" sz="4000" dirty="0">
                <a:latin typeface="Calibri" panose="020F0502020204030204" pitchFamily="34" charset="0"/>
              </a:rPr>
              <a:t>Hvala!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hr-HR" altLang="tr-TR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TURSKA DRŽAVNA RIZNICA</a:t>
            </a:r>
          </a:p>
          <a:p>
            <a:pPr algn="r"/>
            <a:r>
              <a:rPr lang="hr-HR" altLang="tr-TR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Odjel za upravljanje novčanim sredstvima</a:t>
            </a:r>
            <a:r>
              <a:rPr lang="hr-HR" dirty="0" smtClean="0"/>
              <a:t> </a:t>
            </a:r>
            <a:endParaRPr lang="hr-HR" altLang="tr-TR" sz="24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r"/>
            <a:endParaRPr lang="hr-HR" sz="24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391400" cy="1143000"/>
          </a:xfrm>
        </p:spPr>
        <p:txBody>
          <a:bodyPr/>
          <a:lstStyle/>
          <a:p>
            <a:r>
              <a:rPr lang="hr-HR" dirty="0" smtClean="0"/>
              <a:t>Prilog: pokrate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184576"/>
          </a:xfrm>
        </p:spPr>
        <p:txBody>
          <a:bodyPr/>
          <a:lstStyle/>
          <a:p>
            <a:r>
              <a:rPr lang="hr-HR" sz="1400" dirty="0" smtClean="0">
                <a:latin typeface="Calibri" panose="020F0502020204030204" pitchFamily="34" charset="0"/>
              </a:rPr>
              <a:t>MTP: srednjoročni program</a:t>
            </a:r>
          </a:p>
          <a:p>
            <a:r>
              <a:rPr lang="hr-HR" sz="1400" dirty="0" smtClean="0">
                <a:latin typeface="Calibri" panose="020F0502020204030204" pitchFamily="34" charset="0"/>
              </a:rPr>
              <a:t>MTFP: srednjoročni financijski plan</a:t>
            </a:r>
          </a:p>
          <a:p>
            <a:r>
              <a:rPr lang="hr-HR" sz="1400" dirty="0" smtClean="0">
                <a:latin typeface="Calibri" panose="020F0502020204030204" pitchFamily="34" charset="0"/>
              </a:rPr>
              <a:t>CMD: Odjel za upravljanje novčanim sredstvima</a:t>
            </a:r>
          </a:p>
          <a:p>
            <a:r>
              <a:rPr lang="hr-HR" sz="1400" dirty="0" smtClean="0">
                <a:latin typeface="Calibri" panose="020F0502020204030204" pitchFamily="34" charset="0"/>
              </a:rPr>
              <a:t>DMD: Odjel za upravljanje dugom</a:t>
            </a:r>
          </a:p>
          <a:p>
            <a:r>
              <a:rPr lang="hr-HR" sz="1400" dirty="0" smtClean="0">
                <a:latin typeface="Calibri" panose="020F0502020204030204" pitchFamily="34" charset="0"/>
              </a:rPr>
              <a:t>CG: središnja država</a:t>
            </a:r>
          </a:p>
          <a:p>
            <a:r>
              <a:rPr lang="hr-HR" sz="1400" dirty="0" smtClean="0">
                <a:latin typeface="Calibri" panose="020F0502020204030204" pitchFamily="34" charset="0"/>
              </a:rPr>
              <a:t>MF: Ministarstvo financija</a:t>
            </a:r>
          </a:p>
          <a:p>
            <a:r>
              <a:rPr lang="hr-HR" sz="1400" dirty="0" smtClean="0">
                <a:latin typeface="Calibri" panose="020F0502020204030204" pitchFamily="34" charset="0"/>
              </a:rPr>
              <a:t>UT: Podtajništvo Riznice</a:t>
            </a:r>
          </a:p>
          <a:p>
            <a:r>
              <a:rPr lang="hr-HR" sz="1400" dirty="0" smtClean="0">
                <a:latin typeface="Calibri" panose="020F0502020204030204" pitchFamily="34" charset="0"/>
              </a:rPr>
              <a:t>PB: primarni saldo</a:t>
            </a:r>
          </a:p>
          <a:p>
            <a:r>
              <a:rPr lang="hr-HR" sz="1400" dirty="0" smtClean="0">
                <a:latin typeface="Calibri" panose="020F0502020204030204" pitchFamily="34" charset="0"/>
              </a:rPr>
              <a:t>SDIF: Fond za osiguranje štednih uloga</a:t>
            </a:r>
          </a:p>
          <a:p>
            <a:r>
              <a:rPr lang="hr-HR" sz="1400" dirty="0" smtClean="0">
                <a:latin typeface="Calibri" panose="020F0502020204030204" pitchFamily="34" charset="0"/>
              </a:rPr>
              <a:t>TSA: jedinstveni</a:t>
            </a:r>
            <a:r>
              <a:rPr lang="hr-HR" dirty="0" smtClean="0"/>
              <a:t> </a:t>
            </a:r>
            <a:r>
              <a:rPr lang="hr-HR" sz="1400" dirty="0" smtClean="0">
                <a:latin typeface="Calibri" panose="020F0502020204030204" pitchFamily="34" charset="0"/>
              </a:rPr>
              <a:t>račun</a:t>
            </a:r>
            <a:r>
              <a:rPr lang="hr-HR" dirty="0" smtClean="0"/>
              <a:t> </a:t>
            </a:r>
            <a:r>
              <a:rPr lang="hr-HR" sz="1400" dirty="0">
                <a:latin typeface="Calibri" panose="020F0502020204030204" pitchFamily="34" charset="0"/>
              </a:rPr>
              <a:t>riznice</a:t>
            </a:r>
            <a:endParaRPr lang="hr-HR" sz="1400" dirty="0" smtClean="0">
              <a:latin typeface="Calibri" panose="020F0502020204030204" pitchFamily="34" charset="0"/>
            </a:endParaRPr>
          </a:p>
          <a:p>
            <a:r>
              <a:rPr lang="hr-HR" sz="1400" dirty="0" smtClean="0">
                <a:latin typeface="Calibri" panose="020F0502020204030204" pitchFamily="34" charset="0"/>
              </a:rPr>
              <a:t>CBRT: Središnja banka Republike Turske</a:t>
            </a:r>
          </a:p>
          <a:p>
            <a:r>
              <a:rPr lang="hr-HR" sz="1400" dirty="0" smtClean="0">
                <a:latin typeface="Calibri" panose="020F0502020204030204" pitchFamily="34" charset="0"/>
              </a:rPr>
              <a:t>TRZB: banka Ziraat Bank Republike Turske</a:t>
            </a:r>
          </a:p>
          <a:p>
            <a:r>
              <a:rPr lang="hr-HR" sz="1400" dirty="0" smtClean="0">
                <a:latin typeface="Calibri" panose="020F0502020204030204" pitchFamily="34" charset="0"/>
              </a:rPr>
              <a:t>CRS: Sustav za prikupljanje zahtjeva za novčanim sredstvima</a:t>
            </a:r>
          </a:p>
          <a:p>
            <a:r>
              <a:rPr lang="hr-HR" sz="1400" dirty="0">
                <a:latin typeface="Calibri" panose="020F0502020204030204" pitchFamily="34" charset="0"/>
              </a:rPr>
              <a:t>KPI: </a:t>
            </a:r>
            <a:r>
              <a:rPr lang="hr-HR" sz="1400" dirty="0" smtClean="0">
                <a:latin typeface="Calibri" panose="020F0502020204030204" pitchFamily="34" charset="0"/>
              </a:rPr>
              <a:t>ključni pokazatelj uspješnosti</a:t>
            </a:r>
          </a:p>
          <a:p>
            <a:r>
              <a:rPr lang="hr-HR" sz="1400" dirty="0" smtClean="0">
                <a:latin typeface="Calibri" panose="020F0502020204030204" pitchFamily="34" charset="0"/>
              </a:rPr>
              <a:t>PTS: Sustav</a:t>
            </a:r>
            <a:r>
              <a:rPr lang="hr-HR" dirty="0" smtClean="0"/>
              <a:t> </a:t>
            </a:r>
            <a:r>
              <a:rPr lang="hr-HR" sz="1400" dirty="0" smtClean="0">
                <a:latin typeface="Calibri" panose="020F0502020204030204" pitchFamily="34" charset="0"/>
              </a:rPr>
              <a:t>Državne</a:t>
            </a:r>
            <a:r>
              <a:rPr lang="hr-HR" dirty="0" smtClean="0"/>
              <a:t> </a:t>
            </a:r>
            <a:r>
              <a:rPr lang="hr-HR" sz="1400" dirty="0" smtClean="0">
                <a:latin typeface="Calibri" panose="020F0502020204030204" pitchFamily="34" charset="0"/>
              </a:rPr>
              <a:t>riznice</a:t>
            </a:r>
          </a:p>
          <a:p>
            <a:r>
              <a:rPr lang="hr-HR" sz="1400" dirty="0" smtClean="0">
                <a:latin typeface="Calibri" panose="020F0502020204030204" pitchFamily="34" charset="0"/>
              </a:rPr>
              <a:t>TD: oročeni depozit</a:t>
            </a:r>
          </a:p>
          <a:p>
            <a:r>
              <a:rPr lang="hr-HR" sz="1400" dirty="0" smtClean="0">
                <a:latin typeface="Calibri" panose="020F0502020204030204" pitchFamily="34" charset="0"/>
              </a:rPr>
              <a:t>DD: depozit po viđenju</a:t>
            </a:r>
          </a:p>
          <a:p>
            <a:r>
              <a:rPr lang="hr-HR" sz="1400" dirty="0" smtClean="0">
                <a:latin typeface="Calibri" panose="020F0502020204030204" pitchFamily="34" charset="0"/>
              </a:rPr>
              <a:t>B: obveznice</a:t>
            </a:r>
          </a:p>
          <a:p>
            <a:r>
              <a:rPr lang="hr-HR" sz="1400" dirty="0" smtClean="0">
                <a:latin typeface="Calibri" panose="020F0502020204030204" pitchFamily="34" charset="0"/>
              </a:rPr>
              <a:t>R: repo (reotkup)/obratni repo</a:t>
            </a:r>
          </a:p>
          <a:p>
            <a:r>
              <a:rPr lang="hr-HR" sz="1400" dirty="0" smtClean="0">
                <a:latin typeface="Calibri" panose="020F0502020204030204" pitchFamily="34" charset="0"/>
              </a:rPr>
              <a:t>OPB: ostale državne banke</a:t>
            </a:r>
          </a:p>
          <a:p>
            <a:endParaRPr lang="hr-HR" sz="1400" dirty="0" smtClean="0">
              <a:latin typeface="Calibri" panose="020F0502020204030204" pitchFamily="34" charset="0"/>
            </a:endParaRPr>
          </a:p>
          <a:p>
            <a:endParaRPr lang="hr-HR" sz="1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84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Arc 2"/>
          <p:cNvSpPr>
            <a:spLocks/>
          </p:cNvSpPr>
          <p:nvPr/>
        </p:nvSpPr>
        <p:spPr bwMode="gray">
          <a:xfrm rot="692470">
            <a:off x="3883025" y="2387600"/>
            <a:ext cx="1382713" cy="1074738"/>
          </a:xfrm>
          <a:custGeom>
            <a:avLst/>
            <a:gdLst>
              <a:gd name="G0" fmla="+- 6155 0 0"/>
              <a:gd name="G1" fmla="+- 21600 0 0"/>
              <a:gd name="G2" fmla="+- 21600 0 0"/>
              <a:gd name="T0" fmla="*/ 0 w 12831"/>
              <a:gd name="T1" fmla="*/ 896 h 21600"/>
              <a:gd name="T2" fmla="*/ 12831 w 12831"/>
              <a:gd name="T3" fmla="*/ 1058 h 21600"/>
              <a:gd name="T4" fmla="*/ 6155 w 12831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831" h="21600" fill="none" extrusionOk="0">
                <a:moveTo>
                  <a:pt x="-1" y="895"/>
                </a:moveTo>
                <a:cubicBezTo>
                  <a:pt x="1997" y="301"/>
                  <a:pt x="4070" y="-1"/>
                  <a:pt x="6155" y="0"/>
                </a:cubicBezTo>
                <a:cubicBezTo>
                  <a:pt x="8422" y="0"/>
                  <a:pt x="10675" y="356"/>
                  <a:pt x="12831" y="1057"/>
                </a:cubicBezTo>
              </a:path>
              <a:path w="12831" h="21600" stroke="0" extrusionOk="0">
                <a:moveTo>
                  <a:pt x="-1" y="895"/>
                </a:moveTo>
                <a:cubicBezTo>
                  <a:pt x="1997" y="301"/>
                  <a:pt x="4070" y="-1"/>
                  <a:pt x="6155" y="0"/>
                </a:cubicBezTo>
                <a:cubicBezTo>
                  <a:pt x="8422" y="0"/>
                  <a:pt x="10675" y="356"/>
                  <a:pt x="12831" y="1057"/>
                </a:cubicBezTo>
                <a:lnTo>
                  <a:pt x="6155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 sz="1200">
              <a:latin typeface="Calibri" panose="020F0502020204030204" pitchFamily="34" charset="0"/>
            </a:endParaRPr>
          </a:p>
        </p:txBody>
      </p:sp>
      <p:grpSp>
        <p:nvGrpSpPr>
          <p:cNvPr id="68611" name="Group 3"/>
          <p:cNvGrpSpPr>
            <a:grpSpLocks/>
          </p:cNvGrpSpPr>
          <p:nvPr/>
        </p:nvGrpSpPr>
        <p:grpSpPr bwMode="auto">
          <a:xfrm>
            <a:off x="2749550" y="5638800"/>
            <a:ext cx="3581400" cy="914400"/>
            <a:chOff x="2309" y="1872"/>
            <a:chExt cx="1915" cy="749"/>
          </a:xfrm>
        </p:grpSpPr>
        <p:pic>
          <p:nvPicPr>
            <p:cNvPr id="68612" name="Picture 4" descr="shadow_1_m"/>
            <p:cNvPicPr>
              <a:picLocks noChangeAspect="1" noChangeArrowheads="1"/>
            </p:cNvPicPr>
            <p:nvPr/>
          </p:nvPicPr>
          <p:blipFill>
            <a:blip r:embed="rId2">
              <a:lum bright="1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309" y="2352"/>
              <a:ext cx="1915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68613" name="Group 5"/>
            <p:cNvGrpSpPr>
              <a:grpSpLocks/>
            </p:cNvGrpSpPr>
            <p:nvPr/>
          </p:nvGrpSpPr>
          <p:grpSpPr bwMode="auto">
            <a:xfrm>
              <a:off x="2310" y="1872"/>
              <a:ext cx="1901" cy="645"/>
              <a:chOff x="2310" y="1872"/>
              <a:chExt cx="1901" cy="645"/>
            </a:xfrm>
          </p:grpSpPr>
          <p:sp>
            <p:nvSpPr>
              <p:cNvPr id="68614" name="Oval 6"/>
              <p:cNvSpPr>
                <a:spLocks noChangeArrowheads="1"/>
              </p:cNvSpPr>
              <p:nvPr/>
            </p:nvSpPr>
            <p:spPr bwMode="gray">
              <a:xfrm>
                <a:off x="2316" y="1872"/>
                <a:ext cx="1895" cy="64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shade val="63529"/>
                      <a:invGamma/>
                    </a:srgbClr>
                  </a:gs>
                  <a:gs pos="50000">
                    <a:srgbClr val="C0C0C0"/>
                  </a:gs>
                  <a:gs pos="100000">
                    <a:srgbClr val="C0C0C0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FFFFFF">
                        <a:alpha val="50000"/>
                      </a:srgbClr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 sz="1200">
                  <a:latin typeface="Calibri" panose="020F0502020204030204" pitchFamily="34" charset="0"/>
                </a:endParaRPr>
              </a:p>
            </p:txBody>
          </p:sp>
          <p:sp>
            <p:nvSpPr>
              <p:cNvPr id="68615" name="Oval 7"/>
              <p:cNvSpPr>
                <a:spLocks noChangeArrowheads="1"/>
              </p:cNvSpPr>
              <p:nvPr/>
            </p:nvSpPr>
            <p:spPr bwMode="gray">
              <a:xfrm>
                <a:off x="2310" y="1872"/>
                <a:ext cx="1901" cy="555"/>
              </a:xfrm>
              <a:prstGeom prst="ellipse">
                <a:avLst/>
              </a:prstGeom>
              <a:gradFill rotWithShape="1">
                <a:gsLst>
                  <a:gs pos="0">
                    <a:srgbClr val="C0C0C0"/>
                  </a:gs>
                  <a:gs pos="100000">
                    <a:srgbClr val="C0C0C0">
                      <a:gamma/>
                      <a:tint val="33725"/>
                      <a:invGamma/>
                    </a:srgbClr>
                  </a:gs>
                </a:gsLst>
                <a:lin ang="5400000" scaled="1"/>
              </a:gradFill>
              <a:ln w="9525" algn="ctr">
                <a:solidFill>
                  <a:srgbClr val="FFFFFF">
                    <a:alpha val="5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 sz="1200">
                  <a:latin typeface="Calibri" panose="020F0502020204030204" pitchFamily="34" charset="0"/>
                </a:endParaRPr>
              </a:p>
            </p:txBody>
          </p:sp>
        </p:grpSp>
      </p:grpSp>
      <p:grpSp>
        <p:nvGrpSpPr>
          <p:cNvPr id="68629" name="Group 21"/>
          <p:cNvGrpSpPr>
            <a:grpSpLocks/>
          </p:cNvGrpSpPr>
          <p:nvPr/>
        </p:nvGrpSpPr>
        <p:grpSpPr bwMode="auto">
          <a:xfrm>
            <a:off x="1844675" y="2144713"/>
            <a:ext cx="984250" cy="952500"/>
            <a:chOff x="887" y="2040"/>
            <a:chExt cx="433" cy="422"/>
          </a:xfrm>
        </p:grpSpPr>
        <p:pic>
          <p:nvPicPr>
            <p:cNvPr id="68630" name="Picture 22" descr="circuler_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887" y="2040"/>
              <a:ext cx="430" cy="4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8631" name="Oval 23"/>
            <p:cNvSpPr>
              <a:spLocks noChangeArrowheads="1"/>
            </p:cNvSpPr>
            <p:nvPr/>
          </p:nvSpPr>
          <p:spPr bwMode="gray">
            <a:xfrm>
              <a:off x="887" y="2040"/>
              <a:ext cx="433" cy="422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alpha val="80000"/>
                  </a:schemeClr>
                </a:gs>
                <a:gs pos="5000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>
                    <a:alpha val="80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200">
                <a:latin typeface="Calibri" panose="020F0502020204030204" pitchFamily="34" charset="0"/>
              </a:endParaRPr>
            </a:p>
          </p:txBody>
        </p:sp>
        <p:pic>
          <p:nvPicPr>
            <p:cNvPr id="68632" name="Picture 24" descr="Picture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930" y="2044"/>
              <a:ext cx="345" cy="1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8645" name="Arc 37"/>
          <p:cNvSpPr>
            <a:spLocks/>
          </p:cNvSpPr>
          <p:nvPr/>
        </p:nvSpPr>
        <p:spPr bwMode="gray">
          <a:xfrm rot="692470">
            <a:off x="4514850" y="2716213"/>
            <a:ext cx="1951038" cy="933450"/>
          </a:xfrm>
          <a:custGeom>
            <a:avLst/>
            <a:gdLst>
              <a:gd name="G0" fmla="+- 0 0 0"/>
              <a:gd name="G1" fmla="+- 18769 0 0"/>
              <a:gd name="G2" fmla="+- 21600 0 0"/>
              <a:gd name="T0" fmla="*/ 10691 w 18088"/>
              <a:gd name="T1" fmla="*/ 0 h 18769"/>
              <a:gd name="T2" fmla="*/ 18088 w 18088"/>
              <a:gd name="T3" fmla="*/ 6964 h 18769"/>
              <a:gd name="T4" fmla="*/ 0 w 18088"/>
              <a:gd name="T5" fmla="*/ 18769 h 18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088" h="18769" fill="none" extrusionOk="0">
                <a:moveTo>
                  <a:pt x="10690" y="0"/>
                </a:moveTo>
                <a:cubicBezTo>
                  <a:pt x="13675" y="1700"/>
                  <a:pt x="16211" y="4087"/>
                  <a:pt x="18088" y="6963"/>
                </a:cubicBezTo>
              </a:path>
              <a:path w="18088" h="18769" stroke="0" extrusionOk="0">
                <a:moveTo>
                  <a:pt x="10690" y="0"/>
                </a:moveTo>
                <a:cubicBezTo>
                  <a:pt x="13675" y="1700"/>
                  <a:pt x="16211" y="4087"/>
                  <a:pt x="18088" y="6963"/>
                </a:cubicBezTo>
                <a:lnTo>
                  <a:pt x="0" y="18769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 sz="1200">
              <a:latin typeface="Calibri" panose="020F0502020204030204" pitchFamily="34" charset="0"/>
            </a:endParaRPr>
          </a:p>
        </p:txBody>
      </p:sp>
      <p:sp>
        <p:nvSpPr>
          <p:cNvPr id="68646" name="Arc 38"/>
          <p:cNvSpPr>
            <a:spLocks/>
          </p:cNvSpPr>
          <p:nvPr/>
        </p:nvSpPr>
        <p:spPr bwMode="gray">
          <a:xfrm rot="692470">
            <a:off x="4549625" y="3671102"/>
            <a:ext cx="2328862" cy="657225"/>
          </a:xfrm>
          <a:custGeom>
            <a:avLst/>
            <a:gdLst>
              <a:gd name="G0" fmla="+- 0 0 0"/>
              <a:gd name="G1" fmla="+- 1042 0 0"/>
              <a:gd name="G2" fmla="+- 21600 0 0"/>
              <a:gd name="T0" fmla="*/ 21575 w 21600"/>
              <a:gd name="T1" fmla="*/ 0 h 13223"/>
              <a:gd name="T2" fmla="*/ 17837 w 21600"/>
              <a:gd name="T3" fmla="*/ 13223 h 13223"/>
              <a:gd name="T4" fmla="*/ 0 w 21600"/>
              <a:gd name="T5" fmla="*/ 1042 h 13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3223" fill="none" extrusionOk="0">
                <a:moveTo>
                  <a:pt x="21574" y="0"/>
                </a:moveTo>
                <a:cubicBezTo>
                  <a:pt x="21591" y="347"/>
                  <a:pt x="21600" y="694"/>
                  <a:pt x="21600" y="1042"/>
                </a:cubicBezTo>
                <a:cubicBezTo>
                  <a:pt x="21600" y="5388"/>
                  <a:pt x="20288" y="9633"/>
                  <a:pt x="17837" y="13223"/>
                </a:cubicBezTo>
              </a:path>
              <a:path w="21600" h="13223" stroke="0" extrusionOk="0">
                <a:moveTo>
                  <a:pt x="21574" y="0"/>
                </a:moveTo>
                <a:cubicBezTo>
                  <a:pt x="21591" y="347"/>
                  <a:pt x="21600" y="694"/>
                  <a:pt x="21600" y="1042"/>
                </a:cubicBezTo>
                <a:cubicBezTo>
                  <a:pt x="21600" y="5388"/>
                  <a:pt x="20288" y="9633"/>
                  <a:pt x="17837" y="13223"/>
                </a:cubicBezTo>
                <a:lnTo>
                  <a:pt x="0" y="1042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 sz="1200">
              <a:latin typeface="Calibri" panose="020F0502020204030204" pitchFamily="34" charset="0"/>
            </a:endParaRPr>
          </a:p>
        </p:txBody>
      </p:sp>
      <p:sp>
        <p:nvSpPr>
          <p:cNvPr id="68647" name="Arc 39"/>
          <p:cNvSpPr>
            <a:spLocks/>
          </p:cNvSpPr>
          <p:nvPr/>
        </p:nvSpPr>
        <p:spPr bwMode="gray">
          <a:xfrm rot="692470">
            <a:off x="3940026" y="3614912"/>
            <a:ext cx="1309687" cy="104775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12127 w 12127"/>
              <a:gd name="T1" fmla="*/ 17875 h 21079"/>
              <a:gd name="T2" fmla="*/ 4714 w 12127"/>
              <a:gd name="T3" fmla="*/ 21079 h 21079"/>
              <a:gd name="T4" fmla="*/ 0 w 12127"/>
              <a:gd name="T5" fmla="*/ 0 h 21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127" h="21079" fill="none" extrusionOk="0">
                <a:moveTo>
                  <a:pt x="12126" y="17874"/>
                </a:moveTo>
                <a:cubicBezTo>
                  <a:pt x="9879" y="19399"/>
                  <a:pt x="7364" y="20486"/>
                  <a:pt x="4714" y="21079"/>
                </a:cubicBezTo>
              </a:path>
              <a:path w="12127" h="21079" stroke="0" extrusionOk="0">
                <a:moveTo>
                  <a:pt x="12126" y="17874"/>
                </a:moveTo>
                <a:cubicBezTo>
                  <a:pt x="9879" y="19399"/>
                  <a:pt x="7364" y="20486"/>
                  <a:pt x="4714" y="21079"/>
                </a:cubicBezTo>
                <a:lnTo>
                  <a:pt x="0" y="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 sz="1200">
              <a:latin typeface="Calibri" panose="020F0502020204030204" pitchFamily="34" charset="0"/>
            </a:endParaRPr>
          </a:p>
        </p:txBody>
      </p:sp>
      <p:sp>
        <p:nvSpPr>
          <p:cNvPr id="68648" name="Arc 40"/>
          <p:cNvSpPr>
            <a:spLocks/>
          </p:cNvSpPr>
          <p:nvPr/>
        </p:nvSpPr>
        <p:spPr bwMode="gray">
          <a:xfrm rot="692470">
            <a:off x="2859088" y="3252788"/>
            <a:ext cx="1503362" cy="1009650"/>
          </a:xfrm>
          <a:custGeom>
            <a:avLst/>
            <a:gdLst>
              <a:gd name="G0" fmla="+- 13927 0 0"/>
              <a:gd name="G1" fmla="+- 0 0 0"/>
              <a:gd name="G2" fmla="+- 21600 0 0"/>
              <a:gd name="T0" fmla="*/ 6735 w 13927"/>
              <a:gd name="T1" fmla="*/ 20367 h 20367"/>
              <a:gd name="T2" fmla="*/ 0 w 13927"/>
              <a:gd name="T3" fmla="*/ 16511 h 20367"/>
              <a:gd name="T4" fmla="*/ 13927 w 13927"/>
              <a:gd name="T5" fmla="*/ 0 h 203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927" h="20367" fill="none" extrusionOk="0">
                <a:moveTo>
                  <a:pt x="6734" y="20367"/>
                </a:moveTo>
                <a:cubicBezTo>
                  <a:pt x="4275" y="19499"/>
                  <a:pt x="1993" y="18192"/>
                  <a:pt x="0" y="16510"/>
                </a:cubicBezTo>
              </a:path>
              <a:path w="13927" h="20367" stroke="0" extrusionOk="0">
                <a:moveTo>
                  <a:pt x="6734" y="20367"/>
                </a:moveTo>
                <a:cubicBezTo>
                  <a:pt x="4275" y="19499"/>
                  <a:pt x="1993" y="18192"/>
                  <a:pt x="0" y="16510"/>
                </a:cubicBezTo>
                <a:lnTo>
                  <a:pt x="13927" y="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 sz="1200">
              <a:latin typeface="Calibri" panose="020F0502020204030204" pitchFamily="34" charset="0"/>
            </a:endParaRPr>
          </a:p>
        </p:txBody>
      </p:sp>
      <p:sp>
        <p:nvSpPr>
          <p:cNvPr id="68649" name="Arc 41"/>
          <p:cNvSpPr>
            <a:spLocks/>
          </p:cNvSpPr>
          <p:nvPr/>
        </p:nvSpPr>
        <p:spPr bwMode="gray">
          <a:xfrm rot="692470">
            <a:off x="2060575" y="3051175"/>
            <a:ext cx="2332038" cy="604838"/>
          </a:xfrm>
          <a:custGeom>
            <a:avLst/>
            <a:gdLst>
              <a:gd name="G0" fmla="+- 21600 0 0"/>
              <a:gd name="G1" fmla="+- 2426 0 0"/>
              <a:gd name="G2" fmla="+- 21600 0 0"/>
              <a:gd name="T0" fmla="*/ 2337 w 21600"/>
              <a:gd name="T1" fmla="*/ 12198 h 12198"/>
              <a:gd name="T2" fmla="*/ 137 w 21600"/>
              <a:gd name="T3" fmla="*/ 0 h 12198"/>
              <a:gd name="T4" fmla="*/ 21600 w 21600"/>
              <a:gd name="T5" fmla="*/ 2426 h 121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2198" fill="none" extrusionOk="0">
                <a:moveTo>
                  <a:pt x="2336" y="12198"/>
                </a:moveTo>
                <a:cubicBezTo>
                  <a:pt x="800" y="9169"/>
                  <a:pt x="0" y="5821"/>
                  <a:pt x="0" y="2426"/>
                </a:cubicBezTo>
                <a:cubicBezTo>
                  <a:pt x="-1" y="1615"/>
                  <a:pt x="45" y="805"/>
                  <a:pt x="136" y="-1"/>
                </a:cubicBezTo>
              </a:path>
              <a:path w="21600" h="12198" stroke="0" extrusionOk="0">
                <a:moveTo>
                  <a:pt x="2336" y="12198"/>
                </a:moveTo>
                <a:cubicBezTo>
                  <a:pt x="800" y="9169"/>
                  <a:pt x="0" y="5821"/>
                  <a:pt x="0" y="2426"/>
                </a:cubicBezTo>
                <a:cubicBezTo>
                  <a:pt x="-1" y="1615"/>
                  <a:pt x="45" y="805"/>
                  <a:pt x="136" y="-1"/>
                </a:cubicBezTo>
                <a:lnTo>
                  <a:pt x="21600" y="2426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 sz="1200">
              <a:latin typeface="Calibri" panose="020F0502020204030204" pitchFamily="34" charset="0"/>
            </a:endParaRPr>
          </a:p>
        </p:txBody>
      </p:sp>
      <p:sp>
        <p:nvSpPr>
          <p:cNvPr id="68650" name="Arc 42"/>
          <p:cNvSpPr>
            <a:spLocks/>
          </p:cNvSpPr>
          <p:nvPr/>
        </p:nvSpPr>
        <p:spPr bwMode="gray">
          <a:xfrm rot="692470">
            <a:off x="2714625" y="2332038"/>
            <a:ext cx="1808163" cy="903287"/>
          </a:xfrm>
          <a:custGeom>
            <a:avLst/>
            <a:gdLst>
              <a:gd name="G0" fmla="+- 16756 0 0"/>
              <a:gd name="G1" fmla="+- 18207 0 0"/>
              <a:gd name="G2" fmla="+- 21600 0 0"/>
              <a:gd name="T0" fmla="*/ 0 w 16756"/>
              <a:gd name="T1" fmla="*/ 4577 h 18207"/>
              <a:gd name="T2" fmla="*/ 5134 w 16756"/>
              <a:gd name="T3" fmla="*/ 0 h 18207"/>
              <a:gd name="T4" fmla="*/ 16756 w 16756"/>
              <a:gd name="T5" fmla="*/ 18207 h 182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756" h="18207" fill="none" extrusionOk="0">
                <a:moveTo>
                  <a:pt x="-1" y="4576"/>
                </a:moveTo>
                <a:cubicBezTo>
                  <a:pt x="1455" y="2786"/>
                  <a:pt x="3189" y="1241"/>
                  <a:pt x="5134" y="0"/>
                </a:cubicBezTo>
              </a:path>
              <a:path w="16756" h="18207" stroke="0" extrusionOk="0">
                <a:moveTo>
                  <a:pt x="-1" y="4576"/>
                </a:moveTo>
                <a:cubicBezTo>
                  <a:pt x="1455" y="2786"/>
                  <a:pt x="3189" y="1241"/>
                  <a:pt x="5134" y="0"/>
                </a:cubicBezTo>
                <a:lnTo>
                  <a:pt x="16756" y="1820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 sz="1200">
              <a:latin typeface="Calibri" panose="020F0502020204030204" pitchFamily="34" charset="0"/>
            </a:endParaRPr>
          </a:p>
        </p:txBody>
      </p:sp>
      <p:sp>
        <p:nvSpPr>
          <p:cNvPr id="68655" name="AutoShape 47"/>
          <p:cNvSpPr>
            <a:spLocks/>
          </p:cNvSpPr>
          <p:nvPr/>
        </p:nvSpPr>
        <p:spPr bwMode="black">
          <a:xfrm>
            <a:off x="5487752" y="5290344"/>
            <a:ext cx="2371725" cy="544512"/>
          </a:xfrm>
          <a:prstGeom prst="accentCallout2">
            <a:avLst>
              <a:gd name="adj1" fmla="val 20991"/>
              <a:gd name="adj2" fmla="val -3213"/>
              <a:gd name="adj3" fmla="val 20991"/>
              <a:gd name="adj4" fmla="val -13051"/>
              <a:gd name="adj5" fmla="val -43662"/>
              <a:gd name="adj6" fmla="val -4851"/>
            </a:avLst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>
              <a:lnSpc>
                <a:spcPct val="90000"/>
              </a:lnSpc>
            </a:pPr>
            <a:r>
              <a:rPr lang="hr-HR" altLang="tr-TR" sz="1600" b="1" i="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Riznica</a:t>
            </a:r>
            <a:endParaRPr lang="hr-HR" altLang="tr-TR" sz="1200" b="1" i="0" dirty="0">
              <a:solidFill>
                <a:schemeClr val="accent1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68657" name="Rectangle 4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tr-TR" sz="3200" dirty="0" smtClean="0">
                <a:latin typeface="Calibri" panose="020F0502020204030204" pitchFamily="34" charset="0"/>
              </a:rPr>
              <a:t>Ciklus upravljanja javnim financijama</a:t>
            </a:r>
          </a:p>
        </p:txBody>
      </p:sp>
      <p:grpSp>
        <p:nvGrpSpPr>
          <p:cNvPr id="54" name="Group 21"/>
          <p:cNvGrpSpPr>
            <a:grpSpLocks/>
          </p:cNvGrpSpPr>
          <p:nvPr/>
        </p:nvGrpSpPr>
        <p:grpSpPr bwMode="auto">
          <a:xfrm>
            <a:off x="3400335" y="1802655"/>
            <a:ext cx="984250" cy="952500"/>
            <a:chOff x="887" y="2040"/>
            <a:chExt cx="433" cy="422"/>
          </a:xfrm>
        </p:grpSpPr>
        <p:pic>
          <p:nvPicPr>
            <p:cNvPr id="55" name="Picture 22" descr="circuler_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887" y="2040"/>
              <a:ext cx="430" cy="4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" name="Oval 23"/>
            <p:cNvSpPr>
              <a:spLocks noChangeArrowheads="1"/>
            </p:cNvSpPr>
            <p:nvPr/>
          </p:nvSpPr>
          <p:spPr bwMode="gray">
            <a:xfrm>
              <a:off x="887" y="2040"/>
              <a:ext cx="433" cy="422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alpha val="80000"/>
                  </a:schemeClr>
                </a:gs>
                <a:gs pos="5000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>
                    <a:alpha val="80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200" dirty="0">
                <a:latin typeface="Calibri" panose="020F0502020204030204" pitchFamily="34" charset="0"/>
              </a:endParaRPr>
            </a:p>
          </p:txBody>
        </p:sp>
        <p:pic>
          <p:nvPicPr>
            <p:cNvPr id="57" name="Picture 24" descr="Picture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930" y="2044"/>
              <a:ext cx="345" cy="1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8" name="Group 21"/>
          <p:cNvGrpSpPr>
            <a:grpSpLocks/>
          </p:cNvGrpSpPr>
          <p:nvPr/>
        </p:nvGrpSpPr>
        <p:grpSpPr bwMode="auto">
          <a:xfrm>
            <a:off x="5141080" y="2170446"/>
            <a:ext cx="984250" cy="952500"/>
            <a:chOff x="887" y="2040"/>
            <a:chExt cx="433" cy="422"/>
          </a:xfrm>
        </p:grpSpPr>
        <p:pic>
          <p:nvPicPr>
            <p:cNvPr id="59" name="Picture 22" descr="circuler_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887" y="2040"/>
              <a:ext cx="430" cy="4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0" name="Oval 23"/>
            <p:cNvSpPr>
              <a:spLocks noChangeArrowheads="1"/>
            </p:cNvSpPr>
            <p:nvPr/>
          </p:nvSpPr>
          <p:spPr bwMode="gray">
            <a:xfrm>
              <a:off x="887" y="2040"/>
              <a:ext cx="433" cy="422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alpha val="80000"/>
                  </a:schemeClr>
                </a:gs>
                <a:gs pos="5000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>
                    <a:alpha val="80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200">
                <a:latin typeface="Calibri" panose="020F0502020204030204" pitchFamily="34" charset="0"/>
              </a:endParaRPr>
            </a:p>
          </p:txBody>
        </p:sp>
        <p:pic>
          <p:nvPicPr>
            <p:cNvPr id="61" name="Picture 24" descr="Picture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930" y="2044"/>
              <a:ext cx="345" cy="1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2" name="Group 21"/>
          <p:cNvGrpSpPr>
            <a:grpSpLocks/>
          </p:cNvGrpSpPr>
          <p:nvPr/>
        </p:nvGrpSpPr>
        <p:grpSpPr bwMode="auto">
          <a:xfrm>
            <a:off x="3429468" y="3961606"/>
            <a:ext cx="984250" cy="952500"/>
            <a:chOff x="887" y="2040"/>
            <a:chExt cx="433" cy="422"/>
          </a:xfrm>
        </p:grpSpPr>
        <p:pic>
          <p:nvPicPr>
            <p:cNvPr id="63" name="Picture 22" descr="circuler_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887" y="2040"/>
              <a:ext cx="430" cy="4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4" name="Oval 23"/>
            <p:cNvSpPr>
              <a:spLocks noChangeArrowheads="1"/>
            </p:cNvSpPr>
            <p:nvPr/>
          </p:nvSpPr>
          <p:spPr bwMode="gray">
            <a:xfrm>
              <a:off x="887" y="2040"/>
              <a:ext cx="433" cy="422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alpha val="80000"/>
                  </a:schemeClr>
                </a:gs>
                <a:gs pos="5000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>
                    <a:alpha val="80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200">
                <a:latin typeface="Calibri" panose="020F0502020204030204" pitchFamily="34" charset="0"/>
              </a:endParaRPr>
            </a:p>
          </p:txBody>
        </p:sp>
        <p:pic>
          <p:nvPicPr>
            <p:cNvPr id="65" name="Picture 24" descr="Picture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930" y="2044"/>
              <a:ext cx="345" cy="1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6" name="Group 21"/>
          <p:cNvGrpSpPr>
            <a:grpSpLocks/>
          </p:cNvGrpSpPr>
          <p:nvPr/>
        </p:nvGrpSpPr>
        <p:grpSpPr bwMode="auto">
          <a:xfrm>
            <a:off x="1882141" y="3359151"/>
            <a:ext cx="984250" cy="952500"/>
            <a:chOff x="887" y="2040"/>
            <a:chExt cx="433" cy="422"/>
          </a:xfrm>
        </p:grpSpPr>
        <p:pic>
          <p:nvPicPr>
            <p:cNvPr id="67" name="Picture 22" descr="circuler_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887" y="2040"/>
              <a:ext cx="430" cy="4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8" name="Oval 23"/>
            <p:cNvSpPr>
              <a:spLocks noChangeArrowheads="1"/>
            </p:cNvSpPr>
            <p:nvPr/>
          </p:nvSpPr>
          <p:spPr bwMode="gray">
            <a:xfrm>
              <a:off x="887" y="2040"/>
              <a:ext cx="433" cy="422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alpha val="80000"/>
                  </a:schemeClr>
                </a:gs>
                <a:gs pos="5000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>
                    <a:alpha val="80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200">
                <a:latin typeface="Calibri" panose="020F0502020204030204" pitchFamily="34" charset="0"/>
              </a:endParaRPr>
            </a:p>
          </p:txBody>
        </p:sp>
        <p:pic>
          <p:nvPicPr>
            <p:cNvPr id="69" name="Picture 24" descr="Picture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930" y="2044"/>
              <a:ext cx="345" cy="1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0" name="Rectangle 43"/>
          <p:cNvSpPr>
            <a:spLocks noChangeArrowheads="1"/>
          </p:cNvSpPr>
          <p:nvPr/>
        </p:nvSpPr>
        <p:spPr bwMode="gray">
          <a:xfrm>
            <a:off x="1762411" y="2159298"/>
            <a:ext cx="96422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Clr>
                <a:srgbClr val="FF0066"/>
              </a:buClr>
              <a:buSzPct val="75000"/>
              <a:buFont typeface="Arial" charset="0"/>
              <a:buNone/>
            </a:pPr>
            <a:r>
              <a:rPr lang="hr-HR" altLang="tr-TR" sz="1200" b="1" i="0" dirty="0" smtClean="0">
                <a:solidFill>
                  <a:srgbClr val="FFFFFF"/>
                </a:solidFill>
                <a:latin typeface="Calibri" panose="020F0502020204030204" pitchFamily="34" charset="0"/>
              </a:rPr>
              <a:t>Izrada</a:t>
            </a:r>
            <a:r>
              <a:rPr lang="hr-HR" dirty="0" smtClean="0"/>
              <a:t> </a:t>
            </a:r>
            <a:r>
              <a:rPr lang="hr-HR" altLang="tr-TR" sz="1200" b="1" i="0" dirty="0" smtClean="0">
                <a:solidFill>
                  <a:srgbClr val="FFFFFF"/>
                </a:solidFill>
                <a:latin typeface="Calibri" panose="020F0502020204030204" pitchFamily="34" charset="0"/>
              </a:rPr>
              <a:t>i</a:t>
            </a:r>
            <a:endParaRPr lang="hr-HR" altLang="tr-TR" sz="1200" b="1" i="0" dirty="0" smtClean="0">
              <a:solidFill>
                <a:srgbClr val="FFFFFF"/>
              </a:solidFill>
              <a:latin typeface="Calibri" panose="020F0502020204030204" pitchFamily="34" charset="0"/>
              <a:cs typeface="Arial" charset="0"/>
            </a:endParaRPr>
          </a:p>
          <a:p>
            <a:pPr>
              <a:buClr>
                <a:srgbClr val="FF0066"/>
              </a:buClr>
              <a:buSzPct val="75000"/>
              <a:buFont typeface="Arial" charset="0"/>
              <a:buNone/>
            </a:pPr>
            <a:r>
              <a:rPr lang="hr-HR" altLang="tr-TR" sz="1200" b="1" i="0" dirty="0" smtClean="0">
                <a:solidFill>
                  <a:srgbClr val="FFFFFF"/>
                </a:solidFill>
                <a:latin typeface="Calibri" panose="020F0502020204030204" pitchFamily="34" charset="0"/>
              </a:rPr>
              <a:t>revidiranje</a:t>
            </a:r>
            <a:r>
              <a:rPr lang="hr-HR" dirty="0" smtClean="0"/>
              <a:t> </a:t>
            </a:r>
            <a:r>
              <a:rPr lang="hr-HR" altLang="tr-TR" sz="1200" b="1" i="0" dirty="0" smtClean="0">
                <a:solidFill>
                  <a:srgbClr val="FFFFFF"/>
                </a:solidFill>
                <a:latin typeface="Calibri" panose="020F0502020204030204" pitchFamily="34" charset="0"/>
              </a:rPr>
              <a:t>politika</a:t>
            </a:r>
            <a:r>
              <a:rPr lang="hr-HR" dirty="0" smtClean="0"/>
              <a:t> </a:t>
            </a:r>
            <a:endParaRPr lang="hr-HR" altLang="tr-TR" sz="1200" b="1" i="0" dirty="0">
              <a:solidFill>
                <a:srgbClr val="FFFFFF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18970" y="2525259"/>
            <a:ext cx="63882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FF0066"/>
              </a:buClr>
              <a:buSzPct val="75000"/>
              <a:buFont typeface="Arial" charset="0"/>
              <a:buNone/>
            </a:pPr>
            <a:r>
              <a:rPr lang="hr-HR" sz="12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Proračun</a:t>
            </a:r>
            <a:endParaRPr lang="hr-HR" sz="1200" b="1" dirty="0">
              <a:solidFill>
                <a:srgbClr val="FFFFFF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3434519" y="2137032"/>
            <a:ext cx="90120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FF0066"/>
              </a:buClr>
              <a:buSzPct val="75000"/>
              <a:buFont typeface="Arial" charset="0"/>
              <a:buNone/>
            </a:pPr>
            <a:r>
              <a:rPr lang="hr-HR" sz="12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MTP/MTFP</a:t>
            </a:r>
            <a:endParaRPr lang="hr-HR" sz="1200" b="1" dirty="0">
              <a:solidFill>
                <a:srgbClr val="FFFFFF"/>
              </a:solidFill>
              <a:latin typeface="Calibri" panose="020F0502020204030204" pitchFamily="34" charset="0"/>
              <a:cs typeface="Arial" charset="0"/>
            </a:endParaRPr>
          </a:p>
        </p:txBody>
      </p:sp>
      <p:grpSp>
        <p:nvGrpSpPr>
          <p:cNvPr id="73" name="Group 21"/>
          <p:cNvGrpSpPr>
            <a:grpSpLocks/>
          </p:cNvGrpSpPr>
          <p:nvPr/>
        </p:nvGrpSpPr>
        <p:grpSpPr bwMode="auto">
          <a:xfrm>
            <a:off x="6184900" y="3051729"/>
            <a:ext cx="984250" cy="952500"/>
            <a:chOff x="887" y="2040"/>
            <a:chExt cx="433" cy="422"/>
          </a:xfrm>
        </p:grpSpPr>
        <p:pic>
          <p:nvPicPr>
            <p:cNvPr id="74" name="Picture 22" descr="circuler_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887" y="2040"/>
              <a:ext cx="430" cy="4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5" name="Oval 23"/>
            <p:cNvSpPr>
              <a:spLocks noChangeArrowheads="1"/>
            </p:cNvSpPr>
            <p:nvPr/>
          </p:nvSpPr>
          <p:spPr bwMode="gray">
            <a:xfrm>
              <a:off x="887" y="2040"/>
              <a:ext cx="433" cy="422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alpha val="80000"/>
                  </a:schemeClr>
                </a:gs>
                <a:gs pos="5000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>
                    <a:alpha val="80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200">
                <a:latin typeface="Calibri" panose="020F0502020204030204" pitchFamily="34" charset="0"/>
              </a:endParaRPr>
            </a:p>
          </p:txBody>
        </p:sp>
        <p:pic>
          <p:nvPicPr>
            <p:cNvPr id="76" name="Picture 24" descr="Picture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930" y="2044"/>
              <a:ext cx="345" cy="1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7" name="Rectangle 76"/>
          <p:cNvSpPr/>
          <p:nvPr/>
        </p:nvSpPr>
        <p:spPr>
          <a:xfrm>
            <a:off x="6098007" y="3220463"/>
            <a:ext cx="1151214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Clr>
                <a:srgbClr val="FF0066"/>
              </a:buClr>
              <a:buSzPct val="75000"/>
              <a:buFont typeface="Arial" charset="0"/>
              <a:buNone/>
            </a:pPr>
            <a:r>
              <a:rPr lang="hr-HR" sz="12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Upravljanje</a:t>
            </a:r>
            <a:r>
              <a:rPr lang="hr-HR" dirty="0" smtClean="0"/>
              <a:t> </a:t>
            </a:r>
          </a:p>
          <a:p>
            <a:pPr>
              <a:buClr>
                <a:srgbClr val="FF0066"/>
              </a:buClr>
              <a:buSzPct val="75000"/>
              <a:buFont typeface="Arial" charset="0"/>
              <a:buNone/>
            </a:pPr>
            <a:r>
              <a:rPr lang="hr-HR" sz="12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prihodima/rashodima</a:t>
            </a:r>
            <a:endParaRPr lang="hr-HR" sz="1200" b="1" dirty="0">
              <a:solidFill>
                <a:srgbClr val="FFFFFF"/>
              </a:solidFill>
              <a:latin typeface="Calibri" panose="020F0502020204030204" pitchFamily="34" charset="0"/>
              <a:cs typeface="Arial" charset="0"/>
            </a:endParaRPr>
          </a:p>
        </p:txBody>
      </p:sp>
      <p:grpSp>
        <p:nvGrpSpPr>
          <p:cNvPr id="79" name="Group 78"/>
          <p:cNvGrpSpPr/>
          <p:nvPr/>
        </p:nvGrpSpPr>
        <p:grpSpPr>
          <a:xfrm>
            <a:off x="5149383" y="3949700"/>
            <a:ext cx="1263650" cy="1222375"/>
            <a:chOff x="3509963" y="3778250"/>
            <a:chExt cx="1263650" cy="1222375"/>
          </a:xfrm>
        </p:grpSpPr>
        <p:pic>
          <p:nvPicPr>
            <p:cNvPr id="80" name="Picture 30" descr="circuler_1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3509963" y="3778250"/>
              <a:ext cx="1263650" cy="12184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1" name="Oval 31"/>
            <p:cNvSpPr>
              <a:spLocks noChangeArrowheads="1"/>
            </p:cNvSpPr>
            <p:nvPr/>
          </p:nvSpPr>
          <p:spPr bwMode="gray">
            <a:xfrm>
              <a:off x="3509963" y="3778250"/>
              <a:ext cx="1255703" cy="1222375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80000"/>
                  </a:schemeClr>
                </a:gs>
                <a:gs pos="50000">
                  <a:schemeClr val="accent1">
                    <a:gamma/>
                    <a:shade val="60000"/>
                    <a:invGamma/>
                  </a:schemeClr>
                </a:gs>
                <a:gs pos="100000">
                  <a:schemeClr val="accent1">
                    <a:alpha val="80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200">
                <a:latin typeface="Calibri" panose="020F0502020204030204" pitchFamily="34" charset="0"/>
              </a:endParaRPr>
            </a:p>
          </p:txBody>
        </p:sp>
        <p:pic>
          <p:nvPicPr>
            <p:cNvPr id="82" name="Picture 32" descr="Picture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3635136" y="3790156"/>
              <a:ext cx="999396" cy="4325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3" name="Rectangle 44"/>
          <p:cNvSpPr>
            <a:spLocks noChangeArrowheads="1"/>
          </p:cNvSpPr>
          <p:nvPr/>
        </p:nvSpPr>
        <p:spPr bwMode="gray">
          <a:xfrm>
            <a:off x="5110549" y="4177903"/>
            <a:ext cx="13024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Clr>
                <a:srgbClr val="FF0066"/>
              </a:buClr>
              <a:buSzPct val="75000"/>
              <a:buFont typeface="Arial" charset="0"/>
              <a:buNone/>
            </a:pPr>
            <a:r>
              <a:rPr lang="hr-HR" altLang="tr-TR" sz="1200" b="1" i="0" dirty="0" smtClean="0">
                <a:solidFill>
                  <a:srgbClr val="FFFFFF"/>
                </a:solidFill>
                <a:latin typeface="Calibri" panose="020F0502020204030204" pitchFamily="34" charset="0"/>
              </a:rPr>
              <a:t>Upravljanje</a:t>
            </a:r>
            <a:r>
              <a:rPr lang="hr-HR" dirty="0" smtClean="0"/>
              <a:t>  </a:t>
            </a:r>
          </a:p>
          <a:p>
            <a:pPr>
              <a:buClr>
                <a:srgbClr val="FF0066"/>
              </a:buClr>
              <a:buSzPct val="75000"/>
              <a:buFont typeface="Arial" charset="0"/>
              <a:buNone/>
            </a:pPr>
            <a:r>
              <a:rPr lang="hr-HR" altLang="tr-TR" sz="1200" b="1" i="0" dirty="0" smtClean="0">
                <a:solidFill>
                  <a:srgbClr val="FFFFFF"/>
                </a:solidFill>
                <a:latin typeface="Calibri" panose="020F0502020204030204" pitchFamily="34" charset="0"/>
              </a:rPr>
              <a:t>novčanim sredstvima i dugovima</a:t>
            </a:r>
            <a:endParaRPr lang="hr-HR" altLang="tr-TR" sz="1200" b="1" i="0" dirty="0">
              <a:solidFill>
                <a:srgbClr val="FFFFFF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00597" y="4005917"/>
            <a:ext cx="98398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FF0066"/>
              </a:buClr>
              <a:buSzPct val="75000"/>
              <a:buFont typeface="Arial" charset="0"/>
              <a:buNone/>
            </a:pPr>
            <a:r>
              <a:rPr lang="hr-HR" sz="1200" b="1" dirty="0">
                <a:solidFill>
                  <a:srgbClr val="FFFFFF"/>
                </a:solidFill>
                <a:latin typeface="Calibri" panose="020F0502020204030204" pitchFamily="34" charset="0"/>
              </a:rPr>
              <a:t>Završni </a:t>
            </a:r>
          </a:p>
          <a:p>
            <a:pPr>
              <a:buClr>
                <a:srgbClr val="FF0066"/>
              </a:buClr>
              <a:buSzPct val="75000"/>
              <a:buFont typeface="Arial" charset="0"/>
              <a:buNone/>
            </a:pPr>
            <a:r>
              <a:rPr lang="hr-HR" sz="12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račun i</a:t>
            </a:r>
            <a:endParaRPr lang="hr-HR" sz="1200" b="1" dirty="0">
              <a:solidFill>
                <a:srgbClr val="FFFFFF"/>
              </a:solidFill>
              <a:latin typeface="Calibri" panose="020F0502020204030204" pitchFamily="34" charset="0"/>
              <a:cs typeface="Arial" charset="0"/>
            </a:endParaRPr>
          </a:p>
          <a:p>
            <a:pPr>
              <a:buClr>
                <a:srgbClr val="FF0066"/>
              </a:buClr>
              <a:buSzPct val="75000"/>
              <a:buFont typeface="Arial" charset="0"/>
              <a:buNone/>
            </a:pPr>
            <a:r>
              <a:rPr lang="hr-HR" sz="1200" b="1" dirty="0">
                <a:solidFill>
                  <a:srgbClr val="FFFFFF"/>
                </a:solidFill>
                <a:latin typeface="Calibri" panose="020F0502020204030204" pitchFamily="34" charset="0"/>
              </a:rPr>
              <a:t>izvješćivanje</a:t>
            </a:r>
            <a:r>
              <a:rPr lang="hr-HR" dirty="0" smtClean="0"/>
              <a:t> </a:t>
            </a:r>
          </a:p>
        </p:txBody>
      </p:sp>
      <p:sp>
        <p:nvSpPr>
          <p:cNvPr id="85" name="Rectangle 43"/>
          <p:cNvSpPr>
            <a:spLocks noChangeArrowheads="1"/>
          </p:cNvSpPr>
          <p:nvPr/>
        </p:nvSpPr>
        <p:spPr bwMode="gray">
          <a:xfrm>
            <a:off x="1969075" y="3546988"/>
            <a:ext cx="8903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FF0066"/>
              </a:buClr>
              <a:buSzPct val="75000"/>
              <a:buFont typeface="Arial" charset="0"/>
              <a:buNone/>
            </a:pPr>
            <a:r>
              <a:rPr lang="hr-HR" altLang="tr-TR" sz="1200" b="1" i="0" dirty="0" smtClean="0">
                <a:solidFill>
                  <a:srgbClr val="FFFFFF"/>
                </a:solidFill>
                <a:latin typeface="Calibri" panose="020F0502020204030204" pitchFamily="34" charset="0"/>
              </a:rPr>
              <a:t>Revizija</a:t>
            </a:r>
            <a:r>
              <a:rPr lang="hr-HR" dirty="0" smtClean="0"/>
              <a:t> </a:t>
            </a:r>
            <a:r>
              <a:rPr lang="hr-HR" altLang="tr-TR" sz="1200" b="1" i="0" dirty="0" smtClean="0">
                <a:solidFill>
                  <a:srgbClr val="FFFFFF"/>
                </a:solidFill>
                <a:latin typeface="Calibri" panose="020F0502020204030204" pitchFamily="34" charset="0"/>
              </a:rPr>
              <a:t>i</a:t>
            </a:r>
            <a:r>
              <a:rPr lang="hr-HR" dirty="0" smtClean="0"/>
              <a:t> </a:t>
            </a:r>
          </a:p>
          <a:p>
            <a:pPr>
              <a:buClr>
                <a:srgbClr val="FF0066"/>
              </a:buClr>
              <a:buSzPct val="75000"/>
              <a:buFont typeface="Arial" charset="0"/>
              <a:buNone/>
            </a:pPr>
            <a:r>
              <a:rPr lang="hr-HR" altLang="tr-TR" sz="1200" b="1" i="0" dirty="0" smtClean="0">
                <a:solidFill>
                  <a:srgbClr val="FFFFFF"/>
                </a:solidFill>
                <a:latin typeface="Calibri" panose="020F0502020204030204" pitchFamily="34" charset="0"/>
              </a:rPr>
              <a:t>evaluacija </a:t>
            </a:r>
            <a:endParaRPr lang="hr-HR" altLang="tr-TR" sz="1200" b="1" i="0" dirty="0">
              <a:solidFill>
                <a:srgbClr val="FFFFFF"/>
              </a:solidFill>
              <a:latin typeface="Calibri" panose="020F0502020204030204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0983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60" name="Rectangle 16"/>
          <p:cNvSpPr>
            <a:spLocks noGrp="1" noChangeArrowheads="1"/>
          </p:cNvSpPr>
          <p:nvPr>
            <p:ph type="title"/>
          </p:nvPr>
        </p:nvSpPr>
        <p:spPr>
          <a:xfrm>
            <a:off x="685800" y="230188"/>
            <a:ext cx="6781800" cy="957262"/>
          </a:xfrm>
        </p:spPr>
        <p:txBody>
          <a:bodyPr/>
          <a:lstStyle/>
          <a:p>
            <a:r>
              <a:rPr lang="hr-HR" altLang="tr-TR" sz="3200" dirty="0" smtClean="0">
                <a:latin typeface="Calibri" panose="020F0502020204030204" pitchFamily="34" charset="0"/>
              </a:rPr>
              <a:t>Novčani tokovi Riznice</a:t>
            </a:r>
          </a:p>
        </p:txBody>
      </p:sp>
      <p:grpSp>
        <p:nvGrpSpPr>
          <p:cNvPr id="57" name="Group 3"/>
          <p:cNvGrpSpPr>
            <a:grpSpLocks/>
          </p:cNvGrpSpPr>
          <p:nvPr/>
        </p:nvGrpSpPr>
        <p:grpSpPr bwMode="auto">
          <a:xfrm>
            <a:off x="4016418" y="3350208"/>
            <a:ext cx="1728784" cy="1431131"/>
            <a:chOff x="2457" y="2000"/>
            <a:chExt cx="901" cy="888"/>
          </a:xfrm>
        </p:grpSpPr>
        <p:pic>
          <p:nvPicPr>
            <p:cNvPr id="100" name="Picture 4" descr="circuler_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2457" y="2000"/>
              <a:ext cx="901" cy="8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1" name="Oval 5"/>
            <p:cNvSpPr>
              <a:spLocks noChangeArrowheads="1"/>
            </p:cNvSpPr>
            <p:nvPr/>
          </p:nvSpPr>
          <p:spPr bwMode="ltGray">
            <a:xfrm>
              <a:off x="2457" y="2000"/>
              <a:ext cx="895" cy="888"/>
            </a:xfrm>
            <a:prstGeom prst="ellipse">
              <a:avLst/>
            </a:prstGeom>
            <a:gradFill rotWithShape="1">
              <a:gsLst>
                <a:gs pos="0">
                  <a:srgbClr val="F8F8F8">
                    <a:gamma/>
                    <a:shade val="26275"/>
                    <a:invGamma/>
                    <a:alpha val="89999"/>
                  </a:srgbClr>
                </a:gs>
                <a:gs pos="50000">
                  <a:srgbClr val="F8F8F8">
                    <a:alpha val="45000"/>
                  </a:srgbClr>
                </a:gs>
                <a:gs pos="100000">
                  <a:srgbClr val="F8F8F8">
                    <a:gamma/>
                    <a:shade val="26275"/>
                    <a:invGamma/>
                    <a:alpha val="89999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>
                <a:latin typeface="Calibri" panose="020F0502020204030204" pitchFamily="34" charset="0"/>
              </a:endParaRPr>
            </a:p>
          </p:txBody>
        </p:sp>
        <p:sp>
          <p:nvSpPr>
            <p:cNvPr id="102" name="Freeform 6"/>
            <p:cNvSpPr>
              <a:spLocks/>
            </p:cNvSpPr>
            <p:nvPr/>
          </p:nvSpPr>
          <p:spPr bwMode="ltGray">
            <a:xfrm>
              <a:off x="2550" y="2018"/>
              <a:ext cx="703" cy="308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DDDDDD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>
                <a:latin typeface="Calibri" panose="020F0502020204030204" pitchFamily="34" charset="0"/>
              </a:endParaRPr>
            </a:p>
          </p:txBody>
        </p:sp>
        <p:grpSp>
          <p:nvGrpSpPr>
            <p:cNvPr id="103" name="Group 7"/>
            <p:cNvGrpSpPr>
              <a:grpSpLocks/>
            </p:cNvGrpSpPr>
            <p:nvPr/>
          </p:nvGrpSpPr>
          <p:grpSpPr bwMode="auto">
            <a:xfrm rot="-1297425" flipH="1" flipV="1">
              <a:off x="2525" y="2693"/>
              <a:ext cx="781" cy="188"/>
              <a:chOff x="2532" y="1051"/>
              <a:chExt cx="893" cy="246"/>
            </a:xfrm>
          </p:grpSpPr>
          <p:grpSp>
            <p:nvGrpSpPr>
              <p:cNvPr id="104" name="Group 8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110" name="AutoShape 9"/>
                <p:cNvSpPr>
                  <a:spLocks noChangeArrowheads="1"/>
                </p:cNvSpPr>
                <p:nvPr/>
              </p:nvSpPr>
              <p:spPr bwMode="lt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111" name="AutoShape 10"/>
                <p:cNvSpPr>
                  <a:spLocks noChangeArrowheads="1"/>
                </p:cNvSpPr>
                <p:nvPr/>
              </p:nvSpPr>
              <p:spPr bwMode="lt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112" name="AutoShape 11"/>
                <p:cNvSpPr>
                  <a:spLocks noChangeArrowheads="1"/>
                </p:cNvSpPr>
                <p:nvPr/>
              </p:nvSpPr>
              <p:spPr bwMode="lt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113" name="AutoShape 12"/>
                <p:cNvSpPr>
                  <a:spLocks noChangeArrowheads="1"/>
                </p:cNvSpPr>
                <p:nvPr/>
              </p:nvSpPr>
              <p:spPr bwMode="lt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>
                    <a:latin typeface="Calibri" panose="020F0502020204030204" pitchFamily="34" charset="0"/>
                  </a:endParaRPr>
                </a:p>
              </p:txBody>
            </p:sp>
          </p:grpSp>
          <p:grpSp>
            <p:nvGrpSpPr>
              <p:cNvPr id="105" name="Group 13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106" name="AutoShape 14"/>
                <p:cNvSpPr>
                  <a:spLocks noChangeArrowheads="1"/>
                </p:cNvSpPr>
                <p:nvPr/>
              </p:nvSpPr>
              <p:spPr bwMode="lt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107" name="AutoShape 15"/>
                <p:cNvSpPr>
                  <a:spLocks noChangeArrowheads="1"/>
                </p:cNvSpPr>
                <p:nvPr/>
              </p:nvSpPr>
              <p:spPr bwMode="lt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108" name="AutoShape 16"/>
                <p:cNvSpPr>
                  <a:spLocks noChangeArrowheads="1"/>
                </p:cNvSpPr>
                <p:nvPr/>
              </p:nvSpPr>
              <p:spPr bwMode="lt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109" name="AutoShape 17"/>
                <p:cNvSpPr>
                  <a:spLocks noChangeArrowheads="1"/>
                </p:cNvSpPr>
                <p:nvPr/>
              </p:nvSpPr>
              <p:spPr bwMode="lt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>
                    <a:latin typeface="Calibri" panose="020F0502020204030204" pitchFamily="34" charset="0"/>
                  </a:endParaRPr>
                </a:p>
              </p:txBody>
            </p:sp>
          </p:grpSp>
        </p:grpSp>
      </p:grpSp>
      <p:sp>
        <p:nvSpPr>
          <p:cNvPr id="79" name="Rectangle 20"/>
          <p:cNvSpPr>
            <a:spLocks noChangeArrowheads="1"/>
          </p:cNvSpPr>
          <p:nvPr/>
        </p:nvSpPr>
        <p:spPr bwMode="gray">
          <a:xfrm>
            <a:off x="4391564" y="3771861"/>
            <a:ext cx="107446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shade val="72549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189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292929"/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pPr algn="ctr"/>
            <a:r>
              <a:rPr lang="hr-HR" altLang="tr-TR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CMD</a:t>
            </a:r>
          </a:p>
          <a:p>
            <a:pPr algn="ctr"/>
            <a:r>
              <a:rPr lang="hr-HR" altLang="tr-TR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Riznice</a:t>
            </a:r>
            <a:endParaRPr lang="hr-HR" altLang="tr-TR" sz="1600" b="1" dirty="0">
              <a:solidFill>
                <a:srgbClr val="000000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80" name="Rectangle 21"/>
          <p:cNvSpPr>
            <a:spLocks noChangeArrowheads="1"/>
          </p:cNvSpPr>
          <p:nvPr/>
        </p:nvSpPr>
        <p:spPr bwMode="black">
          <a:xfrm>
            <a:off x="1907704" y="2900922"/>
            <a:ext cx="960326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hr-HR" altLang="tr-TR" sz="1000" b="1" i="0" dirty="0" smtClean="0">
                <a:solidFill>
                  <a:srgbClr val="080808"/>
                </a:solidFill>
                <a:latin typeface="Calibri" panose="020F0502020204030204" pitchFamily="34" charset="0"/>
              </a:rPr>
              <a:t>Porezni</a:t>
            </a:r>
            <a:r>
              <a:rPr lang="hr-HR" dirty="0" smtClean="0"/>
              <a:t> </a:t>
            </a:r>
            <a:r>
              <a:rPr lang="hr-HR" altLang="tr-TR" sz="1000" b="1" i="0" dirty="0" smtClean="0">
                <a:solidFill>
                  <a:srgbClr val="080808"/>
                </a:solidFill>
                <a:latin typeface="Calibri" panose="020F0502020204030204" pitchFamily="34" charset="0"/>
              </a:rPr>
              <a:t>prihodi</a:t>
            </a:r>
            <a:endParaRPr lang="hr-HR" altLang="tr-TR" sz="1000" b="1" i="0" dirty="0">
              <a:solidFill>
                <a:srgbClr val="080808"/>
              </a:solidFill>
              <a:latin typeface="Calibri" panose="020F0502020204030204" pitchFamily="34" charset="0"/>
              <a:cs typeface="Arial" charset="0"/>
            </a:endParaRPr>
          </a:p>
        </p:txBody>
      </p:sp>
      <p:grpSp>
        <p:nvGrpSpPr>
          <p:cNvPr id="84" name="Group 25"/>
          <p:cNvGrpSpPr>
            <a:grpSpLocks/>
          </p:cNvGrpSpPr>
          <p:nvPr/>
        </p:nvGrpSpPr>
        <p:grpSpPr bwMode="auto">
          <a:xfrm>
            <a:off x="447609" y="2357804"/>
            <a:ext cx="1142282" cy="947738"/>
            <a:chOff x="998" y="990"/>
            <a:chExt cx="818" cy="796"/>
          </a:xfrm>
        </p:grpSpPr>
        <p:sp>
          <p:nvSpPr>
            <p:cNvPr id="98" name="AutoShape 26"/>
            <p:cNvSpPr>
              <a:spLocks noChangeArrowheads="1"/>
            </p:cNvSpPr>
            <p:nvPr/>
          </p:nvSpPr>
          <p:spPr bwMode="gray">
            <a:xfrm>
              <a:off x="998" y="990"/>
              <a:ext cx="818" cy="796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tr-TR">
                <a:latin typeface="Calibri" panose="020F0502020204030204" pitchFamily="34" charset="0"/>
              </a:endParaRPr>
            </a:p>
          </p:txBody>
        </p:sp>
        <p:sp>
          <p:nvSpPr>
            <p:cNvPr id="99" name="Freeform 27"/>
            <p:cNvSpPr>
              <a:spLocks/>
            </p:cNvSpPr>
            <p:nvPr/>
          </p:nvSpPr>
          <p:spPr bwMode="gray">
            <a:xfrm>
              <a:off x="1029" y="1019"/>
              <a:ext cx="519" cy="399"/>
            </a:xfrm>
            <a:custGeom>
              <a:avLst/>
              <a:gdLst>
                <a:gd name="T0" fmla="*/ 88 w 671"/>
                <a:gd name="T1" fmla="*/ 0 h 312"/>
                <a:gd name="T2" fmla="*/ 1 w 671"/>
                <a:gd name="T3" fmla="*/ 69 h 312"/>
                <a:gd name="T4" fmla="*/ 1 w 671"/>
                <a:gd name="T5" fmla="*/ 307 h 312"/>
                <a:gd name="T6" fmla="*/ 182 w 671"/>
                <a:gd name="T7" fmla="*/ 91 h 312"/>
                <a:gd name="T8" fmla="*/ 663 w 671"/>
                <a:gd name="T9" fmla="*/ 1 h 312"/>
                <a:gd name="T10" fmla="*/ 88 w 671"/>
                <a:gd name="T11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71" h="312">
                  <a:moveTo>
                    <a:pt x="88" y="0"/>
                  </a:moveTo>
                  <a:cubicBezTo>
                    <a:pt x="15" y="0"/>
                    <a:pt x="0" y="18"/>
                    <a:pt x="1" y="69"/>
                  </a:cubicBezTo>
                  <a:cubicBezTo>
                    <a:pt x="1" y="188"/>
                    <a:pt x="1" y="307"/>
                    <a:pt x="1" y="307"/>
                  </a:cubicBezTo>
                  <a:cubicBezTo>
                    <a:pt x="31" y="312"/>
                    <a:pt x="14" y="162"/>
                    <a:pt x="182" y="91"/>
                  </a:cubicBezTo>
                  <a:cubicBezTo>
                    <a:pt x="349" y="21"/>
                    <a:pt x="671" y="16"/>
                    <a:pt x="663" y="1"/>
                  </a:cubicBezTo>
                  <a:lnTo>
                    <a:pt x="8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tint val="48627"/>
                    <a:invGamma/>
                  </a:schemeClr>
                </a:gs>
                <a:gs pos="5000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>
                <a:latin typeface="Calibri" panose="020F0502020204030204" pitchFamily="34" charset="0"/>
              </a:endParaRPr>
            </a:p>
          </p:txBody>
        </p:sp>
      </p:grpSp>
      <p:grpSp>
        <p:nvGrpSpPr>
          <p:cNvPr id="85" name="Group 28"/>
          <p:cNvGrpSpPr>
            <a:grpSpLocks/>
          </p:cNvGrpSpPr>
          <p:nvPr/>
        </p:nvGrpSpPr>
        <p:grpSpPr bwMode="auto">
          <a:xfrm>
            <a:off x="466499" y="5538256"/>
            <a:ext cx="1142282" cy="947738"/>
            <a:chOff x="2822" y="1001"/>
            <a:chExt cx="818" cy="796"/>
          </a:xfrm>
        </p:grpSpPr>
        <p:sp>
          <p:nvSpPr>
            <p:cNvPr id="96" name="AutoShape 29"/>
            <p:cNvSpPr>
              <a:spLocks noChangeArrowheads="1"/>
            </p:cNvSpPr>
            <p:nvPr/>
          </p:nvSpPr>
          <p:spPr bwMode="gray">
            <a:xfrm>
              <a:off x="2822" y="1001"/>
              <a:ext cx="818" cy="796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tr-TR">
                <a:latin typeface="Calibri" panose="020F0502020204030204" pitchFamily="34" charset="0"/>
              </a:endParaRPr>
            </a:p>
          </p:txBody>
        </p:sp>
        <p:sp>
          <p:nvSpPr>
            <p:cNvPr id="97" name="Freeform 30"/>
            <p:cNvSpPr>
              <a:spLocks/>
            </p:cNvSpPr>
            <p:nvPr/>
          </p:nvSpPr>
          <p:spPr bwMode="gray">
            <a:xfrm>
              <a:off x="2856" y="1036"/>
              <a:ext cx="519" cy="399"/>
            </a:xfrm>
            <a:custGeom>
              <a:avLst/>
              <a:gdLst>
                <a:gd name="T0" fmla="*/ 88 w 671"/>
                <a:gd name="T1" fmla="*/ 0 h 312"/>
                <a:gd name="T2" fmla="*/ 1 w 671"/>
                <a:gd name="T3" fmla="*/ 69 h 312"/>
                <a:gd name="T4" fmla="*/ 1 w 671"/>
                <a:gd name="T5" fmla="*/ 307 h 312"/>
                <a:gd name="T6" fmla="*/ 182 w 671"/>
                <a:gd name="T7" fmla="*/ 91 h 312"/>
                <a:gd name="T8" fmla="*/ 663 w 671"/>
                <a:gd name="T9" fmla="*/ 1 h 312"/>
                <a:gd name="T10" fmla="*/ 88 w 671"/>
                <a:gd name="T11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71" h="312">
                  <a:moveTo>
                    <a:pt x="88" y="0"/>
                  </a:moveTo>
                  <a:cubicBezTo>
                    <a:pt x="15" y="0"/>
                    <a:pt x="0" y="18"/>
                    <a:pt x="1" y="69"/>
                  </a:cubicBezTo>
                  <a:cubicBezTo>
                    <a:pt x="1" y="188"/>
                    <a:pt x="1" y="307"/>
                    <a:pt x="1" y="307"/>
                  </a:cubicBezTo>
                  <a:cubicBezTo>
                    <a:pt x="31" y="312"/>
                    <a:pt x="14" y="162"/>
                    <a:pt x="182" y="91"/>
                  </a:cubicBezTo>
                  <a:cubicBezTo>
                    <a:pt x="349" y="21"/>
                    <a:pt x="671" y="16"/>
                    <a:pt x="663" y="1"/>
                  </a:cubicBezTo>
                  <a:lnTo>
                    <a:pt x="8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8627"/>
                    <a:invGamma/>
                  </a:schemeClr>
                </a:gs>
                <a:gs pos="50000">
                  <a:schemeClr val="hlink">
                    <a:alpha val="0"/>
                  </a:schemeClr>
                </a:gs>
                <a:gs pos="100000">
                  <a:schemeClr val="hlink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>
                <a:latin typeface="Calibri" panose="020F0502020204030204" pitchFamily="34" charset="0"/>
              </a:endParaRPr>
            </a:p>
          </p:txBody>
        </p:sp>
      </p:grpSp>
      <p:grpSp>
        <p:nvGrpSpPr>
          <p:cNvPr id="86" name="Group 31"/>
          <p:cNvGrpSpPr>
            <a:grpSpLocks/>
          </p:cNvGrpSpPr>
          <p:nvPr/>
        </p:nvGrpSpPr>
        <p:grpSpPr bwMode="auto">
          <a:xfrm>
            <a:off x="447609" y="4008443"/>
            <a:ext cx="1142282" cy="947738"/>
            <a:chOff x="1910" y="994"/>
            <a:chExt cx="818" cy="796"/>
          </a:xfrm>
        </p:grpSpPr>
        <p:sp>
          <p:nvSpPr>
            <p:cNvPr id="94" name="AutoShape 32"/>
            <p:cNvSpPr>
              <a:spLocks noChangeArrowheads="1"/>
            </p:cNvSpPr>
            <p:nvPr/>
          </p:nvSpPr>
          <p:spPr bwMode="gray">
            <a:xfrm>
              <a:off x="1910" y="994"/>
              <a:ext cx="818" cy="796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tr-TR">
                <a:latin typeface="Calibri" panose="020F0502020204030204" pitchFamily="34" charset="0"/>
              </a:endParaRPr>
            </a:p>
          </p:txBody>
        </p:sp>
        <p:sp>
          <p:nvSpPr>
            <p:cNvPr id="95" name="Freeform 33"/>
            <p:cNvSpPr>
              <a:spLocks/>
            </p:cNvSpPr>
            <p:nvPr/>
          </p:nvSpPr>
          <p:spPr bwMode="gray">
            <a:xfrm>
              <a:off x="1939" y="1023"/>
              <a:ext cx="519" cy="399"/>
            </a:xfrm>
            <a:custGeom>
              <a:avLst/>
              <a:gdLst>
                <a:gd name="T0" fmla="*/ 88 w 671"/>
                <a:gd name="T1" fmla="*/ 0 h 312"/>
                <a:gd name="T2" fmla="*/ 1 w 671"/>
                <a:gd name="T3" fmla="*/ 69 h 312"/>
                <a:gd name="T4" fmla="*/ 1 w 671"/>
                <a:gd name="T5" fmla="*/ 307 h 312"/>
                <a:gd name="T6" fmla="*/ 182 w 671"/>
                <a:gd name="T7" fmla="*/ 91 h 312"/>
                <a:gd name="T8" fmla="*/ 663 w 671"/>
                <a:gd name="T9" fmla="*/ 1 h 312"/>
                <a:gd name="T10" fmla="*/ 88 w 671"/>
                <a:gd name="T11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71" h="312">
                  <a:moveTo>
                    <a:pt x="88" y="0"/>
                  </a:moveTo>
                  <a:cubicBezTo>
                    <a:pt x="15" y="0"/>
                    <a:pt x="0" y="18"/>
                    <a:pt x="1" y="69"/>
                  </a:cubicBezTo>
                  <a:cubicBezTo>
                    <a:pt x="1" y="188"/>
                    <a:pt x="1" y="307"/>
                    <a:pt x="1" y="307"/>
                  </a:cubicBezTo>
                  <a:cubicBezTo>
                    <a:pt x="31" y="312"/>
                    <a:pt x="14" y="162"/>
                    <a:pt x="182" y="91"/>
                  </a:cubicBezTo>
                  <a:cubicBezTo>
                    <a:pt x="349" y="21"/>
                    <a:pt x="671" y="16"/>
                    <a:pt x="663" y="1"/>
                  </a:cubicBezTo>
                  <a:lnTo>
                    <a:pt x="8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50000">
                  <a:schemeClr val="accent2">
                    <a:alpha val="0"/>
                  </a:schemeClr>
                </a:gs>
                <a:gs pos="100000">
                  <a:schemeClr val="accent2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>
                <a:latin typeface="Calibri" panose="020F0502020204030204" pitchFamily="34" charset="0"/>
              </a:endParaRPr>
            </a:p>
          </p:txBody>
        </p:sp>
      </p:grpSp>
      <p:grpSp>
        <p:nvGrpSpPr>
          <p:cNvPr id="90" name="Group 37"/>
          <p:cNvGrpSpPr>
            <a:grpSpLocks/>
          </p:cNvGrpSpPr>
          <p:nvPr/>
        </p:nvGrpSpPr>
        <p:grpSpPr bwMode="auto">
          <a:xfrm>
            <a:off x="2021583" y="1278214"/>
            <a:ext cx="1142282" cy="947738"/>
            <a:chOff x="3733" y="993"/>
            <a:chExt cx="818" cy="796"/>
          </a:xfrm>
        </p:grpSpPr>
        <p:sp>
          <p:nvSpPr>
            <p:cNvPr id="92" name="AutoShape 38"/>
            <p:cNvSpPr>
              <a:spLocks noChangeArrowheads="1"/>
            </p:cNvSpPr>
            <p:nvPr/>
          </p:nvSpPr>
          <p:spPr bwMode="gray">
            <a:xfrm>
              <a:off x="3733" y="993"/>
              <a:ext cx="818" cy="796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tr-TR">
                <a:latin typeface="Calibri" panose="020F0502020204030204" pitchFamily="34" charset="0"/>
              </a:endParaRPr>
            </a:p>
          </p:txBody>
        </p:sp>
        <p:sp>
          <p:nvSpPr>
            <p:cNvPr id="93" name="Freeform 39"/>
            <p:cNvSpPr>
              <a:spLocks/>
            </p:cNvSpPr>
            <p:nvPr/>
          </p:nvSpPr>
          <p:spPr bwMode="gray">
            <a:xfrm>
              <a:off x="3761" y="1028"/>
              <a:ext cx="519" cy="399"/>
            </a:xfrm>
            <a:custGeom>
              <a:avLst/>
              <a:gdLst>
                <a:gd name="T0" fmla="*/ 88 w 671"/>
                <a:gd name="T1" fmla="*/ 0 h 312"/>
                <a:gd name="T2" fmla="*/ 1 w 671"/>
                <a:gd name="T3" fmla="*/ 69 h 312"/>
                <a:gd name="T4" fmla="*/ 1 w 671"/>
                <a:gd name="T5" fmla="*/ 307 h 312"/>
                <a:gd name="T6" fmla="*/ 182 w 671"/>
                <a:gd name="T7" fmla="*/ 91 h 312"/>
                <a:gd name="T8" fmla="*/ 663 w 671"/>
                <a:gd name="T9" fmla="*/ 1 h 312"/>
                <a:gd name="T10" fmla="*/ 88 w 671"/>
                <a:gd name="T11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71" h="312">
                  <a:moveTo>
                    <a:pt x="88" y="0"/>
                  </a:moveTo>
                  <a:cubicBezTo>
                    <a:pt x="15" y="0"/>
                    <a:pt x="0" y="18"/>
                    <a:pt x="1" y="69"/>
                  </a:cubicBezTo>
                  <a:cubicBezTo>
                    <a:pt x="1" y="188"/>
                    <a:pt x="1" y="307"/>
                    <a:pt x="1" y="307"/>
                  </a:cubicBezTo>
                  <a:cubicBezTo>
                    <a:pt x="31" y="312"/>
                    <a:pt x="14" y="162"/>
                    <a:pt x="182" y="91"/>
                  </a:cubicBezTo>
                  <a:cubicBezTo>
                    <a:pt x="349" y="21"/>
                    <a:pt x="671" y="16"/>
                    <a:pt x="663" y="1"/>
                  </a:cubicBezTo>
                  <a:lnTo>
                    <a:pt x="8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>
                    <a:gamma/>
                    <a:tint val="48627"/>
                    <a:invGamma/>
                  </a:schemeClr>
                </a:gs>
                <a:gs pos="50000">
                  <a:schemeClr val="folHlink">
                    <a:alpha val="0"/>
                  </a:schemeClr>
                </a:gs>
                <a:gs pos="100000">
                  <a:schemeClr val="folHlink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>
                <a:latin typeface="Calibri" panose="020F0502020204030204" pitchFamily="34" charset="0"/>
              </a:endParaRPr>
            </a:p>
          </p:txBody>
        </p:sp>
      </p:grpSp>
      <p:sp>
        <p:nvSpPr>
          <p:cNvPr id="118" name="Rectangle 36"/>
          <p:cNvSpPr>
            <a:spLocks noChangeArrowheads="1"/>
          </p:cNvSpPr>
          <p:nvPr/>
        </p:nvSpPr>
        <p:spPr bwMode="white">
          <a:xfrm>
            <a:off x="366647" y="4225150"/>
            <a:ext cx="1304203" cy="5847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shade val="72549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189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flatTx/>
          </a:bodyPr>
          <a:lstStyle/>
          <a:p>
            <a:pPr algn="ctr"/>
            <a:r>
              <a:rPr lang="hr-HR" altLang="tr-TR" sz="1600" b="1" i="0" dirty="0" smtClean="0">
                <a:solidFill>
                  <a:srgbClr val="FEFEFE"/>
                </a:solidFill>
                <a:latin typeface="Calibri" panose="020F0502020204030204" pitchFamily="34" charset="0"/>
              </a:rPr>
              <a:t>Uprava za</a:t>
            </a:r>
            <a:r>
              <a:rPr lang="hr-HR" dirty="0" smtClean="0"/>
              <a:t> </a:t>
            </a:r>
            <a:r>
              <a:rPr lang="hr-HR" altLang="tr-TR" sz="1600" b="1" i="0" dirty="0" smtClean="0">
                <a:solidFill>
                  <a:srgbClr val="FEFEFE"/>
                </a:solidFill>
                <a:latin typeface="Calibri" panose="020F0502020204030204" pitchFamily="34" charset="0"/>
              </a:rPr>
              <a:t>privatizaciju</a:t>
            </a:r>
            <a:endParaRPr lang="hr-HR" altLang="tr-TR" sz="1600" b="1" i="0" dirty="0">
              <a:solidFill>
                <a:srgbClr val="FEFEFE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119" name="Rectangle 36"/>
          <p:cNvSpPr>
            <a:spLocks noChangeArrowheads="1"/>
          </p:cNvSpPr>
          <p:nvPr/>
        </p:nvSpPr>
        <p:spPr bwMode="white">
          <a:xfrm>
            <a:off x="366648" y="5793378"/>
            <a:ext cx="1304203" cy="5847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shade val="72549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189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flatTx/>
          </a:bodyPr>
          <a:lstStyle/>
          <a:p>
            <a:pPr algn="ctr"/>
            <a:r>
              <a:rPr lang="hr-HR" altLang="tr-TR" sz="1600" b="1" i="0" dirty="0" smtClean="0">
                <a:solidFill>
                  <a:srgbClr val="FEFEFE"/>
                </a:solidFill>
                <a:latin typeface="Calibri" panose="020F0502020204030204" pitchFamily="34" charset="0"/>
              </a:rPr>
              <a:t>DMD</a:t>
            </a:r>
            <a:endParaRPr lang="hr-HR" altLang="tr-TR" sz="1600" b="1" i="0" dirty="0" smtClean="0">
              <a:solidFill>
                <a:srgbClr val="FEFEFE"/>
              </a:solidFill>
              <a:latin typeface="Calibri" panose="020F0502020204030204" pitchFamily="34" charset="0"/>
              <a:cs typeface="Arial" charset="0"/>
            </a:endParaRPr>
          </a:p>
          <a:p>
            <a:pPr algn="ctr"/>
            <a:r>
              <a:rPr lang="hr-HR" altLang="tr-TR" sz="1600" b="1" dirty="0" smtClean="0">
                <a:solidFill>
                  <a:srgbClr val="FEFEFE"/>
                </a:solidFill>
                <a:latin typeface="Calibri" panose="020F0502020204030204" pitchFamily="34" charset="0"/>
              </a:rPr>
              <a:t>Riznice</a:t>
            </a:r>
            <a:endParaRPr lang="hr-HR" altLang="tr-TR" sz="1600" b="1" i="0" dirty="0">
              <a:solidFill>
                <a:srgbClr val="FEFEFE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120" name="Rectangle 21"/>
          <p:cNvSpPr>
            <a:spLocks noChangeArrowheads="1"/>
          </p:cNvSpPr>
          <p:nvPr/>
        </p:nvSpPr>
        <p:spPr bwMode="black">
          <a:xfrm>
            <a:off x="1907704" y="3970129"/>
            <a:ext cx="960326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hr-HR" altLang="tr-TR" sz="1000" b="1" i="0" dirty="0" smtClean="0">
                <a:solidFill>
                  <a:srgbClr val="080808"/>
                </a:solidFill>
                <a:latin typeface="Calibri" panose="020F0502020204030204" pitchFamily="34" charset="0"/>
              </a:rPr>
              <a:t>Prihodi od privatizacije</a:t>
            </a:r>
            <a:endParaRPr lang="hr-HR" altLang="tr-TR" sz="1000" b="1" i="0" dirty="0">
              <a:solidFill>
                <a:srgbClr val="080808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121" name="Rectangle 21"/>
          <p:cNvSpPr>
            <a:spLocks noChangeArrowheads="1"/>
          </p:cNvSpPr>
          <p:nvPr/>
        </p:nvSpPr>
        <p:spPr bwMode="black">
          <a:xfrm>
            <a:off x="1980569" y="5115423"/>
            <a:ext cx="960326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hr-HR" altLang="tr-TR" sz="1000" b="1" dirty="0" smtClean="0">
                <a:solidFill>
                  <a:srgbClr val="080808"/>
                </a:solidFill>
                <a:latin typeface="Calibri" panose="020F0502020204030204" pitchFamily="34" charset="0"/>
              </a:rPr>
              <a:t>Nova zaduživanja</a:t>
            </a:r>
            <a:endParaRPr lang="hr-HR" altLang="tr-TR" sz="1000" b="1" i="0" dirty="0">
              <a:solidFill>
                <a:srgbClr val="080808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123" name="Rectangle 21"/>
          <p:cNvSpPr>
            <a:spLocks noChangeArrowheads="1"/>
          </p:cNvSpPr>
          <p:nvPr/>
        </p:nvSpPr>
        <p:spPr bwMode="black">
          <a:xfrm>
            <a:off x="2785432" y="5761452"/>
            <a:ext cx="960326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hr-HR" altLang="tr-TR" sz="1000" b="1" dirty="0" smtClean="0">
                <a:solidFill>
                  <a:srgbClr val="080808"/>
                </a:solidFill>
                <a:latin typeface="Calibri" panose="020F0502020204030204" pitchFamily="34" charset="0"/>
              </a:rPr>
              <a:t>Glavnica</a:t>
            </a:r>
            <a:r>
              <a:rPr lang="hr-HR" dirty="0" smtClean="0"/>
              <a:t> </a:t>
            </a:r>
            <a:r>
              <a:rPr lang="hr-HR" altLang="tr-TR" sz="1000" b="1" dirty="0" smtClean="0">
                <a:solidFill>
                  <a:srgbClr val="080808"/>
                </a:solidFill>
                <a:latin typeface="Calibri" panose="020F0502020204030204" pitchFamily="34" charset="0"/>
              </a:rPr>
              <a:t>duga</a:t>
            </a:r>
            <a:r>
              <a:rPr lang="hr-HR" dirty="0" smtClean="0"/>
              <a:t> </a:t>
            </a:r>
            <a:r>
              <a:rPr lang="hr-HR" altLang="tr-TR" sz="1000" b="1" dirty="0" smtClean="0">
                <a:solidFill>
                  <a:srgbClr val="080808"/>
                </a:solidFill>
                <a:latin typeface="Calibri" panose="020F0502020204030204" pitchFamily="34" charset="0"/>
              </a:rPr>
              <a:t>i</a:t>
            </a:r>
            <a:r>
              <a:rPr lang="hr-HR" dirty="0" smtClean="0"/>
              <a:t> </a:t>
            </a:r>
            <a:r>
              <a:rPr lang="hr-HR" altLang="tr-TR" sz="1000" b="1" dirty="0" smtClean="0">
                <a:solidFill>
                  <a:srgbClr val="080808"/>
                </a:solidFill>
                <a:latin typeface="Calibri" panose="020F0502020204030204" pitchFamily="34" charset="0"/>
              </a:rPr>
              <a:t>plaćanja s osnove</a:t>
            </a:r>
            <a:r>
              <a:rPr lang="hr-HR" dirty="0" smtClean="0"/>
              <a:t> </a:t>
            </a:r>
            <a:r>
              <a:rPr lang="hr-HR" altLang="tr-TR" sz="1000" b="1" dirty="0" smtClean="0">
                <a:solidFill>
                  <a:srgbClr val="080808"/>
                </a:solidFill>
                <a:latin typeface="Calibri" panose="020F0502020204030204" pitchFamily="34" charset="0"/>
              </a:rPr>
              <a:t>kamata</a:t>
            </a:r>
            <a:endParaRPr lang="hr-HR" altLang="tr-TR" sz="1000" b="1" i="0" dirty="0">
              <a:solidFill>
                <a:srgbClr val="080808"/>
              </a:solidFill>
              <a:latin typeface="Calibri" panose="020F0502020204030204" pitchFamily="34" charset="0"/>
              <a:cs typeface="Arial" charset="0"/>
            </a:endParaRPr>
          </a:p>
        </p:txBody>
      </p:sp>
      <p:grpSp>
        <p:nvGrpSpPr>
          <p:cNvPr id="127" name="Group 25"/>
          <p:cNvGrpSpPr>
            <a:grpSpLocks/>
          </p:cNvGrpSpPr>
          <p:nvPr/>
        </p:nvGrpSpPr>
        <p:grpSpPr bwMode="auto">
          <a:xfrm>
            <a:off x="4255841" y="1278214"/>
            <a:ext cx="1142282" cy="947738"/>
            <a:chOff x="998" y="990"/>
            <a:chExt cx="818" cy="796"/>
          </a:xfrm>
        </p:grpSpPr>
        <p:sp>
          <p:nvSpPr>
            <p:cNvPr id="128" name="AutoShape 26"/>
            <p:cNvSpPr>
              <a:spLocks noChangeArrowheads="1"/>
            </p:cNvSpPr>
            <p:nvPr/>
          </p:nvSpPr>
          <p:spPr bwMode="gray">
            <a:xfrm>
              <a:off x="998" y="990"/>
              <a:ext cx="818" cy="796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tr-TR">
                <a:latin typeface="Calibri" panose="020F0502020204030204" pitchFamily="34" charset="0"/>
              </a:endParaRPr>
            </a:p>
          </p:txBody>
        </p:sp>
        <p:sp>
          <p:nvSpPr>
            <p:cNvPr id="129" name="Freeform 27"/>
            <p:cNvSpPr>
              <a:spLocks/>
            </p:cNvSpPr>
            <p:nvPr/>
          </p:nvSpPr>
          <p:spPr bwMode="gray">
            <a:xfrm>
              <a:off x="1029" y="1019"/>
              <a:ext cx="519" cy="399"/>
            </a:xfrm>
            <a:custGeom>
              <a:avLst/>
              <a:gdLst>
                <a:gd name="T0" fmla="*/ 88 w 671"/>
                <a:gd name="T1" fmla="*/ 0 h 312"/>
                <a:gd name="T2" fmla="*/ 1 w 671"/>
                <a:gd name="T3" fmla="*/ 69 h 312"/>
                <a:gd name="T4" fmla="*/ 1 w 671"/>
                <a:gd name="T5" fmla="*/ 307 h 312"/>
                <a:gd name="T6" fmla="*/ 182 w 671"/>
                <a:gd name="T7" fmla="*/ 91 h 312"/>
                <a:gd name="T8" fmla="*/ 663 w 671"/>
                <a:gd name="T9" fmla="*/ 1 h 312"/>
                <a:gd name="T10" fmla="*/ 88 w 671"/>
                <a:gd name="T11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71" h="312">
                  <a:moveTo>
                    <a:pt x="88" y="0"/>
                  </a:moveTo>
                  <a:cubicBezTo>
                    <a:pt x="15" y="0"/>
                    <a:pt x="0" y="18"/>
                    <a:pt x="1" y="69"/>
                  </a:cubicBezTo>
                  <a:cubicBezTo>
                    <a:pt x="1" y="188"/>
                    <a:pt x="1" y="307"/>
                    <a:pt x="1" y="307"/>
                  </a:cubicBezTo>
                  <a:cubicBezTo>
                    <a:pt x="31" y="312"/>
                    <a:pt x="14" y="162"/>
                    <a:pt x="182" y="91"/>
                  </a:cubicBezTo>
                  <a:cubicBezTo>
                    <a:pt x="349" y="21"/>
                    <a:pt x="671" y="16"/>
                    <a:pt x="663" y="1"/>
                  </a:cubicBezTo>
                  <a:lnTo>
                    <a:pt x="8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tint val="48627"/>
                    <a:invGamma/>
                  </a:schemeClr>
                </a:gs>
                <a:gs pos="5000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>
                <a:latin typeface="Calibri" panose="020F0502020204030204" pitchFamily="34" charset="0"/>
              </a:endParaRPr>
            </a:p>
          </p:txBody>
        </p:sp>
      </p:grpSp>
      <p:grpSp>
        <p:nvGrpSpPr>
          <p:cNvPr id="130" name="Group 31"/>
          <p:cNvGrpSpPr>
            <a:grpSpLocks/>
          </p:cNvGrpSpPr>
          <p:nvPr/>
        </p:nvGrpSpPr>
        <p:grpSpPr bwMode="auto">
          <a:xfrm>
            <a:off x="6084168" y="1327372"/>
            <a:ext cx="1142282" cy="947738"/>
            <a:chOff x="1910" y="994"/>
            <a:chExt cx="818" cy="796"/>
          </a:xfrm>
        </p:grpSpPr>
        <p:sp>
          <p:nvSpPr>
            <p:cNvPr id="133" name="AutoShape 32"/>
            <p:cNvSpPr>
              <a:spLocks noChangeArrowheads="1"/>
            </p:cNvSpPr>
            <p:nvPr/>
          </p:nvSpPr>
          <p:spPr bwMode="gray">
            <a:xfrm>
              <a:off x="1910" y="994"/>
              <a:ext cx="818" cy="796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tr-TR">
                <a:latin typeface="Calibri" panose="020F0502020204030204" pitchFamily="34" charset="0"/>
              </a:endParaRPr>
            </a:p>
          </p:txBody>
        </p:sp>
        <p:sp>
          <p:nvSpPr>
            <p:cNvPr id="134" name="Freeform 33"/>
            <p:cNvSpPr>
              <a:spLocks/>
            </p:cNvSpPr>
            <p:nvPr/>
          </p:nvSpPr>
          <p:spPr bwMode="gray">
            <a:xfrm>
              <a:off x="1939" y="1023"/>
              <a:ext cx="519" cy="399"/>
            </a:xfrm>
            <a:custGeom>
              <a:avLst/>
              <a:gdLst>
                <a:gd name="T0" fmla="*/ 88 w 671"/>
                <a:gd name="T1" fmla="*/ 0 h 312"/>
                <a:gd name="T2" fmla="*/ 1 w 671"/>
                <a:gd name="T3" fmla="*/ 69 h 312"/>
                <a:gd name="T4" fmla="*/ 1 w 671"/>
                <a:gd name="T5" fmla="*/ 307 h 312"/>
                <a:gd name="T6" fmla="*/ 182 w 671"/>
                <a:gd name="T7" fmla="*/ 91 h 312"/>
                <a:gd name="T8" fmla="*/ 663 w 671"/>
                <a:gd name="T9" fmla="*/ 1 h 312"/>
                <a:gd name="T10" fmla="*/ 88 w 671"/>
                <a:gd name="T11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71" h="312">
                  <a:moveTo>
                    <a:pt x="88" y="0"/>
                  </a:moveTo>
                  <a:cubicBezTo>
                    <a:pt x="15" y="0"/>
                    <a:pt x="0" y="18"/>
                    <a:pt x="1" y="69"/>
                  </a:cubicBezTo>
                  <a:cubicBezTo>
                    <a:pt x="1" y="188"/>
                    <a:pt x="1" y="307"/>
                    <a:pt x="1" y="307"/>
                  </a:cubicBezTo>
                  <a:cubicBezTo>
                    <a:pt x="31" y="312"/>
                    <a:pt x="14" y="162"/>
                    <a:pt x="182" y="91"/>
                  </a:cubicBezTo>
                  <a:cubicBezTo>
                    <a:pt x="349" y="21"/>
                    <a:pt x="671" y="16"/>
                    <a:pt x="663" y="1"/>
                  </a:cubicBezTo>
                  <a:lnTo>
                    <a:pt x="8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50000">
                  <a:schemeClr val="accent2">
                    <a:alpha val="0"/>
                  </a:schemeClr>
                </a:gs>
                <a:gs pos="100000">
                  <a:schemeClr val="accent2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>
                <a:latin typeface="Calibri" panose="020F0502020204030204" pitchFamily="34" charset="0"/>
              </a:endParaRPr>
            </a:p>
          </p:txBody>
        </p:sp>
      </p:grpSp>
      <p:grpSp>
        <p:nvGrpSpPr>
          <p:cNvPr id="135" name="Group 28"/>
          <p:cNvGrpSpPr>
            <a:grpSpLocks/>
          </p:cNvGrpSpPr>
          <p:nvPr/>
        </p:nvGrpSpPr>
        <p:grpSpPr bwMode="auto">
          <a:xfrm>
            <a:off x="7365964" y="2910650"/>
            <a:ext cx="1142282" cy="947738"/>
            <a:chOff x="2822" y="1001"/>
            <a:chExt cx="818" cy="796"/>
          </a:xfrm>
        </p:grpSpPr>
        <p:sp>
          <p:nvSpPr>
            <p:cNvPr id="136" name="AutoShape 29"/>
            <p:cNvSpPr>
              <a:spLocks noChangeArrowheads="1"/>
            </p:cNvSpPr>
            <p:nvPr/>
          </p:nvSpPr>
          <p:spPr bwMode="gray">
            <a:xfrm>
              <a:off x="2822" y="1001"/>
              <a:ext cx="818" cy="796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tr-TR">
                <a:latin typeface="Calibri" panose="020F0502020204030204" pitchFamily="34" charset="0"/>
              </a:endParaRPr>
            </a:p>
          </p:txBody>
        </p:sp>
        <p:sp>
          <p:nvSpPr>
            <p:cNvPr id="137" name="Freeform 30"/>
            <p:cNvSpPr>
              <a:spLocks/>
            </p:cNvSpPr>
            <p:nvPr/>
          </p:nvSpPr>
          <p:spPr bwMode="gray">
            <a:xfrm>
              <a:off x="2856" y="1036"/>
              <a:ext cx="519" cy="399"/>
            </a:xfrm>
            <a:custGeom>
              <a:avLst/>
              <a:gdLst>
                <a:gd name="T0" fmla="*/ 88 w 671"/>
                <a:gd name="T1" fmla="*/ 0 h 312"/>
                <a:gd name="T2" fmla="*/ 1 w 671"/>
                <a:gd name="T3" fmla="*/ 69 h 312"/>
                <a:gd name="T4" fmla="*/ 1 w 671"/>
                <a:gd name="T5" fmla="*/ 307 h 312"/>
                <a:gd name="T6" fmla="*/ 182 w 671"/>
                <a:gd name="T7" fmla="*/ 91 h 312"/>
                <a:gd name="T8" fmla="*/ 663 w 671"/>
                <a:gd name="T9" fmla="*/ 1 h 312"/>
                <a:gd name="T10" fmla="*/ 88 w 671"/>
                <a:gd name="T11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71" h="312">
                  <a:moveTo>
                    <a:pt x="88" y="0"/>
                  </a:moveTo>
                  <a:cubicBezTo>
                    <a:pt x="15" y="0"/>
                    <a:pt x="0" y="18"/>
                    <a:pt x="1" y="69"/>
                  </a:cubicBezTo>
                  <a:cubicBezTo>
                    <a:pt x="1" y="188"/>
                    <a:pt x="1" y="307"/>
                    <a:pt x="1" y="307"/>
                  </a:cubicBezTo>
                  <a:cubicBezTo>
                    <a:pt x="31" y="312"/>
                    <a:pt x="14" y="162"/>
                    <a:pt x="182" y="91"/>
                  </a:cubicBezTo>
                  <a:cubicBezTo>
                    <a:pt x="349" y="21"/>
                    <a:pt x="671" y="16"/>
                    <a:pt x="663" y="1"/>
                  </a:cubicBezTo>
                  <a:lnTo>
                    <a:pt x="8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8627"/>
                    <a:invGamma/>
                  </a:schemeClr>
                </a:gs>
                <a:gs pos="50000">
                  <a:schemeClr val="hlink">
                    <a:alpha val="0"/>
                  </a:schemeClr>
                </a:gs>
                <a:gs pos="100000">
                  <a:schemeClr val="hlink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>
                <a:latin typeface="Calibri" panose="020F0502020204030204" pitchFamily="34" charset="0"/>
              </a:endParaRPr>
            </a:p>
          </p:txBody>
        </p:sp>
      </p:grpSp>
      <p:sp>
        <p:nvSpPr>
          <p:cNvPr id="138" name="Freeform 4"/>
          <p:cNvSpPr>
            <a:spLocks/>
          </p:cNvSpPr>
          <p:nvPr/>
        </p:nvSpPr>
        <p:spPr bwMode="gray">
          <a:xfrm rot="16200000">
            <a:off x="2409368" y="3741249"/>
            <a:ext cx="366712" cy="1562100"/>
          </a:xfrm>
          <a:custGeom>
            <a:avLst/>
            <a:gdLst>
              <a:gd name="T0" fmla="*/ 37 w 142"/>
              <a:gd name="T1" fmla="*/ 1 h 604"/>
              <a:gd name="T2" fmla="*/ 45 w 142"/>
              <a:gd name="T3" fmla="*/ 472 h 604"/>
              <a:gd name="T4" fmla="*/ 0 w 142"/>
              <a:gd name="T5" fmla="*/ 474 h 604"/>
              <a:gd name="T6" fmla="*/ 72 w 142"/>
              <a:gd name="T7" fmla="*/ 604 h 604"/>
              <a:gd name="T8" fmla="*/ 142 w 142"/>
              <a:gd name="T9" fmla="*/ 474 h 604"/>
              <a:gd name="T10" fmla="*/ 100 w 142"/>
              <a:gd name="T11" fmla="*/ 474 h 604"/>
              <a:gd name="T12" fmla="*/ 99 w 142"/>
              <a:gd name="T13" fmla="*/ 0 h 604"/>
              <a:gd name="T14" fmla="*/ 37 w 142"/>
              <a:gd name="T15" fmla="*/ 1 h 6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2" h="604">
                <a:moveTo>
                  <a:pt x="37" y="1"/>
                </a:moveTo>
                <a:lnTo>
                  <a:pt x="45" y="472"/>
                </a:lnTo>
                <a:lnTo>
                  <a:pt x="0" y="474"/>
                </a:lnTo>
                <a:lnTo>
                  <a:pt x="72" y="604"/>
                </a:lnTo>
                <a:lnTo>
                  <a:pt x="142" y="474"/>
                </a:lnTo>
                <a:lnTo>
                  <a:pt x="100" y="474"/>
                </a:lnTo>
                <a:lnTo>
                  <a:pt x="99" y="0"/>
                </a:lnTo>
                <a:lnTo>
                  <a:pt x="37" y="1"/>
                </a:lnTo>
                <a:close/>
              </a:path>
            </a:pathLst>
          </a:cu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chemeClr val="tx1">
                  <a:alpha val="60001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9292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>
              <a:latin typeface="Calibri" panose="020F0502020204030204" pitchFamily="34" charset="0"/>
            </a:endParaRPr>
          </a:p>
        </p:txBody>
      </p:sp>
      <p:grpSp>
        <p:nvGrpSpPr>
          <p:cNvPr id="139" name="Group 37"/>
          <p:cNvGrpSpPr>
            <a:grpSpLocks/>
          </p:cNvGrpSpPr>
          <p:nvPr/>
        </p:nvGrpSpPr>
        <p:grpSpPr bwMode="auto">
          <a:xfrm>
            <a:off x="7238725" y="4502137"/>
            <a:ext cx="1142282" cy="947738"/>
            <a:chOff x="3733" y="993"/>
            <a:chExt cx="818" cy="796"/>
          </a:xfrm>
        </p:grpSpPr>
        <p:sp>
          <p:nvSpPr>
            <p:cNvPr id="140" name="AutoShape 38"/>
            <p:cNvSpPr>
              <a:spLocks noChangeArrowheads="1"/>
            </p:cNvSpPr>
            <p:nvPr/>
          </p:nvSpPr>
          <p:spPr bwMode="gray">
            <a:xfrm>
              <a:off x="3733" y="993"/>
              <a:ext cx="818" cy="796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tr-TR">
                <a:latin typeface="Calibri" panose="020F0502020204030204" pitchFamily="34" charset="0"/>
              </a:endParaRPr>
            </a:p>
          </p:txBody>
        </p:sp>
        <p:sp>
          <p:nvSpPr>
            <p:cNvPr id="141" name="Freeform 39"/>
            <p:cNvSpPr>
              <a:spLocks/>
            </p:cNvSpPr>
            <p:nvPr/>
          </p:nvSpPr>
          <p:spPr bwMode="gray">
            <a:xfrm>
              <a:off x="3761" y="1028"/>
              <a:ext cx="519" cy="399"/>
            </a:xfrm>
            <a:custGeom>
              <a:avLst/>
              <a:gdLst>
                <a:gd name="T0" fmla="*/ 88 w 671"/>
                <a:gd name="T1" fmla="*/ 0 h 312"/>
                <a:gd name="T2" fmla="*/ 1 w 671"/>
                <a:gd name="T3" fmla="*/ 69 h 312"/>
                <a:gd name="T4" fmla="*/ 1 w 671"/>
                <a:gd name="T5" fmla="*/ 307 h 312"/>
                <a:gd name="T6" fmla="*/ 182 w 671"/>
                <a:gd name="T7" fmla="*/ 91 h 312"/>
                <a:gd name="T8" fmla="*/ 663 w 671"/>
                <a:gd name="T9" fmla="*/ 1 h 312"/>
                <a:gd name="T10" fmla="*/ 88 w 671"/>
                <a:gd name="T11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71" h="312">
                  <a:moveTo>
                    <a:pt x="88" y="0"/>
                  </a:moveTo>
                  <a:cubicBezTo>
                    <a:pt x="15" y="0"/>
                    <a:pt x="0" y="18"/>
                    <a:pt x="1" y="69"/>
                  </a:cubicBezTo>
                  <a:cubicBezTo>
                    <a:pt x="1" y="188"/>
                    <a:pt x="1" y="307"/>
                    <a:pt x="1" y="307"/>
                  </a:cubicBezTo>
                  <a:cubicBezTo>
                    <a:pt x="31" y="312"/>
                    <a:pt x="14" y="162"/>
                    <a:pt x="182" y="91"/>
                  </a:cubicBezTo>
                  <a:cubicBezTo>
                    <a:pt x="349" y="21"/>
                    <a:pt x="671" y="16"/>
                    <a:pt x="663" y="1"/>
                  </a:cubicBezTo>
                  <a:lnTo>
                    <a:pt x="8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>
                    <a:gamma/>
                    <a:tint val="48627"/>
                    <a:invGamma/>
                  </a:schemeClr>
                </a:gs>
                <a:gs pos="50000">
                  <a:schemeClr val="folHlink">
                    <a:alpha val="0"/>
                  </a:schemeClr>
                </a:gs>
                <a:gs pos="100000">
                  <a:schemeClr val="folHlink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>
                <a:latin typeface="Calibri" panose="020F0502020204030204" pitchFamily="34" charset="0"/>
              </a:endParaRPr>
            </a:p>
          </p:txBody>
        </p:sp>
      </p:grpSp>
      <p:sp>
        <p:nvSpPr>
          <p:cNvPr id="142" name="Freeform 4"/>
          <p:cNvSpPr>
            <a:spLocks/>
          </p:cNvSpPr>
          <p:nvPr/>
        </p:nvSpPr>
        <p:spPr bwMode="gray">
          <a:xfrm rot="13894657">
            <a:off x="2781774" y="4633152"/>
            <a:ext cx="366712" cy="1758420"/>
          </a:xfrm>
          <a:custGeom>
            <a:avLst/>
            <a:gdLst>
              <a:gd name="T0" fmla="*/ 37 w 142"/>
              <a:gd name="T1" fmla="*/ 1 h 604"/>
              <a:gd name="T2" fmla="*/ 45 w 142"/>
              <a:gd name="T3" fmla="*/ 472 h 604"/>
              <a:gd name="T4" fmla="*/ 0 w 142"/>
              <a:gd name="T5" fmla="*/ 474 h 604"/>
              <a:gd name="T6" fmla="*/ 72 w 142"/>
              <a:gd name="T7" fmla="*/ 604 h 604"/>
              <a:gd name="T8" fmla="*/ 142 w 142"/>
              <a:gd name="T9" fmla="*/ 474 h 604"/>
              <a:gd name="T10" fmla="*/ 100 w 142"/>
              <a:gd name="T11" fmla="*/ 474 h 604"/>
              <a:gd name="T12" fmla="*/ 99 w 142"/>
              <a:gd name="T13" fmla="*/ 0 h 604"/>
              <a:gd name="T14" fmla="*/ 37 w 142"/>
              <a:gd name="T15" fmla="*/ 1 h 6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2" h="604">
                <a:moveTo>
                  <a:pt x="37" y="1"/>
                </a:moveTo>
                <a:lnTo>
                  <a:pt x="45" y="472"/>
                </a:lnTo>
                <a:lnTo>
                  <a:pt x="0" y="474"/>
                </a:lnTo>
                <a:lnTo>
                  <a:pt x="72" y="604"/>
                </a:lnTo>
                <a:lnTo>
                  <a:pt x="142" y="474"/>
                </a:lnTo>
                <a:lnTo>
                  <a:pt x="100" y="474"/>
                </a:lnTo>
                <a:lnTo>
                  <a:pt x="99" y="0"/>
                </a:lnTo>
                <a:lnTo>
                  <a:pt x="37" y="1"/>
                </a:lnTo>
                <a:close/>
              </a:path>
            </a:pathLst>
          </a:cu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chemeClr val="tx1">
                  <a:alpha val="60001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9292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>
              <a:latin typeface="Calibri" panose="020F0502020204030204" pitchFamily="34" charset="0"/>
            </a:endParaRPr>
          </a:p>
        </p:txBody>
      </p:sp>
      <p:sp>
        <p:nvSpPr>
          <p:cNvPr id="143" name="Freeform 4"/>
          <p:cNvSpPr>
            <a:spLocks/>
          </p:cNvSpPr>
          <p:nvPr/>
        </p:nvSpPr>
        <p:spPr bwMode="gray">
          <a:xfrm rot="2973949">
            <a:off x="2941408" y="4938247"/>
            <a:ext cx="366712" cy="1758420"/>
          </a:xfrm>
          <a:custGeom>
            <a:avLst/>
            <a:gdLst>
              <a:gd name="T0" fmla="*/ 37 w 142"/>
              <a:gd name="T1" fmla="*/ 1 h 604"/>
              <a:gd name="T2" fmla="*/ 45 w 142"/>
              <a:gd name="T3" fmla="*/ 472 h 604"/>
              <a:gd name="T4" fmla="*/ 0 w 142"/>
              <a:gd name="T5" fmla="*/ 474 h 604"/>
              <a:gd name="T6" fmla="*/ 72 w 142"/>
              <a:gd name="T7" fmla="*/ 604 h 604"/>
              <a:gd name="T8" fmla="*/ 142 w 142"/>
              <a:gd name="T9" fmla="*/ 474 h 604"/>
              <a:gd name="T10" fmla="*/ 100 w 142"/>
              <a:gd name="T11" fmla="*/ 474 h 604"/>
              <a:gd name="T12" fmla="*/ 99 w 142"/>
              <a:gd name="T13" fmla="*/ 0 h 604"/>
              <a:gd name="T14" fmla="*/ 37 w 142"/>
              <a:gd name="T15" fmla="*/ 1 h 6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2" h="604">
                <a:moveTo>
                  <a:pt x="37" y="1"/>
                </a:moveTo>
                <a:lnTo>
                  <a:pt x="45" y="472"/>
                </a:lnTo>
                <a:lnTo>
                  <a:pt x="0" y="474"/>
                </a:lnTo>
                <a:lnTo>
                  <a:pt x="72" y="604"/>
                </a:lnTo>
                <a:lnTo>
                  <a:pt x="142" y="474"/>
                </a:lnTo>
                <a:lnTo>
                  <a:pt x="100" y="474"/>
                </a:lnTo>
                <a:lnTo>
                  <a:pt x="99" y="0"/>
                </a:lnTo>
                <a:lnTo>
                  <a:pt x="37" y="1"/>
                </a:lnTo>
                <a:close/>
              </a:path>
            </a:pathLst>
          </a:cu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chemeClr val="tx1">
                  <a:alpha val="60001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9292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>
              <a:latin typeface="Calibri" panose="020F0502020204030204" pitchFamily="34" charset="0"/>
            </a:endParaRPr>
          </a:p>
        </p:txBody>
      </p:sp>
      <p:sp>
        <p:nvSpPr>
          <p:cNvPr id="144" name="Freeform 4"/>
          <p:cNvSpPr>
            <a:spLocks/>
          </p:cNvSpPr>
          <p:nvPr/>
        </p:nvSpPr>
        <p:spPr bwMode="gray">
          <a:xfrm rot="17756940">
            <a:off x="3128356" y="2776476"/>
            <a:ext cx="366712" cy="1562100"/>
          </a:xfrm>
          <a:custGeom>
            <a:avLst/>
            <a:gdLst>
              <a:gd name="T0" fmla="*/ 37 w 142"/>
              <a:gd name="T1" fmla="*/ 1 h 604"/>
              <a:gd name="T2" fmla="*/ 45 w 142"/>
              <a:gd name="T3" fmla="*/ 472 h 604"/>
              <a:gd name="T4" fmla="*/ 0 w 142"/>
              <a:gd name="T5" fmla="*/ 474 h 604"/>
              <a:gd name="T6" fmla="*/ 72 w 142"/>
              <a:gd name="T7" fmla="*/ 604 h 604"/>
              <a:gd name="T8" fmla="*/ 142 w 142"/>
              <a:gd name="T9" fmla="*/ 474 h 604"/>
              <a:gd name="T10" fmla="*/ 100 w 142"/>
              <a:gd name="T11" fmla="*/ 474 h 604"/>
              <a:gd name="T12" fmla="*/ 99 w 142"/>
              <a:gd name="T13" fmla="*/ 0 h 604"/>
              <a:gd name="T14" fmla="*/ 37 w 142"/>
              <a:gd name="T15" fmla="*/ 1 h 6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2" h="604">
                <a:moveTo>
                  <a:pt x="37" y="1"/>
                </a:moveTo>
                <a:lnTo>
                  <a:pt x="45" y="472"/>
                </a:lnTo>
                <a:lnTo>
                  <a:pt x="0" y="474"/>
                </a:lnTo>
                <a:lnTo>
                  <a:pt x="72" y="604"/>
                </a:lnTo>
                <a:lnTo>
                  <a:pt x="142" y="474"/>
                </a:lnTo>
                <a:lnTo>
                  <a:pt x="100" y="474"/>
                </a:lnTo>
                <a:lnTo>
                  <a:pt x="99" y="0"/>
                </a:lnTo>
                <a:lnTo>
                  <a:pt x="37" y="1"/>
                </a:lnTo>
                <a:close/>
              </a:path>
            </a:pathLst>
          </a:cu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chemeClr val="tx1">
                  <a:alpha val="60001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9292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>
              <a:latin typeface="Calibri" panose="020F0502020204030204" pitchFamily="34" charset="0"/>
            </a:endParaRPr>
          </a:p>
        </p:txBody>
      </p:sp>
      <p:sp>
        <p:nvSpPr>
          <p:cNvPr id="145" name="Rectangle 36"/>
          <p:cNvSpPr>
            <a:spLocks noChangeArrowheads="1"/>
          </p:cNvSpPr>
          <p:nvPr/>
        </p:nvSpPr>
        <p:spPr bwMode="white">
          <a:xfrm>
            <a:off x="438650" y="2607390"/>
            <a:ext cx="1304203" cy="5847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shade val="72549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189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flatTx/>
          </a:bodyPr>
          <a:lstStyle/>
          <a:p>
            <a:pPr algn="ctr"/>
            <a:r>
              <a:rPr lang="hr-HR" altLang="tr-TR" sz="1600" b="1" i="0" dirty="0" smtClean="0">
                <a:solidFill>
                  <a:srgbClr val="FEFEFE"/>
                </a:solidFill>
                <a:latin typeface="Calibri" panose="020F0502020204030204" pitchFamily="34" charset="0"/>
              </a:rPr>
              <a:t>Porezna</a:t>
            </a:r>
            <a:r>
              <a:rPr lang="hr-HR" dirty="0" smtClean="0"/>
              <a:t> </a:t>
            </a:r>
            <a:r>
              <a:rPr lang="hr-HR" altLang="tr-TR" sz="1600" b="1" i="0" dirty="0" smtClean="0">
                <a:solidFill>
                  <a:srgbClr val="FEFEFE"/>
                </a:solidFill>
                <a:latin typeface="Calibri" panose="020F0502020204030204" pitchFamily="34" charset="0"/>
              </a:rPr>
              <a:t>uprava</a:t>
            </a:r>
            <a:endParaRPr lang="hr-HR" altLang="tr-TR" sz="1600" b="1" i="0" dirty="0">
              <a:solidFill>
                <a:srgbClr val="FEFEFE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146" name="Rectangle 36"/>
          <p:cNvSpPr>
            <a:spLocks noChangeArrowheads="1"/>
          </p:cNvSpPr>
          <p:nvPr/>
        </p:nvSpPr>
        <p:spPr bwMode="white">
          <a:xfrm>
            <a:off x="1940622" y="1539631"/>
            <a:ext cx="1304203" cy="5847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shade val="72549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189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flatTx/>
          </a:bodyPr>
          <a:lstStyle/>
          <a:p>
            <a:pPr algn="ctr"/>
            <a:r>
              <a:rPr lang="hr-HR" altLang="tr-TR" sz="1600" b="1" i="0" dirty="0" smtClean="0">
                <a:solidFill>
                  <a:srgbClr val="FEFEFE"/>
                </a:solidFill>
                <a:latin typeface="Calibri" panose="020F0502020204030204" pitchFamily="34" charset="0"/>
              </a:rPr>
              <a:t>Opći proračun</a:t>
            </a:r>
            <a:endParaRPr lang="hr-HR" altLang="tr-TR" sz="1600" b="1" i="0" dirty="0">
              <a:solidFill>
                <a:srgbClr val="FEFEFE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147" name="Rectangle 36"/>
          <p:cNvSpPr>
            <a:spLocks noChangeArrowheads="1"/>
          </p:cNvSpPr>
          <p:nvPr/>
        </p:nvSpPr>
        <p:spPr bwMode="white">
          <a:xfrm>
            <a:off x="4194861" y="1491839"/>
            <a:ext cx="1304203" cy="307777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shade val="72549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189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flatTx/>
          </a:bodyPr>
          <a:lstStyle/>
          <a:p>
            <a:pPr algn="ctr"/>
            <a:r>
              <a:rPr lang="hr-HR" altLang="tr-TR" sz="1400" b="1" i="0" dirty="0" smtClean="0">
                <a:solidFill>
                  <a:srgbClr val="FEFEFE"/>
                </a:solidFill>
                <a:latin typeface="Calibri" panose="020F0502020204030204" pitchFamily="34" charset="0"/>
              </a:rPr>
              <a:t>Posebni dio proračuna</a:t>
            </a:r>
            <a:endParaRPr lang="hr-HR" altLang="tr-TR" sz="1400" b="1" i="0" dirty="0">
              <a:solidFill>
                <a:srgbClr val="FEFEFE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148" name="Rectangle 36"/>
          <p:cNvSpPr>
            <a:spLocks noChangeArrowheads="1"/>
          </p:cNvSpPr>
          <p:nvPr/>
        </p:nvSpPr>
        <p:spPr bwMode="white">
          <a:xfrm>
            <a:off x="6003207" y="1490473"/>
            <a:ext cx="1304203" cy="5847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shade val="72549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189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flatTx/>
          </a:bodyPr>
          <a:lstStyle/>
          <a:p>
            <a:pPr algn="ctr"/>
            <a:r>
              <a:rPr lang="hr-HR" altLang="tr-TR" sz="1600" b="1" i="0" dirty="0" smtClean="0">
                <a:solidFill>
                  <a:srgbClr val="FEFEFE"/>
                </a:solidFill>
                <a:latin typeface="Calibri" panose="020F0502020204030204" pitchFamily="34" charset="0"/>
              </a:rPr>
              <a:t>Regulatorna</a:t>
            </a:r>
            <a:endParaRPr lang="hr-HR" altLang="tr-TR" sz="1600" b="1" i="0" dirty="0" smtClean="0">
              <a:solidFill>
                <a:srgbClr val="FEFEFE"/>
              </a:solidFill>
              <a:latin typeface="Calibri" panose="020F0502020204030204" pitchFamily="34" charset="0"/>
              <a:cs typeface="Arial" charset="0"/>
            </a:endParaRPr>
          </a:p>
          <a:p>
            <a:pPr algn="ctr"/>
            <a:r>
              <a:rPr lang="hr-HR" altLang="tr-TR" sz="1600" b="1" dirty="0" smtClean="0">
                <a:solidFill>
                  <a:srgbClr val="FEFEFE"/>
                </a:solidFill>
                <a:latin typeface="Calibri" panose="020F0502020204030204" pitchFamily="34" charset="0"/>
              </a:rPr>
              <a:t>tijela</a:t>
            </a:r>
            <a:endParaRPr lang="hr-HR" altLang="tr-TR" sz="1600" b="1" i="0" dirty="0">
              <a:solidFill>
                <a:srgbClr val="FEFEFE"/>
              </a:solidFill>
              <a:latin typeface="Calibri" panose="020F0502020204030204" pitchFamily="34" charset="0"/>
              <a:cs typeface="Arial" charset="0"/>
            </a:endParaRPr>
          </a:p>
        </p:txBody>
      </p:sp>
      <p:grpSp>
        <p:nvGrpSpPr>
          <p:cNvPr id="149" name="Group 25"/>
          <p:cNvGrpSpPr>
            <a:grpSpLocks/>
          </p:cNvGrpSpPr>
          <p:nvPr/>
        </p:nvGrpSpPr>
        <p:grpSpPr bwMode="auto">
          <a:xfrm>
            <a:off x="6022096" y="5725068"/>
            <a:ext cx="1142282" cy="947738"/>
            <a:chOff x="998" y="990"/>
            <a:chExt cx="818" cy="796"/>
          </a:xfrm>
        </p:grpSpPr>
        <p:sp>
          <p:nvSpPr>
            <p:cNvPr id="150" name="AutoShape 26"/>
            <p:cNvSpPr>
              <a:spLocks noChangeArrowheads="1"/>
            </p:cNvSpPr>
            <p:nvPr/>
          </p:nvSpPr>
          <p:spPr bwMode="gray">
            <a:xfrm>
              <a:off x="998" y="990"/>
              <a:ext cx="818" cy="796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tr-TR">
                <a:latin typeface="Calibri" panose="020F0502020204030204" pitchFamily="34" charset="0"/>
              </a:endParaRPr>
            </a:p>
          </p:txBody>
        </p:sp>
        <p:sp>
          <p:nvSpPr>
            <p:cNvPr id="151" name="Freeform 27"/>
            <p:cNvSpPr>
              <a:spLocks/>
            </p:cNvSpPr>
            <p:nvPr/>
          </p:nvSpPr>
          <p:spPr bwMode="gray">
            <a:xfrm>
              <a:off x="1029" y="1019"/>
              <a:ext cx="519" cy="399"/>
            </a:xfrm>
            <a:custGeom>
              <a:avLst/>
              <a:gdLst>
                <a:gd name="T0" fmla="*/ 88 w 671"/>
                <a:gd name="T1" fmla="*/ 0 h 312"/>
                <a:gd name="T2" fmla="*/ 1 w 671"/>
                <a:gd name="T3" fmla="*/ 69 h 312"/>
                <a:gd name="T4" fmla="*/ 1 w 671"/>
                <a:gd name="T5" fmla="*/ 307 h 312"/>
                <a:gd name="T6" fmla="*/ 182 w 671"/>
                <a:gd name="T7" fmla="*/ 91 h 312"/>
                <a:gd name="T8" fmla="*/ 663 w 671"/>
                <a:gd name="T9" fmla="*/ 1 h 312"/>
                <a:gd name="T10" fmla="*/ 88 w 671"/>
                <a:gd name="T11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71" h="312">
                  <a:moveTo>
                    <a:pt x="88" y="0"/>
                  </a:moveTo>
                  <a:cubicBezTo>
                    <a:pt x="15" y="0"/>
                    <a:pt x="0" y="18"/>
                    <a:pt x="1" y="69"/>
                  </a:cubicBezTo>
                  <a:cubicBezTo>
                    <a:pt x="1" y="188"/>
                    <a:pt x="1" y="307"/>
                    <a:pt x="1" y="307"/>
                  </a:cubicBezTo>
                  <a:cubicBezTo>
                    <a:pt x="31" y="312"/>
                    <a:pt x="14" y="162"/>
                    <a:pt x="182" y="91"/>
                  </a:cubicBezTo>
                  <a:cubicBezTo>
                    <a:pt x="349" y="21"/>
                    <a:pt x="671" y="16"/>
                    <a:pt x="663" y="1"/>
                  </a:cubicBezTo>
                  <a:lnTo>
                    <a:pt x="8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tint val="48627"/>
                    <a:invGamma/>
                  </a:schemeClr>
                </a:gs>
                <a:gs pos="5000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>
                <a:latin typeface="Calibri" panose="020F0502020204030204" pitchFamily="34" charset="0"/>
              </a:endParaRPr>
            </a:p>
          </p:txBody>
        </p:sp>
      </p:grpSp>
      <p:grpSp>
        <p:nvGrpSpPr>
          <p:cNvPr id="152" name="Group 31"/>
          <p:cNvGrpSpPr>
            <a:grpSpLocks/>
          </p:cNvGrpSpPr>
          <p:nvPr/>
        </p:nvGrpSpPr>
        <p:grpSpPr bwMode="auto">
          <a:xfrm>
            <a:off x="3953675" y="5725068"/>
            <a:ext cx="1142282" cy="947738"/>
            <a:chOff x="1910" y="994"/>
            <a:chExt cx="818" cy="796"/>
          </a:xfrm>
        </p:grpSpPr>
        <p:sp>
          <p:nvSpPr>
            <p:cNvPr id="153" name="AutoShape 32"/>
            <p:cNvSpPr>
              <a:spLocks noChangeArrowheads="1"/>
            </p:cNvSpPr>
            <p:nvPr/>
          </p:nvSpPr>
          <p:spPr bwMode="gray">
            <a:xfrm>
              <a:off x="1910" y="994"/>
              <a:ext cx="818" cy="796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tr-TR">
                <a:latin typeface="Calibri" panose="020F0502020204030204" pitchFamily="34" charset="0"/>
              </a:endParaRPr>
            </a:p>
          </p:txBody>
        </p:sp>
        <p:sp>
          <p:nvSpPr>
            <p:cNvPr id="154" name="Freeform 33"/>
            <p:cNvSpPr>
              <a:spLocks/>
            </p:cNvSpPr>
            <p:nvPr/>
          </p:nvSpPr>
          <p:spPr bwMode="gray">
            <a:xfrm>
              <a:off x="1939" y="1023"/>
              <a:ext cx="519" cy="399"/>
            </a:xfrm>
            <a:custGeom>
              <a:avLst/>
              <a:gdLst>
                <a:gd name="T0" fmla="*/ 88 w 671"/>
                <a:gd name="T1" fmla="*/ 0 h 312"/>
                <a:gd name="T2" fmla="*/ 1 w 671"/>
                <a:gd name="T3" fmla="*/ 69 h 312"/>
                <a:gd name="T4" fmla="*/ 1 w 671"/>
                <a:gd name="T5" fmla="*/ 307 h 312"/>
                <a:gd name="T6" fmla="*/ 182 w 671"/>
                <a:gd name="T7" fmla="*/ 91 h 312"/>
                <a:gd name="T8" fmla="*/ 663 w 671"/>
                <a:gd name="T9" fmla="*/ 1 h 312"/>
                <a:gd name="T10" fmla="*/ 88 w 671"/>
                <a:gd name="T11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71" h="312">
                  <a:moveTo>
                    <a:pt x="88" y="0"/>
                  </a:moveTo>
                  <a:cubicBezTo>
                    <a:pt x="15" y="0"/>
                    <a:pt x="0" y="18"/>
                    <a:pt x="1" y="69"/>
                  </a:cubicBezTo>
                  <a:cubicBezTo>
                    <a:pt x="1" y="188"/>
                    <a:pt x="1" y="307"/>
                    <a:pt x="1" y="307"/>
                  </a:cubicBezTo>
                  <a:cubicBezTo>
                    <a:pt x="31" y="312"/>
                    <a:pt x="14" y="162"/>
                    <a:pt x="182" y="91"/>
                  </a:cubicBezTo>
                  <a:cubicBezTo>
                    <a:pt x="349" y="21"/>
                    <a:pt x="671" y="16"/>
                    <a:pt x="663" y="1"/>
                  </a:cubicBezTo>
                  <a:lnTo>
                    <a:pt x="8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50000">
                  <a:schemeClr val="accent2">
                    <a:alpha val="0"/>
                  </a:schemeClr>
                </a:gs>
                <a:gs pos="100000">
                  <a:schemeClr val="accent2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>
                <a:latin typeface="Calibri" panose="020F0502020204030204" pitchFamily="34" charset="0"/>
              </a:endParaRPr>
            </a:p>
          </p:txBody>
        </p:sp>
      </p:grpSp>
      <p:sp>
        <p:nvSpPr>
          <p:cNvPr id="155" name="Freeform 4"/>
          <p:cNvSpPr>
            <a:spLocks/>
          </p:cNvSpPr>
          <p:nvPr/>
        </p:nvSpPr>
        <p:spPr bwMode="gray">
          <a:xfrm rot="8676676">
            <a:off x="3544951" y="2119872"/>
            <a:ext cx="366712" cy="1562100"/>
          </a:xfrm>
          <a:custGeom>
            <a:avLst/>
            <a:gdLst>
              <a:gd name="T0" fmla="*/ 37 w 142"/>
              <a:gd name="T1" fmla="*/ 1 h 604"/>
              <a:gd name="T2" fmla="*/ 45 w 142"/>
              <a:gd name="T3" fmla="*/ 472 h 604"/>
              <a:gd name="T4" fmla="*/ 0 w 142"/>
              <a:gd name="T5" fmla="*/ 474 h 604"/>
              <a:gd name="T6" fmla="*/ 72 w 142"/>
              <a:gd name="T7" fmla="*/ 604 h 604"/>
              <a:gd name="T8" fmla="*/ 142 w 142"/>
              <a:gd name="T9" fmla="*/ 474 h 604"/>
              <a:gd name="T10" fmla="*/ 100 w 142"/>
              <a:gd name="T11" fmla="*/ 474 h 604"/>
              <a:gd name="T12" fmla="*/ 99 w 142"/>
              <a:gd name="T13" fmla="*/ 0 h 604"/>
              <a:gd name="T14" fmla="*/ 37 w 142"/>
              <a:gd name="T15" fmla="*/ 1 h 6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2" h="604">
                <a:moveTo>
                  <a:pt x="37" y="1"/>
                </a:moveTo>
                <a:lnTo>
                  <a:pt x="45" y="472"/>
                </a:lnTo>
                <a:lnTo>
                  <a:pt x="0" y="474"/>
                </a:lnTo>
                <a:lnTo>
                  <a:pt x="72" y="604"/>
                </a:lnTo>
                <a:lnTo>
                  <a:pt x="142" y="474"/>
                </a:lnTo>
                <a:lnTo>
                  <a:pt x="100" y="474"/>
                </a:lnTo>
                <a:lnTo>
                  <a:pt x="99" y="0"/>
                </a:lnTo>
                <a:lnTo>
                  <a:pt x="37" y="1"/>
                </a:lnTo>
                <a:close/>
              </a:path>
            </a:pathLst>
          </a:cu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chemeClr val="tx1">
                  <a:alpha val="60001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9292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>
              <a:latin typeface="Calibri" panose="020F0502020204030204" pitchFamily="34" charset="0"/>
            </a:endParaRPr>
          </a:p>
        </p:txBody>
      </p:sp>
      <p:grpSp>
        <p:nvGrpSpPr>
          <p:cNvPr id="156" name="Group 25"/>
          <p:cNvGrpSpPr>
            <a:grpSpLocks/>
          </p:cNvGrpSpPr>
          <p:nvPr/>
        </p:nvGrpSpPr>
        <p:grpSpPr bwMode="auto">
          <a:xfrm>
            <a:off x="4275821" y="1291959"/>
            <a:ext cx="1142282" cy="947738"/>
            <a:chOff x="998" y="990"/>
            <a:chExt cx="818" cy="796"/>
          </a:xfrm>
        </p:grpSpPr>
        <p:sp>
          <p:nvSpPr>
            <p:cNvPr id="157" name="AutoShape 26"/>
            <p:cNvSpPr>
              <a:spLocks noChangeArrowheads="1"/>
            </p:cNvSpPr>
            <p:nvPr/>
          </p:nvSpPr>
          <p:spPr bwMode="gray">
            <a:xfrm>
              <a:off x="998" y="990"/>
              <a:ext cx="818" cy="796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tr-TR">
                <a:latin typeface="Calibri" panose="020F0502020204030204" pitchFamily="34" charset="0"/>
              </a:endParaRPr>
            </a:p>
          </p:txBody>
        </p:sp>
        <p:sp>
          <p:nvSpPr>
            <p:cNvPr id="158" name="Freeform 27"/>
            <p:cNvSpPr>
              <a:spLocks/>
            </p:cNvSpPr>
            <p:nvPr/>
          </p:nvSpPr>
          <p:spPr bwMode="gray">
            <a:xfrm>
              <a:off x="1029" y="1019"/>
              <a:ext cx="519" cy="399"/>
            </a:xfrm>
            <a:custGeom>
              <a:avLst/>
              <a:gdLst>
                <a:gd name="T0" fmla="*/ 88 w 671"/>
                <a:gd name="T1" fmla="*/ 0 h 312"/>
                <a:gd name="T2" fmla="*/ 1 w 671"/>
                <a:gd name="T3" fmla="*/ 69 h 312"/>
                <a:gd name="T4" fmla="*/ 1 w 671"/>
                <a:gd name="T5" fmla="*/ 307 h 312"/>
                <a:gd name="T6" fmla="*/ 182 w 671"/>
                <a:gd name="T7" fmla="*/ 91 h 312"/>
                <a:gd name="T8" fmla="*/ 663 w 671"/>
                <a:gd name="T9" fmla="*/ 1 h 312"/>
                <a:gd name="T10" fmla="*/ 88 w 671"/>
                <a:gd name="T11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71" h="312">
                  <a:moveTo>
                    <a:pt x="88" y="0"/>
                  </a:moveTo>
                  <a:cubicBezTo>
                    <a:pt x="15" y="0"/>
                    <a:pt x="0" y="18"/>
                    <a:pt x="1" y="69"/>
                  </a:cubicBezTo>
                  <a:cubicBezTo>
                    <a:pt x="1" y="188"/>
                    <a:pt x="1" y="307"/>
                    <a:pt x="1" y="307"/>
                  </a:cubicBezTo>
                  <a:cubicBezTo>
                    <a:pt x="31" y="312"/>
                    <a:pt x="14" y="162"/>
                    <a:pt x="182" y="91"/>
                  </a:cubicBezTo>
                  <a:cubicBezTo>
                    <a:pt x="349" y="21"/>
                    <a:pt x="671" y="16"/>
                    <a:pt x="663" y="1"/>
                  </a:cubicBezTo>
                  <a:lnTo>
                    <a:pt x="8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tint val="48627"/>
                    <a:invGamma/>
                  </a:schemeClr>
                </a:gs>
                <a:gs pos="5000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>
                <a:latin typeface="Calibri" panose="020F0502020204030204" pitchFamily="34" charset="0"/>
              </a:endParaRPr>
            </a:p>
          </p:txBody>
        </p:sp>
      </p:grpSp>
      <p:sp>
        <p:nvSpPr>
          <p:cNvPr id="159" name="Rectangle 36"/>
          <p:cNvSpPr>
            <a:spLocks noChangeArrowheads="1"/>
          </p:cNvSpPr>
          <p:nvPr/>
        </p:nvSpPr>
        <p:spPr bwMode="white">
          <a:xfrm>
            <a:off x="4183155" y="1526367"/>
            <a:ext cx="1304203" cy="5847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shade val="72549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189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flatTx/>
          </a:bodyPr>
          <a:lstStyle/>
          <a:p>
            <a:pPr algn="ctr"/>
            <a:r>
              <a:rPr lang="hr-HR" altLang="tr-TR" sz="1600" b="1" i="0" dirty="0" smtClean="0">
                <a:solidFill>
                  <a:srgbClr val="FEFEFE"/>
                </a:solidFill>
                <a:latin typeface="Calibri" panose="020F0502020204030204" pitchFamily="34" charset="0"/>
              </a:rPr>
              <a:t>Posebni dio proračuna</a:t>
            </a:r>
            <a:endParaRPr lang="hr-HR" altLang="tr-TR" sz="1600" b="1" i="0" dirty="0">
              <a:solidFill>
                <a:srgbClr val="FEFEFE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160" name="Freeform 4"/>
          <p:cNvSpPr>
            <a:spLocks/>
          </p:cNvSpPr>
          <p:nvPr/>
        </p:nvSpPr>
        <p:spPr bwMode="gray">
          <a:xfrm rot="17947067">
            <a:off x="5882029" y="4499286"/>
            <a:ext cx="366712" cy="1562100"/>
          </a:xfrm>
          <a:custGeom>
            <a:avLst/>
            <a:gdLst>
              <a:gd name="T0" fmla="*/ 37 w 142"/>
              <a:gd name="T1" fmla="*/ 1 h 604"/>
              <a:gd name="T2" fmla="*/ 45 w 142"/>
              <a:gd name="T3" fmla="*/ 472 h 604"/>
              <a:gd name="T4" fmla="*/ 0 w 142"/>
              <a:gd name="T5" fmla="*/ 474 h 604"/>
              <a:gd name="T6" fmla="*/ 72 w 142"/>
              <a:gd name="T7" fmla="*/ 604 h 604"/>
              <a:gd name="T8" fmla="*/ 142 w 142"/>
              <a:gd name="T9" fmla="*/ 474 h 604"/>
              <a:gd name="T10" fmla="*/ 100 w 142"/>
              <a:gd name="T11" fmla="*/ 474 h 604"/>
              <a:gd name="T12" fmla="*/ 99 w 142"/>
              <a:gd name="T13" fmla="*/ 0 h 604"/>
              <a:gd name="T14" fmla="*/ 37 w 142"/>
              <a:gd name="T15" fmla="*/ 1 h 6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2" h="604">
                <a:moveTo>
                  <a:pt x="37" y="1"/>
                </a:moveTo>
                <a:lnTo>
                  <a:pt x="45" y="472"/>
                </a:lnTo>
                <a:lnTo>
                  <a:pt x="0" y="474"/>
                </a:lnTo>
                <a:lnTo>
                  <a:pt x="72" y="604"/>
                </a:lnTo>
                <a:lnTo>
                  <a:pt x="142" y="474"/>
                </a:lnTo>
                <a:lnTo>
                  <a:pt x="100" y="474"/>
                </a:lnTo>
                <a:lnTo>
                  <a:pt x="99" y="0"/>
                </a:lnTo>
                <a:lnTo>
                  <a:pt x="37" y="1"/>
                </a:lnTo>
                <a:close/>
              </a:path>
            </a:pathLst>
          </a:cu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chemeClr val="tx1">
                  <a:alpha val="60001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9292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>
              <a:latin typeface="Calibri" panose="020F0502020204030204" pitchFamily="34" charset="0"/>
            </a:endParaRPr>
          </a:p>
        </p:txBody>
      </p:sp>
      <p:sp>
        <p:nvSpPr>
          <p:cNvPr id="161" name="Freeform 4"/>
          <p:cNvSpPr>
            <a:spLocks/>
          </p:cNvSpPr>
          <p:nvPr/>
        </p:nvSpPr>
        <p:spPr bwMode="gray">
          <a:xfrm rot="2224498">
            <a:off x="5989625" y="2190479"/>
            <a:ext cx="366712" cy="1562100"/>
          </a:xfrm>
          <a:custGeom>
            <a:avLst/>
            <a:gdLst>
              <a:gd name="T0" fmla="*/ 37 w 142"/>
              <a:gd name="T1" fmla="*/ 1 h 604"/>
              <a:gd name="T2" fmla="*/ 45 w 142"/>
              <a:gd name="T3" fmla="*/ 472 h 604"/>
              <a:gd name="T4" fmla="*/ 0 w 142"/>
              <a:gd name="T5" fmla="*/ 474 h 604"/>
              <a:gd name="T6" fmla="*/ 72 w 142"/>
              <a:gd name="T7" fmla="*/ 604 h 604"/>
              <a:gd name="T8" fmla="*/ 142 w 142"/>
              <a:gd name="T9" fmla="*/ 474 h 604"/>
              <a:gd name="T10" fmla="*/ 100 w 142"/>
              <a:gd name="T11" fmla="*/ 474 h 604"/>
              <a:gd name="T12" fmla="*/ 99 w 142"/>
              <a:gd name="T13" fmla="*/ 0 h 604"/>
              <a:gd name="T14" fmla="*/ 37 w 142"/>
              <a:gd name="T15" fmla="*/ 1 h 6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2" h="604">
                <a:moveTo>
                  <a:pt x="37" y="1"/>
                </a:moveTo>
                <a:lnTo>
                  <a:pt x="45" y="472"/>
                </a:lnTo>
                <a:lnTo>
                  <a:pt x="0" y="474"/>
                </a:lnTo>
                <a:lnTo>
                  <a:pt x="72" y="604"/>
                </a:lnTo>
                <a:lnTo>
                  <a:pt x="142" y="474"/>
                </a:lnTo>
                <a:lnTo>
                  <a:pt x="100" y="474"/>
                </a:lnTo>
                <a:lnTo>
                  <a:pt x="99" y="0"/>
                </a:lnTo>
                <a:lnTo>
                  <a:pt x="37" y="1"/>
                </a:lnTo>
                <a:close/>
              </a:path>
            </a:pathLst>
          </a:cu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chemeClr val="tx1">
                  <a:alpha val="60001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9292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>
              <a:latin typeface="Calibri" panose="020F0502020204030204" pitchFamily="34" charset="0"/>
            </a:endParaRPr>
          </a:p>
        </p:txBody>
      </p:sp>
      <p:sp>
        <p:nvSpPr>
          <p:cNvPr id="162" name="Freeform 4"/>
          <p:cNvSpPr>
            <a:spLocks/>
          </p:cNvSpPr>
          <p:nvPr/>
        </p:nvSpPr>
        <p:spPr bwMode="gray">
          <a:xfrm rot="16200000">
            <a:off x="6343004" y="2959832"/>
            <a:ext cx="366712" cy="1562100"/>
          </a:xfrm>
          <a:custGeom>
            <a:avLst/>
            <a:gdLst>
              <a:gd name="T0" fmla="*/ 37 w 142"/>
              <a:gd name="T1" fmla="*/ 1 h 604"/>
              <a:gd name="T2" fmla="*/ 45 w 142"/>
              <a:gd name="T3" fmla="*/ 472 h 604"/>
              <a:gd name="T4" fmla="*/ 0 w 142"/>
              <a:gd name="T5" fmla="*/ 474 h 604"/>
              <a:gd name="T6" fmla="*/ 72 w 142"/>
              <a:gd name="T7" fmla="*/ 604 h 604"/>
              <a:gd name="T8" fmla="*/ 142 w 142"/>
              <a:gd name="T9" fmla="*/ 474 h 604"/>
              <a:gd name="T10" fmla="*/ 100 w 142"/>
              <a:gd name="T11" fmla="*/ 474 h 604"/>
              <a:gd name="T12" fmla="*/ 99 w 142"/>
              <a:gd name="T13" fmla="*/ 0 h 604"/>
              <a:gd name="T14" fmla="*/ 37 w 142"/>
              <a:gd name="T15" fmla="*/ 1 h 6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2" h="604">
                <a:moveTo>
                  <a:pt x="37" y="1"/>
                </a:moveTo>
                <a:lnTo>
                  <a:pt x="45" y="472"/>
                </a:lnTo>
                <a:lnTo>
                  <a:pt x="0" y="474"/>
                </a:lnTo>
                <a:lnTo>
                  <a:pt x="72" y="604"/>
                </a:lnTo>
                <a:lnTo>
                  <a:pt x="142" y="474"/>
                </a:lnTo>
                <a:lnTo>
                  <a:pt x="100" y="474"/>
                </a:lnTo>
                <a:lnTo>
                  <a:pt x="99" y="0"/>
                </a:lnTo>
                <a:lnTo>
                  <a:pt x="37" y="1"/>
                </a:lnTo>
                <a:close/>
              </a:path>
            </a:pathLst>
          </a:cu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chemeClr val="tx1">
                  <a:alpha val="60001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9292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>
              <a:latin typeface="Calibri" panose="020F0502020204030204" pitchFamily="34" charset="0"/>
            </a:endParaRPr>
          </a:p>
        </p:txBody>
      </p:sp>
      <p:sp>
        <p:nvSpPr>
          <p:cNvPr id="163" name="Freeform 4"/>
          <p:cNvSpPr>
            <a:spLocks/>
          </p:cNvSpPr>
          <p:nvPr/>
        </p:nvSpPr>
        <p:spPr bwMode="gray">
          <a:xfrm rot="10800000">
            <a:off x="4627416" y="2300265"/>
            <a:ext cx="483764" cy="1137469"/>
          </a:xfrm>
          <a:custGeom>
            <a:avLst/>
            <a:gdLst>
              <a:gd name="T0" fmla="*/ 37 w 142"/>
              <a:gd name="T1" fmla="*/ 1 h 604"/>
              <a:gd name="T2" fmla="*/ 45 w 142"/>
              <a:gd name="T3" fmla="*/ 472 h 604"/>
              <a:gd name="T4" fmla="*/ 0 w 142"/>
              <a:gd name="T5" fmla="*/ 474 h 604"/>
              <a:gd name="T6" fmla="*/ 72 w 142"/>
              <a:gd name="T7" fmla="*/ 604 h 604"/>
              <a:gd name="T8" fmla="*/ 142 w 142"/>
              <a:gd name="T9" fmla="*/ 474 h 604"/>
              <a:gd name="T10" fmla="*/ 100 w 142"/>
              <a:gd name="T11" fmla="*/ 474 h 604"/>
              <a:gd name="T12" fmla="*/ 99 w 142"/>
              <a:gd name="T13" fmla="*/ 0 h 604"/>
              <a:gd name="T14" fmla="*/ 37 w 142"/>
              <a:gd name="T15" fmla="*/ 1 h 6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2" h="604">
                <a:moveTo>
                  <a:pt x="37" y="1"/>
                </a:moveTo>
                <a:lnTo>
                  <a:pt x="45" y="472"/>
                </a:lnTo>
                <a:lnTo>
                  <a:pt x="0" y="474"/>
                </a:lnTo>
                <a:lnTo>
                  <a:pt x="72" y="604"/>
                </a:lnTo>
                <a:lnTo>
                  <a:pt x="142" y="474"/>
                </a:lnTo>
                <a:lnTo>
                  <a:pt x="100" y="474"/>
                </a:lnTo>
                <a:lnTo>
                  <a:pt x="99" y="0"/>
                </a:lnTo>
                <a:lnTo>
                  <a:pt x="37" y="1"/>
                </a:lnTo>
                <a:close/>
              </a:path>
            </a:pathLst>
          </a:cu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chemeClr val="tx1">
                  <a:alpha val="60001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9292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>
              <a:latin typeface="Calibri" panose="020F0502020204030204" pitchFamily="34" charset="0"/>
            </a:endParaRPr>
          </a:p>
        </p:txBody>
      </p:sp>
      <p:sp>
        <p:nvSpPr>
          <p:cNvPr id="164" name="Rectangle 21"/>
          <p:cNvSpPr>
            <a:spLocks noChangeArrowheads="1"/>
          </p:cNvSpPr>
          <p:nvPr/>
        </p:nvSpPr>
        <p:spPr bwMode="black">
          <a:xfrm rot="2714319">
            <a:off x="3477285" y="2708038"/>
            <a:ext cx="1095513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hr-HR" altLang="tr-TR" sz="1000" b="1" i="0" dirty="0" smtClean="0">
                <a:solidFill>
                  <a:srgbClr val="080808"/>
                </a:solidFill>
                <a:latin typeface="Calibri" panose="020F0502020204030204" pitchFamily="34" charset="0"/>
              </a:rPr>
              <a:t>Rashodi</a:t>
            </a:r>
            <a:endParaRPr lang="hr-HR" altLang="tr-TR" sz="1000" b="1" i="0" dirty="0">
              <a:solidFill>
                <a:srgbClr val="080808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165" name="Rectangle 21"/>
          <p:cNvSpPr>
            <a:spLocks noChangeArrowheads="1"/>
          </p:cNvSpPr>
          <p:nvPr/>
        </p:nvSpPr>
        <p:spPr bwMode="black">
          <a:xfrm rot="5400000">
            <a:off x="4718655" y="2770117"/>
            <a:ext cx="960326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hr-HR" altLang="tr-TR" sz="1000" b="1" i="0" dirty="0" smtClean="0">
                <a:solidFill>
                  <a:srgbClr val="080808"/>
                </a:solidFill>
                <a:latin typeface="Calibri" panose="020F0502020204030204" pitchFamily="34" charset="0"/>
              </a:rPr>
              <a:t>Deficiti</a:t>
            </a:r>
            <a:endParaRPr lang="hr-HR" altLang="tr-TR" sz="1000" b="1" i="0" dirty="0">
              <a:solidFill>
                <a:srgbClr val="080808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166" name="Rectangle 21"/>
          <p:cNvSpPr>
            <a:spLocks noChangeArrowheads="1"/>
          </p:cNvSpPr>
          <p:nvPr/>
        </p:nvSpPr>
        <p:spPr bwMode="black">
          <a:xfrm rot="18092104">
            <a:off x="5880163" y="2883493"/>
            <a:ext cx="960326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hr-HR" altLang="tr-TR" sz="1000" b="1" i="0" dirty="0" smtClean="0">
                <a:solidFill>
                  <a:srgbClr val="080808"/>
                </a:solidFill>
                <a:latin typeface="Calibri" panose="020F0502020204030204" pitchFamily="34" charset="0"/>
              </a:rPr>
              <a:t>Suficiti</a:t>
            </a:r>
            <a:endParaRPr lang="hr-HR" altLang="tr-TR" sz="1000" b="1" i="0" dirty="0">
              <a:solidFill>
                <a:srgbClr val="080808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167" name="Rectangle 21"/>
          <p:cNvSpPr>
            <a:spLocks noChangeArrowheads="1"/>
          </p:cNvSpPr>
          <p:nvPr/>
        </p:nvSpPr>
        <p:spPr bwMode="black">
          <a:xfrm>
            <a:off x="5947596" y="3834099"/>
            <a:ext cx="960326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hr-HR" altLang="tr-TR" sz="1000" b="1" i="0" dirty="0" smtClean="0">
                <a:solidFill>
                  <a:srgbClr val="080808"/>
                </a:solidFill>
                <a:latin typeface="Calibri" panose="020F0502020204030204" pitchFamily="34" charset="0"/>
              </a:rPr>
              <a:t>Deficiti</a:t>
            </a:r>
            <a:endParaRPr lang="hr-HR" altLang="tr-TR" sz="1000" b="1" i="0" dirty="0">
              <a:solidFill>
                <a:srgbClr val="080808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168" name="Rectangle 36"/>
          <p:cNvSpPr>
            <a:spLocks noChangeArrowheads="1"/>
          </p:cNvSpPr>
          <p:nvPr/>
        </p:nvSpPr>
        <p:spPr bwMode="white">
          <a:xfrm>
            <a:off x="7307410" y="3026473"/>
            <a:ext cx="1304203" cy="861774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shade val="72549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189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flatTx/>
          </a:bodyPr>
          <a:lstStyle/>
          <a:p>
            <a:pPr algn="ctr"/>
            <a:r>
              <a:rPr lang="hr-HR" altLang="tr-TR" sz="1600" b="1" i="0" dirty="0" smtClean="0">
                <a:solidFill>
                  <a:srgbClr val="FEFEFE"/>
                </a:solidFill>
                <a:latin typeface="Calibri" panose="020F0502020204030204" pitchFamily="34" charset="0"/>
              </a:rPr>
              <a:t>Zavod za socijalno</a:t>
            </a:r>
          </a:p>
          <a:p>
            <a:pPr algn="ctr"/>
            <a:r>
              <a:rPr lang="hr-HR" altLang="tr-TR" sz="1600" b="1" dirty="0" smtClean="0">
                <a:solidFill>
                  <a:srgbClr val="FEFEFE"/>
                </a:solidFill>
                <a:latin typeface="Calibri" panose="020F0502020204030204" pitchFamily="34" charset="0"/>
              </a:rPr>
              <a:t>osiguranje</a:t>
            </a:r>
            <a:endParaRPr lang="hr-HR" altLang="tr-TR" sz="1600" b="1" i="0" dirty="0">
              <a:solidFill>
                <a:srgbClr val="FEFEFE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169" name="Rectangle 36"/>
          <p:cNvSpPr>
            <a:spLocks noChangeArrowheads="1"/>
          </p:cNvSpPr>
          <p:nvPr/>
        </p:nvSpPr>
        <p:spPr bwMode="white">
          <a:xfrm>
            <a:off x="7191247" y="4694571"/>
            <a:ext cx="1304203" cy="5847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shade val="72549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189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flatTx/>
          </a:bodyPr>
          <a:lstStyle/>
          <a:p>
            <a:pPr algn="ctr"/>
            <a:r>
              <a:rPr lang="hr-HR" altLang="tr-TR" sz="1600" b="1" i="0" dirty="0" smtClean="0">
                <a:solidFill>
                  <a:srgbClr val="FEFEFE"/>
                </a:solidFill>
                <a:latin typeface="Calibri" panose="020F0502020204030204" pitchFamily="34" charset="0"/>
              </a:rPr>
              <a:t>Lokalna</a:t>
            </a:r>
            <a:r>
              <a:rPr lang="hr-HR" dirty="0" smtClean="0"/>
              <a:t> </a:t>
            </a:r>
            <a:r>
              <a:rPr lang="hr-HR" altLang="tr-TR" sz="1600" b="1" i="0" dirty="0" smtClean="0">
                <a:solidFill>
                  <a:srgbClr val="FEFEFE"/>
                </a:solidFill>
                <a:latin typeface="Calibri" panose="020F0502020204030204" pitchFamily="34" charset="0"/>
              </a:rPr>
              <a:t>razina vlasti</a:t>
            </a:r>
            <a:endParaRPr lang="hr-HR" altLang="tr-TR" sz="1600" b="1" i="0" dirty="0">
              <a:solidFill>
                <a:srgbClr val="FEFEFE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170" name="Rectangle 21"/>
          <p:cNvSpPr>
            <a:spLocks noChangeArrowheads="1"/>
          </p:cNvSpPr>
          <p:nvPr/>
        </p:nvSpPr>
        <p:spPr bwMode="black">
          <a:xfrm>
            <a:off x="5619833" y="4822323"/>
            <a:ext cx="117030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hr-HR" altLang="tr-TR" sz="1000" b="1" i="0" dirty="0" smtClean="0">
                <a:solidFill>
                  <a:srgbClr val="080808"/>
                </a:solidFill>
                <a:latin typeface="Calibri" panose="020F0502020204030204" pitchFamily="34" charset="0"/>
              </a:rPr>
              <a:t>Transferi</a:t>
            </a:r>
            <a:r>
              <a:rPr lang="hr-HR" dirty="0" smtClean="0"/>
              <a:t> </a:t>
            </a:r>
            <a:r>
              <a:rPr lang="hr-HR" altLang="tr-TR" sz="1000" b="1" i="0" dirty="0" smtClean="0">
                <a:solidFill>
                  <a:srgbClr val="080808"/>
                </a:solidFill>
                <a:latin typeface="Calibri" panose="020F0502020204030204" pitchFamily="34" charset="0"/>
              </a:rPr>
              <a:t>iz proračuna središnje države</a:t>
            </a:r>
            <a:endParaRPr lang="hr-HR" altLang="tr-TR" sz="1000" b="1" i="0" dirty="0">
              <a:solidFill>
                <a:srgbClr val="080808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171" name="Freeform 4"/>
          <p:cNvSpPr>
            <a:spLocks/>
          </p:cNvSpPr>
          <p:nvPr/>
        </p:nvSpPr>
        <p:spPr bwMode="gray">
          <a:xfrm rot="16987290">
            <a:off x="6358008" y="4084865"/>
            <a:ext cx="366712" cy="1562100"/>
          </a:xfrm>
          <a:custGeom>
            <a:avLst/>
            <a:gdLst>
              <a:gd name="T0" fmla="*/ 37 w 142"/>
              <a:gd name="T1" fmla="*/ 1 h 604"/>
              <a:gd name="T2" fmla="*/ 45 w 142"/>
              <a:gd name="T3" fmla="*/ 472 h 604"/>
              <a:gd name="T4" fmla="*/ 0 w 142"/>
              <a:gd name="T5" fmla="*/ 474 h 604"/>
              <a:gd name="T6" fmla="*/ 72 w 142"/>
              <a:gd name="T7" fmla="*/ 604 h 604"/>
              <a:gd name="T8" fmla="*/ 142 w 142"/>
              <a:gd name="T9" fmla="*/ 474 h 604"/>
              <a:gd name="T10" fmla="*/ 100 w 142"/>
              <a:gd name="T11" fmla="*/ 474 h 604"/>
              <a:gd name="T12" fmla="*/ 99 w 142"/>
              <a:gd name="T13" fmla="*/ 0 h 604"/>
              <a:gd name="T14" fmla="*/ 37 w 142"/>
              <a:gd name="T15" fmla="*/ 1 h 6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2" h="604">
                <a:moveTo>
                  <a:pt x="37" y="1"/>
                </a:moveTo>
                <a:lnTo>
                  <a:pt x="45" y="472"/>
                </a:lnTo>
                <a:lnTo>
                  <a:pt x="0" y="474"/>
                </a:lnTo>
                <a:lnTo>
                  <a:pt x="72" y="604"/>
                </a:lnTo>
                <a:lnTo>
                  <a:pt x="142" y="474"/>
                </a:lnTo>
                <a:lnTo>
                  <a:pt x="100" y="474"/>
                </a:lnTo>
                <a:lnTo>
                  <a:pt x="99" y="0"/>
                </a:lnTo>
                <a:lnTo>
                  <a:pt x="37" y="1"/>
                </a:lnTo>
                <a:close/>
              </a:path>
            </a:pathLst>
          </a:cu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chemeClr val="tx1">
                  <a:alpha val="60001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9292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>
              <a:latin typeface="Calibri" panose="020F0502020204030204" pitchFamily="34" charset="0"/>
            </a:endParaRPr>
          </a:p>
        </p:txBody>
      </p:sp>
      <p:sp>
        <p:nvSpPr>
          <p:cNvPr id="172" name="Rectangle 36"/>
          <p:cNvSpPr>
            <a:spLocks noChangeArrowheads="1"/>
          </p:cNvSpPr>
          <p:nvPr/>
        </p:nvSpPr>
        <p:spPr bwMode="white">
          <a:xfrm>
            <a:off x="5935317" y="5911699"/>
            <a:ext cx="1368241" cy="615553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shade val="72549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189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flatTx/>
          </a:bodyPr>
          <a:lstStyle/>
          <a:p>
            <a:pPr algn="ctr"/>
            <a:r>
              <a:rPr lang="hr-HR" altLang="tr-TR" sz="1600" b="1" i="0" dirty="0" smtClean="0">
                <a:solidFill>
                  <a:srgbClr val="FEFEFE"/>
                </a:solidFill>
                <a:latin typeface="Calibri" panose="020F0502020204030204" pitchFamily="34" charset="0"/>
              </a:rPr>
              <a:t>Izvanproračunski</a:t>
            </a:r>
            <a:r>
              <a:rPr lang="hr-HR" dirty="0" smtClean="0"/>
              <a:t> </a:t>
            </a:r>
            <a:r>
              <a:rPr lang="hr-HR" altLang="tr-TR" sz="1600" b="1" i="0" dirty="0" smtClean="0">
                <a:solidFill>
                  <a:srgbClr val="FEFEFE"/>
                </a:solidFill>
                <a:latin typeface="Calibri" panose="020F0502020204030204" pitchFamily="34" charset="0"/>
              </a:rPr>
              <a:t>fondovi</a:t>
            </a:r>
            <a:endParaRPr lang="hr-HR" altLang="tr-TR" sz="1600" b="1" i="0" dirty="0">
              <a:solidFill>
                <a:srgbClr val="FEFEFE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173" name="Freeform 4"/>
          <p:cNvSpPr>
            <a:spLocks/>
          </p:cNvSpPr>
          <p:nvPr/>
        </p:nvSpPr>
        <p:spPr bwMode="gray">
          <a:xfrm rot="10800000">
            <a:off x="4282505" y="4865914"/>
            <a:ext cx="303983" cy="795332"/>
          </a:xfrm>
          <a:custGeom>
            <a:avLst/>
            <a:gdLst>
              <a:gd name="T0" fmla="*/ 37 w 142"/>
              <a:gd name="T1" fmla="*/ 1 h 604"/>
              <a:gd name="T2" fmla="*/ 45 w 142"/>
              <a:gd name="T3" fmla="*/ 472 h 604"/>
              <a:gd name="T4" fmla="*/ 0 w 142"/>
              <a:gd name="T5" fmla="*/ 474 h 604"/>
              <a:gd name="T6" fmla="*/ 72 w 142"/>
              <a:gd name="T7" fmla="*/ 604 h 604"/>
              <a:gd name="T8" fmla="*/ 142 w 142"/>
              <a:gd name="T9" fmla="*/ 474 h 604"/>
              <a:gd name="T10" fmla="*/ 100 w 142"/>
              <a:gd name="T11" fmla="*/ 474 h 604"/>
              <a:gd name="T12" fmla="*/ 99 w 142"/>
              <a:gd name="T13" fmla="*/ 0 h 604"/>
              <a:gd name="T14" fmla="*/ 37 w 142"/>
              <a:gd name="T15" fmla="*/ 1 h 6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2" h="604">
                <a:moveTo>
                  <a:pt x="37" y="1"/>
                </a:moveTo>
                <a:lnTo>
                  <a:pt x="45" y="472"/>
                </a:lnTo>
                <a:lnTo>
                  <a:pt x="0" y="474"/>
                </a:lnTo>
                <a:lnTo>
                  <a:pt x="72" y="604"/>
                </a:lnTo>
                <a:lnTo>
                  <a:pt x="142" y="474"/>
                </a:lnTo>
                <a:lnTo>
                  <a:pt x="100" y="474"/>
                </a:lnTo>
                <a:lnTo>
                  <a:pt x="99" y="0"/>
                </a:lnTo>
                <a:lnTo>
                  <a:pt x="37" y="1"/>
                </a:lnTo>
                <a:close/>
              </a:path>
            </a:pathLst>
          </a:cu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chemeClr val="tx1">
                  <a:alpha val="60001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9292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>
              <a:latin typeface="Calibri" panose="020F0502020204030204" pitchFamily="34" charset="0"/>
            </a:endParaRPr>
          </a:p>
        </p:txBody>
      </p:sp>
      <p:sp>
        <p:nvSpPr>
          <p:cNvPr id="174" name="Freeform 4"/>
          <p:cNvSpPr>
            <a:spLocks/>
          </p:cNvSpPr>
          <p:nvPr/>
        </p:nvSpPr>
        <p:spPr bwMode="gray">
          <a:xfrm>
            <a:off x="4727901" y="4926628"/>
            <a:ext cx="303983" cy="795332"/>
          </a:xfrm>
          <a:custGeom>
            <a:avLst/>
            <a:gdLst>
              <a:gd name="T0" fmla="*/ 37 w 142"/>
              <a:gd name="T1" fmla="*/ 1 h 604"/>
              <a:gd name="T2" fmla="*/ 45 w 142"/>
              <a:gd name="T3" fmla="*/ 472 h 604"/>
              <a:gd name="T4" fmla="*/ 0 w 142"/>
              <a:gd name="T5" fmla="*/ 474 h 604"/>
              <a:gd name="T6" fmla="*/ 72 w 142"/>
              <a:gd name="T7" fmla="*/ 604 h 604"/>
              <a:gd name="T8" fmla="*/ 142 w 142"/>
              <a:gd name="T9" fmla="*/ 474 h 604"/>
              <a:gd name="T10" fmla="*/ 100 w 142"/>
              <a:gd name="T11" fmla="*/ 474 h 604"/>
              <a:gd name="T12" fmla="*/ 99 w 142"/>
              <a:gd name="T13" fmla="*/ 0 h 604"/>
              <a:gd name="T14" fmla="*/ 37 w 142"/>
              <a:gd name="T15" fmla="*/ 1 h 6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2" h="604">
                <a:moveTo>
                  <a:pt x="37" y="1"/>
                </a:moveTo>
                <a:lnTo>
                  <a:pt x="45" y="472"/>
                </a:lnTo>
                <a:lnTo>
                  <a:pt x="0" y="474"/>
                </a:lnTo>
                <a:lnTo>
                  <a:pt x="72" y="604"/>
                </a:lnTo>
                <a:lnTo>
                  <a:pt x="142" y="474"/>
                </a:lnTo>
                <a:lnTo>
                  <a:pt x="100" y="474"/>
                </a:lnTo>
                <a:lnTo>
                  <a:pt x="99" y="0"/>
                </a:lnTo>
                <a:lnTo>
                  <a:pt x="37" y="1"/>
                </a:lnTo>
                <a:close/>
              </a:path>
            </a:pathLst>
          </a:cu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chemeClr val="tx1">
                  <a:alpha val="60001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9292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>
              <a:latin typeface="Calibri" panose="020F0502020204030204" pitchFamily="34" charset="0"/>
            </a:endParaRPr>
          </a:p>
        </p:txBody>
      </p:sp>
      <p:sp>
        <p:nvSpPr>
          <p:cNvPr id="178" name="Rectangle 36"/>
          <p:cNvSpPr>
            <a:spLocks noChangeArrowheads="1"/>
          </p:cNvSpPr>
          <p:nvPr/>
        </p:nvSpPr>
        <p:spPr bwMode="white">
          <a:xfrm>
            <a:off x="3895440" y="5886031"/>
            <a:ext cx="1304203" cy="861774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shade val="72549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189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flatTx/>
          </a:bodyPr>
          <a:lstStyle/>
          <a:p>
            <a:pPr algn="ctr"/>
            <a:r>
              <a:rPr lang="hr-HR" altLang="tr-TR" sz="1600" b="1" i="0" dirty="0" smtClean="0">
                <a:solidFill>
                  <a:srgbClr val="FEFEFE"/>
                </a:solidFill>
                <a:latin typeface="Calibri" panose="020F0502020204030204" pitchFamily="34" charset="0"/>
              </a:rPr>
              <a:t>Državne</a:t>
            </a:r>
            <a:r>
              <a:rPr lang="hr-HR" dirty="0" smtClean="0"/>
              <a:t> </a:t>
            </a:r>
            <a:r>
              <a:rPr lang="hr-HR" altLang="tr-TR" sz="1600" b="1" i="0" dirty="0" smtClean="0">
                <a:solidFill>
                  <a:srgbClr val="FEFEFE"/>
                </a:solidFill>
                <a:latin typeface="Calibri" panose="020F0502020204030204" pitchFamily="34" charset="0"/>
              </a:rPr>
              <a:t>banke/poduzeća</a:t>
            </a:r>
            <a:endParaRPr lang="hr-HR" altLang="tr-TR" sz="1200" b="1" i="0" dirty="0">
              <a:solidFill>
                <a:srgbClr val="FEFEFE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179" name="Rectangle 21"/>
          <p:cNvSpPr>
            <a:spLocks noChangeArrowheads="1"/>
          </p:cNvSpPr>
          <p:nvPr/>
        </p:nvSpPr>
        <p:spPr bwMode="black">
          <a:xfrm rot="5400000">
            <a:off x="4643725" y="5007549"/>
            <a:ext cx="1170302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hr-HR" altLang="tr-TR" sz="1000" b="1" i="0" dirty="0" smtClean="0">
                <a:solidFill>
                  <a:srgbClr val="080808"/>
                </a:solidFill>
                <a:latin typeface="Calibri" panose="020F0502020204030204" pitchFamily="34" charset="0"/>
              </a:rPr>
              <a:t>Dokapitalizacija/transferi</a:t>
            </a:r>
            <a:r>
              <a:rPr lang="hr-HR" dirty="0" smtClean="0"/>
              <a:t> </a:t>
            </a:r>
            <a:r>
              <a:rPr lang="hr-HR" altLang="tr-TR" sz="1000" b="1" i="0" dirty="0" smtClean="0">
                <a:solidFill>
                  <a:srgbClr val="080808"/>
                </a:solidFill>
                <a:latin typeface="Calibri" panose="020F0502020204030204" pitchFamily="34" charset="0"/>
              </a:rPr>
              <a:t>za gubitke od</a:t>
            </a:r>
            <a:r>
              <a:rPr lang="hr-HR" dirty="0" smtClean="0"/>
              <a:t> </a:t>
            </a:r>
            <a:r>
              <a:rPr lang="hr-HR" altLang="tr-TR" sz="1000" b="1" i="0" dirty="0" smtClean="0">
                <a:solidFill>
                  <a:srgbClr val="080808"/>
                </a:solidFill>
                <a:latin typeface="Calibri" panose="020F0502020204030204" pitchFamily="34" charset="0"/>
              </a:rPr>
              <a:t>kvazifiskalnih aktivnosti</a:t>
            </a:r>
            <a:endParaRPr lang="hr-HR" altLang="tr-TR" sz="1000" b="1" i="0" dirty="0">
              <a:solidFill>
                <a:srgbClr val="080808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180" name="Rectangle 21"/>
          <p:cNvSpPr>
            <a:spLocks noChangeArrowheads="1"/>
          </p:cNvSpPr>
          <p:nvPr/>
        </p:nvSpPr>
        <p:spPr bwMode="black">
          <a:xfrm rot="16200000">
            <a:off x="3598004" y="5170075"/>
            <a:ext cx="117030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hr-HR" altLang="tr-TR" sz="1000" b="1" i="0" dirty="0" smtClean="0">
                <a:solidFill>
                  <a:srgbClr val="080808"/>
                </a:solidFill>
                <a:latin typeface="Calibri" panose="020F0502020204030204" pitchFamily="34" charset="0"/>
              </a:rPr>
              <a:t>Dividende</a:t>
            </a:r>
            <a:endParaRPr lang="hr-HR" altLang="tr-TR" sz="1000" b="1" i="0" dirty="0">
              <a:solidFill>
                <a:srgbClr val="080808"/>
              </a:solidFill>
              <a:latin typeface="Calibri" panose="020F0502020204030204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9560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tr-TR" sz="3200" dirty="0" smtClean="0">
                <a:latin typeface="Calibri" panose="020F0502020204030204" pitchFamily="34" charset="0"/>
              </a:rPr>
              <a:t>Financiranje općeg proračuna</a:t>
            </a:r>
          </a:p>
        </p:txBody>
      </p:sp>
      <p:sp>
        <p:nvSpPr>
          <p:cNvPr id="80899" name="Line 3"/>
          <p:cNvSpPr>
            <a:spLocks noChangeShapeType="1"/>
          </p:cNvSpPr>
          <p:nvPr/>
        </p:nvSpPr>
        <p:spPr bwMode="auto">
          <a:xfrm>
            <a:off x="2243138" y="3587750"/>
            <a:ext cx="6138862" cy="0"/>
          </a:xfrm>
          <a:prstGeom prst="line">
            <a:avLst/>
          </a:prstGeom>
          <a:noFill/>
          <a:ln w="31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>
              <a:latin typeface="Calibri" panose="020F0502020204030204" pitchFamily="34" charset="0"/>
            </a:endParaRPr>
          </a:p>
        </p:txBody>
      </p:sp>
      <p:sp>
        <p:nvSpPr>
          <p:cNvPr id="80900" name="Line 4"/>
          <p:cNvSpPr>
            <a:spLocks noChangeShapeType="1"/>
          </p:cNvSpPr>
          <p:nvPr/>
        </p:nvSpPr>
        <p:spPr bwMode="auto">
          <a:xfrm>
            <a:off x="1095375" y="4311650"/>
            <a:ext cx="7869113" cy="0"/>
          </a:xfrm>
          <a:prstGeom prst="line">
            <a:avLst/>
          </a:prstGeom>
          <a:noFill/>
          <a:ln w="31750" cap="rnd">
            <a:solidFill>
              <a:schemeClr val="accent1">
                <a:lumMod val="75000"/>
              </a:schemeClr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>
              <a:latin typeface="Calibri" panose="020F0502020204030204" pitchFamily="34" charset="0"/>
            </a:endParaRPr>
          </a:p>
        </p:txBody>
      </p:sp>
      <p:sp>
        <p:nvSpPr>
          <p:cNvPr id="80901" name="Line 5"/>
          <p:cNvSpPr>
            <a:spLocks noChangeShapeType="1"/>
          </p:cNvSpPr>
          <p:nvPr/>
        </p:nvSpPr>
        <p:spPr bwMode="auto">
          <a:xfrm>
            <a:off x="2243138" y="5035550"/>
            <a:ext cx="6138862" cy="0"/>
          </a:xfrm>
          <a:prstGeom prst="line">
            <a:avLst/>
          </a:prstGeom>
          <a:noFill/>
          <a:ln w="31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>
              <a:latin typeface="Calibri" panose="020F0502020204030204" pitchFamily="34" charset="0"/>
            </a:endParaRPr>
          </a:p>
        </p:txBody>
      </p:sp>
      <p:sp>
        <p:nvSpPr>
          <p:cNvPr id="80902" name="Line 6"/>
          <p:cNvSpPr>
            <a:spLocks noChangeShapeType="1"/>
          </p:cNvSpPr>
          <p:nvPr/>
        </p:nvSpPr>
        <p:spPr bwMode="auto">
          <a:xfrm>
            <a:off x="2243138" y="5654675"/>
            <a:ext cx="6138862" cy="0"/>
          </a:xfrm>
          <a:prstGeom prst="line">
            <a:avLst/>
          </a:prstGeom>
          <a:noFill/>
          <a:ln w="31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>
              <a:latin typeface="Calibri" panose="020F0502020204030204" pitchFamily="34" charset="0"/>
            </a:endParaRPr>
          </a:p>
        </p:txBody>
      </p:sp>
      <p:sp>
        <p:nvSpPr>
          <p:cNvPr id="80903" name="Line 7"/>
          <p:cNvSpPr>
            <a:spLocks noChangeShapeType="1"/>
          </p:cNvSpPr>
          <p:nvPr/>
        </p:nvSpPr>
        <p:spPr bwMode="auto">
          <a:xfrm>
            <a:off x="2243138" y="2833688"/>
            <a:ext cx="6138862" cy="0"/>
          </a:xfrm>
          <a:prstGeom prst="line">
            <a:avLst/>
          </a:prstGeom>
          <a:noFill/>
          <a:ln w="31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 dirty="0">
              <a:latin typeface="Calibri" panose="020F0502020204030204" pitchFamily="34" charset="0"/>
            </a:endParaRPr>
          </a:p>
        </p:txBody>
      </p:sp>
      <p:sp>
        <p:nvSpPr>
          <p:cNvPr id="80904" name="AutoShape 8"/>
          <p:cNvSpPr>
            <a:spLocks noChangeArrowheads="1"/>
          </p:cNvSpPr>
          <p:nvPr/>
        </p:nvSpPr>
        <p:spPr bwMode="gray">
          <a:xfrm>
            <a:off x="1336675" y="4640263"/>
            <a:ext cx="1498600" cy="1303337"/>
          </a:xfrm>
          <a:prstGeom prst="diamond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2700000" scaled="1"/>
          </a:gradFill>
          <a:ln w="9525" algn="ctr">
            <a:miter lim="800000"/>
            <a:headEnd/>
            <a:tailEnd/>
          </a:ln>
          <a:effectLst/>
          <a:scene3d>
            <a:camera prst="legacyPerspectiveBottom">
              <a:rot lat="19499999" lon="0" rev="0"/>
            </a:camera>
            <a:lightRig rig="legacyNormal4" dir="b"/>
          </a:scene3d>
          <a:sp3d extrusionH="100000" prstMaterial="legacyMatte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tr-TR">
              <a:latin typeface="Calibri" panose="020F0502020204030204" pitchFamily="34" charset="0"/>
            </a:endParaRPr>
          </a:p>
        </p:txBody>
      </p:sp>
      <p:sp>
        <p:nvSpPr>
          <p:cNvPr id="80905" name="AutoShape 9"/>
          <p:cNvSpPr>
            <a:spLocks noChangeArrowheads="1"/>
          </p:cNvSpPr>
          <p:nvPr/>
        </p:nvSpPr>
        <p:spPr bwMode="gray">
          <a:xfrm>
            <a:off x="1314450" y="3892550"/>
            <a:ext cx="1566863" cy="1479550"/>
          </a:xfrm>
          <a:prstGeom prst="diamond">
            <a:avLst/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2700000" scaled="1"/>
          </a:gradFill>
          <a:ln w="9525" algn="ctr">
            <a:miter lim="800000"/>
            <a:headEnd/>
            <a:tailEnd/>
          </a:ln>
          <a:effectLst/>
          <a:scene3d>
            <a:camera prst="legacyPerspectiveBottom">
              <a:rot lat="19199999" lon="0" rev="0"/>
            </a:camera>
            <a:lightRig rig="legacyNormal4" dir="b"/>
          </a:scene3d>
          <a:sp3d extrusionH="100000" prstMaterial="legacyMatte">
            <a:bevelT w="13500" h="13500" prst="angle"/>
            <a:bevelB w="13500" h="13500" prst="angle"/>
            <a:extrusionClr>
              <a:schemeClr val="accent2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tr-TR">
              <a:latin typeface="Calibri" panose="020F0502020204030204" pitchFamily="34" charset="0"/>
            </a:endParaRPr>
          </a:p>
        </p:txBody>
      </p:sp>
      <p:sp>
        <p:nvSpPr>
          <p:cNvPr id="80906" name="AutoShape 10"/>
          <p:cNvSpPr>
            <a:spLocks noChangeArrowheads="1"/>
          </p:cNvSpPr>
          <p:nvPr/>
        </p:nvSpPr>
        <p:spPr bwMode="gray">
          <a:xfrm>
            <a:off x="1257300" y="3124200"/>
            <a:ext cx="1681163" cy="1517650"/>
          </a:xfrm>
          <a:prstGeom prst="diamond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2700000" scaled="1"/>
          </a:gradFill>
          <a:ln w="9525" algn="ctr">
            <a:miter lim="800000"/>
            <a:headEnd/>
            <a:tailEnd/>
          </a:ln>
          <a:effectLst/>
          <a:scene3d>
            <a:camera prst="legacyPerspectiveBottom">
              <a:rot lat="18900000" lon="0" rev="0"/>
            </a:camera>
            <a:lightRig rig="legacyNormal4" dir="b"/>
          </a:scene3d>
          <a:sp3d extrusionH="100000" prstMaterial="legacyMatte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tr-TR">
              <a:latin typeface="Calibri" panose="020F0502020204030204" pitchFamily="34" charset="0"/>
            </a:endParaRPr>
          </a:p>
        </p:txBody>
      </p:sp>
      <p:sp>
        <p:nvSpPr>
          <p:cNvPr id="80907" name="AutoShape 11"/>
          <p:cNvSpPr>
            <a:spLocks noChangeArrowheads="1"/>
          </p:cNvSpPr>
          <p:nvPr/>
        </p:nvSpPr>
        <p:spPr bwMode="gray">
          <a:xfrm>
            <a:off x="1214438" y="2317750"/>
            <a:ext cx="1771650" cy="1598613"/>
          </a:xfrm>
          <a:prstGeom prst="diamond">
            <a:avLst/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2700000" scaled="1"/>
          </a:gradFill>
          <a:ln w="9525" algn="ctr">
            <a:miter lim="800000"/>
            <a:headEnd/>
            <a:tailEnd/>
          </a:ln>
          <a:effectLst/>
          <a:scene3d>
            <a:camera prst="legacyPerspectiveBottom">
              <a:rot lat="18900000" lon="0" rev="0"/>
            </a:camera>
            <a:lightRig rig="legacyNormal4" dir="b"/>
          </a:scene3d>
          <a:sp3d extrusionH="100000" prstMaterial="legacyMatte">
            <a:bevelT w="13500" h="13500" prst="angle"/>
            <a:bevelB w="13500" h="13500" prst="angle"/>
            <a:extrusionClr>
              <a:schemeClr val="accent2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tr-TR">
              <a:latin typeface="Calibri" panose="020F0502020204030204" pitchFamily="34" charset="0"/>
            </a:endParaRPr>
          </a:p>
        </p:txBody>
      </p:sp>
      <p:sp>
        <p:nvSpPr>
          <p:cNvPr id="80908" name="Freeform 12"/>
          <p:cNvSpPr>
            <a:spLocks/>
          </p:cNvSpPr>
          <p:nvPr/>
        </p:nvSpPr>
        <p:spPr bwMode="gray">
          <a:xfrm>
            <a:off x="1138238" y="2425700"/>
            <a:ext cx="960437" cy="3436938"/>
          </a:xfrm>
          <a:custGeom>
            <a:avLst/>
            <a:gdLst>
              <a:gd name="T0" fmla="*/ 0 w 605"/>
              <a:gd name="T1" fmla="*/ 0 h 2165"/>
              <a:gd name="T2" fmla="*/ 126 w 605"/>
              <a:gd name="T3" fmla="*/ 1854 h 2165"/>
              <a:gd name="T4" fmla="*/ 600 w 605"/>
              <a:gd name="T5" fmla="*/ 2165 h 2165"/>
              <a:gd name="T6" fmla="*/ 605 w 605"/>
              <a:gd name="T7" fmla="*/ 255 h 2165"/>
              <a:gd name="T8" fmla="*/ 0 w 605"/>
              <a:gd name="T9" fmla="*/ 0 h 2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05" h="2165">
                <a:moveTo>
                  <a:pt x="0" y="0"/>
                </a:moveTo>
                <a:lnTo>
                  <a:pt x="126" y="1854"/>
                </a:lnTo>
                <a:lnTo>
                  <a:pt x="600" y="2165"/>
                </a:lnTo>
                <a:lnTo>
                  <a:pt x="605" y="255"/>
                </a:lnTo>
                <a:lnTo>
                  <a:pt x="0" y="0"/>
                </a:lnTo>
                <a:close/>
              </a:path>
            </a:pathLst>
          </a:custGeom>
          <a:solidFill>
            <a:srgbClr val="EAEAEA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F8F8F8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>
              <a:latin typeface="Calibri" panose="020F0502020204030204" pitchFamily="34" charset="0"/>
            </a:endParaRPr>
          </a:p>
        </p:txBody>
      </p:sp>
      <p:sp>
        <p:nvSpPr>
          <p:cNvPr id="80909" name="AutoShape 13"/>
          <p:cNvSpPr>
            <a:spLocks noChangeArrowheads="1"/>
          </p:cNvSpPr>
          <p:nvPr/>
        </p:nvSpPr>
        <p:spPr bwMode="gray">
          <a:xfrm>
            <a:off x="1155700" y="1597025"/>
            <a:ext cx="1895475" cy="1643063"/>
          </a:xfrm>
          <a:prstGeom prst="diamond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2700000" scaled="1"/>
          </a:gradFill>
          <a:ln w="9525" algn="ctr">
            <a:miter lim="800000"/>
            <a:headEnd/>
            <a:tailEnd/>
          </a:ln>
          <a:effectLst/>
          <a:scene3d>
            <a:camera prst="legacyPerspectiveBottom">
              <a:rot lat="18600000" lon="0" rev="0"/>
            </a:camera>
            <a:lightRig rig="legacyNormal4" dir="b"/>
          </a:scene3d>
          <a:sp3d extrusionH="100000" prstMaterial="legacyMatte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tr-TR">
              <a:latin typeface="Calibri" panose="020F0502020204030204" pitchFamily="34" charset="0"/>
            </a:endParaRPr>
          </a:p>
        </p:txBody>
      </p:sp>
      <p:sp>
        <p:nvSpPr>
          <p:cNvPr id="80910" name="Freeform 14"/>
          <p:cNvSpPr>
            <a:spLocks/>
          </p:cNvSpPr>
          <p:nvPr/>
        </p:nvSpPr>
        <p:spPr bwMode="gray">
          <a:xfrm>
            <a:off x="1147763" y="2054225"/>
            <a:ext cx="1909762" cy="779463"/>
          </a:xfrm>
          <a:custGeom>
            <a:avLst/>
            <a:gdLst>
              <a:gd name="T0" fmla="*/ 600 w 1203"/>
              <a:gd name="T1" fmla="*/ 0 h 491"/>
              <a:gd name="T2" fmla="*/ 0 w 1203"/>
              <a:gd name="T3" fmla="*/ 234 h 491"/>
              <a:gd name="T4" fmla="*/ 599 w 1203"/>
              <a:gd name="T5" fmla="*/ 491 h 491"/>
              <a:gd name="T6" fmla="*/ 1203 w 1203"/>
              <a:gd name="T7" fmla="*/ 231 h 491"/>
              <a:gd name="T8" fmla="*/ 600 w 1203"/>
              <a:gd name="T9" fmla="*/ 0 h 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03" h="491">
                <a:moveTo>
                  <a:pt x="600" y="0"/>
                </a:moveTo>
                <a:lnTo>
                  <a:pt x="0" y="234"/>
                </a:lnTo>
                <a:lnTo>
                  <a:pt x="599" y="491"/>
                </a:lnTo>
                <a:lnTo>
                  <a:pt x="1203" y="231"/>
                </a:lnTo>
                <a:lnTo>
                  <a:pt x="600" y="0"/>
                </a:lnTo>
                <a:close/>
              </a:path>
            </a:pathLst>
          </a:custGeom>
          <a:noFill/>
          <a:ln w="9525" cap="flat" cmpd="sng">
            <a:solidFill>
              <a:srgbClr val="F8F8F8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8F8F8">
                        <a:gamma/>
                        <a:shade val="46275"/>
                        <a:invGamma/>
                        <a:alpha val="35001"/>
                      </a:srgbClr>
                    </a:gs>
                    <a:gs pos="50000">
                      <a:srgbClr val="F8F8F8">
                        <a:alpha val="31000"/>
                      </a:srgbClr>
                    </a:gs>
                    <a:gs pos="100000">
                      <a:srgbClr val="F8F8F8">
                        <a:gamma/>
                        <a:shade val="46275"/>
                        <a:invGamma/>
                        <a:alpha val="35001"/>
                      </a:srgbClr>
                    </a:gs>
                  </a:gsLst>
                  <a:lin ang="189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>
              <a:latin typeface="Calibri" panose="020F0502020204030204" pitchFamily="34" charset="0"/>
            </a:endParaRPr>
          </a:p>
        </p:txBody>
      </p:sp>
      <p:sp>
        <p:nvSpPr>
          <p:cNvPr id="80911" name="Rectangle 15"/>
          <p:cNvSpPr>
            <a:spLocks noChangeArrowheads="1"/>
          </p:cNvSpPr>
          <p:nvPr/>
        </p:nvSpPr>
        <p:spPr bwMode="white">
          <a:xfrm>
            <a:off x="1547010" y="5237163"/>
            <a:ext cx="105253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hr-HR" altLang="tr-TR" sz="1600" i="0" dirty="0" smtClean="0">
                <a:solidFill>
                  <a:srgbClr val="FFFFFF"/>
                </a:solidFill>
                <a:latin typeface="Calibri" panose="020F0502020204030204" pitchFamily="34" charset="0"/>
              </a:rPr>
              <a:t>Zaduživanje</a:t>
            </a:r>
            <a:endParaRPr lang="hr-HR" altLang="tr-TR" sz="1600" i="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0912" name="Rectangle 16"/>
          <p:cNvSpPr>
            <a:spLocks noChangeArrowheads="1"/>
          </p:cNvSpPr>
          <p:nvPr/>
        </p:nvSpPr>
        <p:spPr bwMode="white">
          <a:xfrm>
            <a:off x="1456242" y="4506913"/>
            <a:ext cx="123565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hr-HR" altLang="tr-TR" sz="1600" i="0" dirty="0" smtClean="0">
                <a:solidFill>
                  <a:srgbClr val="FFFFFF"/>
                </a:solidFill>
                <a:latin typeface="Calibri" panose="020F0502020204030204" pitchFamily="34" charset="0"/>
              </a:rPr>
              <a:t>Servisiranje duga</a:t>
            </a:r>
            <a:endParaRPr lang="hr-HR" altLang="tr-TR" sz="1600" i="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0913" name="Rectangle 17"/>
          <p:cNvSpPr>
            <a:spLocks noChangeArrowheads="1"/>
          </p:cNvSpPr>
          <p:nvPr/>
        </p:nvSpPr>
        <p:spPr bwMode="white">
          <a:xfrm>
            <a:off x="1255034" y="3685530"/>
            <a:ext cx="16362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hr-HR" altLang="tr-TR" sz="1200" i="0" dirty="0" smtClean="0">
                <a:solidFill>
                  <a:srgbClr val="FFFFFF"/>
                </a:solidFill>
                <a:latin typeface="Calibri" panose="020F0502020204030204" pitchFamily="34" charset="0"/>
              </a:rPr>
              <a:t>Promjena na bankovnim računima</a:t>
            </a:r>
            <a:endParaRPr lang="hr-HR" altLang="tr-TR" sz="1200" i="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0914" name="Rectangle 18"/>
          <p:cNvSpPr>
            <a:spLocks noChangeArrowheads="1"/>
          </p:cNvSpPr>
          <p:nvPr/>
        </p:nvSpPr>
        <p:spPr bwMode="white">
          <a:xfrm>
            <a:off x="1256893" y="3009900"/>
            <a:ext cx="163435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hr-HR" altLang="tr-TR" sz="1600" i="0" dirty="0" smtClean="0">
                <a:solidFill>
                  <a:srgbClr val="FFFFFF"/>
                </a:solidFill>
                <a:latin typeface="Calibri" panose="020F0502020204030204" pitchFamily="34" charset="0"/>
              </a:rPr>
              <a:t>Ostali novčani tokovi</a:t>
            </a:r>
            <a:endParaRPr lang="hr-HR" altLang="tr-TR" sz="1600" i="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0915" name="Rectangle 19"/>
          <p:cNvSpPr>
            <a:spLocks noChangeArrowheads="1"/>
          </p:cNvSpPr>
          <p:nvPr/>
        </p:nvSpPr>
        <p:spPr bwMode="white">
          <a:xfrm>
            <a:off x="1314450" y="2105402"/>
            <a:ext cx="1448271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hr-HR" altLang="tr-TR" sz="1200" i="0" dirty="0" smtClean="0">
                <a:solidFill>
                  <a:srgbClr val="FFFFFF"/>
                </a:solidFill>
                <a:latin typeface="Calibri" panose="020F0502020204030204" pitchFamily="34" charset="0"/>
              </a:rPr>
              <a:t>Primarni</a:t>
            </a:r>
            <a:r>
              <a:rPr lang="hr-HR" sz="1400" dirty="0" smtClean="0"/>
              <a:t> </a:t>
            </a:r>
            <a:r>
              <a:rPr lang="hr-HR" altLang="tr-TR" sz="1200" i="0" dirty="0" smtClean="0">
                <a:solidFill>
                  <a:srgbClr val="FFFFFF"/>
                </a:solidFill>
                <a:latin typeface="Calibri" panose="020F0502020204030204" pitchFamily="34" charset="0"/>
              </a:rPr>
              <a:t>saldo</a:t>
            </a:r>
            <a:r>
              <a:rPr lang="hr-HR" sz="1400" dirty="0" smtClean="0"/>
              <a:t> </a:t>
            </a:r>
            <a:r>
              <a:rPr lang="hr-HR" altLang="tr-TR" sz="1200" i="0" dirty="0" smtClean="0">
                <a:solidFill>
                  <a:srgbClr val="FFFFFF"/>
                </a:solidFill>
                <a:latin typeface="Calibri" panose="020F0502020204030204" pitchFamily="34" charset="0"/>
              </a:rPr>
              <a:t>prema gotovinskom načelu</a:t>
            </a:r>
            <a:endParaRPr lang="hr-HR" altLang="tr-TR" sz="1100" i="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0916" name="Line 20"/>
          <p:cNvSpPr>
            <a:spLocks noChangeShapeType="1"/>
          </p:cNvSpPr>
          <p:nvPr/>
        </p:nvSpPr>
        <p:spPr bwMode="gray">
          <a:xfrm>
            <a:off x="1095375" y="2464316"/>
            <a:ext cx="253176" cy="319035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 type="stealth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>
              <a:latin typeface="Calibri" panose="020F0502020204030204" pitchFamily="34" charset="0"/>
            </a:endParaRPr>
          </a:p>
        </p:txBody>
      </p:sp>
      <p:sp>
        <p:nvSpPr>
          <p:cNvPr id="80918" name="Rectangle 22"/>
          <p:cNvSpPr>
            <a:spLocks noChangeArrowheads="1"/>
          </p:cNvSpPr>
          <p:nvPr/>
        </p:nvSpPr>
        <p:spPr bwMode="auto">
          <a:xfrm>
            <a:off x="2802546" y="3070811"/>
            <a:ext cx="640079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hr-HR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Privatizacija, prodaje zemljišta, primici od daljnjeg kreditiranja (</a:t>
            </a:r>
            <a:r>
              <a:rPr lang="hr-HR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on-lending</a:t>
            </a:r>
            <a:r>
              <a:rPr lang="hr-HR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) i SDIF-a</a:t>
            </a:r>
            <a:endParaRPr lang="hr-HR" altLang="tr-TR" sz="1200" i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0919" name="Rectangle 23"/>
          <p:cNvSpPr>
            <a:spLocks noChangeArrowheads="1"/>
          </p:cNvSpPr>
          <p:nvPr/>
        </p:nvSpPr>
        <p:spPr bwMode="auto">
          <a:xfrm>
            <a:off x="3419872" y="3801995"/>
            <a:ext cx="341088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/>
            <a:r>
              <a:rPr lang="hr-HR" sz="1600" dirty="0" smtClean="0">
                <a:latin typeface="Calibri" panose="020F0502020204030204" pitchFamily="34" charset="0"/>
              </a:rPr>
              <a:t>Strateška referentna vrijednost</a:t>
            </a:r>
            <a:endParaRPr lang="hr-HR" sz="1600" dirty="0">
              <a:latin typeface="Calibri" panose="020F0502020204030204" pitchFamily="34" charset="0"/>
              <a:cs typeface="Calibri" pitchFamily="34" charset="0"/>
            </a:endParaRPr>
          </a:p>
        </p:txBody>
      </p:sp>
      <p:sp>
        <p:nvSpPr>
          <p:cNvPr id="80920" name="Rectangle 24"/>
          <p:cNvSpPr>
            <a:spLocks noChangeArrowheads="1"/>
          </p:cNvSpPr>
          <p:nvPr/>
        </p:nvSpPr>
        <p:spPr bwMode="auto">
          <a:xfrm>
            <a:off x="3419872" y="4493101"/>
            <a:ext cx="470216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0" hangingPunct="0"/>
            <a:r>
              <a:rPr lang="hr-HR" altLang="tr-TR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Glavnica+plaćanja</a:t>
            </a:r>
            <a:r>
              <a:rPr lang="hr-HR" dirty="0" smtClean="0"/>
              <a:t> </a:t>
            </a:r>
            <a:r>
              <a:rPr lang="hr-HR" altLang="tr-TR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s osnove kamata</a:t>
            </a:r>
            <a:endParaRPr lang="hr-HR" altLang="tr-TR" sz="1600" i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0921" name="Rectangle 25"/>
          <p:cNvSpPr>
            <a:spLocks noChangeArrowheads="1"/>
          </p:cNvSpPr>
          <p:nvPr/>
        </p:nvSpPr>
        <p:spPr bwMode="auto">
          <a:xfrm>
            <a:off x="3329843" y="4944775"/>
            <a:ext cx="37196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r-HR" dirty="0" smtClean="0"/>
              <a:t> </a:t>
            </a:r>
            <a:endParaRPr lang="hr-HR" sz="1600" dirty="0">
              <a:latin typeface="Calibri" panose="020F0502020204030204" pitchFamily="34" charset="0"/>
              <a:cs typeface="Calibri" pitchFamily="34" charset="0"/>
            </a:endParaRPr>
          </a:p>
          <a:p>
            <a:r>
              <a:rPr lang="hr-HR" dirty="0" smtClean="0"/>
              <a:t>  </a:t>
            </a:r>
            <a:r>
              <a:rPr lang="hr-HR" sz="1600" dirty="0" smtClean="0">
                <a:latin typeface="Calibri" panose="020F0502020204030204" pitchFamily="34" charset="0"/>
              </a:rPr>
              <a:t>Potrebe zaduživanja ≤ ograničenje zaduživanja</a:t>
            </a:r>
            <a:endParaRPr lang="hr-HR" sz="1600" dirty="0">
              <a:latin typeface="Calibri" panose="020F0502020204030204" pitchFamily="34" charset="0"/>
              <a:cs typeface="Calibri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767985" y="2074624"/>
            <a:ext cx="9044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dirty="0">
                <a:latin typeface="Calibri" panose="020F0502020204030204" pitchFamily="34" charset="0"/>
              </a:rPr>
              <a:t>Proračun </a:t>
            </a:r>
          </a:p>
        </p:txBody>
      </p:sp>
      <p:sp>
        <p:nvSpPr>
          <p:cNvPr id="27" name="AutoShape 4"/>
          <p:cNvSpPr>
            <a:spLocks noChangeArrowheads="1"/>
          </p:cNvSpPr>
          <p:nvPr/>
        </p:nvSpPr>
        <p:spPr bwMode="auto">
          <a:xfrm>
            <a:off x="4897630" y="2292350"/>
            <a:ext cx="419100" cy="252412"/>
          </a:xfrm>
          <a:prstGeom prst="rightArrow">
            <a:avLst>
              <a:gd name="adj1" fmla="val 50000"/>
              <a:gd name="adj2" fmla="val 41510"/>
            </a:avLst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>
              <a:latin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655239" y="2094984"/>
            <a:ext cx="28179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dirty="0">
                <a:latin typeface="Calibri" panose="020F0502020204030204" pitchFamily="34" charset="0"/>
              </a:rPr>
              <a:t>Primarni saldo prema gotovinskom načelu</a:t>
            </a:r>
          </a:p>
        </p:txBody>
      </p:sp>
      <p:sp>
        <p:nvSpPr>
          <p:cNvPr id="30" name="AutoShape 6"/>
          <p:cNvSpPr>
            <a:spLocks/>
          </p:cNvSpPr>
          <p:nvPr/>
        </p:nvSpPr>
        <p:spPr bwMode="auto">
          <a:xfrm rot="16200000" flipH="1">
            <a:off x="4088904" y="2044700"/>
            <a:ext cx="152400" cy="914400"/>
          </a:xfrm>
          <a:prstGeom prst="rightBrace">
            <a:avLst>
              <a:gd name="adj1" fmla="val 87475"/>
              <a:gd name="adj2" fmla="val 50083"/>
            </a:avLst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 dirty="0"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52036" y="2575813"/>
            <a:ext cx="110799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dirty="0" smtClean="0"/>
              <a:t>     </a:t>
            </a:r>
            <a:r>
              <a:rPr lang="hr-HR" sz="1400" dirty="0" smtClean="0">
                <a:latin typeface="Calibri" panose="020F0502020204030204" pitchFamily="34" charset="0"/>
              </a:rPr>
              <a:t>MoF</a:t>
            </a:r>
            <a:r>
              <a:rPr lang="en-US" dirty="0" smtClean="0"/>
              <a:t>	</a:t>
            </a:r>
            <a:endParaRPr lang="hr-HR" sz="1400" dirty="0">
              <a:latin typeface="Calibri" panose="020F0502020204030204" pitchFamily="34" charset="0"/>
            </a:endParaRPr>
          </a:p>
        </p:txBody>
      </p:sp>
      <p:sp>
        <p:nvSpPr>
          <p:cNvPr id="32" name="AutoShape 6"/>
          <p:cNvSpPr>
            <a:spLocks/>
          </p:cNvSpPr>
          <p:nvPr/>
        </p:nvSpPr>
        <p:spPr bwMode="auto">
          <a:xfrm rot="16200000" flipH="1">
            <a:off x="7030380" y="802245"/>
            <a:ext cx="228600" cy="3417168"/>
          </a:xfrm>
          <a:prstGeom prst="rightBrace">
            <a:avLst>
              <a:gd name="adj1" fmla="val 87475"/>
              <a:gd name="adj2" fmla="val 50083"/>
            </a:avLst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>
              <a:latin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734951" y="2625129"/>
            <a:ext cx="8194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hr-HR" sz="1200" dirty="0" smtClean="0">
                <a:latin typeface="Calibri" panose="020F0502020204030204" pitchFamily="34" charset="0"/>
              </a:rPr>
              <a:t>  UT-CMD</a:t>
            </a:r>
            <a:r>
              <a:rPr lang="hr-HR" dirty="0" smtClean="0"/>
              <a:t> </a:t>
            </a:r>
            <a:endParaRPr lang="hr-HR" altLang="tr-TR" sz="12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36885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712" y="2695711"/>
            <a:ext cx="6950569" cy="947669"/>
          </a:xfrm>
        </p:spPr>
        <p:txBody>
          <a:bodyPr/>
          <a:lstStyle/>
          <a:p>
            <a:r>
              <a:rPr lang="hr-HR" dirty="0" smtClean="0">
                <a:latin typeface="Calibri" panose="020F0502020204030204" pitchFamily="34" charset="0"/>
              </a:rPr>
              <a:t>POSTUPCI PLANIRANJA NOVČANIH SREDSTAVA</a:t>
            </a:r>
            <a:endParaRPr lang="hr-HR" dirty="0">
              <a:latin typeface="Calibri" panose="020F050202020403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827584" y="2618252"/>
            <a:ext cx="826295" cy="854870"/>
            <a:chOff x="2146300" y="2165350"/>
            <a:chExt cx="550863" cy="569913"/>
          </a:xfrm>
        </p:grpSpPr>
        <p:grpSp>
          <p:nvGrpSpPr>
            <p:cNvPr id="5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8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pic>
          <p:nvPicPr>
            <p:cNvPr id="6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 Box 37"/>
            <p:cNvSpPr txBox="1">
              <a:spLocks noChangeArrowheads="1"/>
            </p:cNvSpPr>
            <p:nvPr/>
          </p:nvSpPr>
          <p:spPr bwMode="gray">
            <a:xfrm>
              <a:off x="2205038" y="2193925"/>
              <a:ext cx="434975" cy="4719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tr-TR" sz="4000" b="1" dirty="0" smtClean="0">
                  <a:solidFill>
                    <a:srgbClr val="FFFFFF"/>
                  </a:solidFill>
                </a:rPr>
                <a:t>2.</a:t>
              </a:r>
              <a:endParaRPr lang="hr-HR" altLang="tr-TR" sz="4000" b="1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6203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tr-TR" sz="3200" dirty="0" smtClean="0">
                <a:latin typeface="Calibri" panose="020F0502020204030204" pitchFamily="34" charset="0"/>
              </a:rPr>
              <a:t>Godišnje planiranje novčanih sredstava</a:t>
            </a:r>
          </a:p>
        </p:txBody>
      </p:sp>
      <p:sp>
        <p:nvSpPr>
          <p:cNvPr id="74755" name="Rectangle 3"/>
          <p:cNvSpPr>
            <a:spLocks noChangeArrowheads="1"/>
          </p:cNvSpPr>
          <p:nvPr/>
        </p:nvSpPr>
        <p:spPr bwMode="gray">
          <a:xfrm>
            <a:off x="565150" y="2362200"/>
            <a:ext cx="7740650" cy="61912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>
              <a:latin typeface="Calibri" panose="020F0502020204030204" pitchFamily="34" charset="0"/>
            </a:endParaRPr>
          </a:p>
        </p:txBody>
      </p:sp>
      <p:grpSp>
        <p:nvGrpSpPr>
          <p:cNvPr id="74756" name="Group 4"/>
          <p:cNvGrpSpPr>
            <a:grpSpLocks/>
          </p:cNvGrpSpPr>
          <p:nvPr/>
        </p:nvGrpSpPr>
        <p:grpSpPr bwMode="auto">
          <a:xfrm>
            <a:off x="554038" y="2362200"/>
            <a:ext cx="2054225" cy="619125"/>
            <a:chOff x="404" y="1980"/>
            <a:chExt cx="1294" cy="298"/>
          </a:xfrm>
        </p:grpSpPr>
        <p:sp>
          <p:nvSpPr>
            <p:cNvPr id="74757" name="Rectangle 5"/>
            <p:cNvSpPr>
              <a:spLocks noChangeArrowheads="1"/>
            </p:cNvSpPr>
            <p:nvPr/>
          </p:nvSpPr>
          <p:spPr bwMode="invGray">
            <a:xfrm>
              <a:off x="404" y="1980"/>
              <a:ext cx="1205" cy="298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>
              <a:outerShdw dist="63500" algn="ctr" rotWithShape="0">
                <a:schemeClr val="tx1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tr-TR">
                <a:latin typeface="Calibri" panose="020F0502020204030204" pitchFamily="34" charset="0"/>
              </a:endParaRPr>
            </a:p>
          </p:txBody>
        </p:sp>
        <p:sp>
          <p:nvSpPr>
            <p:cNvPr id="74758" name="AutoShape 6"/>
            <p:cNvSpPr>
              <a:spLocks noChangeArrowheads="1"/>
            </p:cNvSpPr>
            <p:nvPr/>
          </p:nvSpPr>
          <p:spPr bwMode="invGray">
            <a:xfrm rot="5400000">
              <a:off x="1568" y="2072"/>
              <a:ext cx="139" cy="120"/>
            </a:xfrm>
            <a:prstGeom prst="triangle">
              <a:avLst>
                <a:gd name="adj" fmla="val 50000"/>
              </a:avLst>
            </a:prstGeom>
            <a:solidFill>
              <a:schemeClr val="hlink"/>
            </a:solidFill>
            <a:ln>
              <a:noFill/>
            </a:ln>
            <a:effectLst>
              <a:outerShdw dist="63500" algn="ctr" rotWithShape="0">
                <a:schemeClr val="tx1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tr-TR">
                <a:latin typeface="Calibri" panose="020F0502020204030204" pitchFamily="34" charset="0"/>
              </a:endParaRPr>
            </a:p>
          </p:txBody>
        </p:sp>
      </p:grpSp>
      <p:sp>
        <p:nvSpPr>
          <p:cNvPr id="74759" name="Text Box 7"/>
          <p:cNvSpPr txBox="1">
            <a:spLocks noChangeArrowheads="1"/>
          </p:cNvSpPr>
          <p:nvPr/>
        </p:nvSpPr>
        <p:spPr bwMode="white">
          <a:xfrm>
            <a:off x="2430640" y="2296081"/>
            <a:ext cx="16764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tr-TR" sz="1400" b="1" dirty="0" smtClean="0">
                <a:latin typeface="Calibri" panose="020F0502020204030204" pitchFamily="34" charset="0"/>
              </a:rPr>
              <a:t>Prihodi</a:t>
            </a:r>
            <a:r>
              <a:rPr lang="hr-HR" dirty="0" smtClean="0"/>
              <a:t> </a:t>
            </a:r>
            <a:r>
              <a:rPr lang="hr-HR" altLang="tr-TR" sz="1400" b="1" dirty="0" smtClean="0">
                <a:latin typeface="Calibri" panose="020F0502020204030204" pitchFamily="34" charset="0"/>
              </a:rPr>
              <a:t>i</a:t>
            </a:r>
            <a:r>
              <a:rPr lang="hr-HR" dirty="0" smtClean="0"/>
              <a:t> </a:t>
            </a:r>
            <a:r>
              <a:rPr lang="hr-HR" altLang="tr-TR" sz="1400" b="1" dirty="0" smtClean="0">
                <a:latin typeface="Calibri" panose="020F0502020204030204" pitchFamily="34" charset="0"/>
              </a:rPr>
              <a:t>rashodi</a:t>
            </a:r>
            <a:r>
              <a:rPr lang="hr-HR" dirty="0" smtClean="0"/>
              <a:t> </a:t>
            </a:r>
            <a:r>
              <a:rPr lang="hr-HR" altLang="tr-TR" sz="1400" b="1" dirty="0" smtClean="0">
                <a:latin typeface="Calibri" panose="020F0502020204030204" pitchFamily="34" charset="0"/>
              </a:rPr>
              <a:t>prema gotovinskom načelu</a:t>
            </a:r>
            <a:endParaRPr lang="hr-HR" altLang="tr-TR" sz="1400" b="1" dirty="0"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gray">
          <a:xfrm>
            <a:off x="576263" y="2468563"/>
            <a:ext cx="1836737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3300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hr-HR" altLang="tr-TR" sz="20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Proračun</a:t>
            </a:r>
            <a:endParaRPr lang="hr-HR" altLang="tr-TR" sz="2000" b="1" dirty="0">
              <a:solidFill>
                <a:srgbClr val="FFFFFF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74761" name="AutoShape 9"/>
          <p:cNvSpPr>
            <a:spLocks noChangeArrowheads="1"/>
          </p:cNvSpPr>
          <p:nvPr/>
        </p:nvSpPr>
        <p:spPr bwMode="gray">
          <a:xfrm>
            <a:off x="4127500" y="2528888"/>
            <a:ext cx="368300" cy="273050"/>
          </a:xfrm>
          <a:prstGeom prst="rightArrow">
            <a:avLst>
              <a:gd name="adj1" fmla="val 50000"/>
              <a:gd name="adj2" fmla="val 60467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28398" dir="1593903" algn="ctr" rotWithShape="0">
                    <a:srgbClr val="333333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>
              <a:latin typeface="Calibri" panose="020F0502020204030204" pitchFamily="34" charset="0"/>
            </a:endParaRPr>
          </a:p>
        </p:txBody>
      </p:sp>
      <p:sp>
        <p:nvSpPr>
          <p:cNvPr id="74762" name="Text Box 10"/>
          <p:cNvSpPr txBox="1">
            <a:spLocks noChangeArrowheads="1"/>
          </p:cNvSpPr>
          <p:nvPr/>
        </p:nvSpPr>
        <p:spPr bwMode="white">
          <a:xfrm>
            <a:off x="4392613" y="2403803"/>
            <a:ext cx="1676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tr-TR" sz="1400" b="1" dirty="0" smtClean="0">
                <a:latin typeface="Calibri" panose="020F0502020204030204" pitchFamily="34" charset="0"/>
              </a:rPr>
              <a:t>Dnevni program novčanih sredstava</a:t>
            </a:r>
            <a:endParaRPr lang="hr-HR" altLang="tr-TR" sz="1400" b="1" dirty="0"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74763" name="AutoShape 11"/>
          <p:cNvSpPr>
            <a:spLocks noChangeArrowheads="1"/>
          </p:cNvSpPr>
          <p:nvPr/>
        </p:nvSpPr>
        <p:spPr bwMode="gray">
          <a:xfrm>
            <a:off x="6069013" y="2528888"/>
            <a:ext cx="368300" cy="273050"/>
          </a:xfrm>
          <a:prstGeom prst="rightArrow">
            <a:avLst>
              <a:gd name="adj1" fmla="val 50000"/>
              <a:gd name="adj2" fmla="val 60467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28398" dir="1593903" algn="ctr" rotWithShape="0">
                    <a:srgbClr val="333333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>
              <a:latin typeface="Calibri" panose="020F0502020204030204" pitchFamily="34" charset="0"/>
            </a:endParaRPr>
          </a:p>
        </p:txBody>
      </p:sp>
      <p:sp>
        <p:nvSpPr>
          <p:cNvPr id="74764" name="Text Box 12"/>
          <p:cNvSpPr txBox="1">
            <a:spLocks noChangeArrowheads="1"/>
          </p:cNvSpPr>
          <p:nvPr/>
        </p:nvSpPr>
        <p:spPr bwMode="white">
          <a:xfrm>
            <a:off x="6407150" y="2416385"/>
            <a:ext cx="1676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tr-TR" sz="1400" b="1" dirty="0" smtClean="0">
                <a:latin typeface="Calibri" panose="020F0502020204030204" pitchFamily="34" charset="0"/>
              </a:rPr>
              <a:t>Godišnji</a:t>
            </a:r>
            <a:r>
              <a:rPr lang="hr-HR" dirty="0" smtClean="0"/>
              <a:t> </a:t>
            </a:r>
            <a:r>
              <a:rPr lang="hr-HR" altLang="tr-TR" sz="1400" b="1" dirty="0" smtClean="0">
                <a:latin typeface="Calibri" panose="020F0502020204030204" pitchFamily="34" charset="0"/>
              </a:rPr>
              <a:t>program financiranja</a:t>
            </a:r>
            <a:endParaRPr lang="hr-HR" altLang="tr-TR" sz="1400" b="1" dirty="0"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74765" name="AutoShape 13"/>
          <p:cNvSpPr>
            <a:spLocks noChangeArrowheads="1"/>
          </p:cNvSpPr>
          <p:nvPr/>
        </p:nvSpPr>
        <p:spPr bwMode="gray">
          <a:xfrm>
            <a:off x="850900" y="3111500"/>
            <a:ext cx="1114425" cy="1114425"/>
          </a:xfrm>
          <a:prstGeom prst="diamond">
            <a:avLst/>
          </a:prstGeom>
          <a:solidFill>
            <a:schemeClr val="hlink"/>
          </a:solidFill>
          <a:ln>
            <a:noFill/>
          </a:ln>
          <a:effectLst/>
          <a:scene3d>
            <a:camera prst="legacyPerspectiveBottom">
              <a:rot lat="20999999" lon="0" rev="0"/>
            </a:camera>
            <a:lightRig rig="legacyFlat4" dir="b"/>
          </a:scene3d>
          <a:sp3d extrusionH="163500" prstMaterial="legacyMatte">
            <a:bevelT w="13500" h="13500" prst="angle"/>
            <a:bevelB w="13500" h="13500" prst="angle"/>
            <a:extrusionClr>
              <a:schemeClr val="hlink"/>
            </a:extrusionClr>
          </a:sp3d>
          <a:extLst>
            <a:ext uri="{91240B29-F687-4F45-9708-019B960494DF}">
              <a14:hiddenLine xmlns:a14="http://schemas.microsoft.com/office/drawing/2010/main" w="9525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330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tr-TR">
              <a:latin typeface="Calibri" panose="020F0502020204030204" pitchFamily="34" charset="0"/>
            </a:endParaRPr>
          </a:p>
        </p:txBody>
      </p:sp>
      <p:sp>
        <p:nvSpPr>
          <p:cNvPr id="74766" name="AutoShape 14"/>
          <p:cNvSpPr>
            <a:spLocks noChangeArrowheads="1"/>
          </p:cNvSpPr>
          <p:nvPr/>
        </p:nvSpPr>
        <p:spPr bwMode="gray">
          <a:xfrm>
            <a:off x="2832100" y="3111500"/>
            <a:ext cx="1114425" cy="1114425"/>
          </a:xfrm>
          <a:prstGeom prst="diamond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Bottom">
              <a:rot lat="20999999" lon="0" rev="0"/>
            </a:camera>
            <a:lightRig rig="legacyFlat4" dir="b"/>
          </a:scene3d>
          <a:sp3d extrusionH="163500" prstMaterial="legacyMatte">
            <a:bevelT w="13500" h="13500" prst="angle"/>
            <a:bevelB w="13500" h="13500" prst="angle"/>
            <a:extrusionClr>
              <a:schemeClr val="accent2"/>
            </a:extrusionClr>
          </a:sp3d>
          <a:extLst>
            <a:ext uri="{91240B29-F687-4F45-9708-019B960494DF}">
              <a14:hiddenLine xmlns:a14="http://schemas.microsoft.com/office/drawing/2010/main" w="9525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330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tr-TR">
              <a:latin typeface="Calibri" panose="020F0502020204030204" pitchFamily="34" charset="0"/>
            </a:endParaRPr>
          </a:p>
        </p:txBody>
      </p:sp>
      <p:sp>
        <p:nvSpPr>
          <p:cNvPr id="74767" name="AutoShape 15"/>
          <p:cNvSpPr>
            <a:spLocks noChangeArrowheads="1"/>
          </p:cNvSpPr>
          <p:nvPr/>
        </p:nvSpPr>
        <p:spPr bwMode="gray">
          <a:xfrm>
            <a:off x="4822825" y="3111500"/>
            <a:ext cx="1114425" cy="1114425"/>
          </a:xfrm>
          <a:prstGeom prst="diamond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Bottom">
              <a:rot lat="20999999" lon="0" rev="0"/>
            </a:camera>
            <a:lightRig rig="legacyFlat4" dir="b"/>
          </a:scene3d>
          <a:sp3d extrusionH="163500" prstMaterial="legacyMatte">
            <a:bevelT w="13500" h="13500" prst="angle"/>
            <a:bevelB w="13500" h="13500" prst="angle"/>
            <a:extrusionClr>
              <a:schemeClr val="accent2"/>
            </a:extrusionClr>
          </a:sp3d>
          <a:extLst>
            <a:ext uri="{91240B29-F687-4F45-9708-019B960494DF}">
              <a14:hiddenLine xmlns:a14="http://schemas.microsoft.com/office/drawing/2010/main" w="9525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330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tr-TR">
              <a:latin typeface="Calibri" panose="020F0502020204030204" pitchFamily="34" charset="0"/>
            </a:endParaRPr>
          </a:p>
        </p:txBody>
      </p:sp>
      <p:sp>
        <p:nvSpPr>
          <p:cNvPr id="74768" name="AutoShape 16"/>
          <p:cNvSpPr>
            <a:spLocks noChangeArrowheads="1"/>
          </p:cNvSpPr>
          <p:nvPr/>
        </p:nvSpPr>
        <p:spPr bwMode="gray">
          <a:xfrm>
            <a:off x="6765925" y="3111500"/>
            <a:ext cx="1114425" cy="1114425"/>
          </a:xfrm>
          <a:prstGeom prst="diamond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Bottom">
              <a:rot lat="20999999" lon="0" rev="0"/>
            </a:camera>
            <a:lightRig rig="legacyFlat4" dir="b"/>
          </a:scene3d>
          <a:sp3d extrusionH="163500" prstMaterial="legacyMatte">
            <a:bevelT w="13500" h="13500" prst="angle"/>
            <a:bevelB w="13500" h="13500" prst="angle"/>
            <a:extrusionClr>
              <a:schemeClr val="accent2"/>
            </a:extrusionClr>
          </a:sp3d>
          <a:extLst>
            <a:ext uri="{91240B29-F687-4F45-9708-019B960494DF}">
              <a14:hiddenLine xmlns:a14="http://schemas.microsoft.com/office/drawing/2010/main" w="9525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330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tr-TR">
              <a:latin typeface="Calibri" panose="020F0502020204030204" pitchFamily="34" charset="0"/>
            </a:endParaRPr>
          </a:p>
        </p:txBody>
      </p:sp>
      <p:cxnSp>
        <p:nvCxnSpPr>
          <p:cNvPr id="74769" name="AutoShape 17"/>
          <p:cNvCxnSpPr>
            <a:cxnSpLocks noChangeShapeType="1"/>
            <a:stCxn id="74765" idx="3"/>
            <a:endCxn id="74766" idx="1"/>
          </p:cNvCxnSpPr>
          <p:nvPr/>
        </p:nvCxnSpPr>
        <p:spPr bwMode="gray">
          <a:xfrm>
            <a:off x="1965325" y="3668713"/>
            <a:ext cx="866775" cy="0"/>
          </a:xfrm>
          <a:prstGeom prst="straightConnector1">
            <a:avLst/>
          </a:prstGeom>
          <a:noFill/>
          <a:ln w="12700">
            <a:solidFill>
              <a:srgbClr val="333333"/>
            </a:solidFill>
            <a:round/>
            <a:headEnd type="oval" w="sm" len="sm"/>
            <a:tailEnd type="oval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770" name="AutoShape 18"/>
          <p:cNvCxnSpPr>
            <a:cxnSpLocks noChangeShapeType="1"/>
            <a:stCxn id="74766" idx="3"/>
            <a:endCxn id="74767" idx="1"/>
          </p:cNvCxnSpPr>
          <p:nvPr/>
        </p:nvCxnSpPr>
        <p:spPr bwMode="gray">
          <a:xfrm>
            <a:off x="3946525" y="3668713"/>
            <a:ext cx="876300" cy="0"/>
          </a:xfrm>
          <a:prstGeom prst="straightConnector1">
            <a:avLst/>
          </a:prstGeom>
          <a:noFill/>
          <a:ln w="12700">
            <a:solidFill>
              <a:srgbClr val="333333"/>
            </a:solidFill>
            <a:round/>
            <a:headEnd type="oval" w="sm" len="sm"/>
            <a:tailEnd type="oval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771" name="AutoShape 19"/>
          <p:cNvCxnSpPr>
            <a:cxnSpLocks noChangeShapeType="1"/>
            <a:stCxn id="74767" idx="3"/>
            <a:endCxn id="74768" idx="1"/>
          </p:cNvCxnSpPr>
          <p:nvPr/>
        </p:nvCxnSpPr>
        <p:spPr bwMode="gray">
          <a:xfrm>
            <a:off x="5937250" y="3668713"/>
            <a:ext cx="828675" cy="0"/>
          </a:xfrm>
          <a:prstGeom prst="straightConnector1">
            <a:avLst/>
          </a:prstGeom>
          <a:noFill/>
          <a:ln w="12700">
            <a:solidFill>
              <a:srgbClr val="333333"/>
            </a:solidFill>
            <a:round/>
            <a:headEnd type="oval" w="sm" len="sm"/>
            <a:tailEnd type="oval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772" name="Text Box 20"/>
          <p:cNvSpPr txBox="1">
            <a:spLocks noChangeArrowheads="1"/>
          </p:cNvSpPr>
          <p:nvPr/>
        </p:nvSpPr>
        <p:spPr bwMode="gray">
          <a:xfrm>
            <a:off x="850901" y="3299381"/>
            <a:ext cx="11208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tr-TR" sz="14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Sredina rujna</a:t>
            </a:r>
            <a:endParaRPr lang="hr-HR" altLang="tr-TR" sz="1400" b="1" dirty="0">
              <a:solidFill>
                <a:srgbClr val="FFFFFF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74773" name="Text Box 21"/>
          <p:cNvSpPr txBox="1">
            <a:spLocks noChangeArrowheads="1"/>
          </p:cNvSpPr>
          <p:nvPr/>
        </p:nvSpPr>
        <p:spPr bwMode="gray">
          <a:xfrm>
            <a:off x="2955924" y="3511649"/>
            <a:ext cx="8667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tr-TR" sz="14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ruj. – list.</a:t>
            </a:r>
            <a:endParaRPr lang="hr-HR" altLang="tr-TR" sz="1400" b="1" dirty="0">
              <a:solidFill>
                <a:srgbClr val="FFFFFF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74775" name="Text Box 23"/>
          <p:cNvSpPr txBox="1">
            <a:spLocks noChangeArrowheads="1"/>
          </p:cNvSpPr>
          <p:nvPr/>
        </p:nvSpPr>
        <p:spPr bwMode="gray">
          <a:xfrm>
            <a:off x="6905625" y="3436938"/>
            <a:ext cx="8667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tr-TR" sz="12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Kraj listopada</a:t>
            </a:r>
            <a:endParaRPr lang="hr-HR" altLang="tr-TR" sz="1200" b="1" dirty="0">
              <a:solidFill>
                <a:srgbClr val="FFFFFF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74776" name="Text Box 24"/>
          <p:cNvSpPr txBox="1">
            <a:spLocks noChangeArrowheads="1"/>
          </p:cNvSpPr>
          <p:nvPr/>
        </p:nvSpPr>
        <p:spPr bwMode="gray">
          <a:xfrm>
            <a:off x="596900" y="4383088"/>
            <a:ext cx="1870076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hr-HR" dirty="0" smtClean="0"/>
              <a:t> </a:t>
            </a:r>
            <a:r>
              <a:rPr lang="hr-HR" altLang="tr-TR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Prihodi</a:t>
            </a:r>
            <a:r>
              <a:rPr lang="hr-HR" dirty="0" smtClean="0"/>
              <a:t> </a:t>
            </a:r>
            <a:r>
              <a:rPr lang="hr-HR" altLang="tr-TR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i</a:t>
            </a:r>
            <a:r>
              <a:rPr lang="hr-HR" dirty="0" smtClean="0"/>
              <a:t> </a:t>
            </a:r>
            <a:r>
              <a:rPr lang="hr-HR" altLang="tr-TR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rashodi</a:t>
            </a:r>
            <a:r>
              <a:rPr lang="hr-HR" dirty="0" smtClean="0"/>
              <a:t> </a:t>
            </a:r>
            <a:r>
              <a:rPr lang="hr-HR" altLang="tr-TR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prema</a:t>
            </a:r>
            <a:r>
              <a:rPr lang="hr-HR" dirty="0" smtClean="0"/>
              <a:t> </a:t>
            </a:r>
            <a:r>
              <a:rPr lang="hr-HR" altLang="tr-TR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obračunskom načelu u MTP-u i MTFP-u</a:t>
            </a:r>
            <a:endParaRPr lang="hr-HR" altLang="tr-TR" sz="1600" dirty="0">
              <a:solidFill>
                <a:srgbClr val="000000"/>
              </a:solidFill>
              <a:latin typeface="Calibri" panose="020F0502020204030204" pitchFamily="34" charset="0"/>
              <a:cs typeface="Arial" charset="0"/>
            </a:endParaRPr>
          </a:p>
          <a:p>
            <a:pPr algn="l">
              <a:spcBef>
                <a:spcPct val="50000"/>
              </a:spcBef>
            </a:pPr>
            <a:endParaRPr lang="hr-HR" altLang="tr-TR" sz="1600" dirty="0">
              <a:solidFill>
                <a:srgbClr val="000000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74777" name="Text Box 25"/>
          <p:cNvSpPr txBox="1">
            <a:spLocks noChangeArrowheads="1"/>
          </p:cNvSpPr>
          <p:nvPr/>
        </p:nvSpPr>
        <p:spPr bwMode="gray">
          <a:xfrm>
            <a:off x="2352076" y="4383088"/>
            <a:ext cx="21844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hr-HR" sz="1200" b="1" dirty="0">
                <a:latin typeface="Calibri" panose="020F0502020204030204" pitchFamily="34" charset="0"/>
              </a:rPr>
              <a:t>Prihodi</a:t>
            </a:r>
            <a:r>
              <a:rPr lang="hr-HR" sz="1200" dirty="0">
                <a:latin typeface="Calibri" panose="020F0502020204030204" pitchFamily="34" charset="0"/>
              </a:rPr>
              <a:t>:  oduzimanje jednokratnih priljeva novca i </a:t>
            </a:r>
            <a:r>
              <a:rPr lang="hr-HR" sz="1200" dirty="0" smtClean="0">
                <a:latin typeface="Calibri" panose="020F0502020204030204" pitchFamily="34" charset="0"/>
              </a:rPr>
              <a:t>naplata u gotovini kojima se ne stvaraju priljevi novca</a:t>
            </a:r>
          </a:p>
          <a:p>
            <a:pPr algn="l"/>
            <a:endParaRPr lang="hr-HR" sz="1200" dirty="0">
              <a:latin typeface="Calibri" panose="020F0502020204030204" pitchFamily="34" charset="0"/>
            </a:endParaRPr>
          </a:p>
          <a:p>
            <a:pPr algn="l"/>
            <a:r>
              <a:rPr lang="hr-HR" sz="1200" b="1" dirty="0">
                <a:latin typeface="Calibri" panose="020F0502020204030204" pitchFamily="34" charset="0"/>
              </a:rPr>
              <a:t>Rashodi</a:t>
            </a:r>
            <a:r>
              <a:rPr lang="hr-HR" sz="1200" dirty="0">
                <a:latin typeface="Calibri" panose="020F0502020204030204" pitchFamily="34" charset="0"/>
              </a:rPr>
              <a:t>:  oduzimanje plaćanja kojima se ne stvaraju odljevi novca i zbrajanje plaćanja povezanih s proračunima proteklih godina</a:t>
            </a:r>
          </a:p>
          <a:p>
            <a:pPr lvl="2" algn="l" eaLnBrk="1" hangingPunct="1"/>
            <a:endParaRPr lang="hr-HR" sz="1200" dirty="0">
              <a:latin typeface="Calibri" panose="020F0502020204030204" pitchFamily="34" charset="0"/>
            </a:endParaRPr>
          </a:p>
        </p:txBody>
      </p:sp>
      <p:sp>
        <p:nvSpPr>
          <p:cNvPr id="74778" name="Text Box 26"/>
          <p:cNvSpPr txBox="1">
            <a:spLocks noChangeArrowheads="1"/>
          </p:cNvSpPr>
          <p:nvPr/>
        </p:nvSpPr>
        <p:spPr bwMode="gray">
          <a:xfrm>
            <a:off x="4554538" y="4383088"/>
            <a:ext cx="1882775" cy="2000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hr-HR" altLang="tr-TR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Dnevna raspodjela novčanih</a:t>
            </a:r>
            <a:r>
              <a:rPr lang="hr-HR" dirty="0" smtClean="0"/>
              <a:t> </a:t>
            </a:r>
            <a:r>
              <a:rPr lang="hr-HR" altLang="tr-TR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tokova</a:t>
            </a:r>
            <a:r>
              <a:rPr lang="hr-HR" dirty="0" smtClean="0"/>
              <a:t> </a:t>
            </a:r>
            <a:r>
              <a:rPr lang="hr-HR" altLang="tr-TR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s obzirom na:</a:t>
            </a:r>
            <a:endParaRPr lang="hr-HR" altLang="tr-TR" sz="1200" dirty="0">
              <a:solidFill>
                <a:srgbClr val="000000"/>
              </a:solidFill>
              <a:latin typeface="Calibri" panose="020F0502020204030204" pitchFamily="34" charset="0"/>
              <a:cs typeface="Arial" charset="0"/>
            </a:endParaRP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hr-HR" dirty="0" smtClean="0"/>
              <a:t> </a:t>
            </a:r>
            <a:r>
              <a:rPr lang="hr-HR" altLang="tr-TR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porezni</a:t>
            </a:r>
            <a:r>
              <a:rPr lang="hr-HR" dirty="0" smtClean="0"/>
              <a:t> </a:t>
            </a:r>
            <a:r>
              <a:rPr lang="hr-HR" altLang="tr-TR" sz="1200" dirty="0">
                <a:solidFill>
                  <a:srgbClr val="000000"/>
                </a:solidFill>
                <a:latin typeface="Calibri" panose="020F0502020204030204" pitchFamily="34" charset="0"/>
              </a:rPr>
              <a:t>kalendar</a:t>
            </a:r>
            <a:endParaRPr lang="hr-HR" altLang="tr-TR" sz="1200" dirty="0" smtClean="0">
              <a:solidFill>
                <a:srgbClr val="000000"/>
              </a:solidFill>
              <a:latin typeface="Calibri" panose="020F0502020204030204" pitchFamily="34" charset="0"/>
              <a:cs typeface="Arial" charset="0"/>
            </a:endParaRP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hr-HR" altLang="tr-TR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raspored</a:t>
            </a:r>
            <a:r>
              <a:rPr lang="hr-HR" dirty="0" smtClean="0"/>
              <a:t> </a:t>
            </a:r>
            <a:r>
              <a:rPr lang="hr-HR" altLang="tr-TR" sz="1200" dirty="0">
                <a:solidFill>
                  <a:srgbClr val="000000"/>
                </a:solidFill>
                <a:latin typeface="Calibri" panose="020F0502020204030204" pitchFamily="34" charset="0"/>
              </a:rPr>
              <a:t>isplate</a:t>
            </a:r>
            <a:r>
              <a:rPr lang="hr-HR" dirty="0" smtClean="0"/>
              <a:t> </a:t>
            </a:r>
            <a:r>
              <a:rPr lang="hr-HR" altLang="tr-TR" sz="1200" dirty="0">
                <a:solidFill>
                  <a:srgbClr val="000000"/>
                </a:solidFill>
                <a:latin typeface="Calibri" panose="020F0502020204030204" pitchFamily="34" charset="0"/>
              </a:rPr>
              <a:t>dividendi</a:t>
            </a:r>
            <a:endParaRPr lang="hr-HR" altLang="tr-TR" sz="1200" dirty="0" smtClean="0">
              <a:solidFill>
                <a:srgbClr val="000000"/>
              </a:solidFill>
              <a:latin typeface="Calibri" panose="020F0502020204030204" pitchFamily="34" charset="0"/>
              <a:cs typeface="Arial" charset="0"/>
            </a:endParaRP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hr-HR" altLang="tr-TR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ostvarenja</a:t>
            </a:r>
            <a:r>
              <a:rPr lang="hr-HR" dirty="0" smtClean="0"/>
              <a:t> </a:t>
            </a:r>
            <a:r>
              <a:rPr lang="hr-HR" altLang="tr-TR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prethodnih godina</a:t>
            </a:r>
            <a:endParaRPr lang="hr-HR" altLang="tr-TR" sz="1200" dirty="0" smtClean="0">
              <a:solidFill>
                <a:srgbClr val="000000"/>
              </a:solidFill>
              <a:latin typeface="Calibri" panose="020F0502020204030204" pitchFamily="34" charset="0"/>
              <a:cs typeface="Arial" charset="0"/>
            </a:endParaRPr>
          </a:p>
          <a:p>
            <a:pPr algn="l">
              <a:spcBef>
                <a:spcPct val="50000"/>
              </a:spcBef>
            </a:pPr>
            <a:endParaRPr lang="hr-HR" altLang="tr-TR" sz="1200" dirty="0">
              <a:solidFill>
                <a:srgbClr val="000000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74779" name="Text Box 27"/>
          <p:cNvSpPr txBox="1">
            <a:spLocks noChangeArrowheads="1"/>
          </p:cNvSpPr>
          <p:nvPr/>
        </p:nvSpPr>
        <p:spPr bwMode="gray">
          <a:xfrm>
            <a:off x="6502400" y="4383088"/>
            <a:ext cx="21844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hr-HR" altLang="tr-TR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Utvrđuju se: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hr-HR" altLang="tr-TR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raspored</a:t>
            </a:r>
            <a:r>
              <a:rPr lang="hr-HR" dirty="0" smtClean="0"/>
              <a:t> </a:t>
            </a:r>
            <a:r>
              <a:rPr lang="hr-HR" altLang="tr-TR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zaduživanja</a:t>
            </a:r>
            <a:endParaRPr lang="hr-HR" altLang="tr-TR" sz="1600" dirty="0" smtClean="0">
              <a:solidFill>
                <a:srgbClr val="000000"/>
              </a:solidFill>
              <a:latin typeface="Calibri" panose="020F0502020204030204" pitchFamily="34" charset="0"/>
              <a:cs typeface="Arial" charset="0"/>
            </a:endParaRP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hr-HR" altLang="tr-TR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vrste</a:t>
            </a:r>
            <a:r>
              <a:rPr lang="hr-HR" dirty="0" smtClean="0"/>
              <a:t> </a:t>
            </a:r>
            <a:r>
              <a:rPr lang="hr-HR" altLang="tr-TR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zaduživanja</a:t>
            </a:r>
            <a:r>
              <a:rPr lang="hr-HR" dirty="0" smtClean="0"/>
              <a:t> </a:t>
            </a:r>
            <a:endParaRPr lang="hr-HR" altLang="tr-TR" sz="1600" dirty="0">
              <a:solidFill>
                <a:srgbClr val="000000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74780" name="Rectangle 28"/>
          <p:cNvSpPr>
            <a:spLocks noChangeArrowheads="1"/>
          </p:cNvSpPr>
          <p:nvPr/>
        </p:nvSpPr>
        <p:spPr bwMode="gray">
          <a:xfrm>
            <a:off x="388937" y="1362074"/>
            <a:ext cx="6934200" cy="70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110000"/>
              </a:lnSpc>
            </a:pPr>
            <a:r>
              <a:rPr lang="hr-HR" altLang="tr-TR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Godišnji</a:t>
            </a:r>
            <a:r>
              <a:rPr lang="hr-HR" dirty="0" smtClean="0"/>
              <a:t> </a:t>
            </a:r>
            <a:r>
              <a:rPr lang="hr-HR" altLang="tr-TR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program novčanih sredstava</a:t>
            </a:r>
            <a:r>
              <a:rPr lang="hr-HR" dirty="0" smtClean="0"/>
              <a:t> </a:t>
            </a:r>
            <a:r>
              <a:rPr lang="hr-HR" altLang="tr-TR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izrađuje</a:t>
            </a:r>
            <a:r>
              <a:rPr lang="hr-HR" dirty="0" smtClean="0"/>
              <a:t> </a:t>
            </a:r>
            <a:r>
              <a:rPr lang="hr-HR" altLang="tr-TR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se</a:t>
            </a:r>
            <a:r>
              <a:rPr lang="hr-HR" dirty="0" smtClean="0"/>
              <a:t> </a:t>
            </a:r>
            <a:r>
              <a:rPr lang="hr-HR" altLang="tr-TR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do kraja listopada</a:t>
            </a:r>
            <a:r>
              <a:rPr lang="hr-HR" dirty="0" smtClean="0"/>
              <a:t> </a:t>
            </a:r>
            <a:r>
              <a:rPr lang="hr-HR" altLang="tr-TR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na temelju proračunskih</a:t>
            </a:r>
            <a:r>
              <a:rPr lang="hr-HR" dirty="0" smtClean="0"/>
              <a:t> </a:t>
            </a:r>
            <a:r>
              <a:rPr lang="hr-HR" altLang="tr-TR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predviđanja</a:t>
            </a:r>
            <a:endParaRPr lang="hr-HR" altLang="tr-TR" b="1" dirty="0">
              <a:solidFill>
                <a:srgbClr val="000000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29" name="Text Box 21"/>
          <p:cNvSpPr txBox="1">
            <a:spLocks noChangeArrowheads="1"/>
          </p:cNvSpPr>
          <p:nvPr/>
        </p:nvSpPr>
        <p:spPr bwMode="gray">
          <a:xfrm>
            <a:off x="4946649" y="3514824"/>
            <a:ext cx="8667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tr-TR" sz="14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ruj. – list.</a:t>
            </a:r>
            <a:endParaRPr lang="hr-HR" altLang="tr-TR" sz="1400" b="1" dirty="0">
              <a:solidFill>
                <a:srgbClr val="FFFFFF"/>
              </a:solidFill>
              <a:latin typeface="Calibri" panose="020F0502020204030204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7785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tr-TR" sz="3200" dirty="0" smtClean="0">
                <a:latin typeface="Calibri" panose="020F0502020204030204" pitchFamily="34" charset="0"/>
              </a:rPr>
              <a:t>Mjesečno</a:t>
            </a:r>
            <a:r>
              <a:rPr lang="hr-HR" dirty="0" smtClean="0"/>
              <a:t> </a:t>
            </a:r>
            <a:r>
              <a:rPr lang="hr-HR" altLang="tr-TR" sz="3200" dirty="0">
                <a:latin typeface="Calibri" panose="020F0502020204030204" pitchFamily="34" charset="0"/>
              </a:rPr>
              <a:t>planiranje novčanih sredstava – I.</a:t>
            </a:r>
            <a:endParaRPr lang="hr-HR" altLang="tr-TR" sz="3200" dirty="0" smtClean="0">
              <a:latin typeface="Calibri" panose="020F050202020403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51520" y="1423194"/>
            <a:ext cx="3709987" cy="4370387"/>
            <a:chOff x="4519613" y="1649413"/>
            <a:chExt cx="3709987" cy="4370387"/>
          </a:xfrm>
        </p:grpSpPr>
        <p:sp>
          <p:nvSpPr>
            <p:cNvPr id="75788" name="AutoShape 12"/>
            <p:cNvSpPr>
              <a:spLocks noChangeArrowheads="1"/>
            </p:cNvSpPr>
            <p:nvPr/>
          </p:nvSpPr>
          <p:spPr bwMode="gray">
            <a:xfrm>
              <a:off x="6180138" y="2449513"/>
              <a:ext cx="415925" cy="349250"/>
            </a:xfrm>
            <a:prstGeom prst="downArrow">
              <a:avLst>
                <a:gd name="adj1" fmla="val 58889"/>
                <a:gd name="adj2" fmla="val 60000"/>
              </a:avLst>
            </a:prstGeom>
            <a:solidFill>
              <a:schemeClr val="folHlink"/>
            </a:solidFill>
            <a:ln w="19050">
              <a:solidFill>
                <a:srgbClr val="FFFFFF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tr-TR">
                <a:latin typeface="Calibri" panose="020F0502020204030204" pitchFamily="34" charset="0"/>
              </a:endParaRPr>
            </a:p>
          </p:txBody>
        </p:sp>
        <p:sp>
          <p:nvSpPr>
            <p:cNvPr id="75789" name="AutoShape 13"/>
            <p:cNvSpPr>
              <a:spLocks noChangeArrowheads="1"/>
            </p:cNvSpPr>
            <p:nvPr/>
          </p:nvSpPr>
          <p:spPr bwMode="gray">
            <a:xfrm>
              <a:off x="6192838" y="3608388"/>
              <a:ext cx="415925" cy="347662"/>
            </a:xfrm>
            <a:prstGeom prst="downArrow">
              <a:avLst>
                <a:gd name="adj1" fmla="val 58889"/>
                <a:gd name="adj2" fmla="val 60000"/>
              </a:avLst>
            </a:prstGeom>
            <a:solidFill>
              <a:schemeClr val="accent2"/>
            </a:solidFill>
            <a:ln w="19050">
              <a:solidFill>
                <a:srgbClr val="FFFFFF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tr-TR">
                <a:latin typeface="Calibri" panose="020F0502020204030204" pitchFamily="34" charset="0"/>
              </a:endParaRPr>
            </a:p>
          </p:txBody>
        </p:sp>
        <p:sp>
          <p:nvSpPr>
            <p:cNvPr id="75790" name="AutoShape 14"/>
            <p:cNvSpPr>
              <a:spLocks noChangeArrowheads="1"/>
            </p:cNvSpPr>
            <p:nvPr/>
          </p:nvSpPr>
          <p:spPr bwMode="gray">
            <a:xfrm>
              <a:off x="6180138" y="4768850"/>
              <a:ext cx="415925" cy="347663"/>
            </a:xfrm>
            <a:prstGeom prst="downArrow">
              <a:avLst>
                <a:gd name="adj1" fmla="val 58889"/>
                <a:gd name="adj2" fmla="val 60000"/>
              </a:avLst>
            </a:prstGeom>
            <a:solidFill>
              <a:schemeClr val="hlink"/>
            </a:solidFill>
            <a:ln w="19050">
              <a:solidFill>
                <a:srgbClr val="FFFFFF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tr-TR">
                <a:latin typeface="Calibri" panose="020F0502020204030204" pitchFamily="34" charset="0"/>
              </a:endParaRPr>
            </a:p>
          </p:txBody>
        </p:sp>
        <p:grpSp>
          <p:nvGrpSpPr>
            <p:cNvPr id="75791" name="Group 15"/>
            <p:cNvGrpSpPr>
              <a:grpSpLocks/>
            </p:cNvGrpSpPr>
            <p:nvPr/>
          </p:nvGrpSpPr>
          <p:grpSpPr bwMode="auto">
            <a:xfrm>
              <a:off x="4521200" y="5184775"/>
              <a:ext cx="3698875" cy="835025"/>
              <a:chOff x="2728" y="1008"/>
              <a:chExt cx="2552" cy="576"/>
            </a:xfrm>
          </p:grpSpPr>
          <p:sp>
            <p:nvSpPr>
              <p:cNvPr id="75792" name="Rectangle 16"/>
              <p:cNvSpPr>
                <a:spLocks noChangeArrowheads="1"/>
              </p:cNvSpPr>
              <p:nvPr/>
            </p:nvSpPr>
            <p:spPr bwMode="gray">
              <a:xfrm>
                <a:off x="2728" y="1008"/>
                <a:ext cx="2552" cy="57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  <p:sp>
            <p:nvSpPr>
              <p:cNvPr id="75793" name="Rectangle 17"/>
              <p:cNvSpPr>
                <a:spLocks noChangeArrowheads="1"/>
              </p:cNvSpPr>
              <p:nvPr/>
            </p:nvSpPr>
            <p:spPr bwMode="gray">
              <a:xfrm>
                <a:off x="2735" y="1014"/>
                <a:ext cx="2536" cy="262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  <p:sp>
            <p:nvSpPr>
              <p:cNvPr id="75794" name="Rectangle 18"/>
              <p:cNvSpPr>
                <a:spLocks noChangeArrowheads="1"/>
              </p:cNvSpPr>
              <p:nvPr/>
            </p:nvSpPr>
            <p:spPr bwMode="gray">
              <a:xfrm>
                <a:off x="2736" y="1264"/>
                <a:ext cx="2535" cy="314"/>
              </a:xfrm>
              <a:prstGeom prst="rect">
                <a:avLst/>
              </a:prstGeom>
              <a:gradFill rotWithShape="1">
                <a:gsLst>
                  <a:gs pos="0">
                    <a:schemeClr val="accent1">
                      <a:gamma/>
                      <a:tint val="61176"/>
                      <a:invGamma/>
                    </a:schemeClr>
                  </a:gs>
                  <a:gs pos="100000">
                    <a:schemeClr val="accent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75795" name="Text Box 19"/>
            <p:cNvSpPr txBox="1">
              <a:spLocks noChangeArrowheads="1"/>
            </p:cNvSpPr>
            <p:nvPr/>
          </p:nvSpPr>
          <p:spPr bwMode="gray">
            <a:xfrm>
              <a:off x="4864895" y="5522519"/>
              <a:ext cx="300355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 smtClean="0"/>
                <a:t> </a:t>
              </a:r>
              <a:r>
                <a:rPr lang="hr-HR" altLang="tr-TR" sz="1200" b="1" dirty="0">
                  <a:solidFill>
                    <a:srgbClr val="000000"/>
                  </a:solidFill>
                  <a:latin typeface="Calibri" panose="020F0502020204030204" pitchFamily="34" charset="0"/>
                </a:rPr>
                <a:t>Program odobrava</a:t>
              </a:r>
              <a:r>
                <a:rPr lang="hr-HR" dirty="0" smtClean="0"/>
                <a:t> </a:t>
              </a:r>
              <a:r>
                <a:rPr lang="hr-HR" altLang="tr-TR" sz="1200" b="1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visoko rukovodstvo</a:t>
              </a:r>
              <a:endParaRPr lang="hr-HR" altLang="tr-TR" sz="1200" b="1" dirty="0">
                <a:solidFill>
                  <a:srgbClr val="000000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grpSp>
          <p:nvGrpSpPr>
            <p:cNvPr id="75796" name="Group 20"/>
            <p:cNvGrpSpPr>
              <a:grpSpLocks/>
            </p:cNvGrpSpPr>
            <p:nvPr/>
          </p:nvGrpSpPr>
          <p:grpSpPr bwMode="auto">
            <a:xfrm>
              <a:off x="4532313" y="2847975"/>
              <a:ext cx="3697287" cy="833438"/>
              <a:chOff x="2736" y="1803"/>
              <a:chExt cx="2552" cy="576"/>
            </a:xfrm>
          </p:grpSpPr>
          <p:sp>
            <p:nvSpPr>
              <p:cNvPr id="75797" name="Rectangle 21"/>
              <p:cNvSpPr>
                <a:spLocks noChangeArrowheads="1"/>
              </p:cNvSpPr>
              <p:nvPr/>
            </p:nvSpPr>
            <p:spPr bwMode="gray">
              <a:xfrm>
                <a:off x="2736" y="1803"/>
                <a:ext cx="2552" cy="57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  <p:sp>
            <p:nvSpPr>
              <p:cNvPr id="75798" name="Rectangle 22"/>
              <p:cNvSpPr>
                <a:spLocks noChangeArrowheads="1"/>
              </p:cNvSpPr>
              <p:nvPr/>
            </p:nvSpPr>
            <p:spPr bwMode="gray">
              <a:xfrm>
                <a:off x="2743" y="1809"/>
                <a:ext cx="2536" cy="2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  <p:sp>
            <p:nvSpPr>
              <p:cNvPr id="75799" name="Rectangle 23"/>
              <p:cNvSpPr>
                <a:spLocks noChangeArrowheads="1"/>
              </p:cNvSpPr>
              <p:nvPr/>
            </p:nvSpPr>
            <p:spPr bwMode="gray">
              <a:xfrm>
                <a:off x="2744" y="2059"/>
                <a:ext cx="2535" cy="314"/>
              </a:xfrm>
              <a:prstGeom prst="rect">
                <a:avLst/>
              </a:prstGeom>
              <a:gradFill rotWithShape="1">
                <a:gsLst>
                  <a:gs pos="0">
                    <a:schemeClr val="accent2">
                      <a:gamma/>
                      <a:tint val="61176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75800" name="Text Box 24"/>
            <p:cNvSpPr txBox="1">
              <a:spLocks noChangeArrowheads="1"/>
            </p:cNvSpPr>
            <p:nvPr/>
          </p:nvSpPr>
          <p:spPr bwMode="gray">
            <a:xfrm>
              <a:off x="4519613" y="3030062"/>
              <a:ext cx="3649146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hr-HR" dirty="0" smtClean="0"/>
                <a:t> </a:t>
              </a:r>
              <a:r>
                <a:rPr lang="hr-HR" altLang="tr-TR" sz="1200" b="1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Plaćanja</a:t>
              </a:r>
              <a:r>
                <a:rPr lang="hr-HR" dirty="0" smtClean="0"/>
                <a:t>  </a:t>
              </a:r>
              <a:r>
                <a:rPr lang="hr-HR" altLang="tr-TR" sz="1200" b="1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ministarstvima, sveučilištima, upravama za posebni dio</a:t>
              </a:r>
              <a:r>
                <a:rPr lang="hr-HR" dirty="0" smtClean="0"/>
                <a:t> </a:t>
              </a:r>
              <a:r>
                <a:rPr lang="hr-HR" altLang="tr-TR" sz="1200" b="1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proračuna</a:t>
              </a:r>
              <a:r>
                <a:rPr lang="hr-HR" dirty="0" smtClean="0"/>
                <a:t> </a:t>
              </a:r>
              <a:r>
                <a:rPr lang="hr-HR" altLang="tr-TR" sz="1200" b="1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zavodu za</a:t>
              </a:r>
              <a:r>
                <a:rPr lang="hr-HR" dirty="0" smtClean="0"/>
                <a:t> </a:t>
              </a:r>
              <a:r>
                <a:rPr lang="hr-HR" altLang="tr-TR" sz="1200" b="1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socijalno</a:t>
              </a:r>
              <a:r>
                <a:rPr lang="hr-HR" dirty="0" smtClean="0"/>
                <a:t> </a:t>
              </a:r>
              <a:r>
                <a:rPr lang="hr-HR" altLang="tr-TR" sz="1200" b="1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osiguranje itd.; servisiranje duga</a:t>
              </a:r>
              <a:endParaRPr lang="hr-HR" altLang="tr-TR" sz="1200" b="1" dirty="0">
                <a:solidFill>
                  <a:srgbClr val="000000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grpSp>
          <p:nvGrpSpPr>
            <p:cNvPr id="75801" name="Group 25"/>
            <p:cNvGrpSpPr>
              <a:grpSpLocks/>
            </p:cNvGrpSpPr>
            <p:nvPr/>
          </p:nvGrpSpPr>
          <p:grpSpPr bwMode="auto">
            <a:xfrm>
              <a:off x="4519613" y="3984625"/>
              <a:ext cx="3698875" cy="835025"/>
              <a:chOff x="2728" y="2640"/>
              <a:chExt cx="2552" cy="576"/>
            </a:xfrm>
          </p:grpSpPr>
          <p:sp>
            <p:nvSpPr>
              <p:cNvPr id="75802" name="Rectangle 26"/>
              <p:cNvSpPr>
                <a:spLocks noChangeArrowheads="1"/>
              </p:cNvSpPr>
              <p:nvPr/>
            </p:nvSpPr>
            <p:spPr bwMode="gray">
              <a:xfrm>
                <a:off x="2728" y="2640"/>
                <a:ext cx="2552" cy="57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  <p:sp>
            <p:nvSpPr>
              <p:cNvPr id="75803" name="Rectangle 27"/>
              <p:cNvSpPr>
                <a:spLocks noChangeArrowheads="1"/>
              </p:cNvSpPr>
              <p:nvPr/>
            </p:nvSpPr>
            <p:spPr bwMode="gray">
              <a:xfrm>
                <a:off x="2742" y="2646"/>
                <a:ext cx="2529" cy="26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  <p:sp>
            <p:nvSpPr>
              <p:cNvPr id="75804" name="Rectangle 28"/>
              <p:cNvSpPr>
                <a:spLocks noChangeArrowheads="1"/>
              </p:cNvSpPr>
              <p:nvPr/>
            </p:nvSpPr>
            <p:spPr bwMode="gray">
              <a:xfrm>
                <a:off x="2736" y="2896"/>
                <a:ext cx="2535" cy="314"/>
              </a:xfrm>
              <a:prstGeom prst="rect">
                <a:avLst/>
              </a:prstGeom>
              <a:gradFill rotWithShape="1">
                <a:gsLst>
                  <a:gs pos="0">
                    <a:schemeClr val="hlink">
                      <a:gamma/>
                      <a:tint val="61176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75805" name="Text Box 29"/>
            <p:cNvSpPr txBox="1">
              <a:spLocks noChangeArrowheads="1"/>
            </p:cNvSpPr>
            <p:nvPr/>
          </p:nvSpPr>
          <p:spPr bwMode="gray">
            <a:xfrm>
              <a:off x="4867275" y="4419600"/>
              <a:ext cx="300355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 smtClean="0"/>
                <a:t> </a:t>
              </a:r>
              <a:r>
                <a:rPr lang="hr-HR" altLang="tr-TR" sz="1200" b="1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Koordinacija</a:t>
              </a:r>
              <a:r>
                <a:rPr lang="hr-HR" dirty="0" smtClean="0"/>
                <a:t> </a:t>
              </a:r>
              <a:r>
                <a:rPr lang="hr-HR" altLang="tr-TR" sz="1200" b="1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s</a:t>
              </a:r>
              <a:r>
                <a:rPr lang="hr-HR" dirty="0" smtClean="0"/>
                <a:t> </a:t>
              </a:r>
              <a:r>
                <a:rPr lang="hr-HR" altLang="tr-TR" sz="1200" b="1" i="0" u="none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U</a:t>
              </a:r>
              <a:r>
                <a:rPr lang="hr-HR" altLang="tr-TR" sz="1200" b="1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redom</a:t>
              </a:r>
              <a:r>
                <a:rPr lang="hr-HR" dirty="0" smtClean="0"/>
                <a:t> </a:t>
              </a:r>
              <a:r>
                <a:rPr lang="hr-HR" altLang="tr-TR" sz="1200" b="1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za dug</a:t>
              </a:r>
              <a:endParaRPr lang="hr-HR" altLang="tr-TR" sz="1200" b="1" dirty="0">
                <a:solidFill>
                  <a:srgbClr val="000000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75806" name="Text Box 30"/>
            <p:cNvSpPr txBox="1">
              <a:spLocks noChangeArrowheads="1"/>
            </p:cNvSpPr>
            <p:nvPr/>
          </p:nvSpPr>
          <p:spPr bwMode="black">
            <a:xfrm>
              <a:off x="5273675" y="5192713"/>
              <a:ext cx="2219325" cy="4270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altLang="tr-TR" sz="2200" b="1" dirty="0" smtClean="0">
                  <a:solidFill>
                    <a:srgbClr val="FFFFFF"/>
                  </a:solidFill>
                  <a:latin typeface="Calibri" panose="020F0502020204030204" pitchFamily="34" charset="0"/>
                </a:rPr>
                <a:t>Dovršetak</a:t>
              </a:r>
              <a:endParaRPr lang="hr-HR" altLang="tr-TR" sz="2200" b="1" dirty="0">
                <a:solidFill>
                  <a:srgbClr val="FFFFFF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75807" name="Text Box 31"/>
            <p:cNvSpPr txBox="1">
              <a:spLocks noChangeArrowheads="1"/>
            </p:cNvSpPr>
            <p:nvPr/>
          </p:nvSpPr>
          <p:spPr bwMode="black">
            <a:xfrm>
              <a:off x="5302250" y="2841625"/>
              <a:ext cx="2220913" cy="4270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altLang="tr-TR" sz="2200" b="1" dirty="0" smtClean="0">
                  <a:solidFill>
                    <a:srgbClr val="FFFFFF"/>
                  </a:solidFill>
                  <a:latin typeface="Calibri" panose="020F0502020204030204" pitchFamily="34" charset="0"/>
                </a:rPr>
                <a:t>Odljevi novca</a:t>
              </a:r>
              <a:endParaRPr lang="hr-HR" altLang="tr-TR" sz="2200" b="1" dirty="0">
                <a:solidFill>
                  <a:srgbClr val="FFFFFF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75808" name="Text Box 32"/>
            <p:cNvSpPr txBox="1">
              <a:spLocks noChangeArrowheads="1"/>
            </p:cNvSpPr>
            <p:nvPr/>
          </p:nvSpPr>
          <p:spPr bwMode="black">
            <a:xfrm>
              <a:off x="4532796" y="3963988"/>
              <a:ext cx="3443202" cy="430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altLang="tr-TR" sz="2200" b="1" dirty="0" smtClean="0">
                  <a:solidFill>
                    <a:srgbClr val="FFFFFF"/>
                  </a:solidFill>
                  <a:latin typeface="Calibri" panose="020F0502020204030204" pitchFamily="34" charset="0"/>
                </a:rPr>
                <a:t>Potrebe</a:t>
              </a:r>
              <a:r>
                <a:rPr lang="hr-HR" dirty="0" smtClean="0"/>
                <a:t> </a:t>
              </a:r>
              <a:r>
                <a:rPr lang="hr-HR" altLang="tr-TR" sz="2200" b="1" dirty="0" smtClean="0">
                  <a:solidFill>
                    <a:srgbClr val="FFFFFF"/>
                  </a:solidFill>
                  <a:latin typeface="Calibri" panose="020F0502020204030204" pitchFamily="34" charset="0"/>
                </a:rPr>
                <a:t>zaduživanja</a:t>
              </a:r>
              <a:endParaRPr lang="hr-HR" altLang="tr-TR" sz="2200" b="1" dirty="0">
                <a:solidFill>
                  <a:srgbClr val="FFFFFF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grpSp>
          <p:nvGrpSpPr>
            <p:cNvPr id="75809" name="Group 33"/>
            <p:cNvGrpSpPr>
              <a:grpSpLocks/>
            </p:cNvGrpSpPr>
            <p:nvPr/>
          </p:nvGrpSpPr>
          <p:grpSpPr bwMode="auto">
            <a:xfrm>
              <a:off x="4519613" y="1674813"/>
              <a:ext cx="3698875" cy="833437"/>
              <a:chOff x="2964" y="1168"/>
              <a:chExt cx="2330" cy="525"/>
            </a:xfrm>
          </p:grpSpPr>
          <p:sp>
            <p:nvSpPr>
              <p:cNvPr id="75810" name="Rectangle 34"/>
              <p:cNvSpPr>
                <a:spLocks noChangeArrowheads="1"/>
              </p:cNvSpPr>
              <p:nvPr/>
            </p:nvSpPr>
            <p:spPr bwMode="gray">
              <a:xfrm>
                <a:off x="2964" y="1168"/>
                <a:ext cx="2330" cy="52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  <p:sp>
            <p:nvSpPr>
              <p:cNvPr id="75811" name="Rectangle 35"/>
              <p:cNvSpPr>
                <a:spLocks noChangeArrowheads="1"/>
              </p:cNvSpPr>
              <p:nvPr/>
            </p:nvSpPr>
            <p:spPr bwMode="gray">
              <a:xfrm>
                <a:off x="2969" y="1173"/>
                <a:ext cx="2317" cy="23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  <p:sp>
            <p:nvSpPr>
              <p:cNvPr id="75812" name="Rectangle 36"/>
              <p:cNvSpPr>
                <a:spLocks noChangeArrowheads="1"/>
              </p:cNvSpPr>
              <p:nvPr/>
            </p:nvSpPr>
            <p:spPr bwMode="gray">
              <a:xfrm>
                <a:off x="2971" y="1401"/>
                <a:ext cx="2315" cy="287"/>
              </a:xfrm>
              <a:prstGeom prst="rect">
                <a:avLst/>
              </a:prstGeom>
              <a:gradFill rotWithShape="1">
                <a:gsLst>
                  <a:gs pos="0">
                    <a:schemeClr val="folHlink">
                      <a:gamma/>
                      <a:tint val="61176"/>
                      <a:invGamma/>
                    </a:schemeClr>
                  </a:gs>
                  <a:gs pos="100000">
                    <a:schemeClr val="folHlink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75813" name="Text Box 37"/>
            <p:cNvSpPr txBox="1">
              <a:spLocks noChangeArrowheads="1"/>
            </p:cNvSpPr>
            <p:nvPr/>
          </p:nvSpPr>
          <p:spPr bwMode="gray">
            <a:xfrm>
              <a:off x="4723242" y="1872456"/>
              <a:ext cx="3469807" cy="5539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 smtClean="0"/>
                <a:t> </a:t>
              </a:r>
              <a:r>
                <a:rPr lang="hr-HR" altLang="tr-TR" sz="1200" b="1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Porezni</a:t>
              </a:r>
              <a:r>
                <a:rPr lang="hr-HR" dirty="0" smtClean="0"/>
                <a:t> </a:t>
              </a:r>
              <a:r>
                <a:rPr lang="hr-HR" altLang="tr-TR" sz="1200" b="1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i</a:t>
              </a:r>
              <a:r>
                <a:rPr lang="hr-HR" dirty="0" smtClean="0"/>
                <a:t>  </a:t>
              </a:r>
              <a:r>
                <a:rPr lang="hr-HR" altLang="tr-TR" sz="1200" b="1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neporezni</a:t>
              </a:r>
              <a:r>
                <a:rPr lang="hr-HR" dirty="0" smtClean="0"/>
                <a:t> </a:t>
              </a:r>
              <a:r>
                <a:rPr lang="hr-HR" altLang="tr-TR" sz="1200" b="1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prihodi, jednokratne</a:t>
              </a:r>
              <a:r>
                <a:rPr lang="hr-HR" dirty="0" smtClean="0"/>
                <a:t> </a:t>
              </a:r>
              <a:r>
                <a:rPr lang="hr-HR" altLang="tr-TR" sz="1200" b="1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stavke,</a:t>
              </a:r>
              <a:r>
                <a:rPr lang="hr-HR" dirty="0" smtClean="0"/>
                <a:t> </a:t>
              </a:r>
              <a:r>
                <a:rPr lang="hr-HR" altLang="tr-TR" sz="1200" b="1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npr. privatizacija</a:t>
              </a:r>
              <a:endParaRPr lang="hr-HR" altLang="tr-TR" sz="1200" b="1" dirty="0">
                <a:solidFill>
                  <a:srgbClr val="000000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75814" name="Text Box 38"/>
            <p:cNvSpPr txBox="1">
              <a:spLocks noChangeArrowheads="1"/>
            </p:cNvSpPr>
            <p:nvPr/>
          </p:nvSpPr>
          <p:spPr bwMode="black">
            <a:xfrm>
              <a:off x="5302250" y="1649413"/>
              <a:ext cx="2220913" cy="4270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altLang="tr-TR" sz="2200" b="1" dirty="0" smtClean="0">
                  <a:solidFill>
                    <a:srgbClr val="FFFFFF"/>
                  </a:solidFill>
                  <a:latin typeface="Calibri" panose="020F0502020204030204" pitchFamily="34" charset="0"/>
                </a:rPr>
                <a:t>Priljevi novca</a:t>
              </a:r>
              <a:endParaRPr lang="hr-HR" altLang="tr-TR" sz="2200" b="1" dirty="0">
                <a:solidFill>
                  <a:srgbClr val="FFFFFF"/>
                </a:solidFill>
                <a:latin typeface="Calibri" panose="020F0502020204030204" pitchFamily="34" charset="0"/>
                <a:cs typeface="Arial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4139952" y="1280229"/>
            <a:ext cx="5004048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1" indent="-171450" algn="l">
              <a:buFont typeface="Arial" panose="020B0604020202020204" pitchFamily="34" charset="0"/>
              <a:buChar char="•"/>
            </a:pPr>
            <a:r>
              <a:rPr lang="hr-HR" sz="1100" dirty="0">
                <a:latin typeface="Calibri" panose="020F0502020204030204" pitchFamily="34" charset="0"/>
              </a:rPr>
              <a:t>predviđanje poreznih i neporeznih prihoda s pomoću analize vremenskih serija te s obzirom na izmjene propisa i nedavna gospodarska kretanja</a:t>
            </a:r>
            <a:endParaRPr lang="hr-HR" sz="1100" dirty="0" smtClean="0">
              <a:latin typeface="Calibri" panose="020F0502020204030204" pitchFamily="34" charset="0"/>
              <a:cs typeface="Calibri" pitchFamily="34" charset="0"/>
            </a:endParaRPr>
          </a:p>
          <a:p>
            <a:pPr marL="0" lvl="1" algn="l"/>
            <a:endParaRPr lang="hr-HR" sz="1100" dirty="0" smtClean="0">
              <a:latin typeface="Calibri" panose="020F0502020204030204" pitchFamily="34" charset="0"/>
              <a:cs typeface="Calibri" pitchFamily="34" charset="0"/>
            </a:endParaRPr>
          </a:p>
          <a:p>
            <a:pPr marL="171450" lvl="1" indent="-171450" algn="l">
              <a:buFont typeface="Arial" panose="020B0604020202020204" pitchFamily="34" charset="0"/>
              <a:buChar char="•"/>
            </a:pPr>
            <a:r>
              <a:rPr lang="hr-HR" sz="1100" dirty="0" smtClean="0">
                <a:latin typeface="Calibri" panose="020F0502020204030204" pitchFamily="34" charset="0"/>
              </a:rPr>
              <a:t>redovita koordinacija s povezanim institucijama (Tijelom za upravljanje državnim financijskim interesima u državnim poduzećima, CBRT-om, Upravom za privatizaciju, Fondom za osiguranje uloga, uredima Riznice itd.)</a:t>
            </a:r>
          </a:p>
          <a:p>
            <a:pPr marL="171450" lvl="1" indent="-171450" algn="l">
              <a:buFont typeface="Arial" panose="020B0604020202020204" pitchFamily="34" charset="0"/>
              <a:buChar char="•"/>
            </a:pPr>
            <a:endParaRPr lang="hr-HR" sz="1100" dirty="0">
              <a:latin typeface="Calibri" panose="020F0502020204030204" pitchFamily="34" charset="0"/>
              <a:cs typeface="Calibri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hr-HR" sz="1100" dirty="0"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139952" y="2416456"/>
            <a:ext cx="500404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hr-HR" sz="1100" dirty="0" smtClean="0">
                <a:latin typeface="Calibri" panose="020F0502020204030204" pitchFamily="34" charset="0"/>
              </a:rPr>
              <a:t>predviđanje nekamatnih rashoda bilježenjem trenutačnih potreba javnih institucija za novčanim sredstvima putem internetskog portala (CRS-a) na tjednoj i mjesečnoj osnovi</a:t>
            </a:r>
            <a:endParaRPr lang="hr-HR" sz="1100" dirty="0">
              <a:latin typeface="Calibri" panose="020F0502020204030204" pitchFamily="34" charset="0"/>
              <a:cs typeface="Calibri" pitchFamily="34" charset="0"/>
            </a:endParaRPr>
          </a:p>
          <a:p>
            <a:pPr marL="171450" indent="-1714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hr-HR" sz="1100" dirty="0">
              <a:latin typeface="Calibri" panose="020F0502020204030204" pitchFamily="34" charset="0"/>
              <a:cs typeface="Calibri" pitchFamily="34" charset="0"/>
            </a:endParaRPr>
          </a:p>
          <a:p>
            <a:pPr marL="171450" indent="-1714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hr-HR" sz="1100" dirty="0" smtClean="0">
                <a:latin typeface="Calibri" panose="020F0502020204030204" pitchFamily="34" charset="0"/>
              </a:rPr>
              <a:t>redovni mjesečni sastanci s glavnim resornim agencijama i Ministarstvom financija (informacije o odobrenju proračunskih sredstava)</a:t>
            </a:r>
          </a:p>
          <a:p>
            <a:pPr marL="171450" indent="-1714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hr-HR" sz="1100" dirty="0">
              <a:latin typeface="Calibri" panose="020F0502020204030204" pitchFamily="34" charset="0"/>
              <a:cs typeface="Calibri" pitchFamily="34" charset="0"/>
            </a:endParaRPr>
          </a:p>
          <a:p>
            <a:pPr marL="171450" indent="-1714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hr-HR" sz="1100" dirty="0" smtClean="0">
                <a:latin typeface="Calibri" panose="020F0502020204030204" pitchFamily="34" charset="0"/>
              </a:rPr>
              <a:t>prethodni učinak potrošnje glavna je odrednica pri dodjeli sredstava</a:t>
            </a:r>
            <a:r>
              <a:rPr lang="hr-HR" dirty="0" smtClean="0"/>
              <a:t>  </a:t>
            </a:r>
          </a:p>
          <a:p>
            <a:pPr marL="171450" indent="-1714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hr-HR" sz="1100" dirty="0" smtClean="0">
              <a:latin typeface="Calibri" panose="020F0502020204030204" pitchFamily="34" charset="0"/>
              <a:cs typeface="Calibri" pitchFamily="34" charset="0"/>
            </a:endParaRPr>
          </a:p>
          <a:p>
            <a:pPr marL="171450" indent="-1714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hr-HR" sz="1100" dirty="0">
                <a:latin typeface="Calibri" panose="020F0502020204030204" pitchFamily="34" charset="0"/>
              </a:rPr>
              <a:t>predviđanja u pogledu servisiranja duga osigurava pozadinski ured Riznice</a:t>
            </a:r>
          </a:p>
          <a:p>
            <a:pPr marL="171450" indent="-1714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hr-HR" sz="1100" b="1" dirty="0">
              <a:latin typeface="Calibri" panose="020F0502020204030204" pitchFamily="34" charset="0"/>
              <a:cs typeface="Calibri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138689" y="3910167"/>
            <a:ext cx="5004048" cy="90486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171450" indent="-171450" algn="just">
              <a:lnSpc>
                <a:spcPct val="80000"/>
              </a:lnSpc>
              <a:buFont typeface="Arial" panose="020B0604020202020204" pitchFamily="34" charset="0"/>
              <a:buChar char="•"/>
              <a:defRPr sz="1100">
                <a:latin typeface="Calibri" panose="020F0502020204030204" pitchFamily="34" charset="0"/>
                <a:cs typeface="Calibri" pitchFamily="34" charset="0"/>
              </a:defRPr>
            </a:lvl1pPr>
          </a:lstStyle>
          <a:p>
            <a:r>
              <a:rPr lang="hr-HR" dirty="0" smtClean="0"/>
              <a:t>pružanje informacija o očekivanom iznosu nepozajmljenih financijskih sredstava te gotovinskom deficitu prednjem uredu</a:t>
            </a:r>
          </a:p>
          <a:p>
            <a:endParaRPr lang="hr-HR" dirty="0"/>
          </a:p>
          <a:p>
            <a:r>
              <a:rPr lang="hr-HR" dirty="0" smtClean="0"/>
              <a:t>utvrđivanje nacrta mjesečnog programa novčanih sredstava prema predviđanjima zaduživanja prednjeg ureda</a:t>
            </a: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3" name="TextBox 42"/>
          <p:cNvSpPr txBox="1"/>
          <p:nvPr/>
        </p:nvSpPr>
        <p:spPr>
          <a:xfrm>
            <a:off x="4138689" y="5030064"/>
            <a:ext cx="5004048" cy="6340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171450" indent="-171450" algn="just">
              <a:lnSpc>
                <a:spcPct val="80000"/>
              </a:lnSpc>
              <a:buFont typeface="Arial" panose="020B0604020202020204" pitchFamily="34" charset="0"/>
              <a:buChar char="•"/>
              <a:defRPr sz="1100">
                <a:latin typeface="Calibri" panose="020F0502020204030204" pitchFamily="34" charset="0"/>
                <a:cs typeface="Calibri" pitchFamily="34" charset="0"/>
              </a:defRPr>
            </a:lvl1pPr>
          </a:lstStyle>
          <a:p>
            <a:r>
              <a:rPr lang="hr-HR" dirty="0" smtClean="0"/>
              <a:t>dovršavanje nacrta mjesečnog programa novčanih sredstava sastankom s Glavnom upravom</a:t>
            </a:r>
          </a:p>
          <a:p>
            <a:endParaRPr lang="hr-HR" dirty="0"/>
          </a:p>
          <a:p>
            <a:r>
              <a:rPr lang="hr-HR" dirty="0" smtClean="0"/>
              <a:t>dovršavanje mjesečnog programa novčanih sredstava na sastanku s tajnikom Podtajništva</a:t>
            </a: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4283968" y="2312045"/>
            <a:ext cx="468052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5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4301716" y="3737769"/>
            <a:ext cx="468052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>
                <a:lumMod val="50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4301716" y="4876459"/>
            <a:ext cx="468052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92D05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4301716" y="5735584"/>
            <a:ext cx="468052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1">
                <a:lumMod val="7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39899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73TGp_fall_light_ani">
  <a:themeElements>
    <a:clrScheme name="Custom 57">
      <a:dk1>
        <a:srgbClr val="000000"/>
      </a:dk1>
      <a:lt1>
        <a:srgbClr val="FFFFFF"/>
      </a:lt1>
      <a:dk2>
        <a:srgbClr val="1E598E"/>
      </a:dk2>
      <a:lt2>
        <a:srgbClr val="97BAC9"/>
      </a:lt2>
      <a:accent1>
        <a:srgbClr val="4C9ED0"/>
      </a:accent1>
      <a:accent2>
        <a:srgbClr val="A4B3BC"/>
      </a:accent2>
      <a:accent3>
        <a:srgbClr val="DCBD66"/>
      </a:accent3>
      <a:accent4>
        <a:srgbClr val="D57D7D"/>
      </a:accent4>
      <a:accent5>
        <a:srgbClr val="BA8FD5"/>
      </a:accent5>
      <a:accent6>
        <a:srgbClr val="9197CF"/>
      </a:accent6>
      <a:hlink>
        <a:srgbClr val="9AC832"/>
      </a:hlink>
      <a:folHlink>
        <a:srgbClr val="76B886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307C6A"/>
        </a:dk2>
        <a:lt2>
          <a:srgbClr val="B3CC94"/>
        </a:lt2>
        <a:accent1>
          <a:srgbClr val="61BBA3"/>
        </a:accent1>
        <a:accent2>
          <a:srgbClr val="ADC07E"/>
        </a:accent2>
        <a:accent3>
          <a:srgbClr val="FFFFFF"/>
        </a:accent3>
        <a:accent4>
          <a:srgbClr val="000000"/>
        </a:accent4>
        <a:accent5>
          <a:srgbClr val="B7DACE"/>
        </a:accent5>
        <a:accent6>
          <a:srgbClr val="9CAE72"/>
        </a:accent6>
        <a:hlink>
          <a:srgbClr val="9AC832"/>
        </a:hlink>
        <a:folHlink>
          <a:srgbClr val="76B8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D66B00"/>
        </a:dk2>
        <a:lt2>
          <a:srgbClr val="B9CF91"/>
        </a:lt2>
        <a:accent1>
          <a:srgbClr val="F1B305"/>
        </a:accent1>
        <a:accent2>
          <a:srgbClr val="9BBBA0"/>
        </a:accent2>
        <a:accent3>
          <a:srgbClr val="FFFFFF"/>
        </a:accent3>
        <a:accent4>
          <a:srgbClr val="000000"/>
        </a:accent4>
        <a:accent5>
          <a:srgbClr val="F7D6AA"/>
        </a:accent5>
        <a:accent6>
          <a:srgbClr val="8CA991"/>
        </a:accent6>
        <a:hlink>
          <a:srgbClr val="FE8206"/>
        </a:hlink>
        <a:folHlink>
          <a:srgbClr val="E07C7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1E598E"/>
        </a:dk2>
        <a:lt2>
          <a:srgbClr val="97BAC9"/>
        </a:lt2>
        <a:accent1>
          <a:srgbClr val="4C9ED0"/>
        </a:accent1>
        <a:accent2>
          <a:srgbClr val="A4B3BC"/>
        </a:accent2>
        <a:accent3>
          <a:srgbClr val="FFFFFF"/>
        </a:accent3>
        <a:accent4>
          <a:srgbClr val="000000"/>
        </a:accent4>
        <a:accent5>
          <a:srgbClr val="B2CCE4"/>
        </a:accent5>
        <a:accent6>
          <a:srgbClr val="94A2AA"/>
        </a:accent6>
        <a:hlink>
          <a:srgbClr val="9AC832"/>
        </a:hlink>
        <a:folHlink>
          <a:srgbClr val="76B8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3519</TotalTime>
  <Words>2195</Words>
  <Application>Microsoft Office PowerPoint</Application>
  <PresentationFormat>On-screen Show (4:3)</PresentationFormat>
  <Paragraphs>375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873TGp_fall_light_ani</vt:lpstr>
      <vt:lpstr> UPRAVLJANJE NOVČANIM SREDSTVIMA  U TURSKOJ</vt:lpstr>
      <vt:lpstr>Sadržaj</vt:lpstr>
      <vt:lpstr>Općenito o upravljanju novčanim sredstvima</vt:lpstr>
      <vt:lpstr>Ciklus upravljanja javnim financijama</vt:lpstr>
      <vt:lpstr>Novčani tokovi Riznice</vt:lpstr>
      <vt:lpstr>Financiranje općeg proračuna</vt:lpstr>
      <vt:lpstr>POSTUPCI PLANIRANJA NOVČANIH SREDSTAVA</vt:lpstr>
      <vt:lpstr>Godišnje planiranje novčanih sredstava</vt:lpstr>
      <vt:lpstr>Mjesečno planiranje novčanih sredstava – I.</vt:lpstr>
      <vt:lpstr>Sustav za prikupljanje zahtjeva za novčanim sredstvima (CRS) – I.</vt:lpstr>
      <vt:lpstr>Sustav za prikupljanje zahtjeva za novčanim sredstvima (CRS) – II.</vt:lpstr>
      <vt:lpstr>Sustav za prikupljanje zahtjeva za novčanim sredstvima (CRS) – III.</vt:lpstr>
      <vt:lpstr>Dnevno planiranje novčanih sredstava</vt:lpstr>
      <vt:lpstr>JEDINSTVENI RAČUN RIZNICE I MONITORING</vt:lpstr>
      <vt:lpstr>Razvoj jedinstvenog računa riznice</vt:lpstr>
      <vt:lpstr>Jedinstveni račun riznice (TSA) – I.</vt:lpstr>
      <vt:lpstr>Jedinstveni račun riznice (TSA) – II.</vt:lpstr>
      <vt:lpstr>Monitoring</vt:lpstr>
      <vt:lpstr>Upravljanje GOTOVINSKIM REZERVAMA </vt:lpstr>
      <vt:lpstr>Remuneracija gotovinskih rezervi Riznice</vt:lpstr>
      <vt:lpstr>Kratkoročne transakcije na tržištu novca</vt:lpstr>
      <vt:lpstr>ODNOS s UPRAVLJANJEM DUGOM I RIZICIMA</vt:lpstr>
      <vt:lpstr>Odnos s upravljanjem rizicima – I.</vt:lpstr>
      <vt:lpstr>Odnos s upravljanjem rizicima – II.</vt:lpstr>
      <vt:lpstr>Odnos s upravljanjem rizicima – III.</vt:lpstr>
      <vt:lpstr>Odnos s upravljanjem dugom – I.</vt:lpstr>
      <vt:lpstr>Odnos s upravljanjem dugom – II.</vt:lpstr>
      <vt:lpstr>Sustav Državne riznice (PTS)</vt:lpstr>
      <vt:lpstr>Sustav Državne riznice</vt:lpstr>
      <vt:lpstr>Opseg Sustava Državne riznice</vt:lpstr>
      <vt:lpstr>Javna financijska sredstva iz Sustava Državne riznice</vt:lpstr>
      <vt:lpstr>Raspodjela javnih financijskih sredstava prema instituciji</vt:lpstr>
      <vt:lpstr>Hvala!</vt:lpstr>
      <vt:lpstr>Prilog: pokrate</vt:lpstr>
    </vt:vector>
  </TitlesOfParts>
  <Company>Hazine Müsteşarlığı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ThemeGallery PowerTemplate</dc:title>
  <dc:creator>ILYAS TUFAN</dc:creator>
  <cp:lastModifiedBy>Assia</cp:lastModifiedBy>
  <cp:revision>163</cp:revision>
  <dcterms:created xsi:type="dcterms:W3CDTF">2015-04-21T11:05:28Z</dcterms:created>
  <dcterms:modified xsi:type="dcterms:W3CDTF">2016-02-25T17:03:26Z</dcterms:modified>
</cp:coreProperties>
</file>