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8"/>
  </p:notesMasterIdLst>
  <p:handoutMasterIdLst>
    <p:handoutMasterId r:id="rId19"/>
  </p:handoutMasterIdLst>
  <p:sldIdLst>
    <p:sldId id="256" r:id="rId3"/>
    <p:sldId id="314" r:id="rId4"/>
    <p:sldId id="324" r:id="rId5"/>
    <p:sldId id="316" r:id="rId6"/>
    <p:sldId id="315" r:id="rId7"/>
    <p:sldId id="298" r:id="rId8"/>
    <p:sldId id="318" r:id="rId9"/>
    <p:sldId id="304" r:id="rId10"/>
    <p:sldId id="320" r:id="rId11"/>
    <p:sldId id="319" r:id="rId12"/>
    <p:sldId id="322" r:id="rId13"/>
    <p:sldId id="321" r:id="rId14"/>
    <p:sldId id="323" r:id="rId15"/>
    <p:sldId id="312" r:id="rId16"/>
    <p:sldId id="279" r:id="rId17"/>
  </p:sldIdLst>
  <p:sldSz cx="9144000" cy="6858000" type="screen4x3"/>
  <p:notesSz cx="6797675" cy="9874250"/>
  <p:embeddedFontLst>
    <p:embeddedFont>
      <p:font typeface="Sylfaen" panose="010A0502050306030303" pitchFamily="18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PG Glaho Arial" panose="020B0604020202020204" charset="0"/>
      <p:regular r:id="rId25"/>
    </p:embeddedFont>
    <p:embeddedFont>
      <p:font typeface="BPG Nino Mtavruli" panose="020B0604020202020204" charset="0"/>
      <p:regular r:id="rId26"/>
      <p:bold r:id="rId27"/>
    </p:embeddedFont>
    <p:embeddedFont>
      <p:font typeface="DejaVu Sans" panose="020B060402020202020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9720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811997" y="3464143"/>
            <a:ext cx="5520005" cy="10668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State Treasury Electronic Service System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258212" y="4648200"/>
            <a:ext cx="6781800" cy="928523"/>
          </a:xfrm>
        </p:spPr>
        <p:txBody>
          <a:bodyPr>
            <a:normAutofit/>
          </a:bodyPr>
          <a:lstStyle/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Financial-Analytical Service, Ministry of Finance</a:t>
            </a: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October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201</a:t>
            </a:r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endParaRPr lang="ru-RU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5100" y="22098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eTreasury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82469" y="5592987"/>
            <a:ext cx="4461528" cy="377216"/>
          </a:xfrm>
        </p:spPr>
        <p:txBody>
          <a:bodyPr>
            <a:normAutofit/>
          </a:bodyPr>
          <a:lstStyle/>
          <a:p>
            <a:pPr algn="r"/>
            <a:r>
              <a:rPr lang="en-US" sz="9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Aleksandre khuskivadze, </a:t>
            </a:r>
            <a:r>
              <a:rPr lang="en-US" sz="900" dirty="0">
                <a:solidFill>
                  <a:srgbClr val="C00000"/>
                </a:solidFill>
              </a:rPr>
              <a:t>Head of the  Research and Systems Analysis Department</a:t>
            </a:r>
            <a:endParaRPr lang="ru-RU" sz="9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Payment process in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eTreasury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1295400"/>
            <a:ext cx="7200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Payment </a:t>
            </a:r>
            <a:r>
              <a:rPr lang="en-US" sz="2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Data Sent To Procurement </a:t>
            </a:r>
            <a:r>
              <a:rPr lang="en-US" sz="2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Agency </a:t>
            </a:r>
            <a:r>
              <a:rPr lang="en-US" sz="2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from </a:t>
            </a:r>
            <a:r>
              <a:rPr lang="en-US" sz="2400" dirty="0" err="1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eTreasury</a:t>
            </a:r>
            <a:endParaRPr lang="en-US" sz="2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2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2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Payment </a:t>
            </a:r>
            <a:r>
              <a:rPr lang="en-US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Amount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2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2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Payment </a:t>
            </a:r>
            <a:r>
              <a:rPr lang="en-US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Date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2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Payment Receiver</a:t>
            </a:r>
          </a:p>
        </p:txBody>
      </p:sp>
    </p:spTree>
    <p:extLst>
      <p:ext uri="{BB962C8B-B14F-4D97-AF65-F5344CB8AC3E}">
        <p14:creationId xmlns:p14="http://schemas.microsoft.com/office/powerpoint/2010/main" val="1679143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Payroll process in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434" y="2544602"/>
            <a:ext cx="129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Spending Unit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1371600" cy="1197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0" y="195018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Treasury </a:t>
            </a:r>
            <a:r>
              <a:rPr lang="en-US" sz="1400" dirty="0" err="1" smtClean="0">
                <a:latin typeface="Sylfaen" panose="010A0502050306030303" pitchFamily="18" charset="0"/>
              </a:rPr>
              <a:t>empoyee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22" name="Straight Arrow Connector 21"/>
          <p:cNvCxnSpPr>
            <a:endCxn id="12" idx="3"/>
          </p:cNvCxnSpPr>
          <p:nvPr/>
        </p:nvCxnSpPr>
        <p:spPr>
          <a:xfrm flipH="1">
            <a:off x="5105400" y="1457187"/>
            <a:ext cx="2514600" cy="665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717859">
            <a:off x="5824383" y="1533941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Package approval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7" y="4233462"/>
            <a:ext cx="1371600" cy="11970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31094" y="5465006"/>
            <a:ext cx="133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eTreasury.ge</a:t>
            </a:r>
          </a:p>
          <a:p>
            <a:r>
              <a:rPr lang="en-US" sz="1400" dirty="0" smtClean="0">
                <a:latin typeface="Sylfaen" panose="010A0502050306030303" pitchFamily="18" charset="0"/>
              </a:rPr>
              <a:t>(Front Office)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90600" y="2579744"/>
            <a:ext cx="607184" cy="1673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000" y="3392061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lfaen" panose="010A0502050306030303" pitchFamily="18" charset="0"/>
              </a:rPr>
              <a:t>Generate the payroll registry</a:t>
            </a:r>
            <a:r>
              <a:rPr lang="ka-GE" sz="1000" dirty="0" smtClean="0">
                <a:latin typeface="Sylfaen" panose="010A0502050306030303" pitchFamily="18" charset="0"/>
              </a:rPr>
              <a:t>, </a:t>
            </a:r>
            <a:r>
              <a:rPr lang="en-US" sz="1000" dirty="0" smtClean="0">
                <a:latin typeface="Sylfaen" panose="010A0502050306030303" pitchFamily="18" charset="0"/>
              </a:rPr>
              <a:t>Payroll </a:t>
            </a:r>
            <a:r>
              <a:rPr lang="en-US" sz="1000" dirty="0">
                <a:latin typeface="Sylfaen" panose="010A0502050306030303" pitchFamily="18" charset="0"/>
              </a:rPr>
              <a:t>registry </a:t>
            </a:r>
            <a:r>
              <a:rPr lang="en-US" sz="1000" dirty="0" smtClean="0">
                <a:latin typeface="Sylfaen" panose="010A0502050306030303" pitchFamily="18" charset="0"/>
              </a:rPr>
              <a:t>accrual</a:t>
            </a:r>
            <a:r>
              <a:rPr lang="ka-GE" sz="1000" dirty="0" smtClean="0">
                <a:latin typeface="Sylfaen" panose="010A0502050306030303" pitchFamily="18" charset="0"/>
              </a:rPr>
              <a:t>, </a:t>
            </a:r>
            <a:endParaRPr lang="en-US" sz="1000" dirty="0" smtClean="0">
              <a:latin typeface="Sylfaen" panose="010A0502050306030303" pitchFamily="18" charset="0"/>
            </a:endParaRPr>
          </a:p>
          <a:p>
            <a:r>
              <a:rPr lang="en-US" sz="1000" dirty="0" smtClean="0">
                <a:latin typeface="Sylfaen" panose="010A0502050306030303" pitchFamily="18" charset="0"/>
              </a:rPr>
              <a:t>Automatic creation of package</a:t>
            </a:r>
            <a:r>
              <a:rPr lang="ka-GE" sz="1000" dirty="0" smtClean="0">
                <a:latin typeface="Sylfaen" panose="010A0502050306030303" pitchFamily="18" charset="0"/>
              </a:rPr>
              <a:t>, </a:t>
            </a:r>
            <a:endParaRPr lang="en-US" sz="1000" dirty="0" smtClean="0">
              <a:latin typeface="Sylfaen" panose="010A0502050306030303" pitchFamily="18" charset="0"/>
            </a:endParaRPr>
          </a:p>
          <a:p>
            <a:r>
              <a:rPr lang="en-US" sz="1000" dirty="0" smtClean="0">
                <a:latin typeface="Sylfaen" panose="010A0502050306030303" pitchFamily="18" charset="0"/>
              </a:rPr>
              <a:t>Package approval</a:t>
            </a:r>
            <a:endParaRPr lang="en-US" sz="1000" dirty="0">
              <a:latin typeface="Sylfaen" panose="010A0502050306030303" pitchFamily="18" charset="0"/>
            </a:endParaRPr>
          </a:p>
        </p:txBody>
      </p:sp>
      <p:cxnSp>
        <p:nvCxnSpPr>
          <p:cNvPr id="37" name="Straight Arrow Connector 36"/>
          <p:cNvCxnSpPr>
            <a:stCxn id="32" idx="3"/>
          </p:cNvCxnSpPr>
          <p:nvPr/>
        </p:nvCxnSpPr>
        <p:spPr>
          <a:xfrm>
            <a:off x="2247987" y="4832006"/>
            <a:ext cx="151161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22185" y="4607738"/>
            <a:ext cx="937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ylfaen" panose="010A0502050306030303" pitchFamily="18" charset="0"/>
              </a:rPr>
              <a:t>Send Package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8" y="1544590"/>
            <a:ext cx="1030833" cy="10308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33462"/>
            <a:ext cx="1371600" cy="11970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41209" y="5410200"/>
            <a:ext cx="136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eTreasury.ge</a:t>
            </a:r>
          </a:p>
          <a:p>
            <a:r>
              <a:rPr lang="en-US" sz="1400" dirty="0" smtClean="0">
                <a:latin typeface="Sylfaen" panose="010A0502050306030303" pitchFamily="18" charset="0"/>
              </a:rPr>
              <a:t>(Middle Office)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3800" y="2763550"/>
            <a:ext cx="136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eTreasury.ge</a:t>
            </a:r>
          </a:p>
          <a:p>
            <a:r>
              <a:rPr lang="en-US" sz="1400" dirty="0" smtClean="0">
                <a:latin typeface="Sylfaen" panose="010A0502050306030303" pitchFamily="18" charset="0"/>
              </a:rPr>
              <a:t>(Back Office)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79" y="3810000"/>
            <a:ext cx="1360721" cy="136072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5212809" y="2721088"/>
            <a:ext cx="2341869" cy="1582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554678" y="5072925"/>
            <a:ext cx="124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National Bank</a:t>
            </a:r>
          </a:p>
          <a:p>
            <a:r>
              <a:rPr lang="en-US" sz="1400" dirty="0" smtClean="0">
                <a:latin typeface="Sylfaen" panose="010A0502050306030303" pitchFamily="18" charset="0"/>
              </a:rPr>
              <a:t>(RTGS )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2001364">
            <a:off x="5902641" y="3377353"/>
            <a:ext cx="124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Send Package</a:t>
            </a:r>
            <a:r>
              <a:rPr lang="ka-GE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smtClean="0">
                <a:latin typeface="Sylfaen" panose="010A0502050306030303" pitchFamily="18" charset="0"/>
              </a:rPr>
              <a:t>to the bank</a:t>
            </a:r>
            <a:endParaRPr lang="en-US" sz="1100" dirty="0">
              <a:latin typeface="Sylfaen" panose="010A0502050306030303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4953000" y="3025160"/>
            <a:ext cx="2601678" cy="1735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2023885">
            <a:off x="5675121" y="3930509"/>
            <a:ext cx="1336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Confirm Payment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4493700" y="2743200"/>
            <a:ext cx="1" cy="150996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33800" y="3657600"/>
            <a:ext cx="1600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ylfaen" panose="010A0502050306030303" pitchFamily="18" charset="0"/>
              </a:rPr>
              <a:t>Approval of </a:t>
            </a:r>
            <a:r>
              <a:rPr lang="en-US" sz="1100" dirty="0" smtClean="0">
                <a:latin typeface="Sylfaen" panose="010A0502050306030303" pitchFamily="18" charset="0"/>
              </a:rPr>
              <a:t>Package and send to </a:t>
            </a:r>
            <a:r>
              <a:rPr lang="en-US" sz="1100" dirty="0">
                <a:latin typeface="Sylfaen" panose="010A0502050306030303" pitchFamily="18" charset="0"/>
              </a:rPr>
              <a:t>the </a:t>
            </a:r>
            <a:r>
              <a:rPr lang="en-US" sz="1100" dirty="0" smtClean="0">
                <a:latin typeface="Sylfaen" panose="010A0502050306030303" pitchFamily="18" charset="0"/>
              </a:rPr>
              <a:t>treasury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286000" y="2763550"/>
            <a:ext cx="1447800" cy="1454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8898402">
            <a:off x="2063395" y="3398446"/>
            <a:ext cx="1600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Send </a:t>
            </a:r>
            <a:r>
              <a:rPr lang="en-US" sz="1100" dirty="0">
                <a:latin typeface="Sylfaen" panose="010A0502050306030303" pitchFamily="18" charset="0"/>
              </a:rPr>
              <a:t>Package</a:t>
            </a:r>
            <a:r>
              <a:rPr lang="ka-GE" sz="1100" dirty="0">
                <a:latin typeface="Sylfaen" panose="010A0502050306030303" pitchFamily="18" charset="0"/>
              </a:rPr>
              <a:t> </a:t>
            </a:r>
            <a:r>
              <a:rPr lang="en-US" sz="1100" dirty="0">
                <a:latin typeface="Sylfaen" panose="010A0502050306030303" pitchFamily="18" charset="0"/>
              </a:rPr>
              <a:t>to the </a:t>
            </a:r>
            <a:r>
              <a:rPr lang="en-US" sz="1100" dirty="0" smtClean="0">
                <a:latin typeface="Sylfaen" panose="010A0502050306030303" pitchFamily="18" charset="0"/>
              </a:rPr>
              <a:t>treasury</a:t>
            </a:r>
            <a:endParaRPr lang="en-US" sz="1100" dirty="0">
              <a:latin typeface="Sylfaen" panose="010A0502050306030303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78" y="1199079"/>
            <a:ext cx="691022" cy="6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3" grpId="0"/>
      <p:bldP spid="33" grpId="0"/>
      <p:bldP spid="36" grpId="0"/>
      <p:bldP spid="38" grpId="0"/>
      <p:bldP spid="43" grpId="0"/>
      <p:bldP spid="45" grpId="0"/>
      <p:bldP spid="48" grpId="0"/>
      <p:bldP spid="49" grpId="0"/>
      <p:bldP spid="51" grpId="0"/>
      <p:bldP spid="56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Payroll process in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1295400"/>
            <a:ext cx="7200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Payroll </a:t>
            </a: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Data </a:t>
            </a: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Generated in </a:t>
            </a:r>
            <a:r>
              <a:rPr lang="en-US" sz="1400" dirty="0" err="1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eTreasury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Preparation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Date 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filled automatically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Number, Name and Document type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Basis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(application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or targeted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grant)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Period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Type of Data generation 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manning table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file upload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Structural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unit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Accrued and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deductible amounts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4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Benefits Achieved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1564481"/>
            <a:ext cx="7200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Automated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information exchange process between State Treasury and spending organizations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Simplified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budget services provided to organizations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Increased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information exchange effectiveness and efficiency</a:t>
            </a:r>
            <a:endParaRPr lang="ka-GE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Simplified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transaction process </a:t>
            </a:r>
            <a:endParaRPr lang="ka-GE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Minimized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administration </a:t>
            </a: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expenses</a:t>
            </a:r>
            <a:endParaRPr lang="ka-GE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Effective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management of the </a:t>
            </a: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processes</a:t>
            </a:r>
            <a:endParaRPr lang="ka-GE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93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Future Plans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06796" y="1411013"/>
            <a:ext cx="7200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Further Integration with </a:t>
            </a:r>
            <a:r>
              <a:rPr lang="en-US" sz="1600" dirty="0" err="1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eHRMS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Automation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of non-financial assets procurement operations and accountings of budget organizations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Improve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capital asset management by establishing a register of capital assets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Implementation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Assets/inventories and other non-monetary operations</a:t>
            </a:r>
          </a:p>
          <a:p>
            <a:pPr lvl="0">
              <a:buClr>
                <a:srgbClr val="C00000"/>
              </a:buClr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DejaVu Sans" panose="020B060402020202020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Reflection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of all the accrual and cash transactions in the main book of accounting of the system</a:t>
            </a:r>
            <a:endParaRPr lang="ka-GE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06796" y="814715"/>
            <a:ext cx="6477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From 2015 to 2020 the system will be Expanded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06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000" y="2364739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Thanks for your attention!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Personal Introduction and Agenda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600198"/>
            <a:ext cx="396790" cy="460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95699" y="1642461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Introduction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2587571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6128" y="2633119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eTreasury</a:t>
            </a:r>
            <a:r>
              <a:rPr lang="en-US" dirty="0" smtClean="0"/>
              <a:t> – System designation, development phases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4519993"/>
            <a:ext cx="396790" cy="460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6128" y="4565541"/>
            <a:ext cx="653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Functionality of the System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7" y="5410200"/>
            <a:ext cx="396790" cy="4604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918" y="5455748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13011" y="3626948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eTreasury</a:t>
            </a:r>
            <a:r>
              <a:rPr lang="en-US" dirty="0" smtClean="0"/>
              <a:t> structure and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8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eTreasury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 development phases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71550" y="1713310"/>
            <a:ext cx="720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400" dirty="0" err="1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eTreasury</a:t>
            </a: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State Treasury </a:t>
            </a: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electronic </a:t>
            </a: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service system is developed by LEPL Financial-Analytical service </a:t>
            </a:r>
            <a:r>
              <a:rPr lang="ka-GE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In-House Development</a:t>
            </a:r>
            <a:r>
              <a:rPr lang="ka-GE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dirty="0" err="1">
                <a:latin typeface="DejaVu Sans" panose="020B0603030804020204" pitchFamily="34" charset="0"/>
                <a:ea typeface="DejaVu Sans" panose="020B0603030804020204" pitchFamily="34" charset="0"/>
              </a:rPr>
              <a:t>eTreasury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system development stages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: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2010 - established first version of the System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;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2012 – launched a new version of the System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;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2015 – SGE and LEPL’s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are involved in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the System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4065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eTreasury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 - State Treasury electronic service system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designation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71550" y="1143000"/>
            <a:ext cx="7200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system enables budget spending organizations to submit documents and annexes in electronic format and manage the budgetary funds; </a:t>
            </a:r>
            <a:endParaRPr lang="ka-GE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This system enables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budget spending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organizations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to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transfer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their funds online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;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Main goal of the system is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to provide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effectiveness and transparency of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the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State Treasury activities and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reduce operational and financial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risks; 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Also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, the system features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include ability to generate/compile different types of reports,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that provide complete and classified information about state expenses. 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50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eTreasury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 structure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71550" y="1713310"/>
            <a:ext cx="7200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dirty="0" err="1">
                <a:latin typeface="DejaVu Sans" panose="020B0603030804020204" pitchFamily="34" charset="0"/>
                <a:ea typeface="DejaVu Sans" panose="020B0603030804020204" pitchFamily="34" charset="0"/>
              </a:rPr>
              <a:t>eTreasury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system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consists of three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Sub-System (with 3 different access points)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: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Front Office</a:t>
            </a:r>
            <a:r>
              <a:rPr lang="ka-GE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(Spending unit)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–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resource and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transaction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management for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government-financed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organizations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;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Middle Office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(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Spending unit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–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the assembly of necessary tools for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Self-government entities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to carry out operations and cost control, monitoring and analysis;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Back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Office</a:t>
            </a:r>
            <a:r>
              <a:rPr lang="ka-GE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(Treasury)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ka-GE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-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the assembly of necessary tools for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State Treasury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to carry out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state funds and expenses control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, monitoring and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analysis. 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2" y="762000"/>
            <a:ext cx="8649648" cy="520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system modules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Procurement process in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434" y="2544602"/>
            <a:ext cx="129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Spending Unit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1371600" cy="1197088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1447800" y="2122544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5663" y="1860934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Announces Tender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9668" y="2721088"/>
            <a:ext cx="220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ylfaen" panose="010A0502050306030303" pitchFamily="18" charset="0"/>
              </a:rPr>
              <a:t>Spa.ge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13114"/>
            <a:ext cx="965230" cy="8881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0" y="1950189"/>
            <a:ext cx="116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Vendor A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18402"/>
            <a:ext cx="965230" cy="888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0" y="3454329"/>
            <a:ext cx="116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Vendor B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33656"/>
            <a:ext cx="965230" cy="8881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0" y="4869348"/>
            <a:ext cx="116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Vendor X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22" name="Straight Arrow Connector 21"/>
          <p:cNvCxnSpPr>
            <a:stCxn id="16" idx="1"/>
            <a:endCxn id="12" idx="3"/>
          </p:cNvCxnSpPr>
          <p:nvPr/>
        </p:nvCxnSpPr>
        <p:spPr>
          <a:xfrm flipH="1">
            <a:off x="5105400" y="1457187"/>
            <a:ext cx="2514600" cy="665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717859">
            <a:off x="5896773" y="1709740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Make Offer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24" name="Straight Arrow Connector 23"/>
          <p:cNvCxnSpPr>
            <a:stCxn id="18" idx="1"/>
            <a:endCxn id="12" idx="3"/>
          </p:cNvCxnSpPr>
          <p:nvPr/>
        </p:nvCxnSpPr>
        <p:spPr>
          <a:xfrm flipH="1" flipV="1">
            <a:off x="5105400" y="2122544"/>
            <a:ext cx="2514600" cy="839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212409">
            <a:off x="5919699" y="2578030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Make Offer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26" name="Straight Arrow Connector 25"/>
          <p:cNvCxnSpPr>
            <a:stCxn id="20" idx="1"/>
            <a:endCxn id="12" idx="3"/>
          </p:cNvCxnSpPr>
          <p:nvPr/>
        </p:nvCxnSpPr>
        <p:spPr>
          <a:xfrm flipH="1" flipV="1">
            <a:off x="5105400" y="2122544"/>
            <a:ext cx="2514600" cy="2255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583434">
            <a:off x="5826521" y="3329189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Make Offer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06" y="4159109"/>
            <a:ext cx="1345794" cy="13457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66430" y="5552688"/>
            <a:ext cx="1575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Treasury Database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30" name="Straight Arrow Connector 29"/>
          <p:cNvCxnSpPr>
            <a:stCxn id="12" idx="2"/>
            <a:endCxn id="28" idx="0"/>
          </p:cNvCxnSpPr>
          <p:nvPr/>
        </p:nvCxnSpPr>
        <p:spPr>
          <a:xfrm>
            <a:off x="4419600" y="2721088"/>
            <a:ext cx="12903" cy="1438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44656" y="3250136"/>
            <a:ext cx="1575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Sending Details of Tender via e-service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7" y="4233462"/>
            <a:ext cx="1371600" cy="11970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31094" y="5465006"/>
            <a:ext cx="1333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anose="010A0502050306030303" pitchFamily="18" charset="0"/>
              </a:rPr>
              <a:t>e</a:t>
            </a:r>
            <a:r>
              <a:rPr lang="en-US" sz="1400" dirty="0" smtClean="0">
                <a:latin typeface="Sylfaen" panose="010A0502050306030303" pitchFamily="18" charset="0"/>
              </a:rPr>
              <a:t>Treasury.ge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90600" y="2579744"/>
            <a:ext cx="607184" cy="1673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4237395">
            <a:off x="718208" y="3553986"/>
            <a:ext cx="1575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Register Contract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37" name="Straight Arrow Connector 36"/>
          <p:cNvCxnSpPr>
            <a:stCxn id="32" idx="3"/>
            <a:endCxn id="28" idx="1"/>
          </p:cNvCxnSpPr>
          <p:nvPr/>
        </p:nvCxnSpPr>
        <p:spPr>
          <a:xfrm>
            <a:off x="2247987" y="4832006"/>
            <a:ext cx="15116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26059" y="4607738"/>
            <a:ext cx="733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Retrieve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8" y="1544590"/>
            <a:ext cx="1030833" cy="10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Procurement process in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1550" y="1295400"/>
            <a:ext cx="7200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Contract </a:t>
            </a: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Data Received From State Procurement </a:t>
            </a: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Agency in </a:t>
            </a:r>
            <a:r>
              <a:rPr lang="en-US" sz="1400" dirty="0" err="1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eTreasury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Contract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Date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Contract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Number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Contract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Amount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Winner Organization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Purchased Goods (Using CPV – Current Procurement Vocabulary)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15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Payment process in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eTreasury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613" y="2594955"/>
            <a:ext cx="129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Spending Unit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77817"/>
            <a:ext cx="1290342" cy="112616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2" idx="3"/>
            <a:endCxn id="9" idx="1"/>
          </p:cNvCxnSpPr>
          <p:nvPr/>
        </p:nvCxnSpPr>
        <p:spPr>
          <a:xfrm>
            <a:off x="1602200" y="2140901"/>
            <a:ext cx="20554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90842" y="1911287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Registers Payment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7" y="1625484"/>
            <a:ext cx="1030833" cy="10308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4033" y="2703986"/>
            <a:ext cx="129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eTreasury.ge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60539"/>
            <a:ext cx="1360721" cy="136072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971509" y="1954353"/>
            <a:ext cx="24198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1399" y="2723464"/>
            <a:ext cx="124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National Bank</a:t>
            </a:r>
          </a:p>
          <a:p>
            <a:r>
              <a:rPr lang="en-US" sz="1400" dirty="0" smtClean="0">
                <a:latin typeface="Sylfaen" panose="010A0502050306030303" pitchFamily="18" charset="0"/>
              </a:rPr>
              <a:t>(RTGS )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4901" y="1757728"/>
            <a:ext cx="1029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Send Payment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9" y="4213829"/>
            <a:ext cx="1345794" cy="13457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33481" y="5559623"/>
            <a:ext cx="147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Procurement DB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84541" y="2411553"/>
            <a:ext cx="24068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66662" y="2173255"/>
            <a:ext cx="1336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Confirm Payment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25" name="Straight Arrow Connector 24"/>
          <p:cNvCxnSpPr>
            <a:stCxn id="13" idx="2"/>
            <a:endCxn id="20" idx="0"/>
          </p:cNvCxnSpPr>
          <p:nvPr/>
        </p:nvCxnSpPr>
        <p:spPr>
          <a:xfrm flipH="1">
            <a:off x="4269546" y="3011763"/>
            <a:ext cx="9658" cy="1202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21645" y="3406914"/>
            <a:ext cx="1505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ylfaen" panose="010A0502050306030303" pitchFamily="18" charset="0"/>
              </a:rPr>
              <a:t>Sending Payment Details </a:t>
            </a:r>
            <a:r>
              <a:rPr lang="en-US" sz="1100" dirty="0">
                <a:latin typeface="Sylfaen" panose="010A0502050306030303" pitchFamily="18" charset="0"/>
              </a:rPr>
              <a:t>via </a:t>
            </a:r>
            <a:r>
              <a:rPr lang="en-US" sz="1100" dirty="0" smtClean="0">
                <a:latin typeface="Sylfaen" panose="010A0502050306030303" pitchFamily="18" charset="0"/>
              </a:rPr>
              <a:t>e-service</a:t>
            </a:r>
            <a:endParaRPr lang="en-US" sz="11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76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8" grpId="0"/>
      <p:bldP spid="19" grpId="0"/>
      <p:bldP spid="21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11572</TotalTime>
  <Words>645</Words>
  <Application>Microsoft Office PowerPoint</Application>
  <PresentationFormat>On-screen Show (4:3)</PresentationFormat>
  <Paragraphs>173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Sylfaen</vt:lpstr>
      <vt:lpstr>Calibri</vt:lpstr>
      <vt:lpstr>BPG Glaho Arial</vt:lpstr>
      <vt:lpstr>Arial</vt:lpstr>
      <vt:lpstr>BPG Nino Mtavruli</vt:lpstr>
      <vt:lpstr>DejaVu Sans</vt:lpstr>
      <vt:lpstr>Calibri Light</vt:lpstr>
      <vt:lpstr>Office Theme</vt:lpstr>
      <vt:lpstr>Storyboard Layouts</vt:lpstr>
      <vt:lpstr>State Treasury Electronic Service System </vt:lpstr>
      <vt:lpstr>PowerPoint Presentation</vt:lpstr>
      <vt:lpstr>PowerPoint Presentation</vt:lpstr>
      <vt:lpstr>PowerPoint Presentation</vt:lpstr>
      <vt:lpstr>PowerPoint Presentation</vt:lpstr>
      <vt:lpstr>eTreasury system modules</vt:lpstr>
      <vt:lpstr>Procurement process in eTreasury</vt:lpstr>
      <vt:lpstr>PowerPoint Presentation</vt:lpstr>
      <vt:lpstr>PowerPoint Presentation</vt:lpstr>
      <vt:lpstr>PowerPoint Presentation</vt:lpstr>
      <vt:lpstr>Payroll process in eTreasury</vt:lpstr>
      <vt:lpstr>PowerPoint Presentation</vt:lpstr>
      <vt:lpstr>PowerPoint Presentation</vt:lpstr>
      <vt:lpstr>Future Plans</vt:lpstr>
      <vt:lpstr>Thanks for your attention!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Ksenia Galantsova</cp:lastModifiedBy>
  <cp:revision>498</cp:revision>
  <cp:lastPrinted>2013-06-10T06:45:23Z</cp:lastPrinted>
  <dcterms:created xsi:type="dcterms:W3CDTF">2010-06-24T14:06:57Z</dcterms:created>
  <dcterms:modified xsi:type="dcterms:W3CDTF">2015-09-17T10:06:50Z</dcterms:modified>
</cp:coreProperties>
</file>