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8"/>
  </p:notesMasterIdLst>
  <p:handoutMasterIdLst>
    <p:handoutMasterId r:id="rId19"/>
  </p:handoutMasterIdLst>
  <p:sldIdLst>
    <p:sldId id="256" r:id="rId3"/>
    <p:sldId id="314" r:id="rId4"/>
    <p:sldId id="324" r:id="rId5"/>
    <p:sldId id="316" r:id="rId6"/>
    <p:sldId id="315" r:id="rId7"/>
    <p:sldId id="298" r:id="rId8"/>
    <p:sldId id="318" r:id="rId9"/>
    <p:sldId id="304" r:id="rId10"/>
    <p:sldId id="320" r:id="rId11"/>
    <p:sldId id="319" r:id="rId12"/>
    <p:sldId id="322" r:id="rId13"/>
    <p:sldId id="321" r:id="rId14"/>
    <p:sldId id="323" r:id="rId15"/>
    <p:sldId id="312" r:id="rId16"/>
    <p:sldId id="279" r:id="rId17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BPG Nino Mtavruli" panose="020B0604020202020204" charset="0"/>
      <p:regular r:id="rId26"/>
      <p:bold r:id="rId27"/>
    </p:embeddedFont>
    <p:embeddedFont>
      <p:font typeface="DejaVu Sans" panose="020B0604020202020204" charset="0"/>
      <p:regular r:id="rId28"/>
      <p:bold r:id="rId29"/>
      <p:italic r:id="rId30"/>
      <p:boldItalic r:id="rId31"/>
    </p:embeddedFont>
    <p:embeddedFont>
      <p:font typeface="Sylfaen" panose="010A0502050306030303" pitchFamily="18" charset="0"/>
      <p:regular r:id="rId32"/>
    </p:embeddedFont>
    <p:embeddedFont>
      <p:font typeface="BPG Glaho Arial" panose="020B0604020202020204" charset="0"/>
      <p:regular r:id="rId33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0132" cy="49646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565" y="2"/>
            <a:ext cx="2930132" cy="49646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411" y="4723025"/>
            <a:ext cx="5408344" cy="4473144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403"/>
            <a:ext cx="2930132" cy="49646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565" y="9444403"/>
            <a:ext cx="2930132" cy="496468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720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811997" y="3464143"/>
            <a:ext cx="5520005" cy="10668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Электронная система </a:t>
            </a:r>
            <a:r>
              <a:rPr lang="ru-RU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Государственного казначейства</a:t>
            </a:r>
            <a:r>
              <a:rPr lang="en-US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181100" y="4495800"/>
            <a:ext cx="6781800" cy="776123"/>
          </a:xfrm>
        </p:spPr>
        <p:txBody>
          <a:bodyPr>
            <a:normAutofit fontScale="55000" lnSpcReduction="20000"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Публично-правовое образование «Финансово-аналитическая служба». Министерство финансов</a:t>
            </a:r>
            <a:endParaRPr lang="en-US" sz="2200" dirty="0" smtClean="0">
              <a:solidFill>
                <a:srgbClr val="C00000"/>
              </a:solidFill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Октябрь </a:t>
            </a:r>
            <a:r>
              <a:rPr lang="ka-GE" sz="20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201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 г.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589213"/>
            <a:ext cx="521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Электронное казначейство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185781" y="5410200"/>
            <a:ext cx="4952997" cy="37721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Александр </a:t>
            </a:r>
            <a:r>
              <a:rPr lang="ru-RU" sz="1200" dirty="0" err="1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Хускивадзе</a:t>
            </a:r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руководитель Департамента исследований и системного анализа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9436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Осуществление платежей через электронное казначейство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1295400"/>
            <a:ext cx="7200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2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Информация о произведенных платежах направляется из электронного казначейства в Агентство по закупкам</a:t>
            </a:r>
            <a:endParaRPr lang="en-US" sz="2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2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Сумма платежа</a:t>
            </a:r>
            <a:endParaRPr lang="en-US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2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Дата платежа</a:t>
            </a:r>
            <a:endParaRPr lang="en-US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2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Получатель платежа</a:t>
            </a:r>
            <a:endParaRPr lang="en-US" sz="2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43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Расчет заработной платы в системе электронного казначейства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2544602"/>
            <a:ext cx="184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Бюджетополучатель 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371600" cy="1197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0" y="195018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Работник казначейства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22" name="Straight Arrow Connector 21"/>
          <p:cNvCxnSpPr>
            <a:endCxn id="12" idx="3"/>
          </p:cNvCxnSpPr>
          <p:nvPr/>
        </p:nvCxnSpPr>
        <p:spPr>
          <a:xfrm flipH="1">
            <a:off x="5105400" y="1457187"/>
            <a:ext cx="2514600" cy="66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717859">
            <a:off x="5748183" y="1359733"/>
            <a:ext cx="1313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Одобрение пакета документов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7" y="4233462"/>
            <a:ext cx="1371600" cy="11970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1094" y="5465006"/>
            <a:ext cx="1333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</a:t>
            </a:r>
            <a:r>
              <a:rPr lang="ru-RU" sz="1400" dirty="0" smtClean="0">
                <a:latin typeface="Sylfaen" panose="010A0502050306030303" pitchFamily="18" charset="0"/>
              </a:rPr>
              <a:t>Фронт-офис</a:t>
            </a:r>
            <a:r>
              <a:rPr lang="en-US" sz="1400" dirty="0" smtClean="0">
                <a:latin typeface="Sylfaen" panose="010A0502050306030303" pitchFamily="18" charset="0"/>
              </a:rPr>
              <a:t>)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90600" y="2579744"/>
            <a:ext cx="607184" cy="1673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000" y="3237445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Sylfaen" panose="010A0502050306030303" pitchFamily="18" charset="0"/>
              </a:rPr>
              <a:t>Формирование платежной ведомости</a:t>
            </a:r>
            <a:r>
              <a:rPr lang="ka-GE" sz="1000" dirty="0" smtClean="0">
                <a:latin typeface="Sylfaen" panose="010A0502050306030303" pitchFamily="18" charset="0"/>
              </a:rPr>
              <a:t>, </a:t>
            </a:r>
            <a:r>
              <a:rPr lang="ru-RU" sz="1000" dirty="0" smtClean="0">
                <a:latin typeface="Sylfaen" panose="010A0502050306030303" pitchFamily="18" charset="0"/>
              </a:rPr>
              <a:t>начисление расходов по оплате труда, автоматическое формирование пакета,  одобрение пакета</a:t>
            </a:r>
            <a:endParaRPr lang="en-US" sz="1000" dirty="0">
              <a:latin typeface="Sylfaen" panose="010A0502050306030303" pitchFamily="18" charset="0"/>
            </a:endParaRPr>
          </a:p>
        </p:txBody>
      </p:sp>
      <p:cxnSp>
        <p:nvCxnSpPr>
          <p:cNvPr id="37" name="Straight Arrow Connector 36"/>
          <p:cNvCxnSpPr>
            <a:stCxn id="32" idx="3"/>
          </p:cNvCxnSpPr>
          <p:nvPr/>
        </p:nvCxnSpPr>
        <p:spPr>
          <a:xfrm>
            <a:off x="2247987" y="4832006"/>
            <a:ext cx="151161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62200" y="4607738"/>
            <a:ext cx="1097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Направление пакета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8" y="1544590"/>
            <a:ext cx="1030833" cy="10308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233462"/>
            <a:ext cx="1371600" cy="11970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41209" y="5410200"/>
            <a:ext cx="13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</a:t>
            </a:r>
            <a:r>
              <a:rPr lang="ru-RU" sz="1400" dirty="0" err="1" smtClean="0">
                <a:latin typeface="Sylfaen" panose="010A0502050306030303" pitchFamily="18" charset="0"/>
              </a:rPr>
              <a:t>Мидл</a:t>
            </a:r>
            <a:r>
              <a:rPr lang="ru-RU" sz="1400" dirty="0" smtClean="0">
                <a:latin typeface="Sylfaen" panose="010A0502050306030303" pitchFamily="18" charset="0"/>
              </a:rPr>
              <a:t>-офис</a:t>
            </a:r>
            <a:r>
              <a:rPr lang="en-US" sz="1400" dirty="0" smtClean="0">
                <a:latin typeface="Sylfaen" panose="010A0502050306030303" pitchFamily="18" charset="0"/>
              </a:rPr>
              <a:t>)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3800" y="2763550"/>
            <a:ext cx="136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</a:p>
          <a:p>
            <a:r>
              <a:rPr lang="en-US" sz="1400" dirty="0" smtClean="0">
                <a:latin typeface="Sylfaen" panose="010A0502050306030303" pitchFamily="18" charset="0"/>
              </a:rPr>
              <a:t>(</a:t>
            </a:r>
            <a:r>
              <a:rPr lang="ru-RU" sz="1400" dirty="0" err="1" smtClean="0">
                <a:latin typeface="Sylfaen" panose="010A0502050306030303" pitchFamily="18" charset="0"/>
              </a:rPr>
              <a:t>Бэк</a:t>
            </a:r>
            <a:r>
              <a:rPr lang="ru-RU" sz="1400" dirty="0" smtClean="0">
                <a:latin typeface="Sylfaen" panose="010A0502050306030303" pitchFamily="18" charset="0"/>
              </a:rPr>
              <a:t>-офис</a:t>
            </a:r>
            <a:r>
              <a:rPr lang="en-US" sz="1400" dirty="0" smtClean="0">
                <a:latin typeface="Sylfaen" panose="010A0502050306030303" pitchFamily="18" charset="0"/>
              </a:rPr>
              <a:t>)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79" y="3810000"/>
            <a:ext cx="1360721" cy="136072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5212809" y="2721088"/>
            <a:ext cx="2341869" cy="1582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91400" y="5072925"/>
            <a:ext cx="1412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ylfaen" panose="010A0502050306030303" pitchFamily="18" charset="0"/>
              </a:rPr>
              <a:t>Национальный банк</a:t>
            </a:r>
            <a:endParaRPr lang="en-US" sz="1400" dirty="0" smtClean="0">
              <a:latin typeface="Sylfaen" panose="010A0502050306030303" pitchFamily="18" charset="0"/>
            </a:endParaRPr>
          </a:p>
          <a:p>
            <a:pPr algn="ctr"/>
            <a:r>
              <a:rPr lang="en-US" sz="1400" dirty="0" smtClean="0">
                <a:latin typeface="Sylfaen" panose="010A0502050306030303" pitchFamily="18" charset="0"/>
              </a:rPr>
              <a:t>(RTGS )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2001364">
            <a:off x="5902641" y="3377353"/>
            <a:ext cx="124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Направление пакета в банк</a:t>
            </a:r>
            <a:endParaRPr lang="en-US" sz="1100" dirty="0">
              <a:latin typeface="Sylfaen" panose="010A0502050306030303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953000" y="3025160"/>
            <a:ext cx="2601678" cy="1735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2023885">
            <a:off x="5675121" y="3845871"/>
            <a:ext cx="1336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Подтверждение оплаты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4493700" y="2743200"/>
            <a:ext cx="1" cy="150996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33800" y="3657600"/>
            <a:ext cx="1600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Одобрение и направление пакета в казначейство</a:t>
            </a:r>
            <a:endParaRPr lang="en-US" sz="1100" dirty="0" smtClean="0">
              <a:latin typeface="Sylfaen" panose="010A0502050306030303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286000" y="2763550"/>
            <a:ext cx="1447800" cy="1454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8898402">
            <a:off x="2063395" y="3398446"/>
            <a:ext cx="1600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Направление пакета в казначейство</a:t>
            </a:r>
            <a:endParaRPr lang="en-US" sz="1100" dirty="0">
              <a:latin typeface="Sylfaen" panose="010A0502050306030303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78" y="1199079"/>
            <a:ext cx="691022" cy="6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6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3" grpId="0"/>
      <p:bldP spid="33" grpId="0"/>
      <p:bldP spid="36" grpId="0"/>
      <p:bldP spid="38" grpId="0"/>
      <p:bldP spid="43" grpId="0"/>
      <p:bldP spid="45" grpId="0"/>
      <p:bldP spid="48" grpId="0"/>
      <p:bldP spid="49" grpId="0"/>
      <p:bldP spid="51" grpId="0"/>
      <p:bldP spid="5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6287448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Расчет заработной платы в системе электронного казначейства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295400"/>
            <a:ext cx="72009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Формирование данных об оплате труда в системе электронного казначейства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Дата подготовки (заполняется автоматически)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Номер, наименование и вид документа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Основание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заявление или целевой грант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Период 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Вид формирования данных 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штатное расписание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загрузка файла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Структурное подразделение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Начисленные и удерживаемые суммы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Реализованные преимущества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1564481"/>
            <a:ext cx="7200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Автоматизированный обмен информацией между государственным казначейством и организациями-бюджетополучателями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Упрощение бюджетных услуг, предоставляемых организациям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Повышение результативности и эффективности процесса обмена информацией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Упрощение </a:t>
            </a: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трансакций</a:t>
            </a: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Минимизация административных расходов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Эффективное управление казначейскими процессами</a:t>
            </a:r>
            <a:endParaRPr lang="ka-GE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Планы на будущее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06796" y="1411013"/>
            <a:ext cx="72009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Дальнейшая интеграция с электронной системой управления людскими ресурсами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Автоматизация операций по закупкам нефинансовых активов, а также бухгалтерского учета в бюджетных организациях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Совершенствование управления основными фондами за счет создания реестра основных фондов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Охват операций с имуществом /запасами материальных оборотных средств и других </a:t>
            </a:r>
            <a:r>
              <a:rPr lang="ru-RU" sz="1600" dirty="0" err="1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неденежных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операций   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DejaVu Sans" panose="020B060402020202020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Отражение всех начисленных и кассовых операций в Главной книге электронной системы</a:t>
            </a:r>
            <a:endParaRPr lang="ka-GE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6796" y="743607"/>
            <a:ext cx="6477000" cy="8565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В период с 2015 по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2020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 год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планируется расширение системы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06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Спасибо за внимание</a:t>
            </a: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Введение и план презентации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600198"/>
            <a:ext cx="396790" cy="460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5699" y="1642461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587571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6128" y="2633119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Электронное казначейство </a:t>
            </a:r>
            <a:r>
              <a:rPr lang="en-US" dirty="0" smtClean="0"/>
              <a:t>– </a:t>
            </a:r>
            <a:r>
              <a:rPr lang="ru-RU" dirty="0" smtClean="0"/>
              <a:t>назначение системы и этапы создания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4519993"/>
            <a:ext cx="396790" cy="460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6128" y="4565541"/>
            <a:ext cx="653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Функциональность системы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5410200"/>
            <a:ext cx="396790" cy="4604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918" y="5455748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и ответы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13011" y="3626948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и модули электронного казначейства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Этапы создания электронного казначейства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71550" y="1713310"/>
            <a:ext cx="7200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Электронное казначейство – электронная система Государственного казначейства – разрабатывается Финансово-аналитической службой </a:t>
            </a:r>
            <a:r>
              <a:rPr lang="ka-GE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ведомственная разработка</a:t>
            </a:r>
            <a:r>
              <a:rPr lang="ka-GE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Этапы создания электронного казначейства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: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2010 –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внедрение первой версии системы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2012 –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запуск новой версии системы</a:t>
            </a: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2015 –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вовлечение </a:t>
            </a:r>
            <a:r>
              <a:rPr lang="en-US" sz="1400" dirty="0" err="1">
                <a:latin typeface="DejaVu Sans" panose="020B0603030804020204" pitchFamily="34" charset="0"/>
                <a:ea typeface="DejaVu Sans" panose="020B0603030804020204" pitchFamily="34" charset="0"/>
              </a:rPr>
              <a:t>SGE</a:t>
            </a:r>
            <a:r>
              <a:rPr lang="en-US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ru-RU" sz="1400" dirty="0">
                <a:latin typeface="DejaVu Sans" panose="020B0603030804020204" pitchFamily="34" charset="0"/>
                <a:ea typeface="DejaVu Sans" panose="020B0603030804020204" pitchFamily="34" charset="0"/>
              </a:rPr>
              <a:t>и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публично-правовых образований в процесс развития системы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4065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59436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Электронное казначейство – назначение электронной системы Государственного  казначейства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71550" y="1143000"/>
            <a:ext cx="7200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Система позволяет организациям-получателям бюджетных средств представлять документы и приложения в электронном формате и осуществлять управление бюджетными средствами.</a:t>
            </a:r>
            <a:r>
              <a:rPr lang="en-US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endParaRPr lang="ka-GE" sz="1400" dirty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Система позволяет организациям-бюджетополучателям осуществлять переводы средств в режиме онлайн. 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Основная цель системы – обеспечение эффективности и прозрачности операций государственного казначейства, а также снижение операционных и финансовых рисков.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Кроме того, система предусматривает возможность генерирования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/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составления различных видов отчетов, содержащих полную, в </a:t>
            </a:r>
            <a:r>
              <a:rPr lang="ru-RU" sz="1400" dirty="0" err="1" smtClean="0">
                <a:latin typeface="DejaVu Sans" panose="020B0603030804020204" pitchFamily="34" charset="0"/>
                <a:ea typeface="DejaVu Sans" panose="020B0603030804020204" pitchFamily="34" charset="0"/>
              </a:rPr>
              <a:t>т.ч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. секретную информацию о государственных расходах.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50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Структура электронного казначейства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71550" y="1713310"/>
            <a:ext cx="7200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Система электронного казначейства состоит из трех подсистем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с тремя разными точками доступа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: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Фронт-офис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бюджетополучатель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управление ресурсами и трансакциями бюджетных организаций.</a:t>
            </a: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err="1" smtClean="0">
                <a:latin typeface="DejaVu Sans" panose="020B0603030804020204" pitchFamily="34" charset="0"/>
                <a:ea typeface="DejaVu Sans" panose="020B0603030804020204" pitchFamily="34" charset="0"/>
              </a:rPr>
              <a:t>Мидл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-офис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бюджетополучатель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набор необходимых инструментов, позволяющих самоуправляющимся единицам осуществлять операции и контроль затрат, а также мониторинг и анализ.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err="1" smtClean="0">
                <a:latin typeface="DejaVu Sans" panose="020B0603030804020204" pitchFamily="34" charset="0"/>
                <a:ea typeface="DejaVu Sans" panose="020B0603030804020204" pitchFamily="34" charset="0"/>
              </a:rPr>
              <a:t>Бэк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-офис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казначейство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)</a:t>
            </a:r>
            <a:r>
              <a:rPr lang="ka-GE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– 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набор инструментов, необходимых государственному казначейству для осуществления контроля за государственными финансами и расходами, а также для мониторинга и анализа.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</a:rPr>
              <a:t> 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2" y="762000"/>
            <a:ext cx="8649648" cy="520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Модули системы электронного казначейства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7200" y="3635953"/>
            <a:ext cx="200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Инфраструктура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264507" y="0"/>
            <a:ext cx="6805189" cy="6707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Закупочный процесс в рамках системы электронного казначейства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544602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Бюджетополучатель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371600" cy="1197088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1447800" y="2122544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5663" y="1860934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Объявляет тендер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668" y="2721088"/>
            <a:ext cx="220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ylfaen" panose="010A0502050306030303" pitchFamily="18" charset="0"/>
              </a:rPr>
              <a:t>Spa.ge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13114"/>
            <a:ext cx="965230" cy="8881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0" y="1950189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Поставщик </a:t>
            </a:r>
            <a:r>
              <a:rPr lang="en-US" sz="1400" dirty="0" smtClean="0">
                <a:latin typeface="Sylfaen" panose="010A0502050306030303" pitchFamily="18" charset="0"/>
              </a:rPr>
              <a:t>A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18402"/>
            <a:ext cx="965230" cy="888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0" y="3454329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Поставщик </a:t>
            </a:r>
            <a:r>
              <a:rPr lang="en-US" sz="1400" dirty="0" smtClean="0">
                <a:latin typeface="Sylfaen" panose="010A0502050306030303" pitchFamily="18" charset="0"/>
              </a:rPr>
              <a:t>B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33656"/>
            <a:ext cx="965230" cy="8881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0" y="486934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Поставщик </a:t>
            </a:r>
            <a:r>
              <a:rPr lang="en-US" sz="1400" dirty="0" smtClean="0">
                <a:latin typeface="Sylfaen" panose="010A0502050306030303" pitchFamily="18" charset="0"/>
              </a:rPr>
              <a:t>X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22" name="Straight Arrow Connector 21"/>
          <p:cNvCxnSpPr>
            <a:stCxn id="16" idx="1"/>
            <a:endCxn id="12" idx="3"/>
          </p:cNvCxnSpPr>
          <p:nvPr/>
        </p:nvCxnSpPr>
        <p:spPr>
          <a:xfrm flipH="1">
            <a:off x="5105400" y="1457187"/>
            <a:ext cx="2514600" cy="66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717859">
            <a:off x="5896773" y="1709740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Предложение 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24" name="Straight Arrow Connector 23"/>
          <p:cNvCxnSpPr>
            <a:stCxn id="18" idx="1"/>
            <a:endCxn id="12" idx="3"/>
          </p:cNvCxnSpPr>
          <p:nvPr/>
        </p:nvCxnSpPr>
        <p:spPr>
          <a:xfrm flipH="1" flipV="1">
            <a:off x="5105400" y="2122544"/>
            <a:ext cx="2514600" cy="839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212409">
            <a:off x="5919699" y="2578030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Предложение 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26" name="Straight Arrow Connector 25"/>
          <p:cNvCxnSpPr>
            <a:stCxn id="20" idx="1"/>
            <a:endCxn id="12" idx="3"/>
          </p:cNvCxnSpPr>
          <p:nvPr/>
        </p:nvCxnSpPr>
        <p:spPr>
          <a:xfrm flipH="1" flipV="1">
            <a:off x="5105400" y="2122544"/>
            <a:ext cx="2514600" cy="22551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583434">
            <a:off x="5826521" y="3329189"/>
            <a:ext cx="131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Предложение 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06" y="4159109"/>
            <a:ext cx="1345794" cy="134579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18903" y="5445931"/>
            <a:ext cx="157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База данных казначейства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30" name="Straight Arrow Connector 29"/>
          <p:cNvCxnSpPr>
            <a:stCxn id="12" idx="2"/>
            <a:endCxn id="28" idx="0"/>
          </p:cNvCxnSpPr>
          <p:nvPr/>
        </p:nvCxnSpPr>
        <p:spPr>
          <a:xfrm>
            <a:off x="4419600" y="2721088"/>
            <a:ext cx="12903" cy="1438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5200" y="3250136"/>
            <a:ext cx="19347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Направление информации о тендере через электронный сервис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7" y="4233462"/>
            <a:ext cx="1371600" cy="11970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31094" y="5465006"/>
            <a:ext cx="1333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anose="010A0502050306030303" pitchFamily="18" charset="0"/>
              </a:rPr>
              <a:t>e</a:t>
            </a:r>
            <a:r>
              <a:rPr lang="en-US" sz="1400" dirty="0" smtClean="0">
                <a:latin typeface="Sylfaen" panose="010A0502050306030303" pitchFamily="18" charset="0"/>
              </a:rPr>
              <a:t>Treasury.ge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61604" y="2698490"/>
            <a:ext cx="536180" cy="1554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4237395">
            <a:off x="603727" y="3424079"/>
            <a:ext cx="1675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Регистрация контракта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28" idx="1"/>
          </p:cNvCxnSpPr>
          <p:nvPr/>
        </p:nvCxnSpPr>
        <p:spPr>
          <a:xfrm>
            <a:off x="2247987" y="4832006"/>
            <a:ext cx="15116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26059" y="4607738"/>
            <a:ext cx="918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Получение данных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8" y="1544590"/>
            <a:ext cx="1030833" cy="10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457200"/>
            <a:ext cx="4727884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2590800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Закупочный процесс в рамках системы электронного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казначейства 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1550" y="1295400"/>
            <a:ext cx="7200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Информация о контрактах поступает в электронное казначейство из Государственного агентства по закупкам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Дата заключения контракта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ka-GE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Номер контракта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Сумма контракта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Победитель тендера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Закупленные товары 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 Единому закупочному классификатору (</a:t>
            </a:r>
            <a:r>
              <a:rPr lang="en-US" sz="1400" dirty="0" err="1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CPV</a:t>
            </a: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15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09800" y="152400"/>
            <a:ext cx="6859896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Осуществление платежей через электронное казначейство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9495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Бюджетополучатель 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77817"/>
            <a:ext cx="1290342" cy="112616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2" idx="3"/>
            <a:endCxn id="9" idx="1"/>
          </p:cNvCxnSpPr>
          <p:nvPr/>
        </p:nvCxnSpPr>
        <p:spPr>
          <a:xfrm>
            <a:off x="1602200" y="2140901"/>
            <a:ext cx="205540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1911287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Регистрация платежа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7" y="1625484"/>
            <a:ext cx="1030833" cy="1030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4033" y="2703986"/>
            <a:ext cx="129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Sylfaen" panose="010A0502050306030303" pitchFamily="18" charset="0"/>
              </a:rPr>
              <a:t>eTreasury.ge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60539"/>
            <a:ext cx="1360721" cy="136072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971509" y="1954353"/>
            <a:ext cx="24198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15200" y="2723464"/>
            <a:ext cx="152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ylfaen" panose="010A0502050306030303" pitchFamily="18" charset="0"/>
              </a:rPr>
              <a:t>Национальный банк </a:t>
            </a:r>
            <a:endParaRPr lang="en-US" sz="1400" dirty="0" smtClean="0">
              <a:latin typeface="Sylfaen" panose="010A0502050306030303" pitchFamily="18" charset="0"/>
            </a:endParaRPr>
          </a:p>
          <a:p>
            <a:pPr algn="ctr"/>
            <a:r>
              <a:rPr lang="en-US" sz="1400" dirty="0" smtClean="0">
                <a:latin typeface="Sylfaen" panose="010A0502050306030303" pitchFamily="18" charset="0"/>
              </a:rPr>
              <a:t>(</a:t>
            </a:r>
            <a:r>
              <a:rPr lang="ru-RU" sz="1400" dirty="0" smtClean="0">
                <a:latin typeface="Sylfaen" panose="010A0502050306030303" pitchFamily="18" charset="0"/>
              </a:rPr>
              <a:t>система </a:t>
            </a:r>
            <a:r>
              <a:rPr lang="en-US" sz="1400" dirty="0" err="1" smtClean="0">
                <a:latin typeface="Sylfaen" panose="010A0502050306030303" pitchFamily="18" charset="0"/>
              </a:rPr>
              <a:t>RTGS</a:t>
            </a:r>
            <a:r>
              <a:rPr lang="en-US" sz="1400" dirty="0" smtClean="0">
                <a:latin typeface="Sylfaen" panose="010A0502050306030303" pitchFamily="18" charset="0"/>
              </a:rPr>
              <a:t> </a:t>
            </a:r>
            <a:r>
              <a:rPr lang="en-US" sz="1400" dirty="0" smtClean="0">
                <a:latin typeface="Sylfaen" panose="010A0502050306030303" pitchFamily="18" charset="0"/>
              </a:rPr>
              <a:t>)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9748" y="1757728"/>
            <a:ext cx="1363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Отправка платежа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9" y="4213829"/>
            <a:ext cx="1345794" cy="13457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6600" y="55596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ylfaen" panose="010A0502050306030303" pitchFamily="18" charset="0"/>
              </a:rPr>
              <a:t>База данных о закупках</a:t>
            </a:r>
            <a:endParaRPr lang="en-US" sz="1400" dirty="0">
              <a:latin typeface="Sylfaen" panose="010A0502050306030303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84541" y="2411553"/>
            <a:ext cx="24068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0" y="2173255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Подтверждение оплаты</a:t>
            </a:r>
            <a:endParaRPr lang="en-US" dirty="0">
              <a:latin typeface="Sylfaen" panose="010A0502050306030303" pitchFamily="18" charset="0"/>
            </a:endParaRPr>
          </a:p>
        </p:txBody>
      </p:sp>
      <p:cxnSp>
        <p:nvCxnSpPr>
          <p:cNvPr id="25" name="Straight Arrow Connector 24"/>
          <p:cNvCxnSpPr>
            <a:stCxn id="13" idx="2"/>
            <a:endCxn id="20" idx="0"/>
          </p:cNvCxnSpPr>
          <p:nvPr/>
        </p:nvCxnSpPr>
        <p:spPr>
          <a:xfrm flipH="1">
            <a:off x="4269546" y="3011763"/>
            <a:ext cx="9658" cy="1202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1645" y="3406914"/>
            <a:ext cx="1505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Sylfaen" panose="010A0502050306030303" pitchFamily="18" charset="0"/>
              </a:rPr>
              <a:t>Направление информации о платеже через электронный сервис</a:t>
            </a:r>
            <a:endParaRPr lang="en-US" sz="11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76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8" grpId="0"/>
      <p:bldP spid="19" grpId="0"/>
      <p:bldP spid="21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13434</TotalTime>
  <Words>654</Words>
  <Application>Microsoft Office PowerPoint</Application>
  <PresentationFormat>Экран (4:3)</PresentationFormat>
  <Paragraphs>171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BPG Nino Mtavruli</vt:lpstr>
      <vt:lpstr>DejaVu Sans</vt:lpstr>
      <vt:lpstr>Sylfaen</vt:lpstr>
      <vt:lpstr>BPG Glaho Arial</vt:lpstr>
      <vt:lpstr>Office Theme</vt:lpstr>
      <vt:lpstr>Storyboard Layouts</vt:lpstr>
      <vt:lpstr>Электронная система Государственного казначейства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Модули системы электронного казначейства</vt:lpstr>
      <vt:lpstr>Закупочный процесс в рамках системы электронного казначейства</vt:lpstr>
      <vt:lpstr>Презентация PowerPoint</vt:lpstr>
      <vt:lpstr>Презентация PowerPoint</vt:lpstr>
      <vt:lpstr>Презентация PowerPoint</vt:lpstr>
      <vt:lpstr>Расчет заработной платы в системе электронного казначейства</vt:lpstr>
      <vt:lpstr>Презентация PowerPoint</vt:lpstr>
      <vt:lpstr>Презентация PowerPoint</vt:lpstr>
      <vt:lpstr>Планы на будущее</vt:lpstr>
      <vt:lpstr>Спасибо за внимание!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Lyudmila</cp:lastModifiedBy>
  <cp:revision>528</cp:revision>
  <cp:lastPrinted>2015-09-20T16:36:42Z</cp:lastPrinted>
  <dcterms:created xsi:type="dcterms:W3CDTF">2010-06-24T14:06:57Z</dcterms:created>
  <dcterms:modified xsi:type="dcterms:W3CDTF">2015-09-22T11:42:55Z</dcterms:modified>
</cp:coreProperties>
</file>