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710" r:id="rId2"/>
    <p:sldMasterId id="2147483828" r:id="rId3"/>
    <p:sldMasterId id="2147483844" r:id="rId4"/>
    <p:sldMasterId id="2147483860" r:id="rId5"/>
    <p:sldMasterId id="2147483876" r:id="rId6"/>
    <p:sldMasterId id="2147483892" r:id="rId7"/>
    <p:sldMasterId id="2147483904" r:id="rId8"/>
    <p:sldMasterId id="2147487470" r:id="rId9"/>
  </p:sldMasterIdLst>
  <p:notesMasterIdLst>
    <p:notesMasterId r:id="rId53"/>
  </p:notesMasterIdLst>
  <p:handoutMasterIdLst>
    <p:handoutMasterId r:id="rId54"/>
  </p:handoutMasterIdLst>
  <p:sldIdLst>
    <p:sldId id="416" r:id="rId10"/>
    <p:sldId id="455" r:id="rId11"/>
    <p:sldId id="454" r:id="rId12"/>
    <p:sldId id="418" r:id="rId13"/>
    <p:sldId id="424" r:id="rId14"/>
    <p:sldId id="425" r:id="rId15"/>
    <p:sldId id="482" r:id="rId16"/>
    <p:sldId id="481" r:id="rId17"/>
    <p:sldId id="480" r:id="rId18"/>
    <p:sldId id="483" r:id="rId19"/>
    <p:sldId id="426" r:id="rId20"/>
    <p:sldId id="427" r:id="rId21"/>
    <p:sldId id="435" r:id="rId22"/>
    <p:sldId id="459" r:id="rId23"/>
    <p:sldId id="440" r:id="rId24"/>
    <p:sldId id="484" r:id="rId25"/>
    <p:sldId id="439" r:id="rId26"/>
    <p:sldId id="444" r:id="rId27"/>
    <p:sldId id="443" r:id="rId28"/>
    <p:sldId id="461" r:id="rId29"/>
    <p:sldId id="473" r:id="rId30"/>
    <p:sldId id="475" r:id="rId31"/>
    <p:sldId id="476" r:id="rId32"/>
    <p:sldId id="478" r:id="rId33"/>
    <p:sldId id="463" r:id="rId34"/>
    <p:sldId id="485" r:id="rId35"/>
    <p:sldId id="486" r:id="rId36"/>
    <p:sldId id="487" r:id="rId37"/>
    <p:sldId id="488" r:id="rId38"/>
    <p:sldId id="489" r:id="rId39"/>
    <p:sldId id="490" r:id="rId40"/>
    <p:sldId id="491" r:id="rId41"/>
    <p:sldId id="492" r:id="rId42"/>
    <p:sldId id="493" r:id="rId43"/>
    <p:sldId id="494" r:id="rId44"/>
    <p:sldId id="465" r:id="rId45"/>
    <p:sldId id="466" r:id="rId46"/>
    <p:sldId id="467" r:id="rId47"/>
    <p:sldId id="468" r:id="rId48"/>
    <p:sldId id="469" r:id="rId49"/>
    <p:sldId id="470" r:id="rId50"/>
    <p:sldId id="471" r:id="rId51"/>
    <p:sldId id="472" r:id="rId52"/>
  </p:sldIdLst>
  <p:sldSz cx="10080625" cy="756126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30">
          <p15:clr>
            <a:srgbClr val="A4A3A4"/>
          </p15:clr>
        </p15:guide>
        <p15:guide id="2" pos="453">
          <p15:clr>
            <a:srgbClr val="A4A3A4"/>
          </p15:clr>
        </p15:guide>
        <p15:guide id="3" pos="58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FF66"/>
    <a:srgbClr val="008000"/>
    <a:srgbClr val="EBFFFF"/>
    <a:srgbClr val="DDFFFF"/>
    <a:srgbClr val="FFCCFF"/>
    <a:srgbClr val="CC99FF"/>
    <a:srgbClr val="D2D3D4"/>
    <a:srgbClr val="FF00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1" autoAdjust="0"/>
    <p:restoredTop sz="89929" autoAdjust="0"/>
  </p:normalViewPr>
  <p:slideViewPr>
    <p:cSldViewPr>
      <p:cViewPr varScale="1">
        <p:scale>
          <a:sx n="89" d="100"/>
          <a:sy n="89" d="100"/>
        </p:scale>
        <p:origin x="468" y="84"/>
      </p:cViewPr>
      <p:guideLst>
        <p:guide orient="horz" pos="930"/>
        <p:guide pos="453"/>
        <p:guide pos="5897"/>
      </p:guideLst>
    </p:cSldViewPr>
  </p:slideViewPr>
  <p:outlineViewPr>
    <p:cViewPr>
      <p:scale>
        <a:sx n="33" d="100"/>
        <a:sy n="33" d="100"/>
      </p:scale>
      <p:origin x="0" y="9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50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7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7767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B84B52C-7C67-43C2-B20A-21BDD24196A4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2113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4"/>
            <a:ext cx="5438748" cy="446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7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7767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D6B8091-0AEA-4B78-AA6A-404A4946F545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30967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smtClean="0">
              <a:latin typeface="Arial" pitchFamily="34" charset="0"/>
            </a:endParaRPr>
          </a:p>
        </p:txBody>
      </p:sp>
      <p:sp>
        <p:nvSpPr>
          <p:cNvPr id="829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4D9C63-F32A-48FE-B82A-94CA88F78FCF}" type="slidenum">
              <a:rPr lang="de-AT" altLang="de-DE" smtClean="0"/>
              <a:pPr eaLnBrk="1" hangingPunct="1"/>
              <a:t>16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84541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smtClean="0">
              <a:latin typeface="Arial" pitchFamily="34" charset="0"/>
            </a:endParaRPr>
          </a:p>
        </p:txBody>
      </p:sp>
      <p:sp>
        <p:nvSpPr>
          <p:cNvPr id="983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0EB947-03B7-4E80-8939-0A8043E17DFC}" type="slidenum">
              <a:rPr lang="de-AT" altLang="de-DE" smtClean="0"/>
              <a:pPr eaLnBrk="1" hangingPunct="1"/>
              <a:t>18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1535360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>
              <a:latin typeface="Arial" charset="0"/>
            </a:endParaRPr>
          </a:p>
        </p:txBody>
      </p:sp>
      <p:sp>
        <p:nvSpPr>
          <p:cNvPr id="1034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41B335-9A7B-4F07-B49E-451AB589BBB2}" type="slidenum">
              <a:rPr lang="de-AT" altLang="de-DE">
                <a:solidFill>
                  <a:prstClr val="black"/>
                </a:solidFill>
              </a:rPr>
              <a:pPr/>
              <a:t>32</a:t>
            </a:fld>
            <a:endParaRPr lang="de-AT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94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2FF36-A335-4317-B548-B6A9C8ACC5BA}" type="slidenum">
              <a:rPr lang="de-AT" smtClean="0"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209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MFdt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15975" y="684371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817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1D244-F05D-45D7-8461-B6DD9D950F09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562318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EEBAF-4EA4-4113-873A-0CFFE06DBEB9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152562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3CDCD-1614-4CA2-81A3-B7385C2BA686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171288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7DE2C-A9FA-414C-8E95-9C8AE96640E6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170440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DF07D-F933-4668-81F9-57B5051DF2AF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39175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8705A-F305-40E6-B2CC-548E569DE02F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944499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1914D-AAA7-4E9F-BFC4-1F37695BB87F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444938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4396B-0273-4EA6-81FC-B5C2C1A0FAE1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133097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4A295-680F-4AFF-BE6B-EEC444496BB3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741549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CD27D-FB44-47AA-96CA-8A9B7E0B758F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04755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0900" y="485775"/>
            <a:ext cx="2160588" cy="6103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485775"/>
            <a:ext cx="6329362" cy="61039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63219-0AD3-4092-A9F4-1088DBE29080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3528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97725" y="395288"/>
            <a:ext cx="2159000" cy="62611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395288"/>
            <a:ext cx="6326187" cy="62611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81D51-A22D-4758-BB2D-F467EBD445C8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375488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1619-AD54-4513-B06A-21A014326E47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327809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03DDF-4054-443C-A815-EE6108B18D87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67030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16513" y="2122488"/>
            <a:ext cx="4244975" cy="2157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16513" y="4432300"/>
            <a:ext cx="4244975" cy="21574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35769-0D97-4A34-A056-A6F4B1B9A5FB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38385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BC515-95C9-4279-A6B6-9AA80565DF6A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234646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736600" y="6843718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6" tIns="45698" rIns="91396" bIns="45698"/>
          <a:lstStyle/>
          <a:p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 userDrawn="1"/>
        </p:nvSpPr>
        <p:spPr bwMode="auto">
          <a:xfrm>
            <a:off x="815975" y="6843714"/>
            <a:ext cx="8550275" cy="215900"/>
          </a:xfrm>
          <a:prstGeom prst="rect">
            <a:avLst/>
          </a:prstGeom>
          <a:solidFill>
            <a:srgbClr val="D2D3D4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6" tIns="45698" rIns="91396" bIns="45698" anchor="ctr"/>
          <a:lstStyle/>
          <a:p>
            <a:pPr defTabSz="1007567"/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5072" name="Picture 16" descr="BMF_logo_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71454"/>
            <a:ext cx="3311525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0917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92031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43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75" indent="0">
              <a:buNone/>
              <a:defRPr sz="1800"/>
            </a:lvl2pPr>
            <a:lvl3pPr marL="913950" indent="0">
              <a:buNone/>
              <a:defRPr sz="1700"/>
            </a:lvl3pPr>
            <a:lvl4pPr marL="1370924" indent="0">
              <a:buNone/>
              <a:defRPr sz="1400"/>
            </a:lvl4pPr>
            <a:lvl5pPr marL="1827898" indent="0">
              <a:buNone/>
              <a:defRPr sz="1400"/>
            </a:lvl5pPr>
            <a:lvl6pPr marL="2284873" indent="0">
              <a:buNone/>
              <a:defRPr sz="1400"/>
            </a:lvl6pPr>
            <a:lvl7pPr marL="2741848" indent="0">
              <a:buNone/>
              <a:defRPr sz="1400"/>
            </a:lvl7pPr>
            <a:lvl8pPr marL="3198823" indent="0">
              <a:buNone/>
              <a:defRPr sz="1400"/>
            </a:lvl8pPr>
            <a:lvl9pPr marL="3655797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703164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42" y="2122492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7" y="2122492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87890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7" y="303217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7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5" indent="0">
              <a:buNone/>
              <a:defRPr sz="2000" b="1"/>
            </a:lvl2pPr>
            <a:lvl3pPr marL="913950" indent="0">
              <a:buNone/>
              <a:defRPr sz="1800" b="1"/>
            </a:lvl3pPr>
            <a:lvl4pPr marL="1370924" indent="0">
              <a:buNone/>
              <a:defRPr sz="1700" b="1"/>
            </a:lvl4pPr>
            <a:lvl5pPr marL="1827898" indent="0">
              <a:buNone/>
              <a:defRPr sz="1700" b="1"/>
            </a:lvl5pPr>
            <a:lvl6pPr marL="2284873" indent="0">
              <a:buNone/>
              <a:defRPr sz="1700" b="1"/>
            </a:lvl6pPr>
            <a:lvl7pPr marL="2741848" indent="0">
              <a:buNone/>
              <a:defRPr sz="1700" b="1"/>
            </a:lvl7pPr>
            <a:lvl8pPr marL="3198823" indent="0">
              <a:buNone/>
              <a:defRPr sz="1700" b="1"/>
            </a:lvl8pPr>
            <a:lvl9pPr marL="3655797" indent="0">
              <a:buNone/>
              <a:defRPr sz="17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8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7" y="1692277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5" indent="0">
              <a:buNone/>
              <a:defRPr sz="2000" b="1"/>
            </a:lvl2pPr>
            <a:lvl3pPr marL="913950" indent="0">
              <a:buNone/>
              <a:defRPr sz="1800" b="1"/>
            </a:lvl3pPr>
            <a:lvl4pPr marL="1370924" indent="0">
              <a:buNone/>
              <a:defRPr sz="1700" b="1"/>
            </a:lvl4pPr>
            <a:lvl5pPr marL="1827898" indent="0">
              <a:buNone/>
              <a:defRPr sz="1700" b="1"/>
            </a:lvl5pPr>
            <a:lvl6pPr marL="2284873" indent="0">
              <a:buNone/>
              <a:defRPr sz="1700" b="1"/>
            </a:lvl6pPr>
            <a:lvl7pPr marL="2741848" indent="0">
              <a:buNone/>
              <a:defRPr sz="1700" b="1"/>
            </a:lvl7pPr>
            <a:lvl8pPr marL="3198823" indent="0">
              <a:buNone/>
              <a:defRPr sz="1700" b="1"/>
            </a:lvl8pPr>
            <a:lvl9pPr marL="3655797" indent="0">
              <a:buNone/>
              <a:defRPr sz="17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7" y="2397128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03928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5384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395288"/>
            <a:ext cx="6657975" cy="5953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9138" y="1798638"/>
            <a:ext cx="8637587" cy="485775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88DB5-4BD6-4223-B66E-CB957A5BA7EC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627880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8942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9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7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42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975" indent="0">
              <a:buNone/>
              <a:defRPr sz="1200"/>
            </a:lvl2pPr>
            <a:lvl3pPr marL="913950" indent="0">
              <a:buNone/>
              <a:defRPr sz="1000"/>
            </a:lvl3pPr>
            <a:lvl4pPr marL="1370924" indent="0">
              <a:buNone/>
              <a:defRPr sz="900"/>
            </a:lvl4pPr>
            <a:lvl5pPr marL="1827898" indent="0">
              <a:buNone/>
              <a:defRPr sz="900"/>
            </a:lvl5pPr>
            <a:lvl6pPr marL="2284873" indent="0">
              <a:buNone/>
              <a:defRPr sz="900"/>
            </a:lvl6pPr>
            <a:lvl7pPr marL="2741848" indent="0">
              <a:buNone/>
              <a:defRPr sz="900"/>
            </a:lvl7pPr>
            <a:lvl8pPr marL="3198823" indent="0">
              <a:buNone/>
              <a:defRPr sz="900"/>
            </a:lvl8pPr>
            <a:lvl9pPr marL="3655797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540323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42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42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6975" indent="0">
              <a:buNone/>
              <a:defRPr sz="2800"/>
            </a:lvl2pPr>
            <a:lvl3pPr marL="913950" indent="0">
              <a:buNone/>
              <a:defRPr sz="2400"/>
            </a:lvl3pPr>
            <a:lvl4pPr marL="1370924" indent="0">
              <a:buNone/>
              <a:defRPr sz="2000"/>
            </a:lvl4pPr>
            <a:lvl5pPr marL="1827898" indent="0">
              <a:buNone/>
              <a:defRPr sz="2000"/>
            </a:lvl5pPr>
            <a:lvl6pPr marL="2284873" indent="0">
              <a:buNone/>
              <a:defRPr sz="2000"/>
            </a:lvl6pPr>
            <a:lvl7pPr marL="2741848" indent="0">
              <a:buNone/>
              <a:defRPr sz="2000"/>
            </a:lvl7pPr>
            <a:lvl8pPr marL="3198823" indent="0">
              <a:buNone/>
              <a:defRPr sz="2000"/>
            </a:lvl8pPr>
            <a:lvl9pPr marL="3655797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42" y="5918201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6975" indent="0">
              <a:buNone/>
              <a:defRPr sz="1200"/>
            </a:lvl2pPr>
            <a:lvl3pPr marL="913950" indent="0">
              <a:buNone/>
              <a:defRPr sz="1000"/>
            </a:lvl3pPr>
            <a:lvl4pPr marL="1370924" indent="0">
              <a:buNone/>
              <a:defRPr sz="900"/>
            </a:lvl4pPr>
            <a:lvl5pPr marL="1827898" indent="0">
              <a:buNone/>
              <a:defRPr sz="900"/>
            </a:lvl5pPr>
            <a:lvl6pPr marL="2284873" indent="0">
              <a:buNone/>
              <a:defRPr sz="900"/>
            </a:lvl6pPr>
            <a:lvl7pPr marL="2741848" indent="0">
              <a:buNone/>
              <a:defRPr sz="900"/>
            </a:lvl7pPr>
            <a:lvl8pPr marL="3198823" indent="0">
              <a:buNone/>
              <a:defRPr sz="900"/>
            </a:lvl8pPr>
            <a:lvl9pPr marL="3655797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619939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08768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0900" y="487367"/>
            <a:ext cx="2160588" cy="6102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7" y="487367"/>
            <a:ext cx="6329363" cy="61023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60529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7" y="487368"/>
            <a:ext cx="5834063" cy="593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42" y="2122492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16517" y="2122488"/>
            <a:ext cx="4244975" cy="2157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16517" y="4432304"/>
            <a:ext cx="4244975" cy="21574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1553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7" y="487368"/>
            <a:ext cx="5834063" cy="593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9138" y="2122492"/>
            <a:ext cx="8642350" cy="4467225"/>
          </a:xfr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522348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7" y="487368"/>
            <a:ext cx="5834063" cy="593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42" y="2122492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7" y="2122492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2990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MFdt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15975" y="684371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46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5728A-3AD9-4F2F-A34F-733FA6061E97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8136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7713E-54BB-4B81-9D7F-9254B6E709FA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10094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68021-E44A-44DF-AFDD-DFA44CE8F04F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2968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9BFD-2600-48CA-B50F-4C560C43E6D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92286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572D9-611C-4F7C-A073-54E6C4092119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99153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DD781-9A7C-4B84-9269-7D6B136D6A7F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9500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5315C-75DC-49B2-9434-3F7150247491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73248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B4846-0E0E-4100-9CC1-F3F4BF44E9A1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9354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B4A22-70FC-4E16-9EF5-CC06ABA4C3AD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51826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F465-9E2A-458E-8EA1-A9245C654A14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5142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0900" y="485775"/>
            <a:ext cx="2160588" cy="6103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485775"/>
            <a:ext cx="6329362" cy="61039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2839B-2484-4570-8B4B-C6E3CDD3F72E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15254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F8BA-ACEF-4821-A4E3-B502CBA6332F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82164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715B5-37B7-42CF-B03C-CD6681AB5D6C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9494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16513" y="2122488"/>
            <a:ext cx="4244975" cy="2157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16513" y="4432300"/>
            <a:ext cx="4244975" cy="21574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829E7-D349-4B5B-B75E-E17E59EDA2F4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61878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E325F-D496-4CE0-803A-DFEA8865E821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26401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MFdt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15975" y="684371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17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E867E-6D9C-4DB6-B418-66774391A9D4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64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98FFA-BA6E-4D28-8F73-BCC43753D5E4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3547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292C-A78C-48FA-8022-49249D38CA8B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5909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0472D-FE2D-46C0-AA6C-CD0180AA87E6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74067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A48DF-356B-4E99-808F-930B96DF6928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78883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FCC3A-F1AD-4C94-9376-D247B1FA45B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02659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FC68B-06E9-4F12-BB79-A94858411287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19017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31456-AE0C-4E4F-9192-382AA88F0127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39422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05586-0E4C-41FC-B012-92C94E527507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5418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5987F-3AC0-4810-AEFB-0F91501C673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32012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0900" y="485775"/>
            <a:ext cx="2160588" cy="6103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485775"/>
            <a:ext cx="6329362" cy="61039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E04F1-B176-4869-A082-4E3E7174F907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150778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8A-E73A-4358-B99F-E1391DEB721D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5195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798638"/>
            <a:ext cx="42418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98638"/>
            <a:ext cx="4243387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D3B8-254B-4791-B406-4ADAE9D02EA5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207759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13290-2987-4D5B-8357-10F42478E990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14047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16513" y="2122488"/>
            <a:ext cx="4244975" cy="2157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16513" y="4432300"/>
            <a:ext cx="4244975" cy="21574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C5D5A-7ABE-441A-AE6A-C7A5D5471B7B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4159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E4B73-4001-4968-811C-2B4DEC89FB84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32613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MFdt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15975" y="684371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11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1F2E-1E5C-4F9F-90C7-3348996DB7A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547394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1AF92-0038-41EC-9FA3-353D2D049FE8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01007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BD0F3-A96A-425B-8AA1-E192D9B9E664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43725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196E9-9940-48A5-B1BD-2BF54AE50739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7930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0D4AF-019A-445A-81FA-7BBABE0B75C3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953363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A43DE-FC06-4ABB-8907-0EDA324F68E0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99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E4963-C899-426C-BC04-68F2718E422C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37461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62739-F674-45C8-A9D0-2A27B251BD86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17599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C071-47D4-4724-9657-72451ED75F8D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94094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AB66-5ADF-4BFE-8352-628D63D892CC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3356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0900" y="485775"/>
            <a:ext cx="2160588" cy="6103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485775"/>
            <a:ext cx="6329362" cy="61039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820DF-0876-4E34-A45B-88D30F3D1D1F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14794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D5875-EA98-41C6-973F-C1421ECA28E1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81940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70916-2925-40A0-AF29-1C3CD4B82D8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6183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16513" y="2122488"/>
            <a:ext cx="4244975" cy="2157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16513" y="4432300"/>
            <a:ext cx="4244975" cy="21574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DE8FA-3B1F-41F7-A65F-C40A1B4A0311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707749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B82E6-00E5-447E-93F3-6374A8058A3E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930125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MFdt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15975" y="684371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90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B7CB5-F8E5-417C-B0F4-95EC505EBCF0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371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ABF55-007A-45B2-B489-0D22A7A9F4A1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523204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11591-5003-44B3-A748-AA29AA5C951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160502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DE220-A7B2-4891-A7D7-F485C54F7E10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346977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9C5E8-91A9-4300-A04C-D28FBE29D2A0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963143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F72F5-486D-4FD4-8118-8265013BA89B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09138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CBA28-4615-4AD2-AEE4-30AF2901CEF8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135423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F7246-54E2-409A-8CDC-19E346E67C68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1778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C267-977A-4B2F-95B1-7AA320A0CE43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001922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3B74-D34C-416E-90DF-29D215BD2CB1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897655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0900" y="485775"/>
            <a:ext cx="2160588" cy="6103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485775"/>
            <a:ext cx="6329362" cy="61039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E783E-9D78-46B6-BAC6-1166CB19EC88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849290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B3A9-5ED1-4A0F-B31C-64DA8806112C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098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A4EE7-750D-4121-A740-BD37D344BFF1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245799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B7931-4726-4820-8EDB-6A2E120D6B5D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430894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16513" y="2122488"/>
            <a:ext cx="4244975" cy="2157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16513" y="4432300"/>
            <a:ext cx="4244975" cy="21574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790CA-E742-467F-8D5B-2E61C9FE58A3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308774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9170F-AC43-4D42-8D9E-86AEFA03090E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147107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MFdt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15975" y="684371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053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08BF4-1610-4A38-8A97-C1EC2CBAFCBD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022938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36EF9-A940-496D-AAF6-D4D9606D94D1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03868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DC0E3-EDE6-4361-AA52-08D5D1B8F673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868583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67CFC-21D8-41B5-A6DD-737C286BA48D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8510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4F986-09A4-40C7-A73E-E5832074796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91766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524B7-A6E0-4809-A702-7CC65F671B4F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809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AED4C-68A6-4D11-AB90-1F62ED8411F3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404112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EA087-084B-43E3-A72B-76B8B2EA99E8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915259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EA059-5279-423F-B9D4-81CFCBEA6D55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10337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6EAFA-8EDC-430D-BB53-154936C69184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922153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0900" y="485775"/>
            <a:ext cx="2160588" cy="6103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485775"/>
            <a:ext cx="6329362" cy="61039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791C9-D85D-4E79-87D8-FC5BDD888876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427295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42C3C-CAA3-403B-B69B-641D18C23C13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84512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C01C4-1AC4-42CB-B555-C8798C7058A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25319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16513" y="2122488"/>
            <a:ext cx="4244975" cy="2157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16513" y="4432300"/>
            <a:ext cx="4244975" cy="21574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62145-F6C2-447F-A363-3F4BD9DC5DA9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102193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FFADA-8D81-4BD0-9FBF-7A24451FD07B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991967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MFdt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15975" y="684371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1008063"/>
            <a:endParaRPr lang="de-AT" b="1" dirty="0">
              <a:solidFill>
                <a:srgbClr val="000000"/>
              </a:solidFill>
            </a:endParaRPr>
          </a:p>
          <a:p>
            <a:pPr defTabSz="1008063"/>
            <a:r>
              <a:rPr lang="de-AT" b="1" dirty="0">
                <a:solidFill>
                  <a:srgbClr val="000000"/>
                </a:solidFill>
              </a:rPr>
              <a:t>20. Mai 2011</a:t>
            </a:r>
          </a:p>
          <a:p>
            <a:pPr defTabSz="1008063"/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773113" y="6818313"/>
            <a:ext cx="8318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z="1100" b="1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502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D7C5FB22-1098-41AA-8541-031EB325B767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7313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7967-578A-4AB1-A17E-696D1CB149FF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11408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DFD1AB3-648B-4652-8F9E-42D4CD41A999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633894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798638"/>
            <a:ext cx="42418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98638"/>
            <a:ext cx="4243387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6F0761DE-96E4-43BB-BAC5-0082C79CFF64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114947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C9027C3-BEE4-4011-B6CD-5D57E96B203C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484192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B88F5E5-7CE5-4924-BBC6-964F1661FC99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281712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27C0BB1-59D9-4E8B-975E-DA570A9E5361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939971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FB84E9D7-6449-40A3-81F8-74351877822E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323925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6242B69-8F66-4B24-BE71-E15207F473CE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855659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D85D3A5F-8B5A-4C69-857A-061A4AEDBFCC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412076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97725" y="395288"/>
            <a:ext cx="2159000" cy="62611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395288"/>
            <a:ext cx="6326187" cy="62611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53EABB7-E1ED-4DEC-8215-8A1F2EE90097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797912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MFdt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15975" y="684371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8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0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MFdt_PP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539750"/>
            <a:ext cx="25193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720725" y="1295400"/>
            <a:ext cx="8637588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1028" name="Line 9"/>
          <p:cNvSpPr>
            <a:spLocks noChangeShapeType="1"/>
          </p:cNvSpPr>
          <p:nvPr/>
        </p:nvSpPr>
        <p:spPr bwMode="auto">
          <a:xfrm>
            <a:off x="736600" y="683736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95288"/>
            <a:ext cx="66579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103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98638"/>
            <a:ext cx="863758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31" name="Rectangle 17"/>
          <p:cNvSpPr>
            <a:spLocks noChangeArrowheads="1"/>
          </p:cNvSpPr>
          <p:nvPr/>
        </p:nvSpPr>
        <p:spPr bwMode="auto">
          <a:xfrm>
            <a:off x="815975" y="683736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2200" y="6818313"/>
            <a:ext cx="6445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A91215D0-507E-4A4B-9FB1-AEA109A2B854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40" r:id="rId1"/>
    <p:sldLayoutId id="2147487345" r:id="rId2"/>
    <p:sldLayoutId id="2147487346" r:id="rId3"/>
    <p:sldLayoutId id="2147487347" r:id="rId4"/>
    <p:sldLayoutId id="2147487348" r:id="rId5"/>
    <p:sldLayoutId id="2147487349" r:id="rId6"/>
    <p:sldLayoutId id="2147487350" r:id="rId7"/>
    <p:sldLayoutId id="2147487351" r:id="rId8"/>
    <p:sldLayoutId id="2147487352" r:id="rId9"/>
    <p:sldLayoutId id="2147487353" r:id="rId10"/>
    <p:sldLayoutId id="2147487354" r:id="rId11"/>
    <p:sldLayoutId id="2147487355" r:id="rId12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61950" indent="-361950" algn="l" defTabSz="912813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1463" algn="l" defTabSz="912813" rtl="0" eaLnBrk="0" fontAlgn="base" hangingPunct="0">
        <a:spcBef>
          <a:spcPct val="20000"/>
        </a:spcBef>
        <a:spcAft>
          <a:spcPct val="0"/>
        </a:spcAft>
        <a:buChar char="-"/>
        <a:defRPr sz="2400" b="1">
          <a:solidFill>
            <a:schemeClr val="tx1"/>
          </a:solidFill>
          <a:latin typeface="+mn-lt"/>
        </a:defRPr>
      </a:lvl2pPr>
      <a:lvl3pPr marL="1350963" indent="-358775" algn="l" defTabSz="912813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3pPr>
      <a:lvl4pPr marL="1892300" indent="-361950" algn="l" defTabSz="912813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425700" indent="-354013" algn="l" defTabSz="912813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5pPr>
      <a:lvl6pPr marL="2882900" indent="-354013" algn="l" defTabSz="91281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6pPr>
      <a:lvl7pPr marL="3340100" indent="-354013" algn="l" defTabSz="91281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7pPr>
      <a:lvl8pPr marL="3797300" indent="-354013" algn="l" defTabSz="91281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8pPr>
      <a:lvl9pPr marL="4254500" indent="-354013" algn="l" defTabSz="91281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MFdt_PP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720725" y="1654175"/>
            <a:ext cx="8640763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2052" name="Line 9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113" y="6783388"/>
            <a:ext cx="6477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03C93C-9C4F-401D-9FCC-FED4940866F6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485775"/>
            <a:ext cx="58340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Folientitel Tahoma fett</a:t>
            </a:r>
          </a:p>
        </p:txBody>
      </p:sp>
      <p:sp>
        <p:nvSpPr>
          <p:cNvPr id="2055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87550"/>
            <a:ext cx="864235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Ebene 1 Tahoma fett 20 pt</a:t>
            </a:r>
          </a:p>
          <a:p>
            <a:pPr lvl="1"/>
            <a:r>
              <a:rPr lang="de-AT" smtClean="0"/>
              <a:t>Ebene 2 Tahoma 20 pt</a:t>
            </a:r>
          </a:p>
          <a:p>
            <a:pPr lvl="2"/>
            <a:r>
              <a:rPr lang="de-AT" smtClean="0"/>
              <a:t>Ebene 3 normal 18 pt</a:t>
            </a:r>
          </a:p>
          <a:p>
            <a:pPr lvl="3"/>
            <a:r>
              <a:rPr lang="de-AT" smtClean="0"/>
              <a:t>Ebene 4 Tahoma normal 18 pt</a:t>
            </a:r>
          </a:p>
          <a:p>
            <a:pPr lvl="4"/>
            <a:r>
              <a:rPr lang="de-AT" smtClean="0"/>
              <a:t>Ebene 5 Tahoma normal 16 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41" r:id="rId1"/>
    <p:sldLayoutId id="2147487356" r:id="rId2"/>
    <p:sldLayoutId id="2147487357" r:id="rId3"/>
    <p:sldLayoutId id="2147487358" r:id="rId4"/>
    <p:sldLayoutId id="2147487359" r:id="rId5"/>
    <p:sldLayoutId id="2147487360" r:id="rId6"/>
    <p:sldLayoutId id="2147487361" r:id="rId7"/>
    <p:sldLayoutId id="2147487362" r:id="rId8"/>
    <p:sldLayoutId id="2147487363" r:id="rId9"/>
    <p:sldLayoutId id="2147487364" r:id="rId10"/>
    <p:sldLayoutId id="2147487365" r:id="rId11"/>
    <p:sldLayoutId id="2147487366" r:id="rId12"/>
    <p:sldLayoutId id="2147487367" r:id="rId13"/>
    <p:sldLayoutId id="2147487368" r:id="rId14"/>
    <p:sldLayoutId id="2147487369" r:id="rId15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712788" indent="-350838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0731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Symbol" pitchFamily="18" charset="2"/>
        <a:buChar char="-"/>
        <a:defRPr>
          <a:solidFill>
            <a:schemeClr val="tx1"/>
          </a:solidFill>
          <a:latin typeface="+mn-lt"/>
        </a:defRPr>
      </a:lvl4pPr>
      <a:lvl5pPr marL="1254125" indent="-180975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494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6pPr>
      <a:lvl7pPr marL="25066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7pPr>
      <a:lvl8pPr marL="29638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8pPr>
      <a:lvl9pPr marL="34210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MFdt_PP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Line 8"/>
          <p:cNvSpPr>
            <a:spLocks noChangeShapeType="1"/>
          </p:cNvSpPr>
          <p:nvPr/>
        </p:nvSpPr>
        <p:spPr bwMode="auto">
          <a:xfrm>
            <a:off x="720725" y="1654175"/>
            <a:ext cx="8640763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3076" name="Line 9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113" y="6783388"/>
            <a:ext cx="6477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3C73ED-4CA1-4AAB-9155-FDBAD2A52A5D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485775"/>
            <a:ext cx="58340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Folientitel Tahoma fett</a:t>
            </a:r>
          </a:p>
        </p:txBody>
      </p:sp>
      <p:sp>
        <p:nvSpPr>
          <p:cNvPr id="307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87550"/>
            <a:ext cx="864235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Ebene 1 Tahoma fett 20 pt</a:t>
            </a:r>
          </a:p>
          <a:p>
            <a:pPr lvl="1"/>
            <a:r>
              <a:rPr lang="de-AT" smtClean="0"/>
              <a:t>Ebene 2 Tahoma 20 pt</a:t>
            </a:r>
          </a:p>
          <a:p>
            <a:pPr lvl="2"/>
            <a:r>
              <a:rPr lang="de-AT" smtClean="0"/>
              <a:t>Ebene 3 normal 18 pt</a:t>
            </a:r>
          </a:p>
          <a:p>
            <a:pPr lvl="3"/>
            <a:r>
              <a:rPr lang="de-AT" smtClean="0"/>
              <a:t>Ebene 4 Tahoma normal 18 pt</a:t>
            </a:r>
          </a:p>
          <a:p>
            <a:pPr lvl="4"/>
            <a:r>
              <a:rPr lang="de-AT" smtClean="0"/>
              <a:t>Ebene 5 Tahoma normal 16 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42" r:id="rId1"/>
    <p:sldLayoutId id="2147487370" r:id="rId2"/>
    <p:sldLayoutId id="2147487371" r:id="rId3"/>
    <p:sldLayoutId id="2147487372" r:id="rId4"/>
    <p:sldLayoutId id="2147487373" r:id="rId5"/>
    <p:sldLayoutId id="2147487374" r:id="rId6"/>
    <p:sldLayoutId id="2147487375" r:id="rId7"/>
    <p:sldLayoutId id="2147487376" r:id="rId8"/>
    <p:sldLayoutId id="2147487377" r:id="rId9"/>
    <p:sldLayoutId id="2147487378" r:id="rId10"/>
    <p:sldLayoutId id="2147487379" r:id="rId11"/>
    <p:sldLayoutId id="2147487380" r:id="rId12"/>
    <p:sldLayoutId id="2147487381" r:id="rId13"/>
    <p:sldLayoutId id="2147487382" r:id="rId14"/>
    <p:sldLayoutId id="2147487383" r:id="rId15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712788" indent="-350838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0731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Symbol" pitchFamily="18" charset="2"/>
        <a:buChar char="-"/>
        <a:defRPr>
          <a:solidFill>
            <a:schemeClr val="tx1"/>
          </a:solidFill>
          <a:latin typeface="+mn-lt"/>
        </a:defRPr>
      </a:lvl4pPr>
      <a:lvl5pPr marL="1254125" indent="-180975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494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6pPr>
      <a:lvl7pPr marL="25066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7pPr>
      <a:lvl8pPr marL="29638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8pPr>
      <a:lvl9pPr marL="34210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MFdt_PP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720725" y="1654175"/>
            <a:ext cx="8640763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100" name="Line 9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113" y="6783388"/>
            <a:ext cx="6477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DC441A-758D-471A-8397-CC61CF7BD8A5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485775"/>
            <a:ext cx="58340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Folientitel Tahoma fett</a:t>
            </a:r>
          </a:p>
        </p:txBody>
      </p:sp>
      <p:sp>
        <p:nvSpPr>
          <p:cNvPr id="4103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87550"/>
            <a:ext cx="864235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Ebene 1 Tahoma fett 20 pt</a:t>
            </a:r>
          </a:p>
          <a:p>
            <a:pPr lvl="1"/>
            <a:r>
              <a:rPr lang="de-AT" smtClean="0"/>
              <a:t>Ebene 2 Tahoma 20 pt</a:t>
            </a:r>
          </a:p>
          <a:p>
            <a:pPr lvl="2"/>
            <a:r>
              <a:rPr lang="de-AT" smtClean="0"/>
              <a:t>Ebene 3 normal 18 pt</a:t>
            </a:r>
          </a:p>
          <a:p>
            <a:pPr lvl="3"/>
            <a:r>
              <a:rPr lang="de-AT" smtClean="0"/>
              <a:t>Ebene 4 Tahoma normal 18 pt</a:t>
            </a:r>
          </a:p>
          <a:p>
            <a:pPr lvl="4"/>
            <a:r>
              <a:rPr lang="de-AT" smtClean="0"/>
              <a:t>Ebene 5 Tahoma normal 16 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43" r:id="rId1"/>
    <p:sldLayoutId id="2147487384" r:id="rId2"/>
    <p:sldLayoutId id="2147487385" r:id="rId3"/>
    <p:sldLayoutId id="2147487386" r:id="rId4"/>
    <p:sldLayoutId id="2147487387" r:id="rId5"/>
    <p:sldLayoutId id="2147487388" r:id="rId6"/>
    <p:sldLayoutId id="2147487389" r:id="rId7"/>
    <p:sldLayoutId id="2147487390" r:id="rId8"/>
    <p:sldLayoutId id="2147487391" r:id="rId9"/>
    <p:sldLayoutId id="2147487392" r:id="rId10"/>
    <p:sldLayoutId id="2147487393" r:id="rId11"/>
    <p:sldLayoutId id="2147487394" r:id="rId12"/>
    <p:sldLayoutId id="2147487395" r:id="rId13"/>
    <p:sldLayoutId id="2147487396" r:id="rId14"/>
    <p:sldLayoutId id="2147487397" r:id="rId15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712788" indent="-350838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0731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Symbol" pitchFamily="18" charset="2"/>
        <a:buChar char="-"/>
        <a:defRPr>
          <a:solidFill>
            <a:schemeClr val="tx1"/>
          </a:solidFill>
          <a:latin typeface="+mn-lt"/>
        </a:defRPr>
      </a:lvl4pPr>
      <a:lvl5pPr marL="1254125" indent="-180975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494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6pPr>
      <a:lvl7pPr marL="25066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7pPr>
      <a:lvl8pPr marL="29638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8pPr>
      <a:lvl9pPr marL="34210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BMFdt_PP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Line 8"/>
          <p:cNvSpPr>
            <a:spLocks noChangeShapeType="1"/>
          </p:cNvSpPr>
          <p:nvPr/>
        </p:nvSpPr>
        <p:spPr bwMode="auto">
          <a:xfrm>
            <a:off x="720725" y="1654175"/>
            <a:ext cx="8640763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5124" name="Line 9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113" y="6783388"/>
            <a:ext cx="6477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3308A1-DE4D-4BC8-A898-5F5996DAA776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  <p:sp>
        <p:nvSpPr>
          <p:cNvPr id="51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485775"/>
            <a:ext cx="58340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Folientitel Tahoma fett</a:t>
            </a:r>
          </a:p>
        </p:txBody>
      </p:sp>
      <p:sp>
        <p:nvSpPr>
          <p:cNvPr id="512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87550"/>
            <a:ext cx="864235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Ebene 1 Tahoma fett 20 pt</a:t>
            </a:r>
          </a:p>
          <a:p>
            <a:pPr lvl="1"/>
            <a:r>
              <a:rPr lang="de-AT" smtClean="0"/>
              <a:t>Ebene 2 Tahoma 20 pt</a:t>
            </a:r>
          </a:p>
          <a:p>
            <a:pPr lvl="2"/>
            <a:r>
              <a:rPr lang="de-AT" smtClean="0"/>
              <a:t>Ebene 3 normal 18 pt</a:t>
            </a:r>
          </a:p>
          <a:p>
            <a:pPr lvl="3"/>
            <a:r>
              <a:rPr lang="de-AT" smtClean="0"/>
              <a:t>Ebene 4 Tahoma normal 18 pt</a:t>
            </a:r>
          </a:p>
          <a:p>
            <a:pPr lvl="4"/>
            <a:r>
              <a:rPr lang="de-AT" smtClean="0"/>
              <a:t>Ebene 5 Tahoma normal 16 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44" r:id="rId1"/>
    <p:sldLayoutId id="2147487398" r:id="rId2"/>
    <p:sldLayoutId id="2147487399" r:id="rId3"/>
    <p:sldLayoutId id="2147487400" r:id="rId4"/>
    <p:sldLayoutId id="2147487401" r:id="rId5"/>
    <p:sldLayoutId id="2147487402" r:id="rId6"/>
    <p:sldLayoutId id="2147487403" r:id="rId7"/>
    <p:sldLayoutId id="2147487404" r:id="rId8"/>
    <p:sldLayoutId id="2147487405" r:id="rId9"/>
    <p:sldLayoutId id="2147487406" r:id="rId10"/>
    <p:sldLayoutId id="2147487407" r:id="rId11"/>
    <p:sldLayoutId id="2147487408" r:id="rId12"/>
    <p:sldLayoutId id="2147487409" r:id="rId13"/>
    <p:sldLayoutId id="2147487410" r:id="rId14"/>
    <p:sldLayoutId id="2147487411" r:id="rId15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712788" indent="-350838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0731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Symbol" pitchFamily="18" charset="2"/>
        <a:buChar char="-"/>
        <a:defRPr>
          <a:solidFill>
            <a:schemeClr val="tx1"/>
          </a:solidFill>
          <a:latin typeface="+mn-lt"/>
        </a:defRPr>
      </a:lvl4pPr>
      <a:lvl5pPr marL="1254125" indent="-180975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494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6pPr>
      <a:lvl7pPr marL="25066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7pPr>
      <a:lvl8pPr marL="29638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8pPr>
      <a:lvl9pPr marL="34210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BMFdt_PP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8"/>
          <p:cNvSpPr>
            <a:spLocks noChangeShapeType="1"/>
          </p:cNvSpPr>
          <p:nvPr/>
        </p:nvSpPr>
        <p:spPr bwMode="auto">
          <a:xfrm>
            <a:off x="720725" y="1654175"/>
            <a:ext cx="8640763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6148" name="Line 9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113" y="6783388"/>
            <a:ext cx="6477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DF74EC-9B02-4519-B516-1BE7A3B59830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485775"/>
            <a:ext cx="58340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Folientitel Tahoma fett</a:t>
            </a:r>
          </a:p>
        </p:txBody>
      </p:sp>
      <p:sp>
        <p:nvSpPr>
          <p:cNvPr id="615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87550"/>
            <a:ext cx="864235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Ebene 1 Tahoma fett 20 pt</a:t>
            </a:r>
          </a:p>
          <a:p>
            <a:pPr lvl="1"/>
            <a:r>
              <a:rPr lang="de-AT" smtClean="0"/>
              <a:t>Ebene 2 Tahoma 20 pt</a:t>
            </a:r>
          </a:p>
          <a:p>
            <a:pPr lvl="2"/>
            <a:r>
              <a:rPr lang="de-AT" smtClean="0"/>
              <a:t>Ebene 3 normal 18 pt</a:t>
            </a:r>
          </a:p>
          <a:p>
            <a:pPr lvl="3"/>
            <a:r>
              <a:rPr lang="de-AT" smtClean="0"/>
              <a:t>Ebene 4 Tahoma normal 18 pt</a:t>
            </a:r>
          </a:p>
          <a:p>
            <a:pPr lvl="4"/>
            <a:r>
              <a:rPr lang="de-AT" smtClean="0"/>
              <a:t>Ebene 5 Tahoma normal 16 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45" r:id="rId1"/>
    <p:sldLayoutId id="2147487412" r:id="rId2"/>
    <p:sldLayoutId id="2147487413" r:id="rId3"/>
    <p:sldLayoutId id="2147487414" r:id="rId4"/>
    <p:sldLayoutId id="2147487415" r:id="rId5"/>
    <p:sldLayoutId id="2147487416" r:id="rId6"/>
    <p:sldLayoutId id="2147487417" r:id="rId7"/>
    <p:sldLayoutId id="2147487418" r:id="rId8"/>
    <p:sldLayoutId id="2147487419" r:id="rId9"/>
    <p:sldLayoutId id="2147487420" r:id="rId10"/>
    <p:sldLayoutId id="2147487421" r:id="rId11"/>
    <p:sldLayoutId id="2147487422" r:id="rId12"/>
    <p:sldLayoutId id="2147487423" r:id="rId13"/>
    <p:sldLayoutId id="2147487424" r:id="rId14"/>
    <p:sldLayoutId id="2147487425" r:id="rId15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712788" indent="-350838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0731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Symbol" pitchFamily="18" charset="2"/>
        <a:buChar char="-"/>
        <a:defRPr>
          <a:solidFill>
            <a:schemeClr val="tx1"/>
          </a:solidFill>
          <a:latin typeface="+mn-lt"/>
        </a:defRPr>
      </a:lvl4pPr>
      <a:lvl5pPr marL="1254125" indent="-180975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494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6pPr>
      <a:lvl7pPr marL="25066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7pPr>
      <a:lvl8pPr marL="29638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8pPr>
      <a:lvl9pPr marL="34210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BMFdt_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539750"/>
            <a:ext cx="25193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Line 8"/>
          <p:cNvSpPr>
            <a:spLocks noChangeShapeType="1"/>
          </p:cNvSpPr>
          <p:nvPr/>
        </p:nvSpPr>
        <p:spPr bwMode="auto">
          <a:xfrm>
            <a:off x="720725" y="1295400"/>
            <a:ext cx="8637588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7172" name="Line 9"/>
          <p:cNvSpPr>
            <a:spLocks noChangeShapeType="1"/>
          </p:cNvSpPr>
          <p:nvPr/>
        </p:nvSpPr>
        <p:spPr bwMode="auto">
          <a:xfrm>
            <a:off x="736600" y="683736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717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95288"/>
            <a:ext cx="66579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717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98638"/>
            <a:ext cx="863758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7175" name="Rectangle 17"/>
          <p:cNvSpPr>
            <a:spLocks noChangeArrowheads="1"/>
          </p:cNvSpPr>
          <p:nvPr/>
        </p:nvSpPr>
        <p:spPr bwMode="auto">
          <a:xfrm>
            <a:off x="815975" y="683736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b="1" dirty="0">
              <a:solidFill>
                <a:srgbClr val="000000"/>
              </a:solidFill>
            </a:endParaRPr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2200" y="6818313"/>
            <a:ext cx="644525" cy="346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00FA02-1E5B-4B58-8CBC-B4F5BD28F443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  <p:sp>
        <p:nvSpPr>
          <p:cNvPr id="7177" name="Rectangle 18"/>
          <p:cNvSpPr>
            <a:spLocks noChangeArrowheads="1"/>
          </p:cNvSpPr>
          <p:nvPr/>
        </p:nvSpPr>
        <p:spPr bwMode="auto">
          <a:xfrm>
            <a:off x="773113" y="6818313"/>
            <a:ext cx="79168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 sz="1100" b="1" dirty="0">
                <a:solidFill>
                  <a:srgbClr val="000000"/>
                </a:solidFill>
                <a:latin typeface="Tahoma" pitchFamily="34" charset="0"/>
              </a:rPr>
              <a:t>20. Mai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46" r:id="rId1"/>
    <p:sldLayoutId id="2147487447" r:id="rId2"/>
    <p:sldLayoutId id="2147487448" r:id="rId3"/>
    <p:sldLayoutId id="2147487449" r:id="rId4"/>
    <p:sldLayoutId id="2147487450" r:id="rId5"/>
    <p:sldLayoutId id="2147487451" r:id="rId6"/>
    <p:sldLayoutId id="2147487452" r:id="rId7"/>
    <p:sldLayoutId id="2147487453" r:id="rId8"/>
    <p:sldLayoutId id="2147487454" r:id="rId9"/>
    <p:sldLayoutId id="2147487455" r:id="rId10"/>
    <p:sldLayoutId id="214748745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61950" indent="-361950" algn="l" defTabSz="912813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1463" algn="l" defTabSz="912813" rtl="0" eaLnBrk="0" fontAlgn="base" hangingPunct="0">
        <a:spcBef>
          <a:spcPct val="20000"/>
        </a:spcBef>
        <a:spcAft>
          <a:spcPct val="0"/>
        </a:spcAft>
        <a:buChar char="-"/>
        <a:defRPr sz="2400" b="1">
          <a:solidFill>
            <a:schemeClr val="tx1"/>
          </a:solidFill>
          <a:latin typeface="+mn-lt"/>
        </a:defRPr>
      </a:lvl2pPr>
      <a:lvl3pPr marL="1350963" indent="-358775" algn="l" defTabSz="912813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3pPr>
      <a:lvl4pPr marL="1892300" indent="-361950" algn="l" defTabSz="912813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425700" indent="-354013" algn="l" defTabSz="912813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5pPr>
      <a:lvl6pPr marL="2882900" indent="-354013" algn="l" defTabSz="91281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6pPr>
      <a:lvl7pPr marL="3340100" indent="-354013" algn="l" defTabSz="91281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7pPr>
      <a:lvl8pPr marL="3797300" indent="-354013" algn="l" defTabSz="91281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8pPr>
      <a:lvl9pPr marL="4254500" indent="-354013" algn="l" defTabSz="91281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BMFdt_PP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Line 8"/>
          <p:cNvSpPr>
            <a:spLocks noChangeShapeType="1"/>
          </p:cNvSpPr>
          <p:nvPr/>
        </p:nvSpPr>
        <p:spPr bwMode="auto">
          <a:xfrm>
            <a:off x="720725" y="1654175"/>
            <a:ext cx="8640763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113" y="6783388"/>
            <a:ext cx="6477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897AAD-B2F2-455A-A452-07369BA7FA5F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  <p:sp>
        <p:nvSpPr>
          <p:cNvPr id="819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485775"/>
            <a:ext cx="58340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Folientitel Tahoma fett</a:t>
            </a:r>
          </a:p>
        </p:txBody>
      </p:sp>
      <p:sp>
        <p:nvSpPr>
          <p:cNvPr id="819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87550"/>
            <a:ext cx="864235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Ebene 1 Tahoma fett 20 pt</a:t>
            </a:r>
          </a:p>
          <a:p>
            <a:pPr lvl="1"/>
            <a:r>
              <a:rPr lang="de-AT" smtClean="0"/>
              <a:t>Ebene 2 Tahoma 20 pt</a:t>
            </a:r>
          </a:p>
          <a:p>
            <a:pPr lvl="2"/>
            <a:r>
              <a:rPr lang="de-AT" smtClean="0"/>
              <a:t>Ebene 3 normal 18 pt</a:t>
            </a:r>
          </a:p>
          <a:p>
            <a:pPr lvl="3"/>
            <a:r>
              <a:rPr lang="de-AT" smtClean="0"/>
              <a:t>Ebene 4 Tahoma normal 18 pt</a:t>
            </a:r>
          </a:p>
          <a:p>
            <a:pPr lvl="4"/>
            <a:r>
              <a:rPr lang="de-AT" smtClean="0"/>
              <a:t>Ebene 5 Tahoma normal 16 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57" r:id="rId1"/>
    <p:sldLayoutId id="2147487426" r:id="rId2"/>
    <p:sldLayoutId id="2147487427" r:id="rId3"/>
    <p:sldLayoutId id="2147487428" r:id="rId4"/>
    <p:sldLayoutId id="2147487429" r:id="rId5"/>
    <p:sldLayoutId id="2147487430" r:id="rId6"/>
    <p:sldLayoutId id="2147487431" r:id="rId7"/>
    <p:sldLayoutId id="2147487432" r:id="rId8"/>
    <p:sldLayoutId id="2147487433" r:id="rId9"/>
    <p:sldLayoutId id="2147487434" r:id="rId10"/>
    <p:sldLayoutId id="2147487435" r:id="rId11"/>
    <p:sldLayoutId id="2147487436" r:id="rId12"/>
    <p:sldLayoutId id="2147487437" r:id="rId13"/>
    <p:sldLayoutId id="2147487438" r:id="rId14"/>
    <p:sldLayoutId id="2147487439" r:id="rId15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712788" indent="-350838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0731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Symbol" pitchFamily="18" charset="2"/>
        <a:buChar char="-"/>
        <a:defRPr>
          <a:solidFill>
            <a:schemeClr val="tx1"/>
          </a:solidFill>
          <a:latin typeface="+mn-lt"/>
        </a:defRPr>
      </a:lvl4pPr>
      <a:lvl5pPr marL="1254125" indent="-180975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494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6pPr>
      <a:lvl7pPr marL="25066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7pPr>
      <a:lvl8pPr marL="29638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8pPr>
      <a:lvl9pPr marL="34210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9" name="Picture 17" descr="BMF_logo_neu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7" y="171454"/>
            <a:ext cx="2447925" cy="6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736600" y="6843718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6" tIns="45698" rIns="91396" bIns="45698"/>
          <a:lstStyle/>
          <a:p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7" y="487368"/>
            <a:ext cx="5834063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122492"/>
            <a:ext cx="86423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720727" y="1654175"/>
            <a:ext cx="8640763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6" tIns="45698" rIns="91396" bIns="45698"/>
          <a:lstStyle/>
          <a:p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9610729" y="7023100"/>
            <a:ext cx="514620" cy="29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6" tIns="45698" rIns="91396" bIns="45698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877D9C7-1A8A-411A-81F0-7DE26C6A6DA5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71" r:id="rId1"/>
    <p:sldLayoutId id="2147487472" r:id="rId2"/>
    <p:sldLayoutId id="2147487473" r:id="rId3"/>
    <p:sldLayoutId id="2147487474" r:id="rId4"/>
    <p:sldLayoutId id="2147487475" r:id="rId5"/>
    <p:sldLayoutId id="2147487476" r:id="rId6"/>
    <p:sldLayoutId id="2147487477" r:id="rId7"/>
    <p:sldLayoutId id="2147487478" r:id="rId8"/>
    <p:sldLayoutId id="2147487479" r:id="rId9"/>
    <p:sldLayoutId id="2147487480" r:id="rId10"/>
    <p:sldLayoutId id="2147487481" r:id="rId11"/>
    <p:sldLayoutId id="2147487482" r:id="rId12"/>
    <p:sldLayoutId id="2147487483" r:id="rId13"/>
    <p:sldLayoutId id="2147487484" r:id="rId14"/>
  </p:sldLayoutIdLst>
  <p:txStyles>
    <p:titleStyle>
      <a:lvl1pPr algn="l" defTabSz="9123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3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defTabSz="9123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defTabSz="9123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defTabSz="9123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6975" algn="l" defTabSz="9123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3950" algn="l" defTabSz="9123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0924" algn="l" defTabSz="9123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7898" algn="l" defTabSz="9123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61774" indent="-361774" algn="l" defTabSz="912363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812400" indent="-271329" algn="l" defTabSz="912363" rtl="0" fontAlgn="base">
        <a:spcBef>
          <a:spcPct val="20000"/>
        </a:spcBef>
        <a:spcAft>
          <a:spcPct val="0"/>
        </a:spcAft>
        <a:buChar char="-"/>
        <a:defRPr sz="2400" b="1">
          <a:solidFill>
            <a:schemeClr val="tx1"/>
          </a:solidFill>
          <a:latin typeface="+mn-lt"/>
        </a:defRPr>
      </a:lvl2pPr>
      <a:lvl3pPr marL="1350297" indent="-358599" algn="l" defTabSz="912363" rtl="0" fontAlgn="base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3pPr>
      <a:lvl4pPr marL="1891367" indent="-364946" algn="l" defTabSz="912363" rtl="0" fontAlgn="base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4pPr>
      <a:lvl5pPr marL="2424505" indent="-353841" algn="l" defTabSz="91236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5pPr>
      <a:lvl6pPr marL="2881478" indent="-353841" algn="l" defTabSz="91236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6pPr>
      <a:lvl7pPr marL="3338454" indent="-353841" algn="l" defTabSz="91236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7pPr>
      <a:lvl8pPr marL="3795430" indent="-353841" algn="l" defTabSz="91236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8pPr>
      <a:lvl9pPr marL="4252404" indent="-353841" algn="l" defTabSz="91236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5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4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8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3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8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23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97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23337-1E57-4DAD-960E-6462487C8E55}" type="slidenum">
              <a:rPr lang="de-AT"/>
              <a:pPr>
                <a:defRPr/>
              </a:pPr>
              <a:t>1</a:t>
            </a:fld>
            <a:endParaRPr lang="de-AT" dirty="0"/>
          </a:p>
        </p:txBody>
      </p:sp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719138" y="5041503"/>
            <a:ext cx="86296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13">
              <a:spcBef>
                <a:spcPct val="20000"/>
              </a:spcBef>
            </a:pPr>
            <a:r>
              <a:rPr lang="ru-RU" sz="3600" b="1" dirty="0" smtClean="0">
                <a:latin typeface="Tahoma" pitchFamily="34" charset="0"/>
              </a:rPr>
              <a:t>Управление бюджетом</a:t>
            </a:r>
            <a:r>
              <a:rPr lang="de-AT" sz="3600" b="1" dirty="0" smtClean="0">
                <a:latin typeface="Tahoma" pitchFamily="34" charset="0"/>
              </a:rPr>
              <a:t/>
            </a:r>
            <a:br>
              <a:rPr lang="de-AT" sz="3600" b="1" dirty="0" smtClean="0">
                <a:latin typeface="Tahoma" pitchFamily="34" charset="0"/>
              </a:rPr>
            </a:br>
            <a:r>
              <a:rPr lang="de-AT" sz="3600" b="1" dirty="0" smtClean="0">
                <a:latin typeface="Tahoma" pitchFamily="34" charset="0"/>
              </a:rPr>
              <a:t/>
            </a:r>
            <a:br>
              <a:rPr lang="de-AT" sz="3600" b="1" dirty="0" smtClean="0">
                <a:latin typeface="Tahoma" pitchFamily="34" charset="0"/>
              </a:rPr>
            </a:br>
            <a:r>
              <a:rPr lang="ru-RU" sz="2800" b="1" dirty="0" smtClean="0">
                <a:latin typeface="Tahoma" pitchFamily="34" charset="0"/>
              </a:rPr>
              <a:t>20 марта </a:t>
            </a:r>
            <a:r>
              <a:rPr lang="de-AT" sz="2800" b="1" dirty="0" smtClean="0">
                <a:latin typeface="Tahoma" pitchFamily="34" charset="0"/>
              </a:rPr>
              <a:t>2017</a:t>
            </a:r>
            <a:r>
              <a:rPr lang="ru-RU" sz="2800" b="1" dirty="0" smtClean="0">
                <a:latin typeface="Tahoma" pitchFamily="34" charset="0"/>
              </a:rPr>
              <a:t> года</a:t>
            </a:r>
            <a:endParaRPr lang="de-AT" sz="28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dlerm\Desktop\Strukt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61" y="2820488"/>
            <a:ext cx="8631376" cy="277732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данные</a:t>
            </a:r>
            <a:r>
              <a:rPr lang="en-GB" dirty="0" smtClean="0"/>
              <a:t> – </a:t>
            </a:r>
            <a:r>
              <a:rPr lang="ru-RU" dirty="0" smtClean="0"/>
              <a:t>экономическая сторона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Rechteckige Legende 2"/>
          <p:cNvSpPr/>
          <p:nvPr/>
        </p:nvSpPr>
        <p:spPr bwMode="auto">
          <a:xfrm>
            <a:off x="2081788" y="1687019"/>
            <a:ext cx="2022420" cy="966307"/>
          </a:xfrm>
          <a:prstGeom prst="wedgeRectCallout">
            <a:avLst>
              <a:gd name="adj1" fmla="val -55827"/>
              <a:gd name="adj2" fmla="val 99609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200" b="1" dirty="0"/>
              <a:t>Группы </a:t>
            </a:r>
            <a:r>
              <a:rPr lang="ru-RU" sz="1200" b="1" dirty="0" smtClean="0"/>
              <a:t>«распределение средств» </a:t>
            </a:r>
            <a:r>
              <a:rPr lang="ru-RU" sz="1200" b="1" dirty="0"/>
              <a:t>и группы «получение средств» </a:t>
            </a:r>
            <a:r>
              <a:rPr lang="en-GB" sz="1200" b="1" dirty="0"/>
              <a:t>(</a:t>
            </a:r>
            <a:r>
              <a:rPr lang="ru-RU" sz="1200" b="1" dirty="0"/>
              <a:t>немецкое </a:t>
            </a:r>
            <a:r>
              <a:rPr lang="ru-RU" sz="1200" b="1" dirty="0" smtClean="0"/>
              <a:t>сокращение</a:t>
            </a:r>
            <a:r>
              <a:rPr lang="en-GB" sz="1200" b="1" dirty="0" smtClean="0">
                <a:latin typeface="+mn-lt"/>
              </a:rPr>
              <a:t>: </a:t>
            </a:r>
            <a:r>
              <a:rPr lang="en-GB" sz="1200" b="1" dirty="0">
                <a:latin typeface="+mn-lt"/>
              </a:rPr>
              <a:t>MVAG)</a:t>
            </a:r>
          </a:p>
        </p:txBody>
      </p:sp>
      <p:sp>
        <p:nvSpPr>
          <p:cNvPr id="23" name="Rechteckige Legende 22"/>
          <p:cNvSpPr/>
          <p:nvPr/>
        </p:nvSpPr>
        <p:spPr bwMode="auto">
          <a:xfrm>
            <a:off x="59368" y="3570940"/>
            <a:ext cx="1452552" cy="730840"/>
          </a:xfrm>
          <a:prstGeom prst="wedgeRectCallout">
            <a:avLst>
              <a:gd name="adj1" fmla="val 80806"/>
              <a:gd name="adj2" fmla="val -16526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200" b="1" dirty="0" smtClean="0">
                <a:latin typeface="+mn-lt"/>
              </a:rPr>
              <a:t>Цифры ключевых счетов </a:t>
            </a:r>
            <a:r>
              <a:rPr lang="en-GB" sz="1200" b="1" dirty="0" smtClean="0">
                <a:latin typeface="+mn-lt"/>
              </a:rPr>
              <a:t>(</a:t>
            </a:r>
            <a:r>
              <a:rPr lang="ru-RU" sz="1200" b="1" dirty="0" err="1" smtClean="0">
                <a:latin typeface="+mn-lt"/>
              </a:rPr>
              <a:t>нем.сокращ</a:t>
            </a:r>
            <a:r>
              <a:rPr lang="en-GB" sz="1200" b="1" dirty="0" smtClean="0">
                <a:latin typeface="+mn-lt"/>
              </a:rPr>
              <a:t>: </a:t>
            </a:r>
            <a:r>
              <a:rPr lang="en-GB" sz="1200" b="1" dirty="0">
                <a:latin typeface="+mn-lt"/>
              </a:rPr>
              <a:t>KKZ)</a:t>
            </a:r>
          </a:p>
        </p:txBody>
      </p:sp>
      <p:sp>
        <p:nvSpPr>
          <p:cNvPr id="24" name="Rechteckige Legende 23"/>
          <p:cNvSpPr/>
          <p:nvPr/>
        </p:nvSpPr>
        <p:spPr bwMode="auto">
          <a:xfrm>
            <a:off x="2366722" y="5935491"/>
            <a:ext cx="1593470" cy="365420"/>
          </a:xfrm>
          <a:prstGeom prst="wedgeRectCallout">
            <a:avLst>
              <a:gd name="adj1" fmla="val -15850"/>
              <a:gd name="adj2" fmla="val -249698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latin typeface="+mn-lt"/>
              </a:rPr>
              <a:t>Счета </a:t>
            </a:r>
            <a:endParaRPr lang="en-GB" sz="1200" b="1" dirty="0">
              <a:latin typeface="+mn-lt"/>
            </a:endParaRPr>
          </a:p>
        </p:txBody>
      </p:sp>
      <p:sp>
        <p:nvSpPr>
          <p:cNvPr id="25" name="Rechteckige Legende 24"/>
          <p:cNvSpPr/>
          <p:nvPr/>
        </p:nvSpPr>
        <p:spPr bwMode="auto">
          <a:xfrm>
            <a:off x="87670" y="5415099"/>
            <a:ext cx="1593470" cy="365420"/>
          </a:xfrm>
          <a:prstGeom prst="wedgeRectCallout">
            <a:avLst>
              <a:gd name="adj1" fmla="val 68922"/>
              <a:gd name="adj2" fmla="val -289508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latin typeface="+mn-lt"/>
              </a:rPr>
              <a:t>интервал для счёта</a:t>
            </a:r>
            <a:endParaRPr lang="en-GB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43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19138" y="485775"/>
            <a:ext cx="772953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2813"/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</a:rPr>
              <a:t>Основные данные</a:t>
            </a:r>
            <a:r>
              <a:rPr lang="en-GB" sz="3200" b="1" dirty="0" smtClean="0">
                <a:solidFill>
                  <a:srgbClr val="000000"/>
                </a:solidFill>
                <a:latin typeface="Tahoma" pitchFamily="34" charset="0"/>
              </a:rPr>
              <a:t> – </a:t>
            </a:r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</a:rPr>
              <a:t>бюджетная позиция</a:t>
            </a:r>
            <a:endParaRPr lang="en-GB" sz="3200" b="1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64" name="Freeform 5"/>
          <p:cNvSpPr>
            <a:spLocks/>
          </p:cNvSpPr>
          <p:nvPr/>
        </p:nvSpPr>
        <p:spPr bwMode="auto">
          <a:xfrm>
            <a:off x="4583906" y="3632398"/>
            <a:ext cx="1166813" cy="58102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572980" y="2535558"/>
            <a:ext cx="12255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 dirty="0" smtClean="0">
                <a:solidFill>
                  <a:srgbClr val="000000"/>
                </a:solidFill>
                <a:latin typeface="Tahoma" pitchFamily="34" charset="0"/>
              </a:rPr>
              <a:t>Коды доходов/расходов</a:t>
            </a:r>
            <a:endParaRPr lang="en-GB" sz="1200" i="1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5167312" y="3349277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4554537" y="3785591"/>
            <a:ext cx="1225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b="1" dirty="0" smtClean="0">
                <a:solidFill>
                  <a:srgbClr val="000000"/>
                </a:solidFill>
                <a:latin typeface="Tahoma" pitchFamily="34" charset="0"/>
              </a:rPr>
              <a:t>1 / 2</a:t>
            </a:r>
            <a:endParaRPr lang="en-GB" sz="1200" i="1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68" name="AutoShape 9"/>
          <p:cNvSpPr>
            <a:spLocks/>
          </p:cNvSpPr>
          <p:nvPr/>
        </p:nvSpPr>
        <p:spPr bwMode="auto">
          <a:xfrm rot="-5400000">
            <a:off x="4774383" y="252114"/>
            <a:ext cx="431800" cy="9217025"/>
          </a:xfrm>
          <a:prstGeom prst="leftBrace">
            <a:avLst>
              <a:gd name="adj1" fmla="val 1778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2976563" y="5078604"/>
            <a:ext cx="3960812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000000"/>
                </a:solidFill>
                <a:latin typeface="Tahoma" pitchFamily="34" charset="0"/>
              </a:rPr>
              <a:t>Бюджетная позиция</a:t>
            </a:r>
            <a:endParaRPr lang="en-GB" sz="20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GB" sz="20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en-GB" sz="1200" dirty="0" smtClean="0">
                <a:solidFill>
                  <a:srgbClr val="000000"/>
                </a:solidFill>
                <a:latin typeface="Tahoma" pitchFamily="34" charset="0"/>
              </a:rPr>
            </a:br>
            <a:r>
              <a:rPr lang="en-GB" sz="1200" dirty="0" smtClean="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</a:rPr>
              <a:t>бюджетные ассигнования</a:t>
            </a:r>
            <a:r>
              <a:rPr lang="en-GB" sz="1200" dirty="0" smtClean="0">
                <a:solidFill>
                  <a:srgbClr val="000000"/>
                </a:solidFill>
                <a:latin typeface="Tahoma" pitchFamily="34" charset="0"/>
              </a:rPr>
              <a:t>+ 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</a:rPr>
              <a:t>код расходов/доходов</a:t>
            </a:r>
            <a:r>
              <a:rPr lang="en-GB" sz="1200" dirty="0" smtClean="0">
                <a:solidFill>
                  <a:srgbClr val="000000"/>
                </a:solidFill>
                <a:latin typeface="Tahoma" pitchFamily="34" charset="0"/>
              </a:rPr>
              <a:t> + 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</a:rPr>
              <a:t>счёт</a:t>
            </a:r>
            <a:r>
              <a:rPr lang="en-GB" sz="1200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976563" y="5714289"/>
            <a:ext cx="3960812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+mn-lt"/>
              </a:rPr>
              <a:t>11.02.01.09 - 1 - 5000.000</a:t>
            </a:r>
            <a:endParaRPr lang="en-GB" sz="1400" b="1" dirty="0">
              <a:latin typeface="+mn-lt"/>
            </a:endParaRPr>
          </a:p>
        </p:txBody>
      </p:sp>
      <p:sp>
        <p:nvSpPr>
          <p:cNvPr id="16" name="Foliennummernplatzhalter 3"/>
          <p:cNvSpPr txBox="1">
            <a:spLocks/>
          </p:cNvSpPr>
          <p:nvPr/>
        </p:nvSpPr>
        <p:spPr bwMode="auto">
          <a:xfrm>
            <a:off x="8712200" y="6818313"/>
            <a:ext cx="6445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5D7648E-EF91-427F-9B2E-41F1D6933EF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4176216" y="3722408"/>
            <a:ext cx="378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798530" y="3722855"/>
            <a:ext cx="378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+</a:t>
            </a:r>
            <a:endParaRPr lang="en-GB" sz="2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5" y="2551346"/>
            <a:ext cx="3996981" cy="17743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48" y="2354942"/>
            <a:ext cx="3672408" cy="19707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8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Основные данные</a:t>
            </a:r>
            <a:r>
              <a:rPr lang="en-GB" dirty="0" smtClean="0">
                <a:solidFill>
                  <a:schemeClr val="tx1"/>
                </a:solidFill>
              </a:rPr>
              <a:t> – </a:t>
            </a:r>
            <a:r>
              <a:rPr lang="ru-RU" dirty="0" smtClean="0">
                <a:solidFill>
                  <a:schemeClr val="tx1"/>
                </a:solidFill>
              </a:rPr>
              <a:t>номер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u="sng" dirty="0" smtClean="0"/>
              <a:t>Основные данные</a:t>
            </a:r>
            <a:r>
              <a:rPr lang="en-GB" sz="2400" u="sng" dirty="0" smtClean="0"/>
              <a:t> 2016 </a:t>
            </a:r>
            <a:r>
              <a:rPr lang="ru-RU" sz="2400" u="sng" dirty="0" smtClean="0"/>
              <a:t>г.</a:t>
            </a:r>
            <a:r>
              <a:rPr lang="en-GB" sz="2000" u="sng" dirty="0" smtClean="0"/>
              <a:t>(</a:t>
            </a:r>
            <a:r>
              <a:rPr lang="ru-RU" sz="2000" u="sng" dirty="0" smtClean="0"/>
              <a:t>по состоянию на май </a:t>
            </a:r>
            <a:r>
              <a:rPr lang="en-GB" sz="2000" u="sng" dirty="0" smtClean="0"/>
              <a:t>2016</a:t>
            </a:r>
            <a:r>
              <a:rPr lang="ru-RU" sz="2000" u="sng" dirty="0" smtClean="0"/>
              <a:t> г</a:t>
            </a:r>
            <a:r>
              <a:rPr lang="en-GB" sz="2000" u="sng" dirty="0" smtClean="0"/>
              <a:t>):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300" dirty="0" smtClean="0"/>
              <a:t>397	</a:t>
            </a:r>
            <a:r>
              <a:rPr lang="en-GB" sz="2300" b="0" dirty="0" smtClean="0"/>
              <a:t>8-</a:t>
            </a:r>
            <a:r>
              <a:rPr lang="ru-RU" sz="2300" b="0" dirty="0" err="1" smtClean="0"/>
              <a:t>значные</a:t>
            </a:r>
            <a:r>
              <a:rPr lang="en-GB" sz="2300" b="0" dirty="0" smtClean="0"/>
              <a:t> </a:t>
            </a:r>
            <a:r>
              <a:rPr lang="ru-RU" sz="2300" b="0" dirty="0" smtClean="0"/>
              <a:t>бюджетные ассигнования</a:t>
            </a:r>
            <a:endParaRPr lang="en-GB" sz="2300" b="0" dirty="0"/>
          </a:p>
          <a:p>
            <a:endParaRPr lang="en-GB" sz="2300" dirty="0" smtClean="0"/>
          </a:p>
          <a:p>
            <a:r>
              <a:rPr lang="en-GB" sz="2300" dirty="0" smtClean="0"/>
              <a:t>89</a:t>
            </a:r>
            <a:r>
              <a:rPr lang="en-GB" sz="2300" b="0" dirty="0" smtClean="0"/>
              <a:t> </a:t>
            </a:r>
            <a:r>
              <a:rPr lang="en-GB" sz="2300" b="0" dirty="0"/>
              <a:t>		</a:t>
            </a:r>
            <a:r>
              <a:rPr lang="ru-RU" sz="2400" dirty="0"/>
              <a:t> </a:t>
            </a:r>
            <a:r>
              <a:rPr lang="ru-RU" sz="2400" b="0" dirty="0"/>
              <a:t>Группы </a:t>
            </a:r>
            <a:r>
              <a:rPr lang="ru-RU" sz="2400" b="0" dirty="0" smtClean="0"/>
              <a:t>«распределение средств» </a:t>
            </a:r>
            <a:r>
              <a:rPr lang="ru-RU" sz="2400" b="0" dirty="0"/>
              <a:t>и группы </a:t>
            </a:r>
            <a:r>
              <a:rPr lang="ru-RU" sz="2400" b="0" dirty="0" smtClean="0"/>
              <a:t>			«</a:t>
            </a:r>
            <a:r>
              <a:rPr lang="ru-RU" sz="2400" b="0" dirty="0"/>
              <a:t>получение средств» </a:t>
            </a:r>
            <a:endParaRPr lang="en-GB" sz="2300" b="0" dirty="0" smtClean="0"/>
          </a:p>
          <a:p>
            <a:endParaRPr lang="en-GB" sz="2300" b="0" dirty="0"/>
          </a:p>
          <a:p>
            <a:r>
              <a:rPr lang="en-GB" sz="2300" dirty="0" smtClean="0"/>
              <a:t>430</a:t>
            </a:r>
            <a:r>
              <a:rPr lang="en-GB" sz="2300" dirty="0"/>
              <a:t>	</a:t>
            </a:r>
            <a:r>
              <a:rPr lang="ru-RU" sz="2300" b="0" dirty="0" smtClean="0"/>
              <a:t>цифры ключевых счетов</a:t>
            </a:r>
            <a:endParaRPr lang="en-GB" sz="2300" b="0" dirty="0"/>
          </a:p>
          <a:p>
            <a:endParaRPr lang="en-GB" sz="2300" dirty="0" smtClean="0"/>
          </a:p>
          <a:p>
            <a:r>
              <a:rPr lang="en-GB" sz="2300" dirty="0" smtClean="0"/>
              <a:t>13,523</a:t>
            </a:r>
            <a:r>
              <a:rPr lang="en-GB" sz="2300" b="0" dirty="0" smtClean="0"/>
              <a:t> 	</a:t>
            </a:r>
            <a:r>
              <a:rPr lang="ru-RU" sz="2300" b="0" dirty="0" smtClean="0"/>
              <a:t>счета</a:t>
            </a:r>
            <a:r>
              <a:rPr lang="en-GB" sz="2300" b="0" dirty="0" smtClean="0"/>
              <a:t/>
            </a:r>
            <a:br>
              <a:rPr lang="en-GB" sz="2300" b="0" dirty="0" smtClean="0"/>
            </a:br>
            <a:endParaRPr lang="en-GB" sz="2300" b="0" dirty="0" smtClean="0"/>
          </a:p>
          <a:p>
            <a:r>
              <a:rPr lang="en-GB" sz="2300" dirty="0" smtClean="0"/>
              <a:t>49,866</a:t>
            </a:r>
            <a:r>
              <a:rPr lang="en-GB" sz="2300" b="0" dirty="0" smtClean="0"/>
              <a:t> 	</a:t>
            </a:r>
            <a:r>
              <a:rPr lang="ru-RU" sz="2300" b="0" dirty="0" smtClean="0"/>
              <a:t>бюджетные позиции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endParaRPr lang="en-GB" sz="2400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12200" y="6818313"/>
            <a:ext cx="644525" cy="346075"/>
          </a:xfrm>
        </p:spPr>
        <p:txBody>
          <a:bodyPr/>
          <a:lstStyle/>
          <a:p>
            <a:fld id="{35D7648E-EF91-427F-9B2E-41F1D6933EF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4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95288"/>
            <a:ext cx="6841454" cy="595312"/>
          </a:xfrm>
        </p:spPr>
        <p:txBody>
          <a:bodyPr/>
          <a:lstStyle/>
          <a:p>
            <a:pPr eaLnBrk="1" hangingPunct="1"/>
            <a:r>
              <a:rPr lang="ru-RU" dirty="0" smtClean="0"/>
              <a:t>приложение</a:t>
            </a:r>
            <a:r>
              <a:rPr lang="en-GB" dirty="0" smtClean="0"/>
              <a:t> “</a:t>
            </a:r>
            <a:r>
              <a:rPr lang="ru-RU" dirty="0" smtClean="0"/>
              <a:t>структура бюджета</a:t>
            </a:r>
            <a:r>
              <a:rPr lang="en-GB" dirty="0" smtClean="0"/>
              <a:t>” </a:t>
            </a:r>
            <a:endParaRPr lang="de-DE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6375"/>
            <a:ext cx="8637587" cy="4857750"/>
          </a:xfrm>
        </p:spPr>
        <p:txBody>
          <a:bodyPr/>
          <a:lstStyle/>
          <a:p>
            <a:pPr marL="541337" lvl="1" indent="0" eaLnBrk="1" hangingPunct="1">
              <a:lnSpc>
                <a:spcPct val="150000"/>
              </a:lnSpc>
              <a:buNone/>
            </a:pPr>
            <a:endParaRPr lang="de-AT" sz="16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1600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13</a:t>
            </a:fld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548383"/>
            <a:ext cx="957706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8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/>
          <p:cNvSpPr/>
          <p:nvPr/>
        </p:nvSpPr>
        <p:spPr bwMode="auto">
          <a:xfrm>
            <a:off x="431800" y="1404367"/>
            <a:ext cx="9217024" cy="540059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16864" y="3838744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u="sng" dirty="0" smtClean="0">
                <a:latin typeface="+mn-lt"/>
              </a:rPr>
              <a:t>Основные данные</a:t>
            </a:r>
            <a:endParaRPr lang="en-GB" sz="2200" b="1" u="sng" dirty="0">
              <a:latin typeface="+mn-lt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Техническая сторона бюджетного процесса</a:t>
            </a:r>
            <a:endParaRPr lang="en-GB" dirty="0"/>
          </a:p>
        </p:txBody>
      </p:sp>
      <p:sp>
        <p:nvSpPr>
          <p:cNvPr id="4" name="Abgerundetes Rechteck 3"/>
          <p:cNvSpPr/>
          <p:nvPr/>
        </p:nvSpPr>
        <p:spPr bwMode="auto">
          <a:xfrm>
            <a:off x="863848" y="1836415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863848" y="5004767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863848" y="2268463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+mn-lt"/>
              </a:rPr>
              <a:t>Бюджетное планирование</a:t>
            </a:r>
            <a:endParaRPr lang="en-GB" sz="2200" u="sng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3848" y="547339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+mn-lt"/>
              </a:rPr>
              <a:t>Исполнение бюджета</a:t>
            </a:r>
            <a:endParaRPr lang="en-GB" sz="2200" u="sng" dirty="0">
              <a:latin typeface="+mn-lt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240112" y="2088443"/>
            <a:ext cx="1512168" cy="864096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PBCT</a:t>
            </a: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3240111" y="5256795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BM-SAP</a:t>
            </a: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5544367" y="5256796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chemeClr val="bg1"/>
                </a:solidFill>
              </a:rPr>
              <a:t>HV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-SAP</a:t>
            </a:r>
          </a:p>
        </p:txBody>
      </p:sp>
      <p:sp>
        <p:nvSpPr>
          <p:cNvPr id="18" name="Pfeil nach rechts 17"/>
          <p:cNvSpPr/>
          <p:nvPr/>
        </p:nvSpPr>
        <p:spPr bwMode="auto">
          <a:xfrm>
            <a:off x="4680271" y="5545407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9" name="Pfeil nach rechts 18"/>
          <p:cNvSpPr/>
          <p:nvPr/>
        </p:nvSpPr>
        <p:spPr bwMode="auto">
          <a:xfrm rot="5400000">
            <a:off x="2747898" y="3949389"/>
            <a:ext cx="2496592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752278" y="3366539"/>
            <a:ext cx="4464497" cy="1440160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6912520" y="3366539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u="sng" dirty="0" smtClean="0">
                <a:latin typeface="+mn-lt"/>
              </a:rPr>
              <a:t>отчёты и раскрытие информации</a:t>
            </a:r>
            <a:endParaRPr lang="en-GB" sz="2200" u="sng" dirty="0">
              <a:latin typeface="+mn-lt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5485365" y="3654571"/>
            <a:ext cx="1512168" cy="864096"/>
          </a:xfrm>
          <a:prstGeom prst="roundRect">
            <a:avLst/>
          </a:prstGeom>
          <a:solidFill>
            <a:srgbClr val="006600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HIS</a:t>
            </a:r>
          </a:p>
        </p:txBody>
      </p:sp>
      <p:sp>
        <p:nvSpPr>
          <p:cNvPr id="24" name="Pfeil nach rechts 23"/>
          <p:cNvSpPr/>
          <p:nvPr/>
        </p:nvSpPr>
        <p:spPr bwMode="auto">
          <a:xfrm rot="19056728">
            <a:off x="4468426" y="4769723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 rot="16200000">
            <a:off x="5765960" y="4739288"/>
            <a:ext cx="950977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5544368" y="2088443"/>
            <a:ext cx="2520280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Бюджетные документы для БОР</a:t>
            </a:r>
            <a:endParaRPr kumimoji="0" lang="de-A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4680272" y="2377055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 rot="13500000">
            <a:off x="4449688" y="3147482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95288"/>
            <a:ext cx="6657975" cy="560055"/>
          </a:xfrm>
        </p:spPr>
        <p:txBody>
          <a:bodyPr/>
          <a:lstStyle/>
          <a:p>
            <a:r>
              <a:rPr lang="ru-RU" dirty="0" smtClean="0"/>
              <a:t>Инструмент бюджетного планирования </a:t>
            </a:r>
            <a:r>
              <a:rPr lang="en-GB" dirty="0" smtClean="0"/>
              <a:t>(PBCT)</a:t>
            </a:r>
            <a:endParaRPr lang="en-GB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PBCT – </a:t>
            </a:r>
            <a:r>
              <a:rPr lang="en-GB" sz="2000" u="sng" dirty="0" smtClean="0"/>
              <a:t>P</a:t>
            </a:r>
            <a:r>
              <a:rPr lang="en-GB" sz="2000" dirty="0" smtClean="0"/>
              <a:t>lanning</a:t>
            </a:r>
            <a:r>
              <a:rPr lang="ru-RU" sz="2000" dirty="0" smtClean="0"/>
              <a:t> (планирование)</a:t>
            </a:r>
            <a:r>
              <a:rPr lang="en-GB" sz="2000" dirty="0" smtClean="0"/>
              <a:t>, </a:t>
            </a:r>
            <a:r>
              <a:rPr lang="en-GB" sz="2000" u="sng" dirty="0" smtClean="0"/>
              <a:t>B</a:t>
            </a:r>
            <a:r>
              <a:rPr lang="en-GB" sz="2000" dirty="0" smtClean="0"/>
              <a:t>udgeting</a:t>
            </a:r>
            <a:r>
              <a:rPr lang="ru-RU" sz="2000" dirty="0" smtClean="0"/>
              <a:t> (бюджетирование) и </a:t>
            </a:r>
            <a:r>
              <a:rPr lang="en-GB" sz="2000" u="sng" dirty="0" smtClean="0"/>
              <a:t>C</a:t>
            </a:r>
            <a:r>
              <a:rPr lang="en-GB" sz="2000" dirty="0" smtClean="0"/>
              <a:t>ontrolling</a:t>
            </a:r>
            <a:r>
              <a:rPr lang="ru-RU" sz="2000" dirty="0" smtClean="0"/>
              <a:t> (контроль)</a:t>
            </a:r>
            <a:r>
              <a:rPr lang="en-GB" sz="2000" dirty="0" smtClean="0"/>
              <a:t> </a:t>
            </a:r>
            <a:r>
              <a:rPr lang="en-GB" sz="2000" u="sng" dirty="0" smtClean="0"/>
              <a:t>T</a:t>
            </a:r>
            <a:r>
              <a:rPr lang="en-GB" sz="2000" dirty="0" smtClean="0"/>
              <a:t>ool</a:t>
            </a:r>
            <a:r>
              <a:rPr lang="ru-RU" sz="2000" dirty="0" smtClean="0"/>
              <a:t> (средство) </a:t>
            </a:r>
            <a:r>
              <a:rPr lang="en-US" sz="2400" dirty="0" smtClean="0"/>
              <a:t>[</a:t>
            </a:r>
            <a:r>
              <a:rPr lang="ru-RU" sz="2400" dirty="0" smtClean="0"/>
              <a:t>средство планирования, бюджетирования и контроля</a:t>
            </a:r>
            <a:r>
              <a:rPr lang="en-US" sz="2400" dirty="0" smtClean="0"/>
              <a:t>]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ru-RU" sz="2400" dirty="0" smtClean="0"/>
              <a:t>Применяется для</a:t>
            </a:r>
            <a:r>
              <a:rPr lang="en-GB" sz="2400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800" dirty="0" smtClean="0"/>
              <a:t>Бюджетного планирования</a:t>
            </a:r>
            <a:endParaRPr lang="en-GB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800" dirty="0" smtClean="0"/>
              <a:t>Бюджетного контроля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r>
              <a:rPr lang="ru-RU" sz="2400" dirty="0" smtClean="0"/>
              <a:t>На базе стандартного программного комплекса интегрированного планирования </a:t>
            </a:r>
            <a:r>
              <a:rPr lang="en-GB" sz="2400" dirty="0" smtClean="0"/>
              <a:t>“</a:t>
            </a:r>
            <a:r>
              <a:rPr lang="en-GB" sz="2000" dirty="0" smtClean="0"/>
              <a:t>SAP Business Warehouse - Integrated Planning (SAP BW-IP)”</a:t>
            </a:r>
            <a:endParaRPr lang="en-GB" sz="2000" i="1" dirty="0" smtClean="0"/>
          </a:p>
          <a:p>
            <a:pPr marL="0" indent="0">
              <a:buNone/>
            </a:pPr>
            <a:endParaRPr lang="en-GB" sz="2400" dirty="0" smtClean="0"/>
          </a:p>
          <a:p>
            <a:r>
              <a:rPr lang="ru-RU" sz="2400" dirty="0" smtClean="0"/>
              <a:t>примерно</a:t>
            </a:r>
            <a:r>
              <a:rPr lang="en-GB" sz="2400" dirty="0" smtClean="0"/>
              <a:t> 500 </a:t>
            </a:r>
            <a:r>
              <a:rPr lang="ru-RU" sz="2400" dirty="0" smtClean="0"/>
              <a:t>пользователей в Австрии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9426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feil nach rechts 4"/>
          <p:cNvSpPr>
            <a:spLocks noChangeArrowheads="1"/>
          </p:cNvSpPr>
          <p:nvPr/>
        </p:nvSpPr>
        <p:spPr bwMode="auto">
          <a:xfrm>
            <a:off x="431335" y="1476375"/>
            <a:ext cx="6337546" cy="5688450"/>
          </a:xfrm>
          <a:prstGeom prst="rightArrow">
            <a:avLst>
              <a:gd name="adj1" fmla="val 50000"/>
              <a:gd name="adj2" fmla="val 27908"/>
            </a:avLst>
          </a:prstGeom>
          <a:solidFill>
            <a:schemeClr val="accent1">
              <a:alpha val="3019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10" tIns="45705" rIns="91410" bIns="45705"/>
          <a:lstStyle>
            <a:lvl1pPr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de-DE" dirty="0"/>
          </a:p>
        </p:txBody>
      </p:sp>
      <p:sp>
        <p:nvSpPr>
          <p:cNvPr id="6148" name="Richtungspfeil 34"/>
          <p:cNvSpPr>
            <a:spLocks noChangeArrowheads="1"/>
          </p:cNvSpPr>
          <p:nvPr/>
        </p:nvSpPr>
        <p:spPr bwMode="auto">
          <a:xfrm>
            <a:off x="1376394" y="2988628"/>
            <a:ext cx="1568636" cy="761378"/>
          </a:xfrm>
          <a:prstGeom prst="homePlate">
            <a:avLst>
              <a:gd name="adj" fmla="val 0"/>
            </a:avLst>
          </a:prstGeom>
          <a:solidFill>
            <a:srgbClr val="FF4D4D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10" tIns="45705" rIns="91410" bIns="45705" anchor="ctr" anchorCtr="1"/>
          <a:lstStyle>
            <a:lvl1pPr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de-DE" b="1" dirty="0" smtClean="0"/>
              <a:t>Бюджетирование </a:t>
            </a:r>
            <a:endParaRPr lang="en-GB" altLang="de-DE" b="1" dirty="0"/>
          </a:p>
        </p:txBody>
      </p:sp>
      <p:cxnSp>
        <p:nvCxnSpPr>
          <p:cNvPr id="6149" name="Gerade Verbindung 36"/>
          <p:cNvCxnSpPr>
            <a:cxnSpLocks noChangeShapeType="1"/>
          </p:cNvCxnSpPr>
          <p:nvPr/>
        </p:nvCxnSpPr>
        <p:spPr bwMode="auto">
          <a:xfrm>
            <a:off x="429719" y="3855023"/>
            <a:ext cx="6100071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0" name="Gerade Verbindung 39"/>
          <p:cNvCxnSpPr>
            <a:cxnSpLocks noChangeShapeType="1"/>
          </p:cNvCxnSpPr>
          <p:nvPr/>
        </p:nvCxnSpPr>
        <p:spPr bwMode="auto">
          <a:xfrm>
            <a:off x="1150225" y="2916866"/>
            <a:ext cx="0" cy="2809219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feld 41"/>
          <p:cNvSpPr txBox="1"/>
          <p:nvPr/>
        </p:nvSpPr>
        <p:spPr>
          <a:xfrm rot="16200000">
            <a:off x="289928" y="3251688"/>
            <a:ext cx="1008168" cy="338524"/>
          </a:xfrm>
          <a:prstGeom prst="rect">
            <a:avLst/>
          </a:prstGeom>
          <a:noFill/>
        </p:spPr>
        <p:txBody>
          <a:bodyPr lIns="91410" tIns="45705" rIns="91410" bIns="45705">
            <a:spAutoFit/>
          </a:bodyPr>
          <a:lstStyle/>
          <a:p>
            <a:pPr algn="ctr">
              <a:defRPr/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feld 43"/>
          <p:cNvSpPr txBox="1"/>
          <p:nvPr/>
        </p:nvSpPr>
        <p:spPr>
          <a:xfrm rot="16200000">
            <a:off x="350313" y="3941000"/>
            <a:ext cx="866395" cy="830966"/>
          </a:xfrm>
          <a:prstGeom prst="rect">
            <a:avLst/>
          </a:prstGeom>
          <a:noFill/>
        </p:spPr>
        <p:txBody>
          <a:bodyPr lIns="91410" tIns="45705" rIns="91410" bIns="45705">
            <a:spAutoFit/>
          </a:bodyPr>
          <a:lstStyle/>
          <a:p>
            <a:pPr algn="ctr">
              <a:defRPr/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прав-во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3" name="Eingekerbter Richtungspfeil 47"/>
          <p:cNvSpPr>
            <a:spLocks noChangeArrowheads="1"/>
          </p:cNvSpPr>
          <p:nvPr/>
        </p:nvSpPr>
        <p:spPr bwMode="auto">
          <a:xfrm>
            <a:off x="3318206" y="2988628"/>
            <a:ext cx="2161519" cy="761378"/>
          </a:xfrm>
          <a:prstGeom prst="chevron">
            <a:avLst>
              <a:gd name="adj" fmla="val 0"/>
            </a:avLst>
          </a:prstGeom>
          <a:solidFill>
            <a:srgbClr val="FF4D4D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10" tIns="45705" rIns="91410" bIns="45705" anchor="ctr" anchorCtr="1"/>
          <a:lstStyle>
            <a:lvl1pPr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de-DE" b="1" dirty="0" smtClean="0"/>
              <a:t>Подготовка и представление бюджетного предложения департамента</a:t>
            </a:r>
            <a:endParaRPr lang="en-GB" altLang="de-DE" b="1" dirty="0"/>
          </a:p>
        </p:txBody>
      </p:sp>
      <p:sp>
        <p:nvSpPr>
          <p:cNvPr id="58" name="Textfeld 57"/>
          <p:cNvSpPr txBox="1"/>
          <p:nvPr/>
        </p:nvSpPr>
        <p:spPr>
          <a:xfrm>
            <a:off x="6750807" y="1359069"/>
            <a:ext cx="3167967" cy="563228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 marL="182501" indent="-182501">
              <a:buFont typeface="Arial" pitchFamily="34" charset="0"/>
              <a:buChar char="•"/>
              <a:defRPr/>
            </a:pPr>
            <a:r>
              <a:rPr lang="ru-RU" sz="1500" b="1" dirty="0" smtClean="0">
                <a:latin typeface="+mn-lt"/>
              </a:rPr>
              <a:t>Одновременно бюджетирование департаментов и сообщение департаментам верхних бюджетных лимитов со стороны Минфина</a:t>
            </a:r>
            <a:r>
              <a:rPr lang="en-GB" sz="1500" b="1" dirty="0" smtClean="0">
                <a:latin typeface="+mn-lt"/>
              </a:rPr>
              <a:t/>
            </a:r>
            <a:br>
              <a:rPr lang="en-GB" sz="1500" b="1" dirty="0" smtClean="0">
                <a:latin typeface="+mn-lt"/>
              </a:rPr>
            </a:br>
            <a:endParaRPr lang="en-GB" sz="1500" b="1" dirty="0" smtClean="0">
              <a:latin typeface="+mn-lt"/>
            </a:endParaRPr>
          </a:p>
          <a:p>
            <a:pPr marL="182501" indent="-182501">
              <a:buFont typeface="Arial" pitchFamily="34" charset="0"/>
              <a:buChar char="•"/>
              <a:defRPr/>
            </a:pPr>
            <a:r>
              <a:rPr lang="ru-RU" sz="1500" b="1" dirty="0" smtClean="0">
                <a:latin typeface="+mn-lt"/>
              </a:rPr>
              <a:t>Подготовка ведомственных бюджетных предложений и сопоставление с верхними бюджетными </a:t>
            </a:r>
            <a:r>
              <a:rPr lang="ru-RU" sz="1500" b="1" dirty="0">
                <a:latin typeface="+mn-lt"/>
              </a:rPr>
              <a:t>л</a:t>
            </a:r>
            <a:r>
              <a:rPr lang="ru-RU" sz="1500" b="1" dirty="0" smtClean="0">
                <a:latin typeface="+mn-lt"/>
              </a:rPr>
              <a:t>имитами</a:t>
            </a:r>
            <a:r>
              <a:rPr lang="en-GB" sz="1500" b="1" dirty="0" smtClean="0">
                <a:latin typeface="+mn-lt"/>
              </a:rPr>
              <a:t/>
            </a:r>
            <a:br>
              <a:rPr lang="en-GB" sz="1500" b="1" dirty="0" smtClean="0">
                <a:latin typeface="+mn-lt"/>
              </a:rPr>
            </a:br>
            <a:endParaRPr lang="en-GB" sz="1500" b="1" dirty="0" smtClean="0">
              <a:latin typeface="+mn-lt"/>
            </a:endParaRPr>
          </a:p>
          <a:p>
            <a:pPr marL="182501" indent="-182501">
              <a:buFont typeface="Arial" pitchFamily="34" charset="0"/>
              <a:buChar char="•"/>
              <a:defRPr/>
            </a:pPr>
            <a:r>
              <a:rPr lang="ru-RU" sz="1500" b="1" dirty="0" smtClean="0">
                <a:latin typeface="+mn-lt"/>
              </a:rPr>
              <a:t>Представление ведомственных бюджетных предложений в </a:t>
            </a:r>
            <a:r>
              <a:rPr lang="ru-RU" sz="1500" b="1" dirty="0" err="1" smtClean="0">
                <a:latin typeface="+mn-lt"/>
              </a:rPr>
              <a:t>минфин</a:t>
            </a:r>
            <a:r>
              <a:rPr lang="ru-RU" sz="1500" b="1" dirty="0" smtClean="0">
                <a:latin typeface="+mn-lt"/>
              </a:rPr>
              <a:t> </a:t>
            </a:r>
            <a:r>
              <a:rPr lang="en-GB" sz="1500" b="1" dirty="0" smtClean="0">
                <a:latin typeface="+mn-lt"/>
              </a:rPr>
              <a:t/>
            </a:r>
            <a:br>
              <a:rPr lang="en-GB" sz="1500" b="1" dirty="0" smtClean="0">
                <a:latin typeface="+mn-lt"/>
              </a:rPr>
            </a:br>
            <a:endParaRPr lang="en-GB" sz="1500" b="1" dirty="0" smtClean="0">
              <a:latin typeface="+mn-lt"/>
            </a:endParaRPr>
          </a:p>
          <a:p>
            <a:pPr marL="182501" indent="-182501">
              <a:buFont typeface="Arial" pitchFamily="34" charset="0"/>
              <a:buChar char="•"/>
              <a:defRPr/>
            </a:pPr>
            <a:r>
              <a:rPr lang="ru-RU" sz="1500" b="1" dirty="0" smtClean="0">
                <a:latin typeface="+mn-lt"/>
              </a:rPr>
              <a:t>Консолидация всех ведомственных бюджетных предложений в </a:t>
            </a:r>
            <a:r>
              <a:rPr lang="ru-RU" sz="1500" b="1" dirty="0" err="1" smtClean="0">
                <a:latin typeface="+mn-lt"/>
              </a:rPr>
              <a:t>минфине</a:t>
            </a:r>
            <a:r>
              <a:rPr lang="ru-RU" sz="1500" b="1" dirty="0" smtClean="0">
                <a:latin typeface="+mn-lt"/>
              </a:rPr>
              <a:t> и возможные </a:t>
            </a:r>
            <a:r>
              <a:rPr lang="ru-RU" sz="1500" b="1" dirty="0" err="1" smtClean="0">
                <a:latin typeface="+mn-lt"/>
              </a:rPr>
              <a:t>контр-процедуры</a:t>
            </a:r>
            <a:endParaRPr lang="en-GB" sz="1500" b="1" dirty="0">
              <a:latin typeface="+mn-lt"/>
            </a:endParaRPr>
          </a:p>
        </p:txBody>
      </p:sp>
      <p:cxnSp>
        <p:nvCxnSpPr>
          <p:cNvPr id="6155" name="Gerade Verbindung 36"/>
          <p:cNvCxnSpPr>
            <a:cxnSpLocks noChangeShapeType="1"/>
          </p:cNvCxnSpPr>
          <p:nvPr/>
        </p:nvCxnSpPr>
        <p:spPr bwMode="auto">
          <a:xfrm>
            <a:off x="431335" y="4842188"/>
            <a:ext cx="6066145" cy="3501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/>
          <p:cNvSpPr txBox="1"/>
          <p:nvPr/>
        </p:nvSpPr>
        <p:spPr>
          <a:xfrm rot="16200000">
            <a:off x="227860" y="5006643"/>
            <a:ext cx="1109685" cy="584745"/>
          </a:xfrm>
          <a:prstGeom prst="rect">
            <a:avLst/>
          </a:prstGeom>
          <a:noFill/>
        </p:spPr>
        <p:txBody>
          <a:bodyPr lIns="91410" tIns="45705" rIns="91410" bIns="45705">
            <a:spAutoFit/>
          </a:bodyPr>
          <a:lstStyle/>
          <a:p>
            <a:pPr algn="ctr">
              <a:defRPr/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7" name="Rechteck 49"/>
          <p:cNvSpPr>
            <a:spLocks noChangeArrowheads="1"/>
          </p:cNvSpPr>
          <p:nvPr/>
        </p:nvSpPr>
        <p:spPr bwMode="auto">
          <a:xfrm>
            <a:off x="1376394" y="4047555"/>
            <a:ext cx="1579944" cy="670361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10" tIns="45705" rIns="91410" bIns="45705" anchor="ctr" anchorCtr="1"/>
          <a:lstStyle>
            <a:lvl1pPr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de-DE" b="1" dirty="0" smtClean="0"/>
              <a:t>Сообщение верхнего лимита бюджета</a:t>
            </a:r>
            <a:endParaRPr lang="en-GB" altLang="de-DE" b="1" dirty="0"/>
          </a:p>
        </p:txBody>
      </p:sp>
      <p:sp>
        <p:nvSpPr>
          <p:cNvPr id="6158" name="AutoShape 21"/>
          <p:cNvSpPr>
            <a:spLocks noChangeArrowheads="1"/>
          </p:cNvSpPr>
          <p:nvPr/>
        </p:nvSpPr>
        <p:spPr bwMode="auto">
          <a:xfrm flipH="1">
            <a:off x="2885256" y="3275675"/>
            <a:ext cx="478183" cy="253793"/>
          </a:xfrm>
          <a:prstGeom prst="leftArrow">
            <a:avLst>
              <a:gd name="adj1" fmla="val 53750"/>
              <a:gd name="adj2" fmla="val 55854"/>
            </a:avLst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lIns="91410" tIns="45705" rIns="91410" bIns="45705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de-DE" dirty="0"/>
          </a:p>
        </p:txBody>
      </p:sp>
      <p:sp>
        <p:nvSpPr>
          <p:cNvPr id="6159" name="Rechteck 49"/>
          <p:cNvSpPr>
            <a:spLocks noChangeArrowheads="1"/>
          </p:cNvSpPr>
          <p:nvPr/>
        </p:nvSpPr>
        <p:spPr bwMode="auto">
          <a:xfrm>
            <a:off x="4398966" y="3923284"/>
            <a:ext cx="1814189" cy="86639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10" tIns="45705" rIns="91410" bIns="45705" anchor="ctr" anchorCtr="1"/>
          <a:lstStyle>
            <a:lvl1pPr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de-DE" b="1" dirty="0" smtClean="0"/>
              <a:t>Консолидация предложений департаментов и </a:t>
            </a:r>
            <a:r>
              <a:rPr lang="ru-RU" altLang="de-DE" b="1" dirty="0" err="1" smtClean="0"/>
              <a:t>контр-процедур</a:t>
            </a:r>
            <a:endParaRPr lang="en-GB" altLang="de-DE" b="1" dirty="0"/>
          </a:p>
        </p:txBody>
      </p:sp>
      <p:sp>
        <p:nvSpPr>
          <p:cNvPr id="6160" name="Rechteck 49"/>
          <p:cNvSpPr>
            <a:spLocks noChangeArrowheads="1"/>
          </p:cNvSpPr>
          <p:nvPr/>
        </p:nvSpPr>
        <p:spPr bwMode="auto">
          <a:xfrm>
            <a:off x="4398966" y="4966458"/>
            <a:ext cx="1594483" cy="670363"/>
          </a:xfrm>
          <a:prstGeom prst="rect">
            <a:avLst/>
          </a:prstGeom>
          <a:solidFill>
            <a:srgbClr val="00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10" tIns="45705" rIns="91410" bIns="45705" anchor="ctr" anchorCtr="1"/>
          <a:lstStyle>
            <a:lvl1pPr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de-DE" b="1" dirty="0" smtClean="0"/>
              <a:t>Рассмотрение бюджетных предложений департаментов</a:t>
            </a:r>
            <a:endParaRPr lang="en-GB" altLang="de-DE" b="1" dirty="0"/>
          </a:p>
        </p:txBody>
      </p:sp>
      <p:sp>
        <p:nvSpPr>
          <p:cNvPr id="7" name="Nach oben gebogener Pfeil 6"/>
          <p:cNvSpPr/>
          <p:nvPr/>
        </p:nvSpPr>
        <p:spPr bwMode="auto">
          <a:xfrm rot="5400000">
            <a:off x="3786585" y="3870730"/>
            <a:ext cx="841890" cy="418410"/>
          </a:xfrm>
          <a:prstGeom prst="bentUpArrow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 type="none" w="lg" len="med"/>
          </a:ln>
          <a:extLst/>
        </p:spPr>
        <p:txBody>
          <a:bodyPr wrap="none" lIns="91410" tIns="45705" rIns="91410" bIns="45705" anchor="ctr"/>
          <a:lstStyle/>
          <a:p>
            <a:pPr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29" name="Nach oben gebogener Pfeil 28"/>
          <p:cNvSpPr/>
          <p:nvPr/>
        </p:nvSpPr>
        <p:spPr bwMode="auto">
          <a:xfrm rot="5400000">
            <a:off x="3387788" y="4261449"/>
            <a:ext cx="1633022" cy="428104"/>
          </a:xfrm>
          <a:prstGeom prst="bentUpArrow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 type="none" w="lg" len="med"/>
          </a:ln>
          <a:extLst/>
        </p:spPr>
        <p:txBody>
          <a:bodyPr wrap="none" lIns="91410" tIns="45705" rIns="91410" bIns="45705" anchor="ctr"/>
          <a:lstStyle/>
          <a:p>
            <a:pPr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6163" name="AutoShape 21"/>
          <p:cNvSpPr>
            <a:spLocks noChangeArrowheads="1"/>
          </p:cNvSpPr>
          <p:nvPr/>
        </p:nvSpPr>
        <p:spPr bwMode="auto">
          <a:xfrm rot="19164305" flipH="1">
            <a:off x="2846484" y="3825267"/>
            <a:ext cx="575113" cy="246792"/>
          </a:xfrm>
          <a:prstGeom prst="leftArrow">
            <a:avLst>
              <a:gd name="adj1" fmla="val 53750"/>
              <a:gd name="adj2" fmla="val 56095"/>
            </a:avLst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lIns="91410" tIns="45705" rIns="91410" bIns="45705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de-DE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719138" y="395288"/>
            <a:ext cx="6657975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altLang="de-DE" dirty="0" smtClean="0">
                <a:solidFill>
                  <a:schemeClr val="tx1"/>
                </a:solidFill>
              </a:rPr>
              <a:t>Бюджетирование – общий обзор процесса</a:t>
            </a:r>
            <a:endParaRPr lang="en-GB" kern="0" dirty="0"/>
          </a:p>
        </p:txBody>
      </p:sp>
      <p:sp>
        <p:nvSpPr>
          <p:cNvPr id="2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12200" y="6818313"/>
            <a:ext cx="644525" cy="346075"/>
          </a:xfrm>
        </p:spPr>
        <p:txBody>
          <a:bodyPr/>
          <a:lstStyle/>
          <a:p>
            <a:fld id="{35D7648E-EF91-427F-9B2E-41F1D6933EF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Операционный отчёт и отчёт о движении средств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17</a:t>
            </a:fld>
            <a:endParaRPr lang="de-AT"/>
          </a:p>
        </p:txBody>
      </p:sp>
      <p:sp>
        <p:nvSpPr>
          <p:cNvPr id="5" name="Abgerundetes Rechteck 4"/>
          <p:cNvSpPr>
            <a:spLocks noChangeArrowheads="1"/>
          </p:cNvSpPr>
          <p:nvPr/>
        </p:nvSpPr>
        <p:spPr bwMode="auto">
          <a:xfrm>
            <a:off x="714375" y="1620391"/>
            <a:ext cx="4286250" cy="4719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2700000" scaled="1"/>
          </a:gra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Calibri" pitchFamily="-107" charset="0"/>
                <a:ea typeface="ＭＳ Ｐゴシック" pitchFamily="-107" charset="-128"/>
                <a:cs typeface="Arial" pitchFamily="34" charset="0"/>
              </a:rPr>
              <a:t>Операционный отчёт (прибылей и убытков)</a:t>
            </a:r>
            <a:endParaRPr lang="de-AT" sz="24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6" name="Abgerundetes Rechteck 5"/>
          <p:cNvSpPr>
            <a:spLocks noChangeArrowheads="1"/>
          </p:cNvSpPr>
          <p:nvPr/>
        </p:nvSpPr>
        <p:spPr bwMode="auto">
          <a:xfrm>
            <a:off x="5106988" y="1764407"/>
            <a:ext cx="4286250" cy="4718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2700000" scaled="1"/>
          </a:gra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Calibri" pitchFamily="-107" charset="0"/>
                <a:ea typeface="ＭＳ Ｐゴシック" pitchFamily="-107" charset="-128"/>
                <a:cs typeface="Arial" pitchFamily="34" charset="0"/>
              </a:rPr>
              <a:t>Отчёт о движении денежных средств</a:t>
            </a:r>
            <a:endParaRPr lang="de-AT" sz="24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7" name="Pfeil nach unten 6"/>
          <p:cNvSpPr>
            <a:spLocks noChangeArrowheads="1"/>
          </p:cNvSpPr>
          <p:nvPr/>
        </p:nvSpPr>
        <p:spPr bwMode="auto">
          <a:xfrm rot="1800000">
            <a:off x="2230438" y="2593082"/>
            <a:ext cx="285750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4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FFFFFF"/>
              </a:solidFill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8" name="Pfeil nach unten 7"/>
          <p:cNvSpPr>
            <a:spLocks noChangeArrowheads="1"/>
          </p:cNvSpPr>
          <p:nvPr/>
        </p:nvSpPr>
        <p:spPr bwMode="auto">
          <a:xfrm rot="-1800000">
            <a:off x="3016250" y="2593082"/>
            <a:ext cx="285750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4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FFFFFF"/>
              </a:solidFill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9" name="Ellipse 8"/>
          <p:cNvSpPr>
            <a:spLocks noChangeArrowheads="1"/>
          </p:cNvSpPr>
          <p:nvPr/>
        </p:nvSpPr>
        <p:spPr bwMode="auto">
          <a:xfrm>
            <a:off x="892175" y="3177282"/>
            <a:ext cx="1857375" cy="636588"/>
          </a:xfrm>
          <a:prstGeom prst="ellipse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Calibri" pitchFamily="-107" charset="0"/>
                <a:ea typeface="ＭＳ Ｐゴシック" pitchFamily="-107" charset="-128"/>
                <a:cs typeface="Arial" pitchFamily="34" charset="0"/>
              </a:rPr>
              <a:t>расходы</a:t>
            </a:r>
            <a:endParaRPr lang="de-DE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0" name="Ellipse 9"/>
          <p:cNvSpPr>
            <a:spLocks noChangeArrowheads="1"/>
          </p:cNvSpPr>
          <p:nvPr/>
        </p:nvSpPr>
        <p:spPr bwMode="auto">
          <a:xfrm>
            <a:off x="3035300" y="3158232"/>
            <a:ext cx="1643063" cy="642938"/>
          </a:xfrm>
          <a:prstGeom prst="ellipse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доходы</a:t>
            </a:r>
            <a:endParaRPr lang="de-DE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820738" y="4456807"/>
            <a:ext cx="4000500" cy="1516063"/>
            <a:chOff x="4929190" y="2000240"/>
            <a:chExt cx="3929090" cy="1214446"/>
          </a:xfrm>
        </p:grpSpPr>
        <p:sp>
          <p:nvSpPr>
            <p:cNvPr id="12" name="Rechteck 26"/>
            <p:cNvSpPr>
              <a:spLocks noChangeArrowheads="1"/>
            </p:cNvSpPr>
            <p:nvPr/>
          </p:nvSpPr>
          <p:spPr bwMode="auto">
            <a:xfrm>
              <a:off x="4929190" y="2000240"/>
              <a:ext cx="3929090" cy="1214446"/>
            </a:xfrm>
            <a:prstGeom prst="rect">
              <a:avLst/>
            </a:prstGeom>
            <a:solidFill>
              <a:srgbClr val="F8F200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31893" tIns="45709" rIns="91417" bIns="45709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Операционный отчёт показывает расходы и доходы за финансовый год, 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независимо от конкретной даты платежа</a:t>
              </a:r>
              <a:r>
                <a:rPr lang="de-DE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.</a:t>
              </a:r>
              <a:endParaRPr lang="de-DE" sz="16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Rechteck 12"/>
            <p:cNvSpPr>
              <a:spLocks noChangeArrowheads="1"/>
            </p:cNvSpPr>
            <p:nvPr/>
          </p:nvSpPr>
          <p:spPr bwMode="auto">
            <a:xfrm>
              <a:off x="4946340" y="2000240"/>
              <a:ext cx="285327" cy="1214446"/>
            </a:xfrm>
            <a:prstGeom prst="rect">
              <a:avLst/>
            </a:prstGeom>
            <a:gradFill rotWithShape="1">
              <a:gsLst>
                <a:gs pos="0">
                  <a:srgbClr val="F8F200"/>
                </a:gs>
                <a:gs pos="50000">
                  <a:srgbClr val="FFC000"/>
                </a:gs>
                <a:gs pos="100000">
                  <a:srgbClr val="FF9900"/>
                </a:gs>
                <a:gs pos="100000">
                  <a:srgbClr val="FF9900"/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7" tIns="45709" rIns="91417" bIns="4570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dirty="0" smtClean="0">
                  <a:solidFill>
                    <a:srgbClr val="000000"/>
                  </a:solidFill>
                  <a:ea typeface="ＭＳ Ｐゴシック" pitchFamily="-107" charset="-128"/>
                  <a:cs typeface="Arial" pitchFamily="34" charset="0"/>
                </a:rPr>
                <a:t>инфо</a:t>
              </a:r>
              <a:endParaRPr lang="de-AT" sz="1600" b="1" dirty="0">
                <a:solidFill>
                  <a:srgbClr val="000000"/>
                </a:solidFill>
                <a:ea typeface="ＭＳ Ｐゴシック" pitchFamily="-107" charset="-128"/>
                <a:cs typeface="Arial" pitchFamily="34" charset="0"/>
              </a:endParaRPr>
            </a:p>
          </p:txBody>
        </p:sp>
      </p:grpSp>
      <p:sp>
        <p:nvSpPr>
          <p:cNvPr id="14" name="Pfeil nach unten 13"/>
          <p:cNvSpPr>
            <a:spLocks noChangeArrowheads="1"/>
          </p:cNvSpPr>
          <p:nvPr/>
        </p:nvSpPr>
        <p:spPr bwMode="auto">
          <a:xfrm rot="1800000">
            <a:off x="6659563" y="2593082"/>
            <a:ext cx="285750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4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FFFFFF"/>
              </a:solidFill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5" name="Pfeil nach unten 14"/>
          <p:cNvSpPr>
            <a:spLocks noChangeArrowheads="1"/>
          </p:cNvSpPr>
          <p:nvPr/>
        </p:nvSpPr>
        <p:spPr bwMode="auto">
          <a:xfrm rot="-1800000">
            <a:off x="7445375" y="2593082"/>
            <a:ext cx="285750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4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FFFFFF"/>
              </a:solidFill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6" name="Ellipse 15"/>
          <p:cNvSpPr>
            <a:spLocks noChangeArrowheads="1"/>
          </p:cNvSpPr>
          <p:nvPr/>
        </p:nvSpPr>
        <p:spPr bwMode="auto">
          <a:xfrm>
            <a:off x="5392738" y="3120132"/>
            <a:ext cx="1643062" cy="642938"/>
          </a:xfrm>
          <a:prstGeom prst="ellipse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Calibri" pitchFamily="-107" charset="0"/>
                <a:ea typeface="ＭＳ Ｐゴシック" pitchFamily="-107" charset="-128"/>
                <a:cs typeface="Arial" pitchFamily="34" charset="0"/>
              </a:rPr>
              <a:t>расходы</a:t>
            </a:r>
            <a:endParaRPr lang="de-DE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7" name="Ellipse 16"/>
          <p:cNvSpPr>
            <a:spLocks noChangeArrowheads="1"/>
          </p:cNvSpPr>
          <p:nvPr/>
        </p:nvSpPr>
        <p:spPr bwMode="auto">
          <a:xfrm>
            <a:off x="7464425" y="3099495"/>
            <a:ext cx="1643063" cy="642937"/>
          </a:xfrm>
          <a:prstGeom prst="ellipse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Calibri" pitchFamily="-107" charset="0"/>
                <a:ea typeface="ＭＳ Ｐゴシック" pitchFamily="-107" charset="-128"/>
                <a:cs typeface="Arial" pitchFamily="34" charset="0"/>
              </a:rPr>
              <a:t>поступления</a:t>
            </a:r>
            <a:endParaRPr lang="de-DE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</p:txBody>
      </p:sp>
      <p:grpSp>
        <p:nvGrpSpPr>
          <p:cNvPr id="18" name="Gruppieren 9"/>
          <p:cNvGrpSpPr>
            <a:grpSpLocks/>
          </p:cNvGrpSpPr>
          <p:nvPr/>
        </p:nvGrpSpPr>
        <p:grpSpPr bwMode="auto">
          <a:xfrm>
            <a:off x="5321300" y="4456807"/>
            <a:ext cx="3929063" cy="1516063"/>
            <a:chOff x="4857751" y="4214819"/>
            <a:chExt cx="3929090" cy="1357332"/>
          </a:xfrm>
        </p:grpSpPr>
        <p:sp>
          <p:nvSpPr>
            <p:cNvPr id="19" name="Rechteck 30"/>
            <p:cNvSpPr>
              <a:spLocks noChangeArrowheads="1"/>
            </p:cNvSpPr>
            <p:nvPr/>
          </p:nvSpPr>
          <p:spPr bwMode="auto">
            <a:xfrm>
              <a:off x="4857751" y="4214819"/>
              <a:ext cx="3929090" cy="1357332"/>
            </a:xfrm>
            <a:prstGeom prst="rect">
              <a:avLst/>
            </a:prstGeom>
            <a:solidFill>
              <a:srgbClr val="F8F200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31893" tIns="45709" rIns="91417" bIns="45709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Отчёт о движении денежных средств показывает расходы и поступления средств 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на конкретную дату платежа</a:t>
              </a:r>
              <a:r>
                <a:rPr lang="de-DE" sz="1600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.</a:t>
              </a:r>
              <a:endParaRPr lang="de-DE" sz="16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Rechteck 19"/>
            <p:cNvSpPr>
              <a:spLocks noChangeArrowheads="1"/>
            </p:cNvSpPr>
            <p:nvPr/>
          </p:nvSpPr>
          <p:spPr bwMode="auto">
            <a:xfrm>
              <a:off x="4857751" y="4214819"/>
              <a:ext cx="285752" cy="1357332"/>
            </a:xfrm>
            <a:prstGeom prst="rect">
              <a:avLst/>
            </a:prstGeom>
            <a:gradFill rotWithShape="1">
              <a:gsLst>
                <a:gs pos="0">
                  <a:srgbClr val="F8F200"/>
                </a:gs>
                <a:gs pos="50000">
                  <a:srgbClr val="FFC000"/>
                </a:gs>
                <a:gs pos="100000">
                  <a:srgbClr val="FF9900"/>
                </a:gs>
                <a:gs pos="100000">
                  <a:srgbClr val="FF9900"/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7" tIns="45709" rIns="91417" bIns="4570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dirty="0" smtClean="0">
                  <a:solidFill>
                    <a:srgbClr val="000000"/>
                  </a:solidFill>
                  <a:ea typeface="ＭＳ Ｐゴシック" pitchFamily="-107" charset="-128"/>
                  <a:cs typeface="Arial" pitchFamily="34" charset="0"/>
                </a:rPr>
                <a:t>инфо</a:t>
              </a:r>
              <a:endParaRPr lang="de-AT" sz="1600" b="1" dirty="0">
                <a:solidFill>
                  <a:srgbClr val="000000"/>
                </a:solidFill>
                <a:ea typeface="ＭＳ Ｐゴシック" pitchFamily="-107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4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ndlerm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408717"/>
            <a:ext cx="8235737" cy="3735661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EE436-09D6-4311-8279-C776734FCC4C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596114" y="2123106"/>
            <a:ext cx="8859319" cy="230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defTabSz="8667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667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667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667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667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altLang="de-DE" sz="32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altLang="de-DE" sz="32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altLang="de-DE" sz="32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GB" altLang="de-DE" sz="3200" dirty="0">
              <a:latin typeface="Tahoma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19138" y="395288"/>
            <a:ext cx="6657975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GB" kern="0" dirty="0" smtClean="0">
                <a:solidFill>
                  <a:schemeClr val="tx1"/>
                </a:solidFill>
              </a:rPr>
              <a:t>PBCT – </a:t>
            </a:r>
            <a:r>
              <a:rPr lang="ru-RU" kern="0" dirty="0" smtClean="0">
                <a:solidFill>
                  <a:schemeClr val="tx1"/>
                </a:solidFill>
              </a:rPr>
              <a:t>вид бюджета департамента</a:t>
            </a:r>
            <a:endParaRPr lang="en-GB" kern="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sandlerm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953935" y="6717345"/>
            <a:ext cx="6972272" cy="545157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ndlerm\Desktop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16" y="5292799"/>
            <a:ext cx="7624391" cy="1201309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feld 9"/>
          <p:cNvSpPr txBox="1">
            <a:spLocks noChangeArrowheads="1"/>
          </p:cNvSpPr>
          <p:nvPr/>
        </p:nvSpPr>
        <p:spPr bwMode="auto">
          <a:xfrm>
            <a:off x="7056536" y="2375589"/>
            <a:ext cx="2520280" cy="12002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xtLst/>
        </p:spPr>
        <p:txBody>
          <a:bodyPr wrap="square" lIns="91410" tIns="45705" rIns="91410" bIns="45705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800" b="1" u="sng" dirty="0" smtClean="0"/>
              <a:t>Отчётность и передача данных в режиме реального времени</a:t>
            </a:r>
            <a:endParaRPr lang="en-GB" sz="1800" b="1" u="sng" dirty="0" smtClean="0"/>
          </a:p>
        </p:txBody>
      </p:sp>
      <p:sp>
        <p:nvSpPr>
          <p:cNvPr id="10" name="Nach oben gebogener Pfeil 9"/>
          <p:cNvSpPr/>
          <p:nvPr/>
        </p:nvSpPr>
        <p:spPr bwMode="auto">
          <a:xfrm rot="5400000">
            <a:off x="384054" y="4692622"/>
            <a:ext cx="3553730" cy="1586031"/>
          </a:xfrm>
          <a:prstGeom prst="bentUpArrow">
            <a:avLst>
              <a:gd name="adj1" fmla="val 12057"/>
              <a:gd name="adj2" fmla="val 13042"/>
              <a:gd name="adj3" fmla="val 25328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 type="none" w="lg" len="med"/>
          </a:ln>
          <a:extLst/>
        </p:spPr>
        <p:txBody>
          <a:bodyPr wrap="none" lIns="91410" tIns="45705" rIns="91410" bIns="45705" anchor="ctr"/>
          <a:lstStyle/>
          <a:p>
            <a:pPr>
              <a:defRPr/>
            </a:pPr>
            <a:endParaRPr lang="en-GB" sz="1200" dirty="0"/>
          </a:p>
        </p:txBody>
      </p:sp>
      <p:sp>
        <p:nvSpPr>
          <p:cNvPr id="51" name="Nach oben gebogener Pfeil 50"/>
          <p:cNvSpPr/>
          <p:nvPr/>
        </p:nvSpPr>
        <p:spPr bwMode="auto">
          <a:xfrm rot="5400000">
            <a:off x="630170" y="4446507"/>
            <a:ext cx="2483580" cy="1008112"/>
          </a:xfrm>
          <a:prstGeom prst="bentUpArrow">
            <a:avLst>
              <a:gd name="adj1" fmla="val 12057"/>
              <a:gd name="adj2" fmla="val 17628"/>
              <a:gd name="adj3" fmla="val 22052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 type="none" w="lg" len="med"/>
          </a:ln>
          <a:extLst/>
        </p:spPr>
        <p:txBody>
          <a:bodyPr wrap="none" lIns="91410" tIns="45705" rIns="91410" bIns="45705" anchor="ctr"/>
          <a:lstStyle/>
          <a:p>
            <a:pPr>
              <a:defRPr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85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9138" y="395288"/>
            <a:ext cx="6657975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GB" kern="0" dirty="0" smtClean="0">
                <a:solidFill>
                  <a:schemeClr val="tx1"/>
                </a:solidFill>
              </a:rPr>
              <a:t>PBCT – </a:t>
            </a:r>
            <a:r>
              <a:rPr lang="ru-RU" kern="0" dirty="0" smtClean="0">
                <a:solidFill>
                  <a:schemeClr val="tx1"/>
                </a:solidFill>
              </a:rPr>
              <a:t>вид федерального бюджета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 rot="-5400000">
            <a:off x="4242155" y="4096219"/>
            <a:ext cx="310042" cy="2803198"/>
          </a:xfrm>
          <a:prstGeom prst="leftBrace">
            <a:avLst>
              <a:gd name="adj1" fmla="val 177880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57340" y="5721515"/>
            <a:ext cx="3079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000000"/>
                </a:solidFill>
                <a:latin typeface="Tahoma" pitchFamily="34" charset="0"/>
              </a:rPr>
              <a:t>Бюджетные лимиты</a:t>
            </a:r>
            <a:endParaRPr lang="en-GB" sz="2000" b="1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 rot="-5400000">
            <a:off x="7651732" y="3492943"/>
            <a:ext cx="310043" cy="4015955"/>
          </a:xfrm>
          <a:prstGeom prst="leftBrace">
            <a:avLst>
              <a:gd name="adj1" fmla="val 177880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266917" y="5651648"/>
            <a:ext cx="30796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000000"/>
                </a:solidFill>
                <a:latin typeface="Tahoma" pitchFamily="34" charset="0"/>
              </a:rPr>
              <a:t>Бюджетные предложения</a:t>
            </a:r>
            <a: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  <a:t>–  </a:t>
            </a:r>
            <a:b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ahoma" pitchFamily="34" charset="0"/>
              </a:rPr>
              <a:t>департаменты</a:t>
            </a:r>
            <a: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2" name="Picture 2" descr="C:\Users\sandlerm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3" y="2052439"/>
            <a:ext cx="9533649" cy="3230712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4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GB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/>
              <a:t>Информационные технологии (ИТ) при </a:t>
            </a:r>
            <a:r>
              <a:rPr lang="ru-RU" sz="2400" u="sng" dirty="0" smtClean="0"/>
              <a:t>подготовке бюджета</a:t>
            </a:r>
            <a:endParaRPr lang="en-GB" sz="2400" u="sng" dirty="0" smtClean="0"/>
          </a:p>
          <a:p>
            <a:pPr lvl="1"/>
            <a:r>
              <a:rPr lang="ru-RU" sz="2200" dirty="0" smtClean="0"/>
              <a:t>Техническая сторона бюджетного процесса</a:t>
            </a:r>
            <a:endParaRPr lang="en-GB" sz="2200" dirty="0" smtClean="0"/>
          </a:p>
          <a:p>
            <a:pPr lvl="1"/>
            <a:r>
              <a:rPr lang="ru-RU" sz="2200" dirty="0" smtClean="0"/>
              <a:t>Основные данные для подготовки бюджета</a:t>
            </a:r>
            <a:endParaRPr lang="en-GB" sz="2200" dirty="0" smtClean="0"/>
          </a:p>
          <a:p>
            <a:pPr lvl="1"/>
            <a:r>
              <a:rPr lang="ru-RU" sz="2200" dirty="0" smtClean="0"/>
              <a:t>Инструмент бюджетного планирования для федерального правительства Австрии </a:t>
            </a:r>
            <a:r>
              <a:rPr lang="en-GB" sz="2200" dirty="0" smtClean="0"/>
              <a:t>(PBCT)</a:t>
            </a:r>
          </a:p>
          <a:p>
            <a:pPr lvl="1"/>
            <a:r>
              <a:rPr lang="ru-RU" sz="2200" dirty="0" smtClean="0"/>
              <a:t>Бюджетные документы для бюджета, ориентированного на результат (БОР)</a:t>
            </a: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 smtClean="0"/>
          </a:p>
          <a:p>
            <a:r>
              <a:rPr lang="ru-RU" sz="2400" u="sng" dirty="0" smtClean="0"/>
              <a:t>Подготовка исполнения бюджета </a:t>
            </a:r>
            <a:r>
              <a:rPr lang="en-GB" sz="2400" dirty="0" smtClean="0"/>
              <a:t>(BM-SAP)</a:t>
            </a:r>
            <a:endParaRPr lang="ru-RU" sz="2400" dirty="0"/>
          </a:p>
          <a:p>
            <a:r>
              <a:rPr lang="ru-RU" sz="2400" u="sng" dirty="0" smtClean="0"/>
              <a:t>Отчёты и предоставление информации</a:t>
            </a:r>
            <a:r>
              <a:rPr lang="en-GB" sz="2400" u="sng" dirty="0" smtClean="0"/>
              <a:t> </a:t>
            </a:r>
            <a:r>
              <a:rPr lang="en-GB" sz="2400" dirty="0" smtClean="0"/>
              <a:t>– </a:t>
            </a:r>
            <a:r>
              <a:rPr lang="ru-RU" sz="2200" dirty="0" smtClean="0"/>
              <a:t>Информационная система бюджета </a:t>
            </a:r>
            <a:r>
              <a:rPr lang="en-GB" sz="2200" dirty="0" smtClean="0"/>
              <a:t>(</a:t>
            </a:r>
            <a:r>
              <a:rPr lang="ru-RU" sz="2200" dirty="0" smtClean="0"/>
              <a:t>сокращение от немецкого наименования</a:t>
            </a:r>
            <a:r>
              <a:rPr lang="en-GB" sz="2200" dirty="0" smtClean="0"/>
              <a:t>: HIS)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3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/>
          <p:cNvSpPr/>
          <p:nvPr/>
        </p:nvSpPr>
        <p:spPr bwMode="auto">
          <a:xfrm>
            <a:off x="431800" y="1404367"/>
            <a:ext cx="9217024" cy="540059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16864" y="3838744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u="sng" dirty="0" smtClean="0">
                <a:latin typeface="+mn-lt"/>
              </a:rPr>
              <a:t>Основные данные</a:t>
            </a:r>
            <a:endParaRPr lang="en-GB" sz="2200" b="1" u="sng" dirty="0">
              <a:latin typeface="+mn-lt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Техническая сторона бюджетного процесса</a:t>
            </a:r>
            <a:endParaRPr lang="en-GB" dirty="0"/>
          </a:p>
        </p:txBody>
      </p:sp>
      <p:sp>
        <p:nvSpPr>
          <p:cNvPr id="4" name="Abgerundetes Rechteck 3"/>
          <p:cNvSpPr/>
          <p:nvPr/>
        </p:nvSpPr>
        <p:spPr bwMode="auto">
          <a:xfrm>
            <a:off x="863848" y="1836415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863848" y="5004767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863848" y="2268463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+mn-lt"/>
              </a:rPr>
              <a:t>Бюджетное </a:t>
            </a:r>
            <a:r>
              <a:rPr lang="ru-RU" sz="2200" u="sng" dirty="0" err="1" smtClean="0">
                <a:latin typeface="+mn-lt"/>
              </a:rPr>
              <a:t>планированиие</a:t>
            </a:r>
            <a:endParaRPr lang="en-GB" sz="2200" u="sng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3848" y="547339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+mn-lt"/>
              </a:rPr>
              <a:t>Исполнение бюджета</a:t>
            </a:r>
            <a:endParaRPr lang="en-GB" sz="2200" u="sng" dirty="0">
              <a:latin typeface="+mn-lt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240112" y="2088443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1008063"/>
            <a:r>
              <a:rPr lang="en-GB" sz="1600" b="1" dirty="0" smtClean="0">
                <a:solidFill>
                  <a:schemeClr val="bg1"/>
                </a:solidFill>
              </a:rPr>
              <a:t>PBCT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3240111" y="5256795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BM-SAP</a:t>
            </a: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5544367" y="5256796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chemeClr val="bg1"/>
                </a:solidFill>
              </a:rPr>
              <a:t>HV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-SAP</a:t>
            </a:r>
          </a:p>
        </p:txBody>
      </p:sp>
      <p:sp>
        <p:nvSpPr>
          <p:cNvPr id="18" name="Pfeil nach rechts 17"/>
          <p:cNvSpPr/>
          <p:nvPr/>
        </p:nvSpPr>
        <p:spPr bwMode="auto">
          <a:xfrm>
            <a:off x="4680271" y="5545407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9" name="Pfeil nach rechts 18"/>
          <p:cNvSpPr/>
          <p:nvPr/>
        </p:nvSpPr>
        <p:spPr bwMode="auto">
          <a:xfrm rot="5400000">
            <a:off x="2747898" y="3949389"/>
            <a:ext cx="2496592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752278" y="3366539"/>
            <a:ext cx="4464497" cy="1440160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6912520" y="3366539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u="sng" dirty="0" smtClean="0">
                <a:latin typeface="+mn-lt"/>
              </a:rPr>
              <a:t>отчёты и раскрытие информации</a:t>
            </a:r>
            <a:endParaRPr lang="en-GB" sz="2200" u="sng" dirty="0">
              <a:latin typeface="+mn-lt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5485365" y="3654571"/>
            <a:ext cx="1512168" cy="864096"/>
          </a:xfrm>
          <a:prstGeom prst="roundRect">
            <a:avLst/>
          </a:prstGeom>
          <a:solidFill>
            <a:srgbClr val="006600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HIS</a:t>
            </a:r>
          </a:p>
        </p:txBody>
      </p:sp>
      <p:sp>
        <p:nvSpPr>
          <p:cNvPr id="24" name="Pfeil nach rechts 23"/>
          <p:cNvSpPr/>
          <p:nvPr/>
        </p:nvSpPr>
        <p:spPr bwMode="auto">
          <a:xfrm rot="19056728">
            <a:off x="4468426" y="4769723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 rot="16200000">
            <a:off x="5765960" y="4739288"/>
            <a:ext cx="950977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5544368" y="2088443"/>
            <a:ext cx="2520280" cy="864096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Бюджетные документы для БОР</a:t>
            </a:r>
            <a:endParaRPr kumimoji="0" lang="de-A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4680272" y="2377055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 rot="13500000">
            <a:off x="4449688" y="3147482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de-AT"/>
              <a:pPr/>
              <a:t>21</a:t>
            </a:fld>
            <a:endParaRPr lang="de-AT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24247"/>
            <a:ext cx="6657975" cy="595312"/>
          </a:xfrm>
        </p:spPr>
        <p:txBody>
          <a:bodyPr/>
          <a:lstStyle/>
          <a:p>
            <a:r>
              <a:rPr lang="ru-RU" dirty="0" smtClean="0"/>
              <a:t>Бюджетные документы для БОР</a:t>
            </a:r>
            <a:endParaRPr lang="de-AT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Бюджетные документы для бюджета, ориентированного на результат </a:t>
            </a:r>
            <a:r>
              <a:rPr lang="de-AT" sz="2400" dirty="0" smtClean="0"/>
              <a:t> (</a:t>
            </a:r>
            <a:r>
              <a:rPr lang="ru-RU" sz="2400" dirty="0" smtClean="0"/>
              <a:t>БОР</a:t>
            </a:r>
            <a:r>
              <a:rPr lang="de-AT" sz="24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800" dirty="0" smtClean="0"/>
              <a:t>Закон о федеральных финансах</a:t>
            </a:r>
            <a:endParaRPr lang="de-AT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800" dirty="0" smtClean="0"/>
              <a:t>Пояснительные бюджетные документы (</a:t>
            </a:r>
            <a:r>
              <a:rPr lang="ru-RU" sz="1600" dirty="0" smtClean="0"/>
              <a:t>по одному документу на раздел бюджета)</a:t>
            </a:r>
            <a:endParaRPr lang="de-AT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800" dirty="0"/>
              <a:t>Дополнительные </a:t>
            </a:r>
            <a:r>
              <a:rPr lang="ru-RU" sz="1800" dirty="0" smtClean="0"/>
              <a:t>пояснительные </a:t>
            </a:r>
            <a:r>
              <a:rPr lang="ru-RU" sz="1800" dirty="0"/>
              <a:t>бюджетные документы </a:t>
            </a:r>
            <a:r>
              <a:rPr lang="de-AT" sz="1600" dirty="0" smtClean="0"/>
              <a:t>(</a:t>
            </a:r>
            <a:r>
              <a:rPr lang="ru-RU" sz="1600" dirty="0" smtClean="0"/>
              <a:t>для бюджетных разделов с детализацией бюджета второго уровня</a:t>
            </a:r>
            <a:r>
              <a:rPr lang="de-AT" sz="1600" dirty="0" smtClean="0"/>
              <a:t>)</a:t>
            </a:r>
            <a:endParaRPr lang="de-AT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800" dirty="0" smtClean="0"/>
              <a:t>Индекс оцененных (подлежащих налогообложению) счетов</a:t>
            </a:r>
            <a:r>
              <a:rPr lang="de-AT" sz="1600" dirty="0" smtClean="0"/>
              <a:t/>
            </a:r>
            <a:br>
              <a:rPr lang="de-AT" sz="1600" dirty="0" smtClean="0"/>
            </a:br>
            <a:endParaRPr lang="de-AT" sz="1600" dirty="0" smtClean="0"/>
          </a:p>
          <a:p>
            <a:r>
              <a:rPr lang="ru-RU" sz="2400" dirty="0" smtClean="0"/>
              <a:t>Приложение на основе </a:t>
            </a:r>
            <a:r>
              <a:rPr lang="de-AT" sz="2400" dirty="0" err="1" smtClean="0"/>
              <a:t>Telerik</a:t>
            </a:r>
            <a:r>
              <a:rPr lang="de-AT" sz="2400" dirty="0" smtClean="0"/>
              <a:t> Framework</a:t>
            </a:r>
            <a:br>
              <a:rPr lang="de-AT" sz="2400" dirty="0" smtClean="0"/>
            </a:br>
            <a:r>
              <a:rPr lang="de-AT" sz="2400" dirty="0" smtClean="0"/>
              <a:t/>
            </a:r>
            <a:br>
              <a:rPr lang="de-AT" sz="2400" dirty="0" smtClean="0"/>
            </a:br>
            <a:endParaRPr lang="de-AT" sz="2400" dirty="0" smtClean="0"/>
          </a:p>
          <a:p>
            <a:r>
              <a:rPr lang="ru-RU" sz="2400" dirty="0" smtClean="0"/>
              <a:t>около</a:t>
            </a:r>
            <a:r>
              <a:rPr lang="de-AT" sz="2400" dirty="0" smtClean="0"/>
              <a:t> </a:t>
            </a:r>
            <a:r>
              <a:rPr lang="de-AT" sz="2400" dirty="0"/>
              <a:t>500 </a:t>
            </a:r>
            <a:r>
              <a:rPr lang="ru-RU" sz="2400" dirty="0" smtClean="0"/>
              <a:t>федеральных пользователей</a:t>
            </a:r>
            <a:r>
              <a:rPr lang="de-AT" sz="2400" dirty="0" smtClean="0"/>
              <a:t/>
            </a:r>
            <a:br>
              <a:rPr lang="de-AT" sz="2400" dirty="0" smtClean="0"/>
            </a:br>
            <a:endParaRPr lang="de-AT" sz="2400" dirty="0" smtClean="0"/>
          </a:p>
        </p:txBody>
      </p:sp>
    </p:spTree>
    <p:extLst>
      <p:ext uri="{BB962C8B-B14F-4D97-AF65-F5344CB8AC3E}">
        <p14:creationId xmlns:p14="http://schemas.microsoft.com/office/powerpoint/2010/main" val="30069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de-AT"/>
              <a:pPr/>
              <a:t>22</a:t>
            </a:fld>
            <a:endParaRPr lang="de-AT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Бюджетные документы для БОР </a:t>
            </a:r>
            <a:r>
              <a:rPr lang="de-AT" dirty="0" smtClean="0">
                <a:solidFill>
                  <a:schemeClr val="tx1"/>
                </a:solidFill>
              </a:rPr>
              <a:t>(1)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1908423"/>
            <a:ext cx="9316135" cy="3960440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68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de-AT"/>
              <a:pPr/>
              <a:t>23</a:t>
            </a:fld>
            <a:endParaRPr lang="de-AT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Бюджетные документы для БОР</a:t>
            </a:r>
            <a:r>
              <a:rPr lang="de-AT" dirty="0" smtClean="0">
                <a:solidFill>
                  <a:schemeClr val="tx1"/>
                </a:solidFill>
              </a:rPr>
              <a:t> (</a:t>
            </a:r>
            <a:r>
              <a:rPr lang="de-AT" dirty="0">
                <a:solidFill>
                  <a:schemeClr val="tx1"/>
                </a:solidFill>
              </a:rPr>
              <a:t>2</a:t>
            </a:r>
            <a:r>
              <a:rPr lang="de-AT" dirty="0" smtClean="0">
                <a:solidFill>
                  <a:schemeClr val="tx1"/>
                </a:solidFill>
              </a:rPr>
              <a:t>)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1620391"/>
            <a:ext cx="9444810" cy="4609067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Abgerundetes Rechteck 2"/>
          <p:cNvSpPr/>
          <p:nvPr/>
        </p:nvSpPr>
        <p:spPr bwMode="auto">
          <a:xfrm>
            <a:off x="5616376" y="2268463"/>
            <a:ext cx="1584176" cy="1512168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de-AT"/>
              <a:pPr/>
              <a:t>24</a:t>
            </a:fld>
            <a:endParaRPr lang="de-AT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Бюджетные документы для БОР</a:t>
            </a:r>
            <a:r>
              <a:rPr lang="de-AT" dirty="0" smtClean="0">
                <a:solidFill>
                  <a:schemeClr val="tx1"/>
                </a:solidFill>
              </a:rPr>
              <a:t> (</a:t>
            </a:r>
            <a:r>
              <a:rPr lang="de-AT" dirty="0">
                <a:solidFill>
                  <a:schemeClr val="tx1"/>
                </a:solidFill>
              </a:rPr>
              <a:t>3</a:t>
            </a:r>
            <a:r>
              <a:rPr lang="de-AT" dirty="0" smtClean="0">
                <a:solidFill>
                  <a:schemeClr val="tx1"/>
                </a:solidFill>
              </a:rPr>
              <a:t>)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980431"/>
            <a:ext cx="9092396" cy="3528392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/>
          <p:cNvSpPr/>
          <p:nvPr/>
        </p:nvSpPr>
        <p:spPr bwMode="auto">
          <a:xfrm>
            <a:off x="431800" y="1404367"/>
            <a:ext cx="9217024" cy="540059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16864" y="3838744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u="sng" dirty="0" smtClean="0">
                <a:latin typeface="+mn-lt"/>
              </a:rPr>
              <a:t>Основные данные</a:t>
            </a:r>
            <a:endParaRPr lang="en-GB" sz="2200" b="1" u="sng" dirty="0">
              <a:latin typeface="+mn-lt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Техническая сторона бюджетного процесса</a:t>
            </a:r>
            <a:endParaRPr lang="en-GB" dirty="0"/>
          </a:p>
        </p:txBody>
      </p:sp>
      <p:sp>
        <p:nvSpPr>
          <p:cNvPr id="4" name="Abgerundetes Rechteck 3"/>
          <p:cNvSpPr/>
          <p:nvPr/>
        </p:nvSpPr>
        <p:spPr bwMode="auto">
          <a:xfrm>
            <a:off x="863848" y="1836415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863848" y="5004767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863848" y="2268463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+mn-lt"/>
              </a:rPr>
              <a:t>Бюджетное </a:t>
            </a:r>
            <a:r>
              <a:rPr lang="ru-RU" sz="2200" u="sng" dirty="0" err="1" smtClean="0">
                <a:latin typeface="+mn-lt"/>
              </a:rPr>
              <a:t>планированиие</a:t>
            </a:r>
            <a:endParaRPr lang="en-GB" sz="2200" u="sng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3848" y="547339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+mn-lt"/>
              </a:rPr>
              <a:t>Исполнение бюджета</a:t>
            </a:r>
            <a:endParaRPr lang="en-GB" sz="2200" u="sng" dirty="0">
              <a:latin typeface="+mn-lt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240112" y="2088443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1008063"/>
            <a:r>
              <a:rPr lang="en-GB" sz="1600" b="1" dirty="0" smtClean="0">
                <a:solidFill>
                  <a:schemeClr val="bg1"/>
                </a:solidFill>
              </a:rPr>
              <a:t>PBCT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3240111" y="5256795"/>
            <a:ext cx="1512168" cy="864096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1008063"/>
            <a:r>
              <a:rPr lang="en-GB" sz="1600" b="1" dirty="0" smtClean="0">
                <a:solidFill>
                  <a:schemeClr val="bg1"/>
                </a:solidFill>
              </a:rPr>
              <a:t>BM-SAP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5544367" y="5256796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chemeClr val="bg1"/>
                </a:solidFill>
              </a:rPr>
              <a:t>HV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-SAP</a:t>
            </a:r>
          </a:p>
        </p:txBody>
      </p:sp>
      <p:sp>
        <p:nvSpPr>
          <p:cNvPr id="18" name="Pfeil nach rechts 17"/>
          <p:cNvSpPr/>
          <p:nvPr/>
        </p:nvSpPr>
        <p:spPr bwMode="auto">
          <a:xfrm>
            <a:off x="4680271" y="5545407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9" name="Pfeil nach rechts 18"/>
          <p:cNvSpPr/>
          <p:nvPr/>
        </p:nvSpPr>
        <p:spPr bwMode="auto">
          <a:xfrm rot="5400000">
            <a:off x="2747898" y="3949389"/>
            <a:ext cx="2496592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752278" y="3366539"/>
            <a:ext cx="4464497" cy="1440160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6912520" y="3366539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u="sng" dirty="0" smtClean="0">
                <a:latin typeface="+mn-lt"/>
              </a:rPr>
              <a:t>отчёты и раскрытие информации</a:t>
            </a:r>
            <a:endParaRPr lang="en-GB" sz="2200" u="sng" dirty="0">
              <a:latin typeface="+mn-lt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5485365" y="3654571"/>
            <a:ext cx="1512168" cy="864096"/>
          </a:xfrm>
          <a:prstGeom prst="roundRect">
            <a:avLst/>
          </a:prstGeom>
          <a:solidFill>
            <a:srgbClr val="006600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HIS</a:t>
            </a:r>
          </a:p>
        </p:txBody>
      </p:sp>
      <p:sp>
        <p:nvSpPr>
          <p:cNvPr id="24" name="Pfeil nach rechts 23"/>
          <p:cNvSpPr/>
          <p:nvPr/>
        </p:nvSpPr>
        <p:spPr bwMode="auto">
          <a:xfrm rot="19056728">
            <a:off x="4468426" y="4769723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 rot="16200000">
            <a:off x="5765960" y="4739288"/>
            <a:ext cx="950977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5544368" y="2088443"/>
            <a:ext cx="2520280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Бюджетные документы для БОР</a:t>
            </a:r>
            <a:endParaRPr kumimoji="0" lang="de-A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4680272" y="2377055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 rot="13500000">
            <a:off x="4449688" y="3147482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3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202" y="366769"/>
            <a:ext cx="6657975" cy="595312"/>
          </a:xfrm>
        </p:spPr>
        <p:txBody>
          <a:bodyPr>
            <a:normAutofit/>
          </a:bodyPr>
          <a:lstStyle/>
          <a:p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Обзор бюджетирования</a:t>
            </a:r>
            <a:endParaRPr lang="de-AT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4202" y="1557652"/>
            <a:ext cx="9072563" cy="49900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 smtClean="0">
                <a:ea typeface="Tahoma" panose="020B0604030504040204" pitchFamily="34" charset="0"/>
                <a:cs typeface="Tahoma" panose="020B0604030504040204" pitchFamily="34" charset="0"/>
              </a:rPr>
              <a:t>В конце года</a:t>
            </a:r>
            <a:r>
              <a:rPr lang="en-US" sz="3100" dirty="0" smtClean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1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900" dirty="0" smtClean="0"/>
              <a:t>Бюджетный трансферт </a:t>
            </a:r>
            <a:r>
              <a:rPr lang="de-AT" sz="2900" dirty="0" smtClean="0"/>
              <a:t>PBCT </a:t>
            </a:r>
            <a:r>
              <a:rPr lang="ru-RU" sz="2900" dirty="0" smtClean="0"/>
              <a:t>на новый финансовый год</a:t>
            </a:r>
            <a:r>
              <a:rPr lang="de-AT" sz="2900" dirty="0" smtClean="0"/>
              <a:t>- </a:t>
            </a:r>
            <a:r>
              <a:rPr lang="ru-RU" sz="2900" dirty="0" smtClean="0"/>
              <a:t>предоставление бюджета (версия отдельного бюджета</a:t>
            </a:r>
            <a:r>
              <a:rPr lang="en-US" sz="2900" dirty="0" smtClean="0"/>
              <a:t>)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900" dirty="0" smtClean="0">
                <a:ea typeface="Tahoma" panose="020B0604030504040204" pitchFamily="34" charset="0"/>
                <a:cs typeface="Tahoma" panose="020B0604030504040204" pitchFamily="34" charset="0"/>
              </a:rPr>
              <a:t>Распределение бюджета в соответствии с бюджетной ответственностью </a:t>
            </a:r>
            <a:r>
              <a:rPr lang="en-US" sz="2900" dirty="0" smtClean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900" dirty="0" smtClean="0"/>
              <a:t>версия распределенного бюджета</a:t>
            </a:r>
            <a:r>
              <a:rPr lang="en-US" sz="2900" dirty="0" smtClean="0"/>
              <a:t>)</a:t>
            </a:r>
            <a:endParaRPr lang="en-US" sz="2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900" dirty="0" smtClean="0">
                <a:ea typeface="Tahoma" panose="020B0604030504040204" pitchFamily="34" charset="0"/>
                <a:cs typeface="Tahoma" panose="020B0604030504040204" pitchFamily="34" charset="0"/>
              </a:rPr>
              <a:t>Установление обязательств (объекты контроля</a:t>
            </a:r>
            <a:r>
              <a:rPr lang="en-US" sz="2900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900" dirty="0" smtClean="0">
                <a:ea typeface="Tahoma" panose="020B0604030504040204" pitchFamily="34" charset="0"/>
                <a:cs typeface="Tahoma" panose="020B0604030504040204" pitchFamily="34" charset="0"/>
              </a:rPr>
              <a:t>Предоставление бюджета (версия изначального бюджета</a:t>
            </a:r>
            <a:r>
              <a:rPr lang="en-US" sz="2900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100" dirty="0" smtClean="0">
                <a:ea typeface="Tahoma" panose="020B0604030504040204" pitchFamily="34" charset="0"/>
                <a:cs typeface="Tahoma" panose="020B0604030504040204" pitchFamily="34" charset="0"/>
              </a:rPr>
              <a:t>в текущем году</a:t>
            </a:r>
            <a:r>
              <a:rPr lang="en-US" sz="3100" dirty="0" smtClean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1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900" dirty="0" smtClean="0">
                <a:ea typeface="Tahoma" panose="020B0604030504040204" pitchFamily="34" charset="0"/>
                <a:cs typeface="Tahoma" panose="020B0604030504040204" pitchFamily="34" charset="0"/>
              </a:rPr>
              <a:t>Поправки в бюджет</a:t>
            </a:r>
            <a:endParaRPr lang="de-AT" sz="29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42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5435" y="207984"/>
            <a:ext cx="9072563" cy="110156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Идея версии бюджета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7" name="Rechteck 6"/>
          <p:cNvSpPr/>
          <p:nvPr/>
        </p:nvSpPr>
        <p:spPr bwMode="auto">
          <a:xfrm>
            <a:off x="1501775" y="2106780"/>
            <a:ext cx="1762125" cy="211455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29" tIns="45714" rIns="91429" bIns="45714" anchor="ctr"/>
          <a:lstStyle/>
          <a:p>
            <a:pPr algn="ctr" defTabSz="1007939">
              <a:defRPr/>
            </a:pPr>
            <a:r>
              <a:rPr lang="en-GB" b="1" dirty="0">
                <a:latin typeface="+mj-lt"/>
              </a:rPr>
              <a:t>J98</a:t>
            </a:r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(</a:t>
            </a:r>
            <a:r>
              <a:rPr lang="ru-RU" dirty="0" smtClean="0">
                <a:latin typeface="+mj-lt"/>
              </a:rPr>
              <a:t>утвержденный бюджет</a:t>
            </a:r>
            <a:r>
              <a:rPr lang="en-GB" dirty="0" smtClean="0">
                <a:latin typeface="+mj-lt"/>
              </a:rPr>
              <a:t>)</a:t>
            </a:r>
            <a:endParaRPr lang="en-GB" dirty="0">
              <a:latin typeface="+mj-lt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4025900" y="2097255"/>
            <a:ext cx="1762125" cy="211455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29" tIns="45714" rIns="91429" bIns="45714" anchor="ctr"/>
          <a:lstStyle/>
          <a:p>
            <a:pPr algn="ctr" defTabSz="1007939">
              <a:defRPr/>
            </a:pPr>
            <a:r>
              <a:rPr lang="en-GB" b="1" dirty="0">
                <a:latin typeface="+mj-lt"/>
              </a:rPr>
              <a:t>J99 </a:t>
            </a:r>
          </a:p>
          <a:p>
            <a:pPr algn="ctr" defTabSz="1007939">
              <a:defRPr/>
            </a:pPr>
            <a:r>
              <a:rPr lang="en-GB" dirty="0" smtClean="0">
                <a:latin typeface="+mj-lt"/>
              </a:rPr>
              <a:t>(</a:t>
            </a:r>
            <a:r>
              <a:rPr lang="ru-RU" dirty="0" smtClean="0">
                <a:latin typeface="+mj-lt"/>
              </a:rPr>
              <a:t>выделение бюджета</a:t>
            </a:r>
            <a:r>
              <a:rPr lang="en-GB" dirty="0" smtClean="0">
                <a:latin typeface="+mj-lt"/>
              </a:rPr>
              <a:t>)</a:t>
            </a:r>
            <a:endParaRPr lang="en-GB" dirty="0">
              <a:latin typeface="+mj-lt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6559550" y="2106780"/>
            <a:ext cx="1762125" cy="211455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29" tIns="45714" rIns="91429" bIns="45714" anchor="ctr"/>
          <a:lstStyle/>
          <a:p>
            <a:pPr algn="ctr" defTabSz="1007939">
              <a:defRPr/>
            </a:pPr>
            <a:r>
              <a:rPr lang="en-GB" b="1" dirty="0">
                <a:latin typeface="+mj-lt"/>
              </a:rPr>
              <a:t>0</a:t>
            </a:r>
          </a:p>
          <a:p>
            <a:pPr algn="ctr" defTabSz="1007939">
              <a:defRPr/>
            </a:pPr>
            <a:endParaRPr lang="en-GB" b="1" dirty="0">
              <a:latin typeface="+mj-lt"/>
            </a:endParaRPr>
          </a:p>
          <a:p>
            <a:pPr algn="ctr" defTabSz="1007939">
              <a:defRPr/>
            </a:pPr>
            <a:endParaRPr lang="en-GB" b="1" dirty="0">
              <a:latin typeface="+mj-lt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559550" y="1773406"/>
            <a:ext cx="1762125" cy="33337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29" tIns="45714" rIns="91429" bIns="45714"/>
          <a:lstStyle/>
          <a:p>
            <a:pPr algn="ctr" defTabSz="1007939">
              <a:defRPr/>
            </a:pPr>
            <a:r>
              <a:rPr lang="en-GB" sz="1700" dirty="0">
                <a:latin typeface="+mj-lt"/>
              </a:rPr>
              <a:t>+ </a:t>
            </a:r>
            <a:r>
              <a:rPr lang="ru-RU" sz="1700" dirty="0" smtClean="0">
                <a:latin typeface="+mj-lt"/>
              </a:rPr>
              <a:t>приложение</a:t>
            </a:r>
            <a:endParaRPr lang="en-GB" sz="1700" dirty="0">
              <a:latin typeface="+mj-lt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6559550" y="1440030"/>
            <a:ext cx="1762125" cy="33337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29" tIns="45714" rIns="91429" bIns="45714"/>
          <a:lstStyle/>
          <a:p>
            <a:pPr algn="ctr" defTabSz="1007939">
              <a:defRPr/>
            </a:pPr>
            <a:r>
              <a:rPr lang="en-GB" sz="1700" dirty="0">
                <a:latin typeface="+mj-lt"/>
              </a:rPr>
              <a:t>+ </a:t>
            </a:r>
            <a:r>
              <a:rPr lang="ru-RU" sz="1700" dirty="0" smtClean="0">
                <a:latin typeface="+mj-lt"/>
              </a:rPr>
              <a:t>трансферт</a:t>
            </a:r>
            <a:endParaRPr lang="en-GB" sz="1700" dirty="0">
              <a:latin typeface="+mj-lt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6559550" y="3887955"/>
            <a:ext cx="1762125" cy="333375"/>
          </a:xfrm>
          <a:prstGeom prst="rect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29" tIns="45714" rIns="91429" bIns="45714"/>
          <a:lstStyle/>
          <a:p>
            <a:pPr algn="ctr" defTabSz="1007939">
              <a:defRPr/>
            </a:pPr>
            <a:r>
              <a:rPr lang="en-GB" sz="1700" dirty="0">
                <a:latin typeface="+mj-lt"/>
              </a:rPr>
              <a:t>- </a:t>
            </a:r>
            <a:r>
              <a:rPr lang="ru-RU" sz="1700" dirty="0" smtClean="0">
                <a:latin typeface="+mj-lt"/>
              </a:rPr>
              <a:t>возврат</a:t>
            </a:r>
            <a:endParaRPr lang="en-GB" sz="1700" dirty="0">
              <a:latin typeface="+mj-lt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6559550" y="3554581"/>
            <a:ext cx="1762125" cy="333375"/>
          </a:xfrm>
          <a:prstGeom prst="rect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29" tIns="45714" rIns="91429" bIns="45714"/>
          <a:lstStyle/>
          <a:p>
            <a:pPr algn="ctr" defTabSz="1007939">
              <a:defRPr/>
            </a:pPr>
            <a:r>
              <a:rPr lang="en-GB" sz="1700" dirty="0">
                <a:latin typeface="+mj-lt"/>
              </a:rPr>
              <a:t>- </a:t>
            </a:r>
            <a:r>
              <a:rPr lang="ru-RU" sz="1700" dirty="0" smtClean="0">
                <a:latin typeface="+mj-lt"/>
              </a:rPr>
              <a:t>трансферт</a:t>
            </a:r>
            <a:endParaRPr lang="en-GB" sz="1700" dirty="0">
              <a:latin typeface="+mj-lt"/>
            </a:endParaRPr>
          </a:p>
        </p:txBody>
      </p:sp>
      <p:cxnSp>
        <p:nvCxnSpPr>
          <p:cNvPr id="14" name="Gerade Verbindung mit Pfeil 18"/>
          <p:cNvCxnSpPr>
            <a:cxnSpLocks noChangeShapeType="1"/>
          </p:cNvCxnSpPr>
          <p:nvPr/>
        </p:nvCxnSpPr>
        <p:spPr bwMode="auto">
          <a:xfrm flipV="1">
            <a:off x="3368675" y="3173580"/>
            <a:ext cx="552450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22"/>
          <p:cNvCxnSpPr>
            <a:cxnSpLocks noChangeShapeType="1"/>
          </p:cNvCxnSpPr>
          <p:nvPr/>
        </p:nvCxnSpPr>
        <p:spPr bwMode="auto">
          <a:xfrm flipV="1">
            <a:off x="5902325" y="3173580"/>
            <a:ext cx="552450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Geschweifte Klammer rechts 23"/>
          <p:cNvSpPr>
            <a:spLocks/>
          </p:cNvSpPr>
          <p:nvPr/>
        </p:nvSpPr>
        <p:spPr bwMode="auto">
          <a:xfrm>
            <a:off x="8416925" y="1440030"/>
            <a:ext cx="285750" cy="2801089"/>
          </a:xfrm>
          <a:prstGeom prst="rightBrace">
            <a:avLst>
              <a:gd name="adj1" fmla="val 8325"/>
              <a:gd name="adj2" fmla="val 50000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8859313" y="2687805"/>
            <a:ext cx="866775" cy="292376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AVK</a:t>
            </a:r>
          </a:p>
        </p:txBody>
      </p:sp>
      <p:cxnSp>
        <p:nvCxnSpPr>
          <p:cNvPr id="18" name="Gerade Verbindung mit Pfeil 26"/>
          <p:cNvCxnSpPr>
            <a:cxnSpLocks noChangeShapeType="1"/>
          </p:cNvCxnSpPr>
          <p:nvPr/>
        </p:nvCxnSpPr>
        <p:spPr bwMode="auto">
          <a:xfrm flipV="1">
            <a:off x="825500" y="3173580"/>
            <a:ext cx="552450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18"/>
          <p:cNvSpPr txBox="1"/>
          <p:nvPr/>
        </p:nvSpPr>
        <p:spPr>
          <a:xfrm>
            <a:off x="63500" y="2973555"/>
            <a:ext cx="866775" cy="292376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PBCT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533775" y="3272857"/>
            <a:ext cx="222250" cy="974612"/>
          </a:xfrm>
          <a:prstGeom prst="rect">
            <a:avLst/>
          </a:prstGeom>
          <a:noFill/>
        </p:spPr>
        <p:txBody>
          <a:bodyPr lIns="91429" tIns="45714" rIns="91429" bIns="45714" anchor="ctr" anchorCtr="1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rgbClr val="FF0000"/>
                </a:solidFill>
                <a:latin typeface="+mj-lt"/>
              </a:rPr>
              <a:t>Copy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067425" y="3266506"/>
            <a:ext cx="222250" cy="974612"/>
          </a:xfrm>
          <a:prstGeom prst="rect">
            <a:avLst/>
          </a:prstGeom>
          <a:noFill/>
        </p:spPr>
        <p:txBody>
          <a:bodyPr lIns="91429" tIns="45714" rIns="91429" bIns="45714" anchor="ctr" anchorCtr="1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rgbClr val="FF0000"/>
                </a:solidFill>
                <a:latin typeface="+mj-lt"/>
              </a:rPr>
              <a:t>Copy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736208" y="2687805"/>
            <a:ext cx="949870" cy="292376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01.01.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25900" y="4701415"/>
            <a:ext cx="1762125" cy="1763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3" tIns="50402" rIns="100803" bIns="5040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07815">
              <a:lnSpc>
                <a:spcPct val="150000"/>
              </a:lnSpc>
            </a:pPr>
            <a:r>
              <a:rPr lang="ru-RU" altLang="de-DE" sz="1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Здесь департаменты могут выделять бюджет подчиненным центрам средств </a:t>
            </a:r>
            <a:r>
              <a:rPr lang="de-DE" altLang="de-DE" sz="1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altLang="de-DE" sz="1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559550" y="4562916"/>
            <a:ext cx="1762125" cy="2040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3" tIns="50402" rIns="100803" bIns="5040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07815">
              <a:lnSpc>
                <a:spcPct val="150000"/>
              </a:lnSpc>
            </a:pPr>
            <a:r>
              <a:rPr lang="ru-RU" altLang="de-DE" sz="1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версии 0 активно контролируется наличие, и в течение года выполняются только поправки в бюджет</a:t>
            </a:r>
            <a:r>
              <a:rPr lang="de-DE" altLang="de-DE" sz="1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de-DE" altLang="de-DE" sz="1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01914" y="4836957"/>
            <a:ext cx="1761986" cy="9327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3" tIns="50402" rIns="100803" bIns="5040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07815">
              <a:lnSpc>
                <a:spcPct val="150000"/>
              </a:lnSpc>
            </a:pPr>
            <a:r>
              <a:rPr lang="ru-RU" altLang="de-DE" sz="1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Утвержденный бюджет берется из </a:t>
            </a:r>
            <a:r>
              <a:rPr lang="de-DE" altLang="de-DE" sz="1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PBCT </a:t>
            </a:r>
            <a:r>
              <a:rPr lang="ru-RU" altLang="de-DE" sz="1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версии </a:t>
            </a:r>
            <a:r>
              <a:rPr lang="de-DE" altLang="de-DE" sz="1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J98 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8723621" y="3221728"/>
            <a:ext cx="1180050" cy="492430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/>
          <a:p>
            <a:pPr>
              <a:defRPr/>
            </a:pPr>
            <a:r>
              <a:rPr lang="en-GB" dirty="0" smtClean="0">
                <a:latin typeface="+mj-lt"/>
              </a:rPr>
              <a:t>(</a:t>
            </a:r>
            <a:r>
              <a:rPr lang="ru-RU" dirty="0" smtClean="0">
                <a:latin typeface="+mj-lt"/>
              </a:rPr>
              <a:t>проверка наличия</a:t>
            </a:r>
            <a:r>
              <a:rPr lang="en-GB" dirty="0" smtClean="0">
                <a:latin typeface="+mj-lt"/>
              </a:rPr>
              <a:t>)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81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alt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BCS </a:t>
            </a:r>
            <a:r>
              <a:rPr lang="de-AT" altLang="de-D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ru-RU" altLang="de-D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бюджетного контроля</a:t>
            </a:r>
            <a:endParaRPr lang="de-A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Активный контроль наличия средств</a:t>
            </a:r>
            <a:r>
              <a:rPr lang="en-US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3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Мгновенная проверка наличия бюджетных средств для производства платежа (обязательства/факт) с учётом правил производной для объектов контроля и допустимых значений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78013" lvl="1" indent="-378013">
              <a:buFont typeface="Arial" panose="020B0604020202020204" pitchFamily="34" charset="0"/>
              <a:buChar char="•"/>
            </a:pPr>
            <a:r>
              <a:rPr lang="ru-RU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Бюджетные инструменты</a:t>
            </a:r>
            <a:r>
              <a:rPr lang="en-US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19028" lvl="2" indent="-378013"/>
            <a: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АРМ (автоматизированное рабочее место) бюджетирования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945032" lvl="3" indent="0">
              <a:buNone/>
            </a:pPr>
            <a: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системе</a:t>
            </a:r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BCS </a:t>
            </a:r>
            <a: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бюджетные проводки можно выполнять с помощью одной и той же трансакции (операции)</a:t>
            </a:r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de-AT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0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Бюджетное ассигнование 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J99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13" y="1763258"/>
            <a:ext cx="8176533" cy="461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2658799" y="3835730"/>
            <a:ext cx="1349525" cy="2085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5278465" y="5909953"/>
            <a:ext cx="817012" cy="17179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8374434" y="5906189"/>
            <a:ext cx="817012" cy="17179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812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bgerundetes Rechteck 25"/>
          <p:cNvSpPr/>
          <p:nvPr/>
        </p:nvSpPr>
        <p:spPr bwMode="auto">
          <a:xfrm>
            <a:off x="431800" y="1404367"/>
            <a:ext cx="9217024" cy="540059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Техническая сторона бюджета</a:t>
            </a:r>
            <a:endParaRPr lang="en-GB" dirty="0"/>
          </a:p>
        </p:txBody>
      </p:sp>
      <p:sp>
        <p:nvSpPr>
          <p:cNvPr id="4" name="Abgerundetes Rechteck 3"/>
          <p:cNvSpPr/>
          <p:nvPr/>
        </p:nvSpPr>
        <p:spPr bwMode="auto">
          <a:xfrm>
            <a:off x="863848" y="1836415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863848" y="5004767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863848" y="2268463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+mn-lt"/>
              </a:rPr>
              <a:t>Планирование бюджета</a:t>
            </a:r>
            <a:endParaRPr lang="en-GB" sz="2200" u="sng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3848" y="547339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+mn-lt"/>
              </a:rPr>
              <a:t>Исполнение бюджета</a:t>
            </a:r>
            <a:endParaRPr lang="en-GB" sz="2200" u="sng" dirty="0">
              <a:latin typeface="+mn-lt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240112" y="2088443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PBCT</a:t>
            </a: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3240111" y="5256795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BM-SAP</a:t>
            </a: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5544367" y="5256796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chemeClr val="bg1"/>
                </a:solidFill>
              </a:rPr>
              <a:t>HV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-SAP</a:t>
            </a:r>
          </a:p>
        </p:txBody>
      </p:sp>
      <p:sp>
        <p:nvSpPr>
          <p:cNvPr id="18" name="Pfeil nach rechts 17"/>
          <p:cNvSpPr/>
          <p:nvPr/>
        </p:nvSpPr>
        <p:spPr bwMode="auto">
          <a:xfrm>
            <a:off x="4680271" y="5545407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9" name="Pfeil nach rechts 18"/>
          <p:cNvSpPr/>
          <p:nvPr/>
        </p:nvSpPr>
        <p:spPr bwMode="auto">
          <a:xfrm rot="5400000">
            <a:off x="2747898" y="3949389"/>
            <a:ext cx="2496592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752278" y="3366539"/>
            <a:ext cx="4464497" cy="1440160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6912520" y="3366539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u="sng" dirty="0" smtClean="0">
                <a:latin typeface="+mn-lt"/>
              </a:rPr>
              <a:t>Отчёты и раскрытие информации</a:t>
            </a:r>
            <a:endParaRPr lang="en-GB" sz="2200" u="sng" dirty="0">
              <a:latin typeface="+mn-lt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5485365" y="3654571"/>
            <a:ext cx="1512168" cy="864096"/>
          </a:xfrm>
          <a:prstGeom prst="roundRect">
            <a:avLst/>
          </a:prstGeom>
          <a:solidFill>
            <a:srgbClr val="006600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HIS</a:t>
            </a:r>
          </a:p>
        </p:txBody>
      </p:sp>
      <p:sp>
        <p:nvSpPr>
          <p:cNvPr id="23" name="Pfeil nach rechts 22"/>
          <p:cNvSpPr/>
          <p:nvPr/>
        </p:nvSpPr>
        <p:spPr bwMode="auto">
          <a:xfrm rot="13500000">
            <a:off x="4449688" y="3147482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4" name="Pfeil nach rechts 23"/>
          <p:cNvSpPr/>
          <p:nvPr/>
        </p:nvSpPr>
        <p:spPr bwMode="auto">
          <a:xfrm rot="19056728">
            <a:off x="4468426" y="4769723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 rot="16200000">
            <a:off x="5765960" y="4739288"/>
            <a:ext cx="950977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5544368" y="2088443"/>
            <a:ext cx="2520280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Бюджетные документы для БОР</a:t>
            </a:r>
            <a:endParaRPr kumimoji="0" lang="de-A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4680272" y="2377055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16864" y="3838744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u="sng" dirty="0" smtClean="0">
                <a:solidFill>
                  <a:srgbClr val="FF0000"/>
                </a:solidFill>
                <a:latin typeface="+mn-lt"/>
              </a:rPr>
              <a:t>Основные данные</a:t>
            </a:r>
            <a:endParaRPr lang="en-GB" sz="2200" b="1" u="sng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44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Бюджетные поправки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03" y="1637043"/>
            <a:ext cx="8520779" cy="482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2328972" y="4715538"/>
            <a:ext cx="806129" cy="22101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2305797" y="3203167"/>
            <a:ext cx="806129" cy="22101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3630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5435" y="207984"/>
            <a:ext cx="9072563" cy="1260211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Проверка наличия средств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51" y="1398867"/>
            <a:ext cx="5795019" cy="579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890075" y="6963705"/>
            <a:ext cx="4579147" cy="31018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8991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el 1"/>
          <p:cNvSpPr>
            <a:spLocks noGrp="1"/>
          </p:cNvSpPr>
          <p:nvPr>
            <p:ph type="title"/>
          </p:nvPr>
        </p:nvSpPr>
        <p:spPr>
          <a:xfrm>
            <a:off x="719296" y="486581"/>
            <a:ext cx="8687126" cy="832893"/>
          </a:xfrm>
        </p:spPr>
        <p:txBody>
          <a:bodyPr>
            <a:noAutofit/>
          </a:bodyPr>
          <a:lstStyle/>
          <a:p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Бюджетная ведомость за месяц</a:t>
            </a:r>
            <a:endParaRPr lang="de-AT" altLang="de-DE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323" name="Inhaltsplatzhalter 2"/>
          <p:cNvSpPr>
            <a:spLocks noGrp="1"/>
          </p:cNvSpPr>
          <p:nvPr>
            <p:ph idx="1"/>
          </p:nvPr>
        </p:nvSpPr>
        <p:spPr>
          <a:xfrm>
            <a:off x="594819" y="1716435"/>
            <a:ext cx="9129139" cy="5001706"/>
          </a:xfrm>
        </p:spPr>
        <p:txBody>
          <a:bodyPr/>
          <a:lstStyle/>
          <a:p>
            <a:r>
              <a:rPr lang="ru-RU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Бюджетирование значений бюджетной ведомости за месяц (нем. сокращение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MVA) </a:t>
            </a:r>
            <a:r>
              <a:rPr lang="ru-RU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происходит по тем же основным данным, что и в годовом бюджетном отчёте, хотя можно и объединять некоторые данные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702" lvl="1" indent="0">
              <a:buNone/>
            </a:pPr>
            <a:endParaRPr lang="de-AT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Контроль платежей с точки зрения наличия средств</a:t>
            </a:r>
            <a:endParaRPr lang="en-US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ru-RU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Предупреждающие сообщения</a:t>
            </a:r>
            <a:endParaRPr lang="de-AT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ru-RU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В отличие от годового бюджетного отчёта, где перерасход приводит к сообщениям об ошибке</a:t>
            </a:r>
            <a:endParaRPr lang="de-AT" sz="26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de-AT" sz="2400" dirty="0"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12200" y="6818314"/>
            <a:ext cx="644525" cy="346075"/>
          </a:xfrm>
        </p:spPr>
        <p:txBody>
          <a:bodyPr/>
          <a:lstStyle/>
          <a:p>
            <a:fld id="{35D7648E-EF91-427F-9B2E-41F1D6933EF2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1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3586" y="604945"/>
            <a:ext cx="8290207" cy="595099"/>
          </a:xfrm>
        </p:spPr>
        <p:txBody>
          <a:bodyPr>
            <a:noAutofit/>
          </a:bodyPr>
          <a:lstStyle/>
          <a:p>
            <a:r>
              <a:rPr lang="ru-RU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Бюджетная ведомость за месяц</a:t>
            </a:r>
            <a:endParaRPr lang="de-AT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5435" y="1875220"/>
            <a:ext cx="9072563" cy="4990084"/>
          </a:xfrm>
        </p:spPr>
        <p:txBody>
          <a:bodyPr/>
          <a:lstStyle/>
          <a:p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Бюджетная ведомость за месяц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MVA) </a:t>
            </a: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запланирована в разных версиях и копируется из одной версии в следующую в определенные моменты времени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de-AT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Окончательная версия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MVA </a:t>
            </a: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системе получит наименование версия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de-AT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этом случае необходимо ввести месяц для правильного учёта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AT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12200" y="6818314"/>
            <a:ext cx="644525" cy="346075"/>
          </a:xfrm>
        </p:spPr>
        <p:txBody>
          <a:bodyPr/>
          <a:lstStyle/>
          <a:p>
            <a:fld id="{35D7648E-EF91-427F-9B2E-41F1D6933EF2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584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3" y="1620391"/>
            <a:ext cx="8640960" cy="491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Бюджетный учёт по месяцам</a:t>
            </a:r>
            <a:endParaRPr lang="de-A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12200" y="6818314"/>
            <a:ext cx="644525" cy="346075"/>
          </a:xfrm>
        </p:spPr>
        <p:txBody>
          <a:bodyPr/>
          <a:lstStyle/>
          <a:p>
            <a:fld id="{35D7648E-EF91-427F-9B2E-41F1D6933EF2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2423101" y="3780633"/>
            <a:ext cx="817012" cy="24153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5357849" y="4574554"/>
            <a:ext cx="817012" cy="24154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2528951" y="5368475"/>
            <a:ext cx="1241221" cy="24154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02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7263060" y="2014042"/>
            <a:ext cx="793838" cy="3787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txBody>
          <a:bodyPr wrap="square" lIns="100803" tIns="50402" rIns="100803" bIns="50402" rtlCol="0">
            <a:spAutoFit/>
          </a:bodyPr>
          <a:lstStyle/>
          <a:p>
            <a:r>
              <a:rPr lang="ru-RU" sz="9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Остаток бюджета</a:t>
            </a:r>
            <a:endParaRPr lang="de-AT" sz="9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627989" y="2018738"/>
            <a:ext cx="635071" cy="6711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txBody>
          <a:bodyPr wrap="square" lIns="100803" tIns="50402" rIns="100803" bIns="50402" rtlCol="0">
            <a:spAutoFit/>
          </a:bodyPr>
          <a:lstStyle/>
          <a:p>
            <a:r>
              <a:rPr lang="ru-RU" sz="9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Счета-фактуры</a:t>
            </a:r>
            <a:endParaRPr lang="de-AT" sz="9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AT" sz="1000" dirty="0"/>
          </a:p>
        </p:txBody>
      </p:sp>
      <p:sp>
        <p:nvSpPr>
          <p:cNvPr id="12" name="Textfeld 11"/>
          <p:cNvSpPr txBox="1"/>
          <p:nvPr/>
        </p:nvSpPr>
        <p:spPr>
          <a:xfrm>
            <a:off x="6072302" y="2018738"/>
            <a:ext cx="555687" cy="6711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txBody>
          <a:bodyPr wrap="square" lIns="100803" tIns="50402" rIns="100803" bIns="50402" rtlCol="0">
            <a:spAutoFit/>
          </a:bodyPr>
          <a:lstStyle/>
          <a:p>
            <a:r>
              <a:rPr lang="ru-RU" sz="9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Обязательства</a:t>
            </a:r>
            <a:endParaRPr lang="de-AT" sz="9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AT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4881545" y="2018738"/>
            <a:ext cx="714454" cy="39417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txBody>
          <a:bodyPr wrap="square" lIns="100803" tIns="50402" rIns="100803" bIns="50402" rtlCol="0">
            <a:spAutoFit/>
          </a:bodyPr>
          <a:lstStyle/>
          <a:p>
            <a:r>
              <a:rPr lang="ru-RU" sz="9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платежи</a:t>
            </a:r>
            <a:endParaRPr lang="de-AT" sz="9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AT" sz="1000" dirty="0">
              <a:solidFill>
                <a:schemeClr val="accent6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68631" y="2018738"/>
            <a:ext cx="912914" cy="3787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txBody>
          <a:bodyPr wrap="square" lIns="100803" tIns="50402" rIns="100803" bIns="50402" rtlCol="0">
            <a:spAutoFit/>
          </a:bodyPr>
          <a:lstStyle/>
          <a:p>
            <a:r>
              <a:rPr lang="ru-RU" sz="9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Поправки в бюджет</a:t>
            </a:r>
            <a:endParaRPr lang="de-AT" sz="9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14485" y="2014043"/>
            <a:ext cx="754146" cy="3787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txBody>
          <a:bodyPr wrap="square" lIns="100803" tIns="50402" rIns="100803" bIns="50402" rtlCol="0">
            <a:spAutoFit/>
          </a:bodyPr>
          <a:lstStyle/>
          <a:p>
            <a:r>
              <a:rPr lang="ru-RU" sz="900" dirty="0" err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</a:t>
            </a:r>
            <a:r>
              <a:rPr lang="ru-RU" sz="9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ведомость</a:t>
            </a:r>
            <a:endParaRPr lang="de-AT" sz="9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73252" y="2006347"/>
            <a:ext cx="1031990" cy="53267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txBody>
          <a:bodyPr wrap="square" lIns="100803" tIns="50402" rIns="100803" bIns="50402" rtlCol="0">
            <a:spAutoFit/>
          </a:bodyPr>
          <a:lstStyle/>
          <a:p>
            <a:r>
              <a:rPr lang="ru-RU" sz="9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 контроля</a:t>
            </a:r>
            <a:endParaRPr lang="de-AT" sz="9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AT" sz="1000" dirty="0"/>
          </a:p>
        </p:txBody>
      </p:sp>
      <p:sp>
        <p:nvSpPr>
          <p:cNvPr id="11" name="Textfeld 10"/>
          <p:cNvSpPr txBox="1"/>
          <p:nvPr/>
        </p:nvSpPr>
        <p:spPr>
          <a:xfrm>
            <a:off x="436051" y="2018738"/>
            <a:ext cx="1746444" cy="39417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  <a:effectLst>
            <a:outerShdw blurRad="50800" dist="38100" dir="5400000" algn="t" rotWithShape="0">
              <a:schemeClr val="tx2">
                <a:alpha val="40000"/>
              </a:schemeClr>
            </a:outerShdw>
          </a:effectLst>
        </p:spPr>
        <p:txBody>
          <a:bodyPr wrap="square" lIns="100803" tIns="50402" rIns="100803" bIns="50402" rtlCol="0">
            <a:spAutoFit/>
          </a:bodyPr>
          <a:lstStyle/>
          <a:p>
            <a:r>
              <a:rPr lang="ru-RU" sz="9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Ассигнования на счёт</a:t>
            </a:r>
            <a:endParaRPr lang="de-AT" sz="9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AT" sz="1000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31" y="183474"/>
            <a:ext cx="9072563" cy="1260211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Отчёты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1" y="2384846"/>
            <a:ext cx="9356163" cy="467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36051" y="1478259"/>
            <a:ext cx="4763029" cy="301843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Бюджетный отчёт о движении средств</a:t>
            </a:r>
            <a:endParaRPr lang="de-AT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Gerade Verbindung mit Pfeil 5"/>
          <p:cNvCxnSpPr>
            <a:stCxn id="11" idx="2"/>
          </p:cNvCxnSpPr>
          <p:nvPr/>
        </p:nvCxnSpPr>
        <p:spPr bwMode="auto">
          <a:xfrm>
            <a:off x="1309273" y="2412914"/>
            <a:ext cx="0" cy="2372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Geschweifte Klammer links 14"/>
          <p:cNvSpPr/>
          <p:nvPr/>
        </p:nvSpPr>
        <p:spPr bwMode="auto">
          <a:xfrm rot="5400000">
            <a:off x="1190185" y="1915008"/>
            <a:ext cx="238176" cy="1746444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3" tIns="50402" rIns="100803" bIns="50402" numCol="1" rtlCol="0" anchor="t" anchorCtr="0" compatLnSpc="1">
            <a:prstTxWarp prst="textNoShape">
              <a:avLst/>
            </a:prstTxWarp>
          </a:bodyPr>
          <a:lstStyle/>
          <a:p>
            <a:pPr defTabSz="1111289"/>
            <a:endParaRPr lang="de-AT" sz="1400"/>
          </a:p>
        </p:txBody>
      </p:sp>
      <p:cxnSp>
        <p:nvCxnSpPr>
          <p:cNvPr id="19" name="Gerade Verbindung mit Pfeil 18"/>
          <p:cNvCxnSpPr/>
          <p:nvPr/>
        </p:nvCxnSpPr>
        <p:spPr bwMode="auto">
          <a:xfrm>
            <a:off x="2698490" y="2377389"/>
            <a:ext cx="0" cy="5285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3601881" y="2387314"/>
            <a:ext cx="0" cy="5285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/>
          <p:nvPr/>
        </p:nvCxnSpPr>
        <p:spPr bwMode="auto">
          <a:xfrm>
            <a:off x="4425088" y="2387314"/>
            <a:ext cx="0" cy="5285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23"/>
          <p:cNvCxnSpPr/>
          <p:nvPr/>
        </p:nvCxnSpPr>
        <p:spPr bwMode="auto">
          <a:xfrm>
            <a:off x="5229529" y="2377389"/>
            <a:ext cx="0" cy="5285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24"/>
          <p:cNvCxnSpPr/>
          <p:nvPr/>
        </p:nvCxnSpPr>
        <p:spPr bwMode="auto">
          <a:xfrm>
            <a:off x="6350146" y="2387314"/>
            <a:ext cx="0" cy="5285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mit Pfeil 25"/>
          <p:cNvCxnSpPr/>
          <p:nvPr/>
        </p:nvCxnSpPr>
        <p:spPr bwMode="auto">
          <a:xfrm>
            <a:off x="6865132" y="2381760"/>
            <a:ext cx="0" cy="5285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mit Pfeil 26"/>
          <p:cNvCxnSpPr/>
          <p:nvPr/>
        </p:nvCxnSpPr>
        <p:spPr bwMode="auto">
          <a:xfrm>
            <a:off x="7580595" y="2387314"/>
            <a:ext cx="0" cy="5285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947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/>
          <p:cNvSpPr/>
          <p:nvPr/>
        </p:nvSpPr>
        <p:spPr bwMode="auto">
          <a:xfrm>
            <a:off x="431800" y="1404367"/>
            <a:ext cx="9217024" cy="540059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16864" y="3838744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u="sng" dirty="0" smtClean="0">
                <a:latin typeface="+mn-lt"/>
              </a:rPr>
              <a:t>Основные данные</a:t>
            </a:r>
            <a:endParaRPr lang="en-GB" sz="2200" b="1" u="sng" dirty="0">
              <a:latin typeface="+mn-lt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Техническая сторона бюджета</a:t>
            </a:r>
            <a:endParaRPr lang="en-GB" dirty="0"/>
          </a:p>
        </p:txBody>
      </p:sp>
      <p:sp>
        <p:nvSpPr>
          <p:cNvPr id="4" name="Abgerundetes Rechteck 3"/>
          <p:cNvSpPr/>
          <p:nvPr/>
        </p:nvSpPr>
        <p:spPr bwMode="auto">
          <a:xfrm>
            <a:off x="863848" y="1836415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863848" y="5004767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863848" y="2268463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+mn-lt"/>
              </a:rPr>
              <a:t>Бюджетное планирование</a:t>
            </a:r>
            <a:endParaRPr lang="en-GB" sz="2200" u="sng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3848" y="547339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+mn-lt"/>
              </a:rPr>
              <a:t>Исполнение бюджета</a:t>
            </a:r>
            <a:endParaRPr lang="en-GB" sz="2200" u="sng" dirty="0">
              <a:latin typeface="+mn-lt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240112" y="2088443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1008063"/>
            <a:r>
              <a:rPr lang="en-GB" sz="1600" b="1" dirty="0" smtClean="0">
                <a:solidFill>
                  <a:schemeClr val="bg1"/>
                </a:solidFill>
              </a:rPr>
              <a:t>PBCT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3240111" y="5256795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1008063"/>
            <a:r>
              <a:rPr lang="en-GB" sz="1600" b="1" dirty="0" smtClean="0">
                <a:solidFill>
                  <a:schemeClr val="bg1"/>
                </a:solidFill>
              </a:rPr>
              <a:t>BM-SAP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5544367" y="5256796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chemeClr val="bg1"/>
                </a:solidFill>
              </a:rPr>
              <a:t>HV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-SAP</a:t>
            </a:r>
          </a:p>
        </p:txBody>
      </p:sp>
      <p:sp>
        <p:nvSpPr>
          <p:cNvPr id="18" name="Pfeil nach rechts 17"/>
          <p:cNvSpPr/>
          <p:nvPr/>
        </p:nvSpPr>
        <p:spPr bwMode="auto">
          <a:xfrm>
            <a:off x="4680271" y="5545407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9" name="Pfeil nach rechts 18"/>
          <p:cNvSpPr/>
          <p:nvPr/>
        </p:nvSpPr>
        <p:spPr bwMode="auto">
          <a:xfrm rot="5400000">
            <a:off x="2747898" y="3949389"/>
            <a:ext cx="2496592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752278" y="3366539"/>
            <a:ext cx="4464497" cy="1440160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6912520" y="3366539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u="sng" dirty="0" smtClean="0">
                <a:latin typeface="+mn-lt"/>
              </a:rPr>
              <a:t>отчёты и раскрытие информации</a:t>
            </a:r>
            <a:endParaRPr lang="en-GB" sz="2200" u="sng" dirty="0">
              <a:latin typeface="+mn-lt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5485365" y="3654571"/>
            <a:ext cx="1512168" cy="864096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1008063"/>
            <a:r>
              <a:rPr lang="en-GB" sz="1600" b="1" dirty="0" smtClean="0">
                <a:solidFill>
                  <a:schemeClr val="bg1"/>
                </a:solidFill>
              </a:rPr>
              <a:t>HIS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4" name="Pfeil nach rechts 23"/>
          <p:cNvSpPr/>
          <p:nvPr/>
        </p:nvSpPr>
        <p:spPr bwMode="auto">
          <a:xfrm rot="19056728">
            <a:off x="4468426" y="4769723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 rot="16200000">
            <a:off x="5765960" y="4739288"/>
            <a:ext cx="950977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5544368" y="2088443"/>
            <a:ext cx="2520280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Бюджетные документы для БОР</a:t>
            </a:r>
            <a:endParaRPr kumimoji="0" lang="de-A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4680272" y="2377055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 rot="13500000">
            <a:off x="4449688" y="3147482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95288"/>
            <a:ext cx="6841454" cy="595312"/>
          </a:xfrm>
        </p:spPr>
        <p:txBody>
          <a:bodyPr/>
          <a:lstStyle/>
          <a:p>
            <a:pPr eaLnBrk="1" hangingPunct="1"/>
            <a:r>
              <a:rPr lang="ru-RU" dirty="0" smtClean="0"/>
              <a:t>Информационная система бюджета</a:t>
            </a:r>
            <a:r>
              <a:rPr lang="de-AT" dirty="0" smtClean="0"/>
              <a:t> (1)</a:t>
            </a:r>
            <a:endParaRPr lang="de-DE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47824" y="1476375"/>
            <a:ext cx="8929686" cy="48577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800" dirty="0" smtClean="0"/>
              <a:t>Как предоставляются данные</a:t>
            </a:r>
            <a:endParaRPr lang="de-AT" sz="2800" dirty="0" smtClean="0"/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Федеральный уровень </a:t>
            </a:r>
            <a:r>
              <a:rPr lang="de-AT" sz="2000" dirty="0" smtClean="0"/>
              <a:t>(</a:t>
            </a:r>
            <a:r>
              <a:rPr lang="ru-RU" sz="2000" dirty="0" smtClean="0"/>
              <a:t>вся федерация</a:t>
            </a:r>
            <a:r>
              <a:rPr lang="de-AT" sz="2000" dirty="0" smtClean="0"/>
              <a:t> – </a:t>
            </a:r>
            <a:r>
              <a:rPr lang="ru-RU" sz="2000" dirty="0" smtClean="0"/>
              <a:t>все министерства</a:t>
            </a:r>
            <a:r>
              <a:rPr lang="de-AT" sz="2000" dirty="0" smtClean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Уровень департамента </a:t>
            </a:r>
            <a:r>
              <a:rPr lang="de-AT" sz="2000" dirty="0" smtClean="0"/>
              <a:t>(</a:t>
            </a:r>
            <a:r>
              <a:rPr lang="ru-RU" sz="2000" dirty="0" smtClean="0"/>
              <a:t>все бюджетные разделы</a:t>
            </a:r>
            <a:r>
              <a:rPr lang="de-AT" sz="2000" dirty="0" smtClean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Уровень административного подразделения </a:t>
            </a:r>
            <a:r>
              <a:rPr lang="de-AT" sz="2000" dirty="0" smtClean="0"/>
              <a:t>(</a:t>
            </a:r>
            <a:r>
              <a:rPr lang="ru-RU" sz="2000" dirty="0" smtClean="0"/>
              <a:t>все детализированные бюджеты</a:t>
            </a:r>
            <a:r>
              <a:rPr lang="de-AT" sz="2000" dirty="0" smtClean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Организационный</a:t>
            </a:r>
            <a:r>
              <a:rPr lang="de-AT" sz="2000" dirty="0" smtClean="0"/>
              <a:t> (</a:t>
            </a:r>
            <a:r>
              <a:rPr lang="ru-RU" sz="2000" dirty="0" smtClean="0"/>
              <a:t>общая финансовая позиция</a:t>
            </a:r>
            <a:r>
              <a:rPr lang="de-AT" sz="2000" dirty="0" smtClean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Экономически</a:t>
            </a:r>
            <a:r>
              <a:rPr lang="de-AT" sz="2000" dirty="0" smtClean="0"/>
              <a:t> (</a:t>
            </a:r>
            <a:r>
              <a:rPr lang="ru-RU" sz="2000" dirty="0" smtClean="0"/>
              <a:t>распределение ресурсов, цифры учётных кодов</a:t>
            </a:r>
            <a:r>
              <a:rPr lang="de-AT" sz="2000" dirty="0" smtClean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Дополнительная информация </a:t>
            </a:r>
            <a:r>
              <a:rPr lang="de-AT" sz="2000" dirty="0" smtClean="0"/>
              <a:t>(</a:t>
            </a:r>
            <a:r>
              <a:rPr lang="ru-RU" sz="2000" dirty="0" smtClean="0"/>
              <a:t>спецификации, контролирующие инстанции</a:t>
            </a:r>
            <a:r>
              <a:rPr lang="de-AT" sz="2000" dirty="0" smtClean="0"/>
              <a:t>,…)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1600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37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467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95288"/>
            <a:ext cx="6841454" cy="595312"/>
          </a:xfrm>
        </p:spPr>
        <p:txBody>
          <a:bodyPr/>
          <a:lstStyle/>
          <a:p>
            <a:pPr eaLnBrk="1" hangingPunct="1"/>
            <a:r>
              <a:rPr lang="ru-RU" dirty="0" smtClean="0"/>
              <a:t>Информационная система бюджета</a:t>
            </a:r>
            <a:r>
              <a:rPr lang="de-AT" dirty="0" smtClean="0"/>
              <a:t> (2)</a:t>
            </a:r>
            <a:endParaRPr lang="de-DE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6375"/>
            <a:ext cx="8637587" cy="48577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800" dirty="0" smtClean="0"/>
              <a:t>Какие данные предоставляются</a:t>
            </a:r>
            <a:endParaRPr lang="de-AT" sz="2800" dirty="0" smtClean="0"/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Бюджетные цифры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Данные по выставленным счетам </a:t>
            </a:r>
            <a:r>
              <a:rPr lang="de-AT" sz="2000" dirty="0" smtClean="0"/>
              <a:t>(</a:t>
            </a:r>
            <a:r>
              <a:rPr lang="ru-RU" sz="2000" dirty="0" smtClean="0"/>
              <a:t>как есть</a:t>
            </a:r>
            <a:r>
              <a:rPr lang="de-AT" sz="2000" dirty="0" smtClean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Бюджетные корректировки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Влияние предыдущих периодов на текущий год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ru-RU" sz="2000" dirty="0"/>
              <a:t>Влияние предыдущих периодов на </a:t>
            </a:r>
            <a:r>
              <a:rPr lang="ru-RU" sz="2000" dirty="0" smtClean="0"/>
              <a:t>будущие годы </a:t>
            </a:r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Годовые/месячные остатки</a:t>
            </a:r>
            <a:endParaRPr lang="de-AT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1600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38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17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95288"/>
            <a:ext cx="6841454" cy="595312"/>
          </a:xfrm>
        </p:spPr>
        <p:txBody>
          <a:bodyPr/>
          <a:lstStyle/>
          <a:p>
            <a:pPr eaLnBrk="1" hangingPunct="1"/>
            <a:r>
              <a:rPr lang="ru-RU" dirty="0" smtClean="0"/>
              <a:t>Информационная система бюджета</a:t>
            </a:r>
            <a:r>
              <a:rPr lang="de-AT" dirty="0" smtClean="0"/>
              <a:t> (3)</a:t>
            </a:r>
            <a:endParaRPr lang="de-DE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6375"/>
            <a:ext cx="8637587" cy="48577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800" dirty="0" smtClean="0"/>
              <a:t>Какие отчёты предоставляются</a:t>
            </a:r>
            <a:endParaRPr lang="de-AT" sz="2800" dirty="0" smtClean="0"/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Годовые отчёты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Месячные отчёты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годовые</a:t>
            </a:r>
            <a:r>
              <a:rPr lang="de-AT" sz="2000" dirty="0" smtClean="0"/>
              <a:t> / </a:t>
            </a:r>
            <a:r>
              <a:rPr lang="ru-RU" sz="2000" dirty="0" smtClean="0"/>
              <a:t>месячные серии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Отчеты по ведомостям о движении средств и операционным расходам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Отчёты о бюджетных корректировках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Другие </a:t>
            </a:r>
            <a:endParaRPr lang="de-AT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1600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39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26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Основные данные – структура бюджета</a:t>
            </a:r>
            <a:endParaRPr lang="de-DE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6375"/>
            <a:ext cx="8637587" cy="48577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500" b="0" dirty="0" smtClean="0"/>
              <a:t>Администрирование основных федеральных данных из центра </a:t>
            </a:r>
            <a:r>
              <a:rPr lang="de-AT" sz="2500" b="0" dirty="0" smtClean="0"/>
              <a:t> </a:t>
            </a:r>
            <a:endParaRPr lang="de-AT" sz="2500" b="0" dirty="0"/>
          </a:p>
          <a:p>
            <a:pPr eaLnBrk="1" hangingPunct="1">
              <a:lnSpc>
                <a:spcPct val="80000"/>
              </a:lnSpc>
            </a:pPr>
            <a:endParaRPr lang="de-AT" sz="2500" b="0" dirty="0"/>
          </a:p>
          <a:p>
            <a:pPr eaLnBrk="1" hangingPunct="1">
              <a:lnSpc>
                <a:spcPct val="80000"/>
              </a:lnSpc>
            </a:pPr>
            <a:r>
              <a:rPr lang="ru-RU" sz="2500" b="0" dirty="0" smtClean="0"/>
              <a:t>Ежегодное создание основных данных</a:t>
            </a:r>
            <a:endParaRPr lang="de-AT" sz="2500" b="0" dirty="0"/>
          </a:p>
          <a:p>
            <a:pPr eaLnBrk="1" hangingPunct="1">
              <a:lnSpc>
                <a:spcPct val="80000"/>
              </a:lnSpc>
            </a:pPr>
            <a:endParaRPr lang="de-AT" sz="2500" b="0" dirty="0"/>
          </a:p>
          <a:p>
            <a:pPr eaLnBrk="1" hangingPunct="1">
              <a:lnSpc>
                <a:spcPct val="80000"/>
              </a:lnSpc>
            </a:pPr>
            <a:r>
              <a:rPr lang="ru-RU" sz="2500" b="0" dirty="0" smtClean="0"/>
              <a:t>Прикладная программа «бюджетная структура» предоставляет Основные данные для всех остальных прикладных программ</a:t>
            </a:r>
            <a:endParaRPr lang="de-AT" sz="25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30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95288"/>
            <a:ext cx="6841454" cy="595312"/>
          </a:xfrm>
        </p:spPr>
        <p:txBody>
          <a:bodyPr/>
          <a:lstStyle/>
          <a:p>
            <a:pPr eaLnBrk="1" hangingPunct="1"/>
            <a:r>
              <a:rPr lang="ru-RU" dirty="0" smtClean="0"/>
              <a:t>Информационная система бюджета</a:t>
            </a:r>
            <a:r>
              <a:rPr lang="de-AT" dirty="0" smtClean="0"/>
              <a:t> (4)</a:t>
            </a:r>
            <a:endParaRPr lang="de-DE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6375"/>
            <a:ext cx="8637587" cy="48577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800" dirty="0" smtClean="0"/>
              <a:t>Навигация внутри отчёта</a:t>
            </a:r>
            <a:endParaRPr lang="de-AT" sz="2800" dirty="0" smtClean="0"/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С поддержкой перетаскивания объектов мышью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Отбор и обработка данных 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Представление в виде текста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Подсчёт и выведение промежуточных итогов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Расчёты 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ru-RU" sz="2000" dirty="0" smtClean="0"/>
              <a:t>Другое </a:t>
            </a:r>
            <a:r>
              <a:rPr lang="de-AT" sz="2000" dirty="0" smtClean="0"/>
              <a:t> </a:t>
            </a:r>
            <a:endParaRPr lang="de-AT" sz="1200" dirty="0"/>
          </a:p>
          <a:p>
            <a:pPr lvl="1" eaLnBrk="1" hangingPunct="1">
              <a:lnSpc>
                <a:spcPct val="150000"/>
              </a:lnSpc>
            </a:pPr>
            <a:endParaRPr lang="de-AT" sz="16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1600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40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03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8" y="1548383"/>
            <a:ext cx="82169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95288"/>
            <a:ext cx="6841454" cy="595312"/>
          </a:xfrm>
        </p:spPr>
        <p:txBody>
          <a:bodyPr/>
          <a:lstStyle/>
          <a:p>
            <a:pPr eaLnBrk="1" hangingPunct="1"/>
            <a:r>
              <a:rPr lang="ru-RU" dirty="0" smtClean="0"/>
              <a:t>Информационная система бюджета</a:t>
            </a:r>
            <a:r>
              <a:rPr lang="de-AT" dirty="0" smtClean="0"/>
              <a:t> (5)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41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512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95288"/>
            <a:ext cx="6841454" cy="595312"/>
          </a:xfrm>
        </p:spPr>
        <p:txBody>
          <a:bodyPr/>
          <a:lstStyle/>
          <a:p>
            <a:pPr eaLnBrk="1" hangingPunct="1"/>
            <a:r>
              <a:rPr lang="ru-RU" dirty="0" smtClean="0"/>
              <a:t>Информационная система для бюджета</a:t>
            </a:r>
            <a:r>
              <a:rPr lang="de-AT" dirty="0" smtClean="0"/>
              <a:t> (6)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42</a:t>
            </a:fld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1698800"/>
            <a:ext cx="7848872" cy="497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0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i="1" dirty="0" smtClean="0">
              <a:solidFill>
                <a:srgbClr val="FF0000"/>
              </a:solidFill>
            </a:endParaRPr>
          </a:p>
          <a:p>
            <a:endParaRPr lang="en-GB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en-GB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GB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0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Бюджетные ассигнования – организационная структура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5</a:t>
            </a:fld>
            <a:endParaRPr lang="de-A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 r="18238"/>
          <a:stretch/>
        </p:blipFill>
        <p:spPr bwMode="auto">
          <a:xfrm>
            <a:off x="791840" y="2135668"/>
            <a:ext cx="5591219" cy="366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382121" y="2632999"/>
            <a:ext cx="2077567" cy="52322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Общегосударственные дела</a:t>
            </a:r>
            <a:endParaRPr lang="de-AT" sz="1400" b="1" dirty="0"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382118" y="2135668"/>
            <a:ext cx="367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 smtClean="0"/>
              <a:t>Пример </a:t>
            </a:r>
            <a:r>
              <a:rPr lang="de-AT" sz="1800" b="1" i="1" dirty="0" smtClean="0"/>
              <a:t>                      </a:t>
            </a:r>
            <a:r>
              <a:rPr lang="ru-RU" sz="1800" b="1" i="1" dirty="0" smtClean="0"/>
              <a:t>номер </a:t>
            </a:r>
            <a:endParaRPr lang="de-AT" sz="1800" b="1" i="1" dirty="0"/>
          </a:p>
        </p:txBody>
      </p:sp>
      <p:sp>
        <p:nvSpPr>
          <p:cNvPr id="20" name="Textfeld 19"/>
          <p:cNvSpPr txBox="1"/>
          <p:nvPr/>
        </p:nvSpPr>
        <p:spPr>
          <a:xfrm>
            <a:off x="7671242" y="2740720"/>
            <a:ext cx="13823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b="1" dirty="0" smtClean="0">
                <a:latin typeface="+mn-lt"/>
              </a:rPr>
              <a:t>1</a:t>
            </a:r>
            <a:endParaRPr lang="de-AT" sz="1400" b="1" dirty="0"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71242" y="3369697"/>
            <a:ext cx="13823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b="1" dirty="0" smtClean="0">
                <a:latin typeface="+mn-lt"/>
              </a:rPr>
              <a:t>11</a:t>
            </a:r>
            <a:endParaRPr lang="de-AT" sz="1400" b="1" dirty="0">
              <a:latin typeface="+mn-lt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5628816" y="3272939"/>
            <a:ext cx="792088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382121" y="3371078"/>
            <a:ext cx="2077567" cy="52322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Внутренние дела (МВД)</a:t>
            </a:r>
            <a:endParaRPr lang="de-AT" sz="1400" b="1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671241" y="3964880"/>
            <a:ext cx="13823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b="1" dirty="0" smtClean="0">
                <a:latin typeface="+mn-lt"/>
              </a:rPr>
              <a:t>11.02</a:t>
            </a:r>
            <a:endParaRPr lang="de-AT" sz="1400" b="1" dirty="0"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382120" y="3966261"/>
            <a:ext cx="2077567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Безопасность </a:t>
            </a:r>
            <a:endParaRPr lang="de-AT" sz="1400" b="1" dirty="0"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671240" y="4582559"/>
            <a:ext cx="13823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b="1" dirty="0" smtClean="0">
                <a:latin typeface="+mn-lt"/>
              </a:rPr>
              <a:t>11.02.01</a:t>
            </a:r>
            <a:endParaRPr lang="de-AT" sz="1400" b="1" dirty="0"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382119" y="4583940"/>
            <a:ext cx="2077567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Полиция </a:t>
            </a:r>
            <a:endParaRPr lang="de-AT" sz="1400" b="1" dirty="0">
              <a:latin typeface="+mn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7671239" y="5160004"/>
            <a:ext cx="13823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b="1" dirty="0" smtClean="0">
                <a:latin typeface="+mn-lt"/>
              </a:rPr>
              <a:t>11.02.01.09</a:t>
            </a:r>
            <a:endParaRPr lang="de-AT" sz="1400" b="1" dirty="0"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382121" y="5052282"/>
            <a:ext cx="2077567" cy="738664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Венское полицейское управление</a:t>
            </a:r>
            <a:endParaRPr lang="de-AT" sz="1400" b="1" dirty="0">
              <a:latin typeface="+mn-lt"/>
            </a:endParaRPr>
          </a:p>
        </p:txBody>
      </p:sp>
      <p:sp>
        <p:nvSpPr>
          <p:cNvPr id="31" name="Rechteckige Legende 30"/>
          <p:cNvSpPr/>
          <p:nvPr/>
        </p:nvSpPr>
        <p:spPr bwMode="auto">
          <a:xfrm>
            <a:off x="7056536" y="5868863"/>
            <a:ext cx="1800200" cy="864096"/>
          </a:xfrm>
          <a:prstGeom prst="wedgeRectCallout">
            <a:avLst>
              <a:gd name="adj1" fmla="val 24957"/>
              <a:gd name="adj2" fmla="val -100683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Все бюджетные ассигнования</a:t>
            </a:r>
            <a:endParaRPr kumimoji="0" lang="de-AT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91840" y="2196455"/>
            <a:ext cx="208823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+mn-lt"/>
              </a:rPr>
              <a:t>Структура бюджета</a:t>
            </a:r>
            <a:endParaRPr lang="de-AT" sz="1600" b="1" i="1" dirty="0"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91840" y="2740720"/>
            <a:ext cx="20882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Категория </a:t>
            </a:r>
            <a:endParaRPr lang="de-AT" sz="1600" dirty="0"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91840" y="3272941"/>
            <a:ext cx="286787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Бюджетный </a:t>
            </a:r>
            <a:r>
              <a:rPr lang="ru-RU" sz="1600" dirty="0" smtClean="0">
                <a:latin typeface="+mn-lt"/>
              </a:rPr>
              <a:t>раздел/сегмент</a:t>
            </a:r>
            <a:endParaRPr lang="de-AT" sz="1600" dirty="0">
              <a:latin typeface="+mn-l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91840" y="3949491"/>
            <a:ext cx="208823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Глобальный бюджет</a:t>
            </a:r>
            <a:endParaRPr lang="de-AT" sz="1600" dirty="0">
              <a:latin typeface="+mn-l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91840" y="4567170"/>
            <a:ext cx="223224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Детализация бюджета 1-го уровня </a:t>
            </a:r>
            <a:r>
              <a:rPr lang="ru-RU" sz="1600" dirty="0" err="1" smtClean="0">
                <a:latin typeface="+mn-lt"/>
              </a:rPr>
              <a:t>уровняуровня</a:t>
            </a:r>
            <a:r>
              <a:rPr lang="ru-RU" sz="1600" dirty="0" smtClean="0">
                <a:latin typeface="+mn-lt"/>
              </a:rPr>
              <a:t>-</a:t>
            </a:r>
            <a:r>
              <a:rPr lang="de-AT" sz="1600" dirty="0" smtClean="0">
                <a:latin typeface="+mn-lt"/>
              </a:rPr>
              <a:t>Detail </a:t>
            </a:r>
            <a:r>
              <a:rPr lang="de-AT" sz="1600" dirty="0" err="1" smtClean="0">
                <a:latin typeface="+mn-lt"/>
              </a:rPr>
              <a:t>budget</a:t>
            </a:r>
            <a:r>
              <a:rPr lang="de-AT" sz="1600" dirty="0" smtClean="0">
                <a:latin typeface="+mn-lt"/>
              </a:rPr>
              <a:t> 1st </a:t>
            </a:r>
            <a:r>
              <a:rPr lang="de-AT" sz="1600" dirty="0" err="1" smtClean="0">
                <a:latin typeface="+mn-lt"/>
              </a:rPr>
              <a:t>level</a:t>
            </a:r>
            <a:endParaRPr lang="de-AT" sz="1600" dirty="0">
              <a:latin typeface="+mn-l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91840" y="5076775"/>
            <a:ext cx="230425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Детализация бюджета </a:t>
            </a:r>
            <a:r>
              <a:rPr lang="ru-RU" sz="1600" dirty="0" smtClean="0"/>
              <a:t>2-го </a:t>
            </a:r>
            <a:r>
              <a:rPr lang="ru-RU" sz="1600" dirty="0"/>
              <a:t>уровня</a:t>
            </a:r>
            <a:endParaRPr lang="de-AT" sz="12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244361" y="6116245"/>
            <a:ext cx="420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n-lt"/>
              </a:rPr>
              <a:t>Объясняет формальную структуру бюджета</a:t>
            </a:r>
            <a:endParaRPr lang="de-AT" sz="1800" dirty="0"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659712" y="2187163"/>
            <a:ext cx="1707447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+mn-lt"/>
              </a:rPr>
              <a:t>Федеральный бюджет</a:t>
            </a:r>
            <a:endParaRPr lang="de-AT" sz="1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22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Счета – экономическая сторона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 rot="10800000">
            <a:off x="2422245" y="1837958"/>
            <a:ext cx="6146459" cy="4246928"/>
          </a:xfrm>
          <a:custGeom>
            <a:avLst/>
            <a:gdLst>
              <a:gd name="T0" fmla="*/ 2142408596 w 21600"/>
              <a:gd name="T1" fmla="*/ 571521383 h 21600"/>
              <a:gd name="T2" fmla="*/ 1224233628 w 21600"/>
              <a:gd name="T3" fmla="*/ 1143042535 h 21600"/>
              <a:gd name="T4" fmla="*/ 306058323 w 21600"/>
              <a:gd name="T5" fmla="*/ 571521383 h 21600"/>
              <a:gd name="T6" fmla="*/ 122423362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647824" y="4692809"/>
            <a:ext cx="7449607" cy="0"/>
          </a:xfrm>
          <a:prstGeom prst="line">
            <a:avLst/>
          </a:prstGeom>
          <a:noFill/>
          <a:ln w="158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5472360" y="1837956"/>
            <a:ext cx="0" cy="1656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3744392" y="2485658"/>
            <a:ext cx="352816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032200" y="1909396"/>
            <a:ext cx="12899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 u="sng" dirty="0" smtClean="0">
                <a:solidFill>
                  <a:srgbClr val="000000"/>
                </a:solidFill>
                <a:latin typeface="Tahoma" pitchFamily="34" charset="0"/>
              </a:rPr>
              <a:t>Отчёт о движении средств</a:t>
            </a:r>
            <a:endParaRPr lang="en-GB" sz="1200" b="1" u="sng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767357" y="1904254"/>
            <a:ext cx="1147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 u="sng" dirty="0" err="1" smtClean="0">
                <a:solidFill>
                  <a:srgbClr val="000000"/>
                </a:solidFill>
                <a:latin typeface="Tahoma" pitchFamily="34" charset="0"/>
              </a:rPr>
              <a:t>Операционые</a:t>
            </a:r>
            <a:r>
              <a:rPr lang="ru-RU" sz="1200" b="1" u="sng" dirty="0" smtClean="0">
                <a:solidFill>
                  <a:srgbClr val="000000"/>
                </a:solidFill>
                <a:latin typeface="Tahoma" pitchFamily="34" charset="0"/>
              </a:rPr>
              <a:t> данные</a:t>
            </a:r>
            <a:r>
              <a:rPr lang="en-GB" sz="1200" b="1" u="sng" dirty="0" smtClean="0">
                <a:solidFill>
                  <a:srgbClr val="000000"/>
                </a:solidFill>
                <a:latin typeface="Tahoma" pitchFamily="34" charset="0"/>
              </a:rPr>
              <a:t> (</a:t>
            </a:r>
            <a:r>
              <a:rPr lang="ru-RU" sz="1200" b="1" u="sng" dirty="0" smtClean="0">
                <a:solidFill>
                  <a:srgbClr val="000000"/>
                </a:solidFill>
                <a:latin typeface="Tahoma" pitchFamily="34" charset="0"/>
              </a:rPr>
              <a:t>прибыли и убытки</a:t>
            </a:r>
            <a:r>
              <a:rPr lang="en-GB" sz="1200" b="1" u="sng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500345" y="5258341"/>
            <a:ext cx="193012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n-lt"/>
              </a:rPr>
              <a:t>5000.000 </a:t>
            </a:r>
            <a:r>
              <a:rPr lang="ru-RU" sz="1400" dirty="0" smtClean="0">
                <a:latin typeface="+mn-lt"/>
              </a:rPr>
              <a:t>должностных лиц</a:t>
            </a:r>
            <a:endParaRPr lang="en-GB" sz="1400" dirty="0"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543499" y="3962386"/>
            <a:ext cx="193012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n-lt"/>
              </a:rPr>
              <a:t>50 </a:t>
            </a:r>
            <a:r>
              <a:rPr lang="ru-RU" sz="1400" dirty="0" smtClean="0">
                <a:latin typeface="+mn-lt"/>
              </a:rPr>
              <a:t>расходы на персонал</a:t>
            </a:r>
            <a:endParaRPr lang="en-GB" sz="1400" dirty="0">
              <a:latin typeface="+mn-l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863848" y="5258417"/>
            <a:ext cx="2077567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счета</a:t>
            </a:r>
            <a:endParaRPr lang="en-GB" sz="1400" b="1" dirty="0">
              <a:latin typeface="+mn-lt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647824" y="3494142"/>
            <a:ext cx="6945551" cy="0"/>
          </a:xfrm>
          <a:prstGeom prst="line">
            <a:avLst/>
          </a:prstGeom>
          <a:noFill/>
          <a:ln w="158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863848" y="3746942"/>
            <a:ext cx="2077567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Цифры ключевых счетов </a:t>
            </a:r>
            <a:r>
              <a:rPr lang="en-GB" sz="1400" b="1" dirty="0" smtClean="0">
                <a:latin typeface="+mn-lt"/>
              </a:rPr>
              <a:t>(</a:t>
            </a:r>
            <a:r>
              <a:rPr lang="ru-RU" sz="1400" b="1" dirty="0" smtClean="0">
                <a:latin typeface="+mn-lt"/>
              </a:rPr>
              <a:t>немецкое сокращение</a:t>
            </a:r>
            <a:r>
              <a:rPr lang="en-GB" sz="1400" b="1" dirty="0" smtClean="0">
                <a:latin typeface="+mn-lt"/>
              </a:rPr>
              <a:t>: KKZ)</a:t>
            </a:r>
            <a:endParaRPr lang="en-GB" sz="1400" b="1" dirty="0"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762678" y="2550585"/>
            <a:ext cx="1683235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311 </a:t>
            </a:r>
            <a:r>
              <a:rPr lang="ru-RU" dirty="0" smtClean="0">
                <a:latin typeface="+mn-lt"/>
              </a:rPr>
              <a:t>расходы на операционные административные мероприятия</a:t>
            </a:r>
            <a:endParaRPr lang="en-GB" dirty="0">
              <a:latin typeface="+mn-lt"/>
            </a:endParaRPr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647824" y="1837957"/>
            <a:ext cx="6376401" cy="0"/>
          </a:xfrm>
          <a:prstGeom prst="line">
            <a:avLst/>
          </a:prstGeom>
          <a:noFill/>
          <a:ln w="158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863847" y="2197998"/>
            <a:ext cx="2077567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Группы «распределение средств» и группы «получение средств» </a:t>
            </a:r>
            <a:r>
              <a:rPr lang="en-GB" sz="1400" b="1" dirty="0" smtClean="0">
                <a:latin typeface="+mn-lt"/>
              </a:rPr>
              <a:t>(</a:t>
            </a:r>
            <a:r>
              <a:rPr lang="ru-RU" sz="1400" b="1" dirty="0" smtClean="0">
                <a:latin typeface="+mn-lt"/>
              </a:rPr>
              <a:t>немецкое сокращение</a:t>
            </a:r>
            <a:r>
              <a:rPr lang="en-GB" sz="1400" b="1" dirty="0" smtClean="0">
                <a:latin typeface="+mn-lt"/>
              </a:rPr>
              <a:t>: MVAG)</a:t>
            </a:r>
            <a:endParaRPr lang="en-GB" sz="1400" b="1" dirty="0">
              <a:latin typeface="+mn-l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588852" y="2810647"/>
            <a:ext cx="1683235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231 </a:t>
            </a:r>
            <a:r>
              <a:rPr lang="ru-RU" dirty="0" smtClean="0">
                <a:latin typeface="+mn-lt"/>
              </a:rPr>
              <a:t>расходы на персонал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02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Счёт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500" b="0" dirty="0" smtClean="0"/>
              <a:t>Счёт состоит из 7 цифр</a:t>
            </a:r>
            <a:endParaRPr lang="de-AT" sz="2500" b="0" dirty="0" smtClean="0"/>
          </a:p>
          <a:p>
            <a:pPr lvl="1"/>
            <a:r>
              <a:rPr lang="de-AT" sz="2000" b="0" dirty="0" smtClean="0"/>
              <a:t>4-</a:t>
            </a:r>
            <a:r>
              <a:rPr lang="ru-RU" sz="2000" b="0" dirty="0" smtClean="0"/>
              <a:t>цифры – номер счёта</a:t>
            </a:r>
            <a:endParaRPr lang="de-AT" sz="2000" b="0" dirty="0" smtClean="0"/>
          </a:p>
          <a:p>
            <a:pPr lvl="1"/>
            <a:r>
              <a:rPr lang="de-AT" sz="2000" b="0" dirty="0" smtClean="0"/>
              <a:t>3-</a:t>
            </a:r>
            <a:r>
              <a:rPr lang="ru-RU" sz="2000" b="0" dirty="0" smtClean="0"/>
              <a:t>цифры - </a:t>
            </a:r>
            <a:r>
              <a:rPr lang="de-AT" sz="2000" b="0" dirty="0" smtClean="0"/>
              <a:t>(</a:t>
            </a:r>
            <a:r>
              <a:rPr lang="ru-RU" sz="2000" b="0" dirty="0" smtClean="0"/>
              <a:t>для уточнения</a:t>
            </a:r>
            <a:r>
              <a:rPr lang="de-AT" sz="2000" b="0" dirty="0" smtClean="0"/>
              <a:t>)</a:t>
            </a:r>
            <a:endParaRPr lang="de-AT" sz="2000" b="0" dirty="0"/>
          </a:p>
          <a:p>
            <a:endParaRPr lang="de-AT" sz="2500" b="0" dirty="0"/>
          </a:p>
          <a:p>
            <a:r>
              <a:rPr lang="ru-RU" sz="2500" b="0" dirty="0" smtClean="0"/>
              <a:t>Должен входить в интервал для номера счёта</a:t>
            </a:r>
            <a:endParaRPr lang="de-AT" sz="2500" b="0" dirty="0" smtClean="0"/>
          </a:p>
          <a:p>
            <a:endParaRPr lang="de-AT" sz="2500" b="0" dirty="0"/>
          </a:p>
          <a:p>
            <a:r>
              <a:rPr lang="ru-RU" sz="2500" b="0" dirty="0" smtClean="0"/>
              <a:t>Должен соответствовать правилам плана счетов</a:t>
            </a:r>
            <a:endParaRPr lang="de-AT" sz="2500" b="0" dirty="0" smtClean="0"/>
          </a:p>
          <a:p>
            <a:endParaRPr lang="de-AT" sz="2500" b="0" dirty="0"/>
          </a:p>
          <a:p>
            <a:r>
              <a:rPr lang="ru-RU" sz="2500" b="0" dirty="0" smtClean="0"/>
              <a:t>Нет уровня ввода данных по оперативному учёту</a:t>
            </a:r>
            <a:endParaRPr lang="de-AT" sz="2500" b="0" dirty="0"/>
          </a:p>
          <a:p>
            <a:endParaRPr lang="de-AT" sz="25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12200" y="6818313"/>
            <a:ext cx="644525" cy="346075"/>
          </a:xfrm>
        </p:spPr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390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Цифры ключевых счетов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500" b="0" dirty="0" smtClean="0"/>
              <a:t>Используются для детального представления отчёта о финансовом положении, ведомости движения средств и операционного (текущего) отчёта</a:t>
            </a:r>
            <a:r>
              <a:rPr lang="de-AT" sz="2500" b="0" dirty="0" smtClean="0"/>
              <a:t>. </a:t>
            </a:r>
            <a:endParaRPr lang="de-AT" sz="2500" b="0" dirty="0"/>
          </a:p>
          <a:p>
            <a:endParaRPr lang="de-AT" sz="2500" b="0" dirty="0"/>
          </a:p>
          <a:p>
            <a:r>
              <a:rPr lang="ru-RU" sz="2500" b="0" dirty="0" smtClean="0"/>
              <a:t>Передают на счета операционные аспекты</a:t>
            </a:r>
            <a:endParaRPr lang="de-AT" sz="2500" b="0" dirty="0"/>
          </a:p>
          <a:p>
            <a:r>
              <a:rPr lang="ru-RU" sz="2500" b="0" dirty="0" smtClean="0"/>
              <a:t>Охватывают один и более периодов счета</a:t>
            </a:r>
            <a:endParaRPr lang="de-AT" sz="2500" b="0" dirty="0"/>
          </a:p>
          <a:p>
            <a:endParaRPr lang="de-AT" sz="2500" b="0" dirty="0"/>
          </a:p>
          <a:p>
            <a:r>
              <a:rPr lang="ru-RU" sz="2500" b="0" dirty="0"/>
              <a:t>Нет уровня ввода данных по оперативному учёту</a:t>
            </a:r>
            <a:endParaRPr lang="de-AT" sz="25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12200" y="6818313"/>
            <a:ext cx="644525" cy="346075"/>
          </a:xfrm>
        </p:spPr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311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500" b="0" dirty="0" smtClean="0"/>
              <a:t>= </a:t>
            </a:r>
            <a:r>
              <a:rPr lang="ru-RU" sz="2500" b="0" dirty="0" smtClean="0"/>
              <a:t>группы </a:t>
            </a:r>
            <a:r>
              <a:rPr lang="ru-RU" sz="2500" b="0" dirty="0" smtClean="0"/>
              <a:t>«распределение средств» и группы «получение средств»</a:t>
            </a:r>
            <a:endParaRPr lang="en-GB" sz="2500" b="0" dirty="0" smtClean="0"/>
          </a:p>
          <a:p>
            <a:endParaRPr lang="en-GB" sz="2500" b="0" dirty="0"/>
          </a:p>
          <a:p>
            <a:r>
              <a:rPr lang="ru-RU" sz="2500" b="0" dirty="0" smtClean="0"/>
              <a:t>Основа для экономической стороны</a:t>
            </a:r>
            <a:r>
              <a:rPr lang="en-GB" sz="2500" b="0" dirty="0" smtClean="0"/>
              <a:t/>
            </a:r>
            <a:br>
              <a:rPr lang="en-GB" sz="2500" b="0" dirty="0" smtClean="0"/>
            </a:br>
            <a:endParaRPr lang="en-GB" sz="2500" b="0" dirty="0" smtClean="0"/>
          </a:p>
          <a:p>
            <a:r>
              <a:rPr lang="ru-RU" sz="2500" b="0" dirty="0" smtClean="0"/>
              <a:t>Состоит из нескольких цифр ключевых счетов</a:t>
            </a:r>
            <a:r>
              <a:rPr lang="en-GB" sz="2500" b="0" dirty="0" smtClean="0"/>
              <a:t/>
            </a:r>
            <a:br>
              <a:rPr lang="en-GB" sz="2500" b="0" dirty="0" smtClean="0"/>
            </a:br>
            <a:endParaRPr lang="en-GB" sz="2500" b="0" dirty="0" smtClean="0"/>
          </a:p>
          <a:p>
            <a:r>
              <a:rPr lang="ru-RU" sz="2500" b="0" dirty="0" smtClean="0"/>
              <a:t>Упоминается в ежегодном «Законе о федеральных финансовых средствах»</a:t>
            </a:r>
            <a:endParaRPr lang="en-GB" sz="2500" b="0" dirty="0" smtClean="0"/>
          </a:p>
          <a:p>
            <a:endParaRPr lang="en-GB" sz="2500" b="0" dirty="0"/>
          </a:p>
          <a:p>
            <a:r>
              <a:rPr lang="ru-RU" sz="2500" b="0" dirty="0"/>
              <a:t>Нет уровня ввода данных по оперативному учёту</a:t>
            </a:r>
            <a:endParaRPr lang="de-AT" sz="2500" b="0" dirty="0"/>
          </a:p>
          <a:p>
            <a:pPr marL="0" indent="0">
              <a:buNone/>
            </a:pPr>
            <a:r>
              <a:rPr lang="en-GB" sz="2100" dirty="0" smtClean="0"/>
              <a:t>	</a:t>
            </a:r>
            <a:endParaRPr lang="en-GB" sz="25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9138" y="395288"/>
            <a:ext cx="6657975" cy="595312"/>
          </a:xfrm>
        </p:spPr>
        <p:txBody>
          <a:bodyPr/>
          <a:lstStyle/>
          <a:p>
            <a:r>
              <a:rPr lang="ru-RU" dirty="0" smtClean="0"/>
              <a:t>Основные данные</a:t>
            </a:r>
            <a:r>
              <a:rPr lang="en-GB" dirty="0" smtClean="0"/>
              <a:t>– MVAG </a:t>
            </a:r>
            <a:endParaRPr lang="en-GB" dirty="0"/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 bwMode="auto">
          <a:xfrm>
            <a:off x="8712200" y="6818313"/>
            <a:ext cx="6445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5D7648E-EF91-427F-9B2E-41F1D6933EF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5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F STANDARDVORLAGE">
  <a:themeElements>
    <a:clrScheme name="BMF STANDARD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 STANDARD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 STANDARD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mfsek_kore - 20050809 - pptvorlage">
  <a:themeElements>
    <a:clrScheme name="bmfsek_kore - 20050809 - ppt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sek_kore - 20050809 - ppt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sek_kore - 20050809 - pp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mfsek_kore - 20050809 - pptvorlage">
  <a:themeElements>
    <a:clrScheme name="bmfsek_kore - 20050809 - ppt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sek_kore - 20050809 - ppt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sek_kore - 20050809 - pp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mfsek_kore - 20050809 - pptvorlage">
  <a:themeElements>
    <a:clrScheme name="bmfsek_kore - 20050809 - ppt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sek_kore - 20050809 - ppt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sek_kore - 20050809 - pp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mfsek_kore - 20050809 - pptvorlage">
  <a:themeElements>
    <a:clrScheme name="bmfsek_kore - 20050809 - ppt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sek_kore - 20050809 - ppt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sek_kore - 20050809 - pp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mfsek_kore - 20050809 - pptvorlage">
  <a:themeElements>
    <a:clrScheme name="bmfsek_kore - 20050809 - ppt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sek_kore - 20050809 - ppt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sek_kore - 20050809 - pp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MF STANDARDVORLAGE">
  <a:themeElements>
    <a:clrScheme name="BMF STANDARD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 STANDARD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 STANDARD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mfsek_kore - 20050809 - pptvorlage">
  <a:themeElements>
    <a:clrScheme name="bmfsek_kore - 20050809 - ppt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sek_kore - 20050809 - ppt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sek_kore - 20050809 - pp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MF STANDARDVORLAGE">
  <a:themeElements>
    <a:clrScheme name="BMF STANDARD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 STANDARD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 STANDARD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BMF STANDARDVORLAGE</Template>
  <TotalTime>594</TotalTime>
  <Words>1175</Words>
  <Application>Microsoft Office PowerPoint</Application>
  <PresentationFormat>Custom</PresentationFormat>
  <Paragraphs>370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43</vt:i4>
      </vt:variant>
    </vt:vector>
  </HeadingPairs>
  <TitlesOfParts>
    <vt:vector size="59" baseType="lpstr">
      <vt:lpstr>ＭＳ Ｐゴシック</vt:lpstr>
      <vt:lpstr>Arial</vt:lpstr>
      <vt:lpstr>Calibri</vt:lpstr>
      <vt:lpstr>Symbol</vt:lpstr>
      <vt:lpstr>Tahoma</vt:lpstr>
      <vt:lpstr>Verdana</vt:lpstr>
      <vt:lpstr>Wingdings</vt:lpstr>
      <vt:lpstr>BMF STANDARDVORLAGE</vt:lpstr>
      <vt:lpstr>1_bmfsek_kore - 20050809 - pptvorlage</vt:lpstr>
      <vt:lpstr>2_bmfsek_kore - 20050809 - pptvorlage</vt:lpstr>
      <vt:lpstr>3_bmfsek_kore - 20050809 - pptvorlage</vt:lpstr>
      <vt:lpstr>4_bmfsek_kore - 20050809 - pptvorlage</vt:lpstr>
      <vt:lpstr>bmfsek_kore - 20050809 - pptvorlage</vt:lpstr>
      <vt:lpstr>2_BMF STANDARDVORLAGE</vt:lpstr>
      <vt:lpstr>5_bmfsek_kore - 20050809 - pptvorlage</vt:lpstr>
      <vt:lpstr>1_BMF STANDARDVORLAGE</vt:lpstr>
      <vt:lpstr>PowerPoint Presentation</vt:lpstr>
      <vt:lpstr>содержание</vt:lpstr>
      <vt:lpstr>Техническая сторона бюджета</vt:lpstr>
      <vt:lpstr>Основные данные – структура бюджета</vt:lpstr>
      <vt:lpstr>Бюджетные ассигнования – организационная структура</vt:lpstr>
      <vt:lpstr>Счета – экономическая сторона</vt:lpstr>
      <vt:lpstr>Счёт </vt:lpstr>
      <vt:lpstr>Цифры ключевых счетов</vt:lpstr>
      <vt:lpstr>Основные данные– MVAG </vt:lpstr>
      <vt:lpstr>Основные данные – экономическая сторона</vt:lpstr>
      <vt:lpstr>PowerPoint Presentation</vt:lpstr>
      <vt:lpstr>Основные данные – номер </vt:lpstr>
      <vt:lpstr>приложение “структура бюджета” </vt:lpstr>
      <vt:lpstr>Техническая сторона бюджетного процесса</vt:lpstr>
      <vt:lpstr>Инструмент бюджетного планирования (PBCT)</vt:lpstr>
      <vt:lpstr>PowerPoint Presentation</vt:lpstr>
      <vt:lpstr>Операционный отчёт и отчёт о движении средств</vt:lpstr>
      <vt:lpstr>PowerPoint Presentation</vt:lpstr>
      <vt:lpstr>PowerPoint Presentation</vt:lpstr>
      <vt:lpstr>Техническая сторона бюджетного процесса</vt:lpstr>
      <vt:lpstr>Бюджетные документы для БОР</vt:lpstr>
      <vt:lpstr>Бюджетные документы для БОР (1)</vt:lpstr>
      <vt:lpstr>Бюджетные документы для БОР (2)</vt:lpstr>
      <vt:lpstr>Бюджетные документы для БОР (3)</vt:lpstr>
      <vt:lpstr>Техническая сторона бюджетного процесса</vt:lpstr>
      <vt:lpstr>Обзор бюджетирования</vt:lpstr>
      <vt:lpstr>Идея версии бюджета</vt:lpstr>
      <vt:lpstr>BCS =система бюджетного контроля</vt:lpstr>
      <vt:lpstr>Бюджетное ассигнование J99</vt:lpstr>
      <vt:lpstr>Бюджетные поправки</vt:lpstr>
      <vt:lpstr>Проверка наличия средств</vt:lpstr>
      <vt:lpstr>Бюджетная ведомость за месяц</vt:lpstr>
      <vt:lpstr>Бюджетная ведомость за месяц</vt:lpstr>
      <vt:lpstr>Бюджетный учёт по месяцам</vt:lpstr>
      <vt:lpstr>Отчёты </vt:lpstr>
      <vt:lpstr>Техническая сторона бюджета</vt:lpstr>
      <vt:lpstr>Информационная система бюджета (1)</vt:lpstr>
      <vt:lpstr>Информационная система бюджета (2)</vt:lpstr>
      <vt:lpstr>Информационная система бюджета (3)</vt:lpstr>
      <vt:lpstr>Информационная система бюджета (4)</vt:lpstr>
      <vt:lpstr>Информационная система бюджета (5)</vt:lpstr>
      <vt:lpstr>Информационная система для бюджета (6)</vt:lpstr>
      <vt:lpstr>PowerPoint Presentation</vt:lpstr>
    </vt:vector>
  </TitlesOfParts>
  <Company>BMF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ZINIEL</dc:creator>
  <cp:lastModifiedBy>DeskUser</cp:lastModifiedBy>
  <cp:revision>532</cp:revision>
  <cp:lastPrinted>2016-05-23T12:01:29Z</cp:lastPrinted>
  <dcterms:created xsi:type="dcterms:W3CDTF">2011-05-18T06:59:25Z</dcterms:created>
  <dcterms:modified xsi:type="dcterms:W3CDTF">2017-03-11T13:07:16Z</dcterms:modified>
</cp:coreProperties>
</file>