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4" r:id="rId1"/>
    <p:sldMasterId id="2147483937" r:id="rId2"/>
  </p:sldMasterIdLst>
  <p:notesMasterIdLst>
    <p:notesMasterId r:id="rId14"/>
  </p:notesMasterIdLst>
  <p:handoutMasterIdLst>
    <p:handoutMasterId r:id="rId15"/>
  </p:handoutMasterIdLst>
  <p:sldIdLst>
    <p:sldId id="256" r:id="rId3"/>
    <p:sldId id="316" r:id="rId4"/>
    <p:sldId id="328" r:id="rId5"/>
    <p:sldId id="325" r:id="rId6"/>
    <p:sldId id="327" r:id="rId7"/>
    <p:sldId id="330" r:id="rId8"/>
    <p:sldId id="326" r:id="rId9"/>
    <p:sldId id="329" r:id="rId10"/>
    <p:sldId id="298" r:id="rId11"/>
    <p:sldId id="331" r:id="rId12"/>
    <p:sldId id="279" r:id="rId13"/>
  </p:sldIdLst>
  <p:sldSz cx="9144000" cy="6858000" type="screen4x3"/>
  <p:notesSz cx="6797675" cy="987425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DejaVu Sans" panose="020B0604020202020204" charset="0"/>
      <p:regular r:id="rId22"/>
      <p:bold r:id="rId23"/>
      <p:italic r:id="rId24"/>
      <p:boldItalic r:id="rId25"/>
    </p:embeddedFont>
    <p:embeddedFont>
      <p:font typeface="BPG Nino Mtavruli" panose="020B0604020202020204" charset="0"/>
      <p:regular r:id="rId26"/>
      <p:bold r:id="rId27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D60000"/>
    <a:srgbClr val="F85A5A"/>
    <a:srgbClr val="A80000"/>
    <a:srgbClr val="860000"/>
    <a:srgbClr val="F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84" d="100"/>
          <a:sy n="84" d="100"/>
        </p:scale>
        <p:origin x="11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116F5-EC87-4868-BEF3-9416831985D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63A5-8A49-44D8-8623-9D9FBF48F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5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25C7A0-C599-4189-B850-38132AB3D2AF}" type="datetimeFigureOut">
              <a:rPr lang="en-US"/>
              <a:pPr>
                <a:defRPr/>
              </a:pPr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4" y="4690598"/>
            <a:ext cx="5437550" cy="4442432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560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5" y="9379560"/>
            <a:ext cx="2945955" cy="493059"/>
          </a:xfrm>
          <a:prstGeom prst="rect">
            <a:avLst/>
          </a:prstGeom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E8F975-CA93-4CAC-8B2D-F6D625F79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3313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745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23C96-AE04-48C6-BC2B-176B54AB8B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9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8AF43-D5D2-4CA0-8DBA-D27295DFD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58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8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57"/>
            <a:ext cx="9143994" cy="1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E8AAB-F472-4092-B654-F147BB795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373E3-80BD-409F-B8A6-0EEC1CA04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DF423-744E-41E2-8F36-90A26F251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2558D-7DB3-4A8C-B59E-FBD85309D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258B2-666A-4CFD-B23C-1DEEDDD288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93E66-EA40-407E-A5E6-8DE8278D73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E7DC5-4094-4624-93BB-48931E6C35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438400" y="3048000"/>
            <a:ext cx="5105400" cy="1066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Electronic Debt Management System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143000" y="4876800"/>
            <a:ext cx="6895188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1200" b="1" dirty="0" smtClean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LEPL Financial Analytical Service</a:t>
            </a:r>
          </a:p>
          <a:p>
            <a:pPr algn="ctr" eaLnBrk="1" hangingPunct="1"/>
            <a:r>
              <a:rPr lang="en-US" sz="1200" b="1" dirty="0" smtClean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Oct 2015</a:t>
            </a:r>
          </a:p>
          <a:p>
            <a:pPr algn="ctr" eaLnBrk="1" hangingPunct="1"/>
            <a:r>
              <a:rPr lang="en-US" sz="1200" b="1" dirty="0" smtClean="0">
                <a:solidFill>
                  <a:schemeClr val="tx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Giorgi Gurashvili</a:t>
            </a:r>
            <a:endParaRPr lang="ru-RU" sz="1200" b="1" dirty="0" smtClean="0">
              <a:solidFill>
                <a:schemeClr val="tx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893986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 smtClean="0">
                <a:solidFill>
                  <a:srgbClr val="D00000"/>
                </a:solidFill>
              </a:rPr>
              <a:t>e</a:t>
            </a:r>
            <a:r>
              <a:rPr lang="en-US" sz="6000" dirty="0" err="1" smtClean="0"/>
              <a:t>DMS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96" y="1965714"/>
            <a:ext cx="3048000" cy="3028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605" y="1965714"/>
            <a:ext cx="3048000" cy="30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" y="0"/>
            <a:ext cx="9144000" cy="90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" y="40539"/>
            <a:ext cx="9144000" cy="9065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447800" y="127978"/>
            <a:ext cx="7543799" cy="67072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Live Demo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31243" y="25908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http://www.edms.ge/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0" y="40539"/>
            <a:ext cx="893507" cy="9025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58638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93798"/>
            <a:ext cx="4983477" cy="2886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05663" y="994576"/>
            <a:ext cx="5449290" cy="838200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Thank You For Attention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651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Agenda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05" y="1295400"/>
            <a:ext cx="396790" cy="4604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95699" y="1337663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Aim / Overview of the system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2340035"/>
            <a:ext cx="396790" cy="4604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46128" y="2385583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produced from the system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7" y="3348761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46128" y="3394309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Functionality supported by the system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5" y="30904"/>
            <a:ext cx="794190" cy="8796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1" y="4263971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1712" y="4309519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2" y="5178371"/>
            <a:ext cx="396790" cy="46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1712" y="5220557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99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Evolution of The System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9" y="1600200"/>
            <a:ext cx="396790" cy="4604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33433" y="1642463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Started in 2011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4" y="2440387"/>
            <a:ext cx="396790" cy="4604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69845" y="2485935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version launched in 2012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4" y="3449113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69845" y="3494661"/>
            <a:ext cx="439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version launched in 2015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18" y="4364323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3432" y="4325621"/>
            <a:ext cx="547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Version is being implemented. Expected for launch in the </a:t>
            </a:r>
            <a:r>
              <a:rPr lang="en-US" dirty="0"/>
              <a:t>f</a:t>
            </a:r>
            <a:r>
              <a:rPr lang="en-US" dirty="0" smtClean="0"/>
              <a:t>irst quarter of 2016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1" y="79385"/>
            <a:ext cx="777084" cy="7770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4943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Aim of The System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3018" y="1226938"/>
            <a:ext cx="7074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 integrated set of financial tools for the implementation of advanced computerized state debt and loan management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" y="2644833"/>
            <a:ext cx="396790" cy="4604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53221" y="2606257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Gather all the data regarding state debts, loans and grants in a single system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0" y="3653559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53221" y="3699107"/>
            <a:ext cx="645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 reliable and comprehensive financial information needed for policy making purposes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16737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32011" y="4662285"/>
            <a:ext cx="647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Simplify information sharing among different users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7" y="66537"/>
            <a:ext cx="706273" cy="7373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7603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System Overview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21" y="942866"/>
            <a:ext cx="368254" cy="3682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5065" y="942866"/>
            <a:ext cx="209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External Debt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5899" y="1407538"/>
            <a:ext cx="209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Investment Projects</a:t>
            </a:r>
            <a:endParaRPr lang="en-US" sz="1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08" y="1391227"/>
            <a:ext cx="240152" cy="2786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869281" y="1746855"/>
            <a:ext cx="240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Budget Support Projects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892969" y="2131693"/>
            <a:ext cx="240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Eurobonds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18" y="2701560"/>
            <a:ext cx="342948" cy="3048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24742" y="2580097"/>
            <a:ext cx="209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Internal Debt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2855899" y="3068761"/>
            <a:ext cx="2097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Treasury Bills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855899" y="3442148"/>
            <a:ext cx="240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Treasury Notes &amp; Bonds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855899" y="3767572"/>
            <a:ext cx="2406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Notes for NBG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835304" y="4111823"/>
            <a:ext cx="318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Notes for open market operations</a:t>
            </a:r>
            <a:endParaRPr lang="en-US" sz="14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39" y="1778731"/>
            <a:ext cx="240152" cy="2786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32" y="2143045"/>
            <a:ext cx="240152" cy="2786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75" y="3080748"/>
            <a:ext cx="240152" cy="2786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39" y="3413958"/>
            <a:ext cx="240152" cy="2786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45" y="3776691"/>
            <a:ext cx="240152" cy="2786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44" y="4126378"/>
            <a:ext cx="240152" cy="278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9" y="4637921"/>
            <a:ext cx="342857" cy="34285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125874" y="4563782"/>
            <a:ext cx="209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Target Grants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20" y="5218254"/>
            <a:ext cx="355556" cy="33015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124742" y="5201531"/>
            <a:ext cx="209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Budget Planning</a:t>
            </a:r>
            <a:endParaRPr lang="en-US" sz="20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715"/>
            <a:ext cx="675902" cy="6759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6948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9" grpId="0"/>
      <p:bldP spid="33" grpId="0"/>
      <p:bldP spid="34" grpId="0"/>
      <p:bldP spid="36" grpId="0"/>
      <p:bldP spid="38" grpId="0"/>
      <p:bldP spid="40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0082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System Data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1" y="74067"/>
            <a:ext cx="758379" cy="75837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1378235" y="1162343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 information on all government securities released by Ministry of Finance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7" y="1143000"/>
            <a:ext cx="396790" cy="46042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78235" y="3219743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 schedule on gov’t securities planned for release </a:t>
            </a:r>
            <a:r>
              <a:rPr lang="en-US" smtClean="0"/>
              <a:t>by Ministry of Finance </a:t>
            </a:r>
            <a:r>
              <a:rPr lang="en-US" dirty="0" smtClean="0"/>
              <a:t>in the future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7" y="3200400"/>
            <a:ext cx="396790" cy="46042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378235" y="4118392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investment projects financed by external donors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7" y="4099049"/>
            <a:ext cx="396790" cy="4604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15" y="1933716"/>
            <a:ext cx="186062" cy="215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57120" y="1886951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Government securities since 1997 </a:t>
            </a:r>
            <a:endParaRPr lang="en-US" sz="14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15" y="2287478"/>
            <a:ext cx="186062" cy="21590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657120" y="2240713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Complete servicing schedule of all emissions</a:t>
            </a:r>
            <a:endParaRPr lang="en-US" sz="1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34" y="2676018"/>
            <a:ext cx="186062" cy="21590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638977" y="2628086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Over 800,000 daily accrual records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371898" y="4916269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target grants contracts signed by different government entities starting from 2012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96926"/>
            <a:ext cx="396790" cy="4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9" grpId="0"/>
      <p:bldP spid="51" grpId="0"/>
      <p:bldP spid="53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Information Produced from the System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6131" y="1298125"/>
            <a:ext cx="7143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Ability to Instantly generate up-to-date on-demand statistics on public debt within seconds upon request from any office of consolidated public sector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6" y="2576252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71715" y="2563499"/>
            <a:ext cx="645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Flexible reporting with multiple computing methodologies suitable for internal as well as external stakeholders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6" y="4442264"/>
            <a:ext cx="396790" cy="460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25657" y="4366226"/>
            <a:ext cx="647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Massive amount of panel data giving the ability to compare information </a:t>
            </a:r>
            <a:r>
              <a:rPr lang="en-US" dirty="0"/>
              <a:t>on </a:t>
            </a:r>
            <a:r>
              <a:rPr lang="en-US" dirty="0" smtClean="0"/>
              <a:t>state of portfolio </a:t>
            </a:r>
            <a:r>
              <a:rPr lang="en-US" dirty="0"/>
              <a:t>of public debt since the first public offering in </a:t>
            </a:r>
            <a:r>
              <a:rPr lang="en-US" dirty="0" smtClean="0"/>
              <a:t>1997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19" y="3219873"/>
            <a:ext cx="186062" cy="2159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43324" y="3173108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Based on Nominal Value</a:t>
            </a:r>
            <a:endParaRPr lang="en-US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3521659"/>
            <a:ext cx="186062" cy="2159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3821946"/>
            <a:ext cx="186062" cy="21590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43324" y="3484151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Cash Based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843324" y="3781799"/>
            <a:ext cx="521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Accrual Based (accounting for daily changes in debt portfolio)</a:t>
            </a:r>
            <a:endParaRPr lang="en-US" sz="1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3" y="1278782"/>
            <a:ext cx="396790" cy="460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62" y="44031"/>
            <a:ext cx="847791" cy="8477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9098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17" grpId="0"/>
      <p:bldP spid="20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9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826904" y="117897"/>
            <a:ext cx="6555096" cy="67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Automated Processes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6131" y="1298125"/>
            <a:ext cx="714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Automation of securities’ servicing process 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6" y="2576252"/>
            <a:ext cx="396790" cy="4604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71715" y="2563499"/>
            <a:ext cx="645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Automation of budget planning process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19" y="3219873"/>
            <a:ext cx="186062" cy="2159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11719" y="3176374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Budget Components</a:t>
            </a:r>
            <a:endParaRPr lang="en-US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3521659"/>
            <a:ext cx="186062" cy="2159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3821946"/>
            <a:ext cx="186062" cy="21590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43324" y="3484151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Budget support projects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1843324" y="3781799"/>
            <a:ext cx="521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Purpose Grants</a:t>
            </a:r>
            <a:endParaRPr lang="en-US" sz="1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3" y="1278782"/>
            <a:ext cx="396790" cy="460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12" y="1743502"/>
            <a:ext cx="186062" cy="2159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17212" y="1700003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Payment order registration with a single click</a:t>
            </a:r>
            <a:endParaRPr lang="en-US" sz="1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12" y="2146805"/>
            <a:ext cx="186062" cy="21590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17212" y="2103306"/>
            <a:ext cx="4933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Automated payment registration</a:t>
            </a:r>
            <a:endParaRPr lang="en-US" sz="14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65" y="4317917"/>
            <a:ext cx="396790" cy="46042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06508" y="4368267"/>
            <a:ext cx="647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Notification system fully tailored to business processes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11" y="4876556"/>
            <a:ext cx="186062" cy="21590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62178" y="4836409"/>
            <a:ext cx="5681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Informing appropriate stakeholders about the results of the emissions</a:t>
            </a:r>
            <a:endParaRPr lang="en-US" sz="14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11" y="5218770"/>
            <a:ext cx="186062" cy="2159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862178" y="5178623"/>
            <a:ext cx="552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Notifying users about upcoming payments </a:t>
            </a:r>
            <a:endParaRPr lang="en-US" sz="14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7" y="5628406"/>
            <a:ext cx="186062" cy="21590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43324" y="5588259"/>
            <a:ext cx="5529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Notifying NBG (National Bank of Georgia) about upcoming emission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0" y="62869"/>
            <a:ext cx="785007" cy="78500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76901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0" grpId="0"/>
      <p:bldP spid="30" grpId="0"/>
      <p:bldP spid="31" grpId="0"/>
      <p:bldP spid="24" grpId="0"/>
      <p:bldP spid="32" grpId="0"/>
      <p:bldP spid="35" grpId="0"/>
      <p:bldP spid="37" grpId="0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0"/>
            <a:ext cx="9144000" cy="9065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447800" y="127978"/>
            <a:ext cx="7543799" cy="67072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Handy Features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7" y="40539"/>
            <a:ext cx="798698" cy="79869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25847" y="1314743"/>
            <a:ext cx="714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Classification management system controlled entirely by system users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5" y="2291447"/>
            <a:ext cx="396790" cy="460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7764" y="2278694"/>
            <a:ext cx="645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Holliday Management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9" y="1295400"/>
            <a:ext cx="396790" cy="460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8" y="3207217"/>
            <a:ext cx="396790" cy="4604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55833" y="3248391"/>
            <a:ext cx="647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Bi-Lingual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8" y="4037791"/>
            <a:ext cx="396790" cy="4604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89276" y="4074431"/>
            <a:ext cx="647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Attachment management system oriented on user’s needs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2" y="4873571"/>
            <a:ext cx="396790" cy="460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88490" y="4910211"/>
            <a:ext cx="647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Floating rate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338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3" grpId="0"/>
      <p:bldP spid="2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6400</TotalTime>
  <Words>403</Words>
  <Application>Microsoft Office PowerPoint</Application>
  <PresentationFormat>On-screen Show (4:3)</PresentationFormat>
  <Paragraphs>74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Calibri Light</vt:lpstr>
      <vt:lpstr>DejaVu Sans</vt:lpstr>
      <vt:lpstr>BPG Nino Mtavruli</vt:lpstr>
      <vt:lpstr>Office Theme</vt:lpstr>
      <vt:lpstr>Storyboard Layouts</vt:lpstr>
      <vt:lpstr>Electronic Debt Management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Handy Features</vt:lpstr>
      <vt:lpstr>Live Demo</vt:lpstr>
      <vt:lpstr>Thank You For Attention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Ksenia Galantsova</cp:lastModifiedBy>
  <cp:revision>528</cp:revision>
  <cp:lastPrinted>2013-06-10T06:45:23Z</cp:lastPrinted>
  <dcterms:created xsi:type="dcterms:W3CDTF">2010-06-24T14:06:57Z</dcterms:created>
  <dcterms:modified xsi:type="dcterms:W3CDTF">2015-09-17T11:31:16Z</dcterms:modified>
</cp:coreProperties>
</file>