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6" r:id="rId4"/>
    <p:sldId id="328" r:id="rId5"/>
    <p:sldId id="325" r:id="rId6"/>
    <p:sldId id="327" r:id="rId7"/>
    <p:sldId id="330" r:id="rId8"/>
    <p:sldId id="326" r:id="rId9"/>
    <p:sldId id="329" r:id="rId10"/>
    <p:sldId id="298" r:id="rId11"/>
    <p:sldId id="331" r:id="rId12"/>
    <p:sldId id="279" r:id="rId13"/>
  </p:sldIdLst>
  <p:sldSz cx="9144000" cy="6858000" type="screen4x3"/>
  <p:notesSz cx="6797675" cy="9874250"/>
  <p:embeddedFontLst>
    <p:embeddedFont>
      <p:font typeface="DejaVu Sans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BPG Nino Mtavruli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8363A5-8A49-44D8-8623-9D9FBF48F181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 dirty="0"/>
              <a:t>9/17/2015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 rtl="0"/>
            <a:r>
              <a:rPr lang="ru-RU" noProof="0"/>
              <a:t>Click to edit Master text styles</a:t>
            </a:r>
          </a:p>
          <a:p>
            <a:pPr lvl="1" rtl="0"/>
            <a:r>
              <a:rPr lang="ru-RU" noProof="0"/>
              <a:t>Second level</a:t>
            </a:r>
          </a:p>
          <a:p>
            <a:pPr lvl="2" rtl="0"/>
            <a:r>
              <a:rPr lang="ru-RU" noProof="0"/>
              <a:t>Third level</a:t>
            </a:r>
          </a:p>
          <a:p>
            <a:pPr lvl="3" rtl="0"/>
            <a:r>
              <a:rPr lang="ru-RU" noProof="0"/>
              <a:t>Fourth level</a:t>
            </a:r>
          </a:p>
          <a:p>
            <a:pPr lvl="4" rtl="0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17E8F975-CA93-4CAC-8B2D-F6D625F794BE}" type="slidenum">
              <a:rPr lang="en-US"/>
              <a:pPr rt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ru-RU" dirty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F57D8163-92F2-4329-A74F-9184DA4197B3}" type="slidenum">
              <a:rPr lang="en-US" sz="1200"/>
              <a:pPr rtl="0">
                <a:spcBef>
                  <a:spcPct val="0"/>
                </a:spcBef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ru-RU" dirty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F57D8163-92F2-4329-A74F-9184DA4197B3}" type="slidenum">
              <a:rPr lang="en-US" sz="1200"/>
              <a:pPr rtl="0">
                <a:spcBef>
                  <a:spcPct val="0"/>
                </a:spcBef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313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 rtl="0"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34F23C96-AE04-48C6-BC2B-176B54AB8B5F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6F8AF43-D5D2-4CA0-8DBA-D27295DFD1D2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7"/>
            <a:ext cx="9143994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 algn="l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1BE8AAB-F472-4092-B654-F147BB7956C9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25373E3-80BD-409F-B8A6-0EEC1CA042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25DF423-744E-41E2-8F36-90A26F25120C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522558D-7DB3-4A8C-B59E-FBD85309DEF7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62258B2-666A-4CFD-B23C-1DEEDDD288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7E93E66-EA40-407E-A5E6-8DE8278D734D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DFBE7DC5-4094-4624-93BB-48931E6C3568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38400" y="3048000"/>
            <a:ext cx="5105400" cy="1066800"/>
          </a:xfrm>
          <a:noFill/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Электронная система управления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долгами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4876800"/>
            <a:ext cx="6895188" cy="914401"/>
          </a:xfrm>
        </p:spPr>
        <p:txBody>
          <a:bodyPr rtlCol="0">
            <a:normAutofit/>
          </a:bodyPr>
          <a:lstStyle/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Финансовая аналитическая служба ЮЛПП</a:t>
            </a:r>
          </a:p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2015 года</a:t>
            </a:r>
          </a:p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Георгий </a:t>
            </a:r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Гурашвили</a:t>
            </a:r>
            <a:endParaRPr lang="ru-RU" sz="1200" b="1" dirty="0" smtClean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8939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6000" i="1" dirty="0">
                <a:solidFill>
                  <a:srgbClr val="D00000"/>
                </a:solidFill>
              </a:rPr>
              <a:t>e</a:t>
            </a:r>
            <a:r>
              <a:rPr lang="ru-RU" sz="6000" dirty="0"/>
              <a:t>DMS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" y="40539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Демонстрация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1243" y="2590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4000" dirty="0">
                <a:solidFill>
                  <a:srgbClr val="FF0000"/>
                </a:solidFill>
              </a:rPr>
              <a:t>http://www.edms.ge/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0" y="40539"/>
            <a:ext cx="893507" cy="9025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8638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3798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663" y="994576"/>
            <a:ext cx="5449290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 за внимание!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План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2954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99" y="13376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Цель / обзор системы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340035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6128" y="238558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Информация из системы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348761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28" y="3394309"/>
            <a:ext cx="653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Функциональные возможности, поддерживаемые системой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" y="30904"/>
            <a:ext cx="794190" cy="87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" y="4263971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712" y="430951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Демонстрация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2" y="51783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1712" y="5220557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Вопросы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9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Развитие системы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9" y="16002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33433" y="16424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Запущена в 2011 году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2440387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9845" y="248593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Первая версия запущена в 2012 году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3449113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69845" y="3494661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Новая версия запущена в 2015 году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8" y="4364323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3432" y="4325621"/>
            <a:ext cx="654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Следующая версия в настоящее время внедряется. Предполагается, что запуск произойдет в первом квартале 2016 года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1" y="79385"/>
            <a:ext cx="777084" cy="777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Цель системы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018" y="1226938"/>
            <a:ext cx="7074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 smtClean="0"/>
              <a:t>Комплекс финансовых </a:t>
            </a:r>
            <a:r>
              <a:rPr lang="ru-RU" sz="2000" dirty="0"/>
              <a:t>инструментов для </a:t>
            </a:r>
            <a:r>
              <a:rPr lang="ru-RU" sz="2000" dirty="0" smtClean="0"/>
              <a:t>всестороннего </a:t>
            </a:r>
            <a:r>
              <a:rPr lang="ru-RU" sz="2000" dirty="0"/>
              <a:t>компьютерного управления государственным долгом и кредитами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2644833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3221" y="2606257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Сбор всех данных, касающихся </a:t>
            </a:r>
            <a:r>
              <a:rPr lang="ru-RU" dirty="0"/>
              <a:t>государственных долгов, кредитов и субсидий в одной системе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3653559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3221" y="3699107"/>
            <a:ext cx="645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Выдача надежной </a:t>
            </a:r>
            <a:r>
              <a:rPr lang="ru-RU" dirty="0"/>
              <a:t>и </a:t>
            </a:r>
            <a:r>
              <a:rPr lang="ru-RU" dirty="0" smtClean="0"/>
              <a:t>всеобъемлющей финансовой информации, необходимой </a:t>
            </a:r>
            <a:r>
              <a:rPr lang="ru-RU" dirty="0"/>
              <a:t>для целей разработки политики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16737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2011" y="4662285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Упрощение обмена информацией между различными пользователями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66537"/>
            <a:ext cx="706273" cy="737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603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Обзор системы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1" y="942866"/>
            <a:ext cx="368254" cy="368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5065" y="942866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Внешний долг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5898" y="1407538"/>
            <a:ext cx="270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Инвестиционные проекты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8" y="1391227"/>
            <a:ext cx="240152" cy="2786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69280" y="1746855"/>
            <a:ext cx="315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Проекты по бюджетной поддержке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2969" y="2131693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Еврооблигации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2701560"/>
            <a:ext cx="342948" cy="3048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24741" y="2580097"/>
            <a:ext cx="282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Внутренний долг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5899" y="3068761"/>
            <a:ext cx="209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Казначейские векселя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5898" y="3442148"/>
            <a:ext cx="354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Казначейские билеты и облигации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55899" y="3767572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Векселя для НБГ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35304" y="4111823"/>
            <a:ext cx="318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Векселя для операций на открытом рынке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1778731"/>
            <a:ext cx="240152" cy="278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32" y="2143045"/>
            <a:ext cx="240152" cy="2786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5" y="3080748"/>
            <a:ext cx="240152" cy="2786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3413958"/>
            <a:ext cx="240152" cy="2786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5" y="3776691"/>
            <a:ext cx="240152" cy="278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4" y="4126378"/>
            <a:ext cx="240152" cy="27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9" y="4637921"/>
            <a:ext cx="342857" cy="34285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25874" y="4563782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Целевые субсидии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5218254"/>
            <a:ext cx="355556" cy="33015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24742" y="5201531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Планирование бюджета</a:t>
            </a:r>
            <a:endParaRPr lang="en-US" sz="2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15"/>
            <a:ext cx="675902" cy="675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694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9" grpId="0"/>
      <p:bldP spid="33" grpId="0"/>
      <p:bldP spid="34" grpId="0"/>
      <p:bldP spid="36" grpId="0"/>
      <p:bldP spid="38" grpId="0"/>
      <p:bldP spid="40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Данные системы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1" y="74067"/>
            <a:ext cx="758379" cy="758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1378235" y="11623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Подробная информация обо всех государственных ценных бумагах, выпущенных Министерством финансов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1143000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78235" y="3219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Подробный график по государственным ценным бумагам, планируемых к выпуску Министерством финансов в будущем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3200400"/>
            <a:ext cx="396790" cy="460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78235" y="4118392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Все инвестиционные проекты, финансируемые внешними донорами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4099049"/>
            <a:ext cx="396790" cy="4604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1933716"/>
            <a:ext cx="186062" cy="215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7120" y="18869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Государственные ценные бумаги с 1997 года 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2287478"/>
            <a:ext cx="186062" cy="21590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57120" y="224071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Полный график обслуживания всех выпусков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4" y="2676018"/>
            <a:ext cx="186062" cy="2159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38977" y="262808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Более 800 000 записей учета ежедневных начислений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371898" y="4916269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Все договоры целевых субсидий, подписанные различными государственными органами, начиная с 2012 года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96926"/>
            <a:ext cx="396790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51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Информация из системы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Способность мгновенно генерировать по требованию обновленные статистические данные о государственном долге в течение нескольких секунд по запросу любого управления объединенного государственного сектора</a:t>
            </a:r>
            <a:endParaRPr lang="en-US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0" y="2362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/>
              <a:t>Гибкая отчетность с целым рядом расчетных методологий, подходящих как для внутренних, так и внешних заинтересованных сторон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6" y="4442264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5657" y="4366226"/>
            <a:ext cx="647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Огромное количество </a:t>
            </a:r>
            <a:r>
              <a:rPr lang="ru-RU" sz="1600" dirty="0" smtClean="0"/>
              <a:t>панельных </a:t>
            </a:r>
            <a:r>
              <a:rPr lang="ru-RU" sz="1600" dirty="0"/>
              <a:t>данных дает возможность сравнивать информацию о состоянии портфеля государственного долга, начиная с первого публичного предложения в 1997 году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3324" y="3173108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/>
              <a:t>На основе номинальной стоимости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На основе денежных средств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На основе начисления (учет ежедневных изменений долгового портфеля)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2" y="44031"/>
            <a:ext cx="847791" cy="847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909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7" grpId="0"/>
      <p:bldP spid="20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Автоматизация процессов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Автоматизация процесса обслуживания ценных бумаг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1715" y="2563499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Автоматизация процесса планирования бюджета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1719" y="3176374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Бюджетные компоненты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Проекты по бюджетной поддержке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Целевые субсидии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1743502"/>
            <a:ext cx="186062" cy="215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17212" y="170000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Регистрация платежного поручения в один клик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2146805"/>
            <a:ext cx="186062" cy="2159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17212" y="210330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Автоматическая регистрация платежей</a:t>
            </a:r>
            <a:endParaRPr lang="en-US" sz="1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5" y="4317917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0199" y="4191000"/>
            <a:ext cx="702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Система оповещения, полностью адаптированная к бизнес-процессам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4876556"/>
            <a:ext cx="186062" cy="2159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62178" y="4836409"/>
            <a:ext cx="568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Информирование соответствующих заинтересованных сторон о результатах выпусков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5218770"/>
            <a:ext cx="186062" cy="2159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5257800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Уведомление пользователей о предстоящих платежах </a:t>
            </a:r>
            <a:endParaRPr lang="en-US" sz="1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5628406"/>
            <a:ext cx="186062" cy="2159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43324" y="5588259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Уведомление НБГ (Национальный банк Грузии) о предстоящих выпусках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0" y="62869"/>
            <a:ext cx="785007" cy="7850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6901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0" grpId="0"/>
      <p:bldP spid="30" grpId="0"/>
      <p:bldP spid="31" grpId="0"/>
      <p:bldP spid="24" grpId="0"/>
      <p:bldP spid="32" grpId="0"/>
      <p:bldP spid="35" grpId="0"/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0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Удобные функции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" y="40539"/>
            <a:ext cx="798698" cy="7986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25847" y="1314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Система управления классификацией, полностью контролируемая пользователями системы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" y="2291447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7764" y="2278694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Управление каникулами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295400"/>
            <a:ext cx="396790" cy="460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3207217"/>
            <a:ext cx="396790" cy="460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5833" y="324839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Двуязычная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4037791"/>
            <a:ext cx="396790" cy="46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9276" y="407443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Добавочная система управления, ориентированная на потребности пользователя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2" y="48735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8490" y="491021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Поддержка плавающей ставки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2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6432</TotalTime>
  <Words>395</Words>
  <Application>Microsoft Office PowerPoint</Application>
  <PresentationFormat>Экран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DejaVu Sans</vt:lpstr>
      <vt:lpstr>Calibri Light</vt:lpstr>
      <vt:lpstr>BPG Nino Mtavruli</vt:lpstr>
      <vt:lpstr>Calibri</vt:lpstr>
      <vt:lpstr>Office Theme</vt:lpstr>
      <vt:lpstr>Storyboard Layouts</vt:lpstr>
      <vt:lpstr>Электронная система управления долгами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Удобные функции</vt:lpstr>
      <vt:lpstr>Демонстрация</vt:lpstr>
      <vt:lpstr>Спасибо за внимание!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Anna Kukharenko</cp:lastModifiedBy>
  <cp:revision>533</cp:revision>
  <cp:lastPrinted>2013-06-10T06:45:23Z</cp:lastPrinted>
  <dcterms:created xsi:type="dcterms:W3CDTF">2010-06-24T14:06:57Z</dcterms:created>
  <dcterms:modified xsi:type="dcterms:W3CDTF">2015-09-25T08:44:15Z</dcterms:modified>
</cp:coreProperties>
</file>