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461" r:id="rId2"/>
    <p:sldId id="463" r:id="rId3"/>
    <p:sldId id="464" r:id="rId4"/>
    <p:sldId id="465" r:id="rId5"/>
    <p:sldId id="466" r:id="rId6"/>
    <p:sldId id="471" r:id="rId7"/>
    <p:sldId id="472" r:id="rId8"/>
    <p:sldId id="469" r:id="rId9"/>
    <p:sldId id="4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Parry" initials="MJ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66" autoAdjust="0"/>
    <p:restoredTop sz="86494" autoAdjust="0"/>
  </p:normalViewPr>
  <p:slideViewPr>
    <p:cSldViewPr>
      <p:cViewPr>
        <p:scale>
          <a:sx n="100" d="100"/>
          <a:sy n="100" d="100"/>
        </p:scale>
        <p:origin x="-2124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/>
              <a:pPr/>
              <a:t>‹#›</a:t>
            </a:fld>
            <a:endParaRPr lang="hr-HR" dirty="0"/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AB6F2-249B-4AD5-9CB7-0699889A5EE1}" type="datetimeFigureOut">
              <a:rPr lang="en-US" smtClean="0"/>
              <a:pPr/>
              <a:t>3/24/2017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86659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21551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6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99251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7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19029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ICT i upravljanje novčanim sredstvima i izrada projekcija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 smtClean="0"/>
              <a:t>Mark Silins</a:t>
            </a:r>
          </a:p>
          <a:p>
            <a:r>
              <a:rPr dirty="0" smtClean="0"/>
              <a:t>Moskva</a:t>
            </a:r>
          </a:p>
          <a:p>
            <a:r>
              <a:rPr dirty="0" smtClean="0"/>
              <a:t>travanj 2017.</a:t>
            </a:r>
          </a:p>
        </p:txBody>
      </p:sp>
    </p:spTree>
    <p:extLst>
      <p:ext uri="{BB962C8B-B14F-4D97-AF65-F5344CB8AC3E}">
        <p14:creationId xmlns:p14="http://schemas.microsoft.com/office/powerpoint/2010/main" val="132304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2458"/>
            <a:ext cx="8458200" cy="1143000"/>
          </a:xfrm>
        </p:spPr>
        <p:txBody>
          <a:bodyPr>
            <a:normAutofit fontScale="90000"/>
          </a:bodyPr>
          <a:lstStyle/>
          <a:p>
            <a:pPr algn="ctr"/>
            <a:r>
              <a:rPr dirty="0" smtClean="0"/>
              <a:t>IFMIS bi idealno trebao biti primarni izvor podataka pri izradi projekcija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724400"/>
          </a:xfrm>
        </p:spPr>
        <p:txBody>
          <a:bodyPr>
            <a:normAutofit fontScale="70000" lnSpcReduction="20000"/>
          </a:bodyPr>
          <a:lstStyle/>
          <a:p>
            <a:endParaRPr lang="hr-HR" dirty="0" smtClean="0"/>
          </a:p>
          <a:p>
            <a:r>
              <a:rPr sz="3700" dirty="0" smtClean="0"/>
              <a:t>Potpuna integracija svih mogućih novčanih tokova u </a:t>
            </a:r>
            <a:r>
              <a:rPr sz="3700" dirty="0" smtClean="0"/>
              <a:t>IFMIS </a:t>
            </a:r>
            <a:r>
              <a:rPr lang="hr-HR" sz="3700" dirty="0" smtClean="0"/>
              <a:t>(</a:t>
            </a:r>
            <a:r>
              <a:rPr sz="3700" dirty="0" err="1" smtClean="0"/>
              <a:t>Integrirani</a:t>
            </a:r>
            <a:r>
              <a:rPr sz="3700" dirty="0" smtClean="0"/>
              <a:t> </a:t>
            </a:r>
            <a:r>
              <a:rPr sz="3700" dirty="0" smtClean="0"/>
              <a:t>informacijski sustav za </a:t>
            </a:r>
            <a:r>
              <a:rPr sz="3700" dirty="0" err="1" smtClean="0"/>
              <a:t>financijsko</a:t>
            </a:r>
            <a:r>
              <a:rPr sz="3700" dirty="0" smtClean="0"/>
              <a:t> </a:t>
            </a:r>
            <a:r>
              <a:rPr sz="3700" dirty="0" err="1" smtClean="0"/>
              <a:t>upravljanje</a:t>
            </a:r>
            <a:r>
              <a:rPr lang="hr-HR" sz="3700" dirty="0" smtClean="0"/>
              <a:t>)</a:t>
            </a:r>
            <a:r>
              <a:rPr sz="3700" dirty="0" smtClean="0"/>
              <a:t> </a:t>
            </a:r>
            <a:r>
              <a:rPr sz="3700" dirty="0" smtClean="0"/>
              <a:t>–  </a:t>
            </a:r>
          </a:p>
          <a:p>
            <a:r>
              <a:rPr sz="3700" dirty="0" smtClean="0"/>
              <a:t>Svakodnevno usklađivanje bankovnih računa – povećava pouzdanost u pogledu točnosti transakcija novčanog toka</a:t>
            </a:r>
          </a:p>
          <a:p>
            <a:r>
              <a:rPr sz="3700" dirty="0" smtClean="0"/>
              <a:t>Kontrola preuzetih obveza – evidencija pravno provedivih ugovora – dodatni korisni podaci o budućim novčanim tokovima </a:t>
            </a:r>
          </a:p>
          <a:p>
            <a:r>
              <a:rPr sz="3700" dirty="0" smtClean="0"/>
              <a:t>Datum dospijeća – uvjeti trgovanja za vladu – pruža potpunu sigurnost u pogledu ugovornih plaćanja tijekom određenog razdoblja </a:t>
            </a:r>
            <a:endParaRPr lang="hr-HR" sz="3700" dirty="0"/>
          </a:p>
        </p:txBody>
      </p:sp>
    </p:spTree>
    <p:extLst>
      <p:ext uri="{BB962C8B-B14F-4D97-AF65-F5344CB8AC3E}">
        <p14:creationId xmlns:p14="http://schemas.microsoft.com/office/powerpoint/2010/main" val="67073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-250371"/>
            <a:ext cx="8001000" cy="1143000"/>
          </a:xfrm>
        </p:spPr>
        <p:txBody>
          <a:bodyPr/>
          <a:lstStyle/>
          <a:p>
            <a:pPr algn="ctr"/>
            <a:r>
              <a:rPr dirty="0" smtClean="0"/>
              <a:t>Kontrola preuzetih obveza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28803"/>
            <a:ext cx="8801100" cy="1187623"/>
          </a:xfrm>
        </p:spPr>
        <p:txBody>
          <a:bodyPr>
            <a:normAutofit fontScale="62500" lnSpcReduction="20000"/>
          </a:bodyPr>
          <a:lstStyle/>
          <a:p>
            <a:r>
              <a:rPr dirty="0" smtClean="0"/>
              <a:t>Evidentiranjem preuzetih obveza iz samo 5-10 % glavnih plaćanja </a:t>
            </a:r>
            <a:r>
              <a:rPr dirty="0" err="1" smtClean="0"/>
              <a:t>po</a:t>
            </a:r>
            <a:r>
              <a:rPr dirty="0" smtClean="0"/>
              <a:t> </a:t>
            </a:r>
            <a:r>
              <a:rPr dirty="0" err="1" smtClean="0"/>
              <a:t>vrijednosti</a:t>
            </a:r>
            <a:r>
              <a:rPr dirty="0" smtClean="0"/>
              <a:t> </a:t>
            </a:r>
            <a:r>
              <a:rPr dirty="0" smtClean="0"/>
              <a:t>bilježi se 90 % nužnih budućih novčanih tokova</a:t>
            </a:r>
          </a:p>
          <a:p>
            <a:r>
              <a:rPr dirty="0" smtClean="0"/>
              <a:t>Očito je da bi navođenje indikativnih datuma tijekom bilježenja preuzetih obveza bilo korisno – uključujući za projekte s višestrukim mjestima plaćanja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708562"/>
              </p:ext>
            </p:extLst>
          </p:nvPr>
        </p:nvGraphicFramePr>
        <p:xfrm>
          <a:off x="381000" y="1981200"/>
          <a:ext cx="8382002" cy="4607658"/>
        </p:xfrm>
        <a:graphic>
          <a:graphicData uri="http://schemas.openxmlformats.org/drawingml/2006/table">
            <a:tbl>
              <a:tblPr firstRow="1" firstCol="1" bandRow="1"/>
              <a:tblGrid>
                <a:gridCol w="1628990"/>
                <a:gridCol w="1278749"/>
                <a:gridCol w="935071"/>
                <a:gridCol w="1278749"/>
                <a:gridCol w="1163096"/>
                <a:gridCol w="935071"/>
                <a:gridCol w="1162276"/>
              </a:tblGrid>
              <a:tr h="511962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>
                          <a:effectLst/>
                          <a:latin typeface="Calibri"/>
                          <a:ea typeface="SimSun"/>
                          <a:cs typeface="Arial"/>
                        </a:rPr>
                        <a:t>201X proračunski rashodi po iznosu</a:t>
                      </a:r>
                      <a:endParaRPr lang="hr-HR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5119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>
                          <a:effectLst/>
                          <a:latin typeface="Calibri"/>
                          <a:ea typeface="SimSun"/>
                          <a:cs typeface="Arial"/>
                        </a:rPr>
                        <a:t>Grupiranje po iznosu</a:t>
                      </a:r>
                      <a:endParaRPr lang="hr-HR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>
                          <a:effectLst/>
                          <a:latin typeface="Calibri"/>
                          <a:ea typeface="SimSun"/>
                          <a:cs typeface="Arial"/>
                        </a:rPr>
                        <a:t>Ukupan iznos</a:t>
                      </a:r>
                      <a:endParaRPr lang="hr-HR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>
                          <a:effectLst/>
                          <a:latin typeface="Calibri"/>
                          <a:ea typeface="SimSun"/>
                          <a:cs typeface="Arial"/>
                        </a:rPr>
                        <a:t>%</a:t>
                      </a:r>
                      <a:endParaRPr lang="hr-HR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>
                          <a:effectLst/>
                          <a:latin typeface="Calibri"/>
                          <a:ea typeface="SimSun"/>
                          <a:cs typeface="Arial"/>
                        </a:rPr>
                        <a:t>Kumulativno %</a:t>
                      </a:r>
                      <a:endParaRPr lang="hr-HR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>
                          <a:effectLst/>
                          <a:latin typeface="Calibri"/>
                          <a:ea typeface="SimSun"/>
                          <a:cs typeface="Arial"/>
                        </a:rPr>
                        <a:t>Broj transakcija</a:t>
                      </a:r>
                      <a:endParaRPr lang="hr-HR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>
                          <a:effectLst/>
                          <a:latin typeface="Calibri"/>
                          <a:ea typeface="SimSun"/>
                          <a:cs typeface="Arial"/>
                        </a:rPr>
                        <a:t>%</a:t>
                      </a:r>
                      <a:endParaRPr lang="hr-HR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>
                          <a:effectLst/>
                          <a:latin typeface="Calibri"/>
                          <a:ea typeface="SimSun"/>
                          <a:cs typeface="Arial"/>
                        </a:rPr>
                        <a:t>Kumulativno %</a:t>
                      </a:r>
                      <a:endParaRPr lang="hr-HR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Ispod 1.000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62761970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0,41%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100,00%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293420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63,11%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100,00%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1,000-2,000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56924069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0,37%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99,59%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40213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8,65%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36,89%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2,000-5,000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155344051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1,01%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99,22%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48085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10,34%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28,24%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5,000-10,000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185210557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1,21%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98,20%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26265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5,65%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17,90%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10,000-20,000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285521427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1,86%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97,00%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20243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4,35%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12,25%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20,000-50,000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549396510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3,59%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95,13%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17323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3,73%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7,89%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50,000-100,000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549853350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3,59%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91,55%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7893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1,70%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4,17%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255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100,000-250,000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885713958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5,78%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87,96%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5729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1,23%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2,47%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250,000-1.000.000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2014668642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13,15%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82,18%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4251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0,91%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1,24%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9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1.000.000-5.000.000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2307871270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15,06%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69,02%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1174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0,25%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0,32%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Iznad 5.000.000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8266491590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53,96%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53,96%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320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0,07%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0,07%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>
                          <a:effectLst/>
                          <a:latin typeface="Calibri"/>
                          <a:ea typeface="SimSun"/>
                          <a:cs typeface="Arial"/>
                        </a:rPr>
                        <a:t>Ukupno:</a:t>
                      </a:r>
                      <a:endParaRPr lang="hr-HR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>
                          <a:effectLst/>
                          <a:latin typeface="Calibri"/>
                          <a:ea typeface="SimSun"/>
                          <a:cs typeface="Arial"/>
                        </a:rPr>
                        <a:t>15319757400</a:t>
                      </a:r>
                      <a:endParaRPr lang="hr-HR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>
                          <a:effectLst/>
                          <a:latin typeface="Calibri"/>
                          <a:ea typeface="SimSun"/>
                          <a:cs typeface="Arial"/>
                        </a:rPr>
                        <a:t>100,00%</a:t>
                      </a:r>
                      <a:endParaRPr lang="hr-HR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  <a:endParaRPr lang="hr-HR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>
                          <a:effectLst/>
                          <a:latin typeface="Calibri"/>
                          <a:ea typeface="SimSun"/>
                          <a:cs typeface="Arial"/>
                        </a:rPr>
                        <a:t>464916</a:t>
                      </a:r>
                      <a:endParaRPr lang="hr-HR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>
                          <a:effectLst/>
                          <a:latin typeface="Calibri"/>
                          <a:ea typeface="SimSun"/>
                          <a:cs typeface="Arial"/>
                        </a:rPr>
                        <a:t>100,00%</a:t>
                      </a:r>
                      <a:endParaRPr lang="hr-HR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  <a:endParaRPr lang="hr-HR" sz="11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66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dirty="0" smtClean="0"/>
              <a:t>Datum dospijeća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7637"/>
            <a:ext cx="80010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Idealno bi se projekcije trebale izrađivati tri mjeseca prije emisije vrijednosnih papira – ali ta se sposobnost s vremenom može unaprijediti – kratkoročno može biti korisno i razvijanje koncepta datuma dospijeća</a:t>
            </a:r>
            <a:endParaRPr lang="hr-HR" dirty="0">
              <a:solidFill>
                <a:srgbClr val="FF0000"/>
              </a:solidFill>
            </a:endParaRPr>
          </a:p>
          <a:p>
            <a:r>
              <a:rPr dirty="0" smtClean="0"/>
              <a:t>Dospjele obaveze bilježe se nakon primitka roba i usluga. Datum dospijeća za državu obično slijedi u razdoblju od 30 dana </a:t>
            </a:r>
            <a:r>
              <a:rPr dirty="0" err="1" smtClean="0"/>
              <a:t>nakon</a:t>
            </a:r>
            <a:r>
              <a:rPr dirty="0" smtClean="0"/>
              <a:t> </a:t>
            </a:r>
            <a:r>
              <a:rPr dirty="0" err="1" smtClean="0"/>
              <a:t>primitka</a:t>
            </a:r>
            <a:endParaRPr dirty="0" smtClean="0"/>
          </a:p>
          <a:p>
            <a:r>
              <a:rPr dirty="0" smtClean="0"/>
              <a:t>Plaća se 30. dan, ne prije i ne </a:t>
            </a:r>
            <a:r>
              <a:rPr dirty="0" err="1" smtClean="0"/>
              <a:t>poslije</a:t>
            </a:r>
            <a:endParaRPr dirty="0" smtClean="0"/>
          </a:p>
          <a:p>
            <a:r>
              <a:rPr dirty="0" smtClean="0"/>
              <a:t>Time se osigurava stalan fond od 30 dana do svih nadolazećih dospijeća </a:t>
            </a:r>
            <a:r>
              <a:rPr dirty="0" err="1" smtClean="0"/>
              <a:t>ugovornih</a:t>
            </a:r>
            <a:r>
              <a:rPr dirty="0" smtClean="0"/>
              <a:t> </a:t>
            </a:r>
            <a:r>
              <a:rPr dirty="0" err="1" smtClean="0"/>
              <a:t>plaćanja</a:t>
            </a:r>
            <a:endParaRPr dirty="0" smtClean="0"/>
          </a:p>
          <a:p>
            <a:r>
              <a:rPr dirty="0" smtClean="0"/>
              <a:t>IFMIS nudi savršene podatke o svim ugovornim odljevima novca u sljedećih 30 dana – to su novčani tokovi koje je najteže predvidjeti  </a:t>
            </a:r>
          </a:p>
        </p:txBody>
      </p:sp>
    </p:spTree>
    <p:extLst>
      <p:ext uri="{BB962C8B-B14F-4D97-AF65-F5344CB8AC3E}">
        <p14:creationId xmlns:p14="http://schemas.microsoft.com/office/powerpoint/2010/main" val="127594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153400" cy="1143000"/>
          </a:xfrm>
        </p:spPr>
        <p:txBody>
          <a:bodyPr>
            <a:normAutofit/>
          </a:bodyPr>
          <a:lstStyle/>
          <a:p>
            <a:r>
              <a:rPr lang="hr-HR" sz="3200" dirty="0" smtClean="0"/>
              <a:t> </a:t>
            </a:r>
            <a:r>
              <a:rPr lang="en-US" sz="3200" dirty="0" err="1" smtClean="0"/>
              <a:t>Upotreba</a:t>
            </a:r>
            <a:r>
              <a:rPr lang="en-US" sz="3200" dirty="0" smtClean="0"/>
              <a:t> </a:t>
            </a:r>
            <a:r>
              <a:rPr lang="en-US" sz="3200" dirty="0" smtClean="0"/>
              <a:t>modela u izradi projekcija likvidnosti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8305800" cy="5486400"/>
          </a:xfrm>
        </p:spPr>
        <p:txBody>
          <a:bodyPr>
            <a:normAutofit fontScale="70000" lnSpcReduction="20000"/>
          </a:bodyPr>
          <a:lstStyle/>
          <a:p>
            <a:r>
              <a:rPr dirty="0" smtClean="0"/>
              <a:t>Godišnje projekcije temeljnog gotovinskog salda i projekcije </a:t>
            </a:r>
            <a:r>
              <a:rPr lang="en-US" dirty="0" smtClean="0">
                <a:solidFill>
                  <a:srgbClr val="FF0000"/>
                </a:solidFill>
              </a:rPr>
              <a:t>državne</a:t>
            </a:r>
            <a:r>
              <a:rPr dirty="0" smtClean="0"/>
              <a:t> likvidnosti različite su i općenito zahtijevaju različite pristupe</a:t>
            </a:r>
          </a:p>
          <a:p>
            <a:r>
              <a:rPr dirty="0" smtClean="0"/>
              <a:t>Malen broj država koristi se kompleksnim ekonometrijskim modelima pri izradi projekcija </a:t>
            </a:r>
            <a:r>
              <a:rPr lang="en-US" dirty="0" smtClean="0">
                <a:solidFill>
                  <a:srgbClr val="FF0000"/>
                </a:solidFill>
              </a:rPr>
              <a:t>državne</a:t>
            </a:r>
            <a:r>
              <a:rPr dirty="0" smtClean="0"/>
              <a:t> likvidnosti – najbolje funkcionira jednostavna analiza povijesnih podataka nadopunjena redovnim prikupljanjem podataka od dionika</a:t>
            </a:r>
          </a:p>
          <a:p>
            <a:r>
              <a:rPr dirty="0" smtClean="0"/>
              <a:t>Ne može se izraditi model koji se temelji samo na unosu brojeva iz projekcija </a:t>
            </a:r>
            <a:r>
              <a:rPr lang="en-US" dirty="0" smtClean="0">
                <a:solidFill>
                  <a:srgbClr val="FF0000"/>
                </a:solidFill>
              </a:rPr>
              <a:t>državne</a:t>
            </a:r>
            <a:r>
              <a:rPr dirty="0" smtClean="0"/>
              <a:t> likvidnosti – time se ignorira varijabilnost karakteristična za kratkoročni novčani tok </a:t>
            </a:r>
          </a:p>
          <a:p>
            <a:r>
              <a:rPr dirty="0" smtClean="0"/>
              <a:t>Problem je u činjenici da kraća razdoblja znače veću volatilnost novčanih tokova – najkompleksniji modeli ne uspijevaju ponuditi koristan analitički okvir. Ponekad sofisticirani alati sputavaju naš rad, umjesto da ga potpomažu</a:t>
            </a:r>
          </a:p>
          <a:p>
            <a:r>
              <a:rPr dirty="0" smtClean="0"/>
              <a:t>Stoga bi razvijanje baze podataka ili dokumenata u excelu koji bi sadržavali skup povijesnih podataka o dnevnim novčanim tokovima možda bio najučinkovitiji model za analizu budućih tokova</a:t>
            </a:r>
          </a:p>
          <a:p>
            <a:pPr marL="0" indent="0" algn="ctr">
              <a:buNone/>
            </a:pPr>
            <a:r>
              <a:rPr lang="en-US" sz="3800" dirty="0" smtClean="0">
                <a:solidFill>
                  <a:srgbClr val="FF0000"/>
                </a:solidFill>
              </a:rPr>
              <a:t>Tko ima kratkoročan model državne likvidnosti? Čime se svaka od tih država koristi u ovom trenutku?</a:t>
            </a:r>
          </a:p>
        </p:txBody>
      </p:sp>
    </p:spTree>
    <p:extLst>
      <p:ext uri="{BB962C8B-B14F-4D97-AF65-F5344CB8AC3E}">
        <p14:creationId xmlns:p14="http://schemas.microsoft.com/office/powerpoint/2010/main" val="1455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>
            <a:normAutofit fontScale="90000"/>
          </a:bodyPr>
          <a:lstStyle/>
          <a:p>
            <a:r>
              <a:rPr dirty="0" err="1" smtClean="0"/>
              <a:t>Razvijanje</a:t>
            </a:r>
            <a:r>
              <a:rPr dirty="0" smtClean="0"/>
              <a:t> </a:t>
            </a:r>
            <a:r>
              <a:rPr dirty="0" smtClean="0"/>
              <a:t>jednostavnog modela najčešće je najbolje rješenje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6</a:t>
            </a:fld>
            <a:endParaRPr lang="hr-H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544509"/>
              </p:ext>
            </p:extLst>
          </p:nvPr>
        </p:nvGraphicFramePr>
        <p:xfrm>
          <a:off x="1143000" y="1600200"/>
          <a:ext cx="7391403" cy="4495800"/>
        </p:xfrm>
        <a:graphic>
          <a:graphicData uri="http://schemas.openxmlformats.org/drawingml/2006/table">
            <a:tbl>
              <a:tblPr firstRow="1" firstCol="1" bandRow="1"/>
              <a:tblGrid>
                <a:gridCol w="988894"/>
                <a:gridCol w="412040"/>
                <a:gridCol w="444567"/>
                <a:gridCol w="412040"/>
                <a:gridCol w="412040"/>
                <a:gridCol w="511795"/>
                <a:gridCol w="412040"/>
                <a:gridCol w="512518"/>
                <a:gridCol w="512518"/>
                <a:gridCol w="512518"/>
                <a:gridCol w="511795"/>
                <a:gridCol w="512518"/>
                <a:gridCol w="412040"/>
                <a:gridCol w="412040"/>
                <a:gridCol w="412040"/>
              </a:tblGrid>
              <a:tr h="881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  <a:latin typeface="Calibri"/>
                          <a:ea typeface="SimSun"/>
                          <a:cs typeface="Arial"/>
                        </a:rPr>
                        <a:t>Projekcija, 1. tjedan</a:t>
                      </a:r>
                      <a:endParaRPr lang="hr-HR" sz="12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  <a:endParaRPr lang="hr-HR" sz="12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T 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D10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T 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T 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T 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1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  <a:latin typeface="Calibri"/>
                          <a:ea typeface="SimSun"/>
                          <a:cs typeface="Arial"/>
                        </a:rPr>
                        <a:t>Stvarno stanje</a:t>
                      </a:r>
                      <a:endParaRPr lang="hr-HR" sz="12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  <a:endParaRPr lang="hr-HR" sz="12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D1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T 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5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effectLst/>
                          <a:latin typeface="Calibri"/>
                          <a:ea typeface="SimSun"/>
                          <a:cs typeface="Arial"/>
                        </a:rPr>
                        <a:t>Varijacija</a:t>
                      </a:r>
                      <a:endParaRPr lang="hr-HR" sz="12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1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effectLst/>
                          <a:latin typeface="Calibri"/>
                          <a:ea typeface="SimSun"/>
                          <a:cs typeface="Arial"/>
                        </a:rPr>
                        <a:t>Projekcija, 2. tjedan</a:t>
                      </a:r>
                      <a:endParaRPr lang="hr-HR" sz="12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  <a:endParaRPr lang="hr-HR" sz="12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D7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D8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D9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D10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T 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D11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D12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D13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D15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T 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T 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T 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1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effectLst/>
                          <a:latin typeface="Calibri"/>
                          <a:ea typeface="SimSun"/>
                          <a:cs typeface="Arial"/>
                        </a:rPr>
                        <a:t>Stvarno stanje</a:t>
                      </a:r>
                      <a:endParaRPr lang="hr-HR" sz="12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  <a:endParaRPr lang="hr-HR" sz="12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D10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T 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5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effectLst/>
                          <a:latin typeface="Calibri"/>
                          <a:ea typeface="SimSun"/>
                          <a:cs typeface="Arial"/>
                        </a:rPr>
                        <a:t>Varijacija</a:t>
                      </a:r>
                      <a:endParaRPr lang="hr-HR" sz="12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%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39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254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sz="4000" dirty="0" err="1" smtClean="0"/>
              <a:t>Povezivanje</a:t>
            </a:r>
            <a:r>
              <a:rPr sz="4000" dirty="0" smtClean="0"/>
              <a:t> </a:t>
            </a:r>
            <a:r>
              <a:rPr sz="4000" dirty="0" err="1" smtClean="0"/>
              <a:t>prethodnih</a:t>
            </a:r>
            <a:r>
              <a:rPr sz="4000" dirty="0" smtClean="0"/>
              <a:t> </a:t>
            </a:r>
            <a:r>
              <a:rPr sz="4000" dirty="0" err="1" smtClean="0"/>
              <a:t>mjesečnih</a:t>
            </a:r>
            <a:r>
              <a:rPr sz="4000" dirty="0" smtClean="0"/>
              <a:t> </a:t>
            </a:r>
            <a:r>
              <a:rPr sz="4000" dirty="0" err="1" smtClean="0"/>
              <a:t>projekcija</a:t>
            </a:r>
            <a:r>
              <a:rPr sz="4000" dirty="0" smtClean="0"/>
              <a:t> s </a:t>
            </a:r>
            <a:r>
              <a:rPr sz="4000" dirty="0" err="1" smtClean="0"/>
              <a:t>budućima</a:t>
            </a:r>
            <a:r>
              <a:rPr sz="4000" dirty="0" smtClean="0"/>
              <a:t> </a:t>
            </a:r>
            <a:r>
              <a:rPr sz="4000" dirty="0" err="1" smtClean="0"/>
              <a:t>također</a:t>
            </a:r>
            <a:r>
              <a:rPr sz="4000" dirty="0" smtClean="0"/>
              <a:t> je </a:t>
            </a:r>
            <a:r>
              <a:rPr sz="4000" dirty="0" err="1" smtClean="0"/>
              <a:t>ključno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7</a:t>
            </a:fld>
            <a:endParaRPr lang="hr-H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443452"/>
              </p:ext>
            </p:extLst>
          </p:nvPr>
        </p:nvGraphicFramePr>
        <p:xfrm>
          <a:off x="380998" y="1485519"/>
          <a:ext cx="8382000" cy="5129481"/>
        </p:xfrm>
        <a:graphic>
          <a:graphicData uri="http://schemas.openxmlformats.org/drawingml/2006/table">
            <a:tbl>
              <a:tblPr firstRow="1" firstCol="1" bandRow="1"/>
              <a:tblGrid>
                <a:gridCol w="1860750"/>
                <a:gridCol w="1048265"/>
                <a:gridCol w="699116"/>
                <a:gridCol w="698294"/>
                <a:gridCol w="699116"/>
                <a:gridCol w="698294"/>
                <a:gridCol w="699116"/>
                <a:gridCol w="698294"/>
                <a:gridCol w="699116"/>
                <a:gridCol w="581639"/>
              </a:tblGrid>
              <a:tr h="414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i="1" u="sng" dirty="0">
                          <a:effectLst/>
                          <a:latin typeface="Calibri"/>
                          <a:ea typeface="SimSun"/>
                          <a:cs typeface="Arial"/>
                        </a:rPr>
                        <a:t>Stavka</a:t>
                      </a:r>
                      <a:endParaRPr lang="hr-HR" sz="12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i="1" u="sng">
                          <a:effectLst/>
                          <a:latin typeface="Calibri"/>
                          <a:ea typeface="SimSun"/>
                          <a:cs typeface="Arial"/>
                        </a:rPr>
                        <a:t>Mjesečna projekcija</a:t>
                      </a:r>
                      <a:endParaRPr lang="hr-HR" sz="12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Tjedan prvi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725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Operativni novčani tokovi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 dirty="0">
                          <a:effectLst/>
                          <a:latin typeface="Calibri"/>
                          <a:ea typeface="SimSun"/>
                          <a:cs typeface="Arial"/>
                        </a:rPr>
                        <a:t>Dan 1. projekcija</a:t>
                      </a:r>
                      <a:endParaRPr lang="hr-HR" sz="1200" dirty="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>
                          <a:effectLst/>
                          <a:latin typeface="Calibri"/>
                          <a:ea typeface="SimSun"/>
                          <a:cs typeface="Arial"/>
                        </a:rPr>
                        <a:t>Dan 1. aktivnost</a:t>
                      </a:r>
                      <a:endParaRPr lang="hr-HR" sz="12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>
                          <a:effectLst/>
                          <a:latin typeface="Calibri"/>
                          <a:ea typeface="SimSun"/>
                          <a:cs typeface="Arial"/>
                        </a:rPr>
                        <a:t>Dan 2. projekcija</a:t>
                      </a:r>
                      <a:endParaRPr lang="hr-HR" sz="12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>
                          <a:effectLst/>
                          <a:latin typeface="Calibri"/>
                          <a:ea typeface="SimSun"/>
                          <a:cs typeface="Arial"/>
                        </a:rPr>
                        <a:t>Dan 2. aktivnost</a:t>
                      </a:r>
                      <a:endParaRPr lang="hr-HR" sz="12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>
                          <a:effectLst/>
                          <a:latin typeface="Calibri"/>
                          <a:ea typeface="SimSun"/>
                          <a:cs typeface="Arial"/>
                        </a:rPr>
                        <a:t>Dan 3. projekcija</a:t>
                      </a:r>
                      <a:endParaRPr lang="hr-HR" sz="12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>
                          <a:effectLst/>
                          <a:latin typeface="Calibri"/>
                          <a:ea typeface="SimSun"/>
                          <a:cs typeface="Arial"/>
                        </a:rPr>
                        <a:t>Dan 3. aktivnost</a:t>
                      </a:r>
                      <a:endParaRPr lang="hr-HR" sz="12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>
                          <a:effectLst/>
                          <a:latin typeface="Calibri"/>
                          <a:ea typeface="SimSun"/>
                          <a:cs typeface="Arial"/>
                        </a:rPr>
                        <a:t>Dan 4. projekcija</a:t>
                      </a:r>
                      <a:endParaRPr lang="hr-HR" sz="12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050">
                          <a:effectLst/>
                          <a:latin typeface="Calibri"/>
                          <a:ea typeface="SimSun"/>
                          <a:cs typeface="Arial"/>
                        </a:rPr>
                        <a:t>Dan 4. aktivnost</a:t>
                      </a:r>
                      <a:endParaRPr lang="hr-HR" sz="12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Uvoznina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Taksa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Porez na naftu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Porez na dohodak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Porez na dodanu vrijednost robe i usluga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Offshore prihodi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Licencije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Ukupni porezni prihodi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0,00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Primljene kamate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Financijska potpora donatora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Račun za posebne namjene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Ostali neporezni prihodi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  <a:latin typeface="Calibri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66560" marR="66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55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 smtClean="0"/>
              <a:t>Korisna je i strategija dijeljenja mapa koje dionici mogu redovito ažurirati 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458200" cy="5181600"/>
          </a:xfrm>
        </p:spPr>
        <p:txBody>
          <a:bodyPr>
            <a:noAutofit/>
          </a:bodyPr>
          <a:lstStyle/>
          <a:p>
            <a:r>
              <a:rPr lang="en-US" sz="2200" dirty="0" smtClean="0"/>
              <a:t>To se ponekad naziva „zajednicom prakse”</a:t>
            </a:r>
          </a:p>
          <a:p>
            <a:r>
              <a:rPr lang="en-US" sz="2200" dirty="0" smtClean="0"/>
              <a:t>Time se omogućava dijeljenje i ažuriranje zajedničkih datoteka unutar određene skupine – npr. Odbor za upravljanje novčanim tokom</a:t>
            </a:r>
          </a:p>
          <a:p>
            <a:r>
              <a:rPr lang="en-US" sz="2200" dirty="0" smtClean="0"/>
              <a:t>Ulazni podaci ključnih primatelja prihoda bili bi nužni barem jednom tjedno kako bi se ažurirali konkretni trendovi, problemi i anomalije. </a:t>
            </a:r>
            <a:r>
              <a:rPr sz="2200" dirty="0" smtClean="0"/>
              <a:t>Na razini odbora utvrdili bi se rokovi koji bi sudionicima ostavili dovoljno vremena za pregled novih skupova podataka i tablica prije tjednog sastanka – </a:t>
            </a:r>
            <a:r>
              <a:rPr lang="en-US" sz="2200" dirty="0" smtClean="0">
                <a:solidFill>
                  <a:srgbClr val="FF0000"/>
                </a:solidFill>
              </a:rPr>
              <a:t>mogli bi se izraditi predlošci u excelu za redovno podnošenje podataka </a:t>
            </a:r>
          </a:p>
          <a:p>
            <a:r>
              <a:rPr lang="en-US" sz="2200" dirty="0" smtClean="0"/>
              <a:t>Na tjednim sastancima raspravljalo bi se o temeljnim pretpostavkama i predloženim izmjenama te bi se nastojao postići konsenzus </a:t>
            </a:r>
          </a:p>
          <a:p>
            <a:r>
              <a:rPr lang="en-US" sz="2200" dirty="0" smtClean="0"/>
              <a:t>Mogli bi se razmijeniti i dnevni podaci za koje je potrebno još ulaznih podataka gdje varijacije u projekcijama premašuju određene granične vrijednosti </a:t>
            </a: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135881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dirty="0" smtClean="0"/>
              <a:t>Praćenje modela je ključno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dirty="0" smtClean="0"/>
              <a:t>Radi se o projekciji i, uzimajući u obzir njezinu kratkoročnu narav, volatilnost je normalna</a:t>
            </a:r>
          </a:p>
          <a:p>
            <a:r>
              <a:rPr dirty="0" smtClean="0"/>
              <a:t>Dakle, praćenje na dnevnoj i tjednoj bazi izuzetno je važno. Također je važno ispitati postaju li kratkoročni trendovi dugoročne strukturalne promjene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Pri svakoj projekciji važno je pobrinuti se da se pogreške u projekcijama prate i istražuju  </a:t>
            </a:r>
          </a:p>
          <a:p>
            <a:r>
              <a:rPr dirty="0" smtClean="0"/>
              <a:t>Ovdje se ne radi o nuklearnoj fizici, ali je zanimljivo koliko učinkovita može biti redovna analiza u razvijanju vještina predviđanja budućih trendova i anomalija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7283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14686</TotalTime>
  <Words>886</Words>
  <Application>Microsoft Office PowerPoint</Application>
  <PresentationFormat>On-screen Show (4:3)</PresentationFormat>
  <Paragraphs>402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PEMPAL</vt:lpstr>
      <vt:lpstr>ICT i upravljanje novčanim sredstvima i izrada projekcija</vt:lpstr>
      <vt:lpstr>IFMIS bi idealno trebao biti primarni izvor podataka pri izradi projekcija</vt:lpstr>
      <vt:lpstr>Kontrola preuzetih obveza</vt:lpstr>
      <vt:lpstr>Datum dospijeća</vt:lpstr>
      <vt:lpstr> Upotreba modela u izradi projekcija likvidnosti</vt:lpstr>
      <vt:lpstr>Razvijanje jednostavnog modela najčešće je najbolje rješenje</vt:lpstr>
      <vt:lpstr>  Povezivanje prethodnih mjesečnih projekcija s budućima također je ključno </vt:lpstr>
      <vt:lpstr>Korisna je i strategija dijeljenja mapa koje dionici mogu redovito ažurirati  </vt:lpstr>
      <vt:lpstr>Praćenje modela je ključno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Romana Babić</cp:lastModifiedBy>
  <cp:revision>446</cp:revision>
  <dcterms:created xsi:type="dcterms:W3CDTF">2010-10-04T16:57:49Z</dcterms:created>
  <dcterms:modified xsi:type="dcterms:W3CDTF">2017-03-24T14:11:15Z</dcterms:modified>
</cp:coreProperties>
</file>