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AA005CD-C723-4468-9FF5-AF3705E87ABD}" type="datetimeFigureOut">
              <a:rPr lang="hu-HU" smtClean="0"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2" y="5301208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780108"/>
          </a:xfrm>
        </p:spPr>
        <p:txBody>
          <a:bodyPr>
            <a:normAutofit/>
          </a:bodyPr>
          <a:lstStyle/>
          <a:p>
            <a:r>
              <a:rPr dirty="0" smtClean="0"/>
              <a:t>NOVO USMJERENJE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340044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67833" y="2642600"/>
            <a:ext cx="7408333" cy="34506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dirty="0" smtClean="0"/>
              <a:t>Strategija i Akcijski plan IACOP-a za 2016. – 2017.</a:t>
            </a:r>
          </a:p>
          <a:p>
            <a:pPr>
              <a:lnSpc>
                <a:spcPct val="150000"/>
              </a:lnSpc>
            </a:pPr>
            <a:endParaRPr lang="hr-HR" sz="800" dirty="0" smtClean="0"/>
          </a:p>
          <a:p>
            <a:pPr marL="0" indent="0" algn="just">
              <a:buNone/>
            </a:pPr>
            <a:r>
              <a:rPr lang="en-US" b="1" dirty="0">
                <a:solidFill>
                  <a:srgbClr val="C00000"/>
                </a:solidFill>
              </a:rPr>
              <a:t>Prioritetne teme za FG 2016. – 2017.</a:t>
            </a:r>
            <a:r>
              <a:rPr lang="en-US" dirty="0">
                <a:solidFill>
                  <a:srgbClr val="C00000"/>
                </a:solidFill>
              </a:rPr>
              <a:t>:</a:t>
            </a:r>
            <a:endParaRPr lang="hr-HR" dirty="0">
              <a:solidFill>
                <a:srgbClr val="C00000"/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C00000"/>
                </a:solidFill>
              </a:rPr>
              <a:t>Radna skupina za unutarnju kontrolu</a:t>
            </a:r>
            <a:r>
              <a:rPr dirty="0" smtClean="0"/>
              <a:t> –</a:t>
            </a:r>
            <a:r>
              <a:rPr lang="en-US" dirty="0">
                <a:solidFill>
                  <a:srgbClr val="0070C0"/>
                </a:solidFill>
              </a:rPr>
              <a:t> provedba financijskog upravljanja i kontrole s naglaskom na odgovornost i transparentnost (nova radna skupina)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Radna skupina za unutarnju kontrolu (ICWG)</a:t>
            </a:r>
            <a:endParaRPr lang="hr-HR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89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4506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dirty="0" smtClean="0"/>
              <a:t>Edit Nemeth, Mađarska</a:t>
            </a:r>
          </a:p>
          <a:p>
            <a:pPr>
              <a:lnSpc>
                <a:spcPct val="150000"/>
              </a:lnSpc>
            </a:pPr>
            <a:r>
              <a:rPr dirty="0" smtClean="0"/>
              <a:t>Nini Eliashvili, Gruzija</a:t>
            </a:r>
          </a:p>
          <a:p>
            <a:pPr>
              <a:lnSpc>
                <a:spcPct val="150000"/>
              </a:lnSpc>
            </a:pPr>
            <a:r>
              <a:rPr dirty="0" smtClean="0"/>
              <a:t>Ljerka Crnković, Hrvatska</a:t>
            </a:r>
            <a:endParaRPr lang="hr-HR" dirty="0" smtClean="0"/>
          </a:p>
          <a:p>
            <a:pPr>
              <a:lnSpc>
                <a:spcPct val="150000"/>
              </a:lnSpc>
            </a:pPr>
            <a:r>
              <a:rPr dirty="0" smtClean="0"/>
              <a:t>Cristina Scutelnic, Moldova</a:t>
            </a:r>
          </a:p>
          <a:p>
            <a:pPr>
              <a:lnSpc>
                <a:spcPct val="150000"/>
              </a:lnSpc>
            </a:pPr>
            <a:r>
              <a:rPr dirty="0" smtClean="0"/>
              <a:t>Halis Kiral, Turska</a:t>
            </a:r>
            <a:endParaRPr lang="hr-HR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Voditelji</a:t>
            </a:r>
            <a:endParaRPr lang="hr-HR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45069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dirty="0" smtClean="0"/>
              <a:t>stajalište IACOP-a u pogledu unutarnje kontrole – provedba/izvršenje/ocjena/revizija</a:t>
            </a:r>
          </a:p>
          <a:p>
            <a:pPr>
              <a:lnSpc>
                <a:spcPct val="150000"/>
              </a:lnSpc>
            </a:pPr>
            <a:r>
              <a:rPr dirty="0" smtClean="0"/>
              <a:t>povezivanje ključnih rizika i kontrola sa zajedničkim postupcima</a:t>
            </a:r>
            <a:endParaRPr lang="hr-HR" dirty="0" smtClean="0"/>
          </a:p>
          <a:p>
            <a:pPr>
              <a:lnSpc>
                <a:spcPct val="150000"/>
              </a:lnSpc>
            </a:pPr>
            <a:r>
              <a:rPr dirty="0" smtClean="0"/>
              <a:t>naglašavanje prakse i NAČINA provedbe, ne samo teorije</a:t>
            </a:r>
            <a:endParaRPr lang="hr-HR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Pitanja na koja se ICWG usredotočuje</a:t>
            </a:r>
            <a:endParaRPr lang="hr-HR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79512" y="2492896"/>
            <a:ext cx="7776864" cy="3450696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hr-HR" sz="2400" b="1" dirty="0" smtClean="0"/>
              <a:t>razumjeti</a:t>
            </a:r>
            <a:r>
              <a:rPr lang="hr-HR" sz="2400" dirty="0" smtClean="0"/>
              <a:t> što je najbolja praksa u provedbi modela COSO prikazujući i pozitivne i negativne strane određenih slučajeva iz prakse </a:t>
            </a:r>
            <a:endParaRPr lang="hr-HR" sz="1800" dirty="0" smtClean="0"/>
          </a:p>
          <a:p>
            <a:pPr lvl="1"/>
            <a:r>
              <a:rPr lang="hr-HR" dirty="0" smtClean="0"/>
              <a:t>izraditi </a:t>
            </a:r>
            <a:r>
              <a:rPr lang="hr-HR" b="1" dirty="0" smtClean="0"/>
              <a:t>Izvješće o stajalištu IACOP-a</a:t>
            </a:r>
            <a:r>
              <a:rPr lang="hr-HR" dirty="0" smtClean="0"/>
              <a:t> u pogledu uloge unutarnje revizije i rukovodstva u ocjeni i razvoju sustava unutarnje kontrole u javnom sektoru te obuhvatiti i ulogu SHJ-a</a:t>
            </a:r>
            <a:endParaRPr lang="hr-HR" sz="1800" dirty="0" smtClean="0"/>
          </a:p>
          <a:p>
            <a:pPr lvl="1"/>
            <a:r>
              <a:rPr lang="hr-HR" sz="2400" dirty="0" smtClean="0"/>
              <a:t>okvir upravljanja rizicima (RMF) – izraditi postupak/standarde upravljanja rizicima na temelju COSO-</a:t>
            </a:r>
            <a:r>
              <a:rPr lang="hr-HR" sz="2400" dirty="0" err="1" smtClean="0"/>
              <a:t>va</a:t>
            </a:r>
            <a:r>
              <a:rPr lang="hr-HR" sz="2400" dirty="0" smtClean="0"/>
              <a:t> upravljanja rizicima u poduzeću (COSO ERM): studija slučaja s rizicima, kontrolama, izvještavanjem i </a:t>
            </a:r>
            <a:r>
              <a:rPr lang="hr-HR" sz="2400" dirty="0" err="1" smtClean="0"/>
              <a:t>monitoringom</a:t>
            </a:r>
            <a:endParaRPr lang="hr-HR" sz="1800" dirty="0" smtClean="0"/>
          </a:p>
          <a:p>
            <a:pPr lvl="1"/>
            <a:r>
              <a:rPr lang="hr-HR" sz="2400" dirty="0" smtClean="0"/>
              <a:t>utvrditi smjernice za dobre prakse u pogledu ključnih rizika i kontrola za najvažnije postupke koji postoje u kontekstu javnog sektora, koje će pomoći i unutarnjoj reviziji i rukovodstvu </a:t>
            </a:r>
            <a:endParaRPr lang="hr-HR" sz="1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 smtClean="0"/>
              <a:t>Potencijalni izlazni rezultati</a:t>
            </a:r>
            <a:endParaRPr lang="hr-HR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media.licdn.com/mpr/mpr/p/5/005/091/005/17a9ea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4796431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28242" y="942977"/>
            <a:ext cx="164355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 smtClean="0">
                <a:latin typeface="Comic Sans MS" panose="030F0702030302020204" pitchFamily="66" charset="0"/>
              </a:rPr>
              <a:t>NAŠ NAM PRORAČUN NE DOPUŠTA KUPNJU SOFTVERSKOG PAKETA PODJELE DUŽNOSTI…</a:t>
            </a:r>
            <a:endParaRPr lang="hr-HR" sz="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4986" y="1288913"/>
            <a:ext cx="131402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 smtClean="0">
                <a:latin typeface="Comic Sans MS" panose="030F0702030302020204" pitchFamily="66" charset="0"/>
              </a:rPr>
              <a:t>PA REVIZOR KAŽE DA ODSAD MORAMO </a:t>
            </a:r>
            <a:r>
              <a:rPr lang="hr-HR" sz="800" b="1" dirty="0" smtClean="0">
                <a:latin typeface="Comic Sans MS" panose="030F0702030302020204" pitchFamily="66" charset="0"/>
              </a:rPr>
              <a:t>ZAJEDNO</a:t>
            </a:r>
            <a:r>
              <a:rPr lang="hr-HR" sz="800" dirty="0" smtClean="0">
                <a:latin typeface="Comic Sans MS" panose="030F0702030302020204" pitchFamily="66" charset="0"/>
              </a:rPr>
              <a:t> PRITISKATI ENTER</a:t>
            </a:r>
            <a:endParaRPr lang="hr-HR" sz="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498584"/>
            <a:ext cx="7408333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dirty="0" smtClean="0"/>
              <a:t>Što očekujete od ICWG-a?</a:t>
            </a:r>
          </a:p>
          <a:p>
            <a:pPr>
              <a:lnSpc>
                <a:spcPct val="150000"/>
              </a:lnSpc>
            </a:pPr>
            <a:r>
              <a:rPr dirty="0" smtClean="0"/>
              <a:t>Koje bismo teme trebali obuhvatiti?</a:t>
            </a:r>
          </a:p>
          <a:p>
            <a:pPr>
              <a:lnSpc>
                <a:spcPct val="150000"/>
              </a:lnSpc>
            </a:pPr>
            <a:r>
              <a:rPr dirty="0" smtClean="0"/>
              <a:t>Kakav bismo proizvod znanja trebali izraditi; što bi bilo najkorisnije?</a:t>
            </a:r>
            <a:endParaRPr lang="hr-HR" sz="2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Razgovor za stolom</a:t>
            </a:r>
            <a:endParaRPr lang="hr-HR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64</TotalTime>
  <Words>260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Hullám</vt:lpstr>
      <vt:lpstr>NOVO USMJERENJE</vt:lpstr>
      <vt:lpstr>Radna skupina za unutarnju kontrolu (ICWG)</vt:lpstr>
      <vt:lpstr>Voditelji</vt:lpstr>
      <vt:lpstr>Pitanja na koja se ICWG usredotočuje</vt:lpstr>
      <vt:lpstr>Potencijalni izlazni rezultati</vt:lpstr>
      <vt:lpstr>PowerPoint Presentation</vt:lpstr>
      <vt:lpstr>Razgovor za stolom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was done so far…</dc:title>
  <dc:creator>Németh Edit</dc:creator>
  <cp:lastModifiedBy>Assia</cp:lastModifiedBy>
  <cp:revision>9</cp:revision>
  <dcterms:created xsi:type="dcterms:W3CDTF">2014-09-10T15:17:53Z</dcterms:created>
  <dcterms:modified xsi:type="dcterms:W3CDTF">2016-03-23T11:00:22Z</dcterms:modified>
</cp:coreProperties>
</file>