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924" r:id="rId1"/>
    <p:sldMasterId id="2147483937" r:id="rId2"/>
  </p:sldMasterIdLst>
  <p:notesMasterIdLst>
    <p:notesMasterId r:id="rId28"/>
  </p:notesMasterIdLst>
  <p:handoutMasterIdLst>
    <p:handoutMasterId r:id="rId29"/>
  </p:handoutMasterIdLst>
  <p:sldIdLst>
    <p:sldId id="339" r:id="rId3"/>
    <p:sldId id="336" r:id="rId4"/>
    <p:sldId id="337" r:id="rId5"/>
    <p:sldId id="312" r:id="rId6"/>
    <p:sldId id="315" r:id="rId7"/>
    <p:sldId id="307" r:id="rId8"/>
    <p:sldId id="314" r:id="rId9"/>
    <p:sldId id="313" r:id="rId10"/>
    <p:sldId id="325" r:id="rId11"/>
    <p:sldId id="319" r:id="rId12"/>
    <p:sldId id="320" r:id="rId13"/>
    <p:sldId id="321" r:id="rId14"/>
    <p:sldId id="322" r:id="rId15"/>
    <p:sldId id="323" r:id="rId16"/>
    <p:sldId id="324" r:id="rId17"/>
    <p:sldId id="326" r:id="rId18"/>
    <p:sldId id="317" r:id="rId19"/>
    <p:sldId id="327" r:id="rId20"/>
    <p:sldId id="328" r:id="rId21"/>
    <p:sldId id="329" r:id="rId22"/>
    <p:sldId id="331" r:id="rId23"/>
    <p:sldId id="330" r:id="rId24"/>
    <p:sldId id="332" r:id="rId25"/>
    <p:sldId id="340" r:id="rId26"/>
    <p:sldId id="333" r:id="rId27"/>
  </p:sldIdLst>
  <p:sldSz cx="9144000" cy="6858000" type="screen4x3"/>
  <p:notesSz cx="6797675" cy="9874250"/>
  <p:embeddedFontLst>
    <p:embeddedFont>
      <p:font typeface="BPG Glaho Arial" panose="020B0604020202020204" charset="0"/>
      <p:regular r:id="rId30"/>
    </p:embeddedFont>
    <p:embeddedFont>
      <p:font typeface="Calibri Light" panose="020F0302020204030204" pitchFamily="34" charset="0"/>
      <p:regular r:id="rId31"/>
      <p:italic r:id="rId32"/>
    </p:embeddedFont>
    <p:embeddedFont>
      <p:font typeface="BPG Nino Mtavruli" panose="020B0604020202020204" charset="0"/>
      <p:regular r:id="rId33"/>
      <p:bold r:id="rId34"/>
    </p:embeddedFont>
    <p:embeddedFont>
      <p:font typeface="DejaVu Sans" panose="020B0604020202020204" charset="0"/>
      <p:regular r:id="rId35"/>
      <p:bold r:id="rId36"/>
      <p:italic r:id="rId37"/>
      <p:boldItalic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ram Shvangiradze" initials="G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00"/>
    <a:srgbClr val="D00000"/>
    <a:srgbClr val="F85A5A"/>
    <a:srgbClr val="A80000"/>
    <a:srgbClr val="860000"/>
    <a:srgbClr val="F60000"/>
    <a:srgbClr val="A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0" autoAdjust="0"/>
    <p:restoredTop sz="95792" autoAdjust="0"/>
  </p:normalViewPr>
  <p:slideViewPr>
    <p:cSldViewPr>
      <p:cViewPr varScale="1">
        <p:scale>
          <a:sx n="84" d="100"/>
          <a:sy n="84" d="100"/>
        </p:scale>
        <p:origin x="1248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116F5-EC87-4868-BEF3-9416831985D0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363A5-8A49-44D8-8623-9D9FBF48F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48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955" cy="493059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245" y="2"/>
            <a:ext cx="2945955" cy="493059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825C7A0-C599-4189-B850-38132AB3D2AF}" type="datetimeFigureOut">
              <a:rPr lang="en-US"/>
              <a:pPr>
                <a:defRPr/>
              </a:pPr>
              <a:t>9/17/2015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3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9" rIns="92437" bIns="4621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064" y="4690598"/>
            <a:ext cx="5437550" cy="4442432"/>
          </a:xfrm>
          <a:prstGeom prst="rect">
            <a:avLst/>
          </a:prstGeom>
        </p:spPr>
        <p:txBody>
          <a:bodyPr vert="horz" lIns="92437" tIns="46219" rIns="92437" bIns="4621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9560"/>
            <a:ext cx="2945955" cy="493059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245" y="9379560"/>
            <a:ext cx="2945955" cy="493059"/>
          </a:xfrm>
          <a:prstGeom prst="rect">
            <a:avLst/>
          </a:prstGeom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7E8F975-CA93-4CAC-8B2D-F6D625F79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335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8F975-CA93-4CAC-8B2D-F6D625F794B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4675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8F975-CA93-4CAC-8B2D-F6D625F794B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18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8F975-CA93-4CAC-8B2D-F6D625F794B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6754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8F975-CA93-4CAC-8B2D-F6D625F794B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507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8F975-CA93-4CAC-8B2D-F6D625F794B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4034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8F975-CA93-4CAC-8B2D-F6D625F794B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364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8F975-CA93-4CAC-8B2D-F6D625F794B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069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8F975-CA93-4CAC-8B2D-F6D625F794B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2435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8F975-CA93-4CAC-8B2D-F6D625F794B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2783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8F975-CA93-4CAC-8B2D-F6D625F794B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435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8F975-CA93-4CAC-8B2D-F6D625F794B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59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8F975-CA93-4CAC-8B2D-F6D625F794B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970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8F975-CA93-4CAC-8B2D-F6D625F794B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937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8F975-CA93-4CAC-8B2D-F6D625F794B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481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8F975-CA93-4CAC-8B2D-F6D625F794B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8442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8F975-CA93-4CAC-8B2D-F6D625F794B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5793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8F975-CA93-4CAC-8B2D-F6D625F794B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5551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8F975-CA93-4CAC-8B2D-F6D625F794B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56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8F975-CA93-4CAC-8B2D-F6D625F794B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76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8F975-CA93-4CAC-8B2D-F6D625F794B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83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8F975-CA93-4CAC-8B2D-F6D625F794B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11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8F975-CA93-4CAC-8B2D-F6D625F794B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58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8F975-CA93-4CAC-8B2D-F6D625F794B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363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8F975-CA93-4CAC-8B2D-F6D625F794B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83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8F975-CA93-4CAC-8B2D-F6D625F794B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01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7D4CBC-B2C5-4E0C-BDC9-459C7575A7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374517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F23C96-AE04-48C6-BC2B-176B54AB8B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397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F8AF43-D5D2-4CA0-8DBA-D27295DFD1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540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667000"/>
            <a:ext cx="7162800" cy="93345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810000"/>
            <a:ext cx="6400800" cy="914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ru-RU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1905000" y="4267200"/>
            <a:ext cx="6781800" cy="457200"/>
          </a:xfrm>
        </p:spPr>
        <p:txBody>
          <a:bodyPr>
            <a:normAutofit/>
          </a:bodyPr>
          <a:lstStyle>
            <a:lvl1pPr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1"/>
          </p:nvPr>
        </p:nvSpPr>
        <p:spPr>
          <a:xfrm>
            <a:off x="1905000" y="4495800"/>
            <a:ext cx="6781800" cy="457200"/>
          </a:xfrm>
        </p:spPr>
        <p:txBody>
          <a:bodyPr>
            <a:normAutofit/>
          </a:bodyPr>
          <a:lstStyle>
            <a:lvl1pPr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7065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7786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f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12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6EDE1-5BA2-44AE-8B90-250D128EED6E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9CE8F6-9B7B-482F-ADCE-D120111662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137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6EDE1-5BA2-44AE-8B90-250D128EED6E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BE8AAB-F472-4092-B654-F147BB7956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291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5373E3-80BD-409F-B8A6-0EEC1CA042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092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5DF423-744E-41E2-8F36-90A26F2512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627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22558D-7DB3-4A8C-B59E-FBD85309DE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277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2258B2-666A-4CFD-B23C-1DEEDDD288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716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E93E66-EA40-407E-A5E6-8DE8278D73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752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BE7DC5-4094-4624-93BB-48931E6C35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77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97D4CBC-B2C5-4E0C-BDC9-459C7575A7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89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4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457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5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5.pn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27.png"/><Relationship Id="rId12" Type="http://schemas.openxmlformats.org/officeDocument/2006/relationships/image" Target="../media/image2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19.png"/><Relationship Id="rId5" Type="http://schemas.openxmlformats.org/officeDocument/2006/relationships/image" Target="../media/image5.png"/><Relationship Id="rId15" Type="http://schemas.openxmlformats.org/officeDocument/2006/relationships/image" Target="../media/image30.png"/><Relationship Id="rId10" Type="http://schemas.openxmlformats.org/officeDocument/2006/relationships/image" Target="../media/image28.png"/><Relationship Id="rId4" Type="http://schemas.openxmlformats.org/officeDocument/2006/relationships/image" Target="../media/image2.png"/><Relationship Id="rId9" Type="http://schemas.openxmlformats.org/officeDocument/2006/relationships/image" Target="../media/image21.png"/><Relationship Id="rId1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2.png"/><Relationship Id="rId18" Type="http://schemas.openxmlformats.org/officeDocument/2006/relationships/image" Target="../media/image2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5.pn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4.png"/><Relationship Id="rId7" Type="http://schemas.openxmlformats.org/officeDocument/2006/relationships/image" Target="../media/image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39.png"/><Relationship Id="rId5" Type="http://schemas.openxmlformats.org/officeDocument/2006/relationships/image" Target="../media/image2.png"/><Relationship Id="rId10" Type="http://schemas.openxmlformats.org/officeDocument/2006/relationships/image" Target="../media/image38.png"/><Relationship Id="rId4" Type="http://schemas.openxmlformats.org/officeDocument/2006/relationships/image" Target="../media/image35.png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1811997" y="3464143"/>
            <a:ext cx="5520005" cy="1066800"/>
          </a:xfrm>
          <a:noFill/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BPG Nino Mtavruli" panose="02000806000000020004" pitchFamily="2" charset="0"/>
                <a:cs typeface="Arial" pitchFamily="34" charset="0"/>
              </a:rPr>
              <a:t>Budget Management Electronic System</a:t>
            </a:r>
            <a:endParaRPr lang="ru-RU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Content Placeholder 3"/>
          <p:cNvSpPr>
            <a:spLocks noGrp="1"/>
          </p:cNvSpPr>
          <p:nvPr>
            <p:ph sz="quarter" idx="10"/>
          </p:nvPr>
        </p:nvSpPr>
        <p:spPr>
          <a:xfrm>
            <a:off x="1258212" y="4648200"/>
            <a:ext cx="6781800" cy="928523"/>
          </a:xfrm>
        </p:spPr>
        <p:txBody>
          <a:bodyPr>
            <a:normAutofit/>
          </a:bodyPr>
          <a:lstStyle/>
          <a:p>
            <a:pPr algn="ctr" eaLnBrk="1" hangingPunct="1"/>
            <a:endParaRPr lang="ka-GE" sz="1500" dirty="0" smtClean="0">
              <a:solidFill>
                <a:schemeClr val="tx2">
                  <a:lumMod val="60000"/>
                  <a:lumOff val="40000"/>
                </a:schemeClr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algn="ctr" eaLnBrk="1" hangingPunct="1"/>
            <a:r>
              <a:rPr lang="en-US" sz="1200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LEPL Financial-Analytical Service, Ministry of Finance</a:t>
            </a:r>
          </a:p>
          <a:p>
            <a:pPr algn="ctr" eaLnBrk="1" hangingPunct="1"/>
            <a:r>
              <a:rPr lang="en-US" sz="1200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October</a:t>
            </a:r>
            <a:r>
              <a:rPr lang="ka-GE" sz="1200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, 201</a:t>
            </a:r>
            <a:r>
              <a:rPr lang="en-US" sz="1200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5</a:t>
            </a:r>
            <a:endParaRPr lang="ru-RU" sz="1200" dirty="0" smtClean="0">
              <a:solidFill>
                <a:srgbClr val="C00000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05100" y="2209800"/>
            <a:ext cx="373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D00000"/>
                </a:solidFill>
              </a:rPr>
              <a:t>e</a:t>
            </a:r>
            <a:r>
              <a:rPr lang="en-US" sz="6000" dirty="0" err="1" smtClean="0"/>
              <a:t>Budget</a:t>
            </a:r>
            <a:r>
              <a:rPr lang="en-US" sz="6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696" y="1965714"/>
            <a:ext cx="3048000" cy="30289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6605" y="1965714"/>
            <a:ext cx="3048000" cy="3028950"/>
          </a:xfrm>
          <a:prstGeom prst="rect">
            <a:avLst/>
          </a:prstGeom>
        </p:spPr>
      </p:pic>
      <p:sp>
        <p:nvSpPr>
          <p:cNvPr id="10" name="Content Placeholder 3"/>
          <p:cNvSpPr>
            <a:spLocks noGrp="1"/>
          </p:cNvSpPr>
          <p:nvPr>
            <p:ph sz="quarter" idx="10"/>
          </p:nvPr>
        </p:nvSpPr>
        <p:spPr>
          <a:xfrm>
            <a:off x="4682469" y="5592987"/>
            <a:ext cx="4461528" cy="377216"/>
          </a:xfrm>
        </p:spPr>
        <p:txBody>
          <a:bodyPr>
            <a:normAutofit/>
          </a:bodyPr>
          <a:lstStyle/>
          <a:p>
            <a:pPr algn="r"/>
            <a:r>
              <a:rPr lang="en-US" sz="1000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Guram Shvangiradze, </a:t>
            </a:r>
            <a:r>
              <a:rPr lang="en-US" sz="1000" dirty="0" smtClean="0">
                <a:solidFill>
                  <a:srgbClr val="C00000"/>
                </a:solidFill>
              </a:rPr>
              <a:t>Chief Analyst</a:t>
            </a:r>
            <a:endParaRPr lang="ru-RU" sz="1000" dirty="0" smtClean="0">
              <a:solidFill>
                <a:srgbClr val="C00000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23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5449919" cy="43691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dirty="0" smtClean="0">
                <a:solidFill>
                  <a:srgbClr val="C00000"/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e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Budget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1" y="2408015"/>
            <a:ext cx="144779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Budget Units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219817" y="2825802"/>
            <a:ext cx="149070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Organization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583189" y="4126468"/>
            <a:ext cx="206501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Expense Classifier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08592" y="3243589"/>
            <a:ext cx="179660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Financing Source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209800" y="3668520"/>
            <a:ext cx="22098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Financing Sub-Source</a:t>
            </a:r>
            <a:endParaRPr lang="en-US" dirty="0"/>
          </a:p>
        </p:txBody>
      </p:sp>
      <p:cxnSp>
        <p:nvCxnSpPr>
          <p:cNvPr id="12" name="Elbow Connector 11"/>
          <p:cNvCxnSpPr>
            <a:stCxn id="4" idx="1"/>
            <a:endCxn id="24" idx="1"/>
          </p:cNvCxnSpPr>
          <p:nvPr/>
        </p:nvCxnSpPr>
        <p:spPr>
          <a:xfrm rot="10800000" flipH="1" flipV="1">
            <a:off x="762001" y="2592680"/>
            <a:ext cx="457816" cy="417787"/>
          </a:xfrm>
          <a:prstGeom prst="bentConnector3">
            <a:avLst>
              <a:gd name="adj1" fmla="val -49933"/>
            </a:avLst>
          </a:prstGeom>
          <a:ln w="28575"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24" idx="1"/>
            <a:endCxn id="29" idx="1"/>
          </p:cNvCxnSpPr>
          <p:nvPr/>
        </p:nvCxnSpPr>
        <p:spPr>
          <a:xfrm rot="10800000" flipH="1" flipV="1">
            <a:off x="1219816" y="3010467"/>
            <a:ext cx="488775" cy="417787"/>
          </a:xfrm>
          <a:prstGeom prst="bentConnector3">
            <a:avLst>
              <a:gd name="adj1" fmla="val -46770"/>
            </a:avLst>
          </a:prstGeom>
          <a:ln w="28575"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29" idx="1"/>
            <a:endCxn id="30" idx="1"/>
          </p:cNvCxnSpPr>
          <p:nvPr/>
        </p:nvCxnSpPr>
        <p:spPr>
          <a:xfrm rot="10800000" flipH="1" flipV="1">
            <a:off x="1708592" y="3428254"/>
            <a:ext cx="501208" cy="424931"/>
          </a:xfrm>
          <a:prstGeom prst="bentConnector3">
            <a:avLst>
              <a:gd name="adj1" fmla="val -45610"/>
            </a:avLst>
          </a:prstGeom>
          <a:ln w="28575"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30" idx="1"/>
            <a:endCxn id="25" idx="1"/>
          </p:cNvCxnSpPr>
          <p:nvPr/>
        </p:nvCxnSpPr>
        <p:spPr>
          <a:xfrm rot="10800000" flipH="1" flipV="1">
            <a:off x="2209799" y="3853186"/>
            <a:ext cx="373389" cy="457948"/>
          </a:xfrm>
          <a:prstGeom prst="bentConnector3">
            <a:avLst>
              <a:gd name="adj1" fmla="val -61223"/>
            </a:avLst>
          </a:prstGeom>
          <a:ln w="28575"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876800" y="1066800"/>
            <a:ext cx="4190997" cy="47705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Classifier which corresponds to budgeting cycles.</a:t>
            </a:r>
          </a:p>
          <a:p>
            <a:r>
              <a:rPr lang="en-US" sz="1400" dirty="0" smtClean="0"/>
              <a:t>Currently system counts 6 Work-Periods: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1400" dirty="0" smtClean="0"/>
              <a:t>2010-2011 Budgeting Cycle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1400" dirty="0" smtClean="0"/>
              <a:t>2011-2012 </a:t>
            </a:r>
            <a:r>
              <a:rPr lang="en-US" sz="1400" dirty="0"/>
              <a:t>Budgeting Cycle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1400" dirty="0" smtClean="0"/>
              <a:t>2012-2013 </a:t>
            </a:r>
            <a:r>
              <a:rPr lang="en-US" sz="1400" dirty="0"/>
              <a:t>Budgeting Cycle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1400" dirty="0" smtClean="0"/>
              <a:t>2013-2014 </a:t>
            </a:r>
            <a:r>
              <a:rPr lang="en-US" sz="1400" dirty="0"/>
              <a:t>Budgeting Cycle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1400" dirty="0" smtClean="0"/>
              <a:t>2014-2015 </a:t>
            </a:r>
            <a:r>
              <a:rPr lang="en-US" sz="1400" dirty="0"/>
              <a:t>Budgeting Cycle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1400" dirty="0" smtClean="0"/>
              <a:t>2015-2016 </a:t>
            </a:r>
            <a:r>
              <a:rPr lang="en-US" sz="1400" dirty="0"/>
              <a:t>Budgeting Cycle</a:t>
            </a:r>
          </a:p>
          <a:p>
            <a:endParaRPr lang="en-US" sz="1600" dirty="0" smtClean="0"/>
          </a:p>
          <a:p>
            <a:r>
              <a:rPr lang="en-US" sz="1400" i="1" dirty="0"/>
              <a:t>For example, last one </a:t>
            </a:r>
            <a:r>
              <a:rPr lang="en-US" sz="1400" i="1" dirty="0" smtClean="0"/>
              <a:t>(2015-2016 work-period) </a:t>
            </a:r>
            <a:r>
              <a:rPr lang="en-US" sz="1400" i="1" dirty="0"/>
              <a:t>corresponds to the budget cycle </a:t>
            </a:r>
            <a:r>
              <a:rPr lang="en-US" sz="1400" i="1" dirty="0" smtClean="0"/>
              <a:t>that started </a:t>
            </a:r>
            <a:r>
              <a:rPr lang="en-US" sz="1400" i="1" dirty="0"/>
              <a:t>in </a:t>
            </a:r>
            <a:r>
              <a:rPr lang="en-US" sz="1400" i="1" dirty="0" smtClean="0"/>
              <a:t>2015 </a:t>
            </a:r>
            <a:r>
              <a:rPr lang="en-US" sz="1400" i="1" dirty="0"/>
              <a:t>and is </a:t>
            </a:r>
            <a:r>
              <a:rPr lang="en-US" sz="1400" i="1" dirty="0" smtClean="0"/>
              <a:t>aimed at planning and adjusting the budget of 2016.      </a:t>
            </a:r>
            <a:endParaRPr lang="en-US" sz="1400" i="1" dirty="0"/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sz="1600" dirty="0" smtClean="0"/>
              <a:t>All the other classifiers depend on work-periods which ensures intactness of historical data through corresponding classification versioning. </a:t>
            </a:r>
          </a:p>
          <a:p>
            <a:endParaRPr lang="en-US" i="1" dirty="0"/>
          </a:p>
        </p:txBody>
      </p:sp>
      <p:sp>
        <p:nvSpPr>
          <p:cNvPr id="47" name="TextBox 46"/>
          <p:cNvSpPr txBox="1"/>
          <p:nvPr/>
        </p:nvSpPr>
        <p:spPr>
          <a:xfrm>
            <a:off x="228601" y="1990227"/>
            <a:ext cx="146092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Work-Period</a:t>
            </a:r>
            <a:endParaRPr lang="en-US" dirty="0"/>
          </a:p>
        </p:txBody>
      </p:sp>
      <p:cxnSp>
        <p:nvCxnSpPr>
          <p:cNvPr id="48" name="Elbow Connector 47"/>
          <p:cNvCxnSpPr>
            <a:stCxn id="47" idx="1"/>
            <a:endCxn id="4" idx="1"/>
          </p:cNvCxnSpPr>
          <p:nvPr/>
        </p:nvCxnSpPr>
        <p:spPr>
          <a:xfrm rot="10800000" flipH="1" flipV="1">
            <a:off x="228601" y="2174893"/>
            <a:ext cx="533400" cy="417788"/>
          </a:xfrm>
          <a:prstGeom prst="bentConnector3">
            <a:avLst>
              <a:gd name="adj1" fmla="val -28125"/>
            </a:avLst>
          </a:prstGeom>
          <a:ln w="28575"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2" name="Right Arrow 71"/>
          <p:cNvSpPr/>
          <p:nvPr/>
        </p:nvSpPr>
        <p:spPr>
          <a:xfrm>
            <a:off x="1828800" y="1961533"/>
            <a:ext cx="2470984" cy="426719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/>
          <p:cNvGrpSpPr/>
          <p:nvPr/>
        </p:nvGrpSpPr>
        <p:grpSpPr>
          <a:xfrm>
            <a:off x="107543" y="1115977"/>
            <a:ext cx="2224545" cy="754118"/>
            <a:chOff x="635447" y="4480338"/>
            <a:chExt cx="2224545" cy="754118"/>
          </a:xfrm>
        </p:grpSpPr>
        <p:sp>
          <p:nvSpPr>
            <p:cNvPr id="74" name="Rectangle 73"/>
            <p:cNvSpPr/>
            <p:nvPr/>
          </p:nvSpPr>
          <p:spPr>
            <a:xfrm>
              <a:off x="635447" y="4521159"/>
              <a:ext cx="2224545" cy="67247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221" y="4480338"/>
              <a:ext cx="754118" cy="754118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>
            <a:xfrm>
              <a:off x="1326129" y="4590376"/>
              <a:ext cx="15338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Expenses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095945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8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8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8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9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4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9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4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9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5449919" cy="43691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dirty="0" smtClean="0">
                <a:solidFill>
                  <a:srgbClr val="C00000"/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e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Budget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1" y="2408015"/>
            <a:ext cx="144779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Budget Units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219817" y="2825802"/>
            <a:ext cx="149070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Organization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583189" y="4126468"/>
            <a:ext cx="206501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Expense Classifier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08592" y="3243589"/>
            <a:ext cx="179660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Financing Source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209800" y="3668520"/>
            <a:ext cx="22098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Financing Sub-Source</a:t>
            </a:r>
            <a:endParaRPr lang="en-US" dirty="0"/>
          </a:p>
        </p:txBody>
      </p:sp>
      <p:cxnSp>
        <p:nvCxnSpPr>
          <p:cNvPr id="12" name="Elbow Connector 11"/>
          <p:cNvCxnSpPr>
            <a:stCxn id="4" idx="1"/>
            <a:endCxn id="24" idx="1"/>
          </p:cNvCxnSpPr>
          <p:nvPr/>
        </p:nvCxnSpPr>
        <p:spPr>
          <a:xfrm rot="10800000" flipH="1" flipV="1">
            <a:off x="762001" y="2592680"/>
            <a:ext cx="457816" cy="417787"/>
          </a:xfrm>
          <a:prstGeom prst="bentConnector3">
            <a:avLst>
              <a:gd name="adj1" fmla="val -49933"/>
            </a:avLst>
          </a:prstGeom>
          <a:ln w="28575"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24" idx="1"/>
            <a:endCxn id="29" idx="1"/>
          </p:cNvCxnSpPr>
          <p:nvPr/>
        </p:nvCxnSpPr>
        <p:spPr>
          <a:xfrm rot="10800000" flipH="1" flipV="1">
            <a:off x="1219816" y="3010467"/>
            <a:ext cx="488775" cy="417787"/>
          </a:xfrm>
          <a:prstGeom prst="bentConnector3">
            <a:avLst>
              <a:gd name="adj1" fmla="val -46770"/>
            </a:avLst>
          </a:prstGeom>
          <a:ln w="28575"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29" idx="1"/>
            <a:endCxn id="30" idx="1"/>
          </p:cNvCxnSpPr>
          <p:nvPr/>
        </p:nvCxnSpPr>
        <p:spPr>
          <a:xfrm rot="10800000" flipH="1" flipV="1">
            <a:off x="1708592" y="3428254"/>
            <a:ext cx="501208" cy="424931"/>
          </a:xfrm>
          <a:prstGeom prst="bentConnector3">
            <a:avLst>
              <a:gd name="adj1" fmla="val -45610"/>
            </a:avLst>
          </a:prstGeom>
          <a:ln w="28575"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30" idx="1"/>
            <a:endCxn id="25" idx="1"/>
          </p:cNvCxnSpPr>
          <p:nvPr/>
        </p:nvCxnSpPr>
        <p:spPr>
          <a:xfrm rot="10800000" flipH="1" flipV="1">
            <a:off x="2209799" y="3853186"/>
            <a:ext cx="373389" cy="457948"/>
          </a:xfrm>
          <a:prstGeom prst="bentConnector3">
            <a:avLst>
              <a:gd name="adj1" fmla="val -61223"/>
            </a:avLst>
          </a:prstGeom>
          <a:ln w="28575"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12521" y="1146959"/>
            <a:ext cx="3979079" cy="43088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State, autonomous republics and municipalities.</a:t>
            </a:r>
          </a:p>
          <a:p>
            <a:endParaRPr lang="en-US" sz="2000" dirty="0" smtClean="0"/>
          </a:p>
          <a:p>
            <a:r>
              <a:rPr lang="en-US" sz="1600" i="1" dirty="0" smtClean="0"/>
              <a:t>  For example in 2015-2016 work-period:</a:t>
            </a:r>
          </a:p>
          <a:p>
            <a:endParaRPr lang="en-US" dirty="0" smtClean="0"/>
          </a:p>
          <a:p>
            <a:pPr lvl="1"/>
            <a:r>
              <a:rPr lang="en-US" sz="1400" dirty="0"/>
              <a:t>01 - </a:t>
            </a:r>
            <a:r>
              <a:rPr lang="en-US" sz="1400" b="1" dirty="0"/>
              <a:t>State </a:t>
            </a:r>
            <a:endParaRPr lang="en-US" sz="1400" b="1" dirty="0" smtClean="0"/>
          </a:p>
          <a:p>
            <a:pPr lvl="1"/>
            <a:endParaRPr lang="en-US" sz="1400" b="1" dirty="0" smtClean="0"/>
          </a:p>
          <a:p>
            <a:pPr lvl="1"/>
            <a:r>
              <a:rPr lang="en-US" sz="1400" dirty="0" smtClean="0"/>
              <a:t>02 </a:t>
            </a:r>
            <a:r>
              <a:rPr lang="en-US" sz="1400" dirty="0"/>
              <a:t>- Autonomous </a:t>
            </a:r>
            <a:r>
              <a:rPr lang="en-US" sz="1400" dirty="0" smtClean="0"/>
              <a:t>Republic </a:t>
            </a:r>
            <a:r>
              <a:rPr lang="en-US" sz="1400" dirty="0"/>
              <a:t>of </a:t>
            </a:r>
            <a:r>
              <a:rPr lang="en-US" sz="1400" b="1" dirty="0" smtClean="0"/>
              <a:t>Abkhazia</a:t>
            </a:r>
          </a:p>
          <a:p>
            <a:pPr lvl="1"/>
            <a:endParaRPr lang="en-US" sz="1400" b="1" dirty="0"/>
          </a:p>
          <a:p>
            <a:pPr lvl="1"/>
            <a:r>
              <a:rPr lang="en-US" sz="1400" dirty="0"/>
              <a:t>03 - Autonomous </a:t>
            </a:r>
            <a:r>
              <a:rPr lang="en-US" sz="1400" dirty="0" smtClean="0"/>
              <a:t>Republic </a:t>
            </a:r>
            <a:r>
              <a:rPr lang="en-US" sz="1400" dirty="0"/>
              <a:t>of </a:t>
            </a:r>
            <a:r>
              <a:rPr lang="en-US" sz="1400" b="1" dirty="0" smtClean="0"/>
              <a:t>Adjara</a:t>
            </a:r>
          </a:p>
          <a:p>
            <a:pPr lvl="1"/>
            <a:endParaRPr lang="en-US" sz="1400" b="1" dirty="0"/>
          </a:p>
          <a:p>
            <a:pPr lvl="1"/>
            <a:r>
              <a:rPr lang="en-US" sz="1400" dirty="0"/>
              <a:t>04 - </a:t>
            </a:r>
            <a:r>
              <a:rPr lang="en-US" sz="1400" b="1" dirty="0" smtClean="0"/>
              <a:t>Tbilisi </a:t>
            </a:r>
            <a:r>
              <a:rPr lang="en-US" sz="1400" dirty="0"/>
              <a:t>Municipality</a:t>
            </a:r>
          </a:p>
          <a:p>
            <a:endParaRPr lang="en-US" dirty="0" smtClean="0"/>
          </a:p>
          <a:p>
            <a:r>
              <a:rPr lang="en-US" dirty="0" smtClean="0"/>
              <a:t>… </a:t>
            </a:r>
            <a:r>
              <a:rPr lang="en-US" sz="1400" i="1" dirty="0" smtClean="0"/>
              <a:t>and other municipalities.</a:t>
            </a:r>
          </a:p>
          <a:p>
            <a:endParaRPr lang="en-US" sz="1400" dirty="0" smtClean="0"/>
          </a:p>
          <a:p>
            <a:r>
              <a:rPr lang="en-US" sz="1400" dirty="0" smtClean="0"/>
              <a:t>Total </a:t>
            </a:r>
            <a:r>
              <a:rPr lang="en-US" sz="1400" dirty="0"/>
              <a:t>79 Self-Governing Units </a:t>
            </a:r>
          </a:p>
          <a:p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228601" y="1990227"/>
            <a:ext cx="146092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Work-Period</a:t>
            </a:r>
            <a:endParaRPr lang="en-US" dirty="0"/>
          </a:p>
        </p:txBody>
      </p:sp>
      <p:cxnSp>
        <p:nvCxnSpPr>
          <p:cNvPr id="48" name="Elbow Connector 47"/>
          <p:cNvCxnSpPr>
            <a:stCxn id="47" idx="1"/>
            <a:endCxn id="4" idx="1"/>
          </p:cNvCxnSpPr>
          <p:nvPr/>
        </p:nvCxnSpPr>
        <p:spPr>
          <a:xfrm rot="10800000" flipH="1" flipV="1">
            <a:off x="228601" y="2174893"/>
            <a:ext cx="533400" cy="417788"/>
          </a:xfrm>
          <a:prstGeom prst="bentConnector3">
            <a:avLst>
              <a:gd name="adj1" fmla="val -28125"/>
            </a:avLst>
          </a:prstGeom>
          <a:ln w="28575"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2" name="Right Arrow 71"/>
          <p:cNvSpPr/>
          <p:nvPr/>
        </p:nvSpPr>
        <p:spPr>
          <a:xfrm>
            <a:off x="2329616" y="2371283"/>
            <a:ext cx="2470984" cy="426719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521" y="2477168"/>
            <a:ext cx="462892" cy="46289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917" y="2921189"/>
            <a:ext cx="466354" cy="46635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663" y="3769297"/>
            <a:ext cx="458608" cy="45860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460" y="3334608"/>
            <a:ext cx="485871" cy="485871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107543" y="1115977"/>
            <a:ext cx="2224545" cy="754118"/>
            <a:chOff x="635447" y="4480338"/>
            <a:chExt cx="2224545" cy="754118"/>
          </a:xfrm>
        </p:grpSpPr>
        <p:sp>
          <p:nvSpPr>
            <p:cNvPr id="33" name="Rectangle 32"/>
            <p:cNvSpPr/>
            <p:nvPr/>
          </p:nvSpPr>
          <p:spPr>
            <a:xfrm>
              <a:off x="635447" y="4521159"/>
              <a:ext cx="2224545" cy="67247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221" y="4480338"/>
              <a:ext cx="754118" cy="754118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1326129" y="4590376"/>
              <a:ext cx="15338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Expenses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8737789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6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10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6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1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6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5449919" cy="43691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dirty="0" smtClean="0">
                <a:solidFill>
                  <a:srgbClr val="C00000"/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e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Budget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1" y="2398988"/>
            <a:ext cx="144779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Budget Units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219817" y="2816775"/>
            <a:ext cx="149070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Organization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583189" y="4085176"/>
            <a:ext cx="206501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Expense Classifier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08592" y="3234562"/>
            <a:ext cx="179660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Financing Source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209800" y="3659493"/>
            <a:ext cx="22098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Financing Sub-Source</a:t>
            </a:r>
            <a:endParaRPr lang="en-US" dirty="0"/>
          </a:p>
        </p:txBody>
      </p:sp>
      <p:cxnSp>
        <p:nvCxnSpPr>
          <p:cNvPr id="12" name="Elbow Connector 11"/>
          <p:cNvCxnSpPr>
            <a:stCxn id="4" idx="1"/>
            <a:endCxn id="24" idx="1"/>
          </p:cNvCxnSpPr>
          <p:nvPr/>
        </p:nvCxnSpPr>
        <p:spPr>
          <a:xfrm rot="10800000" flipH="1" flipV="1">
            <a:off x="762001" y="2583653"/>
            <a:ext cx="457816" cy="417787"/>
          </a:xfrm>
          <a:prstGeom prst="bentConnector3">
            <a:avLst>
              <a:gd name="adj1" fmla="val -49933"/>
            </a:avLst>
          </a:prstGeom>
          <a:ln w="28575"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24" idx="1"/>
            <a:endCxn id="29" idx="1"/>
          </p:cNvCxnSpPr>
          <p:nvPr/>
        </p:nvCxnSpPr>
        <p:spPr>
          <a:xfrm rot="10800000" flipH="1" flipV="1">
            <a:off x="1219816" y="3001440"/>
            <a:ext cx="488775" cy="417787"/>
          </a:xfrm>
          <a:prstGeom prst="bentConnector3">
            <a:avLst>
              <a:gd name="adj1" fmla="val -46770"/>
            </a:avLst>
          </a:prstGeom>
          <a:ln w="28575"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29" idx="1"/>
            <a:endCxn id="30" idx="1"/>
          </p:cNvCxnSpPr>
          <p:nvPr/>
        </p:nvCxnSpPr>
        <p:spPr>
          <a:xfrm rot="10800000" flipH="1" flipV="1">
            <a:off x="1708592" y="3419227"/>
            <a:ext cx="501208" cy="424931"/>
          </a:xfrm>
          <a:prstGeom prst="bentConnector3">
            <a:avLst>
              <a:gd name="adj1" fmla="val -45610"/>
            </a:avLst>
          </a:prstGeom>
          <a:ln w="28575"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30" idx="1"/>
          </p:cNvCxnSpPr>
          <p:nvPr/>
        </p:nvCxnSpPr>
        <p:spPr>
          <a:xfrm rot="10800000" flipH="1" flipV="1">
            <a:off x="2209799" y="3844159"/>
            <a:ext cx="373389" cy="457948"/>
          </a:xfrm>
          <a:prstGeom prst="bentConnector3">
            <a:avLst>
              <a:gd name="adj1" fmla="val -61223"/>
            </a:avLst>
          </a:prstGeom>
          <a:ln w="28575"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980909" y="1107332"/>
            <a:ext cx="3979079" cy="43704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State budget as well as each </a:t>
            </a:r>
            <a:r>
              <a:rPr lang="en-US" sz="1400" dirty="0"/>
              <a:t>m</a:t>
            </a:r>
            <a:r>
              <a:rPr lang="en-US" sz="1400" dirty="0" smtClean="0"/>
              <a:t>unicipality and autonomous republic has its own structure of spending units. Assignation ceilings are determined for each spending unit at </a:t>
            </a:r>
            <a:r>
              <a:rPr lang="en-US" sz="1400" dirty="0"/>
              <a:t>the beginning of budget </a:t>
            </a:r>
            <a:r>
              <a:rPr lang="en-US" sz="1400" dirty="0" smtClean="0"/>
              <a:t>cycle, </a:t>
            </a:r>
            <a:r>
              <a:rPr lang="en-US" sz="1400" dirty="0"/>
              <a:t>a</a:t>
            </a:r>
            <a:r>
              <a:rPr lang="en-US" sz="1400" dirty="0" smtClean="0"/>
              <a:t>fter which they are decomposed into tree-like organizational structure within the files.</a:t>
            </a:r>
          </a:p>
          <a:p>
            <a:endParaRPr lang="en-US" dirty="0" smtClean="0"/>
          </a:p>
          <a:p>
            <a:r>
              <a:rPr lang="en-US" sz="1200" i="1" dirty="0" smtClean="0"/>
              <a:t>  For example state </a:t>
            </a:r>
            <a:r>
              <a:rPr lang="en-US" sz="1200" i="1" dirty="0"/>
              <a:t>budget </a:t>
            </a:r>
            <a:r>
              <a:rPr lang="en-US" sz="1200" i="1" dirty="0" smtClean="0"/>
              <a:t>in 2015-2016 work-period has about 60 spending units. there are many files for each spending unit and hundreds of organizations inside each file. </a:t>
            </a:r>
            <a:endParaRPr lang="en-US" sz="1400" i="1" dirty="0" smtClean="0"/>
          </a:p>
          <a:p>
            <a:endParaRPr lang="en-US" dirty="0" smtClean="0"/>
          </a:p>
          <a:p>
            <a:pPr lvl="1"/>
            <a:r>
              <a:rPr lang="en-US" sz="1200" dirty="0" smtClean="0"/>
              <a:t>01 </a:t>
            </a:r>
            <a:r>
              <a:rPr lang="en-US" sz="1200" dirty="0"/>
              <a:t>- </a:t>
            </a:r>
            <a:r>
              <a:rPr lang="en-US" sz="1200" b="1" dirty="0"/>
              <a:t>State </a:t>
            </a:r>
            <a:endParaRPr lang="en-US" sz="1200" b="1" dirty="0" smtClean="0"/>
          </a:p>
          <a:p>
            <a:pPr lvl="1"/>
            <a:r>
              <a:rPr lang="en-US" sz="1200" b="1" dirty="0"/>
              <a:t> </a:t>
            </a:r>
            <a:r>
              <a:rPr lang="en-US" sz="1200" b="1" dirty="0" smtClean="0"/>
              <a:t>      </a:t>
            </a:r>
            <a:r>
              <a:rPr lang="en-US" sz="900" b="1" dirty="0" smtClean="0"/>
              <a:t>01 00 – Spending Unit</a:t>
            </a:r>
          </a:p>
          <a:p>
            <a:pPr lvl="1"/>
            <a:r>
              <a:rPr lang="en-US" sz="900" b="1" dirty="0" smtClean="0"/>
              <a:t>	        01 01 – Organization</a:t>
            </a:r>
          </a:p>
          <a:p>
            <a:pPr lvl="1"/>
            <a:r>
              <a:rPr lang="en-US" sz="900" b="1" dirty="0" smtClean="0"/>
              <a:t>	        01 02 – Organization</a:t>
            </a:r>
          </a:p>
          <a:p>
            <a:pPr lvl="1"/>
            <a:r>
              <a:rPr lang="en-US" sz="900" b="1" dirty="0"/>
              <a:t>	</a:t>
            </a:r>
            <a:r>
              <a:rPr lang="en-US" sz="900" b="1" dirty="0" smtClean="0"/>
              <a:t>                     01 02 01 </a:t>
            </a:r>
            <a:r>
              <a:rPr lang="en-US" sz="900" b="1" dirty="0"/>
              <a:t>– </a:t>
            </a:r>
            <a:r>
              <a:rPr lang="en-US" sz="900" b="1" dirty="0" smtClean="0"/>
              <a:t>Organization</a:t>
            </a:r>
            <a:endParaRPr lang="en-US" sz="900" b="1" dirty="0"/>
          </a:p>
          <a:p>
            <a:pPr lvl="1"/>
            <a:r>
              <a:rPr lang="en-US" sz="900" b="1" dirty="0" smtClean="0"/>
              <a:t>	                     01 </a:t>
            </a:r>
            <a:r>
              <a:rPr lang="en-US" sz="900" b="1" dirty="0"/>
              <a:t>02 </a:t>
            </a:r>
            <a:r>
              <a:rPr lang="en-US" sz="900" b="1" dirty="0" smtClean="0"/>
              <a:t>02 </a:t>
            </a:r>
            <a:r>
              <a:rPr lang="en-US" sz="900" b="1" dirty="0"/>
              <a:t>– </a:t>
            </a:r>
            <a:r>
              <a:rPr lang="en-US" sz="900" b="1" dirty="0" smtClean="0"/>
              <a:t>Organization</a:t>
            </a:r>
          </a:p>
          <a:p>
            <a:pPr lvl="1"/>
            <a:r>
              <a:rPr lang="en-US" sz="900" b="1" dirty="0"/>
              <a:t>	 </a:t>
            </a:r>
            <a:r>
              <a:rPr lang="en-US" sz="900" b="1" dirty="0" smtClean="0"/>
              <a:t>       01 03 </a:t>
            </a:r>
            <a:r>
              <a:rPr lang="en-US" sz="900" b="1" dirty="0"/>
              <a:t>– </a:t>
            </a:r>
            <a:r>
              <a:rPr lang="en-US" sz="900" b="1" dirty="0" smtClean="0"/>
              <a:t>Organization </a:t>
            </a:r>
          </a:p>
          <a:p>
            <a:pPr lvl="1"/>
            <a:r>
              <a:rPr lang="en-US" sz="900" b="1" dirty="0" smtClean="0"/>
              <a:t>	             …</a:t>
            </a:r>
          </a:p>
          <a:p>
            <a:pPr lvl="1"/>
            <a:r>
              <a:rPr lang="en-US" sz="900" b="1" dirty="0" smtClean="0"/>
              <a:t>          02 00 </a:t>
            </a:r>
            <a:r>
              <a:rPr lang="en-US" sz="900" b="1" dirty="0"/>
              <a:t>– </a:t>
            </a:r>
            <a:r>
              <a:rPr lang="en-US" sz="900" b="1" dirty="0" smtClean="0"/>
              <a:t>Spending Unit</a:t>
            </a:r>
          </a:p>
          <a:p>
            <a:pPr lvl="1"/>
            <a:r>
              <a:rPr lang="en-US" sz="900" b="1" dirty="0" smtClean="0"/>
              <a:t>          …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228601" y="1981200"/>
            <a:ext cx="146092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Work-Period</a:t>
            </a:r>
            <a:endParaRPr lang="en-US" dirty="0"/>
          </a:p>
        </p:txBody>
      </p:sp>
      <p:cxnSp>
        <p:nvCxnSpPr>
          <p:cNvPr id="48" name="Elbow Connector 47"/>
          <p:cNvCxnSpPr>
            <a:stCxn id="47" idx="1"/>
            <a:endCxn id="4" idx="1"/>
          </p:cNvCxnSpPr>
          <p:nvPr/>
        </p:nvCxnSpPr>
        <p:spPr>
          <a:xfrm rot="10800000" flipH="1" flipV="1">
            <a:off x="228601" y="2165866"/>
            <a:ext cx="533400" cy="417788"/>
          </a:xfrm>
          <a:prstGeom prst="bentConnector3">
            <a:avLst>
              <a:gd name="adj1" fmla="val -28125"/>
            </a:avLst>
          </a:prstGeom>
          <a:ln w="28575"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2" name="Right Arrow 71"/>
          <p:cNvSpPr/>
          <p:nvPr/>
        </p:nvSpPr>
        <p:spPr>
          <a:xfrm>
            <a:off x="2819399" y="2797735"/>
            <a:ext cx="2040725" cy="426719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537" y="3773607"/>
            <a:ext cx="462892" cy="462892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4257676" y="4236499"/>
            <a:ext cx="1533524" cy="556957"/>
          </a:xfrm>
          <a:prstGeom prst="straightConnector1">
            <a:avLst/>
          </a:prstGeom>
          <a:ln w="22225"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4267200" y="5032764"/>
            <a:ext cx="1524000" cy="148836"/>
          </a:xfrm>
          <a:prstGeom prst="straightConnector1">
            <a:avLst/>
          </a:prstGeom>
          <a:ln w="22225"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3400" y="4532949"/>
            <a:ext cx="3724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Spending units exist only in expenses module. They don’t depend on files </a:t>
            </a:r>
            <a:r>
              <a:rPr lang="en-US" sz="1100" i="1" dirty="0" smtClean="0"/>
              <a:t>(there can be many files within spending unit). </a:t>
            </a:r>
            <a:r>
              <a:rPr lang="en-US" sz="1200" dirty="0" smtClean="0"/>
              <a:t>They may correspond to line ministries, state attorney offices, priorities or other structural or virtual units that are needed.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7543800" y="4236499"/>
            <a:ext cx="513073" cy="156813"/>
          </a:xfrm>
          <a:prstGeom prst="straightConnector1">
            <a:avLst/>
          </a:prstGeom>
          <a:ln w="22225"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088320" y="3701952"/>
            <a:ext cx="840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Tree-like structure within each file</a:t>
            </a:r>
            <a:endParaRPr lang="en-US" sz="12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107543" y="1115977"/>
            <a:ext cx="2224545" cy="754118"/>
            <a:chOff x="635447" y="4480338"/>
            <a:chExt cx="2224545" cy="754118"/>
          </a:xfrm>
        </p:grpSpPr>
        <p:sp>
          <p:nvSpPr>
            <p:cNvPr id="40" name="Rectangle 39"/>
            <p:cNvSpPr/>
            <p:nvPr/>
          </p:nvSpPr>
          <p:spPr>
            <a:xfrm>
              <a:off x="635447" y="4521159"/>
              <a:ext cx="2224545" cy="67247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221" y="4480338"/>
              <a:ext cx="754118" cy="754118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1326129" y="4590376"/>
              <a:ext cx="15338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Expenses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341052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400"/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9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400"/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3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400"/>
                                        <p:tgtEl>
                                          <p:spTgt spid="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7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400"/>
                                        <p:tgtEl>
                                          <p:spTgt spid="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1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400"/>
                                        <p:tgtEl>
                                          <p:spTgt spid="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400"/>
                                        <p:tgtEl>
                                          <p:spTgt spid="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9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400"/>
                                        <p:tgtEl>
                                          <p:spTgt spid="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3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400"/>
                                        <p:tgtEl>
                                          <p:spTgt spid="4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700"/>
                            </p:stCondLst>
                            <p:childTnLst>
                              <p:par>
                                <p:cTn id="67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2000" fill="hold"/>
                                        <p:tgtEl>
                                          <p:spTgt spid="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000" fill="hold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6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7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200"/>
                            </p:stCondLst>
                            <p:childTnLst>
                              <p:par>
                                <p:cTn id="82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2000" fill="hold"/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911B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2000" fill="hold"/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911B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2000" fill="hold"/>
                                        <p:tgtEl>
                                          <p:spTgt spid="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911B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2000" fill="hold"/>
                                        <p:tgtEl>
                                          <p:spTgt spid="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911B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2000" fill="hold"/>
                                        <p:tgtEl>
                                          <p:spTgt spid="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911B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2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10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5449919" cy="43691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dirty="0" smtClean="0">
                <a:solidFill>
                  <a:srgbClr val="C00000"/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e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Budget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1" y="2408015"/>
            <a:ext cx="144779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Budget Units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219817" y="2825802"/>
            <a:ext cx="149070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Organization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583189" y="4126468"/>
            <a:ext cx="206501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Expense Classifier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08592" y="3243589"/>
            <a:ext cx="179660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Financing Source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209800" y="3668520"/>
            <a:ext cx="22098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Financing Sub-Source</a:t>
            </a:r>
            <a:endParaRPr lang="en-US" dirty="0"/>
          </a:p>
        </p:txBody>
      </p:sp>
      <p:cxnSp>
        <p:nvCxnSpPr>
          <p:cNvPr id="12" name="Elbow Connector 11"/>
          <p:cNvCxnSpPr>
            <a:stCxn id="4" idx="1"/>
            <a:endCxn id="24" idx="1"/>
          </p:cNvCxnSpPr>
          <p:nvPr/>
        </p:nvCxnSpPr>
        <p:spPr>
          <a:xfrm rot="10800000" flipH="1" flipV="1">
            <a:off x="762001" y="2592680"/>
            <a:ext cx="457816" cy="417787"/>
          </a:xfrm>
          <a:prstGeom prst="bentConnector3">
            <a:avLst>
              <a:gd name="adj1" fmla="val -49933"/>
            </a:avLst>
          </a:prstGeom>
          <a:ln w="28575"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24" idx="1"/>
            <a:endCxn id="29" idx="1"/>
          </p:cNvCxnSpPr>
          <p:nvPr/>
        </p:nvCxnSpPr>
        <p:spPr>
          <a:xfrm rot="10800000" flipH="1" flipV="1">
            <a:off x="1219816" y="3010467"/>
            <a:ext cx="488775" cy="417787"/>
          </a:xfrm>
          <a:prstGeom prst="bentConnector3">
            <a:avLst>
              <a:gd name="adj1" fmla="val -46770"/>
            </a:avLst>
          </a:prstGeom>
          <a:ln w="28575"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29" idx="1"/>
            <a:endCxn id="30" idx="1"/>
          </p:cNvCxnSpPr>
          <p:nvPr/>
        </p:nvCxnSpPr>
        <p:spPr>
          <a:xfrm rot="10800000" flipH="1" flipV="1">
            <a:off x="1708592" y="3428254"/>
            <a:ext cx="501208" cy="424931"/>
          </a:xfrm>
          <a:prstGeom prst="bentConnector3">
            <a:avLst>
              <a:gd name="adj1" fmla="val -45610"/>
            </a:avLst>
          </a:prstGeom>
          <a:ln w="28575"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30" idx="1"/>
            <a:endCxn id="25" idx="1"/>
          </p:cNvCxnSpPr>
          <p:nvPr/>
        </p:nvCxnSpPr>
        <p:spPr>
          <a:xfrm rot="10800000" flipH="1" flipV="1">
            <a:off x="2209799" y="3853186"/>
            <a:ext cx="373389" cy="457948"/>
          </a:xfrm>
          <a:prstGeom prst="bentConnector3">
            <a:avLst>
              <a:gd name="adj1" fmla="val -61223"/>
            </a:avLst>
          </a:prstGeom>
          <a:ln w="28575"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12521" y="1146959"/>
            <a:ext cx="3979079" cy="45858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PFMS uses financing </a:t>
            </a:r>
            <a:r>
              <a:rPr lang="en-US" dirty="0"/>
              <a:t>s</a:t>
            </a:r>
            <a:r>
              <a:rPr lang="en-US" dirty="0" smtClean="0"/>
              <a:t>ources to differentiate types of assignations which can or must be processed and reported with respect to their unique features.</a:t>
            </a:r>
          </a:p>
          <a:p>
            <a:endParaRPr lang="en-US" dirty="0" smtClean="0"/>
          </a:p>
          <a:p>
            <a:r>
              <a:rPr lang="en-US" dirty="0" smtClean="0"/>
              <a:t>Examples of financing sources: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400" dirty="0" smtClean="0"/>
              <a:t>Grant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400" dirty="0" smtClean="0"/>
              <a:t>Credit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400" dirty="0" smtClean="0"/>
              <a:t>Special Transfer</a:t>
            </a:r>
            <a:endParaRPr lang="en-US" sz="1400" dirty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400" dirty="0" smtClean="0"/>
              <a:t>Targeted Transfer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400" dirty="0" smtClean="0"/>
              <a:t>Targeted Grant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400" dirty="0" smtClean="0"/>
              <a:t>Presidential Reserve fund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400" dirty="0" smtClean="0"/>
              <a:t>Government Reserve fund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400" dirty="0" smtClean="0"/>
              <a:t>…</a:t>
            </a:r>
          </a:p>
          <a:p>
            <a:endParaRPr lang="en-US" dirty="0" smtClean="0"/>
          </a:p>
          <a:p>
            <a:r>
              <a:rPr lang="en-US" sz="1600" dirty="0"/>
              <a:t>T</a:t>
            </a:r>
            <a:r>
              <a:rPr lang="en-US" sz="1600" dirty="0" smtClean="0"/>
              <a:t>here are 18 financing sources in 2015-2016 work-period. </a:t>
            </a:r>
            <a:endParaRPr lang="en-US" sz="1600" dirty="0"/>
          </a:p>
        </p:txBody>
      </p:sp>
      <p:sp>
        <p:nvSpPr>
          <p:cNvPr id="47" name="TextBox 46"/>
          <p:cNvSpPr txBox="1"/>
          <p:nvPr/>
        </p:nvSpPr>
        <p:spPr>
          <a:xfrm>
            <a:off x="228601" y="1990227"/>
            <a:ext cx="146092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Work-Period</a:t>
            </a:r>
            <a:endParaRPr lang="en-US" dirty="0"/>
          </a:p>
        </p:txBody>
      </p:sp>
      <p:cxnSp>
        <p:nvCxnSpPr>
          <p:cNvPr id="48" name="Elbow Connector 47"/>
          <p:cNvCxnSpPr>
            <a:stCxn id="47" idx="1"/>
            <a:endCxn id="4" idx="1"/>
          </p:cNvCxnSpPr>
          <p:nvPr/>
        </p:nvCxnSpPr>
        <p:spPr>
          <a:xfrm rot="10800000" flipH="1" flipV="1">
            <a:off x="228601" y="2174893"/>
            <a:ext cx="533400" cy="417788"/>
          </a:xfrm>
          <a:prstGeom prst="bentConnector3">
            <a:avLst>
              <a:gd name="adj1" fmla="val -28125"/>
            </a:avLst>
          </a:prstGeom>
          <a:ln w="28575"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2" name="Right Arrow 71"/>
          <p:cNvSpPr/>
          <p:nvPr/>
        </p:nvSpPr>
        <p:spPr>
          <a:xfrm>
            <a:off x="3567738" y="3210991"/>
            <a:ext cx="1286782" cy="426719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107543" y="1115977"/>
            <a:ext cx="2224545" cy="754118"/>
            <a:chOff x="635447" y="4480338"/>
            <a:chExt cx="2224545" cy="754118"/>
          </a:xfrm>
        </p:grpSpPr>
        <p:sp>
          <p:nvSpPr>
            <p:cNvPr id="33" name="Rectangle 32"/>
            <p:cNvSpPr/>
            <p:nvPr/>
          </p:nvSpPr>
          <p:spPr>
            <a:xfrm>
              <a:off x="635447" y="4521159"/>
              <a:ext cx="2224545" cy="67247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221" y="4480338"/>
              <a:ext cx="754118" cy="754118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1326129" y="4590376"/>
              <a:ext cx="15338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Expenses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228365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7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2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5449919" cy="43691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dirty="0" smtClean="0">
                <a:solidFill>
                  <a:srgbClr val="C00000"/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e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Budget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1" y="2408015"/>
            <a:ext cx="144779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Budget Units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219817" y="2825802"/>
            <a:ext cx="149070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Organization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583189" y="4126468"/>
            <a:ext cx="206501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Expense Classifier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08592" y="3243589"/>
            <a:ext cx="179660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Financing Source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209800" y="3668520"/>
            <a:ext cx="22098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Financing Sub-Source</a:t>
            </a:r>
            <a:endParaRPr lang="en-US" dirty="0"/>
          </a:p>
        </p:txBody>
      </p:sp>
      <p:cxnSp>
        <p:nvCxnSpPr>
          <p:cNvPr id="12" name="Elbow Connector 11"/>
          <p:cNvCxnSpPr>
            <a:stCxn id="4" idx="1"/>
            <a:endCxn id="24" idx="1"/>
          </p:cNvCxnSpPr>
          <p:nvPr/>
        </p:nvCxnSpPr>
        <p:spPr>
          <a:xfrm rot="10800000" flipH="1" flipV="1">
            <a:off x="762001" y="2592680"/>
            <a:ext cx="457816" cy="417787"/>
          </a:xfrm>
          <a:prstGeom prst="bentConnector3">
            <a:avLst>
              <a:gd name="adj1" fmla="val -49933"/>
            </a:avLst>
          </a:prstGeom>
          <a:ln w="28575"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24" idx="1"/>
            <a:endCxn id="29" idx="1"/>
          </p:cNvCxnSpPr>
          <p:nvPr/>
        </p:nvCxnSpPr>
        <p:spPr>
          <a:xfrm rot="10800000" flipH="1" flipV="1">
            <a:off x="1219816" y="3010467"/>
            <a:ext cx="488775" cy="417787"/>
          </a:xfrm>
          <a:prstGeom prst="bentConnector3">
            <a:avLst>
              <a:gd name="adj1" fmla="val -46770"/>
            </a:avLst>
          </a:prstGeom>
          <a:ln w="28575"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29" idx="1"/>
            <a:endCxn id="30" idx="1"/>
          </p:cNvCxnSpPr>
          <p:nvPr/>
        </p:nvCxnSpPr>
        <p:spPr>
          <a:xfrm rot="10800000" flipH="1" flipV="1">
            <a:off x="1708592" y="3428254"/>
            <a:ext cx="501208" cy="424931"/>
          </a:xfrm>
          <a:prstGeom prst="bentConnector3">
            <a:avLst>
              <a:gd name="adj1" fmla="val -45610"/>
            </a:avLst>
          </a:prstGeom>
          <a:ln w="28575"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30" idx="1"/>
            <a:endCxn id="25" idx="1"/>
          </p:cNvCxnSpPr>
          <p:nvPr/>
        </p:nvCxnSpPr>
        <p:spPr>
          <a:xfrm rot="10800000" flipH="1" flipV="1">
            <a:off x="2209799" y="3853186"/>
            <a:ext cx="373389" cy="457948"/>
          </a:xfrm>
          <a:prstGeom prst="bentConnector3">
            <a:avLst>
              <a:gd name="adj1" fmla="val -61223"/>
            </a:avLst>
          </a:prstGeom>
          <a:ln w="28575"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12521" y="1146959"/>
            <a:ext cx="3979079" cy="47089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Some financing sources may require data flow management with additional details which can be provided via sub-sources.</a:t>
            </a:r>
          </a:p>
          <a:p>
            <a:endParaRPr lang="en-US" sz="1600" dirty="0" smtClean="0"/>
          </a:p>
          <a:p>
            <a:r>
              <a:rPr lang="en-US" sz="1600" dirty="0" smtClean="0"/>
              <a:t>Examples of sub-sources: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200" dirty="0" smtClean="0"/>
              <a:t>Grant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en-US" sz="1200" dirty="0" smtClean="0"/>
              <a:t>Grant_Donor1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en-US" sz="1200" dirty="0" smtClean="0"/>
              <a:t>Grant_Donor2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en-US" sz="1200" dirty="0" smtClean="0"/>
              <a:t>…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200" dirty="0" smtClean="0"/>
              <a:t>Credit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en-US" sz="1200" dirty="0" smtClean="0"/>
              <a:t>Credit_Donor1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en-US" sz="1200" dirty="0" smtClean="0"/>
              <a:t>Credit_Donor2</a:t>
            </a:r>
            <a:endParaRPr lang="en-US" sz="1200" dirty="0"/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en-US" sz="1200" dirty="0" smtClean="0"/>
              <a:t>…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200" dirty="0" smtClean="0"/>
              <a:t>Targeted Grant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en-US" sz="1200" dirty="0" smtClean="0"/>
              <a:t>Grant Agreemant1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en-US" sz="1200" dirty="0" smtClean="0"/>
              <a:t>Grant Agreemant2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en-US" sz="1200" dirty="0" smtClean="0"/>
              <a:t>…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200" dirty="0" smtClean="0"/>
              <a:t>Presidential Reserve fund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en-US" sz="1200" dirty="0" smtClean="0"/>
              <a:t>By-Law Document1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en-US" sz="1200" dirty="0"/>
              <a:t>By-Law </a:t>
            </a:r>
            <a:r>
              <a:rPr lang="en-US" sz="1200" dirty="0" smtClean="0"/>
              <a:t>Document2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en-US" sz="1200" dirty="0" smtClean="0"/>
              <a:t>…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200" dirty="0" smtClean="0"/>
              <a:t>…</a:t>
            </a:r>
          </a:p>
          <a:p>
            <a:endParaRPr lang="en-US" sz="1600" dirty="0" smtClean="0"/>
          </a:p>
        </p:txBody>
      </p:sp>
      <p:sp>
        <p:nvSpPr>
          <p:cNvPr id="47" name="TextBox 46"/>
          <p:cNvSpPr txBox="1"/>
          <p:nvPr/>
        </p:nvSpPr>
        <p:spPr>
          <a:xfrm>
            <a:off x="228601" y="1990227"/>
            <a:ext cx="146092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Work-Period</a:t>
            </a:r>
            <a:endParaRPr lang="en-US" dirty="0"/>
          </a:p>
        </p:txBody>
      </p:sp>
      <p:cxnSp>
        <p:nvCxnSpPr>
          <p:cNvPr id="48" name="Elbow Connector 47"/>
          <p:cNvCxnSpPr>
            <a:stCxn id="47" idx="1"/>
            <a:endCxn id="4" idx="1"/>
          </p:cNvCxnSpPr>
          <p:nvPr/>
        </p:nvCxnSpPr>
        <p:spPr>
          <a:xfrm rot="10800000" flipH="1" flipV="1">
            <a:off x="228601" y="2174893"/>
            <a:ext cx="533400" cy="417788"/>
          </a:xfrm>
          <a:prstGeom prst="bentConnector3">
            <a:avLst>
              <a:gd name="adj1" fmla="val -28125"/>
            </a:avLst>
          </a:prstGeom>
          <a:ln w="28575"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2" name="Right Arrow 71"/>
          <p:cNvSpPr/>
          <p:nvPr/>
        </p:nvSpPr>
        <p:spPr>
          <a:xfrm>
            <a:off x="4511801" y="3639826"/>
            <a:ext cx="343208" cy="426719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107543" y="1115977"/>
            <a:ext cx="2224545" cy="754118"/>
            <a:chOff x="635447" y="4480338"/>
            <a:chExt cx="2224545" cy="754118"/>
          </a:xfrm>
        </p:grpSpPr>
        <p:sp>
          <p:nvSpPr>
            <p:cNvPr id="26" name="Rectangle 25"/>
            <p:cNvSpPr/>
            <p:nvPr/>
          </p:nvSpPr>
          <p:spPr>
            <a:xfrm>
              <a:off x="635447" y="4521159"/>
              <a:ext cx="2224545" cy="67247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221" y="4480338"/>
              <a:ext cx="754118" cy="754118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1326129" y="4590376"/>
              <a:ext cx="15338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Expenses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5782180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8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3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8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3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8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3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8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3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8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3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8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3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8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3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5449919" cy="43691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dirty="0" smtClean="0">
                <a:solidFill>
                  <a:srgbClr val="C00000"/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e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Budget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1" y="2398988"/>
            <a:ext cx="144779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Budget Units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219817" y="2816775"/>
            <a:ext cx="149070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Organization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583189" y="4117441"/>
            <a:ext cx="206501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Expense Classifier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08592" y="3234562"/>
            <a:ext cx="179660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Financing Source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209800" y="3659493"/>
            <a:ext cx="22098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Financing Sub-Source</a:t>
            </a:r>
            <a:endParaRPr lang="en-US" dirty="0"/>
          </a:p>
        </p:txBody>
      </p:sp>
      <p:cxnSp>
        <p:nvCxnSpPr>
          <p:cNvPr id="12" name="Elbow Connector 11"/>
          <p:cNvCxnSpPr>
            <a:stCxn id="4" idx="1"/>
            <a:endCxn id="24" idx="1"/>
          </p:cNvCxnSpPr>
          <p:nvPr/>
        </p:nvCxnSpPr>
        <p:spPr>
          <a:xfrm rot="10800000" flipH="1" flipV="1">
            <a:off x="762001" y="2583653"/>
            <a:ext cx="457816" cy="417787"/>
          </a:xfrm>
          <a:prstGeom prst="bentConnector3">
            <a:avLst>
              <a:gd name="adj1" fmla="val -49933"/>
            </a:avLst>
          </a:prstGeom>
          <a:ln w="28575"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24" idx="1"/>
            <a:endCxn id="29" idx="1"/>
          </p:cNvCxnSpPr>
          <p:nvPr/>
        </p:nvCxnSpPr>
        <p:spPr>
          <a:xfrm rot="10800000" flipH="1" flipV="1">
            <a:off x="1219816" y="3001440"/>
            <a:ext cx="488775" cy="417787"/>
          </a:xfrm>
          <a:prstGeom prst="bentConnector3">
            <a:avLst>
              <a:gd name="adj1" fmla="val -46770"/>
            </a:avLst>
          </a:prstGeom>
          <a:ln w="28575"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29" idx="1"/>
            <a:endCxn id="30" idx="1"/>
          </p:cNvCxnSpPr>
          <p:nvPr/>
        </p:nvCxnSpPr>
        <p:spPr>
          <a:xfrm rot="10800000" flipH="1" flipV="1">
            <a:off x="1708592" y="3419227"/>
            <a:ext cx="501208" cy="424931"/>
          </a:xfrm>
          <a:prstGeom prst="bentConnector3">
            <a:avLst>
              <a:gd name="adj1" fmla="val -45610"/>
            </a:avLst>
          </a:prstGeom>
          <a:ln w="28575"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30" idx="1"/>
            <a:endCxn id="25" idx="1"/>
          </p:cNvCxnSpPr>
          <p:nvPr/>
        </p:nvCxnSpPr>
        <p:spPr>
          <a:xfrm rot="10800000" flipH="1" flipV="1">
            <a:off x="2209799" y="3844159"/>
            <a:ext cx="373389" cy="457948"/>
          </a:xfrm>
          <a:prstGeom prst="bentConnector3">
            <a:avLst>
              <a:gd name="adj1" fmla="val -61223"/>
            </a:avLst>
          </a:prstGeom>
          <a:ln w="28575"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66883" y="684449"/>
            <a:ext cx="3979079" cy="52706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Economic Classification of Expense</a:t>
            </a:r>
            <a:endParaRPr lang="en-US" sz="1600" dirty="0" smtClean="0"/>
          </a:p>
          <a:p>
            <a:endParaRPr lang="en-US" sz="1050" dirty="0" smtClean="0"/>
          </a:p>
          <a:p>
            <a:r>
              <a:rPr lang="en-US" sz="1400" dirty="0" smtClean="0"/>
              <a:t>Annual expense files use the most detailed classification while quarter expense files use a less detailed one.</a:t>
            </a:r>
          </a:p>
          <a:p>
            <a:endParaRPr lang="en-US" sz="2000" dirty="0" smtClean="0"/>
          </a:p>
          <a:p>
            <a:r>
              <a:rPr lang="en-US" sz="1400" dirty="0"/>
              <a:t>E</a:t>
            </a:r>
            <a:r>
              <a:rPr lang="en-US" sz="1400" dirty="0" smtClean="0"/>
              <a:t>xample:</a:t>
            </a:r>
          </a:p>
          <a:p>
            <a:r>
              <a:rPr lang="en-US" sz="900" dirty="0" smtClean="0"/>
              <a:t>2.1 </a:t>
            </a:r>
            <a:r>
              <a:rPr lang="en-US" sz="900" dirty="0"/>
              <a:t>Compensation of employees</a:t>
            </a:r>
          </a:p>
          <a:p>
            <a:r>
              <a:rPr lang="en-US" sz="900" dirty="0" smtClean="0"/>
              <a:t>   2.1.1 Wages and salaries</a:t>
            </a:r>
          </a:p>
          <a:p>
            <a:r>
              <a:rPr lang="en-US" sz="900" dirty="0" smtClean="0"/>
              <a:t>      2.1.1.1 Wages and salaries in cash</a:t>
            </a:r>
          </a:p>
          <a:p>
            <a:r>
              <a:rPr lang="en-US" sz="900" dirty="0" smtClean="0"/>
              <a:t>      2.1.1.2 Wages and salaries in kind</a:t>
            </a:r>
          </a:p>
          <a:p>
            <a:r>
              <a:rPr lang="en-US" sz="900" dirty="0" smtClean="0"/>
              <a:t>   2.1.2 Social contributions</a:t>
            </a:r>
          </a:p>
          <a:p>
            <a:r>
              <a:rPr lang="en-US" sz="900" dirty="0" smtClean="0"/>
              <a:t>      2.1.2.1 Actual social contributions</a:t>
            </a:r>
          </a:p>
          <a:p>
            <a:r>
              <a:rPr lang="en-US" sz="900" dirty="0" smtClean="0"/>
              <a:t>      2.1.2.2 Imputed social contributions</a:t>
            </a:r>
          </a:p>
          <a:p>
            <a:r>
              <a:rPr lang="en-US" sz="900" dirty="0" smtClean="0"/>
              <a:t>2.2 Use of goods and services</a:t>
            </a:r>
          </a:p>
          <a:p>
            <a:r>
              <a:rPr lang="en-US" sz="900" dirty="0" smtClean="0"/>
              <a:t>2.3 Consumption of fixed capital</a:t>
            </a:r>
          </a:p>
          <a:p>
            <a:r>
              <a:rPr lang="en-US" sz="900" dirty="0" smtClean="0"/>
              <a:t>2.4 Interest</a:t>
            </a:r>
          </a:p>
          <a:p>
            <a:r>
              <a:rPr lang="en-US" sz="900" dirty="0" smtClean="0"/>
              <a:t>   2.4.1 To nonresidents</a:t>
            </a:r>
          </a:p>
          <a:p>
            <a:r>
              <a:rPr lang="en-US" sz="900" dirty="0" smtClean="0"/>
              <a:t>   2.4.2 To residents other than general government</a:t>
            </a:r>
          </a:p>
          <a:p>
            <a:r>
              <a:rPr lang="en-US" sz="900" dirty="0" smtClean="0"/>
              <a:t>   2.4.3 To other general government units</a:t>
            </a:r>
          </a:p>
          <a:p>
            <a:r>
              <a:rPr lang="en-US" sz="900" dirty="0" smtClean="0"/>
              <a:t>2.5 Subsidies</a:t>
            </a:r>
          </a:p>
          <a:p>
            <a:r>
              <a:rPr lang="en-US" sz="900" dirty="0" smtClean="0"/>
              <a:t>   2.5.1 To public corporations</a:t>
            </a:r>
          </a:p>
          <a:p>
            <a:r>
              <a:rPr lang="en-US" sz="900" dirty="0" smtClean="0"/>
              <a:t>      2.5.1.1 To nonfinancial public corporations</a:t>
            </a:r>
          </a:p>
          <a:p>
            <a:r>
              <a:rPr lang="en-US" sz="900" dirty="0" smtClean="0"/>
              <a:t>      2.5.1.2 To financial public corporations</a:t>
            </a:r>
          </a:p>
          <a:p>
            <a:r>
              <a:rPr lang="en-US" sz="900" dirty="0" smtClean="0"/>
              <a:t>   2.5.2 To private enterprises</a:t>
            </a:r>
          </a:p>
          <a:p>
            <a:r>
              <a:rPr lang="en-US" sz="900" dirty="0" smtClean="0"/>
              <a:t>      2.5.2.1 To nonfinancial private enterprises</a:t>
            </a:r>
          </a:p>
          <a:p>
            <a:r>
              <a:rPr lang="en-US" sz="900" dirty="0" smtClean="0"/>
              <a:t>      2.5.2.2 To financial private enterprises</a:t>
            </a:r>
          </a:p>
          <a:p>
            <a:r>
              <a:rPr lang="en-US" sz="900" dirty="0" smtClean="0"/>
              <a:t>2.6 Grants</a:t>
            </a:r>
          </a:p>
          <a:p>
            <a:r>
              <a:rPr lang="en-US" sz="900" dirty="0" smtClean="0"/>
              <a:t>   2.6.1 To foreign governments</a:t>
            </a:r>
          </a:p>
          <a:p>
            <a:r>
              <a:rPr lang="en-US" sz="900" dirty="0" smtClean="0"/>
              <a:t>      2.6.1.1 Current</a:t>
            </a:r>
          </a:p>
          <a:p>
            <a:r>
              <a:rPr lang="en-US" sz="900" dirty="0" smtClean="0"/>
              <a:t>      2.6.1.2 Capital</a:t>
            </a:r>
          </a:p>
          <a:p>
            <a:r>
              <a:rPr lang="en-US" sz="900" dirty="0" smtClean="0"/>
              <a:t>  2.6.2 To international organizations</a:t>
            </a:r>
          </a:p>
          <a:p>
            <a:r>
              <a:rPr lang="en-US" sz="900" dirty="0"/>
              <a:t> </a:t>
            </a:r>
            <a:r>
              <a:rPr lang="en-US" sz="900" dirty="0" smtClean="0"/>
              <a:t>     …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28601" y="1981200"/>
            <a:ext cx="146092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Work-Period</a:t>
            </a:r>
            <a:endParaRPr lang="en-US" dirty="0"/>
          </a:p>
        </p:txBody>
      </p:sp>
      <p:cxnSp>
        <p:nvCxnSpPr>
          <p:cNvPr id="48" name="Elbow Connector 47"/>
          <p:cNvCxnSpPr>
            <a:stCxn id="47" idx="1"/>
            <a:endCxn id="4" idx="1"/>
          </p:cNvCxnSpPr>
          <p:nvPr/>
        </p:nvCxnSpPr>
        <p:spPr>
          <a:xfrm rot="10800000" flipH="1" flipV="1">
            <a:off x="228601" y="2165866"/>
            <a:ext cx="533400" cy="417788"/>
          </a:xfrm>
          <a:prstGeom prst="bentConnector3">
            <a:avLst>
              <a:gd name="adj1" fmla="val -28125"/>
            </a:avLst>
          </a:prstGeom>
          <a:ln w="28575"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2" name="Right Arrow 71"/>
          <p:cNvSpPr/>
          <p:nvPr/>
        </p:nvSpPr>
        <p:spPr>
          <a:xfrm>
            <a:off x="4724400" y="4088747"/>
            <a:ext cx="190811" cy="426719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107543" y="1115977"/>
            <a:ext cx="2224545" cy="754118"/>
            <a:chOff x="635447" y="4480338"/>
            <a:chExt cx="2224545" cy="754118"/>
          </a:xfrm>
        </p:grpSpPr>
        <p:sp>
          <p:nvSpPr>
            <p:cNvPr id="22" name="Rectangle 21"/>
            <p:cNvSpPr/>
            <p:nvPr/>
          </p:nvSpPr>
          <p:spPr>
            <a:xfrm>
              <a:off x="635447" y="4521159"/>
              <a:ext cx="2224545" cy="67247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221" y="4480338"/>
              <a:ext cx="754118" cy="754118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326129" y="4590376"/>
              <a:ext cx="15338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Expenses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674602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"/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9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"/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1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"/>
                                        <p:tgtEl>
                                          <p:spTgt spid="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3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"/>
                                        <p:tgtEl>
                                          <p:spTgt spid="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"/>
                                        <p:tgtEl>
                                          <p:spTgt spid="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7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"/>
                                        <p:tgtEl>
                                          <p:spTgt spid="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9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"/>
                                        <p:tgtEl>
                                          <p:spTgt spid="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1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"/>
                                        <p:tgtEl>
                                          <p:spTgt spid="4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3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"/>
                                        <p:tgtEl>
                                          <p:spTgt spid="4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"/>
                                        <p:tgtEl>
                                          <p:spTgt spid="4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7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"/>
                                        <p:tgtEl>
                                          <p:spTgt spid="4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9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"/>
                                        <p:tgtEl>
                                          <p:spTgt spid="4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1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"/>
                                        <p:tgtEl>
                                          <p:spTgt spid="4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3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"/>
                                        <p:tgtEl>
                                          <p:spTgt spid="4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"/>
                                        <p:tgtEl>
                                          <p:spTgt spid="4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7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"/>
                                        <p:tgtEl>
                                          <p:spTgt spid="4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9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"/>
                                        <p:tgtEl>
                                          <p:spTgt spid="4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1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"/>
                                        <p:tgtEl>
                                          <p:spTgt spid="4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3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00"/>
                                        <p:tgtEl>
                                          <p:spTgt spid="46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5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"/>
                                        <p:tgtEl>
                                          <p:spTgt spid="46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7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00"/>
                                        <p:tgtEl>
                                          <p:spTgt spid="46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9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"/>
                                        <p:tgtEl>
                                          <p:spTgt spid="46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1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00"/>
                                        <p:tgtEl>
                                          <p:spTgt spid="46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30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200"/>
                                        <p:tgtEl>
                                          <p:spTgt spid="46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5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200"/>
                                        <p:tgtEl>
                                          <p:spTgt spid="46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ounded Rectangle 101"/>
          <p:cNvSpPr/>
          <p:nvPr/>
        </p:nvSpPr>
        <p:spPr>
          <a:xfrm>
            <a:off x="3429000" y="4648200"/>
            <a:ext cx="3685972" cy="609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5449919" cy="43691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dirty="0" smtClean="0">
                <a:solidFill>
                  <a:srgbClr val="C00000"/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e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Budget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1" y="2398988"/>
            <a:ext cx="144779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Budget Units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219817" y="2816775"/>
            <a:ext cx="149070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Organization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583189" y="4117441"/>
            <a:ext cx="206501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Expense Classifier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08592" y="3234562"/>
            <a:ext cx="179660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Financing Source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209800" y="3659493"/>
            <a:ext cx="22098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Financing Sub-Source</a:t>
            </a:r>
            <a:endParaRPr lang="en-US" dirty="0"/>
          </a:p>
        </p:txBody>
      </p:sp>
      <p:cxnSp>
        <p:nvCxnSpPr>
          <p:cNvPr id="12" name="Elbow Connector 11"/>
          <p:cNvCxnSpPr>
            <a:stCxn id="4" idx="1"/>
            <a:endCxn id="24" idx="1"/>
          </p:cNvCxnSpPr>
          <p:nvPr/>
        </p:nvCxnSpPr>
        <p:spPr>
          <a:xfrm rot="10800000" flipH="1" flipV="1">
            <a:off x="762001" y="2583653"/>
            <a:ext cx="457816" cy="417787"/>
          </a:xfrm>
          <a:prstGeom prst="bentConnector3">
            <a:avLst>
              <a:gd name="adj1" fmla="val -49933"/>
            </a:avLst>
          </a:prstGeom>
          <a:ln w="28575"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24" idx="1"/>
            <a:endCxn id="29" idx="1"/>
          </p:cNvCxnSpPr>
          <p:nvPr/>
        </p:nvCxnSpPr>
        <p:spPr>
          <a:xfrm rot="10800000" flipH="1" flipV="1">
            <a:off x="1219816" y="3001440"/>
            <a:ext cx="488775" cy="417787"/>
          </a:xfrm>
          <a:prstGeom prst="bentConnector3">
            <a:avLst>
              <a:gd name="adj1" fmla="val -46770"/>
            </a:avLst>
          </a:prstGeom>
          <a:ln w="28575"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29" idx="1"/>
            <a:endCxn id="30" idx="1"/>
          </p:cNvCxnSpPr>
          <p:nvPr/>
        </p:nvCxnSpPr>
        <p:spPr>
          <a:xfrm rot="10800000" flipH="1" flipV="1">
            <a:off x="1708592" y="3419227"/>
            <a:ext cx="501208" cy="424931"/>
          </a:xfrm>
          <a:prstGeom prst="bentConnector3">
            <a:avLst>
              <a:gd name="adj1" fmla="val -45610"/>
            </a:avLst>
          </a:prstGeom>
          <a:ln w="28575"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30" idx="1"/>
            <a:endCxn id="25" idx="1"/>
          </p:cNvCxnSpPr>
          <p:nvPr/>
        </p:nvCxnSpPr>
        <p:spPr>
          <a:xfrm rot="10800000" flipH="1" flipV="1">
            <a:off x="2209799" y="3844159"/>
            <a:ext cx="373389" cy="457948"/>
          </a:xfrm>
          <a:prstGeom prst="bentConnector3">
            <a:avLst>
              <a:gd name="adj1" fmla="val -61223"/>
            </a:avLst>
          </a:prstGeom>
          <a:ln w="28575"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992582" y="1563413"/>
            <a:ext cx="4077114" cy="29238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Example:</a:t>
            </a:r>
          </a:p>
          <a:p>
            <a:endParaRPr lang="en-US" sz="1400" dirty="0"/>
          </a:p>
          <a:p>
            <a:r>
              <a:rPr lang="en-US" sz="1400" dirty="0" smtClean="0"/>
              <a:t>2015-2016 work Period</a:t>
            </a:r>
          </a:p>
          <a:p>
            <a:endParaRPr lang="en-US" sz="1400" dirty="0" smtClean="0"/>
          </a:p>
          <a:p>
            <a:r>
              <a:rPr lang="en-US" sz="1400" dirty="0"/>
              <a:t> </a:t>
            </a:r>
            <a:r>
              <a:rPr lang="en-US" sz="1400" dirty="0" smtClean="0"/>
              <a:t>  01 – State Budget</a:t>
            </a:r>
          </a:p>
          <a:p>
            <a:endParaRPr lang="en-US" sz="1400" dirty="0" smtClean="0"/>
          </a:p>
          <a:p>
            <a:r>
              <a:rPr lang="en-US" sz="1400" dirty="0" smtClean="0"/>
              <a:t>       01 01 – Parliament of Georgia</a:t>
            </a:r>
          </a:p>
          <a:p>
            <a:endParaRPr lang="en-US" sz="1400" dirty="0" smtClean="0"/>
          </a:p>
          <a:p>
            <a:r>
              <a:rPr lang="en-US" sz="1400" dirty="0" smtClean="0"/>
              <a:t>            Grant</a:t>
            </a:r>
          </a:p>
          <a:p>
            <a:endParaRPr lang="en-US" sz="1400" dirty="0" smtClean="0"/>
          </a:p>
          <a:p>
            <a:r>
              <a:rPr lang="en-US" sz="1400" dirty="0" smtClean="0"/>
              <a:t>                </a:t>
            </a:r>
            <a:r>
              <a:rPr lang="en-US" sz="1400" dirty="0" err="1" smtClean="0"/>
              <a:t>Grant_EBRD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/>
              <a:t>	</a:t>
            </a:r>
            <a:r>
              <a:rPr lang="en-US" sz="1400" dirty="0" smtClean="0"/>
              <a:t>    2.1.1.1 </a:t>
            </a:r>
            <a:r>
              <a:rPr lang="en-US" sz="1400" dirty="0"/>
              <a:t>Wages and salaries in </a:t>
            </a:r>
            <a:r>
              <a:rPr lang="en-US" sz="1400" dirty="0" smtClean="0"/>
              <a:t>cash</a:t>
            </a:r>
            <a:endParaRPr lang="en-US" sz="1200" dirty="0" smtClean="0"/>
          </a:p>
        </p:txBody>
      </p:sp>
      <p:sp>
        <p:nvSpPr>
          <p:cNvPr id="47" name="TextBox 46"/>
          <p:cNvSpPr txBox="1"/>
          <p:nvPr/>
        </p:nvSpPr>
        <p:spPr>
          <a:xfrm>
            <a:off x="228601" y="1981200"/>
            <a:ext cx="146092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Work-Period</a:t>
            </a:r>
            <a:endParaRPr lang="en-US" dirty="0"/>
          </a:p>
        </p:txBody>
      </p:sp>
      <p:cxnSp>
        <p:nvCxnSpPr>
          <p:cNvPr id="48" name="Elbow Connector 47"/>
          <p:cNvCxnSpPr>
            <a:stCxn id="47" idx="1"/>
            <a:endCxn id="4" idx="1"/>
          </p:cNvCxnSpPr>
          <p:nvPr/>
        </p:nvCxnSpPr>
        <p:spPr>
          <a:xfrm rot="10800000" flipH="1" flipV="1">
            <a:off x="228601" y="2165866"/>
            <a:ext cx="533400" cy="417788"/>
          </a:xfrm>
          <a:prstGeom prst="bentConnector3">
            <a:avLst>
              <a:gd name="adj1" fmla="val -28125"/>
            </a:avLst>
          </a:prstGeom>
          <a:ln w="28575"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107543" y="1115977"/>
            <a:ext cx="2224545" cy="754118"/>
            <a:chOff x="635447" y="4480338"/>
            <a:chExt cx="2224545" cy="754118"/>
          </a:xfrm>
        </p:grpSpPr>
        <p:sp>
          <p:nvSpPr>
            <p:cNvPr id="22" name="Rectangle 21"/>
            <p:cNvSpPr/>
            <p:nvPr/>
          </p:nvSpPr>
          <p:spPr>
            <a:xfrm>
              <a:off x="635447" y="4521159"/>
              <a:ext cx="2224545" cy="67247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221" y="4480338"/>
              <a:ext cx="754118" cy="754118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326129" y="4590376"/>
              <a:ext cx="15338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Expenses</a:t>
              </a:r>
              <a:endParaRPr lang="en-US" sz="2400" dirty="0"/>
            </a:p>
          </p:txBody>
        </p:sp>
      </p:grpSp>
      <p:cxnSp>
        <p:nvCxnSpPr>
          <p:cNvPr id="3" name="Straight Arrow Connector 2"/>
          <p:cNvCxnSpPr/>
          <p:nvPr/>
        </p:nvCxnSpPr>
        <p:spPr>
          <a:xfrm>
            <a:off x="1881511" y="2176063"/>
            <a:ext cx="3111070" cy="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396493" y="2599203"/>
            <a:ext cx="2766866" cy="14362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902502" y="2999981"/>
            <a:ext cx="2427462" cy="22479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704494" y="3427869"/>
            <a:ext cx="1811211" cy="1914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4561947" y="3844159"/>
            <a:ext cx="1076853" cy="358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800600" y="4301749"/>
            <a:ext cx="1135688" cy="1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3636666" y="4750436"/>
            <a:ext cx="104695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6019800" y="4776204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 GEL</a:t>
            </a:r>
            <a:endParaRPr lang="en-US" dirty="0"/>
          </a:p>
        </p:txBody>
      </p:sp>
      <p:cxnSp>
        <p:nvCxnSpPr>
          <p:cNvPr id="99" name="Straight Arrow Connector 98"/>
          <p:cNvCxnSpPr/>
          <p:nvPr/>
        </p:nvCxnSpPr>
        <p:spPr>
          <a:xfrm flipV="1">
            <a:off x="4744945" y="4960160"/>
            <a:ext cx="1191343" cy="5626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81462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96" grpId="0" animBg="1"/>
      <p:bldP spid="9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5449919" cy="43691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dirty="0" smtClean="0">
                <a:solidFill>
                  <a:srgbClr val="C00000"/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e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Budget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19400" y="775605"/>
            <a:ext cx="4566828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Analytical Strengths</a:t>
            </a:r>
            <a:endParaRPr lang="en-US" sz="4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1" y="2022473"/>
            <a:ext cx="73914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    Year Type Comparison within the work-period</a:t>
            </a:r>
          </a:p>
        </p:txBody>
      </p:sp>
      <p:sp>
        <p:nvSpPr>
          <p:cNvPr id="4" name="Rectangle 3"/>
          <p:cNvSpPr/>
          <p:nvPr/>
        </p:nvSpPr>
        <p:spPr>
          <a:xfrm>
            <a:off x="302700" y="2650266"/>
            <a:ext cx="738720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/>
              <a:t>    Dynamic </a:t>
            </a:r>
            <a:r>
              <a:rPr lang="en-US" sz="2800" dirty="0"/>
              <a:t>Reporting Tool</a:t>
            </a:r>
          </a:p>
        </p:txBody>
      </p:sp>
      <p:sp>
        <p:nvSpPr>
          <p:cNvPr id="6" name="Rectangle 5"/>
          <p:cNvSpPr/>
          <p:nvPr/>
        </p:nvSpPr>
        <p:spPr>
          <a:xfrm>
            <a:off x="302701" y="3278059"/>
            <a:ext cx="73935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/>
              <a:t>    Function </a:t>
            </a:r>
            <a:r>
              <a:rPr lang="en-US" sz="2800" dirty="0"/>
              <a:t>Reporting Tool</a:t>
            </a:r>
          </a:p>
        </p:txBody>
      </p:sp>
      <p:sp>
        <p:nvSpPr>
          <p:cNvPr id="7" name="Rectangle 6"/>
          <p:cNvSpPr/>
          <p:nvPr/>
        </p:nvSpPr>
        <p:spPr>
          <a:xfrm>
            <a:off x="302700" y="3896380"/>
            <a:ext cx="738720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/>
              <a:t>    Budget Project Builder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302700" y="4514701"/>
            <a:ext cx="738720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/>
              <a:t>    Access </a:t>
            </a:r>
            <a:r>
              <a:rPr lang="en-US" sz="2800" dirty="0"/>
              <a:t>to Reporting Outside eBudget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13838"/>
            <a:ext cx="293429" cy="3404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2732158"/>
            <a:ext cx="293429" cy="3404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8" y="3349157"/>
            <a:ext cx="293429" cy="3404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7" y="3987744"/>
            <a:ext cx="293429" cy="34049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6" y="4606065"/>
            <a:ext cx="293429" cy="34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3012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4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6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uiExpand="1" animBg="1"/>
      <p:bldP spid="4" grpId="0" animBg="1"/>
      <p:bldP spid="6" grpId="0" animBg="1"/>
      <p:bldP spid="7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5449919" cy="43691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dirty="0" smtClean="0">
                <a:solidFill>
                  <a:srgbClr val="C00000"/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e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Budget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77547" y="4375733"/>
            <a:ext cx="2012923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Analytical Strengths</a:t>
            </a:r>
            <a:endParaRPr lang="en-US" sz="1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324068" y="4736005"/>
            <a:ext cx="2829020" cy="1234197"/>
            <a:chOff x="293614" y="2841721"/>
            <a:chExt cx="2829020" cy="1234197"/>
          </a:xfrm>
        </p:grpSpPr>
        <p:sp>
          <p:nvSpPr>
            <p:cNvPr id="8" name="TextBox 7"/>
            <p:cNvSpPr txBox="1"/>
            <p:nvPr/>
          </p:nvSpPr>
          <p:spPr>
            <a:xfrm>
              <a:off x="293614" y="2841721"/>
              <a:ext cx="2824993" cy="2308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q"/>
              </a:pPr>
              <a:r>
                <a:rPr lang="en-US" sz="900" dirty="0" smtClean="0"/>
                <a:t>Year Type Comparison within the work-period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294457" y="3092107"/>
              <a:ext cx="2828177" cy="2308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q"/>
              </a:pPr>
              <a:r>
                <a:rPr lang="en-US" sz="900" dirty="0"/>
                <a:t>Dynamic Reporting Tool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93614" y="3344657"/>
              <a:ext cx="2824993" cy="2308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q"/>
              </a:pPr>
              <a:r>
                <a:rPr lang="en-US" sz="900" dirty="0"/>
                <a:t>Function Reporting Tool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94457" y="3595043"/>
              <a:ext cx="2828177" cy="2308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q"/>
              </a:pPr>
              <a:r>
                <a:rPr lang="en-US" sz="900" dirty="0" smtClean="0"/>
                <a:t>Budget Project Builder</a:t>
              </a:r>
              <a:endParaRPr lang="en-US" sz="9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94457" y="3845086"/>
              <a:ext cx="2828177" cy="2308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q"/>
              </a:pPr>
              <a:r>
                <a:rPr lang="en-US" sz="900" dirty="0"/>
                <a:t>Access to Reporting Outside eBudget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1524000" y="931770"/>
            <a:ext cx="6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Year Type </a:t>
            </a:r>
            <a:r>
              <a:rPr lang="en-US" sz="2400" dirty="0"/>
              <a:t>Comparison within the work-period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5165" y="1499455"/>
            <a:ext cx="79248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Currently main purpose of budgeting is to plan and adjust next year budget within allocated ceilings.  For that purpose there is special year type named </a:t>
            </a:r>
            <a:r>
              <a:rPr lang="en-US" sz="1600" dirty="0" smtClean="0">
                <a:solidFill>
                  <a:srgbClr val="FF0000"/>
                </a:solidFill>
              </a:rPr>
              <a:t>“next year budget under ceilings”, </a:t>
            </a:r>
            <a:r>
              <a:rPr lang="en-US" sz="1600" dirty="0" smtClean="0"/>
              <a:t>but along with that system provides possibility to configure new year types dynamically. New year types can be used for analytical purposes. Currently there are following year types in use:</a:t>
            </a:r>
          </a:p>
          <a:p>
            <a:endParaRPr lang="en-US" dirty="0"/>
          </a:p>
          <a:p>
            <a:pPr lvl="1"/>
            <a:r>
              <a:rPr lang="en-US" sz="1600" dirty="0" smtClean="0"/>
              <a:t>Previous year actual amounts</a:t>
            </a:r>
          </a:p>
          <a:p>
            <a:pPr lvl="1"/>
            <a:r>
              <a:rPr lang="en-US" sz="1600" dirty="0" smtClean="0"/>
              <a:t>Current year actual amounts</a:t>
            </a:r>
          </a:p>
          <a:p>
            <a:pPr lvl="1"/>
            <a:r>
              <a:rPr lang="en-US" sz="1600" dirty="0" smtClean="0"/>
              <a:t>Next year actual amounts</a:t>
            </a:r>
          </a:p>
          <a:p>
            <a:pPr lvl="1"/>
            <a:r>
              <a:rPr lang="en-US" sz="1600" dirty="0" smtClean="0"/>
              <a:t>Current year approved budget</a:t>
            </a:r>
          </a:p>
          <a:p>
            <a:pPr lvl="1"/>
            <a:r>
              <a:rPr lang="en-US" sz="1600" dirty="0" smtClean="0"/>
              <a:t>Current year adjusted budget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</a:rPr>
              <a:t>Next year budget under ceilings</a:t>
            </a:r>
          </a:p>
          <a:p>
            <a:pPr lvl="1"/>
            <a:r>
              <a:rPr lang="en-US" sz="1600" dirty="0" smtClean="0"/>
              <a:t>Next year budget above ceilings</a:t>
            </a:r>
          </a:p>
          <a:p>
            <a:pPr lvl="1"/>
            <a:r>
              <a:rPr lang="en-US" sz="1600" dirty="0" smtClean="0"/>
              <a:t>Budget version of ministry of finance </a:t>
            </a:r>
            <a:endParaRPr lang="en-US" sz="1600" dirty="0"/>
          </a:p>
        </p:txBody>
      </p:sp>
      <p:sp>
        <p:nvSpPr>
          <p:cNvPr id="13" name="Right Brace 12"/>
          <p:cNvSpPr/>
          <p:nvPr/>
        </p:nvSpPr>
        <p:spPr>
          <a:xfrm>
            <a:off x="3571719" y="3130923"/>
            <a:ext cx="457200" cy="609600"/>
          </a:xfrm>
          <a:prstGeom prst="rightBrace">
            <a:avLst>
              <a:gd name="adj1" fmla="val 8333"/>
              <a:gd name="adj2" fmla="val 51223"/>
            </a:avLst>
          </a:prstGeom>
          <a:ln w="508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257519" y="3251057"/>
            <a:ext cx="27190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Can be imported from </a:t>
            </a:r>
            <a:r>
              <a:rPr lang="en-US" sz="1400" dirty="0" err="1" smtClean="0"/>
              <a:t>etreasury</a:t>
            </a:r>
            <a:endParaRPr lang="en-US" sz="1400" dirty="0"/>
          </a:p>
        </p:txBody>
      </p:sp>
      <p:sp>
        <p:nvSpPr>
          <p:cNvPr id="19" name="Right Brace 18"/>
          <p:cNvSpPr/>
          <p:nvPr/>
        </p:nvSpPr>
        <p:spPr>
          <a:xfrm>
            <a:off x="3571719" y="3869881"/>
            <a:ext cx="457200" cy="320912"/>
          </a:xfrm>
          <a:prstGeom prst="rightBrace">
            <a:avLst>
              <a:gd name="adj1" fmla="val 8333"/>
              <a:gd name="adj2" fmla="val 51223"/>
            </a:avLst>
          </a:prstGeom>
          <a:ln w="508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269403" y="3830938"/>
            <a:ext cx="37031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Can be imported from Previous Work Period</a:t>
            </a:r>
            <a:endParaRPr lang="en-US" sz="1400" dirty="0"/>
          </a:p>
        </p:txBody>
      </p:sp>
      <p:sp>
        <p:nvSpPr>
          <p:cNvPr id="24" name="Right Brace 23"/>
          <p:cNvSpPr/>
          <p:nvPr/>
        </p:nvSpPr>
        <p:spPr>
          <a:xfrm>
            <a:off x="4114800" y="4369487"/>
            <a:ext cx="457200" cy="536102"/>
          </a:xfrm>
          <a:prstGeom prst="rightBrace">
            <a:avLst>
              <a:gd name="adj1" fmla="val 8333"/>
              <a:gd name="adj2" fmla="val 51223"/>
            </a:avLst>
          </a:prstGeom>
          <a:ln w="508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726098" y="4480344"/>
            <a:ext cx="15979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Must be filled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255164" y="5158105"/>
            <a:ext cx="59170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Data can be copied from one year type to another. Also there are several mathematical tools like proportional and equal changes that can dramatically increase effectiveness of planning process.</a:t>
            </a:r>
            <a:endParaRPr lang="en-US" sz="14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98126"/>
            <a:ext cx="152403" cy="17684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3344556"/>
            <a:ext cx="152403" cy="17684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25" y="3564999"/>
            <a:ext cx="152403" cy="17684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24" y="3807980"/>
            <a:ext cx="152403" cy="17684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23" y="4044161"/>
            <a:ext cx="152403" cy="17684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20" y="4294441"/>
            <a:ext cx="152403" cy="17684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20" y="4544485"/>
            <a:ext cx="152403" cy="17684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20" y="4779666"/>
            <a:ext cx="152403" cy="17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560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9" grpId="0" animBg="1"/>
      <p:bldP spid="22" grpId="0"/>
      <p:bldP spid="24" grpId="0" animBg="1"/>
      <p:bldP spid="25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03782" y="1346907"/>
            <a:ext cx="873643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   System has powerful dynamic report builder through which users can build needed reports. Builder enables users to configure tree-grid type reports by defining set of classifiers that should construct tree rows as well as the set of financing sources that should construct columns. </a:t>
            </a:r>
            <a:endParaRPr lang="en-US" sz="1600" dirty="0"/>
          </a:p>
          <a:p>
            <a:r>
              <a:rPr lang="en-US" sz="1600" dirty="0" smtClean="0"/>
              <a:t>   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Set of input parameters also can be customized after which report is ready to be published in the needed module. </a:t>
            </a:r>
          </a:p>
          <a:p>
            <a:endParaRPr lang="en-US" sz="1600" dirty="0"/>
          </a:p>
          <a:p>
            <a:r>
              <a:rPr lang="en-US" sz="1600" dirty="0" smtClean="0"/>
              <a:t>    Currently dynamic reports count about 80% of all.</a:t>
            </a:r>
          </a:p>
          <a:p>
            <a:endParaRPr lang="en-US" sz="1600" dirty="0" smtClean="0"/>
          </a:p>
          <a:p>
            <a:r>
              <a:rPr lang="en-US" sz="1600" dirty="0" smtClean="0"/>
              <a:t>    It is possible to put data from different work periods and year types side by side using dynamic report builder which makes it powerful tool for data analysis and benchmarking. </a:t>
            </a:r>
            <a:endParaRPr lang="en-US" sz="1600" dirty="0"/>
          </a:p>
          <a:p>
            <a:endParaRPr lang="en-US" sz="1600" dirty="0" smtClean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5449919" cy="43691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dirty="0" smtClean="0">
                <a:solidFill>
                  <a:srgbClr val="C00000"/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e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Budget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77547" y="4375733"/>
            <a:ext cx="2012923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Analytical </a:t>
            </a:r>
            <a:r>
              <a:rPr lang="en-US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Strengths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324068" y="4736005"/>
            <a:ext cx="2829020" cy="1234197"/>
            <a:chOff x="293614" y="2841721"/>
            <a:chExt cx="2829020" cy="1234197"/>
          </a:xfrm>
        </p:grpSpPr>
        <p:sp>
          <p:nvSpPr>
            <p:cNvPr id="8" name="TextBox 7"/>
            <p:cNvSpPr txBox="1"/>
            <p:nvPr/>
          </p:nvSpPr>
          <p:spPr>
            <a:xfrm>
              <a:off x="293614" y="2841721"/>
              <a:ext cx="2824993" cy="2308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q"/>
              </a:pPr>
              <a:r>
                <a:rPr lang="en-US" sz="900" dirty="0" smtClean="0"/>
                <a:t>Year Type Comparison within the work-period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294457" y="3092107"/>
              <a:ext cx="2828177" cy="2308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q"/>
              </a:pPr>
              <a:r>
                <a:rPr lang="en-US" sz="900" dirty="0"/>
                <a:t>Dynamic Reporting Tool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93614" y="3344657"/>
              <a:ext cx="2824993" cy="2308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q"/>
              </a:pPr>
              <a:r>
                <a:rPr lang="en-US" sz="900" dirty="0"/>
                <a:t>Function Reporting Tool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94457" y="3595043"/>
              <a:ext cx="2828177" cy="2308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q"/>
              </a:pPr>
              <a:r>
                <a:rPr lang="en-US" sz="900" dirty="0" smtClean="0"/>
                <a:t>Budget Project Builder</a:t>
              </a:r>
              <a:endParaRPr lang="en-US" sz="9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94457" y="3845086"/>
              <a:ext cx="2828177" cy="2308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q"/>
              </a:pPr>
              <a:r>
                <a:rPr lang="en-US" sz="900" dirty="0"/>
                <a:t>Access to Reporting Outside eBudget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1600200" y="873083"/>
            <a:ext cx="6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	Dynamic </a:t>
            </a:r>
            <a:r>
              <a:rPr lang="en-US" sz="2400" dirty="0"/>
              <a:t>Reporting Tool</a:t>
            </a:r>
          </a:p>
        </p:txBody>
      </p:sp>
    </p:spTree>
    <p:extLst>
      <p:ext uri="{BB962C8B-B14F-4D97-AF65-F5344CB8AC3E}">
        <p14:creationId xmlns:p14="http://schemas.microsoft.com/office/powerpoint/2010/main" val="41412858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5449919" cy="43691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dirty="0" smtClean="0">
                <a:solidFill>
                  <a:srgbClr val="C00000"/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e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Budget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3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pPr>
              <a:defRPr/>
            </a:pPr>
            <a:fld id="{149CE8F6-9B7B-482F-ADCE-D12011166216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35" name="Title 1"/>
          <p:cNvSpPr txBox="1">
            <a:spLocks/>
          </p:cNvSpPr>
          <p:nvPr/>
        </p:nvSpPr>
        <p:spPr>
          <a:xfrm>
            <a:off x="2438400" y="152400"/>
            <a:ext cx="5810250" cy="450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Personal Introduction and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Agenda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05" y="1378576"/>
            <a:ext cx="396790" cy="460429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595699" y="1420839"/>
            <a:ext cx="7143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Personal Introduction</a:t>
            </a:r>
            <a:endParaRPr lang="en-US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88" y="2740751"/>
            <a:ext cx="396790" cy="46042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595699" y="2790768"/>
            <a:ext cx="7143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Planning Dimensions, Classifiers, Interactions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703830"/>
            <a:ext cx="396790" cy="460429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1558690" y="4812268"/>
            <a:ext cx="4397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Discussion (Questions And Answers)</a:t>
            </a:r>
            <a:endParaRPr lang="en-US" dirty="0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05" y="2045526"/>
            <a:ext cx="396790" cy="460429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1595699" y="2087789"/>
            <a:ext cx="7143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System Purpose, Modules, </a:t>
            </a:r>
            <a:r>
              <a:rPr lang="en-US" dirty="0" smtClean="0"/>
              <a:t>Phases Of Budget Cycle</a:t>
            </a:r>
            <a:r>
              <a:rPr lang="en-US" dirty="0"/>
              <a:t>, </a:t>
            </a:r>
            <a:r>
              <a:rPr lang="en-US" dirty="0" smtClean="0"/>
              <a:t>Files</a:t>
            </a:r>
            <a:endParaRPr lang="en-US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345114"/>
            <a:ext cx="396790" cy="460429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1589210" y="3283576"/>
            <a:ext cx="7033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Analytical Strengths – Year Types, Dynamic and Function Report        Builders, Budget Project Builder, Reports From Other Systems  </a:t>
            </a:r>
            <a:endParaRPr lang="en-US" dirty="0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080080"/>
            <a:ext cx="396790" cy="460429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1589210" y="4166878"/>
            <a:ext cx="6805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System Features, Some Statistics and Live Demonstration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33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4" grpId="0"/>
      <p:bldP spid="46" grpId="0"/>
      <p:bldP spid="48" grpId="0"/>
      <p:bldP spid="5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5449919" cy="43691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dirty="0" smtClean="0">
                <a:solidFill>
                  <a:srgbClr val="C00000"/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e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Budget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77547" y="4375733"/>
            <a:ext cx="2012923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Analytical </a:t>
            </a:r>
            <a:r>
              <a:rPr lang="en-US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Strengths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324068" y="4736005"/>
            <a:ext cx="2829020" cy="1234197"/>
            <a:chOff x="293614" y="2841721"/>
            <a:chExt cx="2829020" cy="1234197"/>
          </a:xfrm>
        </p:grpSpPr>
        <p:sp>
          <p:nvSpPr>
            <p:cNvPr id="8" name="TextBox 7"/>
            <p:cNvSpPr txBox="1"/>
            <p:nvPr/>
          </p:nvSpPr>
          <p:spPr>
            <a:xfrm>
              <a:off x="293614" y="2841721"/>
              <a:ext cx="2824993" cy="2308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q"/>
              </a:pPr>
              <a:r>
                <a:rPr lang="en-US" sz="900" dirty="0" smtClean="0"/>
                <a:t>Year Type Comparison within the work-period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294457" y="3092107"/>
              <a:ext cx="2828177" cy="2308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q"/>
              </a:pPr>
              <a:r>
                <a:rPr lang="en-US" sz="900" dirty="0"/>
                <a:t>Dynamic Reporting Tool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93614" y="3344657"/>
              <a:ext cx="2824993" cy="2308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q"/>
              </a:pPr>
              <a:r>
                <a:rPr lang="en-US" sz="900" dirty="0"/>
                <a:t>Function Reporting Tool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94457" y="3595043"/>
              <a:ext cx="2828177" cy="2308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q"/>
              </a:pPr>
              <a:r>
                <a:rPr lang="en-US" sz="900" dirty="0" smtClean="0"/>
                <a:t>Budget Project Builder</a:t>
              </a:r>
              <a:endParaRPr lang="en-US" sz="9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94457" y="3845086"/>
              <a:ext cx="2828177" cy="2308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q"/>
              </a:pPr>
              <a:r>
                <a:rPr lang="en-US" sz="900" dirty="0"/>
                <a:t>Access to Reporting Outside eBudget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1524000" y="931770"/>
            <a:ext cx="6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	Function Reporting </a:t>
            </a:r>
            <a:r>
              <a:rPr lang="en-US" sz="2400" dirty="0"/>
              <a:t>Tool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3261" y="1794154"/>
            <a:ext cx="87364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Function reporting tool enables user to construct each row and column manually and define function (formula) for the cell of their intersection.  </a:t>
            </a:r>
            <a:endParaRPr lang="en-US" sz="1600" dirty="0"/>
          </a:p>
          <a:p>
            <a:r>
              <a:rPr lang="en-US" sz="1600" dirty="0" smtClean="0"/>
              <a:t>    </a:t>
            </a:r>
          </a:p>
          <a:p>
            <a:r>
              <a:rPr lang="en-US" sz="1600" dirty="0" smtClean="0"/>
              <a:t>Formula has access to every type of data that is stored in files throughout all modules, but it can be constructed only for current work-period.</a:t>
            </a:r>
          </a:p>
          <a:p>
            <a:endParaRPr lang="en-US" sz="1600" dirty="0"/>
          </a:p>
          <a:p>
            <a:r>
              <a:rPr lang="en-US" sz="1600" dirty="0" smtClean="0"/>
              <a:t>Currently functional reports count about 10% of all.</a:t>
            </a:r>
          </a:p>
          <a:p>
            <a:endParaRPr lang="en-US" sz="1600" dirty="0"/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9773608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5449919" cy="43691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dirty="0" smtClean="0">
                <a:solidFill>
                  <a:srgbClr val="C00000"/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e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Budget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77547" y="4375733"/>
            <a:ext cx="2012923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Analytical </a:t>
            </a:r>
            <a:r>
              <a:rPr lang="en-US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Strengths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319004" y="4736005"/>
            <a:ext cx="2834084" cy="1234197"/>
            <a:chOff x="288550" y="2841721"/>
            <a:chExt cx="2834084" cy="1234197"/>
          </a:xfrm>
        </p:grpSpPr>
        <p:sp>
          <p:nvSpPr>
            <p:cNvPr id="8" name="TextBox 7"/>
            <p:cNvSpPr txBox="1"/>
            <p:nvPr/>
          </p:nvSpPr>
          <p:spPr>
            <a:xfrm>
              <a:off x="293614" y="2841721"/>
              <a:ext cx="2824993" cy="2308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q"/>
              </a:pPr>
              <a:r>
                <a:rPr lang="en-US" sz="900" dirty="0" smtClean="0"/>
                <a:t>Year Type Comparison within the work-period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294457" y="3092107"/>
              <a:ext cx="2828177" cy="2308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q"/>
              </a:pPr>
              <a:r>
                <a:rPr lang="en-US" sz="900" dirty="0"/>
                <a:t>Dynamic Reporting Tool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88550" y="3342151"/>
              <a:ext cx="2824993" cy="2308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q"/>
              </a:pPr>
              <a:r>
                <a:rPr lang="en-US" sz="900" dirty="0"/>
                <a:t>Function Reporting Tool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94457" y="3595043"/>
              <a:ext cx="2828177" cy="2308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q"/>
              </a:pPr>
              <a:r>
                <a:rPr lang="en-US" sz="900" dirty="0" smtClean="0"/>
                <a:t>Budget Project Builder</a:t>
              </a:r>
              <a:endParaRPr lang="en-US" sz="9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94457" y="3845086"/>
              <a:ext cx="2828177" cy="2308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q"/>
              </a:pPr>
              <a:r>
                <a:rPr lang="en-US" sz="900" dirty="0"/>
                <a:t>Access to Reporting Outside eBudget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1524000" y="931770"/>
            <a:ext cx="6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	Budget Project Builder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33261" y="1794154"/>
            <a:ext cx="873643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Budget Project </a:t>
            </a:r>
            <a:r>
              <a:rPr lang="en-US" sz="1600" dirty="0" smtClean="0"/>
              <a:t>Builder is a tool that can combine static, dynamic and function reports filtering with a specific predetermined input data putting them into one report which is called budget project.</a:t>
            </a:r>
          </a:p>
          <a:p>
            <a:endParaRPr lang="en-US" sz="1600" dirty="0"/>
          </a:p>
          <a:p>
            <a:r>
              <a:rPr lang="en-US" sz="1600" dirty="0" smtClean="0"/>
              <a:t>Budget project builder also has its own MS WORD editor where authorized users can format text along with adding some calculable values from other reports.   </a:t>
            </a:r>
            <a:endParaRPr lang="en-US" sz="1600" dirty="0"/>
          </a:p>
          <a:p>
            <a:r>
              <a:rPr lang="en-US" sz="1600" dirty="0" smtClean="0"/>
              <a:t>    </a:t>
            </a:r>
          </a:p>
          <a:p>
            <a:r>
              <a:rPr lang="en-US" sz="1600" dirty="0" smtClean="0"/>
              <a:t>Budget project builder is used for building the most important report – State Budget. It is also used by autonomous republics and municipalities for the similar purposes.</a:t>
            </a:r>
          </a:p>
          <a:p>
            <a:endParaRPr lang="en-US" sz="1600" dirty="0"/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5349200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5449919" cy="43691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dirty="0" smtClean="0">
                <a:solidFill>
                  <a:srgbClr val="C00000"/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e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Budget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77547" y="4375733"/>
            <a:ext cx="2012923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Analytical </a:t>
            </a:r>
            <a:r>
              <a:rPr lang="en-US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Strengths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324068" y="4736005"/>
            <a:ext cx="2829020" cy="1234197"/>
            <a:chOff x="293614" y="2841721"/>
            <a:chExt cx="2829020" cy="1234197"/>
          </a:xfrm>
        </p:grpSpPr>
        <p:sp>
          <p:nvSpPr>
            <p:cNvPr id="8" name="TextBox 7"/>
            <p:cNvSpPr txBox="1"/>
            <p:nvPr/>
          </p:nvSpPr>
          <p:spPr>
            <a:xfrm>
              <a:off x="293614" y="2841721"/>
              <a:ext cx="2824993" cy="2308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q"/>
              </a:pPr>
              <a:r>
                <a:rPr lang="en-US" sz="900" dirty="0" smtClean="0"/>
                <a:t>Year Type Comparison within the work-period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294457" y="3095564"/>
              <a:ext cx="2828177" cy="2308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q"/>
              </a:pPr>
              <a:r>
                <a:rPr lang="en-US" sz="900" dirty="0"/>
                <a:t>Dynamic Reporting Tool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93614" y="3344657"/>
              <a:ext cx="2824993" cy="2308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q"/>
              </a:pPr>
              <a:r>
                <a:rPr lang="en-US" sz="900" dirty="0"/>
                <a:t>Function Reporting Tool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94457" y="3595043"/>
              <a:ext cx="2828177" cy="2308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q"/>
              </a:pPr>
              <a:r>
                <a:rPr lang="en-US" sz="900" dirty="0" smtClean="0"/>
                <a:t>Budget Project Builder</a:t>
              </a:r>
              <a:endParaRPr lang="en-US" sz="9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94457" y="3845086"/>
              <a:ext cx="2828177" cy="2308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q"/>
              </a:pPr>
              <a:r>
                <a:rPr lang="en-US" sz="900" dirty="0"/>
                <a:t>Access to Reporting Outside eBudget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1524000" y="931770"/>
            <a:ext cx="6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	Access to reporting outside eBudget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1994118"/>
            <a:ext cx="66223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reports that are made in other systems within PFMS can be accessed from some modules.</a:t>
            </a:r>
          </a:p>
          <a:p>
            <a:endParaRPr lang="en-US" sz="1600" dirty="0" smtClean="0"/>
          </a:p>
          <a:p>
            <a:r>
              <a:rPr lang="en-US" sz="1600" dirty="0" smtClean="0"/>
              <a:t>Those kind of reports are processed in provider system using input data that was chosen by the user from eBudget.</a:t>
            </a:r>
          </a:p>
          <a:p>
            <a:endParaRPr lang="en-US" sz="1600" dirty="0"/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8274927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5449919" cy="43691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dirty="0" smtClean="0">
                <a:solidFill>
                  <a:srgbClr val="C00000"/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e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Budget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287494" y="941588"/>
            <a:ext cx="6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	System Features and Some Statistics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1994118"/>
            <a:ext cx="662238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System is being developed since April 2010.</a:t>
            </a:r>
          </a:p>
          <a:p>
            <a:endParaRPr lang="en-US" sz="1600" dirty="0" smtClean="0"/>
          </a:p>
          <a:p>
            <a:r>
              <a:rPr lang="en-US" sz="1600" dirty="0" smtClean="0"/>
              <a:t>System is multilingual</a:t>
            </a:r>
          </a:p>
          <a:p>
            <a:endParaRPr lang="en-US" sz="1600" dirty="0"/>
          </a:p>
          <a:p>
            <a:r>
              <a:rPr lang="en-US" sz="1600" dirty="0" smtClean="0"/>
              <a:t>System is used by state budget, 2 autonomous republics and 76 municipalities throughout the country.</a:t>
            </a:r>
          </a:p>
          <a:p>
            <a:endParaRPr lang="en-US" sz="1600" dirty="0" smtClean="0"/>
          </a:p>
          <a:p>
            <a:r>
              <a:rPr lang="en-US" sz="1600" dirty="0" smtClean="0"/>
              <a:t>There are approximately 800 spending units, 400 LEPLs and 550 users involved in one budget cycle.</a:t>
            </a:r>
            <a:endParaRPr lang="en-US" sz="1600" dirty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9868053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5449919" cy="43691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dirty="0" smtClean="0">
                <a:solidFill>
                  <a:srgbClr val="C00000"/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e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Budget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71600" y="2721111"/>
            <a:ext cx="6622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Live Demonstration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175760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777346"/>
            <a:ext cx="4983477" cy="28862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22603"/>
            <a:ext cx="9144000" cy="9065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3" y="152400"/>
            <a:ext cx="9143994" cy="141101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05493" y="1676400"/>
            <a:ext cx="5449290" cy="1524000"/>
          </a:xfrm>
        </p:spPr>
        <p:txBody>
          <a:bodyPr>
            <a:normAutofit/>
          </a:bodyPr>
          <a:lstStyle/>
          <a:p>
            <a:pPr algn="ctr"/>
            <a:r>
              <a:rPr lang="en-US" sz="2200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Thank you for your attention!</a:t>
            </a:r>
            <a:br>
              <a:rPr lang="en-US" sz="2200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</a:br>
            <a:r>
              <a:rPr lang="en-US" sz="2200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/>
            </a:r>
            <a:br>
              <a:rPr lang="en-US" sz="2200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</a:br>
            <a:r>
              <a:rPr lang="en-US" sz="2200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Please feel free to ask questions.</a:t>
            </a:r>
            <a:endParaRPr lang="en-US" sz="2200" dirty="0" smtClean="0">
              <a:solidFill>
                <a:schemeClr val="tx1">
                  <a:lumMod val="85000"/>
                  <a:lumOff val="15000"/>
                </a:schemeClr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209649"/>
            <a:ext cx="687696" cy="73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8911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5449919" cy="43691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dirty="0" smtClean="0">
                <a:solidFill>
                  <a:srgbClr val="C00000"/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e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Budget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3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pPr>
              <a:defRPr/>
            </a:pPr>
            <a:fld id="{149CE8F6-9B7B-482F-ADCE-D1201116621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25" name="Title 1"/>
          <p:cNvSpPr txBox="1">
            <a:spLocks/>
          </p:cNvSpPr>
          <p:nvPr/>
        </p:nvSpPr>
        <p:spPr>
          <a:xfrm>
            <a:off x="2362200" y="186499"/>
            <a:ext cx="5449919" cy="436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e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Budget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3207" y="955418"/>
            <a:ext cx="8552641" cy="5058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 smtClean="0">
                <a:ea typeface="Calibri" panose="020F0502020204030204" pitchFamily="34" charset="0"/>
              </a:rPr>
              <a:t>    eBudget is the electronic system designed to manage budget process of state and local governments. </a:t>
            </a:r>
            <a:r>
              <a:rPr lang="en-US" sz="1600" dirty="0">
                <a:ea typeface="Calibri" panose="020F0502020204030204" pitchFamily="34" charset="0"/>
              </a:rPr>
              <a:t>	</a:t>
            </a:r>
            <a:endParaRPr lang="en-US" sz="1600" dirty="0" smtClean="0">
              <a:ea typeface="Calibri" panose="020F050202020403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 smtClean="0">
                <a:ea typeface="Calibri" panose="020F0502020204030204" pitchFamily="34" charset="0"/>
              </a:rPr>
              <a:t>    eBudget </a:t>
            </a:r>
            <a:r>
              <a:rPr lang="en-US" sz="1600" dirty="0">
                <a:ea typeface="Calibri" panose="020F0502020204030204" pitchFamily="34" charset="0"/>
              </a:rPr>
              <a:t>is one of the most widely used online systems provided by </a:t>
            </a:r>
            <a:r>
              <a:rPr lang="en-US" sz="1600" dirty="0" err="1">
                <a:ea typeface="Calibri" panose="020F0502020204030204" pitchFamily="34" charset="0"/>
              </a:rPr>
              <a:t>MoF</a:t>
            </a:r>
            <a:r>
              <a:rPr lang="en-US" sz="1600" dirty="0">
                <a:ea typeface="Calibri" panose="020F0502020204030204" pitchFamily="34" charset="0"/>
              </a:rPr>
              <a:t>.  The system provides the automation and streamlining of the planning and execution monitoring </a:t>
            </a:r>
            <a:r>
              <a:rPr lang="en-US" sz="1600" dirty="0" smtClean="0">
                <a:ea typeface="Calibri" panose="020F0502020204030204" pitchFamily="34" charset="0"/>
              </a:rPr>
              <a:t>processes. 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 smtClean="0">
                <a:ea typeface="Calibri" panose="020F0502020204030204" pitchFamily="34" charset="0"/>
              </a:rPr>
              <a:t>Main objectives of the system are to:</a:t>
            </a:r>
          </a:p>
          <a:p>
            <a:pPr lvl="2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 smtClean="0">
                <a:ea typeface="Calibri" panose="020F0502020204030204" pitchFamily="34" charset="0"/>
              </a:rPr>
              <a:t>Simplify and streamline budget planning process by providing flexible and mobile data flow.</a:t>
            </a:r>
          </a:p>
          <a:p>
            <a:pPr lvl="2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 smtClean="0">
                <a:ea typeface="Calibri" panose="020F0502020204030204" pitchFamily="34" charset="0"/>
              </a:rPr>
              <a:t>Automate multiple budgeting </a:t>
            </a:r>
            <a:r>
              <a:rPr lang="en-US" sz="1600" dirty="0">
                <a:ea typeface="Calibri" panose="020F0502020204030204" pitchFamily="34" charset="0"/>
              </a:rPr>
              <a:t>process steps, dramatically increasing effectiveness and productivity of users.</a:t>
            </a:r>
          </a:p>
          <a:p>
            <a:pPr lvl="2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ea typeface="Calibri" panose="020F0502020204030204" pitchFamily="34" charset="0"/>
              </a:rPr>
              <a:t>Decrease the error rate during the budgeting process.</a:t>
            </a:r>
          </a:p>
          <a:p>
            <a:pPr lvl="2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ea typeface="Calibri" panose="020F0502020204030204" pitchFamily="34" charset="0"/>
              </a:rPr>
              <a:t>Enable advanced data analysis by providing multifunctional analytical support.</a:t>
            </a:r>
          </a:p>
          <a:p>
            <a:pPr lvl="2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ea typeface="Calibri" panose="020F0502020204030204" pitchFamily="34" charset="0"/>
              </a:rPr>
              <a:t>Provide customized sets of reports for various user categories.</a:t>
            </a:r>
          </a:p>
          <a:p>
            <a:pPr lvl="2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ea typeface="Calibri" panose="020F0502020204030204" pitchFamily="34" charset="0"/>
              </a:rPr>
              <a:t>Providing data storage into the unified database.</a:t>
            </a:r>
            <a:endParaRPr lang="en-US" sz="1600" dirty="0">
              <a:effectLst/>
              <a:ea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124200"/>
            <a:ext cx="244895" cy="2841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3818677"/>
            <a:ext cx="244895" cy="2841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8" y="4429363"/>
            <a:ext cx="244895" cy="2841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837879"/>
            <a:ext cx="244895" cy="2841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5269376"/>
            <a:ext cx="244895" cy="2841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5645066"/>
            <a:ext cx="244895" cy="28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7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5449919" cy="43691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dirty="0" smtClean="0">
                <a:solidFill>
                  <a:srgbClr val="C00000"/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e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Budget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85724" y="701521"/>
            <a:ext cx="32143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System Modules</a:t>
            </a:r>
            <a:endParaRPr lang="en-US" sz="3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905000" y="1371600"/>
            <a:ext cx="5394630" cy="672476"/>
            <a:chOff x="876300" y="1223006"/>
            <a:chExt cx="5394630" cy="672476"/>
          </a:xfrm>
        </p:grpSpPr>
        <p:sp>
          <p:nvSpPr>
            <p:cNvPr id="8" name="Rectangle 7"/>
            <p:cNvSpPr/>
            <p:nvPr/>
          </p:nvSpPr>
          <p:spPr>
            <a:xfrm>
              <a:off x="876300" y="1223006"/>
              <a:ext cx="5394630" cy="67247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300" y="1223006"/>
              <a:ext cx="704850" cy="66427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233325" y="1324511"/>
              <a:ext cx="2743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Revenues</a:t>
              </a:r>
              <a:endParaRPr lang="en-US" sz="24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905000" y="2053594"/>
            <a:ext cx="5394630" cy="754118"/>
            <a:chOff x="876300" y="2052481"/>
            <a:chExt cx="5394630" cy="754118"/>
          </a:xfrm>
        </p:grpSpPr>
        <p:sp>
          <p:nvSpPr>
            <p:cNvPr id="14" name="Rectangle 13"/>
            <p:cNvSpPr/>
            <p:nvPr/>
          </p:nvSpPr>
          <p:spPr>
            <a:xfrm>
              <a:off x="876300" y="2093302"/>
              <a:ext cx="5394630" cy="67247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074" y="2052481"/>
              <a:ext cx="754118" cy="75411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2233325" y="2179919"/>
              <a:ext cx="2743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Expenses</a:t>
              </a:r>
              <a:endParaRPr lang="en-US" sz="24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905000" y="2815594"/>
            <a:ext cx="5394630" cy="672476"/>
            <a:chOff x="876300" y="2963598"/>
            <a:chExt cx="5394630" cy="672476"/>
          </a:xfrm>
        </p:grpSpPr>
        <p:sp>
          <p:nvSpPr>
            <p:cNvPr id="16" name="Rectangle 15"/>
            <p:cNvSpPr/>
            <p:nvPr/>
          </p:nvSpPr>
          <p:spPr>
            <a:xfrm>
              <a:off x="876300" y="2963598"/>
              <a:ext cx="5394630" cy="67247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840" y="2973113"/>
              <a:ext cx="652258" cy="652258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2233325" y="3055213"/>
              <a:ext cx="2743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Balance</a:t>
              </a:r>
              <a:endParaRPr lang="en-US" sz="24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905000" y="3544218"/>
            <a:ext cx="5394630" cy="672476"/>
            <a:chOff x="912840" y="3875312"/>
            <a:chExt cx="5394630" cy="672476"/>
          </a:xfrm>
        </p:grpSpPr>
        <p:sp>
          <p:nvSpPr>
            <p:cNvPr id="18" name="Rectangle 17"/>
            <p:cNvSpPr/>
            <p:nvPr/>
          </p:nvSpPr>
          <p:spPr>
            <a:xfrm>
              <a:off x="912840" y="3875312"/>
              <a:ext cx="5394630" cy="67247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840" y="3907092"/>
              <a:ext cx="618551" cy="61855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201794" y="3957360"/>
              <a:ext cx="2743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 Administration</a:t>
              </a:r>
              <a:endParaRPr lang="en-US" sz="24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905000" y="5010536"/>
            <a:ext cx="5394630" cy="672476"/>
            <a:chOff x="912840" y="4796725"/>
            <a:chExt cx="5394630" cy="672476"/>
          </a:xfrm>
        </p:grpSpPr>
        <p:sp>
          <p:nvSpPr>
            <p:cNvPr id="28" name="Rectangle 27"/>
            <p:cNvSpPr/>
            <p:nvPr/>
          </p:nvSpPr>
          <p:spPr>
            <a:xfrm>
              <a:off x="912840" y="4796725"/>
              <a:ext cx="5394630" cy="67247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572" y="4822436"/>
              <a:ext cx="625122" cy="625122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2228045" y="4888605"/>
              <a:ext cx="2743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Configuration</a:t>
              </a:r>
              <a:endParaRPr lang="en-US" sz="24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905000" y="4277377"/>
            <a:ext cx="5394630" cy="672476"/>
            <a:chOff x="1905000" y="4277377"/>
            <a:chExt cx="5394630" cy="672476"/>
          </a:xfrm>
        </p:grpSpPr>
        <p:grpSp>
          <p:nvGrpSpPr>
            <p:cNvPr id="26" name="Group 25"/>
            <p:cNvGrpSpPr/>
            <p:nvPr/>
          </p:nvGrpSpPr>
          <p:grpSpPr>
            <a:xfrm>
              <a:off x="1905000" y="4277377"/>
              <a:ext cx="5394630" cy="672476"/>
              <a:chOff x="912840" y="4796725"/>
              <a:chExt cx="5394630" cy="672476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912840" y="4796725"/>
                <a:ext cx="5394630" cy="67247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212304" y="4886539"/>
                <a:ext cx="2743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Consolidation</a:t>
                </a:r>
                <a:endParaRPr lang="en-US" sz="2400" dirty="0"/>
              </a:p>
            </p:txBody>
          </p:sp>
        </p:grp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1766" y="4320286"/>
              <a:ext cx="625122" cy="5880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951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grpSp>
        <p:nvGrpSpPr>
          <p:cNvPr id="438" name="Group 437"/>
          <p:cNvGrpSpPr/>
          <p:nvPr/>
        </p:nvGrpSpPr>
        <p:grpSpPr>
          <a:xfrm>
            <a:off x="6983399" y="1020280"/>
            <a:ext cx="2011911" cy="4927812"/>
            <a:chOff x="6729051" y="1020280"/>
            <a:chExt cx="2266260" cy="4927812"/>
          </a:xfrm>
        </p:grpSpPr>
        <p:sp>
          <p:nvSpPr>
            <p:cNvPr id="179" name="Rectangle 178"/>
            <p:cNvSpPr/>
            <p:nvPr/>
          </p:nvSpPr>
          <p:spPr>
            <a:xfrm>
              <a:off x="6729051" y="1044689"/>
              <a:ext cx="2266260" cy="490340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9901" y="1061237"/>
              <a:ext cx="338552" cy="338552"/>
            </a:xfrm>
            <a:prstGeom prst="rect">
              <a:avLst/>
            </a:prstGeom>
          </p:spPr>
        </p:pic>
        <p:sp>
          <p:nvSpPr>
            <p:cNvPr id="210" name="TextBox 209"/>
            <p:cNvSpPr txBox="1"/>
            <p:nvPr/>
          </p:nvSpPr>
          <p:spPr>
            <a:xfrm>
              <a:off x="7115903" y="1020280"/>
              <a:ext cx="18743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Administration</a:t>
              </a:r>
              <a:endParaRPr lang="en-US" dirty="0"/>
            </a:p>
          </p:txBody>
        </p:sp>
      </p:grpSp>
      <p:grpSp>
        <p:nvGrpSpPr>
          <p:cNvPr id="437" name="Group 436"/>
          <p:cNvGrpSpPr/>
          <p:nvPr/>
        </p:nvGrpSpPr>
        <p:grpSpPr>
          <a:xfrm>
            <a:off x="4906347" y="1033700"/>
            <a:ext cx="1884939" cy="4906493"/>
            <a:chOff x="4470102" y="1033700"/>
            <a:chExt cx="1884939" cy="4906493"/>
          </a:xfrm>
        </p:grpSpPr>
        <p:sp>
          <p:nvSpPr>
            <p:cNvPr id="147" name="Rectangle 146"/>
            <p:cNvSpPr/>
            <p:nvPr/>
          </p:nvSpPr>
          <p:spPr>
            <a:xfrm>
              <a:off x="4470102" y="1036790"/>
              <a:ext cx="1884939" cy="490340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pic>
          <p:nvPicPr>
            <p:cNvPr id="180" name="Picture 17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9858" y="1033700"/>
              <a:ext cx="409422" cy="340533"/>
            </a:xfrm>
            <a:prstGeom prst="rect">
              <a:avLst/>
            </a:prstGeom>
          </p:spPr>
        </p:pic>
        <p:sp>
          <p:nvSpPr>
            <p:cNvPr id="270" name="TextBox 269"/>
            <p:cNvSpPr txBox="1"/>
            <p:nvPr/>
          </p:nvSpPr>
          <p:spPr>
            <a:xfrm>
              <a:off x="4867694" y="1047692"/>
              <a:ext cx="1018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Balance</a:t>
              </a:r>
              <a:endParaRPr lang="en-US" dirty="0"/>
            </a:p>
          </p:txBody>
        </p:sp>
      </p:grpSp>
      <p:grpSp>
        <p:nvGrpSpPr>
          <p:cNvPr id="436" name="Group 435"/>
          <p:cNvGrpSpPr/>
          <p:nvPr/>
        </p:nvGrpSpPr>
        <p:grpSpPr>
          <a:xfrm>
            <a:off x="2799815" y="1006781"/>
            <a:ext cx="1884940" cy="4936819"/>
            <a:chOff x="2316141" y="1006781"/>
            <a:chExt cx="1884940" cy="4936819"/>
          </a:xfrm>
        </p:grpSpPr>
        <p:sp>
          <p:nvSpPr>
            <p:cNvPr id="114" name="Rectangle 113"/>
            <p:cNvSpPr/>
            <p:nvPr/>
          </p:nvSpPr>
          <p:spPr>
            <a:xfrm>
              <a:off x="2316142" y="1040197"/>
              <a:ext cx="1884939" cy="490340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6141" y="1006781"/>
              <a:ext cx="396179" cy="396179"/>
            </a:xfrm>
            <a:prstGeom prst="rect">
              <a:avLst/>
            </a:prstGeom>
          </p:spPr>
        </p:pic>
        <p:sp>
          <p:nvSpPr>
            <p:cNvPr id="146" name="TextBox 145"/>
            <p:cNvSpPr txBox="1"/>
            <p:nvPr/>
          </p:nvSpPr>
          <p:spPr>
            <a:xfrm>
              <a:off x="2702995" y="1015788"/>
              <a:ext cx="1197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Expenses</a:t>
              </a:r>
              <a:endParaRPr lang="en-US" dirty="0"/>
            </a:p>
          </p:txBody>
        </p:sp>
      </p:grpSp>
      <p:grpSp>
        <p:nvGrpSpPr>
          <p:cNvPr id="435" name="Group 434"/>
          <p:cNvGrpSpPr/>
          <p:nvPr/>
        </p:nvGrpSpPr>
        <p:grpSpPr>
          <a:xfrm>
            <a:off x="646455" y="1040197"/>
            <a:ext cx="1913739" cy="4903403"/>
            <a:chOff x="113055" y="1040197"/>
            <a:chExt cx="1913739" cy="4903403"/>
          </a:xfrm>
        </p:grpSpPr>
        <p:sp>
          <p:nvSpPr>
            <p:cNvPr id="2" name="Rectangle 1"/>
            <p:cNvSpPr/>
            <p:nvPr/>
          </p:nvSpPr>
          <p:spPr>
            <a:xfrm>
              <a:off x="141855" y="1040197"/>
              <a:ext cx="1884939" cy="490340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055" y="1056004"/>
              <a:ext cx="424978" cy="340001"/>
            </a:xfrm>
            <a:prstGeom prst="rect">
              <a:avLst/>
            </a:prstGeom>
          </p:spPr>
        </p:pic>
        <p:sp>
          <p:nvSpPr>
            <p:cNvPr id="145" name="TextBox 144"/>
            <p:cNvSpPr txBox="1"/>
            <p:nvPr/>
          </p:nvSpPr>
          <p:spPr>
            <a:xfrm>
              <a:off x="538033" y="1047692"/>
              <a:ext cx="1223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Revenues</a:t>
              </a:r>
              <a:endParaRPr lang="en-US" dirty="0"/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5449919" cy="43691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dirty="0" smtClean="0">
                <a:solidFill>
                  <a:srgbClr val="C00000"/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e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Budget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76" name="Rectangle 75"/>
          <p:cNvSpPr/>
          <p:nvPr/>
        </p:nvSpPr>
        <p:spPr>
          <a:xfrm>
            <a:off x="693597" y="1404030"/>
            <a:ext cx="1866597" cy="101807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693598" y="1403634"/>
            <a:ext cx="1866596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Annual Revenues</a:t>
            </a:r>
            <a:endParaRPr lang="en-US" sz="1400" dirty="0"/>
          </a:p>
        </p:txBody>
      </p:sp>
      <p:sp>
        <p:nvSpPr>
          <p:cNvPr id="79" name="TextBox 78"/>
          <p:cNvSpPr txBox="1"/>
          <p:nvPr/>
        </p:nvSpPr>
        <p:spPr>
          <a:xfrm>
            <a:off x="627986" y="1664861"/>
            <a:ext cx="2073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Wingdings" panose="05000000000000000000" pitchFamily="2" charset="2"/>
              <a:buChar char="q"/>
            </a:pPr>
            <a:r>
              <a:rPr lang="en-US" sz="900" dirty="0" smtClean="0"/>
              <a:t>Annual Revenues</a:t>
            </a:r>
          </a:p>
          <a:p>
            <a:pPr marL="228600" indent="-228600">
              <a:buFont typeface="Wingdings" panose="05000000000000000000" pitchFamily="2" charset="2"/>
              <a:buChar char="q"/>
            </a:pPr>
            <a:r>
              <a:rPr lang="en-US" sz="900" dirty="0" smtClean="0"/>
              <a:t>Analytical tools and Reporting</a:t>
            </a:r>
            <a:endParaRPr lang="en-US" sz="900" dirty="0"/>
          </a:p>
        </p:txBody>
      </p:sp>
      <p:sp>
        <p:nvSpPr>
          <p:cNvPr id="84" name="Rectangle 83"/>
          <p:cNvSpPr/>
          <p:nvPr/>
        </p:nvSpPr>
        <p:spPr>
          <a:xfrm>
            <a:off x="685478" y="2916967"/>
            <a:ext cx="1874716" cy="100126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685478" y="2916573"/>
            <a:ext cx="1874716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Quarter Revenues</a:t>
            </a:r>
            <a:endParaRPr lang="en-US" sz="1400" dirty="0"/>
          </a:p>
        </p:txBody>
      </p:sp>
      <p:sp>
        <p:nvSpPr>
          <p:cNvPr id="87" name="TextBox 86"/>
          <p:cNvSpPr txBox="1"/>
          <p:nvPr/>
        </p:nvSpPr>
        <p:spPr>
          <a:xfrm>
            <a:off x="618639" y="3184281"/>
            <a:ext cx="20737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Wingdings" panose="05000000000000000000" pitchFamily="2" charset="2"/>
              <a:buChar char="q"/>
            </a:pPr>
            <a:r>
              <a:rPr lang="en-US" sz="900" dirty="0" smtClean="0"/>
              <a:t>Quarter Revenues</a:t>
            </a:r>
          </a:p>
          <a:p>
            <a:pPr marL="228600" indent="-228600">
              <a:buFont typeface="Wingdings" panose="05000000000000000000" pitchFamily="2" charset="2"/>
              <a:buChar char="q"/>
            </a:pPr>
            <a:r>
              <a:rPr lang="en-US" sz="900" dirty="0" smtClean="0"/>
              <a:t>Analytical tools and Reporting</a:t>
            </a:r>
          </a:p>
          <a:p>
            <a:endParaRPr lang="en-US" sz="900" dirty="0"/>
          </a:p>
        </p:txBody>
      </p:sp>
      <p:grpSp>
        <p:nvGrpSpPr>
          <p:cNvPr id="93" name="Group 92"/>
          <p:cNvGrpSpPr/>
          <p:nvPr/>
        </p:nvGrpSpPr>
        <p:grpSpPr>
          <a:xfrm>
            <a:off x="707539" y="2113963"/>
            <a:ext cx="1655676" cy="252649"/>
            <a:chOff x="202180" y="2553123"/>
            <a:chExt cx="1731876" cy="400349"/>
          </a:xfrm>
        </p:grpSpPr>
        <p:sp>
          <p:nvSpPr>
            <p:cNvPr id="92" name="Oval Callout 91"/>
            <p:cNvSpPr/>
            <p:nvPr/>
          </p:nvSpPr>
          <p:spPr>
            <a:xfrm rot="10800000">
              <a:off x="202180" y="2553123"/>
              <a:ext cx="1731876" cy="400349"/>
            </a:xfrm>
            <a:prstGeom prst="wedgeEllipseCallout">
              <a:avLst>
                <a:gd name="adj1" fmla="val 18366"/>
                <a:gd name="adj2" fmla="val 86108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2923" y="2663688"/>
              <a:ext cx="188722" cy="188722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1469" y="2658937"/>
              <a:ext cx="188722" cy="188722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015" y="2663688"/>
              <a:ext cx="188722" cy="188722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2658937"/>
              <a:ext cx="188722" cy="188722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908" y="2653424"/>
              <a:ext cx="198914" cy="198914"/>
            </a:xfrm>
            <a:prstGeom prst="rect">
              <a:avLst/>
            </a:prstGeom>
          </p:spPr>
        </p:pic>
      </p:grpSp>
      <p:grpSp>
        <p:nvGrpSpPr>
          <p:cNvPr id="94" name="Group 93"/>
          <p:cNvGrpSpPr/>
          <p:nvPr/>
        </p:nvGrpSpPr>
        <p:grpSpPr>
          <a:xfrm>
            <a:off x="707539" y="3620511"/>
            <a:ext cx="1655676" cy="248248"/>
            <a:chOff x="202180" y="2553123"/>
            <a:chExt cx="1731876" cy="400349"/>
          </a:xfrm>
        </p:grpSpPr>
        <p:sp>
          <p:nvSpPr>
            <p:cNvPr id="95" name="Oval Callout 94"/>
            <p:cNvSpPr/>
            <p:nvPr/>
          </p:nvSpPr>
          <p:spPr>
            <a:xfrm rot="10800000">
              <a:off x="202180" y="2553123"/>
              <a:ext cx="1731876" cy="400349"/>
            </a:xfrm>
            <a:prstGeom prst="wedgeEllipseCallout">
              <a:avLst>
                <a:gd name="adj1" fmla="val 18366"/>
                <a:gd name="adj2" fmla="val 86108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2923" y="2663688"/>
              <a:ext cx="188722" cy="188722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1469" y="2658937"/>
              <a:ext cx="188722" cy="188722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015" y="2663688"/>
              <a:ext cx="188722" cy="188722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2658937"/>
              <a:ext cx="188722" cy="188722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908" y="2653424"/>
              <a:ext cx="198914" cy="198914"/>
            </a:xfrm>
            <a:prstGeom prst="rect">
              <a:avLst/>
            </a:prstGeom>
          </p:spPr>
        </p:pic>
      </p:grpSp>
      <p:sp>
        <p:nvSpPr>
          <p:cNvPr id="101" name="Rectangle 100"/>
          <p:cNvSpPr/>
          <p:nvPr/>
        </p:nvSpPr>
        <p:spPr>
          <a:xfrm>
            <a:off x="678979" y="4146835"/>
            <a:ext cx="1881215" cy="121308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TextBox 101"/>
          <p:cNvSpPr txBox="1"/>
          <p:nvPr/>
        </p:nvSpPr>
        <p:spPr>
          <a:xfrm>
            <a:off x="678979" y="4155020"/>
            <a:ext cx="1881215" cy="2923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/>
              <a:t>Revenue </a:t>
            </a:r>
            <a:r>
              <a:rPr lang="en-US" sz="1300" dirty="0"/>
              <a:t>Adjustments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609600" y="4413908"/>
            <a:ext cx="218328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Wingdings" panose="05000000000000000000" pitchFamily="2" charset="2"/>
              <a:buChar char="q"/>
            </a:pPr>
            <a:r>
              <a:rPr lang="en-US" sz="900" dirty="0"/>
              <a:t>Adjustment </a:t>
            </a:r>
            <a:r>
              <a:rPr lang="en-US" sz="900" dirty="0" smtClean="0"/>
              <a:t>to Quarter </a:t>
            </a:r>
            <a:r>
              <a:rPr lang="en-US" sz="900" dirty="0"/>
              <a:t>Revenue</a:t>
            </a:r>
            <a:endParaRPr lang="en-US" sz="900" dirty="0" smtClean="0"/>
          </a:p>
          <a:p>
            <a:pPr marL="228600" indent="-228600">
              <a:buFont typeface="Wingdings" panose="05000000000000000000" pitchFamily="2" charset="2"/>
              <a:buChar char="q"/>
            </a:pPr>
            <a:r>
              <a:rPr lang="en-US" sz="900" dirty="0" smtClean="0"/>
              <a:t>Reserve Funds &amp; Transfers</a:t>
            </a:r>
          </a:p>
          <a:p>
            <a:pPr marL="228600" indent="-228600">
              <a:buFont typeface="Wingdings" panose="05000000000000000000" pitchFamily="2" charset="2"/>
              <a:buChar char="q"/>
            </a:pPr>
            <a:r>
              <a:rPr lang="en-US" sz="900" dirty="0" smtClean="0"/>
              <a:t>Targeted Grants </a:t>
            </a:r>
          </a:p>
          <a:p>
            <a:pPr marL="228600" indent="-228600">
              <a:buFont typeface="Wingdings" panose="05000000000000000000" pitchFamily="2" charset="2"/>
              <a:buChar char="q"/>
            </a:pPr>
            <a:r>
              <a:rPr lang="en-US" sz="900" dirty="0" smtClean="0"/>
              <a:t>Analytical tools and Reporting</a:t>
            </a:r>
          </a:p>
          <a:p>
            <a:endParaRPr lang="en-US" sz="900" dirty="0"/>
          </a:p>
        </p:txBody>
      </p:sp>
      <p:grpSp>
        <p:nvGrpSpPr>
          <p:cNvPr id="113" name="Group 112"/>
          <p:cNvGrpSpPr/>
          <p:nvPr/>
        </p:nvGrpSpPr>
        <p:grpSpPr>
          <a:xfrm>
            <a:off x="737978" y="5105400"/>
            <a:ext cx="1587521" cy="218121"/>
            <a:chOff x="331419" y="5496879"/>
            <a:chExt cx="1655676" cy="349138"/>
          </a:xfrm>
        </p:grpSpPr>
        <p:sp>
          <p:nvSpPr>
            <p:cNvPr id="105" name="Oval Callout 104"/>
            <p:cNvSpPr/>
            <p:nvPr/>
          </p:nvSpPr>
          <p:spPr>
            <a:xfrm rot="10800000">
              <a:off x="331419" y="5496879"/>
              <a:ext cx="1655676" cy="349138"/>
            </a:xfrm>
            <a:prstGeom prst="wedgeEllipseCallout">
              <a:avLst>
                <a:gd name="adj1" fmla="val 18366"/>
                <a:gd name="adj2" fmla="val 86108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3078" y="5582410"/>
              <a:ext cx="188722" cy="188722"/>
            </a:xfrm>
            <a:prstGeom prst="rect">
              <a:avLst/>
            </a:prstGeom>
          </p:spPr>
        </p:pic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112" y="5592064"/>
              <a:ext cx="186706" cy="186706"/>
            </a:xfrm>
            <a:prstGeom prst="rect">
              <a:avLst/>
            </a:prstGeom>
          </p:spPr>
        </p:pic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785" y="5592806"/>
              <a:ext cx="178326" cy="178326"/>
            </a:xfrm>
            <a:prstGeom prst="rect">
              <a:avLst/>
            </a:prstGeom>
          </p:spPr>
        </p:pic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7574" y="5590120"/>
              <a:ext cx="178326" cy="178326"/>
            </a:xfrm>
            <a:prstGeom prst="rect">
              <a:avLst/>
            </a:prstGeom>
          </p:spPr>
        </p:pic>
      </p:grpSp>
      <p:sp>
        <p:nvSpPr>
          <p:cNvPr id="116" name="Rectangle 115"/>
          <p:cNvSpPr/>
          <p:nvPr/>
        </p:nvSpPr>
        <p:spPr>
          <a:xfrm>
            <a:off x="2818158" y="1404029"/>
            <a:ext cx="1866597" cy="12902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TextBox 116"/>
          <p:cNvSpPr txBox="1"/>
          <p:nvPr/>
        </p:nvSpPr>
        <p:spPr>
          <a:xfrm>
            <a:off x="2818159" y="1403634"/>
            <a:ext cx="1866596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Annual Expenses</a:t>
            </a:r>
            <a:endParaRPr lang="en-US" sz="1400" dirty="0"/>
          </a:p>
        </p:txBody>
      </p:sp>
      <p:sp>
        <p:nvSpPr>
          <p:cNvPr id="118" name="TextBox 117"/>
          <p:cNvSpPr txBox="1"/>
          <p:nvPr/>
        </p:nvSpPr>
        <p:spPr>
          <a:xfrm>
            <a:off x="2752547" y="1664861"/>
            <a:ext cx="2073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Wingdings" panose="05000000000000000000" pitchFamily="2" charset="2"/>
              <a:buChar char="q"/>
            </a:pPr>
            <a:r>
              <a:rPr lang="en-US" sz="900" dirty="0" smtClean="0"/>
              <a:t>Organizational Structure</a:t>
            </a:r>
          </a:p>
          <a:p>
            <a:pPr marL="228600" indent="-228600">
              <a:buFont typeface="Wingdings" panose="05000000000000000000" pitchFamily="2" charset="2"/>
              <a:buChar char="q"/>
            </a:pPr>
            <a:r>
              <a:rPr lang="en-US" sz="900" dirty="0" smtClean="0"/>
              <a:t>Annual Assignations</a:t>
            </a:r>
          </a:p>
          <a:p>
            <a:pPr marL="228600" indent="-228600">
              <a:buFont typeface="Wingdings" panose="05000000000000000000" pitchFamily="2" charset="2"/>
              <a:buChar char="q"/>
            </a:pPr>
            <a:r>
              <a:rPr lang="en-US" sz="900" dirty="0" smtClean="0"/>
              <a:t>Program Budget</a:t>
            </a:r>
          </a:p>
          <a:p>
            <a:pPr marL="228600" indent="-228600">
              <a:buFont typeface="Wingdings" panose="05000000000000000000" pitchFamily="2" charset="2"/>
              <a:buChar char="q"/>
            </a:pPr>
            <a:r>
              <a:rPr lang="en-US" sz="900" dirty="0" smtClean="0"/>
              <a:t>Analytical tools and Reporting</a:t>
            </a:r>
            <a:endParaRPr lang="en-US" sz="900" dirty="0"/>
          </a:p>
        </p:txBody>
      </p:sp>
      <p:sp>
        <p:nvSpPr>
          <p:cNvPr id="119" name="Rectangle 118"/>
          <p:cNvSpPr/>
          <p:nvPr/>
        </p:nvSpPr>
        <p:spPr>
          <a:xfrm>
            <a:off x="2810039" y="2916967"/>
            <a:ext cx="1874716" cy="100126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TextBox 119"/>
          <p:cNvSpPr txBox="1"/>
          <p:nvPr/>
        </p:nvSpPr>
        <p:spPr>
          <a:xfrm>
            <a:off x="2810039" y="2916573"/>
            <a:ext cx="1874716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Quarter Expenses</a:t>
            </a:r>
            <a:endParaRPr lang="en-US" sz="1400" dirty="0"/>
          </a:p>
        </p:txBody>
      </p:sp>
      <p:sp>
        <p:nvSpPr>
          <p:cNvPr id="121" name="TextBox 120"/>
          <p:cNvSpPr txBox="1"/>
          <p:nvPr/>
        </p:nvSpPr>
        <p:spPr>
          <a:xfrm>
            <a:off x="2743200" y="3184281"/>
            <a:ext cx="20737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Wingdings" panose="05000000000000000000" pitchFamily="2" charset="2"/>
              <a:buChar char="q"/>
            </a:pPr>
            <a:r>
              <a:rPr lang="en-US" sz="900" dirty="0" smtClean="0"/>
              <a:t>Quarter Assignations</a:t>
            </a:r>
          </a:p>
          <a:p>
            <a:pPr marL="228600" indent="-228600">
              <a:buFont typeface="Wingdings" panose="05000000000000000000" pitchFamily="2" charset="2"/>
              <a:buChar char="q"/>
            </a:pPr>
            <a:r>
              <a:rPr lang="en-US" sz="900" dirty="0" smtClean="0"/>
              <a:t>Analytical tools and Reporting</a:t>
            </a:r>
          </a:p>
          <a:p>
            <a:endParaRPr lang="en-US" sz="900" dirty="0"/>
          </a:p>
        </p:txBody>
      </p:sp>
      <p:grpSp>
        <p:nvGrpSpPr>
          <p:cNvPr id="122" name="Group 121"/>
          <p:cNvGrpSpPr/>
          <p:nvPr/>
        </p:nvGrpSpPr>
        <p:grpSpPr>
          <a:xfrm>
            <a:off x="2832100" y="2369702"/>
            <a:ext cx="1655676" cy="252649"/>
            <a:chOff x="202180" y="2553123"/>
            <a:chExt cx="1731876" cy="400349"/>
          </a:xfrm>
        </p:grpSpPr>
        <p:sp>
          <p:nvSpPr>
            <p:cNvPr id="123" name="Oval Callout 122"/>
            <p:cNvSpPr/>
            <p:nvPr/>
          </p:nvSpPr>
          <p:spPr>
            <a:xfrm rot="10800000">
              <a:off x="202180" y="2553123"/>
              <a:ext cx="1731876" cy="400349"/>
            </a:xfrm>
            <a:prstGeom prst="wedgeEllipseCallout">
              <a:avLst>
                <a:gd name="adj1" fmla="val 18366"/>
                <a:gd name="adj2" fmla="val 86108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4" name="Picture 12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2923" y="2663688"/>
              <a:ext cx="188722" cy="188722"/>
            </a:xfrm>
            <a:prstGeom prst="rect">
              <a:avLst/>
            </a:prstGeom>
          </p:spPr>
        </p:pic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1469" y="2658937"/>
              <a:ext cx="188722" cy="188722"/>
            </a:xfrm>
            <a:prstGeom prst="rect">
              <a:avLst/>
            </a:prstGeom>
          </p:spPr>
        </p:pic>
        <p:pic>
          <p:nvPicPr>
            <p:cNvPr id="126" name="Picture 12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015" y="2663688"/>
              <a:ext cx="188722" cy="188722"/>
            </a:xfrm>
            <a:prstGeom prst="rect">
              <a:avLst/>
            </a:prstGeom>
          </p:spPr>
        </p:pic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2658937"/>
              <a:ext cx="188722" cy="188722"/>
            </a:xfrm>
            <a:prstGeom prst="rect">
              <a:avLst/>
            </a:prstGeom>
          </p:spPr>
        </p:pic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908" y="2653424"/>
              <a:ext cx="198914" cy="198914"/>
            </a:xfrm>
            <a:prstGeom prst="rect">
              <a:avLst/>
            </a:prstGeom>
          </p:spPr>
        </p:pic>
      </p:grpSp>
      <p:grpSp>
        <p:nvGrpSpPr>
          <p:cNvPr id="129" name="Group 128"/>
          <p:cNvGrpSpPr/>
          <p:nvPr/>
        </p:nvGrpSpPr>
        <p:grpSpPr>
          <a:xfrm>
            <a:off x="2832100" y="3620511"/>
            <a:ext cx="1655676" cy="248248"/>
            <a:chOff x="202180" y="2553123"/>
            <a:chExt cx="1731876" cy="400349"/>
          </a:xfrm>
        </p:grpSpPr>
        <p:sp>
          <p:nvSpPr>
            <p:cNvPr id="130" name="Oval Callout 129"/>
            <p:cNvSpPr/>
            <p:nvPr/>
          </p:nvSpPr>
          <p:spPr>
            <a:xfrm rot="10800000">
              <a:off x="202180" y="2553123"/>
              <a:ext cx="1731876" cy="400349"/>
            </a:xfrm>
            <a:prstGeom prst="wedgeEllipseCallout">
              <a:avLst>
                <a:gd name="adj1" fmla="val 18366"/>
                <a:gd name="adj2" fmla="val 86108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2923" y="2663688"/>
              <a:ext cx="188722" cy="188722"/>
            </a:xfrm>
            <a:prstGeom prst="rect">
              <a:avLst/>
            </a:prstGeom>
          </p:spPr>
        </p:pic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1469" y="2658937"/>
              <a:ext cx="188722" cy="188722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015" y="2663688"/>
              <a:ext cx="188722" cy="188722"/>
            </a:xfrm>
            <a:prstGeom prst="rect">
              <a:avLst/>
            </a:prstGeom>
          </p:spPr>
        </p:pic>
        <p:pic>
          <p:nvPicPr>
            <p:cNvPr id="134" name="Picture 133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2658937"/>
              <a:ext cx="188722" cy="188722"/>
            </a:xfrm>
            <a:prstGeom prst="rect">
              <a:avLst/>
            </a:prstGeom>
          </p:spPr>
        </p:pic>
        <p:pic>
          <p:nvPicPr>
            <p:cNvPr id="135" name="Picture 134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908" y="2653424"/>
              <a:ext cx="198914" cy="198914"/>
            </a:xfrm>
            <a:prstGeom prst="rect">
              <a:avLst/>
            </a:prstGeom>
          </p:spPr>
        </p:pic>
      </p:grpSp>
      <p:sp>
        <p:nvSpPr>
          <p:cNvPr id="136" name="Rectangle 135"/>
          <p:cNvSpPr/>
          <p:nvPr/>
        </p:nvSpPr>
        <p:spPr>
          <a:xfrm>
            <a:off x="2803540" y="4146834"/>
            <a:ext cx="1881215" cy="148869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TextBox 136"/>
          <p:cNvSpPr txBox="1"/>
          <p:nvPr/>
        </p:nvSpPr>
        <p:spPr>
          <a:xfrm>
            <a:off x="2803540" y="4155020"/>
            <a:ext cx="1881215" cy="2923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/>
              <a:t>Expense  </a:t>
            </a:r>
            <a:r>
              <a:rPr lang="en-US" sz="1300" dirty="0"/>
              <a:t>Adjustments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2750469" y="4413908"/>
            <a:ext cx="218328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Wingdings" panose="05000000000000000000" pitchFamily="2" charset="2"/>
              <a:buChar char="q"/>
            </a:pPr>
            <a:r>
              <a:rPr lang="en-US" sz="900" dirty="0" smtClean="0"/>
              <a:t>Structure Adjustment</a:t>
            </a:r>
          </a:p>
          <a:p>
            <a:pPr marL="228600" indent="-228600">
              <a:buFont typeface="Wingdings" panose="05000000000000000000" pitchFamily="2" charset="2"/>
              <a:buChar char="q"/>
            </a:pPr>
            <a:r>
              <a:rPr lang="en-US" sz="900" dirty="0" smtClean="0"/>
              <a:t>Quarter Assignation Adjustment</a:t>
            </a:r>
          </a:p>
          <a:p>
            <a:pPr marL="228600" indent="-228600">
              <a:buFont typeface="Wingdings" panose="05000000000000000000" pitchFamily="2" charset="2"/>
              <a:buChar char="q"/>
            </a:pPr>
            <a:r>
              <a:rPr lang="en-US" sz="900" dirty="0" smtClean="0"/>
              <a:t>Reserve Funds &amp; Transfers</a:t>
            </a:r>
          </a:p>
          <a:p>
            <a:pPr marL="228600" indent="-228600">
              <a:buFont typeface="Wingdings" panose="05000000000000000000" pitchFamily="2" charset="2"/>
              <a:buChar char="q"/>
            </a:pPr>
            <a:r>
              <a:rPr lang="en-US" sz="900" dirty="0" smtClean="0"/>
              <a:t>Targeted Grants </a:t>
            </a:r>
          </a:p>
          <a:p>
            <a:pPr marL="228600" indent="-228600">
              <a:buFont typeface="Wingdings" panose="05000000000000000000" pitchFamily="2" charset="2"/>
              <a:buChar char="q"/>
            </a:pPr>
            <a:r>
              <a:rPr lang="en-US" sz="900" dirty="0" smtClean="0"/>
              <a:t>Adjustment Chains and Baskets</a:t>
            </a:r>
          </a:p>
          <a:p>
            <a:pPr marL="228600" indent="-228600">
              <a:buFont typeface="Wingdings" panose="05000000000000000000" pitchFamily="2" charset="2"/>
              <a:buChar char="q"/>
            </a:pPr>
            <a:r>
              <a:rPr lang="en-US" sz="900" dirty="0" smtClean="0"/>
              <a:t>Analytical tools and Reporting</a:t>
            </a:r>
          </a:p>
          <a:p>
            <a:endParaRPr lang="en-US" sz="900" dirty="0"/>
          </a:p>
        </p:txBody>
      </p:sp>
      <p:grpSp>
        <p:nvGrpSpPr>
          <p:cNvPr id="139" name="Group 138"/>
          <p:cNvGrpSpPr/>
          <p:nvPr/>
        </p:nvGrpSpPr>
        <p:grpSpPr>
          <a:xfrm>
            <a:off x="2862539" y="5393279"/>
            <a:ext cx="1587521" cy="218121"/>
            <a:chOff x="331419" y="5496879"/>
            <a:chExt cx="1655676" cy="349138"/>
          </a:xfrm>
        </p:grpSpPr>
        <p:sp>
          <p:nvSpPr>
            <p:cNvPr id="140" name="Oval Callout 139"/>
            <p:cNvSpPr/>
            <p:nvPr/>
          </p:nvSpPr>
          <p:spPr>
            <a:xfrm rot="10800000">
              <a:off x="331419" y="5496879"/>
              <a:ext cx="1655676" cy="349138"/>
            </a:xfrm>
            <a:prstGeom prst="wedgeEllipseCallout">
              <a:avLst>
                <a:gd name="adj1" fmla="val 18366"/>
                <a:gd name="adj2" fmla="val 86108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1" name="Picture 140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3078" y="5582410"/>
              <a:ext cx="188722" cy="188722"/>
            </a:xfrm>
            <a:prstGeom prst="rect">
              <a:avLst/>
            </a:prstGeom>
          </p:spPr>
        </p:pic>
        <p:pic>
          <p:nvPicPr>
            <p:cNvPr id="142" name="Picture 141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112" y="5592064"/>
              <a:ext cx="186706" cy="186706"/>
            </a:xfrm>
            <a:prstGeom prst="rect">
              <a:avLst/>
            </a:prstGeom>
          </p:spPr>
        </p:pic>
        <p:pic>
          <p:nvPicPr>
            <p:cNvPr id="143" name="Picture 142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785" y="5592806"/>
              <a:ext cx="178326" cy="178326"/>
            </a:xfrm>
            <a:prstGeom prst="rect">
              <a:avLst/>
            </a:prstGeom>
          </p:spPr>
        </p:pic>
        <p:pic>
          <p:nvPicPr>
            <p:cNvPr id="144" name="Picture 143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7574" y="5590120"/>
              <a:ext cx="178326" cy="178326"/>
            </a:xfrm>
            <a:prstGeom prst="rect">
              <a:avLst/>
            </a:prstGeom>
          </p:spPr>
        </p:pic>
      </p:grpSp>
      <p:sp>
        <p:nvSpPr>
          <p:cNvPr id="181" name="Rectangle 180"/>
          <p:cNvSpPr/>
          <p:nvPr/>
        </p:nvSpPr>
        <p:spPr>
          <a:xfrm>
            <a:off x="6992746" y="1427487"/>
            <a:ext cx="1997503" cy="66693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2" name="TextBox 181"/>
          <p:cNvSpPr txBox="1"/>
          <p:nvPr/>
        </p:nvSpPr>
        <p:spPr>
          <a:xfrm>
            <a:off x="6984813" y="1422058"/>
            <a:ext cx="2005436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Annual Budget</a:t>
            </a:r>
            <a:endParaRPr lang="en-US" sz="1400" dirty="0"/>
          </a:p>
        </p:txBody>
      </p:sp>
      <p:sp>
        <p:nvSpPr>
          <p:cNvPr id="184" name="Rectangle 183"/>
          <p:cNvSpPr/>
          <p:nvPr/>
        </p:nvSpPr>
        <p:spPr>
          <a:xfrm>
            <a:off x="6987050" y="2921461"/>
            <a:ext cx="2006192" cy="69583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5" name="TextBox 184"/>
          <p:cNvSpPr txBox="1"/>
          <p:nvPr/>
        </p:nvSpPr>
        <p:spPr>
          <a:xfrm>
            <a:off x="6978507" y="2921065"/>
            <a:ext cx="201473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Quarter Budget</a:t>
            </a:r>
            <a:endParaRPr lang="en-US" sz="1400" dirty="0"/>
          </a:p>
        </p:txBody>
      </p:sp>
      <p:sp>
        <p:nvSpPr>
          <p:cNvPr id="201" name="Rectangle 200"/>
          <p:cNvSpPr/>
          <p:nvPr/>
        </p:nvSpPr>
        <p:spPr>
          <a:xfrm>
            <a:off x="6981411" y="4151326"/>
            <a:ext cx="2013146" cy="148869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2" name="TextBox 201"/>
          <p:cNvSpPr txBox="1"/>
          <p:nvPr/>
        </p:nvSpPr>
        <p:spPr>
          <a:xfrm>
            <a:off x="6972838" y="4159512"/>
            <a:ext cx="2021719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Adjustments Quarter </a:t>
            </a:r>
            <a:r>
              <a:rPr lang="en-US" sz="1100" dirty="0"/>
              <a:t>Budget</a:t>
            </a:r>
          </a:p>
        </p:txBody>
      </p:sp>
      <p:sp>
        <p:nvSpPr>
          <p:cNvPr id="241" name="Rectangle 240"/>
          <p:cNvSpPr/>
          <p:nvPr/>
        </p:nvSpPr>
        <p:spPr>
          <a:xfrm>
            <a:off x="4926103" y="1404030"/>
            <a:ext cx="1866597" cy="101807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2" name="TextBox 241"/>
          <p:cNvSpPr txBox="1"/>
          <p:nvPr/>
        </p:nvSpPr>
        <p:spPr>
          <a:xfrm>
            <a:off x="4926104" y="1403634"/>
            <a:ext cx="1866596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Annual Balance</a:t>
            </a:r>
            <a:endParaRPr lang="en-US" sz="1400" dirty="0"/>
          </a:p>
        </p:txBody>
      </p:sp>
      <p:sp>
        <p:nvSpPr>
          <p:cNvPr id="243" name="TextBox 242"/>
          <p:cNvSpPr txBox="1"/>
          <p:nvPr/>
        </p:nvSpPr>
        <p:spPr>
          <a:xfrm>
            <a:off x="4860492" y="1664861"/>
            <a:ext cx="2073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Wingdings" panose="05000000000000000000" pitchFamily="2" charset="2"/>
              <a:buChar char="q"/>
            </a:pPr>
            <a:r>
              <a:rPr lang="en-US" sz="900" dirty="0" smtClean="0"/>
              <a:t>Annual Balance</a:t>
            </a:r>
          </a:p>
          <a:p>
            <a:pPr marL="228600" indent="-228600">
              <a:buFont typeface="Wingdings" panose="05000000000000000000" pitchFamily="2" charset="2"/>
              <a:buChar char="q"/>
            </a:pPr>
            <a:r>
              <a:rPr lang="en-US" sz="900" dirty="0" smtClean="0"/>
              <a:t>Analytical tools and Reporting</a:t>
            </a:r>
            <a:endParaRPr lang="en-US" sz="900" dirty="0"/>
          </a:p>
        </p:txBody>
      </p:sp>
      <p:sp>
        <p:nvSpPr>
          <p:cNvPr id="244" name="Rectangle 243"/>
          <p:cNvSpPr/>
          <p:nvPr/>
        </p:nvSpPr>
        <p:spPr>
          <a:xfrm>
            <a:off x="4917984" y="2916967"/>
            <a:ext cx="1874716" cy="100126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5" name="TextBox 244"/>
          <p:cNvSpPr txBox="1"/>
          <p:nvPr/>
        </p:nvSpPr>
        <p:spPr>
          <a:xfrm>
            <a:off x="4917984" y="2916573"/>
            <a:ext cx="1874716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Quarter Balance</a:t>
            </a:r>
            <a:endParaRPr lang="en-US" sz="1400" dirty="0"/>
          </a:p>
        </p:txBody>
      </p:sp>
      <p:sp>
        <p:nvSpPr>
          <p:cNvPr id="246" name="TextBox 245"/>
          <p:cNvSpPr txBox="1"/>
          <p:nvPr/>
        </p:nvSpPr>
        <p:spPr>
          <a:xfrm>
            <a:off x="4851145" y="3184281"/>
            <a:ext cx="20737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Wingdings" panose="05000000000000000000" pitchFamily="2" charset="2"/>
              <a:buChar char="q"/>
            </a:pPr>
            <a:r>
              <a:rPr lang="en-US" sz="900" dirty="0" smtClean="0"/>
              <a:t>Quarter Balance</a:t>
            </a:r>
          </a:p>
          <a:p>
            <a:pPr marL="228600" indent="-228600">
              <a:buFont typeface="Wingdings" panose="05000000000000000000" pitchFamily="2" charset="2"/>
              <a:buChar char="q"/>
            </a:pPr>
            <a:r>
              <a:rPr lang="en-US" sz="900" dirty="0" smtClean="0"/>
              <a:t>Analytical tools and Reporting</a:t>
            </a:r>
          </a:p>
          <a:p>
            <a:endParaRPr lang="en-US" sz="900" dirty="0"/>
          </a:p>
        </p:txBody>
      </p:sp>
      <p:grpSp>
        <p:nvGrpSpPr>
          <p:cNvPr id="247" name="Group 246"/>
          <p:cNvGrpSpPr/>
          <p:nvPr/>
        </p:nvGrpSpPr>
        <p:grpSpPr>
          <a:xfrm>
            <a:off x="4940045" y="2113963"/>
            <a:ext cx="1655676" cy="252649"/>
            <a:chOff x="202180" y="2553123"/>
            <a:chExt cx="1731876" cy="400349"/>
          </a:xfrm>
        </p:grpSpPr>
        <p:sp>
          <p:nvSpPr>
            <p:cNvPr id="248" name="Oval Callout 247"/>
            <p:cNvSpPr/>
            <p:nvPr/>
          </p:nvSpPr>
          <p:spPr>
            <a:xfrm rot="10800000">
              <a:off x="202180" y="2553123"/>
              <a:ext cx="1731876" cy="400349"/>
            </a:xfrm>
            <a:prstGeom prst="wedgeEllipseCallout">
              <a:avLst>
                <a:gd name="adj1" fmla="val 18366"/>
                <a:gd name="adj2" fmla="val 86108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9" name="Picture 24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2923" y="2663688"/>
              <a:ext cx="188722" cy="188722"/>
            </a:xfrm>
            <a:prstGeom prst="rect">
              <a:avLst/>
            </a:prstGeom>
          </p:spPr>
        </p:pic>
        <p:pic>
          <p:nvPicPr>
            <p:cNvPr id="250" name="Picture 249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1469" y="2658937"/>
              <a:ext cx="188722" cy="188722"/>
            </a:xfrm>
            <a:prstGeom prst="rect">
              <a:avLst/>
            </a:prstGeom>
          </p:spPr>
        </p:pic>
        <p:pic>
          <p:nvPicPr>
            <p:cNvPr id="251" name="Picture 250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015" y="2663688"/>
              <a:ext cx="188722" cy="188722"/>
            </a:xfrm>
            <a:prstGeom prst="rect">
              <a:avLst/>
            </a:prstGeom>
          </p:spPr>
        </p:pic>
        <p:pic>
          <p:nvPicPr>
            <p:cNvPr id="252" name="Picture 251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2658937"/>
              <a:ext cx="188722" cy="188722"/>
            </a:xfrm>
            <a:prstGeom prst="rect">
              <a:avLst/>
            </a:prstGeom>
          </p:spPr>
        </p:pic>
        <p:pic>
          <p:nvPicPr>
            <p:cNvPr id="253" name="Picture 252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908" y="2653424"/>
              <a:ext cx="198914" cy="198914"/>
            </a:xfrm>
            <a:prstGeom prst="rect">
              <a:avLst/>
            </a:prstGeom>
          </p:spPr>
        </p:pic>
      </p:grpSp>
      <p:grpSp>
        <p:nvGrpSpPr>
          <p:cNvPr id="254" name="Group 253"/>
          <p:cNvGrpSpPr/>
          <p:nvPr/>
        </p:nvGrpSpPr>
        <p:grpSpPr>
          <a:xfrm>
            <a:off x="4940045" y="3620511"/>
            <a:ext cx="1655676" cy="248248"/>
            <a:chOff x="202180" y="2553123"/>
            <a:chExt cx="1731876" cy="400349"/>
          </a:xfrm>
        </p:grpSpPr>
        <p:sp>
          <p:nvSpPr>
            <p:cNvPr id="255" name="Oval Callout 254"/>
            <p:cNvSpPr/>
            <p:nvPr/>
          </p:nvSpPr>
          <p:spPr>
            <a:xfrm rot="10800000">
              <a:off x="202180" y="2553123"/>
              <a:ext cx="1731876" cy="400349"/>
            </a:xfrm>
            <a:prstGeom prst="wedgeEllipseCallout">
              <a:avLst>
                <a:gd name="adj1" fmla="val 18366"/>
                <a:gd name="adj2" fmla="val 86108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6" name="Picture 25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2923" y="2663688"/>
              <a:ext cx="188722" cy="188722"/>
            </a:xfrm>
            <a:prstGeom prst="rect">
              <a:avLst/>
            </a:prstGeom>
          </p:spPr>
        </p:pic>
        <p:pic>
          <p:nvPicPr>
            <p:cNvPr id="257" name="Picture 25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1469" y="2658937"/>
              <a:ext cx="188722" cy="188722"/>
            </a:xfrm>
            <a:prstGeom prst="rect">
              <a:avLst/>
            </a:prstGeom>
          </p:spPr>
        </p:pic>
        <p:pic>
          <p:nvPicPr>
            <p:cNvPr id="258" name="Picture 257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015" y="2663688"/>
              <a:ext cx="188722" cy="188722"/>
            </a:xfrm>
            <a:prstGeom prst="rect">
              <a:avLst/>
            </a:prstGeom>
          </p:spPr>
        </p:pic>
        <p:pic>
          <p:nvPicPr>
            <p:cNvPr id="259" name="Picture 258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2658937"/>
              <a:ext cx="188722" cy="188722"/>
            </a:xfrm>
            <a:prstGeom prst="rect">
              <a:avLst/>
            </a:prstGeom>
          </p:spPr>
        </p:pic>
        <p:pic>
          <p:nvPicPr>
            <p:cNvPr id="260" name="Picture 259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908" y="2653424"/>
              <a:ext cx="198914" cy="198914"/>
            </a:xfrm>
            <a:prstGeom prst="rect">
              <a:avLst/>
            </a:prstGeom>
          </p:spPr>
        </p:pic>
      </p:grpSp>
      <p:sp>
        <p:nvSpPr>
          <p:cNvPr id="261" name="Rectangle 260"/>
          <p:cNvSpPr/>
          <p:nvPr/>
        </p:nvSpPr>
        <p:spPr>
          <a:xfrm>
            <a:off x="4911485" y="4146835"/>
            <a:ext cx="1881215" cy="121308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2" name="TextBox 261"/>
          <p:cNvSpPr txBox="1"/>
          <p:nvPr/>
        </p:nvSpPr>
        <p:spPr>
          <a:xfrm>
            <a:off x="4911485" y="4155020"/>
            <a:ext cx="1881215" cy="2923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/>
              <a:t>Balance </a:t>
            </a:r>
            <a:r>
              <a:rPr lang="en-US" sz="1300" dirty="0"/>
              <a:t>Adjustments</a:t>
            </a:r>
          </a:p>
        </p:txBody>
      </p:sp>
      <p:sp>
        <p:nvSpPr>
          <p:cNvPr id="263" name="TextBox 262"/>
          <p:cNvSpPr txBox="1"/>
          <p:nvPr/>
        </p:nvSpPr>
        <p:spPr>
          <a:xfrm>
            <a:off x="4851145" y="4407226"/>
            <a:ext cx="218328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Wingdings" panose="05000000000000000000" pitchFamily="2" charset="2"/>
              <a:buChar char="q"/>
            </a:pPr>
            <a:r>
              <a:rPr lang="en-US" sz="900" dirty="0" smtClean="0"/>
              <a:t>Adjustments to </a:t>
            </a:r>
            <a:r>
              <a:rPr lang="en-US" sz="900" dirty="0"/>
              <a:t>Quarter Balance</a:t>
            </a:r>
            <a:endParaRPr lang="en-US" sz="900" dirty="0" smtClean="0"/>
          </a:p>
          <a:p>
            <a:pPr marL="228600" indent="-228600">
              <a:buFont typeface="Wingdings" panose="05000000000000000000" pitchFamily="2" charset="2"/>
              <a:buChar char="q"/>
            </a:pPr>
            <a:r>
              <a:rPr lang="en-US" sz="900" dirty="0" smtClean="0"/>
              <a:t>Reserve Funds &amp; Transfers</a:t>
            </a:r>
          </a:p>
          <a:p>
            <a:pPr marL="228600" indent="-228600">
              <a:buFont typeface="Wingdings" panose="05000000000000000000" pitchFamily="2" charset="2"/>
              <a:buChar char="q"/>
            </a:pPr>
            <a:r>
              <a:rPr lang="en-US" sz="900" dirty="0" smtClean="0"/>
              <a:t>Targeted Grants </a:t>
            </a:r>
          </a:p>
          <a:p>
            <a:pPr marL="228600" indent="-228600">
              <a:buFont typeface="Wingdings" panose="05000000000000000000" pitchFamily="2" charset="2"/>
              <a:buChar char="q"/>
            </a:pPr>
            <a:r>
              <a:rPr lang="en-US" sz="900" dirty="0" smtClean="0"/>
              <a:t>Analytical tools and Reporting</a:t>
            </a:r>
          </a:p>
          <a:p>
            <a:endParaRPr lang="en-US" sz="900" dirty="0"/>
          </a:p>
        </p:txBody>
      </p:sp>
      <p:grpSp>
        <p:nvGrpSpPr>
          <p:cNvPr id="264" name="Group 263"/>
          <p:cNvGrpSpPr/>
          <p:nvPr/>
        </p:nvGrpSpPr>
        <p:grpSpPr>
          <a:xfrm>
            <a:off x="4970484" y="5105400"/>
            <a:ext cx="1587521" cy="218121"/>
            <a:chOff x="331419" y="5496879"/>
            <a:chExt cx="1655676" cy="349138"/>
          </a:xfrm>
        </p:grpSpPr>
        <p:sp>
          <p:nvSpPr>
            <p:cNvPr id="265" name="Oval Callout 264"/>
            <p:cNvSpPr/>
            <p:nvPr/>
          </p:nvSpPr>
          <p:spPr>
            <a:xfrm rot="10800000">
              <a:off x="331419" y="5496879"/>
              <a:ext cx="1655676" cy="349138"/>
            </a:xfrm>
            <a:prstGeom prst="wedgeEllipseCallout">
              <a:avLst>
                <a:gd name="adj1" fmla="val 18366"/>
                <a:gd name="adj2" fmla="val 86108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6" name="Picture 265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3078" y="5582410"/>
              <a:ext cx="188722" cy="188722"/>
            </a:xfrm>
            <a:prstGeom prst="rect">
              <a:avLst/>
            </a:prstGeom>
          </p:spPr>
        </p:pic>
        <p:pic>
          <p:nvPicPr>
            <p:cNvPr id="267" name="Picture 266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112" y="5592064"/>
              <a:ext cx="186706" cy="186706"/>
            </a:xfrm>
            <a:prstGeom prst="rect">
              <a:avLst/>
            </a:prstGeom>
          </p:spPr>
        </p:pic>
        <p:pic>
          <p:nvPicPr>
            <p:cNvPr id="268" name="Picture 267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785" y="5592806"/>
              <a:ext cx="178326" cy="178326"/>
            </a:xfrm>
            <a:prstGeom prst="rect">
              <a:avLst/>
            </a:prstGeom>
          </p:spPr>
        </p:pic>
        <p:pic>
          <p:nvPicPr>
            <p:cNvPr id="269" name="Picture 268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7574" y="5590120"/>
              <a:ext cx="178326" cy="178326"/>
            </a:xfrm>
            <a:prstGeom prst="rect">
              <a:avLst/>
            </a:prstGeom>
          </p:spPr>
        </p:pic>
      </p:grpSp>
      <p:pic>
        <p:nvPicPr>
          <p:cNvPr id="299" name="Picture 29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71" y="2183358"/>
            <a:ext cx="190162" cy="125529"/>
          </a:xfrm>
          <a:prstGeom prst="rect">
            <a:avLst/>
          </a:prstGeom>
        </p:spPr>
      </p:pic>
      <p:pic>
        <p:nvPicPr>
          <p:cNvPr id="305" name="Picture 30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358" y="2430524"/>
            <a:ext cx="190162" cy="125529"/>
          </a:xfrm>
          <a:prstGeom prst="rect">
            <a:avLst/>
          </a:prstGeom>
        </p:spPr>
      </p:pic>
      <p:pic>
        <p:nvPicPr>
          <p:cNvPr id="307" name="Picture 30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300" y="2176658"/>
            <a:ext cx="190162" cy="125529"/>
          </a:xfrm>
          <a:prstGeom prst="rect">
            <a:avLst/>
          </a:prstGeom>
        </p:spPr>
      </p:pic>
      <p:pic>
        <p:nvPicPr>
          <p:cNvPr id="375" name="Picture 37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74" y="5159211"/>
            <a:ext cx="190162" cy="123342"/>
          </a:xfrm>
          <a:prstGeom prst="rect">
            <a:avLst/>
          </a:prstGeom>
        </p:spPr>
      </p:pic>
      <p:pic>
        <p:nvPicPr>
          <p:cNvPr id="379" name="Picture 37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060" y="5447975"/>
            <a:ext cx="190162" cy="123342"/>
          </a:xfrm>
          <a:prstGeom prst="rect">
            <a:avLst/>
          </a:prstGeom>
        </p:spPr>
      </p:pic>
      <p:pic>
        <p:nvPicPr>
          <p:cNvPr id="381" name="Picture 38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182" y="5158167"/>
            <a:ext cx="190162" cy="1233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3459" y="1651883"/>
            <a:ext cx="70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I </a:t>
            </a:r>
          </a:p>
          <a:p>
            <a:pPr algn="ctr"/>
            <a:r>
              <a:rPr lang="en-US" sz="1200" dirty="0" smtClean="0"/>
              <a:t>PHASE</a:t>
            </a:r>
            <a:endParaRPr lang="en-US" sz="1200" dirty="0"/>
          </a:p>
        </p:txBody>
      </p:sp>
      <p:sp>
        <p:nvSpPr>
          <p:cNvPr id="148" name="TextBox 147"/>
          <p:cNvSpPr txBox="1"/>
          <p:nvPr/>
        </p:nvSpPr>
        <p:spPr>
          <a:xfrm>
            <a:off x="-17406" y="3195935"/>
            <a:ext cx="70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II</a:t>
            </a:r>
          </a:p>
          <a:p>
            <a:pPr algn="ctr"/>
            <a:r>
              <a:rPr lang="en-US" sz="1200" dirty="0" smtClean="0"/>
              <a:t>PHASE</a:t>
            </a:r>
            <a:endParaRPr lang="en-US" sz="1200" dirty="0"/>
          </a:p>
        </p:txBody>
      </p:sp>
      <p:sp>
        <p:nvSpPr>
          <p:cNvPr id="149" name="TextBox 148"/>
          <p:cNvSpPr txBox="1"/>
          <p:nvPr/>
        </p:nvSpPr>
        <p:spPr>
          <a:xfrm>
            <a:off x="-7151" y="4491335"/>
            <a:ext cx="70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III</a:t>
            </a:r>
          </a:p>
          <a:p>
            <a:pPr algn="ctr"/>
            <a:r>
              <a:rPr lang="en-US" sz="1200" dirty="0" smtClean="0"/>
              <a:t>PHASE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4912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79" grpId="0"/>
      <p:bldP spid="84" grpId="0" animBg="1"/>
      <p:bldP spid="85" grpId="0" animBg="1"/>
      <p:bldP spid="87" grpId="0"/>
      <p:bldP spid="101" grpId="0" animBg="1"/>
      <p:bldP spid="102" grpId="0" animBg="1"/>
      <p:bldP spid="103" grpId="0"/>
      <p:bldP spid="116" grpId="0" animBg="1"/>
      <p:bldP spid="117" grpId="0" animBg="1"/>
      <p:bldP spid="118" grpId="0"/>
      <p:bldP spid="119" grpId="0" animBg="1"/>
      <p:bldP spid="120" grpId="0" animBg="1"/>
      <p:bldP spid="121" grpId="0"/>
      <p:bldP spid="136" grpId="0" animBg="1"/>
      <p:bldP spid="137" grpId="0" animBg="1"/>
      <p:bldP spid="138" grpId="0"/>
      <p:bldP spid="181" grpId="0" animBg="1"/>
      <p:bldP spid="182" grpId="0" animBg="1"/>
      <p:bldP spid="184" grpId="0" animBg="1"/>
      <p:bldP spid="185" grpId="0" animBg="1"/>
      <p:bldP spid="201" grpId="0" animBg="1"/>
      <p:bldP spid="202" grpId="0" animBg="1"/>
      <p:bldP spid="241" grpId="0" animBg="1"/>
      <p:bldP spid="242" grpId="0" animBg="1"/>
      <p:bldP spid="243" grpId="0"/>
      <p:bldP spid="244" grpId="0" animBg="1"/>
      <p:bldP spid="245" grpId="0" animBg="1"/>
      <p:bldP spid="246" grpId="0"/>
      <p:bldP spid="261" grpId="0" animBg="1"/>
      <p:bldP spid="262" grpId="0" animBg="1"/>
      <p:bldP spid="263" grpId="0"/>
      <p:bldP spid="3" grpId="0"/>
      <p:bldP spid="148" grpId="0"/>
      <p:bldP spid="1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71123" y="741716"/>
            <a:ext cx="8998573" cy="29119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152400" y="3862824"/>
            <a:ext cx="8839199" cy="200457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04" name="Rounded Rectangle 103"/>
          <p:cNvSpPr/>
          <p:nvPr/>
        </p:nvSpPr>
        <p:spPr>
          <a:xfrm>
            <a:off x="351572" y="5311628"/>
            <a:ext cx="3865718" cy="5337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69572" y="4713588"/>
            <a:ext cx="3838236" cy="5337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52400" y="1193378"/>
            <a:ext cx="4064890" cy="239980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headEnd type="none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5449919" cy="43691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1800" b="1" dirty="0" smtClean="0">
                <a:solidFill>
                  <a:srgbClr val="C00000"/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e</a:t>
            </a: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Budget</a:t>
            </a:r>
            <a:endParaRPr lang="ru-RU" sz="18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4765552" y="1170453"/>
            <a:ext cx="4226047" cy="240279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224" y="1192955"/>
            <a:ext cx="304800" cy="3048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968" y="1172799"/>
            <a:ext cx="304800" cy="3048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575491" y="1119624"/>
            <a:ext cx="1040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Supervisor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1851986" y="1163188"/>
            <a:ext cx="13099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Spending Unit</a:t>
            </a:r>
            <a:endParaRPr lang="en-US" sz="14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381000" y="2073032"/>
            <a:ext cx="982541" cy="406349"/>
            <a:chOff x="381000" y="1623187"/>
            <a:chExt cx="982541" cy="40634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1623187"/>
              <a:ext cx="406349" cy="406349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790948" y="1656760"/>
              <a:ext cx="5725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Draft</a:t>
              </a:r>
              <a:endParaRPr lang="en-US" sz="14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340587" y="2039310"/>
            <a:ext cx="2107850" cy="406349"/>
            <a:chOff x="380999" y="2256688"/>
            <a:chExt cx="2107850" cy="406349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999" y="2256688"/>
              <a:ext cx="406349" cy="406349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790948" y="2271839"/>
              <a:ext cx="16979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Received From SU</a:t>
              </a:r>
              <a:endParaRPr lang="en-US" sz="14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85644" y="2077004"/>
            <a:ext cx="2058507" cy="406349"/>
            <a:chOff x="386667" y="2856333"/>
            <a:chExt cx="2058507" cy="40634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667" y="2856333"/>
              <a:ext cx="406349" cy="406349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787348" y="2869919"/>
              <a:ext cx="16578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Sent to Supervisor</a:t>
              </a:r>
              <a:endParaRPr lang="en-US" sz="1400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85644" y="2090161"/>
            <a:ext cx="982541" cy="406349"/>
            <a:chOff x="381000" y="1625770"/>
            <a:chExt cx="982541" cy="406349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1625770"/>
              <a:ext cx="406349" cy="406349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790948" y="1656760"/>
              <a:ext cx="5725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Draft</a:t>
              </a:r>
              <a:endParaRPr lang="en-US" sz="1400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347355" y="2548253"/>
            <a:ext cx="982541" cy="406349"/>
            <a:chOff x="381000" y="1623187"/>
            <a:chExt cx="982541" cy="406349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1623187"/>
              <a:ext cx="406349" cy="406349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790948" y="1656760"/>
              <a:ext cx="5725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Draft</a:t>
              </a:r>
              <a:endParaRPr lang="en-US" sz="1400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84599" y="2607716"/>
            <a:ext cx="2710186" cy="406349"/>
            <a:chOff x="384598" y="2255719"/>
            <a:chExt cx="2710186" cy="406349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598" y="2255719"/>
              <a:ext cx="406349" cy="406349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790948" y="2271839"/>
              <a:ext cx="23038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Received </a:t>
              </a:r>
              <a:r>
                <a:rPr lang="en-US" sz="1400" dirty="0"/>
                <a:t>F</a:t>
              </a:r>
              <a:r>
                <a:rPr lang="en-US" sz="1400" dirty="0" smtClean="0"/>
                <a:t>rom Supervisor</a:t>
              </a:r>
              <a:endParaRPr lang="en-US" sz="1400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347355" y="2546005"/>
            <a:ext cx="1452572" cy="406349"/>
            <a:chOff x="386667" y="2856333"/>
            <a:chExt cx="1452572" cy="406349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667" y="2856333"/>
              <a:ext cx="406349" cy="406349"/>
            </a:xfrm>
            <a:prstGeom prst="rect">
              <a:avLst/>
            </a:prstGeom>
          </p:spPr>
        </p:pic>
        <p:sp>
          <p:nvSpPr>
            <p:cNvPr id="55" name="TextBox 54"/>
            <p:cNvSpPr txBox="1"/>
            <p:nvPr/>
          </p:nvSpPr>
          <p:spPr>
            <a:xfrm>
              <a:off x="787348" y="2869919"/>
              <a:ext cx="10518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Sent to SU</a:t>
              </a:r>
              <a:endParaRPr lang="en-US" sz="1400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334000" y="2541082"/>
            <a:ext cx="982541" cy="406349"/>
            <a:chOff x="381000" y="1623187"/>
            <a:chExt cx="982541" cy="406349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1623187"/>
              <a:ext cx="406349" cy="406349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>
            <a:xfrm>
              <a:off x="790948" y="1656760"/>
              <a:ext cx="5725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Draft</a:t>
              </a:r>
              <a:endParaRPr lang="en-US" sz="1400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381000" y="1557136"/>
            <a:ext cx="982541" cy="406349"/>
            <a:chOff x="381000" y="1623187"/>
            <a:chExt cx="982541" cy="406349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1623187"/>
              <a:ext cx="406349" cy="406349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790948" y="1656760"/>
              <a:ext cx="5725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Draft</a:t>
              </a:r>
              <a:endParaRPr lang="en-US" sz="1400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335291" y="1556761"/>
            <a:ext cx="982541" cy="406349"/>
            <a:chOff x="381000" y="1623187"/>
            <a:chExt cx="982541" cy="406349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1623187"/>
              <a:ext cx="406349" cy="406349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790948" y="1656760"/>
              <a:ext cx="5725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Draft</a:t>
              </a:r>
              <a:endParaRPr lang="en-US" sz="1400" dirty="0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3932077" y="4128138"/>
            <a:ext cx="14892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Budget Versions</a:t>
            </a:r>
            <a:endParaRPr lang="en-US" sz="1400" dirty="0"/>
          </a:p>
        </p:txBody>
      </p:sp>
      <p:sp>
        <p:nvSpPr>
          <p:cNvPr id="67" name="TextBox 66"/>
          <p:cNvSpPr txBox="1"/>
          <p:nvPr/>
        </p:nvSpPr>
        <p:spPr>
          <a:xfrm>
            <a:off x="3926972" y="3814107"/>
            <a:ext cx="3233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Administration Module</a:t>
            </a:r>
            <a:endParaRPr lang="en-US" sz="2400" dirty="0"/>
          </a:p>
        </p:txBody>
      </p:sp>
      <p:grpSp>
        <p:nvGrpSpPr>
          <p:cNvPr id="71" name="Group 70"/>
          <p:cNvGrpSpPr/>
          <p:nvPr/>
        </p:nvGrpSpPr>
        <p:grpSpPr>
          <a:xfrm>
            <a:off x="5334001" y="3062502"/>
            <a:ext cx="982541" cy="406349"/>
            <a:chOff x="381000" y="1623187"/>
            <a:chExt cx="982541" cy="406349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1623187"/>
              <a:ext cx="406349" cy="406349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790948" y="1656760"/>
              <a:ext cx="5725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Draft</a:t>
              </a:r>
              <a:endParaRPr lang="en-US" sz="1400" dirty="0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5334000" y="3058460"/>
            <a:ext cx="982541" cy="406349"/>
            <a:chOff x="381000" y="1623187"/>
            <a:chExt cx="982541" cy="406349"/>
          </a:xfrm>
        </p:grpSpPr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1623187"/>
              <a:ext cx="406349" cy="406349"/>
            </a:xfrm>
            <a:prstGeom prst="rect">
              <a:avLst/>
            </a:prstGeom>
          </p:spPr>
        </p:pic>
        <p:sp>
          <p:nvSpPr>
            <p:cNvPr id="82" name="TextBox 81"/>
            <p:cNvSpPr txBox="1"/>
            <p:nvPr/>
          </p:nvSpPr>
          <p:spPr>
            <a:xfrm>
              <a:off x="790948" y="1656760"/>
              <a:ext cx="5725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Draft</a:t>
              </a:r>
              <a:endParaRPr lang="en-US" sz="1400" dirty="0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457200" y="4800167"/>
            <a:ext cx="2821187" cy="406349"/>
            <a:chOff x="380999" y="2256688"/>
            <a:chExt cx="2821187" cy="406349"/>
          </a:xfrm>
        </p:grpSpPr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999" y="2256688"/>
              <a:ext cx="406349" cy="406349"/>
            </a:xfrm>
            <a:prstGeom prst="rect">
              <a:avLst/>
            </a:prstGeom>
          </p:spPr>
        </p:pic>
        <p:sp>
          <p:nvSpPr>
            <p:cNvPr id="88" name="TextBox 87"/>
            <p:cNvSpPr txBox="1"/>
            <p:nvPr/>
          </p:nvSpPr>
          <p:spPr>
            <a:xfrm>
              <a:off x="790948" y="2271839"/>
              <a:ext cx="24112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F</a:t>
              </a:r>
              <a:r>
                <a:rPr lang="en-US" sz="1400" dirty="0" smtClean="0"/>
                <a:t>orwarded From Supervisor</a:t>
              </a:r>
              <a:endParaRPr lang="en-US" sz="1400" dirty="0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5342494" y="2032597"/>
            <a:ext cx="2777200" cy="406349"/>
            <a:chOff x="380999" y="2256688"/>
            <a:chExt cx="2777200" cy="406349"/>
          </a:xfrm>
        </p:grpSpPr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999" y="2256688"/>
              <a:ext cx="406349" cy="406349"/>
            </a:xfrm>
            <a:prstGeom prst="rect">
              <a:avLst/>
            </a:prstGeom>
          </p:spPr>
        </p:pic>
        <p:sp>
          <p:nvSpPr>
            <p:cNvPr id="91" name="TextBox 90"/>
            <p:cNvSpPr txBox="1"/>
            <p:nvPr/>
          </p:nvSpPr>
          <p:spPr>
            <a:xfrm>
              <a:off x="790948" y="2271839"/>
              <a:ext cx="23672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F</a:t>
              </a:r>
              <a:r>
                <a:rPr lang="en-US" sz="1400" dirty="0" smtClean="0"/>
                <a:t>orwarded To Management</a:t>
              </a:r>
              <a:endParaRPr lang="en-US" sz="1400" dirty="0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5340587" y="2035779"/>
            <a:ext cx="2107850" cy="406349"/>
            <a:chOff x="380999" y="2256688"/>
            <a:chExt cx="2107850" cy="406349"/>
          </a:xfrm>
        </p:grpSpPr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999" y="2256688"/>
              <a:ext cx="406349" cy="406349"/>
            </a:xfrm>
            <a:prstGeom prst="rect">
              <a:avLst/>
            </a:prstGeom>
          </p:spPr>
        </p:pic>
        <p:sp>
          <p:nvSpPr>
            <p:cNvPr id="94" name="TextBox 93"/>
            <p:cNvSpPr txBox="1"/>
            <p:nvPr/>
          </p:nvSpPr>
          <p:spPr>
            <a:xfrm>
              <a:off x="790948" y="2271839"/>
              <a:ext cx="16979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Received From SU</a:t>
              </a:r>
              <a:endParaRPr lang="en-US" sz="1400" dirty="0"/>
            </a:p>
          </p:txBody>
        </p:sp>
      </p:grpSp>
      <p:sp>
        <p:nvSpPr>
          <p:cNvPr id="110" name="Freeform 109"/>
          <p:cNvSpPr/>
          <p:nvPr/>
        </p:nvSpPr>
        <p:spPr>
          <a:xfrm>
            <a:off x="5089984" y="2313630"/>
            <a:ext cx="236396" cy="769620"/>
          </a:xfrm>
          <a:custGeom>
            <a:avLst/>
            <a:gdLst>
              <a:gd name="connsiteX0" fmla="*/ 236396 w 236396"/>
              <a:gd name="connsiteY0" fmla="*/ 0 h 769620"/>
              <a:gd name="connsiteX1" fmla="*/ 176 w 236396"/>
              <a:gd name="connsiteY1" fmla="*/ 381000 h 769620"/>
              <a:gd name="connsiteX2" fmla="*/ 205916 w 236396"/>
              <a:gd name="connsiteY2" fmla="*/ 769620 h 769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6396" h="769620">
                <a:moveTo>
                  <a:pt x="236396" y="0"/>
                </a:moveTo>
                <a:cubicBezTo>
                  <a:pt x="120826" y="126365"/>
                  <a:pt x="5256" y="252730"/>
                  <a:pt x="176" y="381000"/>
                </a:cubicBezTo>
                <a:cubicBezTo>
                  <a:pt x="-4904" y="509270"/>
                  <a:pt x="100506" y="639445"/>
                  <a:pt x="205916" y="769620"/>
                </a:cubicBezTo>
              </a:path>
            </a:pathLst>
          </a:custGeom>
          <a:noFill/>
          <a:ln>
            <a:solidFill>
              <a:schemeClr val="accent5">
                <a:lumMod val="75000"/>
              </a:schemeClr>
            </a:solidFill>
            <a:headEnd type="none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74" name="Group 73"/>
          <p:cNvGrpSpPr/>
          <p:nvPr/>
        </p:nvGrpSpPr>
        <p:grpSpPr>
          <a:xfrm>
            <a:off x="457200" y="5369095"/>
            <a:ext cx="2107850" cy="406349"/>
            <a:chOff x="380999" y="2256688"/>
            <a:chExt cx="2107850" cy="406349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999" y="2256688"/>
              <a:ext cx="406349" cy="406349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>
            <a:xfrm>
              <a:off x="790948" y="2271839"/>
              <a:ext cx="16979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Sent by Supervisor</a:t>
              </a:r>
              <a:endParaRPr lang="en-US" sz="1400" dirty="0"/>
            </a:p>
          </p:txBody>
        </p:sp>
      </p:grpSp>
      <p:cxnSp>
        <p:nvCxnSpPr>
          <p:cNvPr id="111" name="Straight Arrow Connector 110"/>
          <p:cNvCxnSpPr>
            <a:endCxn id="52" idx="3"/>
          </p:cNvCxnSpPr>
          <p:nvPr/>
        </p:nvCxnSpPr>
        <p:spPr>
          <a:xfrm flipH="1" flipV="1">
            <a:off x="3094785" y="2777725"/>
            <a:ext cx="2225862" cy="16056"/>
          </a:xfrm>
          <a:prstGeom prst="straightConnector1">
            <a:avLst/>
          </a:prstGeom>
          <a:ln w="12700" cmpd="sng">
            <a:solidFill>
              <a:schemeClr val="accent5">
                <a:lumMod val="75000"/>
              </a:schemeClr>
            </a:solidFill>
            <a:headEnd type="none"/>
            <a:tailEnd type="stealth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>
            <a:off x="3886200" y="2262624"/>
            <a:ext cx="1295400" cy="0"/>
          </a:xfrm>
          <a:prstGeom prst="straightConnector1">
            <a:avLst/>
          </a:prstGeom>
          <a:ln w="12700" cmpd="sng">
            <a:solidFill>
              <a:schemeClr val="accent5">
                <a:lumMod val="75000"/>
              </a:schemeClr>
            </a:solidFill>
            <a:headEnd type="none"/>
            <a:tailEnd type="stealth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 flipH="1">
            <a:off x="660374" y="2305785"/>
            <a:ext cx="4660273" cy="2466728"/>
          </a:xfrm>
          <a:prstGeom prst="straightConnector1">
            <a:avLst/>
          </a:prstGeom>
          <a:ln w="12700" cmpd="sng">
            <a:solidFill>
              <a:schemeClr val="accent5">
                <a:lumMod val="75000"/>
              </a:schemeClr>
            </a:solidFill>
            <a:headEnd type="none"/>
            <a:tailEnd type="stealth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99" name="Group 98"/>
          <p:cNvGrpSpPr/>
          <p:nvPr/>
        </p:nvGrpSpPr>
        <p:grpSpPr>
          <a:xfrm>
            <a:off x="457200" y="4781284"/>
            <a:ext cx="3750608" cy="406349"/>
            <a:chOff x="340980" y="3856627"/>
            <a:chExt cx="3750608" cy="406349"/>
          </a:xfrm>
        </p:grpSpPr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980" y="3856627"/>
              <a:ext cx="406349" cy="406349"/>
            </a:xfrm>
            <a:prstGeom prst="rect">
              <a:avLst/>
            </a:prstGeom>
          </p:spPr>
        </p:pic>
        <p:sp>
          <p:nvSpPr>
            <p:cNvPr id="102" name="Rectangle 101"/>
            <p:cNvSpPr/>
            <p:nvPr/>
          </p:nvSpPr>
          <p:spPr>
            <a:xfrm>
              <a:off x="745800" y="3893644"/>
              <a:ext cx="334578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Forwarded From Supervisor (Approved)</a:t>
              </a:r>
              <a:endParaRPr lang="en-US" sz="1400" dirty="0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4246905" y="4781590"/>
            <a:ext cx="1296189" cy="377808"/>
            <a:chOff x="7010400" y="649546"/>
            <a:chExt cx="1347650" cy="348522"/>
          </a:xfrm>
        </p:grpSpPr>
        <p:sp>
          <p:nvSpPr>
            <p:cNvPr id="106" name="Rectangle 105"/>
            <p:cNvSpPr/>
            <p:nvPr/>
          </p:nvSpPr>
          <p:spPr>
            <a:xfrm>
              <a:off x="7010400" y="649546"/>
              <a:ext cx="1347650" cy="34852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3139" y="753101"/>
              <a:ext cx="174137" cy="174137"/>
            </a:xfrm>
            <a:prstGeom prst="rect">
              <a:avLst/>
            </a:prstGeom>
          </p:spPr>
        </p:pic>
        <p:sp>
          <p:nvSpPr>
            <p:cNvPr id="108" name="TextBox 107"/>
            <p:cNvSpPr txBox="1"/>
            <p:nvPr/>
          </p:nvSpPr>
          <p:spPr>
            <a:xfrm>
              <a:off x="7236993" y="711137"/>
              <a:ext cx="974947" cy="241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Draft Budget</a:t>
              </a:r>
              <a:endParaRPr lang="en-US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5316007" y="1981904"/>
            <a:ext cx="3190368" cy="50191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9" name="Group 108"/>
          <p:cNvGrpSpPr/>
          <p:nvPr/>
        </p:nvGrpSpPr>
        <p:grpSpPr>
          <a:xfrm>
            <a:off x="4264339" y="5384246"/>
            <a:ext cx="1278756" cy="377808"/>
            <a:chOff x="7010401" y="649546"/>
            <a:chExt cx="1278756" cy="348522"/>
          </a:xfrm>
        </p:grpSpPr>
        <p:sp>
          <p:nvSpPr>
            <p:cNvPr id="112" name="Rectangle 111"/>
            <p:cNvSpPr/>
            <p:nvPr/>
          </p:nvSpPr>
          <p:spPr>
            <a:xfrm>
              <a:off x="7010401" y="649546"/>
              <a:ext cx="1278756" cy="34852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3139" y="753101"/>
              <a:ext cx="174137" cy="174137"/>
            </a:xfrm>
            <a:prstGeom prst="rect">
              <a:avLst/>
            </a:prstGeom>
          </p:spPr>
        </p:pic>
        <p:sp>
          <p:nvSpPr>
            <p:cNvPr id="115" name="TextBox 114"/>
            <p:cNvSpPr txBox="1"/>
            <p:nvPr/>
          </p:nvSpPr>
          <p:spPr>
            <a:xfrm>
              <a:off x="7236993" y="711137"/>
              <a:ext cx="974947" cy="241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Draft Budget</a:t>
              </a:r>
              <a:endParaRPr lang="en-US" dirty="0"/>
            </a:p>
          </p:txBody>
        </p:sp>
      </p:grpSp>
      <p:sp>
        <p:nvSpPr>
          <p:cNvPr id="116" name="Striped Right Arrow 115"/>
          <p:cNvSpPr/>
          <p:nvPr/>
        </p:nvSpPr>
        <p:spPr>
          <a:xfrm>
            <a:off x="5638800" y="4858310"/>
            <a:ext cx="290216" cy="19498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7" name="Group 116"/>
          <p:cNvGrpSpPr/>
          <p:nvPr/>
        </p:nvGrpSpPr>
        <p:grpSpPr>
          <a:xfrm>
            <a:off x="6019800" y="4772513"/>
            <a:ext cx="1649868" cy="386886"/>
            <a:chOff x="7849717" y="1700418"/>
            <a:chExt cx="1649868" cy="386886"/>
          </a:xfrm>
        </p:grpSpPr>
        <p:sp>
          <p:nvSpPr>
            <p:cNvPr id="118" name="Rectangle 117"/>
            <p:cNvSpPr/>
            <p:nvPr/>
          </p:nvSpPr>
          <p:spPr>
            <a:xfrm>
              <a:off x="7849717" y="1700418"/>
              <a:ext cx="1649868" cy="38688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0668" y="1785198"/>
              <a:ext cx="174137" cy="174137"/>
            </a:xfrm>
            <a:prstGeom prst="rect">
              <a:avLst/>
            </a:prstGeom>
          </p:spPr>
        </p:pic>
        <p:sp>
          <p:nvSpPr>
            <p:cNvPr id="121" name="TextBox 120"/>
            <p:cNvSpPr txBox="1"/>
            <p:nvPr/>
          </p:nvSpPr>
          <p:spPr>
            <a:xfrm>
              <a:off x="8071283" y="1733202"/>
              <a:ext cx="127470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Approved Budget</a:t>
              </a:r>
              <a:endParaRPr lang="en-US" dirty="0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016" y="3882761"/>
            <a:ext cx="480808" cy="480808"/>
          </a:xfrm>
          <a:prstGeom prst="rect">
            <a:avLst/>
          </a:prstGeom>
        </p:spPr>
      </p:pic>
      <p:cxnSp>
        <p:nvCxnSpPr>
          <p:cNvPr id="100" name="Straight Arrow Connector 99"/>
          <p:cNvCxnSpPr/>
          <p:nvPr/>
        </p:nvCxnSpPr>
        <p:spPr>
          <a:xfrm flipH="1">
            <a:off x="609600" y="3261634"/>
            <a:ext cx="4629771" cy="2049994"/>
          </a:xfrm>
          <a:prstGeom prst="straightConnector1">
            <a:avLst/>
          </a:prstGeom>
          <a:ln w="12700" cmpd="sng">
            <a:solidFill>
              <a:schemeClr val="accent5">
                <a:lumMod val="75000"/>
              </a:schemeClr>
            </a:solidFill>
            <a:headEnd type="none"/>
            <a:tailEnd type="stealth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22" name="Picture 1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145" y="717138"/>
            <a:ext cx="637301" cy="637301"/>
          </a:xfrm>
          <a:prstGeom prst="rect">
            <a:avLst/>
          </a:prstGeom>
        </p:spPr>
      </p:pic>
      <p:sp>
        <p:nvSpPr>
          <p:cNvPr id="123" name="TextBox 122"/>
          <p:cNvSpPr txBox="1"/>
          <p:nvPr/>
        </p:nvSpPr>
        <p:spPr>
          <a:xfrm>
            <a:off x="2743200" y="657923"/>
            <a:ext cx="2182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Expenses</a:t>
            </a:r>
            <a:endParaRPr lang="en-US" sz="2400" dirty="0"/>
          </a:p>
        </p:txBody>
      </p:sp>
      <p:sp>
        <p:nvSpPr>
          <p:cNvPr id="27" name="Rectangle 26"/>
          <p:cNvSpPr/>
          <p:nvPr/>
        </p:nvSpPr>
        <p:spPr>
          <a:xfrm>
            <a:off x="4874169" y="660374"/>
            <a:ext cx="1300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Module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5326380" y="2459081"/>
            <a:ext cx="3190368" cy="50191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6" name="Group 95"/>
          <p:cNvGrpSpPr/>
          <p:nvPr/>
        </p:nvGrpSpPr>
        <p:grpSpPr>
          <a:xfrm>
            <a:off x="5351406" y="2037062"/>
            <a:ext cx="3046421" cy="406349"/>
            <a:chOff x="331831" y="3878431"/>
            <a:chExt cx="3046421" cy="406349"/>
          </a:xfrm>
        </p:grpSpPr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831" y="3878431"/>
              <a:ext cx="406349" cy="406349"/>
            </a:xfrm>
            <a:prstGeom prst="rect">
              <a:avLst/>
            </a:prstGeom>
          </p:spPr>
        </p:pic>
        <p:sp>
          <p:nvSpPr>
            <p:cNvPr id="98" name="Rectangle 97"/>
            <p:cNvSpPr/>
            <p:nvPr/>
          </p:nvSpPr>
          <p:spPr>
            <a:xfrm>
              <a:off x="745800" y="3893644"/>
              <a:ext cx="263245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Received From SU (Approved)</a:t>
              </a:r>
              <a:endParaRPr lang="en-US" sz="1400" dirty="0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5340587" y="2538160"/>
            <a:ext cx="2107850" cy="406349"/>
            <a:chOff x="380999" y="2256688"/>
            <a:chExt cx="2107850" cy="406349"/>
          </a:xfrm>
        </p:grpSpPr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999" y="2256688"/>
              <a:ext cx="406349" cy="406349"/>
            </a:xfrm>
            <a:prstGeom prst="rect">
              <a:avLst/>
            </a:prstGeom>
          </p:spPr>
        </p:pic>
        <p:sp>
          <p:nvSpPr>
            <p:cNvPr id="85" name="TextBox 84"/>
            <p:cNvSpPr txBox="1"/>
            <p:nvPr/>
          </p:nvSpPr>
          <p:spPr>
            <a:xfrm>
              <a:off x="790948" y="2271839"/>
              <a:ext cx="16979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Received From SU</a:t>
              </a:r>
              <a:endParaRPr lang="en-US" sz="1400" dirty="0"/>
            </a:p>
          </p:txBody>
        </p:sp>
      </p:grpSp>
      <p:sp>
        <p:nvSpPr>
          <p:cNvPr id="125" name="Rectangle 124"/>
          <p:cNvSpPr/>
          <p:nvPr/>
        </p:nvSpPr>
        <p:spPr>
          <a:xfrm>
            <a:off x="5310491" y="2993779"/>
            <a:ext cx="3190368" cy="50191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/>
          <p:cNvGrpSpPr/>
          <p:nvPr/>
        </p:nvGrpSpPr>
        <p:grpSpPr>
          <a:xfrm>
            <a:off x="5334000" y="3056738"/>
            <a:ext cx="2282222" cy="406349"/>
            <a:chOff x="386667" y="2856333"/>
            <a:chExt cx="2282222" cy="406349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667" y="2856333"/>
              <a:ext cx="406349" cy="406349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787348" y="2869919"/>
              <a:ext cx="18815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Sent To Management</a:t>
              </a:r>
              <a:endParaRPr lang="en-US" sz="1400" dirty="0"/>
            </a:p>
          </p:txBody>
        </p:sp>
      </p:grpSp>
      <p:sp>
        <p:nvSpPr>
          <p:cNvPr id="126" name="Rectangle 125"/>
          <p:cNvSpPr/>
          <p:nvPr/>
        </p:nvSpPr>
        <p:spPr>
          <a:xfrm>
            <a:off x="278004" y="2005094"/>
            <a:ext cx="3190368" cy="50191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69572" y="2089152"/>
            <a:ext cx="3006345" cy="406349"/>
            <a:chOff x="331831" y="3878431"/>
            <a:chExt cx="3006345" cy="406349"/>
          </a:xfrm>
        </p:grpSpPr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831" y="3878431"/>
              <a:ext cx="406349" cy="406349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745800" y="3893644"/>
              <a:ext cx="259237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/>
                <a:t>Sent to </a:t>
              </a:r>
              <a:r>
                <a:rPr lang="en-US" sz="1400" dirty="0" smtClean="0"/>
                <a:t>Supervisor (Approved)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8901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9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9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9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9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9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9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0.54011 -0.0053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97" y="-278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59259E-6 L -0.54427 0.00671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22" y="324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111E-6 L -0.04497 0.03935 C -0.05487 0.04792 -0.06007 0.06042 -0.06007 0.07338 C -0.06007 0.08866 -0.05487 0.10046 -0.04497 0.10903 L 4.44444E-6 0.14907 " pathEditMode="relative" rAng="0" ptsTypes="AAAAA">
                                      <p:cBhvr>
                                        <p:cTn id="122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3" y="7454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5" dur="6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-0.53472 0.33703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36" y="16852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9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90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4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-0.07361 L -0.53264 0.33379 " pathEditMode="relative" rAng="0" ptsTypes="AA">
                                      <p:cBhvr>
                                        <p:cTn id="175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45" y="20370"/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000"/>
                            </p:stCondLst>
                            <p:childTnLst>
                              <p:par>
                                <p:cTn id="1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 tmFilter="0, 0; .2, .5; .8, .5; 1, 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250" autoRev="1" fill="hold"/>
                                        <p:tgtEl>
                                          <p:spTgt spid="1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00"/>
                            </p:stCondLst>
                            <p:childTnLst>
                              <p:par>
                                <p:cTn id="2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3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800"/>
                            </p:stCondLst>
                            <p:childTnLst>
                              <p:par>
                                <p:cTn id="2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8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600"/>
                            </p:stCondLst>
                            <p:childTnLst>
                              <p:par>
                                <p:cTn id="2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3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34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6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37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1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1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1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1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1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1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5" grpId="0" animBg="1"/>
      <p:bldP spid="104" grpId="0" animBg="1"/>
      <p:bldP spid="7" grpId="0" animBg="1"/>
      <p:bldP spid="13" grpId="0" animBg="1"/>
      <p:bldP spid="18" grpId="0" animBg="1"/>
      <p:bldP spid="22" grpId="0"/>
      <p:bldP spid="24" grpId="0"/>
      <p:bldP spid="66" grpId="0"/>
      <p:bldP spid="67" grpId="0"/>
      <p:bldP spid="110" grpId="0" animBg="1"/>
      <p:bldP spid="6" grpId="0" animBg="1"/>
      <p:bldP spid="6" grpId="1" animBg="1"/>
      <p:bldP spid="116" grpId="0" animBg="1"/>
      <p:bldP spid="123" grpId="0"/>
      <p:bldP spid="27" grpId="0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grpSp>
        <p:nvGrpSpPr>
          <p:cNvPr id="438" name="Group 437"/>
          <p:cNvGrpSpPr/>
          <p:nvPr/>
        </p:nvGrpSpPr>
        <p:grpSpPr>
          <a:xfrm>
            <a:off x="6729051" y="1020280"/>
            <a:ext cx="2266260" cy="4927812"/>
            <a:chOff x="6729051" y="1020280"/>
            <a:chExt cx="2266260" cy="4927812"/>
          </a:xfrm>
        </p:grpSpPr>
        <p:sp>
          <p:nvSpPr>
            <p:cNvPr id="179" name="Rectangle 178"/>
            <p:cNvSpPr/>
            <p:nvPr/>
          </p:nvSpPr>
          <p:spPr>
            <a:xfrm>
              <a:off x="6729051" y="1044689"/>
              <a:ext cx="2266260" cy="490340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9901" y="1061237"/>
              <a:ext cx="338552" cy="338552"/>
            </a:xfrm>
            <a:prstGeom prst="rect">
              <a:avLst/>
            </a:prstGeom>
          </p:spPr>
        </p:pic>
        <p:sp>
          <p:nvSpPr>
            <p:cNvPr id="210" name="TextBox 209"/>
            <p:cNvSpPr txBox="1"/>
            <p:nvPr/>
          </p:nvSpPr>
          <p:spPr>
            <a:xfrm>
              <a:off x="7115903" y="1020280"/>
              <a:ext cx="18743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Administration</a:t>
              </a:r>
              <a:endParaRPr lang="en-US" dirty="0"/>
            </a:p>
          </p:txBody>
        </p:sp>
      </p:grpSp>
      <p:grpSp>
        <p:nvGrpSpPr>
          <p:cNvPr id="437" name="Group 436"/>
          <p:cNvGrpSpPr/>
          <p:nvPr/>
        </p:nvGrpSpPr>
        <p:grpSpPr>
          <a:xfrm>
            <a:off x="4470102" y="1033700"/>
            <a:ext cx="1884939" cy="4906493"/>
            <a:chOff x="4470102" y="1033700"/>
            <a:chExt cx="1884939" cy="4906493"/>
          </a:xfrm>
        </p:grpSpPr>
        <p:sp>
          <p:nvSpPr>
            <p:cNvPr id="147" name="Rectangle 146"/>
            <p:cNvSpPr/>
            <p:nvPr/>
          </p:nvSpPr>
          <p:spPr>
            <a:xfrm>
              <a:off x="4470102" y="1036790"/>
              <a:ext cx="1884939" cy="490340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pic>
          <p:nvPicPr>
            <p:cNvPr id="180" name="Picture 17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9858" y="1033700"/>
              <a:ext cx="409422" cy="340533"/>
            </a:xfrm>
            <a:prstGeom prst="rect">
              <a:avLst/>
            </a:prstGeom>
          </p:spPr>
        </p:pic>
        <p:sp>
          <p:nvSpPr>
            <p:cNvPr id="270" name="TextBox 269"/>
            <p:cNvSpPr txBox="1"/>
            <p:nvPr/>
          </p:nvSpPr>
          <p:spPr>
            <a:xfrm>
              <a:off x="4867694" y="1047692"/>
              <a:ext cx="1018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Balance</a:t>
              </a:r>
              <a:endParaRPr lang="en-US" dirty="0"/>
            </a:p>
          </p:txBody>
        </p:sp>
      </p:grpSp>
      <p:grpSp>
        <p:nvGrpSpPr>
          <p:cNvPr id="436" name="Group 435"/>
          <p:cNvGrpSpPr/>
          <p:nvPr/>
        </p:nvGrpSpPr>
        <p:grpSpPr>
          <a:xfrm>
            <a:off x="2316141" y="1006781"/>
            <a:ext cx="1884940" cy="4936819"/>
            <a:chOff x="2316141" y="1006781"/>
            <a:chExt cx="1884940" cy="4936819"/>
          </a:xfrm>
        </p:grpSpPr>
        <p:sp>
          <p:nvSpPr>
            <p:cNvPr id="114" name="Rectangle 113"/>
            <p:cNvSpPr/>
            <p:nvPr/>
          </p:nvSpPr>
          <p:spPr>
            <a:xfrm>
              <a:off x="2316142" y="1040197"/>
              <a:ext cx="1884939" cy="490340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6141" y="1006781"/>
              <a:ext cx="396179" cy="396179"/>
            </a:xfrm>
            <a:prstGeom prst="rect">
              <a:avLst/>
            </a:prstGeom>
          </p:spPr>
        </p:pic>
        <p:sp>
          <p:nvSpPr>
            <p:cNvPr id="146" name="TextBox 145"/>
            <p:cNvSpPr txBox="1"/>
            <p:nvPr/>
          </p:nvSpPr>
          <p:spPr>
            <a:xfrm>
              <a:off x="2702995" y="1015788"/>
              <a:ext cx="1197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Expenses</a:t>
              </a:r>
              <a:endParaRPr lang="en-US" dirty="0"/>
            </a:p>
          </p:txBody>
        </p:sp>
      </p:grpSp>
      <p:grpSp>
        <p:nvGrpSpPr>
          <p:cNvPr id="435" name="Group 434"/>
          <p:cNvGrpSpPr/>
          <p:nvPr/>
        </p:nvGrpSpPr>
        <p:grpSpPr>
          <a:xfrm>
            <a:off x="113055" y="1040197"/>
            <a:ext cx="1913739" cy="4903403"/>
            <a:chOff x="113055" y="1040197"/>
            <a:chExt cx="1913739" cy="4903403"/>
          </a:xfrm>
        </p:grpSpPr>
        <p:sp>
          <p:nvSpPr>
            <p:cNvPr id="2" name="Rectangle 1"/>
            <p:cNvSpPr/>
            <p:nvPr/>
          </p:nvSpPr>
          <p:spPr>
            <a:xfrm>
              <a:off x="141855" y="1040197"/>
              <a:ext cx="1884939" cy="490340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055" y="1056004"/>
              <a:ext cx="424978" cy="340001"/>
            </a:xfrm>
            <a:prstGeom prst="rect">
              <a:avLst/>
            </a:prstGeom>
          </p:spPr>
        </p:pic>
        <p:sp>
          <p:nvSpPr>
            <p:cNvPr id="145" name="TextBox 144"/>
            <p:cNvSpPr txBox="1"/>
            <p:nvPr/>
          </p:nvSpPr>
          <p:spPr>
            <a:xfrm>
              <a:off x="538033" y="1047692"/>
              <a:ext cx="1223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Revenues</a:t>
              </a:r>
              <a:endParaRPr lang="en-US" dirty="0"/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5449919" cy="43691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dirty="0" smtClean="0">
                <a:solidFill>
                  <a:srgbClr val="C00000"/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e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Budget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76" name="Rectangle 75"/>
          <p:cNvSpPr/>
          <p:nvPr/>
        </p:nvSpPr>
        <p:spPr>
          <a:xfrm>
            <a:off x="160197" y="1404030"/>
            <a:ext cx="1866597" cy="101807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160198" y="1403634"/>
            <a:ext cx="1866596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Annual Revenues</a:t>
            </a:r>
            <a:endParaRPr lang="en-US" sz="1400" dirty="0"/>
          </a:p>
        </p:txBody>
      </p:sp>
      <p:sp>
        <p:nvSpPr>
          <p:cNvPr id="79" name="TextBox 78"/>
          <p:cNvSpPr txBox="1"/>
          <p:nvPr/>
        </p:nvSpPr>
        <p:spPr>
          <a:xfrm>
            <a:off x="94586" y="1664861"/>
            <a:ext cx="2073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Wingdings" panose="05000000000000000000" pitchFamily="2" charset="2"/>
              <a:buChar char="q"/>
            </a:pPr>
            <a:r>
              <a:rPr lang="en-US" sz="900" dirty="0" smtClean="0"/>
              <a:t>Annual Revenues</a:t>
            </a:r>
          </a:p>
          <a:p>
            <a:pPr marL="228600" indent="-228600">
              <a:buFont typeface="Wingdings" panose="05000000000000000000" pitchFamily="2" charset="2"/>
              <a:buChar char="q"/>
            </a:pPr>
            <a:r>
              <a:rPr lang="en-US" sz="900" dirty="0" smtClean="0"/>
              <a:t>Analytical tools and Reporting</a:t>
            </a:r>
            <a:endParaRPr lang="en-US" sz="900" dirty="0"/>
          </a:p>
        </p:txBody>
      </p:sp>
      <p:sp>
        <p:nvSpPr>
          <p:cNvPr id="84" name="Rectangle 83"/>
          <p:cNvSpPr/>
          <p:nvPr/>
        </p:nvSpPr>
        <p:spPr>
          <a:xfrm>
            <a:off x="152078" y="2916967"/>
            <a:ext cx="1874716" cy="100126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152078" y="2916573"/>
            <a:ext cx="1874716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Quarter Revenues</a:t>
            </a:r>
            <a:endParaRPr lang="en-US" sz="1400" dirty="0"/>
          </a:p>
        </p:txBody>
      </p:sp>
      <p:sp>
        <p:nvSpPr>
          <p:cNvPr id="87" name="TextBox 86"/>
          <p:cNvSpPr txBox="1"/>
          <p:nvPr/>
        </p:nvSpPr>
        <p:spPr>
          <a:xfrm>
            <a:off x="85239" y="3184281"/>
            <a:ext cx="20737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Wingdings" panose="05000000000000000000" pitchFamily="2" charset="2"/>
              <a:buChar char="q"/>
            </a:pPr>
            <a:r>
              <a:rPr lang="en-US" sz="900" dirty="0" smtClean="0"/>
              <a:t>Quarter Revenues</a:t>
            </a:r>
          </a:p>
          <a:p>
            <a:pPr marL="228600" indent="-228600">
              <a:buFont typeface="Wingdings" panose="05000000000000000000" pitchFamily="2" charset="2"/>
              <a:buChar char="q"/>
            </a:pPr>
            <a:r>
              <a:rPr lang="en-US" sz="900" dirty="0" smtClean="0"/>
              <a:t>Analytical tools and Reporting</a:t>
            </a:r>
          </a:p>
          <a:p>
            <a:endParaRPr lang="en-US" sz="900" dirty="0"/>
          </a:p>
        </p:txBody>
      </p:sp>
      <p:grpSp>
        <p:nvGrpSpPr>
          <p:cNvPr id="93" name="Group 92"/>
          <p:cNvGrpSpPr/>
          <p:nvPr/>
        </p:nvGrpSpPr>
        <p:grpSpPr>
          <a:xfrm>
            <a:off x="174139" y="2113963"/>
            <a:ext cx="1655676" cy="252649"/>
            <a:chOff x="202180" y="2553123"/>
            <a:chExt cx="1731876" cy="400349"/>
          </a:xfrm>
        </p:grpSpPr>
        <p:sp>
          <p:nvSpPr>
            <p:cNvPr id="92" name="Oval Callout 91"/>
            <p:cNvSpPr/>
            <p:nvPr/>
          </p:nvSpPr>
          <p:spPr>
            <a:xfrm rot="10800000">
              <a:off x="202180" y="2553123"/>
              <a:ext cx="1731876" cy="400349"/>
            </a:xfrm>
            <a:prstGeom prst="wedgeEllipseCallout">
              <a:avLst>
                <a:gd name="adj1" fmla="val 18366"/>
                <a:gd name="adj2" fmla="val 86108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2923" y="2663688"/>
              <a:ext cx="188722" cy="188722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1469" y="2658937"/>
              <a:ext cx="188722" cy="188722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015" y="2663688"/>
              <a:ext cx="188722" cy="188722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2658937"/>
              <a:ext cx="188722" cy="188722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908" y="2653424"/>
              <a:ext cx="198914" cy="198914"/>
            </a:xfrm>
            <a:prstGeom prst="rect">
              <a:avLst/>
            </a:prstGeom>
          </p:spPr>
        </p:pic>
      </p:grpSp>
      <p:grpSp>
        <p:nvGrpSpPr>
          <p:cNvPr id="94" name="Group 93"/>
          <p:cNvGrpSpPr/>
          <p:nvPr/>
        </p:nvGrpSpPr>
        <p:grpSpPr>
          <a:xfrm>
            <a:off x="174139" y="3620511"/>
            <a:ext cx="1655676" cy="248248"/>
            <a:chOff x="202180" y="2553123"/>
            <a:chExt cx="1731876" cy="400349"/>
          </a:xfrm>
        </p:grpSpPr>
        <p:sp>
          <p:nvSpPr>
            <p:cNvPr id="95" name="Oval Callout 94"/>
            <p:cNvSpPr/>
            <p:nvPr/>
          </p:nvSpPr>
          <p:spPr>
            <a:xfrm rot="10800000">
              <a:off x="202180" y="2553123"/>
              <a:ext cx="1731876" cy="400349"/>
            </a:xfrm>
            <a:prstGeom prst="wedgeEllipseCallout">
              <a:avLst>
                <a:gd name="adj1" fmla="val 18366"/>
                <a:gd name="adj2" fmla="val 86108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2923" y="2663688"/>
              <a:ext cx="188722" cy="188722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1469" y="2658937"/>
              <a:ext cx="188722" cy="188722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015" y="2663688"/>
              <a:ext cx="188722" cy="188722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2658937"/>
              <a:ext cx="188722" cy="188722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908" y="2653424"/>
              <a:ext cx="198914" cy="198914"/>
            </a:xfrm>
            <a:prstGeom prst="rect">
              <a:avLst/>
            </a:prstGeom>
          </p:spPr>
        </p:pic>
      </p:grpSp>
      <p:sp>
        <p:nvSpPr>
          <p:cNvPr id="101" name="Rectangle 100"/>
          <p:cNvSpPr/>
          <p:nvPr/>
        </p:nvSpPr>
        <p:spPr>
          <a:xfrm>
            <a:off x="145579" y="4146835"/>
            <a:ext cx="1881215" cy="121308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TextBox 101"/>
          <p:cNvSpPr txBox="1"/>
          <p:nvPr/>
        </p:nvSpPr>
        <p:spPr>
          <a:xfrm>
            <a:off x="145579" y="4155020"/>
            <a:ext cx="1881215" cy="2923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/>
              <a:t>Revenue </a:t>
            </a:r>
            <a:r>
              <a:rPr lang="en-US" sz="1300" dirty="0"/>
              <a:t>Adjustments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6200" y="4413908"/>
            <a:ext cx="218328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Wingdings" panose="05000000000000000000" pitchFamily="2" charset="2"/>
              <a:buChar char="q"/>
            </a:pPr>
            <a:r>
              <a:rPr lang="en-US" sz="900" dirty="0" smtClean="0"/>
              <a:t>Quarter Revenue Adjustment</a:t>
            </a:r>
          </a:p>
          <a:p>
            <a:pPr marL="228600" indent="-228600">
              <a:buFont typeface="Wingdings" panose="05000000000000000000" pitchFamily="2" charset="2"/>
              <a:buChar char="q"/>
            </a:pPr>
            <a:r>
              <a:rPr lang="en-US" sz="900" dirty="0" smtClean="0"/>
              <a:t>Reserve Funds &amp; Transfers</a:t>
            </a:r>
          </a:p>
          <a:p>
            <a:pPr marL="228600" indent="-228600">
              <a:buFont typeface="Wingdings" panose="05000000000000000000" pitchFamily="2" charset="2"/>
              <a:buChar char="q"/>
            </a:pPr>
            <a:r>
              <a:rPr lang="en-US" sz="900" dirty="0" smtClean="0"/>
              <a:t>Targeted Grants </a:t>
            </a:r>
          </a:p>
          <a:p>
            <a:pPr marL="228600" indent="-228600">
              <a:buFont typeface="Wingdings" panose="05000000000000000000" pitchFamily="2" charset="2"/>
              <a:buChar char="q"/>
            </a:pPr>
            <a:r>
              <a:rPr lang="en-US" sz="900" dirty="0" smtClean="0"/>
              <a:t>Analytical tools and Reporting</a:t>
            </a:r>
          </a:p>
          <a:p>
            <a:endParaRPr lang="en-US" sz="900" dirty="0"/>
          </a:p>
        </p:txBody>
      </p:sp>
      <p:grpSp>
        <p:nvGrpSpPr>
          <p:cNvPr id="113" name="Group 112"/>
          <p:cNvGrpSpPr/>
          <p:nvPr/>
        </p:nvGrpSpPr>
        <p:grpSpPr>
          <a:xfrm>
            <a:off x="204578" y="5105400"/>
            <a:ext cx="1587521" cy="218121"/>
            <a:chOff x="331419" y="5496879"/>
            <a:chExt cx="1655676" cy="349138"/>
          </a:xfrm>
        </p:grpSpPr>
        <p:sp>
          <p:nvSpPr>
            <p:cNvPr id="105" name="Oval Callout 104"/>
            <p:cNvSpPr/>
            <p:nvPr/>
          </p:nvSpPr>
          <p:spPr>
            <a:xfrm rot="10800000">
              <a:off x="331419" y="5496879"/>
              <a:ext cx="1655676" cy="349138"/>
            </a:xfrm>
            <a:prstGeom prst="wedgeEllipseCallout">
              <a:avLst>
                <a:gd name="adj1" fmla="val 18366"/>
                <a:gd name="adj2" fmla="val 86108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3078" y="5582410"/>
              <a:ext cx="188722" cy="188722"/>
            </a:xfrm>
            <a:prstGeom prst="rect">
              <a:avLst/>
            </a:prstGeom>
          </p:spPr>
        </p:pic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112" y="5592064"/>
              <a:ext cx="186706" cy="186706"/>
            </a:xfrm>
            <a:prstGeom prst="rect">
              <a:avLst/>
            </a:prstGeom>
          </p:spPr>
        </p:pic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785" y="5592806"/>
              <a:ext cx="178326" cy="178326"/>
            </a:xfrm>
            <a:prstGeom prst="rect">
              <a:avLst/>
            </a:prstGeom>
          </p:spPr>
        </p:pic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7574" y="5590120"/>
              <a:ext cx="178326" cy="178326"/>
            </a:xfrm>
            <a:prstGeom prst="rect">
              <a:avLst/>
            </a:prstGeom>
          </p:spPr>
        </p:pic>
      </p:grpSp>
      <p:sp>
        <p:nvSpPr>
          <p:cNvPr id="116" name="Rectangle 115"/>
          <p:cNvSpPr/>
          <p:nvPr/>
        </p:nvSpPr>
        <p:spPr>
          <a:xfrm>
            <a:off x="2334484" y="1404029"/>
            <a:ext cx="1866597" cy="12902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TextBox 116"/>
          <p:cNvSpPr txBox="1"/>
          <p:nvPr/>
        </p:nvSpPr>
        <p:spPr>
          <a:xfrm>
            <a:off x="2334485" y="1403634"/>
            <a:ext cx="1866596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Annual Expenses</a:t>
            </a:r>
            <a:endParaRPr lang="en-US" sz="1400" dirty="0"/>
          </a:p>
        </p:txBody>
      </p:sp>
      <p:sp>
        <p:nvSpPr>
          <p:cNvPr id="118" name="TextBox 117"/>
          <p:cNvSpPr txBox="1"/>
          <p:nvPr/>
        </p:nvSpPr>
        <p:spPr>
          <a:xfrm>
            <a:off x="2268873" y="1664861"/>
            <a:ext cx="2073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Wingdings" panose="05000000000000000000" pitchFamily="2" charset="2"/>
              <a:buChar char="q"/>
            </a:pPr>
            <a:r>
              <a:rPr lang="en-US" sz="900" dirty="0" smtClean="0"/>
              <a:t>Organizational Structure</a:t>
            </a:r>
          </a:p>
          <a:p>
            <a:pPr marL="228600" indent="-228600">
              <a:buFont typeface="Wingdings" panose="05000000000000000000" pitchFamily="2" charset="2"/>
              <a:buChar char="q"/>
            </a:pPr>
            <a:r>
              <a:rPr lang="en-US" sz="900" dirty="0" smtClean="0"/>
              <a:t>Annual Assignations</a:t>
            </a:r>
          </a:p>
          <a:p>
            <a:pPr marL="228600" indent="-228600">
              <a:buFont typeface="Wingdings" panose="05000000000000000000" pitchFamily="2" charset="2"/>
              <a:buChar char="q"/>
            </a:pPr>
            <a:r>
              <a:rPr lang="en-US" sz="900" dirty="0" smtClean="0"/>
              <a:t>Program Budget</a:t>
            </a:r>
          </a:p>
          <a:p>
            <a:pPr marL="228600" indent="-228600">
              <a:buFont typeface="Wingdings" panose="05000000000000000000" pitchFamily="2" charset="2"/>
              <a:buChar char="q"/>
            </a:pPr>
            <a:r>
              <a:rPr lang="en-US" sz="900" dirty="0" smtClean="0"/>
              <a:t>Analytical tools and Reporting</a:t>
            </a:r>
            <a:endParaRPr lang="en-US" sz="900" dirty="0"/>
          </a:p>
        </p:txBody>
      </p:sp>
      <p:sp>
        <p:nvSpPr>
          <p:cNvPr id="119" name="Rectangle 118"/>
          <p:cNvSpPr/>
          <p:nvPr/>
        </p:nvSpPr>
        <p:spPr>
          <a:xfrm>
            <a:off x="2326365" y="2916967"/>
            <a:ext cx="1874716" cy="100126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TextBox 119"/>
          <p:cNvSpPr txBox="1"/>
          <p:nvPr/>
        </p:nvSpPr>
        <p:spPr>
          <a:xfrm>
            <a:off x="2326365" y="2916573"/>
            <a:ext cx="1874716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Quarter Revenues</a:t>
            </a:r>
            <a:endParaRPr lang="en-US" sz="1400" dirty="0"/>
          </a:p>
        </p:txBody>
      </p:sp>
      <p:sp>
        <p:nvSpPr>
          <p:cNvPr id="121" name="TextBox 120"/>
          <p:cNvSpPr txBox="1"/>
          <p:nvPr/>
        </p:nvSpPr>
        <p:spPr>
          <a:xfrm>
            <a:off x="2259526" y="3184281"/>
            <a:ext cx="20737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Wingdings" panose="05000000000000000000" pitchFamily="2" charset="2"/>
              <a:buChar char="q"/>
            </a:pPr>
            <a:r>
              <a:rPr lang="en-US" sz="900" dirty="0" smtClean="0"/>
              <a:t>Quarter Assignations</a:t>
            </a:r>
          </a:p>
          <a:p>
            <a:pPr marL="228600" indent="-228600">
              <a:buFont typeface="Wingdings" panose="05000000000000000000" pitchFamily="2" charset="2"/>
              <a:buChar char="q"/>
            </a:pPr>
            <a:r>
              <a:rPr lang="en-US" sz="900" dirty="0" smtClean="0"/>
              <a:t>Analytical tools and Reporting</a:t>
            </a:r>
          </a:p>
          <a:p>
            <a:endParaRPr lang="en-US" sz="900" dirty="0"/>
          </a:p>
        </p:txBody>
      </p:sp>
      <p:grpSp>
        <p:nvGrpSpPr>
          <p:cNvPr id="122" name="Group 121"/>
          <p:cNvGrpSpPr/>
          <p:nvPr/>
        </p:nvGrpSpPr>
        <p:grpSpPr>
          <a:xfrm>
            <a:off x="2348426" y="2369702"/>
            <a:ext cx="1655676" cy="252649"/>
            <a:chOff x="202180" y="2553123"/>
            <a:chExt cx="1731876" cy="400349"/>
          </a:xfrm>
        </p:grpSpPr>
        <p:sp>
          <p:nvSpPr>
            <p:cNvPr id="123" name="Oval Callout 122"/>
            <p:cNvSpPr/>
            <p:nvPr/>
          </p:nvSpPr>
          <p:spPr>
            <a:xfrm rot="10800000">
              <a:off x="202180" y="2553123"/>
              <a:ext cx="1731876" cy="400349"/>
            </a:xfrm>
            <a:prstGeom prst="wedgeEllipseCallout">
              <a:avLst>
                <a:gd name="adj1" fmla="val 18366"/>
                <a:gd name="adj2" fmla="val 86108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4" name="Picture 12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2923" y="2663688"/>
              <a:ext cx="188722" cy="188722"/>
            </a:xfrm>
            <a:prstGeom prst="rect">
              <a:avLst/>
            </a:prstGeom>
          </p:spPr>
        </p:pic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1469" y="2658937"/>
              <a:ext cx="188722" cy="188722"/>
            </a:xfrm>
            <a:prstGeom prst="rect">
              <a:avLst/>
            </a:prstGeom>
          </p:spPr>
        </p:pic>
        <p:pic>
          <p:nvPicPr>
            <p:cNvPr id="126" name="Picture 12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015" y="2663688"/>
              <a:ext cx="188722" cy="188722"/>
            </a:xfrm>
            <a:prstGeom prst="rect">
              <a:avLst/>
            </a:prstGeom>
          </p:spPr>
        </p:pic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2658937"/>
              <a:ext cx="188722" cy="188722"/>
            </a:xfrm>
            <a:prstGeom prst="rect">
              <a:avLst/>
            </a:prstGeom>
          </p:spPr>
        </p:pic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908" y="2653424"/>
              <a:ext cx="198914" cy="198914"/>
            </a:xfrm>
            <a:prstGeom prst="rect">
              <a:avLst/>
            </a:prstGeom>
          </p:spPr>
        </p:pic>
      </p:grpSp>
      <p:grpSp>
        <p:nvGrpSpPr>
          <p:cNvPr id="129" name="Group 128"/>
          <p:cNvGrpSpPr/>
          <p:nvPr/>
        </p:nvGrpSpPr>
        <p:grpSpPr>
          <a:xfrm>
            <a:off x="2348426" y="3620511"/>
            <a:ext cx="1655676" cy="248248"/>
            <a:chOff x="202180" y="2553123"/>
            <a:chExt cx="1731876" cy="400349"/>
          </a:xfrm>
        </p:grpSpPr>
        <p:sp>
          <p:nvSpPr>
            <p:cNvPr id="130" name="Oval Callout 129"/>
            <p:cNvSpPr/>
            <p:nvPr/>
          </p:nvSpPr>
          <p:spPr>
            <a:xfrm rot="10800000">
              <a:off x="202180" y="2553123"/>
              <a:ext cx="1731876" cy="400349"/>
            </a:xfrm>
            <a:prstGeom prst="wedgeEllipseCallout">
              <a:avLst>
                <a:gd name="adj1" fmla="val 18366"/>
                <a:gd name="adj2" fmla="val 86108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2923" y="2663688"/>
              <a:ext cx="188722" cy="188722"/>
            </a:xfrm>
            <a:prstGeom prst="rect">
              <a:avLst/>
            </a:prstGeom>
          </p:spPr>
        </p:pic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1469" y="2658937"/>
              <a:ext cx="188722" cy="188722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015" y="2663688"/>
              <a:ext cx="188722" cy="188722"/>
            </a:xfrm>
            <a:prstGeom prst="rect">
              <a:avLst/>
            </a:prstGeom>
          </p:spPr>
        </p:pic>
        <p:pic>
          <p:nvPicPr>
            <p:cNvPr id="134" name="Picture 133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2658937"/>
              <a:ext cx="188722" cy="188722"/>
            </a:xfrm>
            <a:prstGeom prst="rect">
              <a:avLst/>
            </a:prstGeom>
          </p:spPr>
        </p:pic>
        <p:pic>
          <p:nvPicPr>
            <p:cNvPr id="135" name="Picture 134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908" y="2653424"/>
              <a:ext cx="198914" cy="198914"/>
            </a:xfrm>
            <a:prstGeom prst="rect">
              <a:avLst/>
            </a:prstGeom>
          </p:spPr>
        </p:pic>
      </p:grpSp>
      <p:sp>
        <p:nvSpPr>
          <p:cNvPr id="136" name="Rectangle 135"/>
          <p:cNvSpPr/>
          <p:nvPr/>
        </p:nvSpPr>
        <p:spPr>
          <a:xfrm>
            <a:off x="2319866" y="4146834"/>
            <a:ext cx="1881215" cy="148869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TextBox 136"/>
          <p:cNvSpPr txBox="1"/>
          <p:nvPr/>
        </p:nvSpPr>
        <p:spPr>
          <a:xfrm>
            <a:off x="2319866" y="4155020"/>
            <a:ext cx="1881215" cy="2923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/>
              <a:t>Expense Adjustments</a:t>
            </a:r>
            <a:endParaRPr lang="en-US" sz="1300" dirty="0"/>
          </a:p>
        </p:txBody>
      </p:sp>
      <p:sp>
        <p:nvSpPr>
          <p:cNvPr id="138" name="TextBox 137"/>
          <p:cNvSpPr txBox="1"/>
          <p:nvPr/>
        </p:nvSpPr>
        <p:spPr>
          <a:xfrm>
            <a:off x="2250487" y="4413908"/>
            <a:ext cx="218328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Wingdings" panose="05000000000000000000" pitchFamily="2" charset="2"/>
              <a:buChar char="q"/>
            </a:pPr>
            <a:r>
              <a:rPr lang="en-US" sz="900" dirty="0" smtClean="0"/>
              <a:t>Structure Adjustment</a:t>
            </a:r>
          </a:p>
          <a:p>
            <a:pPr marL="228600" indent="-228600">
              <a:buFont typeface="Wingdings" panose="05000000000000000000" pitchFamily="2" charset="2"/>
              <a:buChar char="q"/>
            </a:pPr>
            <a:r>
              <a:rPr lang="en-US" sz="900" dirty="0" smtClean="0"/>
              <a:t>Quarter Assignation Adjustment</a:t>
            </a:r>
          </a:p>
          <a:p>
            <a:pPr marL="228600" indent="-228600">
              <a:buFont typeface="Wingdings" panose="05000000000000000000" pitchFamily="2" charset="2"/>
              <a:buChar char="q"/>
            </a:pPr>
            <a:r>
              <a:rPr lang="en-US" sz="900" dirty="0" smtClean="0"/>
              <a:t>Reserve Funds &amp; Transfers</a:t>
            </a:r>
          </a:p>
          <a:p>
            <a:pPr marL="228600" indent="-228600">
              <a:buFont typeface="Wingdings" panose="05000000000000000000" pitchFamily="2" charset="2"/>
              <a:buChar char="q"/>
            </a:pPr>
            <a:r>
              <a:rPr lang="en-US" sz="900" dirty="0" smtClean="0"/>
              <a:t>Targeted Grants </a:t>
            </a:r>
          </a:p>
          <a:p>
            <a:pPr marL="228600" indent="-228600">
              <a:buFont typeface="Wingdings" panose="05000000000000000000" pitchFamily="2" charset="2"/>
              <a:buChar char="q"/>
            </a:pPr>
            <a:r>
              <a:rPr lang="en-US" sz="900" dirty="0" smtClean="0"/>
              <a:t>Adjustment Chains and Baskets</a:t>
            </a:r>
          </a:p>
          <a:p>
            <a:pPr marL="228600" indent="-228600">
              <a:buFont typeface="Wingdings" panose="05000000000000000000" pitchFamily="2" charset="2"/>
              <a:buChar char="q"/>
            </a:pPr>
            <a:r>
              <a:rPr lang="en-US" sz="900" dirty="0" smtClean="0"/>
              <a:t>Analytical tools and Reporting</a:t>
            </a:r>
          </a:p>
          <a:p>
            <a:endParaRPr lang="en-US" sz="900" dirty="0"/>
          </a:p>
        </p:txBody>
      </p:sp>
      <p:grpSp>
        <p:nvGrpSpPr>
          <p:cNvPr id="139" name="Group 138"/>
          <p:cNvGrpSpPr/>
          <p:nvPr/>
        </p:nvGrpSpPr>
        <p:grpSpPr>
          <a:xfrm>
            <a:off x="2378865" y="5393279"/>
            <a:ext cx="1587521" cy="218121"/>
            <a:chOff x="331419" y="5496879"/>
            <a:chExt cx="1655676" cy="349138"/>
          </a:xfrm>
        </p:grpSpPr>
        <p:sp>
          <p:nvSpPr>
            <p:cNvPr id="140" name="Oval Callout 139"/>
            <p:cNvSpPr/>
            <p:nvPr/>
          </p:nvSpPr>
          <p:spPr>
            <a:xfrm rot="10800000">
              <a:off x="331419" y="5496879"/>
              <a:ext cx="1655676" cy="349138"/>
            </a:xfrm>
            <a:prstGeom prst="wedgeEllipseCallout">
              <a:avLst>
                <a:gd name="adj1" fmla="val 18366"/>
                <a:gd name="adj2" fmla="val 86108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1" name="Picture 140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3078" y="5582410"/>
              <a:ext cx="188722" cy="188722"/>
            </a:xfrm>
            <a:prstGeom prst="rect">
              <a:avLst/>
            </a:prstGeom>
          </p:spPr>
        </p:pic>
        <p:pic>
          <p:nvPicPr>
            <p:cNvPr id="142" name="Picture 141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112" y="5592064"/>
              <a:ext cx="186706" cy="186706"/>
            </a:xfrm>
            <a:prstGeom prst="rect">
              <a:avLst/>
            </a:prstGeom>
          </p:spPr>
        </p:pic>
        <p:pic>
          <p:nvPicPr>
            <p:cNvPr id="143" name="Picture 142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785" y="5592806"/>
              <a:ext cx="178326" cy="178326"/>
            </a:xfrm>
            <a:prstGeom prst="rect">
              <a:avLst/>
            </a:prstGeom>
          </p:spPr>
        </p:pic>
        <p:pic>
          <p:nvPicPr>
            <p:cNvPr id="144" name="Picture 143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7574" y="5590120"/>
              <a:ext cx="178326" cy="178326"/>
            </a:xfrm>
            <a:prstGeom prst="rect">
              <a:avLst/>
            </a:prstGeom>
          </p:spPr>
        </p:pic>
      </p:grpSp>
      <p:sp>
        <p:nvSpPr>
          <p:cNvPr id="181" name="Rectangle 180"/>
          <p:cNvSpPr/>
          <p:nvPr/>
        </p:nvSpPr>
        <p:spPr>
          <a:xfrm>
            <a:off x="6746042" y="1427487"/>
            <a:ext cx="2244207" cy="66693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2" name="TextBox 181"/>
          <p:cNvSpPr txBox="1"/>
          <p:nvPr/>
        </p:nvSpPr>
        <p:spPr>
          <a:xfrm>
            <a:off x="6746043" y="1422058"/>
            <a:ext cx="2244206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Annual Budget</a:t>
            </a:r>
            <a:endParaRPr lang="en-US" sz="1200" dirty="0"/>
          </a:p>
        </p:txBody>
      </p:sp>
      <p:sp>
        <p:nvSpPr>
          <p:cNvPr id="184" name="Rectangle 183"/>
          <p:cNvSpPr/>
          <p:nvPr/>
        </p:nvSpPr>
        <p:spPr>
          <a:xfrm>
            <a:off x="6739273" y="2921461"/>
            <a:ext cx="2253969" cy="69583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5" name="TextBox 184"/>
          <p:cNvSpPr txBox="1"/>
          <p:nvPr/>
        </p:nvSpPr>
        <p:spPr>
          <a:xfrm>
            <a:off x="6739273" y="2921065"/>
            <a:ext cx="2253969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Quarter Budget</a:t>
            </a:r>
            <a:endParaRPr lang="en-US" sz="1200" dirty="0"/>
          </a:p>
        </p:txBody>
      </p:sp>
      <p:sp>
        <p:nvSpPr>
          <p:cNvPr id="201" name="Rectangle 200"/>
          <p:cNvSpPr/>
          <p:nvPr/>
        </p:nvSpPr>
        <p:spPr>
          <a:xfrm>
            <a:off x="6732775" y="4151326"/>
            <a:ext cx="2261782" cy="148869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2" name="TextBox 201"/>
          <p:cNvSpPr txBox="1"/>
          <p:nvPr/>
        </p:nvSpPr>
        <p:spPr>
          <a:xfrm>
            <a:off x="6732775" y="4159512"/>
            <a:ext cx="2261782" cy="2923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00" dirty="0"/>
              <a:t>Budget </a:t>
            </a:r>
            <a:r>
              <a:rPr lang="en-US" sz="1300" dirty="0" smtClean="0"/>
              <a:t>Adjustments</a:t>
            </a:r>
            <a:endParaRPr lang="en-US" sz="1300" dirty="0"/>
          </a:p>
        </p:txBody>
      </p:sp>
      <p:sp>
        <p:nvSpPr>
          <p:cNvPr id="241" name="Rectangle 240"/>
          <p:cNvSpPr/>
          <p:nvPr/>
        </p:nvSpPr>
        <p:spPr>
          <a:xfrm>
            <a:off x="4489858" y="1404030"/>
            <a:ext cx="1866597" cy="101807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2" name="TextBox 241"/>
          <p:cNvSpPr txBox="1"/>
          <p:nvPr/>
        </p:nvSpPr>
        <p:spPr>
          <a:xfrm>
            <a:off x="4489859" y="1403634"/>
            <a:ext cx="1866596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Annual Balance</a:t>
            </a:r>
            <a:endParaRPr lang="en-US" sz="1400" dirty="0"/>
          </a:p>
        </p:txBody>
      </p:sp>
      <p:sp>
        <p:nvSpPr>
          <p:cNvPr id="243" name="TextBox 242"/>
          <p:cNvSpPr txBox="1"/>
          <p:nvPr/>
        </p:nvSpPr>
        <p:spPr>
          <a:xfrm>
            <a:off x="4424247" y="1664861"/>
            <a:ext cx="2073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Wingdings" panose="05000000000000000000" pitchFamily="2" charset="2"/>
              <a:buChar char="q"/>
            </a:pPr>
            <a:r>
              <a:rPr lang="en-US" sz="900" dirty="0" smtClean="0"/>
              <a:t>Annual Balance</a:t>
            </a:r>
          </a:p>
          <a:p>
            <a:pPr marL="228600" indent="-228600">
              <a:buFont typeface="Wingdings" panose="05000000000000000000" pitchFamily="2" charset="2"/>
              <a:buChar char="q"/>
            </a:pPr>
            <a:r>
              <a:rPr lang="en-US" sz="900" dirty="0" smtClean="0"/>
              <a:t>Analytical tools and Reporting</a:t>
            </a:r>
            <a:endParaRPr lang="en-US" sz="900" dirty="0"/>
          </a:p>
        </p:txBody>
      </p:sp>
      <p:sp>
        <p:nvSpPr>
          <p:cNvPr id="244" name="Rectangle 243"/>
          <p:cNvSpPr/>
          <p:nvPr/>
        </p:nvSpPr>
        <p:spPr>
          <a:xfrm>
            <a:off x="4481739" y="2916967"/>
            <a:ext cx="1874716" cy="100126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5" name="TextBox 244"/>
          <p:cNvSpPr txBox="1"/>
          <p:nvPr/>
        </p:nvSpPr>
        <p:spPr>
          <a:xfrm>
            <a:off x="4481739" y="2916573"/>
            <a:ext cx="1874716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Quarter Revenues</a:t>
            </a:r>
            <a:endParaRPr lang="en-US" sz="1400" dirty="0"/>
          </a:p>
        </p:txBody>
      </p:sp>
      <p:sp>
        <p:nvSpPr>
          <p:cNvPr id="246" name="TextBox 245"/>
          <p:cNvSpPr txBox="1"/>
          <p:nvPr/>
        </p:nvSpPr>
        <p:spPr>
          <a:xfrm>
            <a:off x="4414900" y="3184281"/>
            <a:ext cx="20737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Wingdings" panose="05000000000000000000" pitchFamily="2" charset="2"/>
              <a:buChar char="q"/>
            </a:pPr>
            <a:r>
              <a:rPr lang="en-US" sz="900" dirty="0" smtClean="0"/>
              <a:t>Quarter Balance</a:t>
            </a:r>
          </a:p>
          <a:p>
            <a:pPr marL="228600" indent="-228600">
              <a:buFont typeface="Wingdings" panose="05000000000000000000" pitchFamily="2" charset="2"/>
              <a:buChar char="q"/>
            </a:pPr>
            <a:r>
              <a:rPr lang="en-US" sz="900" dirty="0" smtClean="0"/>
              <a:t>Analytical tools and Reporting</a:t>
            </a:r>
          </a:p>
          <a:p>
            <a:endParaRPr lang="en-US" sz="900" dirty="0"/>
          </a:p>
        </p:txBody>
      </p:sp>
      <p:grpSp>
        <p:nvGrpSpPr>
          <p:cNvPr id="247" name="Group 246"/>
          <p:cNvGrpSpPr/>
          <p:nvPr/>
        </p:nvGrpSpPr>
        <p:grpSpPr>
          <a:xfrm>
            <a:off x="4503800" y="2113963"/>
            <a:ext cx="1655676" cy="252649"/>
            <a:chOff x="202180" y="2553123"/>
            <a:chExt cx="1731876" cy="400349"/>
          </a:xfrm>
        </p:grpSpPr>
        <p:sp>
          <p:nvSpPr>
            <p:cNvPr id="248" name="Oval Callout 247"/>
            <p:cNvSpPr/>
            <p:nvPr/>
          </p:nvSpPr>
          <p:spPr>
            <a:xfrm rot="10800000">
              <a:off x="202180" y="2553123"/>
              <a:ext cx="1731876" cy="400349"/>
            </a:xfrm>
            <a:prstGeom prst="wedgeEllipseCallout">
              <a:avLst>
                <a:gd name="adj1" fmla="val 18366"/>
                <a:gd name="adj2" fmla="val 86108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9" name="Picture 24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2923" y="2663688"/>
              <a:ext cx="188722" cy="188722"/>
            </a:xfrm>
            <a:prstGeom prst="rect">
              <a:avLst/>
            </a:prstGeom>
          </p:spPr>
        </p:pic>
        <p:pic>
          <p:nvPicPr>
            <p:cNvPr id="250" name="Picture 249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1469" y="2658937"/>
              <a:ext cx="188722" cy="188722"/>
            </a:xfrm>
            <a:prstGeom prst="rect">
              <a:avLst/>
            </a:prstGeom>
          </p:spPr>
        </p:pic>
        <p:pic>
          <p:nvPicPr>
            <p:cNvPr id="251" name="Picture 250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015" y="2663688"/>
              <a:ext cx="188722" cy="188722"/>
            </a:xfrm>
            <a:prstGeom prst="rect">
              <a:avLst/>
            </a:prstGeom>
          </p:spPr>
        </p:pic>
        <p:pic>
          <p:nvPicPr>
            <p:cNvPr id="252" name="Picture 251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2658937"/>
              <a:ext cx="188722" cy="188722"/>
            </a:xfrm>
            <a:prstGeom prst="rect">
              <a:avLst/>
            </a:prstGeom>
          </p:spPr>
        </p:pic>
        <p:pic>
          <p:nvPicPr>
            <p:cNvPr id="253" name="Picture 252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908" y="2653424"/>
              <a:ext cx="198914" cy="198914"/>
            </a:xfrm>
            <a:prstGeom prst="rect">
              <a:avLst/>
            </a:prstGeom>
          </p:spPr>
        </p:pic>
      </p:grpSp>
      <p:grpSp>
        <p:nvGrpSpPr>
          <p:cNvPr id="254" name="Group 253"/>
          <p:cNvGrpSpPr/>
          <p:nvPr/>
        </p:nvGrpSpPr>
        <p:grpSpPr>
          <a:xfrm>
            <a:off x="4503800" y="3620511"/>
            <a:ext cx="1655676" cy="248248"/>
            <a:chOff x="202180" y="2553123"/>
            <a:chExt cx="1731876" cy="400349"/>
          </a:xfrm>
        </p:grpSpPr>
        <p:sp>
          <p:nvSpPr>
            <p:cNvPr id="255" name="Oval Callout 254"/>
            <p:cNvSpPr/>
            <p:nvPr/>
          </p:nvSpPr>
          <p:spPr>
            <a:xfrm rot="10800000">
              <a:off x="202180" y="2553123"/>
              <a:ext cx="1731876" cy="400349"/>
            </a:xfrm>
            <a:prstGeom prst="wedgeEllipseCallout">
              <a:avLst>
                <a:gd name="adj1" fmla="val 18366"/>
                <a:gd name="adj2" fmla="val 86108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6" name="Picture 25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2923" y="2663688"/>
              <a:ext cx="188722" cy="188722"/>
            </a:xfrm>
            <a:prstGeom prst="rect">
              <a:avLst/>
            </a:prstGeom>
          </p:spPr>
        </p:pic>
        <p:pic>
          <p:nvPicPr>
            <p:cNvPr id="257" name="Picture 25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1469" y="2658937"/>
              <a:ext cx="188722" cy="188722"/>
            </a:xfrm>
            <a:prstGeom prst="rect">
              <a:avLst/>
            </a:prstGeom>
          </p:spPr>
        </p:pic>
        <p:pic>
          <p:nvPicPr>
            <p:cNvPr id="258" name="Picture 257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015" y="2663688"/>
              <a:ext cx="188722" cy="188722"/>
            </a:xfrm>
            <a:prstGeom prst="rect">
              <a:avLst/>
            </a:prstGeom>
          </p:spPr>
        </p:pic>
        <p:pic>
          <p:nvPicPr>
            <p:cNvPr id="259" name="Picture 258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2658937"/>
              <a:ext cx="188722" cy="188722"/>
            </a:xfrm>
            <a:prstGeom prst="rect">
              <a:avLst/>
            </a:prstGeom>
          </p:spPr>
        </p:pic>
        <p:pic>
          <p:nvPicPr>
            <p:cNvPr id="260" name="Picture 259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908" y="2653424"/>
              <a:ext cx="198914" cy="198914"/>
            </a:xfrm>
            <a:prstGeom prst="rect">
              <a:avLst/>
            </a:prstGeom>
          </p:spPr>
        </p:pic>
      </p:grpSp>
      <p:sp>
        <p:nvSpPr>
          <p:cNvPr id="261" name="Rectangle 260"/>
          <p:cNvSpPr/>
          <p:nvPr/>
        </p:nvSpPr>
        <p:spPr>
          <a:xfrm>
            <a:off x="4475240" y="4146835"/>
            <a:ext cx="1881215" cy="121308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2" name="TextBox 261"/>
          <p:cNvSpPr txBox="1"/>
          <p:nvPr/>
        </p:nvSpPr>
        <p:spPr>
          <a:xfrm>
            <a:off x="4475240" y="4155020"/>
            <a:ext cx="1881215" cy="2923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/>
              <a:t>Balance Adjustments</a:t>
            </a:r>
            <a:endParaRPr lang="en-US" sz="1300" dirty="0"/>
          </a:p>
        </p:txBody>
      </p:sp>
      <p:sp>
        <p:nvSpPr>
          <p:cNvPr id="263" name="TextBox 262"/>
          <p:cNvSpPr txBox="1"/>
          <p:nvPr/>
        </p:nvSpPr>
        <p:spPr>
          <a:xfrm>
            <a:off x="4405861" y="4413908"/>
            <a:ext cx="218328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Wingdings" panose="05000000000000000000" pitchFamily="2" charset="2"/>
              <a:buChar char="q"/>
            </a:pPr>
            <a:r>
              <a:rPr lang="en-US" sz="900" dirty="0" smtClean="0"/>
              <a:t>Adjustments to </a:t>
            </a:r>
            <a:r>
              <a:rPr lang="en-US" sz="900" dirty="0"/>
              <a:t>Quarter Balance</a:t>
            </a:r>
            <a:endParaRPr lang="en-US" sz="900" dirty="0" smtClean="0"/>
          </a:p>
          <a:p>
            <a:pPr marL="228600" indent="-228600">
              <a:buFont typeface="Wingdings" panose="05000000000000000000" pitchFamily="2" charset="2"/>
              <a:buChar char="q"/>
            </a:pPr>
            <a:r>
              <a:rPr lang="en-US" sz="900" dirty="0" smtClean="0"/>
              <a:t>Reserve Funds &amp; Transfers</a:t>
            </a:r>
          </a:p>
          <a:p>
            <a:pPr marL="228600" indent="-228600">
              <a:buFont typeface="Wingdings" panose="05000000000000000000" pitchFamily="2" charset="2"/>
              <a:buChar char="q"/>
            </a:pPr>
            <a:r>
              <a:rPr lang="en-US" sz="900" dirty="0" smtClean="0"/>
              <a:t>Targeted Grants </a:t>
            </a:r>
          </a:p>
          <a:p>
            <a:pPr marL="228600" indent="-228600">
              <a:buFont typeface="Wingdings" panose="05000000000000000000" pitchFamily="2" charset="2"/>
              <a:buChar char="q"/>
            </a:pPr>
            <a:r>
              <a:rPr lang="en-US" sz="900" dirty="0" smtClean="0"/>
              <a:t>Analytical tools and Reporting</a:t>
            </a:r>
          </a:p>
          <a:p>
            <a:endParaRPr lang="en-US" sz="900" dirty="0"/>
          </a:p>
        </p:txBody>
      </p:sp>
      <p:grpSp>
        <p:nvGrpSpPr>
          <p:cNvPr id="264" name="Group 263"/>
          <p:cNvGrpSpPr/>
          <p:nvPr/>
        </p:nvGrpSpPr>
        <p:grpSpPr>
          <a:xfrm>
            <a:off x="4534239" y="5105400"/>
            <a:ext cx="1587521" cy="218121"/>
            <a:chOff x="331419" y="5496879"/>
            <a:chExt cx="1655676" cy="349138"/>
          </a:xfrm>
        </p:grpSpPr>
        <p:sp>
          <p:nvSpPr>
            <p:cNvPr id="265" name="Oval Callout 264"/>
            <p:cNvSpPr/>
            <p:nvPr/>
          </p:nvSpPr>
          <p:spPr>
            <a:xfrm rot="10800000">
              <a:off x="331419" y="5496879"/>
              <a:ext cx="1655676" cy="349138"/>
            </a:xfrm>
            <a:prstGeom prst="wedgeEllipseCallout">
              <a:avLst>
                <a:gd name="adj1" fmla="val 18366"/>
                <a:gd name="adj2" fmla="val 86108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6" name="Picture 265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3078" y="5582410"/>
              <a:ext cx="188722" cy="188722"/>
            </a:xfrm>
            <a:prstGeom prst="rect">
              <a:avLst/>
            </a:prstGeom>
          </p:spPr>
        </p:pic>
        <p:pic>
          <p:nvPicPr>
            <p:cNvPr id="267" name="Picture 266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112" y="5592064"/>
              <a:ext cx="186706" cy="186706"/>
            </a:xfrm>
            <a:prstGeom prst="rect">
              <a:avLst/>
            </a:prstGeom>
          </p:spPr>
        </p:pic>
        <p:pic>
          <p:nvPicPr>
            <p:cNvPr id="268" name="Picture 267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785" y="5592806"/>
              <a:ext cx="178326" cy="178326"/>
            </a:xfrm>
            <a:prstGeom prst="rect">
              <a:avLst/>
            </a:prstGeom>
          </p:spPr>
        </p:pic>
        <p:pic>
          <p:nvPicPr>
            <p:cNvPr id="269" name="Picture 268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7574" y="5590120"/>
              <a:ext cx="178326" cy="178326"/>
            </a:xfrm>
            <a:prstGeom prst="rect">
              <a:avLst/>
            </a:prstGeom>
          </p:spPr>
        </p:pic>
      </p:grpSp>
      <p:cxnSp>
        <p:nvCxnSpPr>
          <p:cNvPr id="272" name="Elbow Connector 271"/>
          <p:cNvCxnSpPr>
            <a:stCxn id="92" idx="0"/>
            <a:endCxn id="181" idx="2"/>
          </p:cNvCxnSpPr>
          <p:nvPr/>
        </p:nvCxnSpPr>
        <p:spPr>
          <a:xfrm rot="5400000" flipH="1" flipV="1">
            <a:off x="4298965" y="-1202568"/>
            <a:ext cx="272191" cy="6866169"/>
          </a:xfrm>
          <a:prstGeom prst="bentConnector3">
            <a:avLst>
              <a:gd name="adj1" fmla="val -144641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8" name="Elbow Connector 277"/>
          <p:cNvCxnSpPr>
            <a:stCxn id="123" idx="2"/>
            <a:endCxn id="181" idx="2"/>
          </p:cNvCxnSpPr>
          <p:nvPr/>
        </p:nvCxnSpPr>
        <p:spPr>
          <a:xfrm flipV="1">
            <a:off x="4004102" y="2094421"/>
            <a:ext cx="3864044" cy="401605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5" name="Elbow Connector 294"/>
          <p:cNvCxnSpPr>
            <a:stCxn id="248" idx="2"/>
            <a:endCxn id="181" idx="2"/>
          </p:cNvCxnSpPr>
          <p:nvPr/>
        </p:nvCxnSpPr>
        <p:spPr>
          <a:xfrm flipV="1">
            <a:off x="6159476" y="2094421"/>
            <a:ext cx="1708670" cy="145866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99" name="Picture 29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71" y="2183358"/>
            <a:ext cx="190162" cy="125529"/>
          </a:xfrm>
          <a:prstGeom prst="rect">
            <a:avLst/>
          </a:prstGeom>
        </p:spPr>
      </p:pic>
      <p:pic>
        <p:nvPicPr>
          <p:cNvPr id="305" name="Picture 30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684" y="2430524"/>
            <a:ext cx="190162" cy="125529"/>
          </a:xfrm>
          <a:prstGeom prst="rect">
            <a:avLst/>
          </a:prstGeom>
        </p:spPr>
      </p:pic>
      <p:pic>
        <p:nvPicPr>
          <p:cNvPr id="307" name="Picture 30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055" y="2176658"/>
            <a:ext cx="190162" cy="125529"/>
          </a:xfrm>
          <a:prstGeom prst="rect">
            <a:avLst/>
          </a:prstGeom>
        </p:spPr>
      </p:pic>
      <p:sp>
        <p:nvSpPr>
          <p:cNvPr id="311" name="Oval 310"/>
          <p:cNvSpPr/>
          <p:nvPr/>
        </p:nvSpPr>
        <p:spPr>
          <a:xfrm>
            <a:off x="6761335" y="1695450"/>
            <a:ext cx="551246" cy="3708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Striped Right Arrow 319"/>
          <p:cNvSpPr/>
          <p:nvPr/>
        </p:nvSpPr>
        <p:spPr>
          <a:xfrm>
            <a:off x="7505500" y="1786215"/>
            <a:ext cx="290216" cy="19498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5" name="Group 324"/>
          <p:cNvGrpSpPr/>
          <p:nvPr/>
        </p:nvGrpSpPr>
        <p:grpSpPr>
          <a:xfrm>
            <a:off x="7849717" y="1700417"/>
            <a:ext cx="1064566" cy="401089"/>
            <a:chOff x="7849717" y="1700417"/>
            <a:chExt cx="1064566" cy="401089"/>
          </a:xfrm>
        </p:grpSpPr>
        <p:sp>
          <p:nvSpPr>
            <p:cNvPr id="322" name="Rectangle 321"/>
            <p:cNvSpPr/>
            <p:nvPr/>
          </p:nvSpPr>
          <p:spPr>
            <a:xfrm>
              <a:off x="7849717" y="1700417"/>
              <a:ext cx="1064566" cy="40108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4" name="Picture 273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0668" y="1785198"/>
              <a:ext cx="174137" cy="174137"/>
            </a:xfrm>
            <a:prstGeom prst="rect">
              <a:avLst/>
            </a:prstGeom>
          </p:spPr>
        </p:pic>
        <p:sp>
          <p:nvSpPr>
            <p:cNvPr id="284" name="TextBox 283"/>
            <p:cNvSpPr txBox="1"/>
            <p:nvPr/>
          </p:nvSpPr>
          <p:spPr>
            <a:xfrm>
              <a:off x="8071283" y="1733202"/>
              <a:ext cx="78899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Approved</a:t>
              </a:r>
              <a:endParaRPr lang="en-US" dirty="0"/>
            </a:p>
          </p:txBody>
        </p:sp>
      </p:grpSp>
      <p:pic>
        <p:nvPicPr>
          <p:cNvPr id="326" name="Picture 3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683" y="1837345"/>
            <a:ext cx="180419" cy="119097"/>
          </a:xfrm>
          <a:prstGeom prst="rect">
            <a:avLst/>
          </a:prstGeom>
        </p:spPr>
      </p:pic>
      <p:pic>
        <p:nvPicPr>
          <p:cNvPr id="327" name="Picture 3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242" y="1867688"/>
            <a:ext cx="180419" cy="119097"/>
          </a:xfrm>
          <a:prstGeom prst="rect">
            <a:avLst/>
          </a:prstGeom>
        </p:spPr>
      </p:pic>
      <p:pic>
        <p:nvPicPr>
          <p:cNvPr id="328" name="Picture 3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586" y="1708903"/>
            <a:ext cx="180419" cy="119097"/>
          </a:xfrm>
          <a:prstGeom prst="rect">
            <a:avLst/>
          </a:prstGeom>
        </p:spPr>
      </p:pic>
      <p:grpSp>
        <p:nvGrpSpPr>
          <p:cNvPr id="319" name="Group 318"/>
          <p:cNvGrpSpPr/>
          <p:nvPr/>
        </p:nvGrpSpPr>
        <p:grpSpPr>
          <a:xfrm>
            <a:off x="6762670" y="1696013"/>
            <a:ext cx="715829" cy="401089"/>
            <a:chOff x="7010400" y="649545"/>
            <a:chExt cx="715829" cy="369998"/>
          </a:xfrm>
        </p:grpSpPr>
        <p:sp>
          <p:nvSpPr>
            <p:cNvPr id="318" name="Rectangle 317"/>
            <p:cNvSpPr/>
            <p:nvPr/>
          </p:nvSpPr>
          <p:spPr>
            <a:xfrm>
              <a:off x="7010400" y="649545"/>
              <a:ext cx="715829" cy="36999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3" name="Picture 272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3139" y="753101"/>
              <a:ext cx="174137" cy="174137"/>
            </a:xfrm>
            <a:prstGeom prst="rect">
              <a:avLst/>
            </a:prstGeom>
          </p:spPr>
        </p:pic>
        <p:sp>
          <p:nvSpPr>
            <p:cNvPr id="275" name="TextBox 274"/>
            <p:cNvSpPr txBox="1"/>
            <p:nvPr/>
          </p:nvSpPr>
          <p:spPr>
            <a:xfrm>
              <a:off x="7236993" y="711137"/>
              <a:ext cx="4892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Draft</a:t>
              </a:r>
              <a:endParaRPr lang="en-US" dirty="0"/>
            </a:p>
          </p:txBody>
        </p:sp>
      </p:grpSp>
      <p:sp>
        <p:nvSpPr>
          <p:cNvPr id="330" name="Striped Right Arrow 329"/>
          <p:cNvSpPr/>
          <p:nvPr/>
        </p:nvSpPr>
        <p:spPr>
          <a:xfrm>
            <a:off x="7493311" y="3310215"/>
            <a:ext cx="290216" cy="19498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1" name="Group 330"/>
          <p:cNvGrpSpPr/>
          <p:nvPr/>
        </p:nvGrpSpPr>
        <p:grpSpPr>
          <a:xfrm>
            <a:off x="7837528" y="3204804"/>
            <a:ext cx="1064566" cy="401089"/>
            <a:chOff x="7849717" y="1700417"/>
            <a:chExt cx="1064566" cy="401089"/>
          </a:xfrm>
        </p:grpSpPr>
        <p:sp>
          <p:nvSpPr>
            <p:cNvPr id="332" name="Rectangle 331"/>
            <p:cNvSpPr/>
            <p:nvPr/>
          </p:nvSpPr>
          <p:spPr>
            <a:xfrm>
              <a:off x="7849717" y="1700417"/>
              <a:ext cx="1064566" cy="40108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3" name="Picture 332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0668" y="1785198"/>
              <a:ext cx="174137" cy="174137"/>
            </a:xfrm>
            <a:prstGeom prst="rect">
              <a:avLst/>
            </a:prstGeom>
          </p:spPr>
        </p:pic>
        <p:sp>
          <p:nvSpPr>
            <p:cNvPr id="334" name="TextBox 333"/>
            <p:cNvSpPr txBox="1"/>
            <p:nvPr/>
          </p:nvSpPr>
          <p:spPr>
            <a:xfrm>
              <a:off x="8071283" y="1733202"/>
              <a:ext cx="78899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Approved</a:t>
              </a:r>
              <a:endParaRPr lang="en-US" dirty="0"/>
            </a:p>
          </p:txBody>
        </p:sp>
      </p:grpSp>
      <p:grpSp>
        <p:nvGrpSpPr>
          <p:cNvPr id="335" name="Group 334"/>
          <p:cNvGrpSpPr/>
          <p:nvPr/>
        </p:nvGrpSpPr>
        <p:grpSpPr>
          <a:xfrm>
            <a:off x="6750481" y="3200400"/>
            <a:ext cx="715829" cy="401089"/>
            <a:chOff x="7010400" y="649545"/>
            <a:chExt cx="715829" cy="369998"/>
          </a:xfrm>
        </p:grpSpPr>
        <p:sp>
          <p:nvSpPr>
            <p:cNvPr id="336" name="Rectangle 335"/>
            <p:cNvSpPr/>
            <p:nvPr/>
          </p:nvSpPr>
          <p:spPr>
            <a:xfrm>
              <a:off x="7010400" y="649545"/>
              <a:ext cx="715829" cy="36999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7" name="Picture 336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3139" y="753101"/>
              <a:ext cx="174137" cy="174137"/>
            </a:xfrm>
            <a:prstGeom prst="rect">
              <a:avLst/>
            </a:prstGeom>
          </p:spPr>
        </p:pic>
        <p:sp>
          <p:nvSpPr>
            <p:cNvPr id="338" name="TextBox 337"/>
            <p:cNvSpPr txBox="1"/>
            <p:nvPr/>
          </p:nvSpPr>
          <p:spPr>
            <a:xfrm>
              <a:off x="7236993" y="711137"/>
              <a:ext cx="4892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Draft</a:t>
              </a:r>
              <a:endParaRPr lang="en-US" dirty="0"/>
            </a:p>
          </p:txBody>
        </p:sp>
      </p:grpSp>
      <p:cxnSp>
        <p:nvCxnSpPr>
          <p:cNvPr id="339" name="Elbow Connector 338"/>
          <p:cNvCxnSpPr>
            <a:stCxn id="95" idx="0"/>
            <a:endCxn id="184" idx="2"/>
          </p:cNvCxnSpPr>
          <p:nvPr/>
        </p:nvCxnSpPr>
        <p:spPr>
          <a:xfrm rot="5400000" flipH="1" flipV="1">
            <a:off x="4308387" y="310888"/>
            <a:ext cx="251460" cy="6864281"/>
          </a:xfrm>
          <a:prstGeom prst="bentConnector3">
            <a:avLst>
              <a:gd name="adj1" fmla="val -90909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47" name="Elbow Connector 346"/>
          <p:cNvCxnSpPr>
            <a:stCxn id="130" idx="0"/>
            <a:endCxn id="184" idx="2"/>
          </p:cNvCxnSpPr>
          <p:nvPr/>
        </p:nvCxnSpPr>
        <p:spPr>
          <a:xfrm rot="5400000" flipH="1" flipV="1">
            <a:off x="5395531" y="1398032"/>
            <a:ext cx="251460" cy="4689994"/>
          </a:xfrm>
          <a:prstGeom prst="bentConnector3">
            <a:avLst>
              <a:gd name="adj1" fmla="val -47980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52" name="Elbow Connector 351"/>
          <p:cNvCxnSpPr>
            <a:stCxn id="255" idx="0"/>
            <a:endCxn id="184" idx="2"/>
          </p:cNvCxnSpPr>
          <p:nvPr/>
        </p:nvCxnSpPr>
        <p:spPr>
          <a:xfrm rot="5400000" flipH="1" flipV="1">
            <a:off x="6473218" y="2475719"/>
            <a:ext cx="251460" cy="2534620"/>
          </a:xfrm>
          <a:prstGeom prst="bentConnector3">
            <a:avLst>
              <a:gd name="adj1" fmla="val 5051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59" name="Picture 35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562" y="4716027"/>
            <a:ext cx="134638" cy="107710"/>
          </a:xfrm>
          <a:prstGeom prst="rect">
            <a:avLst/>
          </a:prstGeom>
        </p:spPr>
      </p:pic>
      <p:grpSp>
        <p:nvGrpSpPr>
          <p:cNvPr id="439" name="Group 438"/>
          <p:cNvGrpSpPr/>
          <p:nvPr/>
        </p:nvGrpSpPr>
        <p:grpSpPr>
          <a:xfrm>
            <a:off x="6968781" y="4402745"/>
            <a:ext cx="2108197" cy="294100"/>
            <a:chOff x="6968781" y="4402745"/>
            <a:chExt cx="2108197" cy="294100"/>
          </a:xfrm>
        </p:grpSpPr>
        <p:sp>
          <p:nvSpPr>
            <p:cNvPr id="360" name="TextBox 359"/>
            <p:cNvSpPr txBox="1"/>
            <p:nvPr/>
          </p:nvSpPr>
          <p:spPr>
            <a:xfrm>
              <a:off x="6968781" y="4419846"/>
              <a:ext cx="6333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Visa </a:t>
              </a:r>
              <a:r>
                <a:rPr lang="en-US" sz="1200" dirty="0" smtClean="0"/>
                <a:t>I</a:t>
              </a:r>
              <a:endParaRPr lang="en-US" sz="1400" dirty="0"/>
            </a:p>
          </p:txBody>
        </p:sp>
        <p:sp>
          <p:nvSpPr>
            <p:cNvPr id="361" name="TextBox 360"/>
            <p:cNvSpPr txBox="1"/>
            <p:nvPr/>
          </p:nvSpPr>
          <p:spPr>
            <a:xfrm>
              <a:off x="7425358" y="4411896"/>
              <a:ext cx="6333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Visa </a:t>
              </a:r>
              <a:r>
                <a:rPr lang="en-US" sz="1200" dirty="0" smtClean="0"/>
                <a:t>II</a:t>
              </a:r>
              <a:endParaRPr lang="en-US" sz="1400" dirty="0"/>
            </a:p>
          </p:txBody>
        </p:sp>
        <p:sp>
          <p:nvSpPr>
            <p:cNvPr id="362" name="TextBox 361"/>
            <p:cNvSpPr txBox="1"/>
            <p:nvPr/>
          </p:nvSpPr>
          <p:spPr>
            <a:xfrm>
              <a:off x="7915968" y="4406073"/>
              <a:ext cx="6333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Visa </a:t>
              </a:r>
              <a:r>
                <a:rPr lang="en-US" sz="1200" dirty="0" smtClean="0"/>
                <a:t>III</a:t>
              </a:r>
              <a:endParaRPr lang="en-US" sz="1400" dirty="0"/>
            </a:p>
          </p:txBody>
        </p:sp>
        <p:sp>
          <p:nvSpPr>
            <p:cNvPr id="363" name="TextBox 362"/>
            <p:cNvSpPr txBox="1"/>
            <p:nvPr/>
          </p:nvSpPr>
          <p:spPr>
            <a:xfrm>
              <a:off x="8443637" y="4402745"/>
              <a:ext cx="6333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Visa </a:t>
              </a:r>
              <a:r>
                <a:rPr lang="en-US" sz="1200" dirty="0" smtClean="0"/>
                <a:t>IV</a:t>
              </a:r>
              <a:endParaRPr lang="en-US" sz="1400" dirty="0"/>
            </a:p>
          </p:txBody>
        </p:sp>
      </p:grpSp>
      <p:pic>
        <p:nvPicPr>
          <p:cNvPr id="364" name="Picture 36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215" y="4722106"/>
            <a:ext cx="134638" cy="107710"/>
          </a:xfrm>
          <a:prstGeom prst="rect">
            <a:avLst/>
          </a:prstGeom>
        </p:spPr>
      </p:pic>
      <p:pic>
        <p:nvPicPr>
          <p:cNvPr id="365" name="Picture 36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696" y="4716027"/>
            <a:ext cx="134638" cy="107710"/>
          </a:xfrm>
          <a:prstGeom prst="rect">
            <a:avLst/>
          </a:prstGeom>
        </p:spPr>
      </p:pic>
      <p:pic>
        <p:nvPicPr>
          <p:cNvPr id="366" name="Picture 36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177" y="4709128"/>
            <a:ext cx="134638" cy="107710"/>
          </a:xfrm>
          <a:prstGeom prst="rect">
            <a:avLst/>
          </a:prstGeom>
        </p:spPr>
      </p:pic>
      <p:pic>
        <p:nvPicPr>
          <p:cNvPr id="367" name="Picture 36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967" y="4977610"/>
            <a:ext cx="134638" cy="107710"/>
          </a:xfrm>
          <a:prstGeom prst="rect">
            <a:avLst/>
          </a:prstGeom>
        </p:spPr>
      </p:pic>
      <p:pic>
        <p:nvPicPr>
          <p:cNvPr id="368" name="Picture 36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620" y="4983689"/>
            <a:ext cx="134638" cy="107710"/>
          </a:xfrm>
          <a:prstGeom prst="rect">
            <a:avLst/>
          </a:prstGeom>
        </p:spPr>
      </p:pic>
      <p:pic>
        <p:nvPicPr>
          <p:cNvPr id="369" name="Picture 36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101" y="4977610"/>
            <a:ext cx="134638" cy="107710"/>
          </a:xfrm>
          <a:prstGeom prst="rect">
            <a:avLst/>
          </a:prstGeom>
        </p:spPr>
      </p:pic>
      <p:pic>
        <p:nvPicPr>
          <p:cNvPr id="370" name="Picture 36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582" y="4970711"/>
            <a:ext cx="134638" cy="107710"/>
          </a:xfrm>
          <a:prstGeom prst="rect">
            <a:avLst/>
          </a:prstGeom>
        </p:spPr>
      </p:pic>
      <p:pic>
        <p:nvPicPr>
          <p:cNvPr id="375" name="Picture 37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74" y="5159211"/>
            <a:ext cx="190162" cy="123342"/>
          </a:xfrm>
          <a:prstGeom prst="rect">
            <a:avLst/>
          </a:prstGeom>
        </p:spPr>
      </p:pic>
      <p:pic>
        <p:nvPicPr>
          <p:cNvPr id="379" name="Picture 37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386" y="5447975"/>
            <a:ext cx="190162" cy="123342"/>
          </a:xfrm>
          <a:prstGeom prst="rect">
            <a:avLst/>
          </a:prstGeom>
        </p:spPr>
      </p:pic>
      <p:pic>
        <p:nvPicPr>
          <p:cNvPr id="381" name="Picture 38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937" y="5158167"/>
            <a:ext cx="190162" cy="123342"/>
          </a:xfrm>
          <a:prstGeom prst="rect">
            <a:avLst/>
          </a:prstGeom>
        </p:spPr>
      </p:pic>
      <p:pic>
        <p:nvPicPr>
          <p:cNvPr id="382" name="Picture 38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432" y="4710930"/>
            <a:ext cx="180953" cy="121419"/>
          </a:xfrm>
          <a:prstGeom prst="rect">
            <a:avLst/>
          </a:prstGeom>
        </p:spPr>
      </p:pic>
      <p:pic>
        <p:nvPicPr>
          <p:cNvPr id="383" name="Picture 38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404" y="4977610"/>
            <a:ext cx="180953" cy="117902"/>
          </a:xfrm>
          <a:prstGeom prst="rect">
            <a:avLst/>
          </a:prstGeom>
        </p:spPr>
      </p:pic>
      <p:pic>
        <p:nvPicPr>
          <p:cNvPr id="384" name="Picture 38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712" y="5226836"/>
            <a:ext cx="180953" cy="117902"/>
          </a:xfrm>
          <a:prstGeom prst="rect">
            <a:avLst/>
          </a:prstGeom>
        </p:spPr>
      </p:pic>
      <p:pic>
        <p:nvPicPr>
          <p:cNvPr id="401" name="Picture 40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008" y="4710930"/>
            <a:ext cx="177799" cy="121420"/>
          </a:xfrm>
          <a:prstGeom prst="rect">
            <a:avLst/>
          </a:prstGeom>
        </p:spPr>
      </p:pic>
      <p:pic>
        <p:nvPicPr>
          <p:cNvPr id="402" name="Picture 40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464" y="4977608"/>
            <a:ext cx="181617" cy="116903"/>
          </a:xfrm>
          <a:prstGeom prst="rect">
            <a:avLst/>
          </a:prstGeom>
        </p:spPr>
      </p:pic>
      <p:pic>
        <p:nvPicPr>
          <p:cNvPr id="403" name="Picture 40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528" y="5245024"/>
            <a:ext cx="134638" cy="107710"/>
          </a:xfrm>
          <a:prstGeom prst="rect">
            <a:avLst/>
          </a:prstGeom>
        </p:spPr>
      </p:pic>
      <p:pic>
        <p:nvPicPr>
          <p:cNvPr id="404" name="Picture 40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181" y="5251103"/>
            <a:ext cx="134638" cy="107710"/>
          </a:xfrm>
          <a:prstGeom prst="rect">
            <a:avLst/>
          </a:prstGeom>
        </p:spPr>
      </p:pic>
      <p:pic>
        <p:nvPicPr>
          <p:cNvPr id="405" name="Picture 40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662" y="5245024"/>
            <a:ext cx="134638" cy="107710"/>
          </a:xfrm>
          <a:prstGeom prst="rect">
            <a:avLst/>
          </a:prstGeom>
        </p:spPr>
      </p:pic>
      <p:pic>
        <p:nvPicPr>
          <p:cNvPr id="406" name="Picture 40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143" y="5238125"/>
            <a:ext cx="134638" cy="107710"/>
          </a:xfrm>
          <a:prstGeom prst="rect">
            <a:avLst/>
          </a:prstGeom>
        </p:spPr>
      </p:pic>
      <p:pic>
        <p:nvPicPr>
          <p:cNvPr id="407" name="Picture 40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398" y="5223095"/>
            <a:ext cx="180148" cy="121643"/>
          </a:xfrm>
          <a:prstGeom prst="rect">
            <a:avLst/>
          </a:prstGeom>
        </p:spPr>
      </p:pic>
      <p:cxnSp>
        <p:nvCxnSpPr>
          <p:cNvPr id="408" name="Elbow Connector 407"/>
          <p:cNvCxnSpPr>
            <a:stCxn id="105" idx="7"/>
            <a:endCxn id="401" idx="1"/>
          </p:cNvCxnSpPr>
          <p:nvPr/>
        </p:nvCxnSpPr>
        <p:spPr>
          <a:xfrm rot="5400000" flipH="1" flipV="1">
            <a:off x="3362067" y="1846637"/>
            <a:ext cx="519938" cy="6369943"/>
          </a:xfrm>
          <a:prstGeom prst="bentConnector4">
            <a:avLst>
              <a:gd name="adj1" fmla="val -90966"/>
              <a:gd name="adj2" fmla="val 95781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16" name="Elbow Connector 415"/>
          <p:cNvCxnSpPr>
            <a:stCxn id="140" idx="7"/>
            <a:endCxn id="383" idx="1"/>
          </p:cNvCxnSpPr>
          <p:nvPr/>
        </p:nvCxnSpPr>
        <p:spPr>
          <a:xfrm rot="5400000" flipH="1" flipV="1">
            <a:off x="4442430" y="3205483"/>
            <a:ext cx="542896" cy="4205052"/>
          </a:xfrm>
          <a:prstGeom prst="bentConnector4">
            <a:avLst>
              <a:gd name="adj1" fmla="val -61436"/>
              <a:gd name="adj2" fmla="val 97304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28" name="Elbow Connector 427"/>
          <p:cNvCxnSpPr>
            <a:stCxn id="265" idx="7"/>
            <a:endCxn id="407" idx="2"/>
          </p:cNvCxnSpPr>
          <p:nvPr/>
        </p:nvCxnSpPr>
        <p:spPr>
          <a:xfrm rot="16200000" flipH="1">
            <a:off x="5816519" y="4241785"/>
            <a:ext cx="53160" cy="2152746"/>
          </a:xfrm>
          <a:prstGeom prst="bentConnector3">
            <a:avLst>
              <a:gd name="adj1" fmla="val 530023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0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9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9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9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L -2.22222E-6 0.00024 C 0.0099 -0.00162 0.00608 -0.00138 0.02031 -4.81481E-6 C 0.02188 -4.81481E-6 0.02344 0.0007 0.02518 0.00093 C 0.0342 0.00139 0.04358 0.00139 0.05278 0.00186 C 0.05191 0.01112 0.05122 0.01875 0.05122 0.02871 C 0.05122 0.03172 0.05174 0.03473 0.05209 0.03797 C 0.05209 0.03913 0.05243 0.04028 0.05278 0.04167 C 0.05243 0.05209 0.05139 0.0625 0.05209 0.07315 C 0.05209 0.07408 0.0533 0.07408 0.05417 0.07408 C 0.05556 0.07408 0.05677 0.07338 0.05834 0.07315 C 0.06007 0.07269 0.06198 0.07223 0.06389 0.07223 L 0.13646 0.0713 L 0.17448 0.07223 C 0.17535 0.07223 0.17622 0.07292 0.17726 0.07315 C 0.18038 0.07362 0.18386 0.07362 0.18698 0.07408 C 0.18872 0.07408 0.19028 0.07477 0.19202 0.075 C 0.2092 0.07547 0.22639 0.07547 0.2441 0.07593 C 0.25469 0.07547 0.26597 0.075 0.27691 0.075 C 0.32986 0.075 0.33646 0.07524 0.37656 0.07686 C 0.37743 0.07709 0.3783 0.07778 0.37934 0.07778 C 0.38368 0.07778 0.3882 0.07732 0.39271 0.07686 C 0.40434 0.07547 0.38281 0.07524 0.404 0.075 L 0.49601 0.07408 C 0.50452 0.0713 0.49566 0.07385 0.51493 0.07223 C 0.5165 0.072 0.51841 0.0713 0.51979 0.0713 L 0.58091 0.07038 C 0.60955 0.06852 0.58837 0.06945 0.63351 0.07038 L 0.68906 0.0713 L 0.76927 0.07315 C 0.77934 0.07269 0.78959 0.07269 0.79948 0.07223 C 0.80417 0.07176 0.81337 0.07038 0.81337 0.07061 C 0.81372 0.0544 0.81528 0.02338 0.81337 0.00278 C 0.81337 0.00163 0.81302 0.00093 0.81285 -4.81481E-6 C 0.81077 -0.01851 0.81372 0.01112 0.81285 -0.02962 C 0.81268 -0.03263 0.81268 -0.03587 0.81129 -0.03796 C 0.81042 -0.03958 0.80834 -0.03912 0.80729 -0.03981 C 0.80486 -0.04143 0.80365 -0.04236 0.80087 -0.04351 C 0.8 -0.04398 0.79896 -0.04421 0.79809 -0.04444 C 0.79341 -0.04629 0.79861 -0.04513 0.79045 -0.04722 C 0.78906 -0.04768 0.78785 -0.04791 0.78681 -0.04814 C 0.78611 -0.04861 0.78542 -0.04884 0.78472 -0.04907 C 0.78351 -0.04953 0.78229 -0.04976 0.78125 -0.05 C 0.77986 -0.05069 0.77847 -0.05138 0.77691 -0.05185 C 0.7757 -0.05231 0.77413 -0.05254 0.77275 -0.05277 C 0.77188 -0.053 0.77136 -0.05347 0.77066 -0.0537 C 0.76962 -0.05416 0.76875 -0.05439 0.76771 -0.05462 C 0.76632 -0.05532 0.76441 -0.05648 0.76302 -0.05648 C 0.75799 -0.05717 0.75313 -0.05717 0.74809 -0.0574 C 0.74705 -0.05787 0.74618 -0.05833 0.74531 -0.05833 C 0.7382 -0.05949 0.73802 -0.05856 0.73264 -0.06018 C 0.73004 -0.06111 0.73056 -0.06157 0.72778 -0.06296 C 0.72709 -0.06342 0.72622 -0.06365 0.7257 -0.06388 C 0.72466 -0.06458 0.72361 -0.06527 0.72275 -0.06574 C 0.72205 -0.0662 0.72118 -0.06643 0.72066 -0.06666 C 0.7191 -0.06782 0.71875 -0.06828 0.71788 -0.06944 L 0.71788 -0.06921 " pathEditMode="relative" rAng="0" ptsTypes="AAAAAAAAAAAAAAAAAAAAAAAAAAAAAAAAAAAAAAAAAAAAAAAAAAAAAAAAA">
                                      <p:cBhvr>
                                        <p:cTn id="15" dur="23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12" y="41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1157 L 0.00018 0.01157 C 0.01789 0.00902 -0.00034 0.01134 0.03629 0.00972 C 0.03993 0.00949 0.04358 0.00902 0.0474 0.00879 C 0.04914 0.0081 0.05174 0.00717 0.05365 0.00694 C 0.05816 0.00601 0.06789 0.00509 0.0717 0.00509 C 0.08368 0.00439 0.09566 0.00439 0.10782 0.00416 L 0.13143 0.00324 C 0.16875 0.00185 0.15104 0.00277 0.18282 0.00138 L 0.22448 -0.00047 L 0.30504 -0.00139 C 0.31476 -0.00186 0.32448 -0.00232 0.3342 -0.00232 C 0.45764 -0.00232 0.32448 -0.00162 0.3967 -0.00047 L 0.5092 0.00046 C 0.51077 0.00069 0.5125 0.00092 0.51407 0.00138 C 0.51598 0.00185 0.51771 0.00301 0.51962 0.00324 L 0.53629 0.00416 C 0.53802 0.00486 0.53924 0.00532 0.54115 0.00601 C 0.54271 0.00625 0.54445 0.00648 0.54601 0.00694 C 0.55018 0.00648 0.55434 0.00648 0.55851 0.00601 C 0.5599 0.00555 0.56129 0.00463 0.56268 0.00416 C 0.56337 0.0037 0.56407 0.00324 0.56476 0.00324 C 0.5717 0.00185 0.56806 0.00254 0.57587 0.00138 C 0.57952 -0.00024 0.57934 0.00069 0.57726 -0.00787 C 0.57674 -0.01019 0.57448 -0.01343 0.57448 -0.01343 C 0.57292 -0.02199 0.57361 -0.01852 0.5724 -0.02362 C 0.57223 -0.02593 0.5717 -0.02801 0.5717 -0.0301 C 0.5717 -0.04885 0.57188 -0.05 0.57309 -0.06343 C 0.57292 -0.06528 0.57309 -0.06737 0.5724 -0.06899 C 0.57188 -0.07037 0.5691 -0.07153 0.56823 -0.07176 C 0.56736 -0.07223 0.56632 -0.07246 0.56545 -0.07269 C 0.56476 -0.07315 0.56407 -0.07338 0.56337 -0.07362 C 0.56216 -0.07408 0.56111 -0.07431 0.5599 -0.07454 C 0.5592 -0.07524 0.55851 -0.07616 0.55782 -0.07639 C 0.55677 -0.07709 0.55539 -0.07709 0.55434 -0.07732 C 0.55365 -0.07778 0.55295 -0.07801 0.55226 -0.07824 C 0.55104 -0.07871 0.55 -0.07894 0.54879 -0.07917 C 0.54393 -0.08079 0.54792 -0.07963 0.54393 -0.08102 C 0.54306 -0.08149 0.54202 -0.08172 0.54115 -0.08195 C 0.53698 -0.08588 0.54132 -0.08218 0.53629 -0.08473 C 0.53525 -0.08542 0.53438 -0.08612 0.53351 -0.08658 C 0.53177 -0.08774 0.53039 -0.08797 0.52865 -0.08843 C 0.52795 -0.08889 0.52726 -0.08912 0.52657 -0.08936 C 0.52431 -0.09028 0.52032 -0.09098 0.51823 -0.09121 C 0.50469 -0.09329 0.50573 -0.09306 0.49323 -0.09399 C 0.49254 -0.09445 0.49184 -0.09468 0.49115 -0.09491 C 0.48959 -0.09561 0.48785 -0.09607 0.48629 -0.09676 C 0.48507 -0.09746 0.48403 -0.09815 0.48282 -0.09862 C 0.4816 -0.09908 0.48039 -0.09931 0.47934 -0.09954 C 0.47865 -0.1 0.47795 -0.10024 0.47726 -0.10047 C 0.47552 -0.09723 0.47518 -0.09699 0.47448 -0.09213 C 0.47361 -0.08681 0.47466 -0.08866 0.4724 -0.08565 L 0.4724 -0.08565 " pathEditMode="relative" ptsTypes="AAAAAAAAAAAAAAAAAAAAAAAAAAAAAAAAAAAAAAAAAAAAAAAAAAAAA">
                                      <p:cBhvr>
                                        <p:cTn id="17" dur="23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6296E-6 C 0.13958 0.00324 0.27916 0.00648 0.32222 -0.00092 C 0.3651 -0.00856 0.31128 -0.02708 0.25763 -0.04537 " pathEditMode="relative" ptsTypes="AAA">
                                      <p:cBhvr>
                                        <p:cTn id="19" dur="23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4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00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11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800"/>
                            </p:stCondLst>
                            <p:childTnLst>
                              <p:par>
                                <p:cTn id="4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1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300"/>
                            </p:stCondLst>
                            <p:childTnLst>
                              <p:par>
                                <p:cTn id="5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13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301 C -0.00347 0.02732 -0.00729 0.05185 0.00469 0.06343 C 0.01702 0.075 0.07344 0.07315 0.07344 0.07338 C 0.17362 0.07408 0.50157 0.0919 0.60556 0.06922 C 0.70921 0.0463 0.70296 -0.00856 0.69723 -0.06296 " pathEditMode="relative" rAng="0" ptsTypes="AAAAA">
                                      <p:cBhvr>
                                        <p:cTn id="80" dur="20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44" y="579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500"/>
                            </p:stCondLst>
                            <p:childTnLst>
                              <p:par>
                                <p:cTn id="1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0023 C -0.00243 0.02454 -0.00486 0.04954 0.00295 0.06134 C 0.01111 0.07315 0.04826 0.0713 0.04826 0.07153 C 0.11441 0.07222 0.33038 0.09005 0.39878 0.06736 C 0.46701 0.04398 0.46284 -0.01157 0.4592 -0.06667 " pathEditMode="relative" rAng="0" ptsTypes="AAAAA">
                                      <p:cBhvr>
                                        <p:cTn id="126" dur="20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34" y="579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500"/>
                            </p:stCondLst>
                            <p:childTnLst>
                              <p:par>
                                <p:cTn id="1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7500"/>
                            </p:stCondLst>
                            <p:childTnLst>
                              <p:par>
                                <p:cTn id="1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000"/>
                            </p:stCondLst>
                            <p:childTnLst>
                              <p:par>
                                <p:cTn id="1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8500"/>
                            </p:stCondLst>
                            <p:childTnLst>
                              <p:par>
                                <p:cTn id="1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9000"/>
                            </p:stCondLst>
                            <p:childTnLst>
                              <p:par>
                                <p:cTn id="1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4074 C -0.00122 0.05255 -0.00226 0.06458 0.00139 0.07037 C 0.00538 0.07593 0.02361 0.07523 0.02361 0.07546 C 0.0559 0.0757 0.1618 0.08426 0.19514 0.07315 C 0.22847 0.06204 0.22639 0.03519 0.22483 0.00857 " pathEditMode="relative" rAng="0" ptsTypes="AAAAA">
                                      <p:cBhvr>
                                        <p:cTn id="169" dur="2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33" y="278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4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" grpId="0" animBg="1"/>
      <p:bldP spid="320" grpId="0" animBg="1"/>
      <p:bldP spid="3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144" y="2516598"/>
            <a:ext cx="1804203" cy="29698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8346"/>
            <a:ext cx="9144000" cy="50813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26" name="Rectangle 25"/>
          <p:cNvSpPr/>
          <p:nvPr/>
        </p:nvSpPr>
        <p:spPr>
          <a:xfrm>
            <a:off x="0" y="885402"/>
            <a:ext cx="9144000" cy="508480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/>
          <p:cNvSpPr/>
          <p:nvPr/>
        </p:nvSpPr>
        <p:spPr>
          <a:xfrm>
            <a:off x="0" y="883007"/>
            <a:ext cx="9143997" cy="508719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12" name="Rectangle 211"/>
          <p:cNvSpPr/>
          <p:nvPr/>
        </p:nvSpPr>
        <p:spPr>
          <a:xfrm>
            <a:off x="0" y="1657605"/>
            <a:ext cx="9067800" cy="41335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7" name="Rectangle 26"/>
          <p:cNvSpPr/>
          <p:nvPr/>
        </p:nvSpPr>
        <p:spPr>
          <a:xfrm>
            <a:off x="9144" y="2402634"/>
            <a:ext cx="8982456" cy="33151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/>
          <p:cNvSpPr/>
          <p:nvPr/>
        </p:nvSpPr>
        <p:spPr>
          <a:xfrm>
            <a:off x="24597" y="2516598"/>
            <a:ext cx="1804203" cy="29698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46429" y="3426023"/>
            <a:ext cx="16450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01 - </a:t>
            </a:r>
            <a:r>
              <a:rPr lang="en-US" sz="1400" b="1" dirty="0" smtClean="0"/>
              <a:t>State Budget</a:t>
            </a:r>
            <a:endParaRPr lang="en-US" sz="14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68" y="2516599"/>
            <a:ext cx="991331" cy="991331"/>
          </a:xfrm>
          <a:prstGeom prst="rect">
            <a:avLst/>
          </a:prstGeom>
        </p:spPr>
      </p:pic>
      <p:sp>
        <p:nvSpPr>
          <p:cNvPr id="194" name="Rectangle 193"/>
          <p:cNvSpPr/>
          <p:nvPr/>
        </p:nvSpPr>
        <p:spPr>
          <a:xfrm>
            <a:off x="2032241" y="2522971"/>
            <a:ext cx="1804203" cy="29698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/>
          <p:cNvSpPr/>
          <p:nvPr/>
        </p:nvSpPr>
        <p:spPr>
          <a:xfrm>
            <a:off x="4050899" y="2529118"/>
            <a:ext cx="1804203" cy="29698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96" name="Rectangle 195"/>
          <p:cNvSpPr/>
          <p:nvPr/>
        </p:nvSpPr>
        <p:spPr>
          <a:xfrm>
            <a:off x="6040521" y="2533268"/>
            <a:ext cx="1804203" cy="29698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5449919" cy="43691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dirty="0" smtClean="0">
                <a:solidFill>
                  <a:srgbClr val="C00000"/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e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Budget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192" name="TextBox 191"/>
          <p:cNvSpPr txBox="1"/>
          <p:nvPr/>
        </p:nvSpPr>
        <p:spPr>
          <a:xfrm>
            <a:off x="1981200" y="3380125"/>
            <a:ext cx="1918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02 - Autonomous </a:t>
            </a:r>
          </a:p>
          <a:p>
            <a:pPr algn="ctr"/>
            <a:r>
              <a:rPr lang="en-US" sz="1400" dirty="0" smtClean="0"/>
              <a:t>Republic </a:t>
            </a:r>
            <a:r>
              <a:rPr lang="en-US" sz="1400" dirty="0"/>
              <a:t>of </a:t>
            </a:r>
            <a:r>
              <a:rPr lang="en-US" sz="1400" b="1" dirty="0"/>
              <a:t>Abkhazia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750" y="2502994"/>
            <a:ext cx="998746" cy="998746"/>
          </a:xfrm>
          <a:prstGeom prst="rect">
            <a:avLst/>
          </a:prstGeom>
        </p:spPr>
      </p:pic>
      <p:sp>
        <p:nvSpPr>
          <p:cNvPr id="193" name="TextBox 192"/>
          <p:cNvSpPr txBox="1"/>
          <p:nvPr/>
        </p:nvSpPr>
        <p:spPr>
          <a:xfrm>
            <a:off x="5943600" y="3183912"/>
            <a:ext cx="18810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 smtClean="0"/>
          </a:p>
          <a:p>
            <a:pPr algn="ctr"/>
            <a:r>
              <a:rPr lang="en-US" sz="1400" dirty="0" smtClean="0"/>
              <a:t>04 – </a:t>
            </a:r>
            <a:r>
              <a:rPr lang="en-US" sz="1400" b="1" dirty="0" smtClean="0"/>
              <a:t>Tbilisi </a:t>
            </a:r>
            <a:r>
              <a:rPr lang="en-US" sz="1400" dirty="0" smtClean="0"/>
              <a:t>Municipality</a:t>
            </a:r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543" y="2512466"/>
            <a:ext cx="982157" cy="982157"/>
          </a:xfrm>
          <a:prstGeom prst="rect">
            <a:avLst/>
          </a:prstGeom>
        </p:spPr>
      </p:pic>
      <p:pic>
        <p:nvPicPr>
          <p:cNvPr id="197" name="Picture 19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328" y="4133681"/>
            <a:ext cx="1712790" cy="9517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232" y="2485929"/>
            <a:ext cx="1040544" cy="104054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667000" y="340435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dirty="0"/>
              <a:t>03 - Autonomous </a:t>
            </a:r>
          </a:p>
          <a:p>
            <a:pPr algn="ctr"/>
            <a:r>
              <a:rPr lang="en-US" sz="1400" dirty="0"/>
              <a:t>Republic of </a:t>
            </a:r>
            <a:r>
              <a:rPr lang="en-US" sz="1400" b="1" dirty="0"/>
              <a:t>Adjara</a:t>
            </a:r>
          </a:p>
        </p:txBody>
      </p:sp>
      <p:pic>
        <p:nvPicPr>
          <p:cNvPr id="200" name="Picture 19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605" y="4133681"/>
            <a:ext cx="1712790" cy="951795"/>
          </a:xfrm>
          <a:prstGeom prst="rect">
            <a:avLst/>
          </a:prstGeom>
        </p:spPr>
      </p:pic>
      <p:pic>
        <p:nvPicPr>
          <p:cNvPr id="203" name="Picture 20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226" y="4141505"/>
            <a:ext cx="1712790" cy="951795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8153400" y="4876800"/>
            <a:ext cx="106138" cy="7001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/>
          <p:cNvSpPr/>
          <p:nvPr/>
        </p:nvSpPr>
        <p:spPr>
          <a:xfrm>
            <a:off x="8405131" y="4876800"/>
            <a:ext cx="106138" cy="7001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/>
          <p:cNvSpPr/>
          <p:nvPr/>
        </p:nvSpPr>
        <p:spPr>
          <a:xfrm>
            <a:off x="8656862" y="4882986"/>
            <a:ext cx="106138" cy="7001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959105" y="4206194"/>
            <a:ext cx="10342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i="1" dirty="0" smtClean="0"/>
              <a:t>And Other</a:t>
            </a:r>
          </a:p>
          <a:p>
            <a:pPr algn="ctr"/>
            <a:r>
              <a:rPr lang="en-US" sz="1100" i="1" dirty="0" smtClean="0"/>
              <a:t>Municipalities</a:t>
            </a:r>
            <a:endParaRPr lang="en-US" sz="1100" i="1" dirty="0"/>
          </a:p>
        </p:txBody>
      </p:sp>
      <p:pic>
        <p:nvPicPr>
          <p:cNvPr id="208" name="Picture 20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1" y="4167326"/>
            <a:ext cx="1712790" cy="95179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911245" y="1684785"/>
            <a:ext cx="3647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Consolidation Module</a:t>
            </a:r>
            <a:endParaRPr lang="en-US" sz="2800" dirty="0"/>
          </a:p>
        </p:txBody>
      </p:sp>
      <p:sp>
        <p:nvSpPr>
          <p:cNvPr id="214" name="TextBox 213"/>
          <p:cNvSpPr txBox="1"/>
          <p:nvPr/>
        </p:nvSpPr>
        <p:spPr>
          <a:xfrm>
            <a:off x="4759517" y="1664259"/>
            <a:ext cx="434219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100" dirty="0" smtClean="0"/>
              <a:t>Annual Consolidated Budget </a:t>
            </a:r>
            <a:r>
              <a:rPr lang="en-US" sz="1100" dirty="0"/>
              <a:t>For All </a:t>
            </a:r>
            <a:r>
              <a:rPr lang="en-US" sz="1100" dirty="0" smtClean="0"/>
              <a:t>Municipalities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100" dirty="0" smtClean="0"/>
              <a:t>Quarter Consolidated Budget For All Municipalities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100" dirty="0" smtClean="0"/>
              <a:t>Rules For Consolidation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100" dirty="0" smtClean="0"/>
              <a:t>Analytical Tools and </a:t>
            </a:r>
            <a:r>
              <a:rPr lang="en-US" sz="1100" dirty="0"/>
              <a:t>C</a:t>
            </a:r>
            <a:r>
              <a:rPr lang="en-US" sz="1100" dirty="0" smtClean="0"/>
              <a:t>onsolidated Reporting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200" dirty="0"/>
          </a:p>
        </p:txBody>
      </p:sp>
      <p:pic>
        <p:nvPicPr>
          <p:cNvPr id="216" name="Picture 2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57" y="914400"/>
            <a:ext cx="692214" cy="692214"/>
          </a:xfrm>
          <a:prstGeom prst="rect">
            <a:avLst/>
          </a:prstGeom>
        </p:spPr>
      </p:pic>
      <p:sp>
        <p:nvSpPr>
          <p:cNvPr id="217" name="TextBox 216"/>
          <p:cNvSpPr txBox="1"/>
          <p:nvPr/>
        </p:nvSpPr>
        <p:spPr>
          <a:xfrm>
            <a:off x="919128" y="1001757"/>
            <a:ext cx="3607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Configuration Module</a:t>
            </a:r>
            <a:endParaRPr lang="en-US" sz="2800" dirty="0"/>
          </a:p>
        </p:txBody>
      </p:sp>
      <p:sp>
        <p:nvSpPr>
          <p:cNvPr id="218" name="TextBox 217"/>
          <p:cNvSpPr txBox="1"/>
          <p:nvPr/>
        </p:nvSpPr>
        <p:spPr>
          <a:xfrm>
            <a:off x="4761889" y="879472"/>
            <a:ext cx="434219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100" dirty="0" smtClean="0"/>
              <a:t>System Classifiers Management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100" dirty="0" smtClean="0"/>
              <a:t>Interface Customizer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100" dirty="0" smtClean="0"/>
              <a:t>Customized Report Builder (Similar to BI)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100" dirty="0" smtClean="0"/>
              <a:t>Management of Bridges Between Work Periods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3" y="1698145"/>
            <a:ext cx="757568" cy="643933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7590350" y="5071408"/>
            <a:ext cx="1662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Total 79 Self-Governing Units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2438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9000" y="19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12014 -0.00231 -0.23993 -0.00509 -0.30642 0.02431 C -0.37309 0.05301 -0.38681 0.11343 -0.4 0.17431 " pathEditMode="relative" rAng="0" ptsTypes="AAA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0" y="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0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3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3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3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3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8600"/>
                            </p:stCondLst>
                            <p:childTnLst>
                              <p:par>
                                <p:cTn id="1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9100"/>
                            </p:stCondLst>
                            <p:childTnLst>
                              <p:par>
                                <p:cTn id="1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500"/>
                            </p:stCondLst>
                            <p:childTnLst>
                              <p:par>
                                <p:cTn id="1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000"/>
                            </p:stCondLst>
                            <p:childTnLst>
                              <p:par>
                                <p:cTn id="1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500"/>
                                        <p:tgtEl>
                                          <p:spTgt spid="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500"/>
                            </p:stCondLst>
                            <p:childTnLst>
                              <p:par>
                                <p:cTn id="2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000"/>
                            </p:stCondLst>
                            <p:childTnLst>
                              <p:par>
                                <p:cTn id="2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6" grpId="0" animBg="1"/>
      <p:bldP spid="26" grpId="1" animBg="1"/>
      <p:bldP spid="215" grpId="0" animBg="1"/>
      <p:bldP spid="212" grpId="0" animBg="1"/>
      <p:bldP spid="27" grpId="0" animBg="1"/>
      <p:bldP spid="209" grpId="0" animBg="1"/>
      <p:bldP spid="16" grpId="0"/>
      <p:bldP spid="194" grpId="0" animBg="1"/>
      <p:bldP spid="195" grpId="0" animBg="1"/>
      <p:bldP spid="196" grpId="0" animBg="1"/>
      <p:bldP spid="192" grpId="0"/>
      <p:bldP spid="193" grpId="0"/>
      <p:bldP spid="19" grpId="0"/>
      <p:bldP spid="24" grpId="0" animBg="1"/>
      <p:bldP spid="204" grpId="0" animBg="1"/>
      <p:bldP spid="205" grpId="0" animBg="1"/>
      <p:bldP spid="25" grpId="0"/>
      <p:bldP spid="29" grpId="0"/>
      <p:bldP spid="217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5449919" cy="43691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dirty="0" smtClean="0">
                <a:solidFill>
                  <a:srgbClr val="C00000"/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e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Budget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2921" y="3049336"/>
            <a:ext cx="144779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Budget Units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53405" y="3493268"/>
            <a:ext cx="149070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Organization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676400" y="4799215"/>
            <a:ext cx="206501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Expense Classifier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143000" y="3929520"/>
            <a:ext cx="179660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Financing Source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371600" y="4371741"/>
            <a:ext cx="22098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Financing Sub-Source</a:t>
            </a:r>
            <a:endParaRPr lang="en-US" dirty="0"/>
          </a:p>
        </p:txBody>
      </p:sp>
      <p:cxnSp>
        <p:nvCxnSpPr>
          <p:cNvPr id="12" name="Elbow Connector 11"/>
          <p:cNvCxnSpPr>
            <a:stCxn id="4" idx="1"/>
            <a:endCxn id="24" idx="1"/>
          </p:cNvCxnSpPr>
          <p:nvPr/>
        </p:nvCxnSpPr>
        <p:spPr>
          <a:xfrm rot="10800000" flipH="1" flipV="1">
            <a:off x="522921" y="3234002"/>
            <a:ext cx="330484" cy="443932"/>
          </a:xfrm>
          <a:prstGeom prst="bentConnector3">
            <a:avLst>
              <a:gd name="adj1" fmla="val -69171"/>
            </a:avLst>
          </a:prstGeom>
          <a:ln w="28575"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24" idx="1"/>
            <a:endCxn id="29" idx="1"/>
          </p:cNvCxnSpPr>
          <p:nvPr/>
        </p:nvCxnSpPr>
        <p:spPr>
          <a:xfrm rot="10800000" flipH="1" flipV="1">
            <a:off x="853404" y="3677934"/>
            <a:ext cx="289595" cy="436252"/>
          </a:xfrm>
          <a:prstGeom prst="bentConnector3">
            <a:avLst>
              <a:gd name="adj1" fmla="val -78938"/>
            </a:avLst>
          </a:prstGeom>
          <a:ln w="28575"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29" idx="1"/>
            <a:endCxn id="30" idx="1"/>
          </p:cNvCxnSpPr>
          <p:nvPr/>
        </p:nvCxnSpPr>
        <p:spPr>
          <a:xfrm rot="10800000" flipH="1" flipV="1">
            <a:off x="1143000" y="4114185"/>
            <a:ext cx="228600" cy="442221"/>
          </a:xfrm>
          <a:prstGeom prst="bentConnector3">
            <a:avLst>
              <a:gd name="adj1" fmla="val -100000"/>
            </a:avLst>
          </a:prstGeom>
          <a:ln w="28575"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30" idx="1"/>
            <a:endCxn id="25" idx="1"/>
          </p:cNvCxnSpPr>
          <p:nvPr/>
        </p:nvCxnSpPr>
        <p:spPr>
          <a:xfrm rot="10800000" flipH="1" flipV="1">
            <a:off x="1371600" y="4556407"/>
            <a:ext cx="304800" cy="427474"/>
          </a:xfrm>
          <a:prstGeom prst="bentConnector3">
            <a:avLst>
              <a:gd name="adj1" fmla="val -75000"/>
            </a:avLst>
          </a:prstGeom>
          <a:ln w="28575"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28601" y="2599827"/>
            <a:ext cx="146092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Work-Period</a:t>
            </a:r>
            <a:endParaRPr lang="en-US" dirty="0"/>
          </a:p>
        </p:txBody>
      </p:sp>
      <p:cxnSp>
        <p:nvCxnSpPr>
          <p:cNvPr id="48" name="Elbow Connector 47"/>
          <p:cNvCxnSpPr>
            <a:stCxn id="47" idx="1"/>
            <a:endCxn id="4" idx="1"/>
          </p:cNvCxnSpPr>
          <p:nvPr/>
        </p:nvCxnSpPr>
        <p:spPr>
          <a:xfrm rot="10800000" flipH="1" flipV="1">
            <a:off x="228601" y="2784492"/>
            <a:ext cx="294320" cy="449509"/>
          </a:xfrm>
          <a:prstGeom prst="bentConnector3">
            <a:avLst>
              <a:gd name="adj1" fmla="val -43467"/>
            </a:avLst>
          </a:prstGeom>
          <a:ln w="28575"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2919462" y="1629093"/>
            <a:ext cx="2322648" cy="672476"/>
            <a:chOff x="876300" y="1223006"/>
            <a:chExt cx="2322648" cy="672476"/>
          </a:xfrm>
        </p:grpSpPr>
        <p:sp>
          <p:nvSpPr>
            <p:cNvPr id="22" name="Rectangle 21"/>
            <p:cNvSpPr/>
            <p:nvPr/>
          </p:nvSpPr>
          <p:spPr>
            <a:xfrm>
              <a:off x="876300" y="1223006"/>
              <a:ext cx="2322648" cy="67247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300" y="1223006"/>
              <a:ext cx="704850" cy="664273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584173" y="1324309"/>
              <a:ext cx="1614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Revenues</a:t>
              </a:r>
              <a:endParaRPr lang="en-US" sz="2400" dirty="0"/>
            </a:p>
          </p:txBody>
        </p:sp>
      </p:grpSp>
      <p:sp>
        <p:nvSpPr>
          <p:cNvPr id="32" name="Rectangle 31"/>
          <p:cNvSpPr/>
          <p:nvPr/>
        </p:nvSpPr>
        <p:spPr>
          <a:xfrm>
            <a:off x="213855" y="1638549"/>
            <a:ext cx="2224545" cy="6724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29" y="1597728"/>
            <a:ext cx="754118" cy="75411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904537" y="1707766"/>
            <a:ext cx="1533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Expenses</a:t>
            </a:r>
            <a:endParaRPr lang="en-US" sz="2400" dirty="0"/>
          </a:p>
        </p:txBody>
      </p:sp>
      <p:grpSp>
        <p:nvGrpSpPr>
          <p:cNvPr id="36" name="Group 35"/>
          <p:cNvGrpSpPr/>
          <p:nvPr/>
        </p:nvGrpSpPr>
        <p:grpSpPr>
          <a:xfrm>
            <a:off x="5668869" y="1613379"/>
            <a:ext cx="2019743" cy="672476"/>
            <a:chOff x="876300" y="2963598"/>
            <a:chExt cx="2019743" cy="672476"/>
          </a:xfrm>
        </p:grpSpPr>
        <p:sp>
          <p:nvSpPr>
            <p:cNvPr id="37" name="Rectangle 36"/>
            <p:cNvSpPr/>
            <p:nvPr/>
          </p:nvSpPr>
          <p:spPr>
            <a:xfrm>
              <a:off x="876300" y="2963598"/>
              <a:ext cx="2019743" cy="67247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840" y="2973113"/>
              <a:ext cx="652258" cy="652258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1601638" y="3068409"/>
              <a:ext cx="12944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Balance</a:t>
              </a:r>
              <a:endParaRPr lang="en-US" sz="2400" dirty="0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3407901" y="3049336"/>
            <a:ext cx="144779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Budget Units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4209605" y="4362963"/>
            <a:ext cx="206501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Revenue Classifier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3676205" y="3493268"/>
            <a:ext cx="179660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Financing Source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3904805" y="3935489"/>
            <a:ext cx="22098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Financing Sub-Source</a:t>
            </a:r>
            <a:endParaRPr lang="en-US" dirty="0"/>
          </a:p>
        </p:txBody>
      </p:sp>
      <p:cxnSp>
        <p:nvCxnSpPr>
          <p:cNvPr id="57" name="Elbow Connector 56"/>
          <p:cNvCxnSpPr>
            <a:stCxn id="51" idx="1"/>
            <a:endCxn id="54" idx="1"/>
          </p:cNvCxnSpPr>
          <p:nvPr/>
        </p:nvCxnSpPr>
        <p:spPr>
          <a:xfrm rot="10800000" flipH="1" flipV="1">
            <a:off x="3407901" y="3234002"/>
            <a:ext cx="268304" cy="443932"/>
          </a:xfrm>
          <a:prstGeom prst="bentConnector3">
            <a:avLst>
              <a:gd name="adj1" fmla="val -85202"/>
            </a:avLst>
          </a:prstGeom>
          <a:ln w="28575"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54" idx="1"/>
            <a:endCxn id="55" idx="1"/>
          </p:cNvCxnSpPr>
          <p:nvPr/>
        </p:nvCxnSpPr>
        <p:spPr>
          <a:xfrm rot="10800000" flipH="1" flipV="1">
            <a:off x="3676205" y="3677933"/>
            <a:ext cx="228600" cy="442221"/>
          </a:xfrm>
          <a:prstGeom prst="bentConnector3">
            <a:avLst>
              <a:gd name="adj1" fmla="val -100000"/>
            </a:avLst>
          </a:prstGeom>
          <a:ln w="28575"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stCxn id="55" idx="1"/>
            <a:endCxn id="53" idx="1"/>
          </p:cNvCxnSpPr>
          <p:nvPr/>
        </p:nvCxnSpPr>
        <p:spPr>
          <a:xfrm rot="10800000" flipH="1" flipV="1">
            <a:off x="3904805" y="4120155"/>
            <a:ext cx="304800" cy="427474"/>
          </a:xfrm>
          <a:prstGeom prst="bentConnector3">
            <a:avLst>
              <a:gd name="adj1" fmla="val -75000"/>
            </a:avLst>
          </a:prstGeom>
          <a:ln w="28575"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3113581" y="2599827"/>
            <a:ext cx="146092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Work-Period</a:t>
            </a:r>
            <a:endParaRPr lang="en-US" dirty="0"/>
          </a:p>
        </p:txBody>
      </p:sp>
      <p:cxnSp>
        <p:nvCxnSpPr>
          <p:cNvPr id="61" name="Elbow Connector 60"/>
          <p:cNvCxnSpPr>
            <a:stCxn id="60" idx="1"/>
            <a:endCxn id="51" idx="1"/>
          </p:cNvCxnSpPr>
          <p:nvPr/>
        </p:nvCxnSpPr>
        <p:spPr>
          <a:xfrm rot="10800000" flipH="1" flipV="1">
            <a:off x="3113581" y="2784492"/>
            <a:ext cx="294320" cy="449509"/>
          </a:xfrm>
          <a:prstGeom prst="bentConnector3">
            <a:avLst>
              <a:gd name="adj1" fmla="val -43467"/>
            </a:avLst>
          </a:prstGeom>
          <a:ln w="28575"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202568" y="3041441"/>
            <a:ext cx="144779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Budget Units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6934200" y="4355068"/>
            <a:ext cx="206501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Balance Classifier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6470872" y="3485373"/>
            <a:ext cx="179660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Financing Source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6705600" y="3927594"/>
            <a:ext cx="22098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Financing Sub-Source</a:t>
            </a:r>
            <a:endParaRPr lang="en-US" dirty="0"/>
          </a:p>
        </p:txBody>
      </p:sp>
      <p:cxnSp>
        <p:nvCxnSpPr>
          <p:cNvPr id="67" name="Elbow Connector 66"/>
          <p:cNvCxnSpPr>
            <a:stCxn id="63" idx="1"/>
            <a:endCxn id="65" idx="1"/>
          </p:cNvCxnSpPr>
          <p:nvPr/>
        </p:nvCxnSpPr>
        <p:spPr>
          <a:xfrm rot="10800000" flipH="1" flipV="1">
            <a:off x="6202568" y="3226107"/>
            <a:ext cx="268304" cy="443932"/>
          </a:xfrm>
          <a:prstGeom prst="bentConnector3">
            <a:avLst>
              <a:gd name="adj1" fmla="val -85202"/>
            </a:avLst>
          </a:prstGeom>
          <a:ln w="28575"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8" name="Elbow Connector 67"/>
          <p:cNvCxnSpPr>
            <a:stCxn id="65" idx="1"/>
            <a:endCxn id="66" idx="1"/>
          </p:cNvCxnSpPr>
          <p:nvPr/>
        </p:nvCxnSpPr>
        <p:spPr>
          <a:xfrm rot="10800000" flipH="1" flipV="1">
            <a:off x="6470872" y="3670038"/>
            <a:ext cx="234728" cy="442221"/>
          </a:xfrm>
          <a:prstGeom prst="bentConnector3">
            <a:avLst>
              <a:gd name="adj1" fmla="val -97389"/>
            </a:avLst>
          </a:prstGeom>
          <a:ln w="28575"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9" name="Elbow Connector 68"/>
          <p:cNvCxnSpPr>
            <a:stCxn id="66" idx="1"/>
            <a:endCxn id="64" idx="1"/>
          </p:cNvCxnSpPr>
          <p:nvPr/>
        </p:nvCxnSpPr>
        <p:spPr>
          <a:xfrm rot="10800000" flipH="1" flipV="1">
            <a:off x="6705600" y="4112260"/>
            <a:ext cx="228600" cy="427474"/>
          </a:xfrm>
          <a:prstGeom prst="bentConnector3">
            <a:avLst>
              <a:gd name="adj1" fmla="val -100000"/>
            </a:avLst>
          </a:prstGeom>
          <a:ln w="28575"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5908248" y="2591932"/>
            <a:ext cx="146092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Work-Period</a:t>
            </a:r>
            <a:endParaRPr lang="en-US" dirty="0"/>
          </a:p>
        </p:txBody>
      </p:sp>
      <p:cxnSp>
        <p:nvCxnSpPr>
          <p:cNvPr id="71" name="Elbow Connector 70"/>
          <p:cNvCxnSpPr>
            <a:stCxn id="70" idx="1"/>
            <a:endCxn id="63" idx="1"/>
          </p:cNvCxnSpPr>
          <p:nvPr/>
        </p:nvCxnSpPr>
        <p:spPr>
          <a:xfrm rot="10800000" flipH="1" flipV="1">
            <a:off x="5908248" y="2776597"/>
            <a:ext cx="294320" cy="449509"/>
          </a:xfrm>
          <a:prstGeom prst="bentConnector3">
            <a:avLst>
              <a:gd name="adj1" fmla="val -43467"/>
            </a:avLst>
          </a:prstGeom>
          <a:ln w="28575"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4" name="Down Arrow 73"/>
          <p:cNvSpPr/>
          <p:nvPr/>
        </p:nvSpPr>
        <p:spPr>
          <a:xfrm>
            <a:off x="959065" y="2351846"/>
            <a:ext cx="639691" cy="240086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Down Arrow 74"/>
          <p:cNvSpPr/>
          <p:nvPr/>
        </p:nvSpPr>
        <p:spPr>
          <a:xfrm>
            <a:off x="3889759" y="2348916"/>
            <a:ext cx="639691" cy="225901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Down Arrow 75"/>
          <p:cNvSpPr/>
          <p:nvPr/>
        </p:nvSpPr>
        <p:spPr>
          <a:xfrm>
            <a:off x="6470871" y="2327217"/>
            <a:ext cx="639691" cy="240086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5568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5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500"/>
                            </p:stCondLst>
                            <p:childTnLst>
                              <p:par>
                                <p:cTn id="9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0"/>
                            </p:stCondLst>
                            <p:childTnLst>
                              <p:par>
                                <p:cTn id="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500"/>
                            </p:stCondLst>
                            <p:childTnLst>
                              <p:par>
                                <p:cTn id="9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0" animBg="1"/>
      <p:bldP spid="25" grpId="0" animBg="1"/>
      <p:bldP spid="29" grpId="0" animBg="1"/>
      <p:bldP spid="30" grpId="0" animBg="1"/>
      <p:bldP spid="47" grpId="0" animBg="1"/>
      <p:bldP spid="32" grpId="0" animBg="1"/>
      <p:bldP spid="34" grpId="0"/>
      <p:bldP spid="51" grpId="0" animBg="1"/>
      <p:bldP spid="53" grpId="0" animBg="1"/>
      <p:bldP spid="54" grpId="0" animBg="1"/>
      <p:bldP spid="55" grpId="0" animBg="1"/>
      <p:bldP spid="60" grpId="0" animBg="1"/>
      <p:bldP spid="63" grpId="0" animBg="1"/>
      <p:bldP spid="64" grpId="0" animBg="1"/>
      <p:bldP spid="65" grpId="0" animBg="1"/>
      <p:bldP spid="66" grpId="0" animBg="1"/>
      <p:bldP spid="70" grpId="0" animBg="1"/>
      <p:bldP spid="74" grpId="0" animBg="1"/>
      <p:bldP spid="75" grpId="0" animBg="1"/>
      <p:bldP spid="7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oryboard Layou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11528</TotalTime>
  <Words>1828</Words>
  <Application>Microsoft Office PowerPoint</Application>
  <PresentationFormat>On-screen Show (4:3)</PresentationFormat>
  <Paragraphs>509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BPG Glaho Arial</vt:lpstr>
      <vt:lpstr>Calibri Light</vt:lpstr>
      <vt:lpstr>BPG Nino Mtavruli</vt:lpstr>
      <vt:lpstr>DejaVu Sans</vt:lpstr>
      <vt:lpstr>Calibri</vt:lpstr>
      <vt:lpstr>Wingdings</vt:lpstr>
      <vt:lpstr>Office Theme</vt:lpstr>
      <vt:lpstr>Storyboard Layouts</vt:lpstr>
      <vt:lpstr>Budget Management Electronic System</vt:lpstr>
      <vt:lpstr>eBudget</vt:lpstr>
      <vt:lpstr>eBudget</vt:lpstr>
      <vt:lpstr>eBudget</vt:lpstr>
      <vt:lpstr>eBudget</vt:lpstr>
      <vt:lpstr>eBudget</vt:lpstr>
      <vt:lpstr>eBudget</vt:lpstr>
      <vt:lpstr>eBudget</vt:lpstr>
      <vt:lpstr>eBudget</vt:lpstr>
      <vt:lpstr>eBudget</vt:lpstr>
      <vt:lpstr>eBudget</vt:lpstr>
      <vt:lpstr>eBudget</vt:lpstr>
      <vt:lpstr>eBudget</vt:lpstr>
      <vt:lpstr>eBudget</vt:lpstr>
      <vt:lpstr>eBudget</vt:lpstr>
      <vt:lpstr>eBudget</vt:lpstr>
      <vt:lpstr>eBudget</vt:lpstr>
      <vt:lpstr>eBudget</vt:lpstr>
      <vt:lpstr>eBudget</vt:lpstr>
      <vt:lpstr>eBudget</vt:lpstr>
      <vt:lpstr>eBudget</vt:lpstr>
      <vt:lpstr>eBudget</vt:lpstr>
      <vt:lpstr>eBudget</vt:lpstr>
      <vt:lpstr>eBudget</vt:lpstr>
      <vt:lpstr>Thank you for your attention!  Please feel free to ask questions.</vt:lpstr>
    </vt:vector>
  </TitlesOfParts>
  <Company>USN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</dc:creator>
  <cp:lastModifiedBy>Ksenia Galantsova</cp:lastModifiedBy>
  <cp:revision>648</cp:revision>
  <cp:lastPrinted>2015-09-11T07:50:49Z</cp:lastPrinted>
  <dcterms:created xsi:type="dcterms:W3CDTF">2010-06-24T14:06:57Z</dcterms:created>
  <dcterms:modified xsi:type="dcterms:W3CDTF">2015-09-17T11:33:00Z</dcterms:modified>
</cp:coreProperties>
</file>