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28"/>
  </p:notesMasterIdLst>
  <p:handoutMasterIdLst>
    <p:handoutMasterId r:id="rId29"/>
  </p:handoutMasterIdLst>
  <p:sldIdLst>
    <p:sldId id="339" r:id="rId3"/>
    <p:sldId id="336" r:id="rId4"/>
    <p:sldId id="337" r:id="rId5"/>
    <p:sldId id="312" r:id="rId6"/>
    <p:sldId id="315" r:id="rId7"/>
    <p:sldId id="307" r:id="rId8"/>
    <p:sldId id="314" r:id="rId9"/>
    <p:sldId id="313" r:id="rId10"/>
    <p:sldId id="325" r:id="rId11"/>
    <p:sldId id="319" r:id="rId12"/>
    <p:sldId id="320" r:id="rId13"/>
    <p:sldId id="321" r:id="rId14"/>
    <p:sldId id="322" r:id="rId15"/>
    <p:sldId id="323" r:id="rId16"/>
    <p:sldId id="324" r:id="rId17"/>
    <p:sldId id="326" r:id="rId18"/>
    <p:sldId id="317" r:id="rId19"/>
    <p:sldId id="327" r:id="rId20"/>
    <p:sldId id="328" r:id="rId21"/>
    <p:sldId id="329" r:id="rId22"/>
    <p:sldId id="331" r:id="rId23"/>
    <p:sldId id="330" r:id="rId24"/>
    <p:sldId id="332" r:id="rId25"/>
    <p:sldId id="340" r:id="rId26"/>
    <p:sldId id="333" r:id="rId27"/>
  </p:sldIdLst>
  <p:sldSz cx="9144000" cy="6858000" type="screen4x3"/>
  <p:notesSz cx="6797675" cy="9874250"/>
  <p:embeddedFontLst>
    <p:embeddedFont>
      <p:font typeface="Calibri Light" panose="020F0302020204030204" pitchFamily="34" charset="0"/>
      <p:regular r:id="rId30"/>
      <p:italic r:id="rId31"/>
    </p:embeddedFont>
    <p:embeddedFont>
      <p:font typeface="BPG Glaho Arial" panose="020B0604020202020204" charset="0"/>
      <p:regular r:id="rId32"/>
    </p:embeddedFont>
    <p:embeddedFont>
      <p:font typeface="BPG Nino Mtavruli" panose="020B0604020202020204" charset="0"/>
      <p:regular r:id="rId33"/>
      <p:bold r:id="rId34"/>
    </p:embeddedFont>
    <p:embeddedFont>
      <p:font typeface="DejaVu Sans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rtl="0"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am Shvangiradze" initials="G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D0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0" autoAdjust="0"/>
    <p:restoredTop sz="95792" autoAdjust="0"/>
  </p:normalViewPr>
  <p:slideViewPr>
    <p:cSldViewPr>
      <p:cViewPr varScale="1">
        <p:scale>
          <a:sx n="88" d="100"/>
          <a:sy n="88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dirty="0" smtClean="0"/>
              <a:t>9/17/2015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8363A5-8A49-44D8-8623-9D9FBF48F1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rtl="0">
              <a:defRPr/>
            </a:pPr>
            <a:r>
              <a:rPr lang="en-US" dirty="0"/>
              <a:t>9/17/2015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 rt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 rtl="0"/>
            <a:r>
              <a:rPr lang="ru-RU" noProof="0"/>
              <a:t>Click to edit Master text styles</a:t>
            </a:r>
          </a:p>
          <a:p>
            <a:pPr lvl="1" rtl="0"/>
            <a:r>
              <a:rPr lang="ru-RU" noProof="0"/>
              <a:t>Second level</a:t>
            </a:r>
          </a:p>
          <a:p>
            <a:pPr lvl="2" rtl="0"/>
            <a:r>
              <a:rPr lang="ru-RU" noProof="0"/>
              <a:t>Third level</a:t>
            </a:r>
          </a:p>
          <a:p>
            <a:pPr lvl="3" rtl="0"/>
            <a:r>
              <a:rPr lang="ru-RU" noProof="0"/>
              <a:t>Fourth level</a:t>
            </a:r>
          </a:p>
          <a:p>
            <a:pPr lvl="4" rtl="0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rtlCol="0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 rtl="0">
              <a:defRPr/>
            </a:pPr>
            <a:fld id="{17E8F975-CA93-4CAC-8B2D-F6D625F79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6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1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75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50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0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36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0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43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78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43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5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97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48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4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79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55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5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7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8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1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58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63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3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0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 rtl="0"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34F23C96-AE04-48C6-BC2B-176B54AB8B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6F8AF43-D5D2-4CA0-8DBA-D27295DFD1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 rtlCol="0">
            <a:normAutofit/>
          </a:bodyPr>
          <a:lstStyle>
            <a:lvl1pPr algn="l" rtl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 rtlCol="0">
            <a:normAutofit/>
          </a:bodyPr>
          <a:lstStyle>
            <a:lvl1pPr algn="l" rtl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06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9/17/2015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149CE8F6-9B7B-482F-ADCE-D12011166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 algn="l" rtl="0">
              <a:defRPr sz="60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 algn="l" rtl="0"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9/17/2015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1BE8AAB-F472-4092-B654-F147BB7956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B25373E3-80BD-409F-B8A6-0EEC1CA042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425DF423-744E-41E2-8F36-90A26F2512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522558D-7DB3-4A8C-B59E-FBD85309DE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B62258B2-666A-4CFD-B23C-1DEEDDD288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7E93E66-EA40-407E-A5E6-8DE8278D73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DFBE7DC5-4094-4624-93BB-48931E6C35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4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2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5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9.png"/><Relationship Id="rId5" Type="http://schemas.openxmlformats.org/officeDocument/2006/relationships/image" Target="../media/image2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811997" y="3464143"/>
            <a:ext cx="6570003" cy="1066800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-RU" sz="2400" dirty="0">
                <a:solidFill>
                  <a:srgbClr val="C00000"/>
                </a:solidFill>
                <a:latin typeface="BPG Nino Mtavruli" panose="02000806000000020004" pitchFamily="2" charset="0"/>
                <a:cs typeface="Arial" pitchFamily="34" charset="0"/>
              </a:rPr>
              <a:t>Электронная система управления бюджетом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258212" y="4648200"/>
            <a:ext cx="6781800" cy="928523"/>
          </a:xfrm>
        </p:spPr>
        <p:txBody>
          <a:bodyPr rtlCol="0">
            <a:normAutofit/>
          </a:bodyPr>
          <a:lstStyle/>
          <a:p>
            <a:pPr algn="ctr" rtl="0" eaLnBrk="1" hangingPunct="1"/>
            <a:endParaRPr lang="ka-GE" sz="1500" dirty="0" smtClean="0">
              <a:solidFill>
                <a:schemeClr val="tx2">
                  <a:lumMod val="60000"/>
                  <a:lumOff val="40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rtl="0" eaLnBrk="1" hangingPunct="1"/>
            <a:r>
              <a:rPr lang="ru-RU" sz="12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Финансовая аналитическая служба ЮЛПП, Министерство финансов</a:t>
            </a:r>
          </a:p>
          <a:p>
            <a:pPr algn="ctr" rtl="0" eaLnBrk="1" hangingPunct="1"/>
            <a:r>
              <a:rPr lang="ru-RU" sz="12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октябрь 2015 года</a:t>
            </a:r>
            <a:endParaRPr lang="ru-RU" sz="12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5100" y="22098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6000" dirty="0">
                <a:solidFill>
                  <a:srgbClr val="D00000"/>
                </a:solidFill>
              </a:rPr>
              <a:t>e-</a:t>
            </a:r>
            <a:r>
              <a:rPr lang="ru-RU" sz="6000" dirty="0"/>
              <a:t>Бюджет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6" y="19657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05" y="1965714"/>
            <a:ext cx="3048000" cy="302895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82469" y="5592987"/>
            <a:ext cx="4461528" cy="377216"/>
          </a:xfrm>
        </p:spPr>
        <p:txBody>
          <a:bodyPr rtlCol="0">
            <a:normAutofit/>
          </a:bodyPr>
          <a:lstStyle/>
          <a:p>
            <a:pPr algn="r" rtl="0"/>
            <a:r>
              <a:rPr lang="ru-RU" sz="10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Гурам</a:t>
            </a:r>
            <a:r>
              <a:rPr lang="ru-RU" sz="10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0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Швангирадзе</a:t>
            </a:r>
            <a:r>
              <a:rPr lang="ru-RU" sz="10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ru-RU" sz="1000" dirty="0">
                <a:solidFill>
                  <a:srgbClr val="C00000"/>
                </a:solidFill>
              </a:rPr>
              <a:t>главный аналитик</a:t>
            </a:r>
            <a:endParaRPr lang="ru-RU" sz="10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408015"/>
            <a:ext cx="3048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Бюджетные единицы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25802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Организация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30029" y="4432400"/>
            <a:ext cx="26746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Классификатор расходов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04549" y="3293701"/>
            <a:ext cx="32960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Источник финансирования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09800" y="3739436"/>
            <a:ext cx="2667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Подысточник</a:t>
            </a:r>
            <a:r>
              <a:rPr lang="ru-RU" dirty="0"/>
              <a:t> финансирования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1999" y="2592680"/>
            <a:ext cx="457817" cy="417787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7" y="3010467"/>
            <a:ext cx="284732" cy="467899"/>
          </a:xfrm>
          <a:prstGeom prst="bentConnector3">
            <a:avLst>
              <a:gd name="adj1" fmla="val -80286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504548" y="3478366"/>
            <a:ext cx="705251" cy="584235"/>
          </a:xfrm>
          <a:prstGeom prst="bentConnector3">
            <a:avLst>
              <a:gd name="adj1" fmla="val -32414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209799" y="4062602"/>
            <a:ext cx="120229" cy="554464"/>
          </a:xfrm>
          <a:prstGeom prst="bentConnector3">
            <a:avLst>
              <a:gd name="adj1" fmla="val -190137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76800" y="727531"/>
            <a:ext cx="4190997" cy="5139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Классификатор, </a:t>
            </a:r>
            <a:r>
              <a:rPr lang="ru-RU" sz="1600" dirty="0" smtClean="0"/>
              <a:t>соответствующие бюджетным </a:t>
            </a:r>
            <a:r>
              <a:rPr lang="ru-RU" sz="1600" dirty="0"/>
              <a:t>циклам.</a:t>
            </a:r>
          </a:p>
          <a:p>
            <a:pPr rtl="0"/>
            <a:r>
              <a:rPr lang="ru-RU" sz="1400" dirty="0"/>
              <a:t>В настоящее время система насчитывает 6 периодов работы:</a:t>
            </a:r>
          </a:p>
          <a:p>
            <a:pPr marL="800100" lvl="1" indent="-342900" rtl="0">
              <a:buFont typeface="Wingdings" panose="05000000000000000000" pitchFamily="2" charset="2"/>
              <a:buChar char="q"/>
            </a:pPr>
            <a:r>
              <a:rPr lang="ru-RU" sz="1400" dirty="0"/>
              <a:t>Бюджетный цикл 2010-2011</a:t>
            </a:r>
          </a:p>
          <a:p>
            <a:pPr marL="800100" lvl="1" indent="-342900" rtl="0">
              <a:buFont typeface="Wingdings" panose="05000000000000000000" pitchFamily="2" charset="2"/>
              <a:buChar char="q"/>
            </a:pPr>
            <a:r>
              <a:rPr lang="ru-RU" sz="1400" dirty="0"/>
              <a:t>Бюджетный цикл 2011-2012</a:t>
            </a:r>
          </a:p>
          <a:p>
            <a:pPr marL="800100" lvl="1" indent="-342900" rtl="0">
              <a:buFont typeface="Wingdings" panose="05000000000000000000" pitchFamily="2" charset="2"/>
              <a:buChar char="q"/>
            </a:pPr>
            <a:r>
              <a:rPr lang="ru-RU" sz="1400" dirty="0"/>
              <a:t>Бюджетный цикл 2012-2013</a:t>
            </a:r>
          </a:p>
          <a:p>
            <a:pPr marL="800100" lvl="1" indent="-342900" rtl="0">
              <a:buFont typeface="Wingdings" panose="05000000000000000000" pitchFamily="2" charset="2"/>
              <a:buChar char="q"/>
            </a:pPr>
            <a:r>
              <a:rPr lang="ru-RU" sz="1400" dirty="0"/>
              <a:t>Бюджетный цикл 2013-2014</a:t>
            </a:r>
          </a:p>
          <a:p>
            <a:pPr marL="800100" lvl="1" indent="-342900" rtl="0">
              <a:buFont typeface="Wingdings" panose="05000000000000000000" pitchFamily="2" charset="2"/>
              <a:buChar char="q"/>
            </a:pPr>
            <a:r>
              <a:rPr lang="ru-RU" sz="1400" dirty="0"/>
              <a:t>Бюджетный цикл 2014-2015</a:t>
            </a:r>
          </a:p>
          <a:p>
            <a:pPr marL="800100" lvl="1" indent="-342900" rtl="0">
              <a:buFont typeface="Wingdings" panose="05000000000000000000" pitchFamily="2" charset="2"/>
              <a:buChar char="q"/>
            </a:pPr>
            <a:r>
              <a:rPr lang="ru-RU" sz="1400" dirty="0"/>
              <a:t>Бюджетный цикл 2015-2016</a:t>
            </a:r>
          </a:p>
          <a:p>
            <a:pPr rtl="0"/>
            <a:endParaRPr lang="en-US" sz="1600" dirty="0" smtClean="0"/>
          </a:p>
          <a:p>
            <a:pPr rtl="0"/>
            <a:r>
              <a:rPr lang="ru-RU" sz="1400" i="1" dirty="0"/>
              <a:t>Например, последний цикл (период работы 2015-2016) соответствует бюджетному циклу, который начался в 2015 году, и направлен на планирование и корректировку бюджета 2016 года.      </a:t>
            </a:r>
            <a:endParaRPr lang="en-US" sz="1400" i="1" dirty="0"/>
          </a:p>
          <a:p>
            <a:pPr rtl="0"/>
            <a:r>
              <a:rPr lang="ru-RU" sz="1600" dirty="0" smtClean="0"/>
              <a:t>Все </a:t>
            </a:r>
            <a:r>
              <a:rPr lang="ru-RU" sz="1600" dirty="0"/>
              <a:t>другие классификаторы зависят от периодов работы, что обеспечивает целостность данных прошлых периодов через разработку вариантов соответствующей классификации. </a:t>
            </a:r>
          </a:p>
          <a:p>
            <a:pPr rtl="0"/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0" y="1990227"/>
            <a:ext cx="22097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Период работы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0" y="2174893"/>
            <a:ext cx="533400" cy="417788"/>
          </a:xfrm>
          <a:prstGeom prst="bentConnector3">
            <a:avLst>
              <a:gd name="adj1" fmla="val -42857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2535660" y="1976830"/>
            <a:ext cx="2243878" cy="4267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74" name="Rectangle 73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/>
                <a:t>Расходы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594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408015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Бюджетные единицы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25802"/>
            <a:ext cx="25139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Организация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13878" y="4445485"/>
            <a:ext cx="2133600" cy="6620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Классификатор расходов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08592" y="3332856"/>
            <a:ext cx="28634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Источник финансирования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91878" y="3757282"/>
            <a:ext cx="2777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Подысточник</a:t>
            </a:r>
            <a:r>
              <a:rPr lang="ru-RU" dirty="0"/>
              <a:t> финансирования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1999" y="2592680"/>
            <a:ext cx="457817" cy="417787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6" y="3010468"/>
            <a:ext cx="488775" cy="507054"/>
          </a:xfrm>
          <a:prstGeom prst="bentConnector3">
            <a:avLst>
              <a:gd name="adj1" fmla="val -467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08592" y="3517522"/>
            <a:ext cx="483286" cy="562926"/>
          </a:xfrm>
          <a:prstGeom prst="bentConnector3">
            <a:avLst>
              <a:gd name="adj1" fmla="val -47301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191878" y="4080447"/>
            <a:ext cx="322000" cy="696071"/>
          </a:xfrm>
          <a:prstGeom prst="bentConnector3">
            <a:avLst>
              <a:gd name="adj1" fmla="val -70994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12521" y="1146959"/>
            <a:ext cx="4131476" cy="43088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rtl="0"/>
            <a:r>
              <a:rPr lang="ru-RU" sz="2000" dirty="0"/>
              <a:t>Государство, автономные республики и муниципалитеты.</a:t>
            </a:r>
          </a:p>
          <a:p>
            <a:pPr rtl="0"/>
            <a:endParaRPr lang="en-US" sz="2000" dirty="0" smtClean="0"/>
          </a:p>
          <a:p>
            <a:pPr rtl="0"/>
            <a:r>
              <a:rPr lang="ru-RU" sz="1600" i="1" dirty="0" smtClean="0"/>
              <a:t>Например</a:t>
            </a:r>
            <a:r>
              <a:rPr lang="ru-RU" sz="1600" i="1" dirty="0"/>
              <a:t>, в период работы 2015-2016:</a:t>
            </a:r>
          </a:p>
          <a:p>
            <a:pPr rtl="0"/>
            <a:endParaRPr lang="en-US" dirty="0" smtClean="0"/>
          </a:p>
          <a:p>
            <a:pPr lvl="1" rtl="0"/>
            <a:r>
              <a:rPr lang="ru-RU" sz="1400" dirty="0"/>
              <a:t>01 - </a:t>
            </a:r>
            <a:r>
              <a:rPr lang="ru-RU" sz="1400" b="1" dirty="0"/>
              <a:t>Государство </a:t>
            </a:r>
            <a:endParaRPr lang="en-US" sz="1400" b="1" dirty="0" smtClean="0"/>
          </a:p>
          <a:p>
            <a:pPr lvl="1" rtl="0"/>
            <a:endParaRPr lang="en-US" sz="1400" b="1" dirty="0" smtClean="0"/>
          </a:p>
          <a:p>
            <a:pPr lvl="1" rtl="0"/>
            <a:r>
              <a:rPr lang="ru-RU" sz="1400" dirty="0"/>
              <a:t>02 - Автономная Республика </a:t>
            </a:r>
            <a:r>
              <a:rPr lang="ru-RU" sz="1400" b="1" dirty="0"/>
              <a:t>Абхазия</a:t>
            </a:r>
          </a:p>
          <a:p>
            <a:pPr lvl="1" rtl="0"/>
            <a:endParaRPr lang="en-US" sz="1400" b="1" dirty="0"/>
          </a:p>
          <a:p>
            <a:pPr lvl="1" rtl="0"/>
            <a:r>
              <a:rPr lang="ru-RU" sz="1400" dirty="0"/>
              <a:t>03 - Автономная Республика </a:t>
            </a:r>
            <a:r>
              <a:rPr lang="ru-RU" sz="1400" b="1" dirty="0"/>
              <a:t>Аджария</a:t>
            </a:r>
          </a:p>
          <a:p>
            <a:pPr lvl="1" rtl="0"/>
            <a:endParaRPr lang="en-US" sz="1400" b="1" dirty="0"/>
          </a:p>
          <a:p>
            <a:pPr lvl="1" rtl="0"/>
            <a:r>
              <a:rPr lang="ru-RU" sz="1400" dirty="0"/>
              <a:t>04 – муниципалитет </a:t>
            </a:r>
            <a:r>
              <a:rPr lang="ru-RU" sz="1400" b="1" dirty="0"/>
              <a:t>Тбилиси</a:t>
            </a:r>
          </a:p>
          <a:p>
            <a:pPr rtl="0"/>
            <a:endParaRPr lang="en-US" dirty="0" smtClean="0"/>
          </a:p>
          <a:p>
            <a:pPr rtl="0"/>
            <a:r>
              <a:rPr lang="ru-RU" dirty="0"/>
              <a:t>… </a:t>
            </a:r>
            <a:r>
              <a:rPr lang="ru-RU" sz="1400" i="1" dirty="0"/>
              <a:t>и другие муниципалитеты.</a:t>
            </a:r>
          </a:p>
          <a:p>
            <a:pPr rtl="0"/>
            <a:endParaRPr lang="en-US" sz="1400" dirty="0" smtClean="0"/>
          </a:p>
          <a:p>
            <a:pPr rtl="0"/>
            <a:r>
              <a:rPr lang="ru-RU" sz="1400" dirty="0"/>
              <a:t>Всего 79 самоуправляемых единиц </a:t>
            </a:r>
          </a:p>
          <a:p>
            <a:pPr rtl="0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0" y="1990227"/>
            <a:ext cx="28193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Период работы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0" y="2174893"/>
            <a:ext cx="533400" cy="417788"/>
          </a:xfrm>
          <a:prstGeom prst="bentConnector3">
            <a:avLst>
              <a:gd name="adj1" fmla="val -42857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3047998" y="2371283"/>
            <a:ext cx="1752601" cy="4267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21" y="2477168"/>
            <a:ext cx="462892" cy="4628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17" y="2921189"/>
            <a:ext cx="466354" cy="4663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63" y="3769297"/>
            <a:ext cx="458608" cy="4586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60" y="3334608"/>
            <a:ext cx="485871" cy="48587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33" name="Rectangle 32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/>
                <a:t>Расходы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3778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290680"/>
            <a:ext cx="25907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Бюджетные единицы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46497" y="2713028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Организация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61757" y="4236499"/>
            <a:ext cx="2366274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Классификатор расходов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718117" y="3169434"/>
            <a:ext cx="254908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Источник финансирования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188369" y="3560085"/>
            <a:ext cx="273966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Подысточник</a:t>
            </a:r>
            <a:r>
              <a:rPr lang="ru-RU" sz="1600" dirty="0"/>
              <a:t> финансирования</a:t>
            </a:r>
            <a:endParaRPr lang="en-US" sz="1600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1999" y="2475346"/>
            <a:ext cx="484497" cy="422348"/>
          </a:xfrm>
          <a:prstGeom prst="bentConnector3">
            <a:avLst>
              <a:gd name="adj1" fmla="val -4718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46497" y="2897693"/>
            <a:ext cx="471620" cy="441017"/>
          </a:xfrm>
          <a:prstGeom prst="bentConnector3">
            <a:avLst>
              <a:gd name="adj1" fmla="val -48471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18117" y="3338711"/>
            <a:ext cx="470252" cy="513762"/>
          </a:xfrm>
          <a:prstGeom prst="bentConnector3">
            <a:avLst>
              <a:gd name="adj1" fmla="val -48612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188369" y="3852472"/>
            <a:ext cx="373388" cy="553303"/>
          </a:xfrm>
          <a:prstGeom prst="bentConnector3">
            <a:avLst>
              <a:gd name="adj1" fmla="val -6122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80909" y="1107332"/>
            <a:ext cx="3979079" cy="4770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Бюджет государства, а также каждого муниципалитета и автономной республики имеет собственную структуру затратных единиц. Предельные лимиты ассигнований определяются для каждой затратной единицы в начале бюджетного цикла, после чего они подразделяются в древовидную организационную структуру в файлах.</a:t>
            </a:r>
          </a:p>
          <a:p>
            <a:pPr rtl="0"/>
            <a:endParaRPr lang="en-US" dirty="0" smtClean="0"/>
          </a:p>
          <a:p>
            <a:pPr rtl="0"/>
            <a:r>
              <a:rPr lang="ru-RU" sz="1200" i="1" dirty="0" smtClean="0"/>
              <a:t>Например</a:t>
            </a:r>
            <a:r>
              <a:rPr lang="ru-RU" sz="1200" i="1" dirty="0"/>
              <a:t>, государственный бюджет в период работы 2015-2016 имеет около 60 затратных единиц. Существует много файлов для каждой затратной единицы и сотни организаций внутри каждого файла. </a:t>
            </a:r>
            <a:endParaRPr lang="en-US" sz="1400" i="1" dirty="0" smtClean="0"/>
          </a:p>
          <a:p>
            <a:pPr rtl="0"/>
            <a:endParaRPr lang="en-US" dirty="0" smtClean="0"/>
          </a:p>
          <a:p>
            <a:pPr lvl="1" rtl="0"/>
            <a:r>
              <a:rPr lang="ru-RU" sz="1200" dirty="0"/>
              <a:t>01 - </a:t>
            </a:r>
            <a:r>
              <a:rPr lang="ru-RU" sz="1200" b="1" dirty="0"/>
              <a:t>Государство </a:t>
            </a:r>
            <a:endParaRPr lang="en-US" sz="1200" b="1" dirty="0" smtClean="0"/>
          </a:p>
          <a:p>
            <a:pPr lvl="1" rtl="0"/>
            <a:r>
              <a:rPr lang="ru-RU" sz="1200" b="1" dirty="0"/>
              <a:t>       </a:t>
            </a:r>
            <a:r>
              <a:rPr lang="ru-RU" sz="900" b="1" dirty="0"/>
              <a:t>01 00 - Затратная единица</a:t>
            </a:r>
          </a:p>
          <a:p>
            <a:pPr lvl="1" rtl="0"/>
            <a:r>
              <a:rPr lang="ru-RU" sz="900" b="1" dirty="0"/>
              <a:t>	        01 01 - Организация</a:t>
            </a:r>
          </a:p>
          <a:p>
            <a:pPr lvl="1" rtl="0"/>
            <a:r>
              <a:rPr lang="ru-RU" sz="900" b="1" dirty="0"/>
              <a:t>	        01 02 - Организация</a:t>
            </a:r>
          </a:p>
          <a:p>
            <a:pPr lvl="1" rtl="0"/>
            <a:r>
              <a:rPr lang="ru-RU" sz="900" b="1" dirty="0"/>
              <a:t>	                     01 02 01 - Организация</a:t>
            </a:r>
            <a:endParaRPr lang="en-US" sz="900" b="1" dirty="0"/>
          </a:p>
          <a:p>
            <a:pPr lvl="1" rtl="0"/>
            <a:r>
              <a:rPr lang="ru-RU" sz="900" b="1" dirty="0"/>
              <a:t>	                     01 02 02 - Организация</a:t>
            </a:r>
          </a:p>
          <a:p>
            <a:pPr lvl="1" rtl="0"/>
            <a:r>
              <a:rPr lang="ru-RU" sz="900" b="1" dirty="0"/>
              <a:t>	        01 03 - Организация </a:t>
            </a:r>
          </a:p>
          <a:p>
            <a:pPr lvl="1" rtl="0"/>
            <a:r>
              <a:rPr lang="ru-RU" sz="900" b="1" dirty="0"/>
              <a:t>	             …</a:t>
            </a:r>
          </a:p>
          <a:p>
            <a:pPr lvl="1" rtl="0"/>
            <a:r>
              <a:rPr lang="ru-RU" sz="900" b="1" dirty="0"/>
              <a:t>          02 00 - Затратная единица</a:t>
            </a:r>
          </a:p>
          <a:p>
            <a:pPr lvl="1" rtl="0"/>
            <a:r>
              <a:rPr lang="ru-RU" sz="900" b="1" dirty="0"/>
              <a:t>          …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1" y="1870095"/>
            <a:ext cx="25907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Период работы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0" y="2054760"/>
            <a:ext cx="533399" cy="420585"/>
          </a:xfrm>
          <a:prstGeom prst="bentConnector3">
            <a:avLst>
              <a:gd name="adj1" fmla="val -42857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2819399" y="2673959"/>
            <a:ext cx="2040725" cy="4267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7" y="3773607"/>
            <a:ext cx="462892" cy="46289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257676" y="4236499"/>
            <a:ext cx="1533524" cy="556957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267200" y="5032764"/>
            <a:ext cx="1524000" cy="148836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5376" y="4692930"/>
            <a:ext cx="39195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100" dirty="0"/>
              <a:t>Затратные единицы существуют только в модуле расходов. Они не зависят от файлов </a:t>
            </a:r>
            <a:r>
              <a:rPr lang="ru-RU" sz="1100" i="1" dirty="0"/>
              <a:t>(может быть много файлов в пределах затратной единицы). </a:t>
            </a:r>
            <a:r>
              <a:rPr lang="ru-RU" sz="1100" dirty="0"/>
              <a:t>Они могут соответствовать отраслевым министерствам, управлениям государственной прокуратуры, приоритетным или другим структурным или виртуальным единицам, которые необходимы.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543800" y="4236499"/>
            <a:ext cx="513073" cy="156813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95186" y="3886608"/>
            <a:ext cx="84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200" dirty="0"/>
              <a:t>Древовидная структура в каждом файле</a:t>
            </a:r>
            <a:endParaRPr lang="en-US" sz="1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40" name="Rectangle 39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/>
                <a:t>Расходы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4105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4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4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400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4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00"/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00"/>
                            </p:stCondLst>
                            <p:childTnLst>
                              <p:par>
                                <p:cTn id="6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00"/>
                            </p:stCondLst>
                            <p:childTnLst>
                              <p:par>
                                <p:cTn id="8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11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11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11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11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911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2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408015"/>
            <a:ext cx="24383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Бюджетные единицы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25802"/>
            <a:ext cx="23479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Организация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54900" y="4725732"/>
            <a:ext cx="227133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Классификатор расходов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08592" y="3243589"/>
            <a:ext cx="23300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Источник финансирования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37921" y="3984660"/>
            <a:ext cx="2895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Подысточник</a:t>
            </a:r>
            <a:r>
              <a:rPr lang="ru-RU" dirty="0"/>
              <a:t> финансирования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1999" y="2592680"/>
            <a:ext cx="457817" cy="417787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6" y="3010467"/>
            <a:ext cx="488775" cy="556287"/>
          </a:xfrm>
          <a:prstGeom prst="bentConnector3">
            <a:avLst>
              <a:gd name="adj1" fmla="val -467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08591" y="3566754"/>
            <a:ext cx="329329" cy="741071"/>
          </a:xfrm>
          <a:prstGeom prst="bentConnector3">
            <a:avLst>
              <a:gd name="adj1" fmla="val -69414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037920" y="4307826"/>
            <a:ext cx="416979" cy="741072"/>
          </a:xfrm>
          <a:prstGeom prst="bentConnector3">
            <a:avLst>
              <a:gd name="adj1" fmla="val -5482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67478" y="705506"/>
            <a:ext cx="3733800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СУГФ использует источники финансирования для различения типов ассигнований, которые могут или должны быть обработаны и учтены в отношении их уникальных особенностей.</a:t>
            </a:r>
          </a:p>
          <a:p>
            <a:pPr rtl="0"/>
            <a:endParaRPr lang="en-US" sz="1600" dirty="0" smtClean="0"/>
          </a:p>
          <a:p>
            <a:pPr rtl="0"/>
            <a:r>
              <a:rPr lang="ru-RU" sz="1600" dirty="0"/>
              <a:t>Примеры источников финансирования:</a:t>
            </a:r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Субсидия</a:t>
            </a:r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Кредит</a:t>
            </a:r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Специальный перевод</a:t>
            </a:r>
            <a:endParaRPr lang="en-US" sz="1200" dirty="0"/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Целевой перевод</a:t>
            </a:r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Целевая субсидия</a:t>
            </a:r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Президентский резервный фонд</a:t>
            </a:r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Государственный резервный фонд</a:t>
            </a:r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…</a:t>
            </a:r>
          </a:p>
          <a:p>
            <a:pPr rtl="0"/>
            <a:endParaRPr lang="en-US" sz="1600" dirty="0" smtClean="0"/>
          </a:p>
          <a:p>
            <a:pPr rtl="0"/>
            <a:r>
              <a:rPr lang="ru-RU" sz="1400" dirty="0"/>
              <a:t>Существует 18 источников финансирования в период работы 2015-2016 гг. 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0" y="1990227"/>
            <a:ext cx="24819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Период работы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0" y="2174893"/>
            <a:ext cx="533400" cy="417788"/>
          </a:xfrm>
          <a:prstGeom prst="bentConnector3">
            <a:avLst>
              <a:gd name="adj1" fmla="val -42857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4117601" y="3297211"/>
            <a:ext cx="736920" cy="4267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33" name="Rectangle 32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/>
                <a:t>Расходы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2836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408015"/>
            <a:ext cx="25907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Бюджетные единицы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25802"/>
            <a:ext cx="24377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Организация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39940" y="4435185"/>
            <a:ext cx="212378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Классификатор расходов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08591" y="3243589"/>
            <a:ext cx="28032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Источник финансирования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57400" y="3668520"/>
            <a:ext cx="2362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Подысточник</a:t>
            </a:r>
            <a:r>
              <a:rPr lang="ru-RU" dirty="0"/>
              <a:t> финансирования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1999" y="2592680"/>
            <a:ext cx="457817" cy="417787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7" y="3010467"/>
            <a:ext cx="488774" cy="417787"/>
          </a:xfrm>
          <a:prstGeom prst="bentConnector3">
            <a:avLst>
              <a:gd name="adj1" fmla="val -467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08590" y="3428254"/>
            <a:ext cx="348809" cy="563431"/>
          </a:xfrm>
          <a:prstGeom prst="bentConnector3">
            <a:avLst>
              <a:gd name="adj1" fmla="val -65537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057400" y="3991685"/>
            <a:ext cx="482540" cy="766665"/>
          </a:xfrm>
          <a:prstGeom prst="bentConnector3">
            <a:avLst>
              <a:gd name="adj1" fmla="val -47374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14320" y="776774"/>
            <a:ext cx="3979079" cy="52014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Некоторые источники финансирования могут требовать управления потоками данных с дополнительными сведениями, </a:t>
            </a:r>
            <a:r>
              <a:rPr lang="ru-RU" sz="1600" dirty="0" smtClean="0"/>
              <a:t>поставляемыми через </a:t>
            </a:r>
            <a:r>
              <a:rPr lang="ru-RU" sz="1600" dirty="0"/>
              <a:t>подысточники</a:t>
            </a:r>
            <a:r>
              <a:rPr lang="ru-RU" sz="1600" dirty="0"/>
              <a:t>.</a:t>
            </a:r>
          </a:p>
          <a:p>
            <a:pPr rtl="0"/>
            <a:endParaRPr lang="en-US" sz="1600" dirty="0" smtClean="0"/>
          </a:p>
          <a:p>
            <a:pPr rtl="0"/>
            <a:r>
              <a:rPr lang="ru-RU" sz="1600" dirty="0"/>
              <a:t>Примеры </a:t>
            </a:r>
            <a:r>
              <a:rPr lang="ru-RU" sz="1600" dirty="0"/>
              <a:t>подысточников</a:t>
            </a:r>
            <a:r>
              <a:rPr lang="ru-RU" sz="1600" dirty="0"/>
              <a:t>:</a:t>
            </a:r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Субсидия</a:t>
            </a:r>
          </a:p>
          <a:p>
            <a:pPr marL="1200150" lvl="2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Субсидия_Донор1</a:t>
            </a:r>
          </a:p>
          <a:p>
            <a:pPr marL="1200150" lvl="2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Субсидия_Донор2</a:t>
            </a:r>
          </a:p>
          <a:p>
            <a:pPr marL="1200150" lvl="2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…</a:t>
            </a:r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Кредит</a:t>
            </a:r>
          </a:p>
          <a:p>
            <a:pPr marL="1200150" lvl="2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Кредит_Донор1</a:t>
            </a:r>
          </a:p>
          <a:p>
            <a:pPr marL="1200150" lvl="2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Кредит_Донор2</a:t>
            </a:r>
            <a:endParaRPr lang="en-US" sz="1200" dirty="0"/>
          </a:p>
          <a:p>
            <a:pPr marL="1200150" lvl="2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…</a:t>
            </a:r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Целевая субсидия</a:t>
            </a:r>
          </a:p>
          <a:p>
            <a:pPr marL="1200150" lvl="2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Договор субсидирования1</a:t>
            </a:r>
          </a:p>
          <a:p>
            <a:pPr marL="1200150" lvl="2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Договор субсидирования2</a:t>
            </a:r>
          </a:p>
          <a:p>
            <a:pPr marL="1200150" lvl="2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…</a:t>
            </a:r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Президентский резервный фонд</a:t>
            </a:r>
          </a:p>
          <a:p>
            <a:pPr marL="1200150" lvl="2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Регламентирующий документ1</a:t>
            </a:r>
          </a:p>
          <a:p>
            <a:pPr marL="1200150" lvl="2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Регламентирующий документ2</a:t>
            </a:r>
          </a:p>
          <a:p>
            <a:pPr marL="1200150" lvl="2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…</a:t>
            </a:r>
          </a:p>
          <a:p>
            <a:pPr marL="742950" lvl="1" indent="-285750" rtl="0">
              <a:buFont typeface="Wingdings" panose="05000000000000000000" pitchFamily="2" charset="2"/>
              <a:buChar char="q"/>
            </a:pPr>
            <a:r>
              <a:rPr lang="ru-RU" sz="1200" dirty="0"/>
              <a:t>…</a:t>
            </a:r>
          </a:p>
          <a:p>
            <a:pPr rtl="0"/>
            <a:endParaRPr lang="en-US" sz="16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228600" y="1990227"/>
            <a:ext cx="26669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Период работы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0" y="2174893"/>
            <a:ext cx="533400" cy="417788"/>
          </a:xfrm>
          <a:prstGeom prst="bentConnector3">
            <a:avLst>
              <a:gd name="adj1" fmla="val -42857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4517978" y="3699866"/>
            <a:ext cx="343208" cy="4267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26" name="Rectangle 25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/>
                <a:t>Расходы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8218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8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3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3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8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3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398988"/>
            <a:ext cx="24383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Бюджетные единицы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16775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Организация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61354" y="4515465"/>
            <a:ext cx="211210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Классификатор расходов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08592" y="3234562"/>
            <a:ext cx="25586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Источник финансирования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09800" y="3659493"/>
            <a:ext cx="2514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Подысточник</a:t>
            </a:r>
            <a:r>
              <a:rPr lang="ru-RU" dirty="0"/>
              <a:t> финансирования</a:t>
            </a:r>
            <a:endParaRPr lang="en-US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1999" y="2583653"/>
            <a:ext cx="457817" cy="417787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6" y="3001440"/>
            <a:ext cx="488775" cy="556287"/>
          </a:xfrm>
          <a:prstGeom prst="bentConnector3">
            <a:avLst>
              <a:gd name="adj1" fmla="val -467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08592" y="3557727"/>
            <a:ext cx="501208" cy="424931"/>
          </a:xfrm>
          <a:prstGeom prst="bentConnector3">
            <a:avLst>
              <a:gd name="adj1" fmla="val -4561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209800" y="3982659"/>
            <a:ext cx="351554" cy="855972"/>
          </a:xfrm>
          <a:prstGeom prst="bentConnector3">
            <a:avLst>
              <a:gd name="adj1" fmla="val -65026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66882" y="204004"/>
            <a:ext cx="3979079" cy="5870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Экономическая классификация расходов</a:t>
            </a:r>
            <a:endParaRPr lang="en-US" sz="1600" dirty="0" smtClean="0"/>
          </a:p>
          <a:p>
            <a:pPr rtl="0"/>
            <a:endParaRPr lang="en-US" sz="1050" dirty="0" smtClean="0"/>
          </a:p>
          <a:p>
            <a:pPr rtl="0"/>
            <a:r>
              <a:rPr lang="ru-RU" sz="1400" dirty="0"/>
              <a:t>Файлы годовых расходов используют наиболее подробную классификацию, а файлы квартальных расходов - менее подробную.</a:t>
            </a:r>
          </a:p>
          <a:p>
            <a:pPr rtl="0"/>
            <a:endParaRPr lang="en-US" sz="2000" dirty="0" smtClean="0"/>
          </a:p>
          <a:p>
            <a:pPr rtl="0"/>
            <a:r>
              <a:rPr lang="ru-RU" sz="1400" dirty="0"/>
              <a:t>Пример:</a:t>
            </a:r>
          </a:p>
          <a:p>
            <a:pPr rtl="0"/>
            <a:r>
              <a:rPr lang="ru-RU" sz="900" dirty="0"/>
              <a:t>2.1 Выплаты служащим</a:t>
            </a:r>
          </a:p>
          <a:p>
            <a:pPr rtl="0"/>
            <a:r>
              <a:rPr lang="ru-RU" sz="900" dirty="0"/>
              <a:t>   2.1.1 Заработная плата и оклады</a:t>
            </a:r>
          </a:p>
          <a:p>
            <a:pPr rtl="0"/>
            <a:r>
              <a:rPr lang="ru-RU" sz="900" dirty="0"/>
              <a:t>      2.1.1.1 Заработная плата и оклады в денежном выражении</a:t>
            </a:r>
          </a:p>
          <a:p>
            <a:pPr rtl="0"/>
            <a:r>
              <a:rPr lang="ru-RU" sz="900" dirty="0"/>
              <a:t>      2.1.1.2 Заработная плата и оклады в </a:t>
            </a:r>
            <a:r>
              <a:rPr lang="ru-RU" sz="900" dirty="0"/>
              <a:t>неденежном</a:t>
            </a:r>
            <a:r>
              <a:rPr lang="ru-RU" sz="900" dirty="0"/>
              <a:t> выражении</a:t>
            </a:r>
          </a:p>
          <a:p>
            <a:pPr rtl="0"/>
            <a:r>
              <a:rPr lang="ru-RU" sz="900" dirty="0"/>
              <a:t>   2.1.2 Социальные отчисления</a:t>
            </a:r>
          </a:p>
          <a:p>
            <a:pPr rtl="0"/>
            <a:r>
              <a:rPr lang="ru-RU" sz="900" dirty="0"/>
              <a:t>      2.1.2.1 Фактические социальные отчисления</a:t>
            </a:r>
          </a:p>
          <a:p>
            <a:pPr rtl="0"/>
            <a:r>
              <a:rPr lang="ru-RU" sz="900" dirty="0"/>
              <a:t>      2.1.2.2 Вмененные социальные отчисления</a:t>
            </a:r>
          </a:p>
          <a:p>
            <a:pPr rtl="0"/>
            <a:r>
              <a:rPr lang="ru-RU" sz="900" dirty="0"/>
              <a:t>2.2 Использование товаров и услуг</a:t>
            </a:r>
          </a:p>
          <a:p>
            <a:pPr rtl="0"/>
            <a:r>
              <a:rPr lang="ru-RU" sz="900" dirty="0"/>
              <a:t>2.3 Потребление основного капитала</a:t>
            </a:r>
          </a:p>
          <a:p>
            <a:pPr rtl="0"/>
            <a:r>
              <a:rPr lang="ru-RU" sz="900" dirty="0"/>
              <a:t>2.4 Проценты</a:t>
            </a:r>
          </a:p>
          <a:p>
            <a:pPr rtl="0"/>
            <a:r>
              <a:rPr lang="ru-RU" sz="900" dirty="0"/>
              <a:t>   2.4.1 Для нерезидентов</a:t>
            </a:r>
          </a:p>
          <a:p>
            <a:pPr rtl="0"/>
            <a:r>
              <a:rPr lang="ru-RU" sz="900" dirty="0"/>
              <a:t>   2.4.2 Для резидентов помимо общегосударственных органов управления</a:t>
            </a:r>
          </a:p>
          <a:p>
            <a:pPr rtl="0"/>
            <a:r>
              <a:rPr lang="ru-RU" sz="900" dirty="0"/>
              <a:t>   2.4.3 Для других общегосударственных органов управления</a:t>
            </a:r>
          </a:p>
          <a:p>
            <a:pPr rtl="0"/>
            <a:r>
              <a:rPr lang="ru-RU" sz="900" dirty="0"/>
              <a:t>2.5 Субсидии</a:t>
            </a:r>
          </a:p>
          <a:p>
            <a:pPr rtl="0"/>
            <a:r>
              <a:rPr lang="ru-RU" sz="900" dirty="0"/>
              <a:t>   2.5.1 Для государственных корпораций</a:t>
            </a:r>
          </a:p>
          <a:p>
            <a:pPr rtl="0"/>
            <a:r>
              <a:rPr lang="ru-RU" sz="900" dirty="0"/>
              <a:t>      2.5.1.1 Для нефинансовых государственных корпораций</a:t>
            </a:r>
          </a:p>
          <a:p>
            <a:pPr rtl="0"/>
            <a:r>
              <a:rPr lang="ru-RU" sz="900" dirty="0"/>
              <a:t>      2.5.1.2 Для финансовых государственных корпораций</a:t>
            </a:r>
          </a:p>
          <a:p>
            <a:pPr rtl="0"/>
            <a:r>
              <a:rPr lang="ru-RU" sz="900" dirty="0"/>
              <a:t>   2.5.2 Для частных предприятий</a:t>
            </a:r>
          </a:p>
          <a:p>
            <a:pPr rtl="0"/>
            <a:r>
              <a:rPr lang="ru-RU" sz="900" dirty="0"/>
              <a:t>      2.5.2.1 Для нефинансовых частных предприятий</a:t>
            </a:r>
          </a:p>
          <a:p>
            <a:pPr rtl="0"/>
            <a:r>
              <a:rPr lang="ru-RU" sz="900" dirty="0"/>
              <a:t>      2.5.2.2 Для финансовых частных предприятий</a:t>
            </a:r>
          </a:p>
          <a:p>
            <a:pPr rtl="0"/>
            <a:r>
              <a:rPr lang="ru-RU" sz="900" dirty="0"/>
              <a:t>2.6 Гранты</a:t>
            </a:r>
          </a:p>
          <a:p>
            <a:pPr rtl="0"/>
            <a:r>
              <a:rPr lang="ru-RU" sz="900" dirty="0"/>
              <a:t>   2.6.1 Для иностранных государств</a:t>
            </a:r>
          </a:p>
          <a:p>
            <a:pPr rtl="0"/>
            <a:r>
              <a:rPr lang="ru-RU" sz="900" dirty="0"/>
              <a:t>      2.6.1.1 Текущие</a:t>
            </a:r>
          </a:p>
          <a:p>
            <a:pPr rtl="0"/>
            <a:r>
              <a:rPr lang="ru-RU" sz="900" dirty="0"/>
              <a:t>      2.6.1.2 Капитальные</a:t>
            </a:r>
          </a:p>
          <a:p>
            <a:pPr rtl="0"/>
            <a:r>
              <a:rPr lang="ru-RU" sz="900" dirty="0"/>
              <a:t>  2.6.2 Для международных организаций</a:t>
            </a:r>
          </a:p>
          <a:p>
            <a:pPr rtl="0"/>
            <a:r>
              <a:rPr lang="ru-RU" sz="900" dirty="0"/>
              <a:t>      …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8600" y="1981200"/>
            <a:ext cx="26669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Период работы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0" y="2165866"/>
            <a:ext cx="533400" cy="417788"/>
          </a:xfrm>
          <a:prstGeom prst="bentConnector3">
            <a:avLst>
              <a:gd name="adj1" fmla="val -42857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4771495" y="4547630"/>
            <a:ext cx="190811" cy="4267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22" name="Rectangle 21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/>
                <a:t>Расходы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60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"/>
                                        <p:tgtEl>
                                          <p:spTgt spid="4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"/>
                                        <p:tgtEl>
                                          <p:spTgt spid="4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4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9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"/>
                                        <p:tgtEl>
                                          <p:spTgt spid="4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1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"/>
                                        <p:tgtEl>
                                          <p:spTgt spid="4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3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"/>
                                        <p:tgtEl>
                                          <p:spTgt spid="4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"/>
                                        <p:tgtEl>
                                          <p:spTgt spid="4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4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"/>
                                        <p:tgtEl>
                                          <p:spTgt spid="4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"/>
                                        <p:tgtEl>
                                          <p:spTgt spid="4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3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"/>
                                        <p:tgtEl>
                                          <p:spTgt spid="4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"/>
                                        <p:tgtEl>
                                          <p:spTgt spid="4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3525458" y="5099774"/>
            <a:ext cx="368597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438400"/>
            <a:ext cx="2140501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Бюджетные единицы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9817" y="2816775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Организация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83187" y="4298385"/>
            <a:ext cx="22174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Классификатор расходов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708592" y="3234562"/>
            <a:ext cx="263480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Источник финансирования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209800" y="3641061"/>
            <a:ext cx="2362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Подысточник</a:t>
            </a:r>
            <a:r>
              <a:rPr lang="ru-RU" sz="1600" dirty="0"/>
              <a:t> финансирования</a:t>
            </a:r>
            <a:endParaRPr lang="en-US" sz="1600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761999" y="2607677"/>
            <a:ext cx="457817" cy="393764"/>
          </a:xfrm>
          <a:prstGeom prst="bentConnector3">
            <a:avLst>
              <a:gd name="adj1" fmla="val -4993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1219816" y="3001441"/>
            <a:ext cx="488775" cy="402398"/>
          </a:xfrm>
          <a:prstGeom prst="bentConnector3">
            <a:avLst>
              <a:gd name="adj1" fmla="val -467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708592" y="3403839"/>
            <a:ext cx="501208" cy="529610"/>
          </a:xfrm>
          <a:prstGeom prst="bentConnector3">
            <a:avLst>
              <a:gd name="adj1" fmla="val -4561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2209799" y="3933449"/>
            <a:ext cx="373387" cy="657324"/>
          </a:xfrm>
          <a:prstGeom prst="bentConnector3">
            <a:avLst>
              <a:gd name="adj1" fmla="val -61223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17927" y="1524000"/>
            <a:ext cx="4077114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Пример:</a:t>
            </a:r>
          </a:p>
          <a:p>
            <a:pPr rtl="0"/>
            <a:endParaRPr lang="en-US" sz="1400" dirty="0"/>
          </a:p>
          <a:p>
            <a:pPr rtl="0"/>
            <a:r>
              <a:rPr lang="ru-RU" sz="1400" dirty="0"/>
              <a:t>Период </a:t>
            </a:r>
            <a:r>
              <a:rPr lang="ru-RU" sz="1400" dirty="0" smtClean="0"/>
              <a:t>работы: </a:t>
            </a:r>
            <a:r>
              <a:rPr lang="ru-RU" sz="1400" dirty="0"/>
              <a:t>2015-2016</a:t>
            </a:r>
          </a:p>
          <a:p>
            <a:pPr rtl="0"/>
            <a:endParaRPr lang="en-US" sz="1400" dirty="0" smtClean="0"/>
          </a:p>
          <a:p>
            <a:pPr rtl="0"/>
            <a:r>
              <a:rPr lang="ru-RU" sz="1400" dirty="0"/>
              <a:t>   01 - Бюджет государства</a:t>
            </a:r>
          </a:p>
          <a:p>
            <a:pPr rtl="0"/>
            <a:endParaRPr lang="en-US" sz="1400" dirty="0" smtClean="0"/>
          </a:p>
          <a:p>
            <a:pPr rtl="0"/>
            <a:r>
              <a:rPr lang="ru-RU" sz="1400" dirty="0"/>
              <a:t>       01 01 – Парламент Грузии</a:t>
            </a:r>
          </a:p>
          <a:p>
            <a:pPr rtl="0"/>
            <a:endParaRPr lang="en-US" sz="1400" dirty="0" smtClean="0"/>
          </a:p>
          <a:p>
            <a:pPr rtl="0"/>
            <a:r>
              <a:rPr lang="ru-RU" sz="1400" dirty="0"/>
              <a:t>            Грант</a:t>
            </a:r>
          </a:p>
          <a:p>
            <a:pPr rtl="0"/>
            <a:endParaRPr lang="en-US" sz="1400" dirty="0" smtClean="0"/>
          </a:p>
          <a:p>
            <a:pPr rtl="0"/>
            <a:r>
              <a:rPr lang="ru-RU" sz="1400" dirty="0"/>
              <a:t>                </a:t>
            </a:r>
            <a:r>
              <a:rPr lang="ru-RU" sz="1400" dirty="0"/>
              <a:t>Грант_ЕБРР</a:t>
            </a:r>
            <a:endParaRPr lang="en-US" sz="1400" dirty="0" smtClean="0"/>
          </a:p>
          <a:p>
            <a:pPr rtl="0"/>
            <a:endParaRPr lang="en-US" sz="1400" dirty="0" smtClean="0"/>
          </a:p>
          <a:p>
            <a:pPr rtl="0"/>
            <a:r>
              <a:rPr lang="ru-RU" sz="1400" dirty="0"/>
              <a:t>	    2.1.1.1 Заработная плата и </a:t>
            </a:r>
            <a:r>
              <a:rPr lang="en-US" sz="1400" dirty="0" smtClean="0"/>
              <a:t>                             	</a:t>
            </a:r>
            <a:r>
              <a:rPr lang="ru-RU" sz="1400" dirty="0" smtClean="0"/>
              <a:t>оклады </a:t>
            </a:r>
            <a:r>
              <a:rPr lang="ru-RU" sz="1400" dirty="0"/>
              <a:t>в денежном выражении</a:t>
            </a:r>
            <a:endParaRPr lang="en-US" sz="12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228600" y="1981200"/>
            <a:ext cx="23545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Период работы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0" y="2165865"/>
            <a:ext cx="533400" cy="441811"/>
          </a:xfrm>
          <a:prstGeom prst="bentConnector3">
            <a:avLst>
              <a:gd name="adj1" fmla="val -42857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43" y="1115977"/>
            <a:ext cx="2224545" cy="754118"/>
            <a:chOff x="635447" y="4480338"/>
            <a:chExt cx="2224545" cy="754118"/>
          </a:xfrm>
        </p:grpSpPr>
        <p:sp>
          <p:nvSpPr>
            <p:cNvPr id="22" name="Rectangle 21"/>
            <p:cNvSpPr/>
            <p:nvPr/>
          </p:nvSpPr>
          <p:spPr>
            <a:xfrm>
              <a:off x="635447" y="4521159"/>
              <a:ext cx="2224545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1" y="4480338"/>
              <a:ext cx="754118" cy="75411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26129" y="4590376"/>
              <a:ext cx="1533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/>
                <a:t>Расходы</a:t>
              </a:r>
              <a:endParaRPr lang="en-US" sz="2400" dirty="0"/>
            </a:p>
          </p:txBody>
        </p:sp>
      </p:grpSp>
      <p:cxnSp>
        <p:nvCxnSpPr>
          <p:cNvPr id="3" name="Straight Arrow Connector 2"/>
          <p:cNvCxnSpPr>
            <a:stCxn id="47" idx="3"/>
          </p:cNvCxnSpPr>
          <p:nvPr/>
        </p:nvCxnSpPr>
        <p:spPr>
          <a:xfrm>
            <a:off x="2583187" y="2165866"/>
            <a:ext cx="2409394" cy="1019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3"/>
          </p:cNvCxnSpPr>
          <p:nvPr/>
        </p:nvCxnSpPr>
        <p:spPr>
          <a:xfrm flipV="1">
            <a:off x="2902501" y="2607676"/>
            <a:ext cx="2260858" cy="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3"/>
          </p:cNvCxnSpPr>
          <p:nvPr/>
        </p:nvCxnSpPr>
        <p:spPr>
          <a:xfrm>
            <a:off x="2710520" y="3001441"/>
            <a:ext cx="2619444" cy="2101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</p:cNvCxnSpPr>
          <p:nvPr/>
        </p:nvCxnSpPr>
        <p:spPr>
          <a:xfrm>
            <a:off x="4343400" y="3403839"/>
            <a:ext cx="1172305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572000" y="3890672"/>
            <a:ext cx="1076853" cy="35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4495800"/>
            <a:ext cx="1135688" cy="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636666" y="5181600"/>
            <a:ext cx="10469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Сумма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019800" y="52694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dirty="0"/>
              <a:t>100 лари</a:t>
            </a:r>
            <a:endParaRPr lang="en-US" dirty="0"/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4920033" y="5791200"/>
            <a:ext cx="1191343" cy="562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46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6" grpId="0" animBg="1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2890" y="914399"/>
            <a:ext cx="720251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Аналитические преимущества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1" y="2022473"/>
            <a:ext cx="7391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2800" dirty="0"/>
              <a:t>    Годовое сравнение в течение периода работы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700" y="2650266"/>
            <a:ext cx="73872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2800" dirty="0"/>
              <a:t>    Инструмент динамической отчетности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701" y="3278059"/>
            <a:ext cx="73935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2800" dirty="0"/>
              <a:t>    Инструмент функциональной отчетности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700" y="3896380"/>
            <a:ext cx="73872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2800" dirty="0"/>
              <a:t>    Конструктор бюджетного проекта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02700" y="4514701"/>
            <a:ext cx="73872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2800" dirty="0"/>
              <a:t>    Доступ к отчетности вне е-Бюджета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13838"/>
            <a:ext cx="293429" cy="340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732158"/>
            <a:ext cx="293429" cy="3404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3349157"/>
            <a:ext cx="293429" cy="340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7" y="3987744"/>
            <a:ext cx="293429" cy="3404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6" y="4606065"/>
            <a:ext cx="293429" cy="3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01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uiExpand="1" animBg="1"/>
      <p:bldP spid="4" grpId="0" animBg="1"/>
      <p:bldP spid="6" grpId="0" animBg="1"/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7547" y="4138459"/>
            <a:ext cx="168187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rtl="0"/>
            <a:r>
              <a: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Аналитические </a:t>
            </a:r>
            <a:endParaRPr lang="en-US" sz="16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rtl="0"/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преимущества</a:t>
            </a:r>
            <a:endParaRPr lang="en-US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5000" y="4736005"/>
            <a:ext cx="3438088" cy="1234197"/>
            <a:chOff x="293614" y="2841721"/>
            <a:chExt cx="2829020" cy="1234197"/>
          </a:xfrm>
        </p:grpSpPr>
        <p:sp>
          <p:nvSpPr>
            <p:cNvPr id="8" name="TextBox 7"/>
            <p:cNvSpPr txBox="1"/>
            <p:nvPr/>
          </p:nvSpPr>
          <p:spPr>
            <a:xfrm>
              <a:off x="293614" y="2841721"/>
              <a:ext cx="2824993" cy="2308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Сравнение по типам года в течение периода работы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4457" y="3092107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Инструмент динамической отчетности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3614" y="3344657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Инструмент функциональной отчетности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4457" y="3595043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Конструктор бюджетного проекта</a:t>
              </a:r>
              <a:endParaRPr lang="en-US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457" y="3845086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Доступ к отчетности вне е-Бюджета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05000" y="838200"/>
            <a:ext cx="662940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2000" dirty="0"/>
              <a:t>Сравнение по типам года в течение периода работы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119" y="1281213"/>
            <a:ext cx="7924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В настоящее время основной целью составления бюджета является планирование и корректирование бюджета следующего года в пределах выделенных лимитов.  Для этого существует специальный тип года под названием </a:t>
            </a:r>
            <a:r>
              <a:rPr lang="ru-RU" sz="1400" dirty="0">
                <a:solidFill>
                  <a:srgbClr val="FF0000"/>
                </a:solidFill>
              </a:rPr>
              <a:t>«бюджет следующего года в пределах лимитов», </a:t>
            </a:r>
            <a:r>
              <a:rPr lang="ru-RU" sz="1400" dirty="0"/>
              <a:t>но вместе с этим система предоставляет возможность динамически настраивать новые типы года. Новые типы года могут использоваться для аналитических целей. В настоящее время используются следующие типы года:</a:t>
            </a:r>
          </a:p>
          <a:p>
            <a:pPr rtl="0"/>
            <a:endParaRPr lang="en-US" dirty="0" smtClean="0"/>
          </a:p>
          <a:p>
            <a:pPr marL="742950" lvl="1" indent="-285750" rtl="0">
              <a:buFont typeface="Wingdings" panose="05000000000000000000" pitchFamily="2" charset="2"/>
              <a:buChar char="ü"/>
            </a:pPr>
            <a:r>
              <a:rPr lang="ru-RU" sz="1400" dirty="0"/>
              <a:t>Фактические суммы предыдущего года</a:t>
            </a:r>
          </a:p>
          <a:p>
            <a:pPr marL="742950" lvl="1" indent="-285750" rtl="0">
              <a:buFont typeface="Wingdings" panose="05000000000000000000" pitchFamily="2" charset="2"/>
              <a:buChar char="ü"/>
            </a:pPr>
            <a:r>
              <a:rPr lang="ru-RU" sz="1400" dirty="0"/>
              <a:t>Фактические суммы текущего года</a:t>
            </a:r>
          </a:p>
          <a:p>
            <a:pPr marL="742950" lvl="1" indent="-285750" rtl="0">
              <a:buFont typeface="Wingdings" panose="05000000000000000000" pitchFamily="2" charset="2"/>
              <a:buChar char="ü"/>
            </a:pPr>
            <a:r>
              <a:rPr lang="ru-RU" sz="1400" dirty="0"/>
              <a:t>Фактические суммы следующего года</a:t>
            </a:r>
          </a:p>
          <a:p>
            <a:pPr marL="742950" lvl="1" indent="-285750" rtl="0">
              <a:buFont typeface="Wingdings" panose="05000000000000000000" pitchFamily="2" charset="2"/>
              <a:buChar char="ü"/>
            </a:pPr>
            <a:r>
              <a:rPr lang="ru-RU" sz="1400" dirty="0" smtClean="0"/>
              <a:t>Утвержденный </a:t>
            </a:r>
            <a:r>
              <a:rPr lang="ru-RU" sz="1400" dirty="0"/>
              <a:t>бюджет текущего года</a:t>
            </a:r>
          </a:p>
          <a:p>
            <a:pPr marL="742950" lvl="1" indent="-285750" rtl="0">
              <a:buFont typeface="Wingdings" panose="05000000000000000000" pitchFamily="2" charset="2"/>
              <a:buChar char="ü"/>
            </a:pPr>
            <a:r>
              <a:rPr lang="ru-RU" sz="1400" dirty="0"/>
              <a:t>Скорректированный бюджет текущего года</a:t>
            </a:r>
          </a:p>
          <a:p>
            <a:pPr marL="742950" lvl="1" indent="-285750" rtl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FF0000"/>
                </a:solidFill>
              </a:rPr>
              <a:t>Бюджет следующего года в пределах лимитов</a:t>
            </a:r>
          </a:p>
          <a:p>
            <a:pPr marL="742950" lvl="1" indent="-285750" rtl="0">
              <a:buFont typeface="Wingdings" panose="05000000000000000000" pitchFamily="2" charset="2"/>
              <a:buChar char="ü"/>
            </a:pPr>
            <a:r>
              <a:rPr lang="ru-RU" sz="1400" dirty="0"/>
              <a:t>Бюджет следующего года сверх лимитов</a:t>
            </a:r>
          </a:p>
          <a:p>
            <a:pPr marL="742950" lvl="1" indent="-285750" rtl="0">
              <a:buFont typeface="Wingdings" panose="05000000000000000000" pitchFamily="2" charset="2"/>
              <a:buChar char="ü"/>
            </a:pPr>
            <a:r>
              <a:rPr lang="ru-RU" sz="1400" dirty="0"/>
              <a:t>Версия бюджета министерства финансов </a:t>
            </a:r>
            <a:endParaRPr lang="en-US" sz="1400" dirty="0"/>
          </a:p>
        </p:txBody>
      </p:sp>
      <p:sp>
        <p:nvSpPr>
          <p:cNvPr id="13" name="Right Brace 12"/>
          <p:cNvSpPr/>
          <p:nvPr/>
        </p:nvSpPr>
        <p:spPr>
          <a:xfrm>
            <a:off x="4389353" y="2913561"/>
            <a:ext cx="457200" cy="609600"/>
          </a:xfrm>
          <a:prstGeom prst="rightBrace">
            <a:avLst>
              <a:gd name="adj1" fmla="val 8333"/>
              <a:gd name="adj2" fmla="val 51223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64994" y="3064472"/>
            <a:ext cx="2719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1400" dirty="0"/>
              <a:t>Можно импортировать из е-Казначейства</a:t>
            </a:r>
            <a:endParaRPr lang="en-US" sz="1400" dirty="0"/>
          </a:p>
        </p:txBody>
      </p:sp>
      <p:sp>
        <p:nvSpPr>
          <p:cNvPr id="19" name="Right Brace 18"/>
          <p:cNvSpPr/>
          <p:nvPr/>
        </p:nvSpPr>
        <p:spPr>
          <a:xfrm>
            <a:off x="4748581" y="3547155"/>
            <a:ext cx="457200" cy="320912"/>
          </a:xfrm>
          <a:prstGeom prst="rightBrace">
            <a:avLst>
              <a:gd name="adj1" fmla="val 8333"/>
              <a:gd name="adj2" fmla="val 51223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42011" y="3446001"/>
            <a:ext cx="318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Можно импортировать из предыдущего периода работы</a:t>
            </a:r>
            <a:endParaRPr lang="en-US" sz="1400" dirty="0"/>
          </a:p>
        </p:txBody>
      </p:sp>
      <p:sp>
        <p:nvSpPr>
          <p:cNvPr id="24" name="Right Brace 23"/>
          <p:cNvSpPr/>
          <p:nvPr/>
        </p:nvSpPr>
        <p:spPr>
          <a:xfrm>
            <a:off x="4936394" y="4008908"/>
            <a:ext cx="457200" cy="536102"/>
          </a:xfrm>
          <a:prstGeom prst="rightBrace">
            <a:avLst>
              <a:gd name="adj1" fmla="val 8333"/>
              <a:gd name="adj2" fmla="val 51223"/>
            </a:avLst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4123070"/>
            <a:ext cx="1597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Необходимо заполнить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3651" y="4886127"/>
            <a:ext cx="5601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Данные можно скопировать из одного типа года в другой. Также существует несколько математических инструментов, как пропорциональные и равные изменения, которые могут значительно повысить эффективность процесса планирования.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8356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9" grpId="0" animBg="1"/>
      <p:bldP spid="22" grpId="0"/>
      <p:bldP spid="24" grpId="0" animBg="1"/>
      <p:bldP spid="2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5553" y="1066800"/>
            <a:ext cx="87364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    Система имеет мощный конструктор динамической отчетности, с помощью которого пользователи могут создавать необходимые отчеты. Конструктор позволяет пользователям настраивать древовидно-сетчатые отчеты, определяя набор классификаторов, которым следует построить древовидные ряды, а также набор источников финансирования, которым следует построить столбцы. </a:t>
            </a:r>
            <a:endParaRPr lang="en-US" sz="1600" dirty="0"/>
          </a:p>
          <a:p>
            <a:pPr rtl="0"/>
            <a:r>
              <a:rPr lang="ru-RU" sz="1600" dirty="0"/>
              <a:t>    </a:t>
            </a:r>
          </a:p>
          <a:p>
            <a:pPr rtl="0"/>
            <a:r>
              <a:rPr lang="ru-RU" sz="1600" dirty="0"/>
              <a:t>    Набор входных параметров также можно настроить, после чего отчет будет готов к публикации в необходимом модуле. </a:t>
            </a:r>
          </a:p>
          <a:p>
            <a:pPr rtl="0"/>
            <a:endParaRPr lang="en-US" sz="1600" dirty="0"/>
          </a:p>
          <a:p>
            <a:pPr rtl="0"/>
            <a:r>
              <a:rPr lang="ru-RU" sz="1600" dirty="0"/>
              <a:t>    В настоящее время динамические отчеты составляют около 80% </a:t>
            </a:r>
            <a:r>
              <a:rPr lang="ru-RU" sz="1600" dirty="0" smtClean="0"/>
              <a:t>всех </a:t>
            </a:r>
            <a:r>
              <a:rPr lang="ru-RU" sz="1600" dirty="0"/>
              <a:t>отчетов.</a:t>
            </a:r>
          </a:p>
          <a:p>
            <a:pPr rtl="0"/>
            <a:endParaRPr lang="en-US" sz="1600" dirty="0" smtClean="0"/>
          </a:p>
          <a:p>
            <a:pPr rtl="0"/>
            <a:r>
              <a:rPr lang="ru-RU" sz="1600" dirty="0"/>
              <a:t>    Можно одновременно поместить данные из разных периодов работы и типов года с помощью конструктора динамических отчетов, что делает его мощным инструментом для анализа данных и сравнительного анализа. </a:t>
            </a:r>
            <a:endParaRPr lang="en-US" sz="1600" dirty="0"/>
          </a:p>
          <a:p>
            <a:pPr rtl="0"/>
            <a:endParaRPr lang="en-US" sz="1600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51831" y="4369325"/>
            <a:ext cx="326860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Аналитические преимущества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51831" y="4736005"/>
            <a:ext cx="3301257" cy="1234197"/>
            <a:chOff x="293614" y="2841721"/>
            <a:chExt cx="2829020" cy="1234197"/>
          </a:xfrm>
        </p:grpSpPr>
        <p:sp>
          <p:nvSpPr>
            <p:cNvPr id="8" name="TextBox 7"/>
            <p:cNvSpPr txBox="1"/>
            <p:nvPr/>
          </p:nvSpPr>
          <p:spPr>
            <a:xfrm>
              <a:off x="293614" y="2841721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Сравнение по типам года в течение периода работы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4457" y="3092107"/>
              <a:ext cx="2828177" cy="2308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Инструмент динамической отчетности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3614" y="3344657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Инструмент функциональной отчетности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4457" y="3595043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Конструктор бюджетного проекта</a:t>
              </a:r>
              <a:endParaRPr lang="en-US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457" y="3845086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Доступ к отчетности вне е-Бюджета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600200" y="609600"/>
            <a:ext cx="66294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2400" dirty="0"/>
              <a:t>	Инструмент динамической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4141285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rtlCol="0"/>
          <a:lstStyle/>
          <a:p>
            <a:pPr rtl="0">
              <a:defRPr/>
            </a:pPr>
            <a:fld id="{149CE8F6-9B7B-482F-ADCE-D1201116621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Личное представление и план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" y="1378576"/>
            <a:ext cx="396790" cy="46042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95699" y="1420839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Личное представление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8" y="2740751"/>
            <a:ext cx="396790" cy="46042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95699" y="2790768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/>
              <a:t>Параметры планирования, классификаторы, взаимодействие</a:t>
            </a:r>
            <a:endParaRPr lang="ru-RU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703830"/>
            <a:ext cx="396790" cy="46042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58690" y="4812268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Обсуждение (вопросы и ответы)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" y="2045526"/>
            <a:ext cx="396790" cy="46042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595699" y="2087789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/>
              <a:t>Назначение </a:t>
            </a:r>
            <a:r>
              <a:rPr lang="ru-RU" dirty="0"/>
              <a:t>системы, модули, этапы бюджетного цикла, файлы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45114"/>
            <a:ext cx="396790" cy="46042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589210" y="3283576"/>
            <a:ext cx="7033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Аналитические преимущества – типы годов, конструкторы динамических и функциональных отчетов, конструктор бюджетного проекта, отчеты других систем  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80080"/>
            <a:ext cx="396790" cy="46042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589210" y="4166878"/>
            <a:ext cx="680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Характеристики системы, некоторые статистические данные и демонстрация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4" grpId="0"/>
      <p:bldP spid="46" grpId="0"/>
      <p:bldP spid="48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0" y="4375733"/>
            <a:ext cx="320039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Аналитические преимущества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43600" y="4736005"/>
            <a:ext cx="3209488" cy="1234197"/>
            <a:chOff x="293614" y="2841721"/>
            <a:chExt cx="2829020" cy="1234197"/>
          </a:xfrm>
        </p:grpSpPr>
        <p:sp>
          <p:nvSpPr>
            <p:cNvPr id="8" name="TextBox 7"/>
            <p:cNvSpPr txBox="1"/>
            <p:nvPr/>
          </p:nvSpPr>
          <p:spPr>
            <a:xfrm>
              <a:off x="293614" y="2841721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Сравнение по типам года в течение периода работы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4457" y="3092107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Инструмент динамической отчетности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3614" y="3344657"/>
              <a:ext cx="2824993" cy="2308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Инструмент функциональной отчетности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4457" y="3595043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Конструктор бюджетного проекта</a:t>
              </a:r>
              <a:endParaRPr lang="en-US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457" y="3845086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Доступ к отчетности вне е-Бюджета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0" y="931770"/>
            <a:ext cx="736647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2400" dirty="0"/>
              <a:t>	Инструмент функциональной отчетности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261" y="1794154"/>
            <a:ext cx="8736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Инструмент функциональной отчетности позволяет пользователю вручную построить каждый ряд и столбец и определить функцию (формулу) для ячейки их пересечения.  </a:t>
            </a:r>
            <a:endParaRPr lang="en-US" sz="1600" dirty="0"/>
          </a:p>
          <a:p>
            <a:pPr rtl="0"/>
            <a:r>
              <a:rPr lang="ru-RU" sz="1600" dirty="0"/>
              <a:t>    </a:t>
            </a:r>
          </a:p>
          <a:p>
            <a:pPr rtl="0"/>
            <a:r>
              <a:rPr lang="ru-RU" sz="1600" dirty="0"/>
              <a:t>Формула имеет доступ к каждому типу данных, хранящихся в файлах по всем модулям, но она может быть построена только для текущего периода работы.</a:t>
            </a:r>
          </a:p>
          <a:p>
            <a:pPr rtl="0"/>
            <a:endParaRPr lang="en-US" sz="1600" dirty="0"/>
          </a:p>
          <a:p>
            <a:pPr rtl="0"/>
            <a:r>
              <a:rPr lang="ru-RU" sz="1600" dirty="0"/>
              <a:t>В настоящее время функциональные отчеты составляют около 10% от всех отчетов.</a:t>
            </a:r>
          </a:p>
          <a:p>
            <a:pPr rtl="0"/>
            <a:endParaRPr lang="en-US" sz="1600" dirty="0"/>
          </a:p>
          <a:p>
            <a:pPr rtl="0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77360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7400" y="4375733"/>
            <a:ext cx="327465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Аналитические преимущества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67400" y="4736005"/>
            <a:ext cx="3285688" cy="1234197"/>
            <a:chOff x="288550" y="2841721"/>
            <a:chExt cx="2834084" cy="1234197"/>
          </a:xfrm>
        </p:grpSpPr>
        <p:sp>
          <p:nvSpPr>
            <p:cNvPr id="8" name="TextBox 7"/>
            <p:cNvSpPr txBox="1"/>
            <p:nvPr/>
          </p:nvSpPr>
          <p:spPr>
            <a:xfrm>
              <a:off x="293614" y="2841721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Сравнение по типам года в течение периода работы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4457" y="3092107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Инструмент динамической отчетности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8550" y="3342151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Инструмент функциональной отчетности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4457" y="3595043"/>
              <a:ext cx="2828177" cy="2308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Конструктор бюджетного проекта</a:t>
              </a:r>
              <a:endParaRPr lang="en-US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457" y="3845086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Доступ к отчетности вне е-Бюджета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0" y="931770"/>
            <a:ext cx="66294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2400" dirty="0"/>
              <a:t>	Конструктор бюджетного проекта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3260" y="1574966"/>
            <a:ext cx="87364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Конструктор бюджетного проекта является инструментом, который может объединять статические, динамические и функциональные отчеты, проводя выборку с помощью конкретных заданных входных данных, располагая их в одном отчете, который называется бюджетным проектом.</a:t>
            </a:r>
          </a:p>
          <a:p>
            <a:pPr rtl="0"/>
            <a:endParaRPr lang="en-US" sz="1600" dirty="0"/>
          </a:p>
          <a:p>
            <a:pPr rtl="0"/>
            <a:r>
              <a:rPr lang="ru-RU" sz="1600" dirty="0"/>
              <a:t>Конструктор бюджетного проекта также имеет свой собственный редактор MS WORD, в котором авторизованные пользователи могут форматировать текст и добавлять ряд рассчитываемых значений из других отчетов.   </a:t>
            </a:r>
            <a:endParaRPr lang="en-US" sz="1600" dirty="0"/>
          </a:p>
          <a:p>
            <a:pPr rtl="0"/>
            <a:r>
              <a:rPr lang="ru-RU" sz="1600" dirty="0"/>
              <a:t>    </a:t>
            </a:r>
          </a:p>
          <a:p>
            <a:pPr rtl="0"/>
            <a:r>
              <a:rPr lang="ru-RU" sz="1600" dirty="0"/>
              <a:t>Конструктор бюджетного проекта используется для построения наиболее важного отчета – государственного бюджета. Он также используется автономными республиками и муниципалитетами для аналогичных целей.</a:t>
            </a:r>
          </a:p>
          <a:p>
            <a:pPr rtl="0"/>
            <a:endParaRPr lang="en-US" sz="1600" dirty="0"/>
          </a:p>
          <a:p>
            <a:pPr rtl="0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34920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0" y="4375733"/>
            <a:ext cx="3200397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Аналитические преимущества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43600" y="4736005"/>
            <a:ext cx="3209488" cy="1234197"/>
            <a:chOff x="293614" y="2841721"/>
            <a:chExt cx="2829020" cy="1234197"/>
          </a:xfrm>
        </p:grpSpPr>
        <p:sp>
          <p:nvSpPr>
            <p:cNvPr id="8" name="TextBox 7"/>
            <p:cNvSpPr txBox="1"/>
            <p:nvPr/>
          </p:nvSpPr>
          <p:spPr>
            <a:xfrm>
              <a:off x="293614" y="2841721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Сравнение по типам года в течение периода работы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4457" y="3095564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Инструмент динамической отчетности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3614" y="3344657"/>
              <a:ext cx="2824993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Инструмент функциональной отчетности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4457" y="3595043"/>
              <a:ext cx="2828177" cy="230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Конструктор бюджетного проекта</a:t>
              </a:r>
              <a:endParaRPr lang="en-US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457" y="3845086"/>
              <a:ext cx="2828177" cy="2308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rtl="0">
                <a:buFont typeface="Wingdings" panose="05000000000000000000" pitchFamily="2" charset="2"/>
                <a:buChar char="q"/>
              </a:pPr>
              <a:r>
                <a:rPr lang="ru-RU" sz="900" dirty="0"/>
                <a:t>Доступ к отчетности вне е-Бюджета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0" y="931770"/>
            <a:ext cx="66294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2400" dirty="0"/>
              <a:t>	Доступ к отчетности вне е-Бюджета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994118"/>
            <a:ext cx="6622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Отчеты, которые производятся в других системах в пределах СУГФ, доступны в ряде модулей.</a:t>
            </a:r>
          </a:p>
          <a:p>
            <a:pPr rtl="0"/>
            <a:endParaRPr lang="en-US" sz="1600" dirty="0" smtClean="0"/>
          </a:p>
          <a:p>
            <a:pPr rtl="0"/>
            <a:r>
              <a:rPr lang="ru-RU" sz="1600" dirty="0"/>
              <a:t>Эти виды отчетов обрабатываются в системе поставщика с использованием входных данных, которые были выбраны пользователем из е-Бюджета.</a:t>
            </a:r>
          </a:p>
          <a:p>
            <a:pPr rtl="0"/>
            <a:endParaRPr lang="en-US" sz="1600" dirty="0"/>
          </a:p>
          <a:p>
            <a:pPr rtl="0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27492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7494" y="941588"/>
            <a:ext cx="662940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2400" dirty="0"/>
              <a:t>	</a:t>
            </a:r>
            <a:r>
              <a:rPr lang="ru-RU" sz="2400" dirty="0" smtClean="0"/>
              <a:t>Особенности </a:t>
            </a:r>
            <a:r>
              <a:rPr lang="ru-RU" sz="2400" dirty="0"/>
              <a:t>системы и некоторые статистические данные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994118"/>
            <a:ext cx="66223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Система разрабатывается с апреля 2010 года.</a:t>
            </a:r>
          </a:p>
          <a:p>
            <a:pPr rtl="0"/>
            <a:endParaRPr lang="en-US" sz="1600" dirty="0" smtClean="0"/>
          </a:p>
          <a:p>
            <a:pPr rtl="0"/>
            <a:r>
              <a:rPr lang="ru-RU" sz="1600" dirty="0"/>
              <a:t>Система является многоязычный</a:t>
            </a:r>
          </a:p>
          <a:p>
            <a:pPr rtl="0"/>
            <a:endParaRPr lang="en-US" sz="1600" dirty="0"/>
          </a:p>
          <a:p>
            <a:pPr rtl="0"/>
            <a:r>
              <a:rPr lang="ru-RU" sz="1600" dirty="0"/>
              <a:t>Система используется в государственном бюджете, 2 автономными республиками и 76 муниципалитетами по всей стране.</a:t>
            </a:r>
          </a:p>
          <a:p>
            <a:pPr rtl="0"/>
            <a:endParaRPr lang="en-US" sz="1600" dirty="0" smtClean="0"/>
          </a:p>
          <a:p>
            <a:pPr rtl="0"/>
            <a:r>
              <a:rPr lang="ru-RU" sz="1600" dirty="0"/>
              <a:t>Существует примерно 800 затратных единиц, 400 ЮЛПП и 550 пользователей, участвующих в одном бюджетном цикле.</a:t>
            </a:r>
            <a:endParaRPr lang="en-US" sz="1600" dirty="0"/>
          </a:p>
          <a:p>
            <a:pPr rtl="0"/>
            <a:endParaRPr lang="en-US" sz="1600" dirty="0" smtClean="0"/>
          </a:p>
          <a:p>
            <a:pPr rtl="0"/>
            <a:endParaRPr lang="en-US" sz="1600" dirty="0" smtClean="0"/>
          </a:p>
          <a:p>
            <a:pPr rtl="0"/>
            <a:endParaRPr lang="en-US" sz="1600" dirty="0"/>
          </a:p>
          <a:p>
            <a:pPr rtl="0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86805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2721111"/>
            <a:ext cx="662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3600" dirty="0"/>
              <a:t>Демонстрация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7576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77346"/>
            <a:ext cx="4983477" cy="2886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2603"/>
            <a:ext cx="9144000" cy="906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152400"/>
            <a:ext cx="9143994" cy="141101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05493" y="1676400"/>
            <a:ext cx="5449290" cy="15240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2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Спасибо за внимание!</a:t>
            </a:r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/>
            </a:r>
            <a:b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/>
            </a:r>
            <a:b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ru-RU" sz="22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Прошу задавать вопросы.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209649"/>
            <a:ext cx="687696" cy="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91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rtlCol="0"/>
          <a:lstStyle/>
          <a:p>
            <a:pPr rtl="0">
              <a:defRPr/>
            </a:pPr>
            <a:fld id="{149CE8F6-9B7B-482F-ADCE-D1201116621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2362200" y="186499"/>
            <a:ext cx="5449919" cy="43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207" y="955418"/>
            <a:ext cx="8552641" cy="5061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dirty="0">
                <a:ea typeface="Calibri" panose="020F0502020204030204" pitchFamily="34" charset="0"/>
              </a:rPr>
              <a:t>    e-Бюджет – это электронная система, предназначенная для управления бюджетным процессом органов государственного и местного самоуправления. 	</a:t>
            </a:r>
            <a:endParaRPr lang="en-US" sz="1400" dirty="0" smtClean="0">
              <a:ea typeface="Calibri" panose="020F0502020204030204" pitchFamily="34" charset="0"/>
            </a:endParaRPr>
          </a:p>
          <a:p>
            <a:pPr marL="0" marR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dirty="0">
                <a:ea typeface="Calibri" panose="020F0502020204030204" pitchFamily="34" charset="0"/>
              </a:rPr>
              <a:t>    e-Бюджет является одной из наиболее широко используемых онлайн систем, предоставляемых МФ</a:t>
            </a:r>
            <a:r>
              <a:rPr lang="ru-RU" sz="1400" dirty="0" smtClean="0">
                <a:ea typeface="Calibri" panose="020F0502020204030204" pitchFamily="34" charset="0"/>
              </a:rPr>
              <a:t>. </a:t>
            </a:r>
            <a:r>
              <a:rPr lang="ru-RU" sz="1400" dirty="0">
                <a:ea typeface="Calibri" panose="020F0502020204030204" pitchFamily="34" charset="0"/>
              </a:rPr>
              <a:t>Данная система предусматривает автоматизацию и упорядочение планирования и исполнения процессов мониторинга. </a:t>
            </a:r>
          </a:p>
          <a:p>
            <a:pPr marL="0" marR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dirty="0">
                <a:ea typeface="Calibri" panose="020F0502020204030204" pitchFamily="34" charset="0"/>
              </a:rPr>
              <a:t>Основными целями системы являются:</a:t>
            </a:r>
          </a:p>
          <a:p>
            <a:pPr lvl="2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dirty="0">
                <a:ea typeface="Calibri" panose="020F0502020204030204" pitchFamily="34" charset="0"/>
              </a:rPr>
              <a:t>Упрощение и упорядочение процесса планирования бюджета, обеспечивая гибкий и мобильный поток данных.</a:t>
            </a:r>
          </a:p>
          <a:p>
            <a:pPr lvl="2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dirty="0">
                <a:ea typeface="Calibri" panose="020F0502020204030204" pitchFamily="34" charset="0"/>
              </a:rPr>
              <a:t>Автоматизирование целого ряда этапов бюджетного процесса, что резко повышает эффективность и производительность пользователей.</a:t>
            </a:r>
          </a:p>
          <a:p>
            <a:pPr lvl="2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dirty="0">
                <a:ea typeface="Calibri" panose="020F0502020204030204" pitchFamily="34" charset="0"/>
              </a:rPr>
              <a:t>Уменьшение количества ошибок во время процесса составления бюджета.</a:t>
            </a:r>
          </a:p>
          <a:p>
            <a:pPr lvl="2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dirty="0">
                <a:ea typeface="Calibri" panose="020F0502020204030204" pitchFamily="34" charset="0"/>
              </a:rPr>
              <a:t>Включение расширенного анализа данных, предоставляя многофункциональные аналитическую поддержку.</a:t>
            </a:r>
          </a:p>
          <a:p>
            <a:pPr lvl="2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dirty="0">
                <a:ea typeface="Calibri" panose="020F0502020204030204" pitchFamily="34" charset="0"/>
              </a:rPr>
              <a:t>Предоставление персонализированных комплектов отчетов для различных категорий пользователей.</a:t>
            </a:r>
          </a:p>
          <a:p>
            <a:pPr lvl="2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dirty="0">
                <a:ea typeface="Calibri" panose="020F0502020204030204" pitchFamily="34" charset="0"/>
              </a:rPr>
              <a:t>Обеспечение хранения данных в единой базе данных.</a:t>
            </a:r>
            <a:endParaRPr lang="en-US" sz="14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244895" cy="284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818677"/>
            <a:ext cx="244895" cy="284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4429363"/>
            <a:ext cx="244895" cy="2841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37879"/>
            <a:ext cx="244895" cy="2841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269376"/>
            <a:ext cx="244895" cy="2841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645066"/>
            <a:ext cx="244895" cy="2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5724" y="701521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200" dirty="0"/>
              <a:t>Модули системы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5000" y="1371600"/>
            <a:ext cx="5394630" cy="672476"/>
            <a:chOff x="876300" y="1223006"/>
            <a:chExt cx="5394630" cy="672476"/>
          </a:xfrm>
        </p:grpSpPr>
        <p:sp>
          <p:nvSpPr>
            <p:cNvPr id="8" name="Rectangle 7"/>
            <p:cNvSpPr/>
            <p:nvPr/>
          </p:nvSpPr>
          <p:spPr>
            <a:xfrm>
              <a:off x="876300" y="1223006"/>
              <a:ext cx="5394630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" y="1223006"/>
              <a:ext cx="704850" cy="6642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33325" y="1324511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 smtClean="0"/>
                <a:t>Доходы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5000" y="2053594"/>
            <a:ext cx="5394630" cy="754118"/>
            <a:chOff x="876300" y="2052481"/>
            <a:chExt cx="5394630" cy="754118"/>
          </a:xfrm>
        </p:grpSpPr>
        <p:sp>
          <p:nvSpPr>
            <p:cNvPr id="14" name="Rectangle 13"/>
            <p:cNvSpPr/>
            <p:nvPr/>
          </p:nvSpPr>
          <p:spPr>
            <a:xfrm>
              <a:off x="876300" y="2093302"/>
              <a:ext cx="5394630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74" y="2052481"/>
              <a:ext cx="754118" cy="75411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233325" y="2179919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/>
                <a:t>Расходы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05000" y="2815594"/>
            <a:ext cx="5394630" cy="672476"/>
            <a:chOff x="876300" y="2963598"/>
            <a:chExt cx="5394630" cy="672476"/>
          </a:xfrm>
        </p:grpSpPr>
        <p:sp>
          <p:nvSpPr>
            <p:cNvPr id="16" name="Rectangle 15"/>
            <p:cNvSpPr/>
            <p:nvPr/>
          </p:nvSpPr>
          <p:spPr>
            <a:xfrm>
              <a:off x="876300" y="2963598"/>
              <a:ext cx="5394630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40" y="2973113"/>
              <a:ext cx="652258" cy="65225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33325" y="3055213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/>
                <a:t>Баланс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3544218"/>
            <a:ext cx="5394630" cy="672476"/>
            <a:chOff x="912840" y="3875312"/>
            <a:chExt cx="5394630" cy="672476"/>
          </a:xfrm>
        </p:grpSpPr>
        <p:sp>
          <p:nvSpPr>
            <p:cNvPr id="18" name="Rectangle 17"/>
            <p:cNvSpPr/>
            <p:nvPr/>
          </p:nvSpPr>
          <p:spPr>
            <a:xfrm>
              <a:off x="912840" y="3875312"/>
              <a:ext cx="5394630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40" y="3907092"/>
              <a:ext cx="618551" cy="61855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01794" y="395736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/>
                <a:t> Администрация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05000" y="5010536"/>
            <a:ext cx="5394630" cy="672476"/>
            <a:chOff x="912840" y="4796725"/>
            <a:chExt cx="5394630" cy="672476"/>
          </a:xfrm>
        </p:grpSpPr>
        <p:sp>
          <p:nvSpPr>
            <p:cNvPr id="28" name="Rectangle 27"/>
            <p:cNvSpPr/>
            <p:nvPr/>
          </p:nvSpPr>
          <p:spPr>
            <a:xfrm>
              <a:off x="912840" y="4796725"/>
              <a:ext cx="5394630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572" y="4822436"/>
              <a:ext cx="625122" cy="62512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228045" y="4888605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/>
                <a:t>Конфигурация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000" y="4277377"/>
            <a:ext cx="5394630" cy="672476"/>
            <a:chOff x="1905000" y="4277377"/>
            <a:chExt cx="5394630" cy="672476"/>
          </a:xfrm>
        </p:grpSpPr>
        <p:grpSp>
          <p:nvGrpSpPr>
            <p:cNvPr id="26" name="Group 25"/>
            <p:cNvGrpSpPr/>
            <p:nvPr/>
          </p:nvGrpSpPr>
          <p:grpSpPr>
            <a:xfrm>
              <a:off x="1905000" y="4277377"/>
              <a:ext cx="5394630" cy="672476"/>
              <a:chOff x="912840" y="4796725"/>
              <a:chExt cx="5394630" cy="67247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12840" y="4796725"/>
                <a:ext cx="5394630" cy="6724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0"/>
                <a:endParaRPr lang="en-US" sz="2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12304" y="4886539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ru-RU" sz="2400" dirty="0"/>
                  <a:t>Консолидация</a:t>
                </a:r>
                <a:endParaRPr lang="en-US" sz="2400" dirty="0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766" y="4320286"/>
              <a:ext cx="625122" cy="58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5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grpSp>
        <p:nvGrpSpPr>
          <p:cNvPr id="438" name="Group 437"/>
          <p:cNvGrpSpPr/>
          <p:nvPr/>
        </p:nvGrpSpPr>
        <p:grpSpPr>
          <a:xfrm>
            <a:off x="6983399" y="1020280"/>
            <a:ext cx="2011911" cy="4927812"/>
            <a:chOff x="6729051" y="1020280"/>
            <a:chExt cx="2266260" cy="4927812"/>
          </a:xfrm>
        </p:grpSpPr>
        <p:sp>
          <p:nvSpPr>
            <p:cNvPr id="179" name="Rectangle 178"/>
            <p:cNvSpPr/>
            <p:nvPr/>
          </p:nvSpPr>
          <p:spPr>
            <a:xfrm>
              <a:off x="6729051" y="1044689"/>
              <a:ext cx="2266260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901" y="1061237"/>
              <a:ext cx="338552" cy="338552"/>
            </a:xfrm>
            <a:prstGeom prst="rect">
              <a:avLst/>
            </a:prstGeom>
          </p:spPr>
        </p:pic>
        <p:sp>
          <p:nvSpPr>
            <p:cNvPr id="210" name="TextBox 209"/>
            <p:cNvSpPr txBox="1"/>
            <p:nvPr/>
          </p:nvSpPr>
          <p:spPr>
            <a:xfrm>
              <a:off x="7115903" y="1020280"/>
              <a:ext cx="1874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dirty="0"/>
                <a:t>Администрация</a:t>
              </a:r>
              <a:endParaRPr lang="en-US" dirty="0"/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906347" y="1033700"/>
            <a:ext cx="1884939" cy="4906493"/>
            <a:chOff x="4470102" y="1033700"/>
            <a:chExt cx="1884939" cy="4906493"/>
          </a:xfrm>
        </p:grpSpPr>
        <p:sp>
          <p:nvSpPr>
            <p:cNvPr id="147" name="Rectangle 146"/>
            <p:cNvSpPr/>
            <p:nvPr/>
          </p:nvSpPr>
          <p:spPr>
            <a:xfrm>
              <a:off x="4470102" y="1036790"/>
              <a:ext cx="1884939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858" y="1033700"/>
              <a:ext cx="409422" cy="340533"/>
            </a:xfrm>
            <a:prstGeom prst="rect">
              <a:avLst/>
            </a:prstGeom>
          </p:spPr>
        </p:pic>
        <p:sp>
          <p:nvSpPr>
            <p:cNvPr id="270" name="TextBox 269"/>
            <p:cNvSpPr txBox="1"/>
            <p:nvPr/>
          </p:nvSpPr>
          <p:spPr>
            <a:xfrm>
              <a:off x="4867694" y="1047692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dirty="0"/>
                <a:t>Баланс</a:t>
              </a:r>
              <a:endParaRPr lang="en-US" dirty="0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2799815" y="1006781"/>
            <a:ext cx="1884940" cy="4936819"/>
            <a:chOff x="2316141" y="1006781"/>
            <a:chExt cx="1884940" cy="4936819"/>
          </a:xfrm>
        </p:grpSpPr>
        <p:sp>
          <p:nvSpPr>
            <p:cNvPr id="114" name="Rectangle 113"/>
            <p:cNvSpPr/>
            <p:nvPr/>
          </p:nvSpPr>
          <p:spPr>
            <a:xfrm>
              <a:off x="2316142" y="1040197"/>
              <a:ext cx="1884939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141" y="1006781"/>
              <a:ext cx="396179" cy="396179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2702995" y="1015788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dirty="0"/>
                <a:t>Расходы</a:t>
              </a:r>
              <a:endParaRPr lang="en-US" dirty="0"/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646455" y="1040197"/>
            <a:ext cx="1913739" cy="4903403"/>
            <a:chOff x="113055" y="1040197"/>
            <a:chExt cx="1913739" cy="4903403"/>
          </a:xfrm>
        </p:grpSpPr>
        <p:sp>
          <p:nvSpPr>
            <p:cNvPr id="2" name="Rectangle 1"/>
            <p:cNvSpPr/>
            <p:nvPr/>
          </p:nvSpPr>
          <p:spPr>
            <a:xfrm>
              <a:off x="141855" y="1040197"/>
              <a:ext cx="1884939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5" y="1056004"/>
              <a:ext cx="424978" cy="340001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538033" y="1047692"/>
              <a:ext cx="1007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dirty="0" smtClean="0"/>
                <a:t>Доходы</a:t>
              </a:r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693597" y="1404030"/>
            <a:ext cx="1866597" cy="10180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93598" y="1403634"/>
            <a:ext cx="18665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Годовой доход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627986" y="1664861"/>
            <a:ext cx="20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Годовой доход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  <a:endParaRPr lang="en-US" sz="900" dirty="0"/>
          </a:p>
        </p:txBody>
      </p:sp>
      <p:sp>
        <p:nvSpPr>
          <p:cNvPr id="84" name="Rectangle 83"/>
          <p:cNvSpPr/>
          <p:nvPr/>
        </p:nvSpPr>
        <p:spPr>
          <a:xfrm>
            <a:off x="685478" y="2916967"/>
            <a:ext cx="1874716" cy="1001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85478" y="2916573"/>
            <a:ext cx="18747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Квартальный доход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618639" y="3184281"/>
            <a:ext cx="2073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Квартальный доход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</a:p>
          <a:p>
            <a:pPr rtl="0"/>
            <a:endParaRPr lang="en-US" sz="9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707539" y="2113963"/>
            <a:ext cx="1655676" cy="252649"/>
            <a:chOff x="202180" y="2553123"/>
            <a:chExt cx="1731876" cy="400349"/>
          </a:xfrm>
        </p:grpSpPr>
        <p:sp>
          <p:nvSpPr>
            <p:cNvPr id="92" name="Oval Callout 91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707539" y="3620511"/>
            <a:ext cx="1655676" cy="248248"/>
            <a:chOff x="202180" y="2553123"/>
            <a:chExt cx="1731876" cy="400349"/>
          </a:xfrm>
        </p:grpSpPr>
        <p:sp>
          <p:nvSpPr>
            <p:cNvPr id="95" name="Oval Callout 94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sp>
        <p:nvSpPr>
          <p:cNvPr id="101" name="Rectangle 100"/>
          <p:cNvSpPr/>
          <p:nvPr/>
        </p:nvSpPr>
        <p:spPr>
          <a:xfrm>
            <a:off x="678979" y="4146835"/>
            <a:ext cx="1881215" cy="1213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78979" y="4133325"/>
            <a:ext cx="2069926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300" dirty="0"/>
              <a:t>Корректировка дохода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09600" y="4413908"/>
            <a:ext cx="2183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Корректировка квартального дохода</a:t>
            </a:r>
            <a:endParaRPr lang="en-US" sz="900" dirty="0" smtClean="0"/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Резервные фонды и переводы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Целевые субсидии 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</a:p>
          <a:p>
            <a:pPr rtl="0"/>
            <a:endParaRPr lang="en-US" sz="9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737978" y="5105400"/>
            <a:ext cx="1587521" cy="218121"/>
            <a:chOff x="331419" y="5496879"/>
            <a:chExt cx="1655676" cy="349138"/>
          </a:xfrm>
        </p:grpSpPr>
        <p:sp>
          <p:nvSpPr>
            <p:cNvPr id="105" name="Oval Callout 104"/>
            <p:cNvSpPr/>
            <p:nvPr/>
          </p:nvSpPr>
          <p:spPr>
            <a:xfrm rot="10800000">
              <a:off x="331419" y="5496879"/>
              <a:ext cx="1655676" cy="349138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78" y="5582410"/>
              <a:ext cx="188722" cy="188722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2" y="5592064"/>
              <a:ext cx="186706" cy="186706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5" y="5592806"/>
              <a:ext cx="178326" cy="178326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74" y="5590120"/>
              <a:ext cx="178326" cy="178326"/>
            </a:xfrm>
            <a:prstGeom prst="rect">
              <a:avLst/>
            </a:prstGeom>
          </p:spPr>
        </p:pic>
      </p:grpSp>
      <p:sp>
        <p:nvSpPr>
          <p:cNvPr id="116" name="Rectangle 115"/>
          <p:cNvSpPr/>
          <p:nvPr/>
        </p:nvSpPr>
        <p:spPr>
          <a:xfrm>
            <a:off x="2818158" y="1404029"/>
            <a:ext cx="1866597" cy="12902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2818159" y="1403634"/>
            <a:ext cx="18665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Годовые расходы</a:t>
            </a:r>
            <a:endParaRPr lang="en-US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752547" y="1664861"/>
            <a:ext cx="207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Организационная структура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Годовые ассигнования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Программный бюджет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  <a:endParaRPr lang="en-US" sz="900" dirty="0"/>
          </a:p>
        </p:txBody>
      </p:sp>
      <p:sp>
        <p:nvSpPr>
          <p:cNvPr id="119" name="Rectangle 118"/>
          <p:cNvSpPr/>
          <p:nvPr/>
        </p:nvSpPr>
        <p:spPr>
          <a:xfrm>
            <a:off x="2810039" y="2916967"/>
            <a:ext cx="1874716" cy="1001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2810038" y="2876215"/>
            <a:ext cx="204879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Квартальные расходы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743200" y="3184281"/>
            <a:ext cx="2073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Квартальные ассигнования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</a:p>
          <a:p>
            <a:pPr rtl="0"/>
            <a:endParaRPr lang="en-US" sz="9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2832100" y="2369702"/>
            <a:ext cx="1655676" cy="252649"/>
            <a:chOff x="202180" y="2553123"/>
            <a:chExt cx="1731876" cy="400349"/>
          </a:xfrm>
        </p:grpSpPr>
        <p:sp>
          <p:nvSpPr>
            <p:cNvPr id="123" name="Oval Callout 122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832100" y="3620511"/>
            <a:ext cx="1655676" cy="248248"/>
            <a:chOff x="202180" y="2553123"/>
            <a:chExt cx="1731876" cy="400349"/>
          </a:xfrm>
        </p:grpSpPr>
        <p:sp>
          <p:nvSpPr>
            <p:cNvPr id="130" name="Oval Callout 129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sp>
        <p:nvSpPr>
          <p:cNvPr id="136" name="Rectangle 135"/>
          <p:cNvSpPr/>
          <p:nvPr/>
        </p:nvSpPr>
        <p:spPr>
          <a:xfrm>
            <a:off x="2803540" y="4146834"/>
            <a:ext cx="1881215" cy="14886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2803540" y="4142993"/>
            <a:ext cx="1979337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300" dirty="0"/>
              <a:t>Корректировка расходов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750469" y="4413908"/>
            <a:ext cx="21832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Корректировка структуры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Корректировка квартальных ассигнований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Резервные фонды и переводы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Целевые субсидии 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Корректировка сетей и корзин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</a:p>
          <a:p>
            <a:pPr rtl="0"/>
            <a:endParaRPr lang="en-US" sz="900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2862539" y="5393279"/>
            <a:ext cx="1587521" cy="218121"/>
            <a:chOff x="331419" y="5496879"/>
            <a:chExt cx="1655676" cy="349138"/>
          </a:xfrm>
        </p:grpSpPr>
        <p:sp>
          <p:nvSpPr>
            <p:cNvPr id="140" name="Oval Callout 139"/>
            <p:cNvSpPr/>
            <p:nvPr/>
          </p:nvSpPr>
          <p:spPr>
            <a:xfrm rot="10800000">
              <a:off x="331419" y="5496879"/>
              <a:ext cx="1655676" cy="349138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78" y="5582410"/>
              <a:ext cx="188722" cy="188722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2" y="5592064"/>
              <a:ext cx="186706" cy="186706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5" y="5592806"/>
              <a:ext cx="178326" cy="178326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74" y="5590120"/>
              <a:ext cx="178326" cy="178326"/>
            </a:xfrm>
            <a:prstGeom prst="rect">
              <a:avLst/>
            </a:prstGeom>
          </p:spPr>
        </p:pic>
      </p:grpSp>
      <p:sp>
        <p:nvSpPr>
          <p:cNvPr id="181" name="Rectangle 180"/>
          <p:cNvSpPr/>
          <p:nvPr/>
        </p:nvSpPr>
        <p:spPr>
          <a:xfrm>
            <a:off x="6992746" y="1427487"/>
            <a:ext cx="1997503" cy="666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6984813" y="1422058"/>
            <a:ext cx="20054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Годовой бюджет</a:t>
            </a:r>
            <a:endParaRPr lang="en-US" sz="1400" dirty="0"/>
          </a:p>
        </p:txBody>
      </p:sp>
      <p:sp>
        <p:nvSpPr>
          <p:cNvPr id="184" name="Rectangle 183"/>
          <p:cNvSpPr/>
          <p:nvPr/>
        </p:nvSpPr>
        <p:spPr>
          <a:xfrm>
            <a:off x="6987050" y="2921461"/>
            <a:ext cx="2006192" cy="6958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6978507" y="2921065"/>
            <a:ext cx="201473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Квартальный бюджет</a:t>
            </a:r>
            <a:endParaRPr lang="en-US" sz="1400" dirty="0"/>
          </a:p>
        </p:txBody>
      </p:sp>
      <p:sp>
        <p:nvSpPr>
          <p:cNvPr id="201" name="Rectangle 200"/>
          <p:cNvSpPr/>
          <p:nvPr/>
        </p:nvSpPr>
        <p:spPr>
          <a:xfrm>
            <a:off x="6981411" y="4151326"/>
            <a:ext cx="2013146" cy="14886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6972838" y="4159512"/>
            <a:ext cx="2021719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100" dirty="0"/>
              <a:t>Корректировка квартального бюджета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4926103" y="1404030"/>
            <a:ext cx="1866597" cy="10180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42" name="TextBox 241"/>
          <p:cNvSpPr txBox="1"/>
          <p:nvPr/>
        </p:nvSpPr>
        <p:spPr>
          <a:xfrm>
            <a:off x="4926104" y="1403634"/>
            <a:ext cx="18665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Годовой баланс</a:t>
            </a:r>
            <a:endParaRPr lang="en-US" sz="1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4860492" y="1664861"/>
            <a:ext cx="20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Годовой баланс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  <a:endParaRPr lang="en-US" sz="900" dirty="0"/>
          </a:p>
        </p:txBody>
      </p:sp>
      <p:sp>
        <p:nvSpPr>
          <p:cNvPr id="244" name="Rectangle 243"/>
          <p:cNvSpPr/>
          <p:nvPr/>
        </p:nvSpPr>
        <p:spPr>
          <a:xfrm>
            <a:off x="4917984" y="2916967"/>
            <a:ext cx="1874716" cy="1001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45" name="TextBox 244"/>
          <p:cNvSpPr txBox="1"/>
          <p:nvPr/>
        </p:nvSpPr>
        <p:spPr>
          <a:xfrm>
            <a:off x="4917984" y="2916573"/>
            <a:ext cx="18747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Квартальный баланс</a:t>
            </a:r>
            <a:endParaRPr lang="en-US" sz="1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851145" y="3184281"/>
            <a:ext cx="2073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Квартальный баланс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</a:p>
          <a:p>
            <a:pPr rtl="0"/>
            <a:endParaRPr lang="en-US" sz="900" dirty="0"/>
          </a:p>
        </p:txBody>
      </p:sp>
      <p:grpSp>
        <p:nvGrpSpPr>
          <p:cNvPr id="247" name="Group 246"/>
          <p:cNvGrpSpPr/>
          <p:nvPr/>
        </p:nvGrpSpPr>
        <p:grpSpPr>
          <a:xfrm>
            <a:off x="4940045" y="2113963"/>
            <a:ext cx="1655676" cy="252649"/>
            <a:chOff x="202180" y="2553123"/>
            <a:chExt cx="1731876" cy="400349"/>
          </a:xfrm>
        </p:grpSpPr>
        <p:sp>
          <p:nvSpPr>
            <p:cNvPr id="248" name="Oval Callout 247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grpSp>
        <p:nvGrpSpPr>
          <p:cNvPr id="254" name="Group 253"/>
          <p:cNvGrpSpPr/>
          <p:nvPr/>
        </p:nvGrpSpPr>
        <p:grpSpPr>
          <a:xfrm>
            <a:off x="4940045" y="3620511"/>
            <a:ext cx="1655676" cy="248248"/>
            <a:chOff x="202180" y="2553123"/>
            <a:chExt cx="1731876" cy="400349"/>
          </a:xfrm>
        </p:grpSpPr>
        <p:sp>
          <p:nvSpPr>
            <p:cNvPr id="255" name="Oval Callout 254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sp>
        <p:nvSpPr>
          <p:cNvPr id="261" name="Rectangle 260"/>
          <p:cNvSpPr/>
          <p:nvPr/>
        </p:nvSpPr>
        <p:spPr>
          <a:xfrm>
            <a:off x="4911485" y="4146835"/>
            <a:ext cx="1881215" cy="1213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62" name="TextBox 261"/>
          <p:cNvSpPr txBox="1"/>
          <p:nvPr/>
        </p:nvSpPr>
        <p:spPr>
          <a:xfrm>
            <a:off x="4911485" y="4155020"/>
            <a:ext cx="188121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300" dirty="0"/>
              <a:t>Корректировка баланса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4851145" y="4407226"/>
            <a:ext cx="2183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Корректировка квартального бюджета</a:t>
            </a:r>
            <a:endParaRPr lang="en-US" sz="900" dirty="0" smtClean="0"/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Резервные фонды и переводы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Целевые субсидии 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</a:p>
          <a:p>
            <a:pPr rtl="0"/>
            <a:endParaRPr lang="en-US" sz="900" dirty="0"/>
          </a:p>
        </p:txBody>
      </p:sp>
      <p:grpSp>
        <p:nvGrpSpPr>
          <p:cNvPr id="264" name="Group 263"/>
          <p:cNvGrpSpPr/>
          <p:nvPr/>
        </p:nvGrpSpPr>
        <p:grpSpPr>
          <a:xfrm>
            <a:off x="4970484" y="5105400"/>
            <a:ext cx="1587521" cy="218121"/>
            <a:chOff x="331419" y="5496879"/>
            <a:chExt cx="1655676" cy="349138"/>
          </a:xfrm>
        </p:grpSpPr>
        <p:sp>
          <p:nvSpPr>
            <p:cNvPr id="265" name="Oval Callout 264"/>
            <p:cNvSpPr/>
            <p:nvPr/>
          </p:nvSpPr>
          <p:spPr>
            <a:xfrm rot="10800000">
              <a:off x="331419" y="5496879"/>
              <a:ext cx="1655676" cy="349138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78" y="5582410"/>
              <a:ext cx="188722" cy="188722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2" y="5592064"/>
              <a:ext cx="186706" cy="186706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5" y="5592806"/>
              <a:ext cx="178326" cy="178326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74" y="5590120"/>
              <a:ext cx="178326" cy="178326"/>
            </a:xfrm>
            <a:prstGeom prst="rect">
              <a:avLst/>
            </a:prstGeom>
          </p:spPr>
        </p:pic>
      </p:grpSp>
      <p:pic>
        <p:nvPicPr>
          <p:cNvPr id="299" name="Picture 2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71" y="2183358"/>
            <a:ext cx="190162" cy="125529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58" y="2430524"/>
            <a:ext cx="190162" cy="125529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00" y="2176658"/>
            <a:ext cx="190162" cy="125529"/>
          </a:xfrm>
          <a:prstGeom prst="rect">
            <a:avLst/>
          </a:prstGeom>
        </p:spPr>
      </p:pic>
      <p:pic>
        <p:nvPicPr>
          <p:cNvPr id="375" name="Picture 37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4" y="5159211"/>
            <a:ext cx="190162" cy="123342"/>
          </a:xfrm>
          <a:prstGeom prst="rect">
            <a:avLst/>
          </a:prstGeom>
        </p:spPr>
      </p:pic>
      <p:pic>
        <p:nvPicPr>
          <p:cNvPr id="379" name="Picture 3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60" y="5447975"/>
            <a:ext cx="190162" cy="123342"/>
          </a:xfrm>
          <a:prstGeom prst="rect">
            <a:avLst/>
          </a:prstGeom>
        </p:spPr>
      </p:pic>
      <p:pic>
        <p:nvPicPr>
          <p:cNvPr id="381" name="Picture 38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82" y="5158167"/>
            <a:ext cx="190162" cy="123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3459" y="1651883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200" dirty="0"/>
              <a:t>I </a:t>
            </a:r>
          </a:p>
          <a:p>
            <a:pPr algn="ctr" rtl="0"/>
            <a:r>
              <a:rPr lang="ru-RU" sz="1200" dirty="0"/>
              <a:t>ЭТАП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-17406" y="319593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200" dirty="0"/>
              <a:t>II</a:t>
            </a:r>
          </a:p>
          <a:p>
            <a:pPr algn="ctr" rtl="0"/>
            <a:r>
              <a:rPr lang="ru-RU" sz="1200" dirty="0"/>
              <a:t>ЭТАП</a:t>
            </a:r>
            <a:endParaRPr lang="en-US" sz="1200" dirty="0"/>
          </a:p>
        </p:txBody>
      </p:sp>
      <p:sp>
        <p:nvSpPr>
          <p:cNvPr id="149" name="TextBox 148"/>
          <p:cNvSpPr txBox="1"/>
          <p:nvPr/>
        </p:nvSpPr>
        <p:spPr>
          <a:xfrm>
            <a:off x="-7151" y="449133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200" dirty="0"/>
              <a:t>III</a:t>
            </a:r>
          </a:p>
          <a:p>
            <a:pPr algn="ctr" rtl="0"/>
            <a:r>
              <a:rPr lang="ru-RU" sz="1200" dirty="0"/>
              <a:t>ЭТАП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91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9" grpId="0"/>
      <p:bldP spid="84" grpId="0" animBg="1"/>
      <p:bldP spid="85" grpId="0" animBg="1"/>
      <p:bldP spid="87" grpId="0"/>
      <p:bldP spid="101" grpId="0" animBg="1"/>
      <p:bldP spid="102" grpId="0" animBg="1"/>
      <p:bldP spid="103" grpId="0"/>
      <p:bldP spid="116" grpId="0" animBg="1"/>
      <p:bldP spid="117" grpId="0" animBg="1"/>
      <p:bldP spid="118" grpId="0"/>
      <p:bldP spid="119" grpId="0" animBg="1"/>
      <p:bldP spid="120" grpId="0" animBg="1"/>
      <p:bldP spid="121" grpId="0"/>
      <p:bldP spid="136" grpId="0" animBg="1"/>
      <p:bldP spid="137" grpId="0" animBg="1"/>
      <p:bldP spid="138" grpId="0"/>
      <p:bldP spid="181" grpId="0" animBg="1"/>
      <p:bldP spid="182" grpId="0" animBg="1"/>
      <p:bldP spid="184" grpId="0" animBg="1"/>
      <p:bldP spid="185" grpId="0" animBg="1"/>
      <p:bldP spid="201" grpId="0" animBg="1"/>
      <p:bldP spid="202" grpId="0" animBg="1"/>
      <p:bldP spid="241" grpId="0" animBg="1"/>
      <p:bldP spid="242" grpId="0" animBg="1"/>
      <p:bldP spid="243" grpId="0"/>
      <p:bldP spid="244" grpId="0" animBg="1"/>
      <p:bldP spid="245" grpId="0" animBg="1"/>
      <p:bldP spid="246" grpId="0"/>
      <p:bldP spid="261" grpId="0" animBg="1"/>
      <p:bldP spid="262" grpId="0" animBg="1"/>
      <p:bldP spid="263" grpId="0"/>
      <p:bldP spid="3" grpId="0"/>
      <p:bldP spid="148" grpId="0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1123" y="741716"/>
            <a:ext cx="8998573" cy="29119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152400" y="3862824"/>
            <a:ext cx="8839199" cy="2004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1400" dirty="0"/>
          </a:p>
        </p:txBody>
      </p:sp>
      <p:sp>
        <p:nvSpPr>
          <p:cNvPr id="104" name="Rounded Rectangle 103"/>
          <p:cNvSpPr/>
          <p:nvPr/>
        </p:nvSpPr>
        <p:spPr>
          <a:xfrm>
            <a:off x="351572" y="5311628"/>
            <a:ext cx="3865718" cy="5337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9572" y="4713588"/>
            <a:ext cx="3838236" cy="5337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52400" y="1193378"/>
            <a:ext cx="4064890" cy="239980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headEnd type="non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18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765552" y="1170453"/>
            <a:ext cx="4226047" cy="24027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24" y="1192955"/>
            <a:ext cx="304800" cy="30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68" y="1172799"/>
            <a:ext cx="304800" cy="304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75491" y="1119624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1400" dirty="0"/>
              <a:t>Контролер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51986" y="1163188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1400" dirty="0"/>
              <a:t>Затратная единица</a:t>
            </a: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81000" y="2073032"/>
            <a:ext cx="982541" cy="406349"/>
            <a:chOff x="381000" y="1623187"/>
            <a:chExt cx="982541" cy="4063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Проект документа</a:t>
              </a:r>
              <a:endParaRPr lang="en-US" sz="1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40587" y="2039310"/>
            <a:ext cx="2107850" cy="406349"/>
            <a:chOff x="380999" y="2256688"/>
            <a:chExt cx="2107850" cy="40634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256688"/>
              <a:ext cx="406349" cy="40634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90948" y="2271839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Получение от ЗЕ</a:t>
              </a:r>
              <a:endParaRPr lang="en-US" sz="1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5644" y="2077004"/>
            <a:ext cx="2058507" cy="406349"/>
            <a:chOff x="386667" y="2856333"/>
            <a:chExt cx="2058507" cy="4063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67" y="2856333"/>
              <a:ext cx="406349" cy="40634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87348" y="2869919"/>
              <a:ext cx="1657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Отправка контролеру</a:t>
              </a:r>
              <a:endParaRPr lang="en-US" sz="1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5644" y="2090161"/>
            <a:ext cx="982541" cy="406349"/>
            <a:chOff x="381000" y="1625770"/>
            <a:chExt cx="982541" cy="40634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5770"/>
              <a:ext cx="406349" cy="40634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Проект документа</a:t>
              </a:r>
              <a:endParaRPr lang="en-US" sz="1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47355" y="2548253"/>
            <a:ext cx="982541" cy="406349"/>
            <a:chOff x="381000" y="1623187"/>
            <a:chExt cx="982541" cy="40634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Проект документа</a:t>
              </a:r>
              <a:endParaRPr lang="en-US" sz="1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84599" y="2607716"/>
            <a:ext cx="2710186" cy="406349"/>
            <a:chOff x="384598" y="2255719"/>
            <a:chExt cx="2710186" cy="40634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98" y="2255719"/>
              <a:ext cx="406349" cy="40634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90948" y="2271839"/>
              <a:ext cx="2303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Получение от контролера</a:t>
              </a:r>
              <a:endParaRPr lang="en-US" sz="14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47355" y="2546005"/>
            <a:ext cx="1452572" cy="406349"/>
            <a:chOff x="386667" y="2856333"/>
            <a:chExt cx="1452572" cy="406349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67" y="2856333"/>
              <a:ext cx="406349" cy="406349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87348" y="2869919"/>
              <a:ext cx="1051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Отправка ЗЕ</a:t>
              </a:r>
              <a:endParaRPr lang="en-US" sz="1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34000" y="2541082"/>
            <a:ext cx="982541" cy="406349"/>
            <a:chOff x="381000" y="1623187"/>
            <a:chExt cx="982541" cy="406349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Проект документа</a:t>
              </a:r>
              <a:endParaRPr lang="en-US" sz="1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81000" y="1557136"/>
            <a:ext cx="982541" cy="406349"/>
            <a:chOff x="381000" y="1623187"/>
            <a:chExt cx="982541" cy="40634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Проект документа</a:t>
              </a:r>
              <a:endParaRPr lang="en-US" sz="1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335291" y="1556761"/>
            <a:ext cx="982541" cy="406349"/>
            <a:chOff x="381000" y="1623187"/>
            <a:chExt cx="982541" cy="406349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Проект документа</a:t>
              </a:r>
              <a:endParaRPr lang="en-US" sz="14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932077" y="4128138"/>
            <a:ext cx="1489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1400" dirty="0"/>
              <a:t>Бюджетные версии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3926972" y="3814107"/>
            <a:ext cx="323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2400" dirty="0"/>
              <a:t>Административный модуль</a:t>
            </a:r>
            <a:endParaRPr lang="en-US" sz="24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5334001" y="3062502"/>
            <a:ext cx="982541" cy="406349"/>
            <a:chOff x="381000" y="1623187"/>
            <a:chExt cx="982541" cy="406349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Проект документа</a:t>
              </a:r>
              <a:endParaRPr lang="en-US" sz="1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334000" y="3058460"/>
            <a:ext cx="982541" cy="406349"/>
            <a:chOff x="381000" y="1623187"/>
            <a:chExt cx="982541" cy="406349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623187"/>
              <a:ext cx="406349" cy="406349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90948" y="165676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Проект документа</a:t>
              </a:r>
              <a:endParaRPr lang="en-US" sz="14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57200" y="4800167"/>
            <a:ext cx="2821187" cy="406349"/>
            <a:chOff x="380999" y="2256688"/>
            <a:chExt cx="2821187" cy="406349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256688"/>
              <a:ext cx="406349" cy="406349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790948" y="2271839"/>
              <a:ext cx="2411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Направлено от контролера</a:t>
              </a:r>
              <a:endParaRPr lang="en-US" sz="14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342494" y="2032597"/>
            <a:ext cx="2777200" cy="406349"/>
            <a:chOff x="380999" y="2256688"/>
            <a:chExt cx="2777200" cy="406349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256688"/>
              <a:ext cx="406349" cy="406349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790948" y="2271839"/>
              <a:ext cx="2367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Направлено руководству</a:t>
              </a:r>
              <a:endParaRPr lang="en-US" sz="14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340587" y="2035779"/>
            <a:ext cx="2107850" cy="406349"/>
            <a:chOff x="380999" y="2256688"/>
            <a:chExt cx="2107850" cy="406349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256688"/>
              <a:ext cx="406349" cy="406349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790948" y="2271839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Получение от ЗЕ</a:t>
              </a:r>
              <a:endParaRPr lang="en-US" sz="1400" dirty="0"/>
            </a:p>
          </p:txBody>
        </p:sp>
      </p:grpSp>
      <p:sp>
        <p:nvSpPr>
          <p:cNvPr id="110" name="Freeform 109"/>
          <p:cNvSpPr/>
          <p:nvPr/>
        </p:nvSpPr>
        <p:spPr>
          <a:xfrm>
            <a:off x="5089984" y="2313630"/>
            <a:ext cx="236396" cy="769620"/>
          </a:xfrm>
          <a:custGeom>
            <a:avLst/>
            <a:gdLst>
              <a:gd name="connsiteX0" fmla="*/ 236396 w 236396"/>
              <a:gd name="connsiteY0" fmla="*/ 0 h 769620"/>
              <a:gd name="connsiteX1" fmla="*/ 176 w 236396"/>
              <a:gd name="connsiteY1" fmla="*/ 381000 h 769620"/>
              <a:gd name="connsiteX2" fmla="*/ 205916 w 236396"/>
              <a:gd name="connsiteY2" fmla="*/ 76962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396" h="769620">
                <a:moveTo>
                  <a:pt x="236396" y="0"/>
                </a:moveTo>
                <a:cubicBezTo>
                  <a:pt x="120826" y="126365"/>
                  <a:pt x="5256" y="252730"/>
                  <a:pt x="176" y="381000"/>
                </a:cubicBezTo>
                <a:cubicBezTo>
                  <a:pt x="-4904" y="509270"/>
                  <a:pt x="100506" y="639445"/>
                  <a:pt x="205916" y="769620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457200" y="5369095"/>
            <a:ext cx="2107850" cy="406349"/>
            <a:chOff x="380999" y="2256688"/>
            <a:chExt cx="2107850" cy="406349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256688"/>
              <a:ext cx="406349" cy="406349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90948" y="2271839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Отправка контролером</a:t>
              </a:r>
              <a:endParaRPr lang="en-US" sz="1400" dirty="0"/>
            </a:p>
          </p:txBody>
        </p:sp>
      </p:grpSp>
      <p:cxnSp>
        <p:nvCxnSpPr>
          <p:cNvPr id="111" name="Straight Arrow Connector 110"/>
          <p:cNvCxnSpPr>
            <a:endCxn id="52" idx="3"/>
          </p:cNvCxnSpPr>
          <p:nvPr/>
        </p:nvCxnSpPr>
        <p:spPr>
          <a:xfrm flipH="1" flipV="1">
            <a:off x="3094785" y="2777725"/>
            <a:ext cx="2225862" cy="16056"/>
          </a:xfrm>
          <a:prstGeom prst="straightConnector1">
            <a:avLst/>
          </a:prstGeom>
          <a:ln w="12700" cmpd="sng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3886200" y="2262624"/>
            <a:ext cx="1295400" cy="0"/>
          </a:xfrm>
          <a:prstGeom prst="straightConnector1">
            <a:avLst/>
          </a:prstGeom>
          <a:ln w="12700" cmpd="sng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660374" y="2305785"/>
            <a:ext cx="4660273" cy="2466728"/>
          </a:xfrm>
          <a:prstGeom prst="straightConnector1">
            <a:avLst/>
          </a:prstGeom>
          <a:ln w="12700" cmpd="sng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457200" y="4781284"/>
            <a:ext cx="3511055" cy="406349"/>
            <a:chOff x="340980" y="3856627"/>
            <a:chExt cx="3511055" cy="406349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80" y="3856627"/>
              <a:ext cx="406349" cy="406349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>
              <a:off x="745800" y="3893644"/>
              <a:ext cx="310623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rtl="0"/>
              <a:r>
                <a:rPr lang="ru-RU" sz="1200" dirty="0"/>
                <a:t>Направлено от контролера (утверждено)</a:t>
              </a:r>
              <a:endParaRPr lang="en-US" sz="12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246904" y="4781590"/>
            <a:ext cx="1296189" cy="377808"/>
            <a:chOff x="7010400" y="649546"/>
            <a:chExt cx="1347650" cy="348522"/>
          </a:xfrm>
        </p:grpSpPr>
        <p:sp>
          <p:nvSpPr>
            <p:cNvPr id="106" name="Rectangle 105"/>
            <p:cNvSpPr/>
            <p:nvPr/>
          </p:nvSpPr>
          <p:spPr>
            <a:xfrm>
              <a:off x="7010400" y="649546"/>
              <a:ext cx="1347650" cy="34852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139" y="753101"/>
              <a:ext cx="174137" cy="174137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7236993" y="711137"/>
              <a:ext cx="1116986" cy="212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900" dirty="0"/>
                <a:t>Проект бюджета</a:t>
              </a:r>
              <a:endParaRPr lang="en-US" sz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5316007" y="1981904"/>
            <a:ext cx="3190368" cy="5019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4264339" y="5384246"/>
            <a:ext cx="1300925" cy="377808"/>
            <a:chOff x="7010401" y="649546"/>
            <a:chExt cx="1300925" cy="348522"/>
          </a:xfrm>
        </p:grpSpPr>
        <p:sp>
          <p:nvSpPr>
            <p:cNvPr id="112" name="Rectangle 111"/>
            <p:cNvSpPr/>
            <p:nvPr/>
          </p:nvSpPr>
          <p:spPr>
            <a:xfrm>
              <a:off x="7010401" y="649546"/>
              <a:ext cx="1278756" cy="34852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139" y="753101"/>
              <a:ext cx="174137" cy="174137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7236993" y="711137"/>
              <a:ext cx="1074333" cy="212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900" dirty="0"/>
                <a:t>Проект бюджета</a:t>
              </a:r>
              <a:endParaRPr lang="en-US" sz="1200" dirty="0"/>
            </a:p>
          </p:txBody>
        </p:sp>
      </p:grpSp>
      <p:sp>
        <p:nvSpPr>
          <p:cNvPr id="116" name="Striped Right Arrow 115"/>
          <p:cNvSpPr/>
          <p:nvPr/>
        </p:nvSpPr>
        <p:spPr>
          <a:xfrm>
            <a:off x="5638800" y="4858310"/>
            <a:ext cx="290216" cy="1949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6019800" y="4772513"/>
            <a:ext cx="1723664" cy="386886"/>
            <a:chOff x="7849717" y="1700418"/>
            <a:chExt cx="1723664" cy="386886"/>
          </a:xfrm>
        </p:grpSpPr>
        <p:sp>
          <p:nvSpPr>
            <p:cNvPr id="118" name="Rectangle 117"/>
            <p:cNvSpPr/>
            <p:nvPr/>
          </p:nvSpPr>
          <p:spPr>
            <a:xfrm>
              <a:off x="7849717" y="1700418"/>
              <a:ext cx="1649868" cy="386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668" y="1785198"/>
              <a:ext cx="174137" cy="174137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8002117" y="1733202"/>
              <a:ext cx="15712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000" dirty="0"/>
                <a:t>Утвержденный бюджет</a:t>
              </a:r>
              <a:endParaRPr lang="en-US" sz="14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16" y="3882761"/>
            <a:ext cx="480808" cy="480808"/>
          </a:xfrm>
          <a:prstGeom prst="rect">
            <a:avLst/>
          </a:prstGeom>
        </p:spPr>
      </p:pic>
      <p:cxnSp>
        <p:nvCxnSpPr>
          <p:cNvPr id="100" name="Straight Arrow Connector 99"/>
          <p:cNvCxnSpPr/>
          <p:nvPr/>
        </p:nvCxnSpPr>
        <p:spPr>
          <a:xfrm flipH="1">
            <a:off x="609600" y="3261634"/>
            <a:ext cx="4629771" cy="2049994"/>
          </a:xfrm>
          <a:prstGeom prst="straightConnector1">
            <a:avLst/>
          </a:prstGeom>
          <a:ln w="12700" cmpd="sng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2" name="Picture 1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45" y="717138"/>
            <a:ext cx="637301" cy="637301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2743200" y="657923"/>
            <a:ext cx="218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400" dirty="0"/>
              <a:t>Расходы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874169" y="660374"/>
            <a:ext cx="130027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2400" dirty="0"/>
              <a:t>Модуль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5326380" y="2459081"/>
            <a:ext cx="3190368" cy="5019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5351406" y="2037062"/>
            <a:ext cx="3046421" cy="406349"/>
            <a:chOff x="331831" y="3878431"/>
            <a:chExt cx="3046421" cy="406349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31" y="3878431"/>
              <a:ext cx="406349" cy="406349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745800" y="3893644"/>
              <a:ext cx="2632452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Получено от ЗЕ (утверждено)</a:t>
              </a:r>
              <a:endParaRPr lang="en-US" sz="14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40587" y="2538160"/>
            <a:ext cx="2107850" cy="406349"/>
            <a:chOff x="380999" y="2256688"/>
            <a:chExt cx="2107850" cy="406349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99" y="2256688"/>
              <a:ext cx="406349" cy="406349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790948" y="2271839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Получение от ЗЕ</a:t>
              </a:r>
              <a:endParaRPr lang="en-US" sz="1400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5310491" y="2993779"/>
            <a:ext cx="3190368" cy="5019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5334000" y="3056738"/>
            <a:ext cx="2282222" cy="406349"/>
            <a:chOff x="386667" y="2856333"/>
            <a:chExt cx="2282222" cy="406349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67" y="2856333"/>
              <a:ext cx="406349" cy="406349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87348" y="2869919"/>
              <a:ext cx="188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Отправка руководству</a:t>
              </a:r>
              <a:endParaRPr lang="en-US" sz="1400" dirty="0"/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278004" y="2005094"/>
            <a:ext cx="3190368" cy="5019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9572" y="2089152"/>
            <a:ext cx="3006345" cy="406349"/>
            <a:chOff x="331831" y="3878431"/>
            <a:chExt cx="3006345" cy="406349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31" y="3878431"/>
              <a:ext cx="406349" cy="40634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45800" y="3893644"/>
              <a:ext cx="2592376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 dirty="0"/>
                <a:t>Отправка контролеру (утверждено)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90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54011 -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97" y="-27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54427 0.0067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32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04497 0.03935 C -0.05487 0.04792 -0.06007 0.06042 -0.06007 0.07338 C -0.06007 0.08866 -0.05487 0.10046 -0.04497 0.10903 L 4.44444E-6 0.14907 " pathEditMode="relative" rAng="0" ptsTypes="AAAAA">
                                      <p:cBhvr>
                                        <p:cTn id="12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745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6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53472 0.3370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6" y="16852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9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7361 L -0.53264 0.33379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5" y="2037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8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8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6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5" grpId="0" animBg="1"/>
      <p:bldP spid="104" grpId="0" animBg="1"/>
      <p:bldP spid="7" grpId="0" animBg="1"/>
      <p:bldP spid="13" grpId="0" animBg="1"/>
      <p:bldP spid="18" grpId="0" animBg="1"/>
      <p:bldP spid="22" grpId="0"/>
      <p:bldP spid="24" grpId="0"/>
      <p:bldP spid="66" grpId="0"/>
      <p:bldP spid="67" grpId="0"/>
      <p:bldP spid="110" grpId="0" animBg="1"/>
      <p:bldP spid="6" grpId="0" animBg="1"/>
      <p:bldP spid="6" grpId="1" animBg="1"/>
      <p:bldP spid="116" grpId="0" animBg="1"/>
      <p:bldP spid="123" grpId="0"/>
      <p:bldP spid="27" grpId="0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grpSp>
        <p:nvGrpSpPr>
          <p:cNvPr id="438" name="Group 437"/>
          <p:cNvGrpSpPr/>
          <p:nvPr/>
        </p:nvGrpSpPr>
        <p:grpSpPr>
          <a:xfrm>
            <a:off x="6729051" y="1020280"/>
            <a:ext cx="2266260" cy="4927812"/>
            <a:chOff x="6729051" y="1020280"/>
            <a:chExt cx="2266260" cy="4927812"/>
          </a:xfrm>
        </p:grpSpPr>
        <p:sp>
          <p:nvSpPr>
            <p:cNvPr id="179" name="Rectangle 178"/>
            <p:cNvSpPr/>
            <p:nvPr/>
          </p:nvSpPr>
          <p:spPr>
            <a:xfrm>
              <a:off x="6729051" y="1044689"/>
              <a:ext cx="2266260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901" y="1061237"/>
              <a:ext cx="338552" cy="338552"/>
            </a:xfrm>
            <a:prstGeom prst="rect">
              <a:avLst/>
            </a:prstGeom>
          </p:spPr>
        </p:pic>
        <p:sp>
          <p:nvSpPr>
            <p:cNvPr id="210" name="TextBox 209"/>
            <p:cNvSpPr txBox="1"/>
            <p:nvPr/>
          </p:nvSpPr>
          <p:spPr>
            <a:xfrm>
              <a:off x="7115903" y="1020280"/>
              <a:ext cx="1874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dirty="0"/>
                <a:t>Администрация</a:t>
              </a:r>
              <a:endParaRPr lang="en-US" dirty="0"/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470102" y="1033700"/>
            <a:ext cx="1884939" cy="4906493"/>
            <a:chOff x="4470102" y="1033700"/>
            <a:chExt cx="1884939" cy="4906493"/>
          </a:xfrm>
        </p:grpSpPr>
        <p:sp>
          <p:nvSpPr>
            <p:cNvPr id="147" name="Rectangle 146"/>
            <p:cNvSpPr/>
            <p:nvPr/>
          </p:nvSpPr>
          <p:spPr>
            <a:xfrm>
              <a:off x="4470102" y="1036790"/>
              <a:ext cx="1884939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858" y="1033700"/>
              <a:ext cx="409422" cy="340533"/>
            </a:xfrm>
            <a:prstGeom prst="rect">
              <a:avLst/>
            </a:prstGeom>
          </p:spPr>
        </p:pic>
        <p:sp>
          <p:nvSpPr>
            <p:cNvPr id="270" name="TextBox 269"/>
            <p:cNvSpPr txBox="1"/>
            <p:nvPr/>
          </p:nvSpPr>
          <p:spPr>
            <a:xfrm>
              <a:off x="4867694" y="1047692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dirty="0"/>
                <a:t>Баланс</a:t>
              </a:r>
              <a:endParaRPr lang="en-US" dirty="0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2316141" y="1006781"/>
            <a:ext cx="1884940" cy="4936819"/>
            <a:chOff x="2316141" y="1006781"/>
            <a:chExt cx="1884940" cy="4936819"/>
          </a:xfrm>
        </p:grpSpPr>
        <p:sp>
          <p:nvSpPr>
            <p:cNvPr id="114" name="Rectangle 113"/>
            <p:cNvSpPr/>
            <p:nvPr/>
          </p:nvSpPr>
          <p:spPr>
            <a:xfrm>
              <a:off x="2316142" y="1040197"/>
              <a:ext cx="1884939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141" y="1006781"/>
              <a:ext cx="396179" cy="396179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2702995" y="1015788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dirty="0"/>
                <a:t>Расходы</a:t>
              </a:r>
              <a:endParaRPr lang="en-US" dirty="0"/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113055" y="1040197"/>
            <a:ext cx="1913739" cy="4903403"/>
            <a:chOff x="113055" y="1040197"/>
            <a:chExt cx="1913739" cy="4903403"/>
          </a:xfrm>
        </p:grpSpPr>
        <p:sp>
          <p:nvSpPr>
            <p:cNvPr id="2" name="Rectangle 1"/>
            <p:cNvSpPr/>
            <p:nvPr/>
          </p:nvSpPr>
          <p:spPr>
            <a:xfrm>
              <a:off x="141855" y="1040197"/>
              <a:ext cx="1884939" cy="49034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1400" dirty="0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5" y="1056004"/>
              <a:ext cx="424978" cy="340001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538033" y="1047692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dirty="0"/>
                <a:t>Выручка</a:t>
              </a:r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160197" y="1404030"/>
            <a:ext cx="1866597" cy="10180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60198" y="1403634"/>
            <a:ext cx="18665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Годовой доход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94586" y="1664861"/>
            <a:ext cx="20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Годовой доход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  <a:endParaRPr lang="en-US" sz="900" dirty="0"/>
          </a:p>
        </p:txBody>
      </p:sp>
      <p:sp>
        <p:nvSpPr>
          <p:cNvPr id="84" name="Rectangle 83"/>
          <p:cNvSpPr/>
          <p:nvPr/>
        </p:nvSpPr>
        <p:spPr>
          <a:xfrm>
            <a:off x="152078" y="2916967"/>
            <a:ext cx="1874716" cy="1001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152078" y="2916573"/>
            <a:ext cx="18747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Квартальный доход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85239" y="3184281"/>
            <a:ext cx="2073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Квартальный доход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</a:p>
          <a:p>
            <a:pPr rtl="0"/>
            <a:endParaRPr lang="en-US" sz="9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174139" y="2113963"/>
            <a:ext cx="1655676" cy="252649"/>
            <a:chOff x="202180" y="2553123"/>
            <a:chExt cx="1731876" cy="400349"/>
          </a:xfrm>
        </p:grpSpPr>
        <p:sp>
          <p:nvSpPr>
            <p:cNvPr id="92" name="Oval Callout 91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174139" y="3620511"/>
            <a:ext cx="1655676" cy="248248"/>
            <a:chOff x="202180" y="2553123"/>
            <a:chExt cx="1731876" cy="400349"/>
          </a:xfrm>
        </p:grpSpPr>
        <p:sp>
          <p:nvSpPr>
            <p:cNvPr id="95" name="Oval Callout 94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sp>
        <p:nvSpPr>
          <p:cNvPr id="101" name="Rectangle 100"/>
          <p:cNvSpPr/>
          <p:nvPr/>
        </p:nvSpPr>
        <p:spPr>
          <a:xfrm>
            <a:off x="145579" y="4146835"/>
            <a:ext cx="1881215" cy="1213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145579" y="4155020"/>
            <a:ext cx="188121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300" dirty="0"/>
              <a:t>Корректировка дохода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" y="4413908"/>
            <a:ext cx="2183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Корректировка квартального дохода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Резервные фонды и переводы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Целевые субсидии 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</a:p>
          <a:p>
            <a:pPr rtl="0"/>
            <a:endParaRPr lang="en-US" sz="9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04578" y="5105400"/>
            <a:ext cx="1587521" cy="218121"/>
            <a:chOff x="331419" y="5496879"/>
            <a:chExt cx="1655676" cy="349138"/>
          </a:xfrm>
        </p:grpSpPr>
        <p:sp>
          <p:nvSpPr>
            <p:cNvPr id="105" name="Oval Callout 104"/>
            <p:cNvSpPr/>
            <p:nvPr/>
          </p:nvSpPr>
          <p:spPr>
            <a:xfrm rot="10800000">
              <a:off x="331419" y="5496879"/>
              <a:ext cx="1655676" cy="349138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78" y="5582410"/>
              <a:ext cx="188722" cy="188722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2" y="5592064"/>
              <a:ext cx="186706" cy="186706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5" y="5592806"/>
              <a:ext cx="178326" cy="178326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74" y="5590120"/>
              <a:ext cx="178326" cy="178326"/>
            </a:xfrm>
            <a:prstGeom prst="rect">
              <a:avLst/>
            </a:prstGeom>
          </p:spPr>
        </p:pic>
      </p:grpSp>
      <p:sp>
        <p:nvSpPr>
          <p:cNvPr id="116" name="Rectangle 115"/>
          <p:cNvSpPr/>
          <p:nvPr/>
        </p:nvSpPr>
        <p:spPr>
          <a:xfrm>
            <a:off x="2334484" y="1404029"/>
            <a:ext cx="1866597" cy="12902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2334485" y="1403634"/>
            <a:ext cx="18665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Годовые расходы</a:t>
            </a:r>
            <a:endParaRPr lang="en-US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268873" y="1664861"/>
            <a:ext cx="207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Организационная структура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Годовые ассигнования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Программный бюджет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  <a:endParaRPr lang="en-US" sz="900" dirty="0"/>
          </a:p>
        </p:txBody>
      </p:sp>
      <p:sp>
        <p:nvSpPr>
          <p:cNvPr id="119" name="Rectangle 118"/>
          <p:cNvSpPr/>
          <p:nvPr/>
        </p:nvSpPr>
        <p:spPr>
          <a:xfrm>
            <a:off x="2326365" y="2916967"/>
            <a:ext cx="1874716" cy="1001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2326365" y="2916573"/>
            <a:ext cx="18747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Квартальный доход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259526" y="3184281"/>
            <a:ext cx="2073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Квартальные ассигнования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</a:p>
          <a:p>
            <a:pPr rtl="0"/>
            <a:endParaRPr lang="en-US" sz="9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2348426" y="2369702"/>
            <a:ext cx="1655676" cy="252649"/>
            <a:chOff x="202180" y="2553123"/>
            <a:chExt cx="1731876" cy="400349"/>
          </a:xfrm>
        </p:grpSpPr>
        <p:sp>
          <p:nvSpPr>
            <p:cNvPr id="123" name="Oval Callout 122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348426" y="3620511"/>
            <a:ext cx="1655676" cy="248248"/>
            <a:chOff x="202180" y="2553123"/>
            <a:chExt cx="1731876" cy="400349"/>
          </a:xfrm>
        </p:grpSpPr>
        <p:sp>
          <p:nvSpPr>
            <p:cNvPr id="130" name="Oval Callout 129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sp>
        <p:nvSpPr>
          <p:cNvPr id="136" name="Rectangle 135"/>
          <p:cNvSpPr/>
          <p:nvPr/>
        </p:nvSpPr>
        <p:spPr>
          <a:xfrm>
            <a:off x="2319866" y="4146834"/>
            <a:ext cx="1881215" cy="14886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2319866" y="4155020"/>
            <a:ext cx="188121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300" dirty="0"/>
              <a:t>Корректировка расходов</a:t>
            </a:r>
            <a:endParaRPr lang="en-US" sz="13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250487" y="4413908"/>
            <a:ext cx="21832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Корректировка структуры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Корректировка квартальных ассигнований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Резервные фонды и переводы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Целевые субсидии 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Корректировка сетей и корзин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</a:p>
          <a:p>
            <a:pPr rtl="0"/>
            <a:endParaRPr lang="en-US" sz="900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2378865" y="5393279"/>
            <a:ext cx="1587521" cy="218121"/>
            <a:chOff x="331419" y="5496879"/>
            <a:chExt cx="1655676" cy="349138"/>
          </a:xfrm>
        </p:grpSpPr>
        <p:sp>
          <p:nvSpPr>
            <p:cNvPr id="140" name="Oval Callout 139"/>
            <p:cNvSpPr/>
            <p:nvPr/>
          </p:nvSpPr>
          <p:spPr>
            <a:xfrm rot="10800000">
              <a:off x="331419" y="5496879"/>
              <a:ext cx="1655676" cy="349138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78" y="5582410"/>
              <a:ext cx="188722" cy="188722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2" y="5592064"/>
              <a:ext cx="186706" cy="186706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5" y="5592806"/>
              <a:ext cx="178326" cy="178326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74" y="5590120"/>
              <a:ext cx="178326" cy="178326"/>
            </a:xfrm>
            <a:prstGeom prst="rect">
              <a:avLst/>
            </a:prstGeom>
          </p:spPr>
        </p:pic>
      </p:grpSp>
      <p:sp>
        <p:nvSpPr>
          <p:cNvPr id="181" name="Rectangle 180"/>
          <p:cNvSpPr/>
          <p:nvPr/>
        </p:nvSpPr>
        <p:spPr>
          <a:xfrm>
            <a:off x="6746042" y="1427487"/>
            <a:ext cx="2244207" cy="666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6746043" y="1422058"/>
            <a:ext cx="224420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200" dirty="0"/>
              <a:t>Годовой бюджет</a:t>
            </a:r>
            <a:endParaRPr lang="en-US" sz="1200" dirty="0"/>
          </a:p>
        </p:txBody>
      </p:sp>
      <p:sp>
        <p:nvSpPr>
          <p:cNvPr id="184" name="Rectangle 183"/>
          <p:cNvSpPr/>
          <p:nvPr/>
        </p:nvSpPr>
        <p:spPr>
          <a:xfrm>
            <a:off x="6739273" y="2921461"/>
            <a:ext cx="2253969" cy="6958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6739273" y="2921065"/>
            <a:ext cx="225396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200" dirty="0"/>
              <a:t>Квартальный бюджет</a:t>
            </a:r>
            <a:endParaRPr lang="en-US" sz="1200" dirty="0"/>
          </a:p>
        </p:txBody>
      </p:sp>
      <p:sp>
        <p:nvSpPr>
          <p:cNvPr id="201" name="Rectangle 200"/>
          <p:cNvSpPr/>
          <p:nvPr/>
        </p:nvSpPr>
        <p:spPr>
          <a:xfrm>
            <a:off x="6732775" y="4151326"/>
            <a:ext cx="2261782" cy="14886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6732775" y="4159512"/>
            <a:ext cx="2261782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300" dirty="0"/>
              <a:t>Корректировки бюджета</a:t>
            </a:r>
            <a:endParaRPr lang="en-US" sz="1300" dirty="0"/>
          </a:p>
        </p:txBody>
      </p:sp>
      <p:sp>
        <p:nvSpPr>
          <p:cNvPr id="241" name="Rectangle 240"/>
          <p:cNvSpPr/>
          <p:nvPr/>
        </p:nvSpPr>
        <p:spPr>
          <a:xfrm>
            <a:off x="4489858" y="1404030"/>
            <a:ext cx="1866597" cy="10180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42" name="TextBox 241"/>
          <p:cNvSpPr txBox="1"/>
          <p:nvPr/>
        </p:nvSpPr>
        <p:spPr>
          <a:xfrm>
            <a:off x="4489859" y="1403634"/>
            <a:ext cx="186659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Годовой баланс</a:t>
            </a:r>
            <a:endParaRPr lang="en-US" sz="1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4424247" y="1664861"/>
            <a:ext cx="20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Годовой баланс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  <a:endParaRPr lang="en-US" sz="900" dirty="0"/>
          </a:p>
        </p:txBody>
      </p:sp>
      <p:sp>
        <p:nvSpPr>
          <p:cNvPr id="244" name="Rectangle 243"/>
          <p:cNvSpPr/>
          <p:nvPr/>
        </p:nvSpPr>
        <p:spPr>
          <a:xfrm>
            <a:off x="4481739" y="2916967"/>
            <a:ext cx="1874716" cy="10012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45" name="TextBox 244"/>
          <p:cNvSpPr txBox="1"/>
          <p:nvPr/>
        </p:nvSpPr>
        <p:spPr>
          <a:xfrm>
            <a:off x="4481739" y="2916573"/>
            <a:ext cx="187471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Квартальный доход</a:t>
            </a:r>
            <a:endParaRPr lang="en-US" sz="1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414900" y="3184281"/>
            <a:ext cx="2073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Квартальный баланс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</a:p>
          <a:p>
            <a:pPr rtl="0"/>
            <a:endParaRPr lang="en-US" sz="900" dirty="0"/>
          </a:p>
        </p:txBody>
      </p:sp>
      <p:grpSp>
        <p:nvGrpSpPr>
          <p:cNvPr id="247" name="Group 246"/>
          <p:cNvGrpSpPr/>
          <p:nvPr/>
        </p:nvGrpSpPr>
        <p:grpSpPr>
          <a:xfrm>
            <a:off x="4503800" y="2113963"/>
            <a:ext cx="1655676" cy="252649"/>
            <a:chOff x="202180" y="2553123"/>
            <a:chExt cx="1731876" cy="400349"/>
          </a:xfrm>
        </p:grpSpPr>
        <p:sp>
          <p:nvSpPr>
            <p:cNvPr id="248" name="Oval Callout 247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grpSp>
        <p:nvGrpSpPr>
          <p:cNvPr id="254" name="Group 253"/>
          <p:cNvGrpSpPr/>
          <p:nvPr/>
        </p:nvGrpSpPr>
        <p:grpSpPr>
          <a:xfrm>
            <a:off x="4503800" y="3620511"/>
            <a:ext cx="1655676" cy="248248"/>
            <a:chOff x="202180" y="2553123"/>
            <a:chExt cx="1731876" cy="400349"/>
          </a:xfrm>
        </p:grpSpPr>
        <p:sp>
          <p:nvSpPr>
            <p:cNvPr id="255" name="Oval Callout 254"/>
            <p:cNvSpPr/>
            <p:nvPr/>
          </p:nvSpPr>
          <p:spPr>
            <a:xfrm rot="10800000">
              <a:off x="202180" y="2553123"/>
              <a:ext cx="1731876" cy="400349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923" y="2663688"/>
              <a:ext cx="188722" cy="188722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69" y="2658937"/>
              <a:ext cx="188722" cy="188722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15" y="2663688"/>
              <a:ext cx="188722" cy="188722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58937"/>
              <a:ext cx="188722" cy="188722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08" y="2653424"/>
              <a:ext cx="198914" cy="198914"/>
            </a:xfrm>
            <a:prstGeom prst="rect">
              <a:avLst/>
            </a:prstGeom>
          </p:spPr>
        </p:pic>
      </p:grpSp>
      <p:sp>
        <p:nvSpPr>
          <p:cNvPr id="261" name="Rectangle 260"/>
          <p:cNvSpPr/>
          <p:nvPr/>
        </p:nvSpPr>
        <p:spPr>
          <a:xfrm>
            <a:off x="4475240" y="4146835"/>
            <a:ext cx="1881215" cy="1213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62" name="TextBox 261"/>
          <p:cNvSpPr txBox="1"/>
          <p:nvPr/>
        </p:nvSpPr>
        <p:spPr>
          <a:xfrm>
            <a:off x="4475240" y="4155020"/>
            <a:ext cx="1881215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1300" dirty="0"/>
              <a:t>Корректировка баланса</a:t>
            </a:r>
            <a:endParaRPr lang="en-US" sz="1300" dirty="0"/>
          </a:p>
        </p:txBody>
      </p:sp>
      <p:sp>
        <p:nvSpPr>
          <p:cNvPr id="263" name="TextBox 262"/>
          <p:cNvSpPr txBox="1"/>
          <p:nvPr/>
        </p:nvSpPr>
        <p:spPr>
          <a:xfrm>
            <a:off x="4405861" y="4413908"/>
            <a:ext cx="2183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Корректировка квартального бюджета</a:t>
            </a:r>
            <a:endParaRPr lang="en-US" sz="900" dirty="0" smtClean="0"/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Резервные фонды и переводы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Целевые субсидии </a:t>
            </a:r>
          </a:p>
          <a:p>
            <a:pPr marL="228600" indent="-228600" rtl="0">
              <a:buFont typeface="Wingdings" panose="05000000000000000000" pitchFamily="2" charset="2"/>
              <a:buChar char="q"/>
            </a:pPr>
            <a:r>
              <a:rPr lang="ru-RU" sz="900" dirty="0"/>
              <a:t>Аналитические инструменты и отчетность</a:t>
            </a:r>
          </a:p>
          <a:p>
            <a:pPr rtl="0"/>
            <a:endParaRPr lang="en-US" sz="900" dirty="0"/>
          </a:p>
        </p:txBody>
      </p:sp>
      <p:grpSp>
        <p:nvGrpSpPr>
          <p:cNvPr id="264" name="Group 263"/>
          <p:cNvGrpSpPr/>
          <p:nvPr/>
        </p:nvGrpSpPr>
        <p:grpSpPr>
          <a:xfrm>
            <a:off x="4534239" y="5105400"/>
            <a:ext cx="1587521" cy="218121"/>
            <a:chOff x="331419" y="5496879"/>
            <a:chExt cx="1655676" cy="349138"/>
          </a:xfrm>
        </p:grpSpPr>
        <p:sp>
          <p:nvSpPr>
            <p:cNvPr id="265" name="Oval Callout 264"/>
            <p:cNvSpPr/>
            <p:nvPr/>
          </p:nvSpPr>
          <p:spPr>
            <a:xfrm rot="10800000">
              <a:off x="331419" y="5496879"/>
              <a:ext cx="1655676" cy="349138"/>
            </a:xfrm>
            <a:prstGeom prst="wedgeEllipseCallout">
              <a:avLst>
                <a:gd name="adj1" fmla="val 18366"/>
                <a:gd name="adj2" fmla="val 8610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78" y="5582410"/>
              <a:ext cx="188722" cy="188722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12" y="5592064"/>
              <a:ext cx="186706" cy="186706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5" y="5592806"/>
              <a:ext cx="178326" cy="178326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74" y="5590120"/>
              <a:ext cx="178326" cy="178326"/>
            </a:xfrm>
            <a:prstGeom prst="rect">
              <a:avLst/>
            </a:prstGeom>
          </p:spPr>
        </p:pic>
      </p:grpSp>
      <p:cxnSp>
        <p:nvCxnSpPr>
          <p:cNvPr id="272" name="Elbow Connector 271"/>
          <p:cNvCxnSpPr>
            <a:stCxn id="92" idx="0"/>
            <a:endCxn id="181" idx="2"/>
          </p:cNvCxnSpPr>
          <p:nvPr/>
        </p:nvCxnSpPr>
        <p:spPr>
          <a:xfrm rot="5400000" flipH="1" flipV="1">
            <a:off x="4298965" y="-1202568"/>
            <a:ext cx="272191" cy="6866169"/>
          </a:xfrm>
          <a:prstGeom prst="bentConnector3">
            <a:avLst>
              <a:gd name="adj1" fmla="val -144641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8" name="Elbow Connector 277"/>
          <p:cNvCxnSpPr>
            <a:stCxn id="123" idx="2"/>
            <a:endCxn id="181" idx="2"/>
          </p:cNvCxnSpPr>
          <p:nvPr/>
        </p:nvCxnSpPr>
        <p:spPr>
          <a:xfrm flipV="1">
            <a:off x="4004102" y="2094421"/>
            <a:ext cx="3864044" cy="40160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5" name="Elbow Connector 294"/>
          <p:cNvCxnSpPr>
            <a:stCxn id="248" idx="2"/>
            <a:endCxn id="181" idx="2"/>
          </p:cNvCxnSpPr>
          <p:nvPr/>
        </p:nvCxnSpPr>
        <p:spPr>
          <a:xfrm flipV="1">
            <a:off x="6159476" y="2094421"/>
            <a:ext cx="1708670" cy="14586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9" name="Picture 2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1" y="2183358"/>
            <a:ext cx="190162" cy="125529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84" y="2430524"/>
            <a:ext cx="190162" cy="125529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55" y="2176658"/>
            <a:ext cx="190162" cy="125529"/>
          </a:xfrm>
          <a:prstGeom prst="rect">
            <a:avLst/>
          </a:prstGeom>
        </p:spPr>
      </p:pic>
      <p:sp>
        <p:nvSpPr>
          <p:cNvPr id="311" name="Oval 310"/>
          <p:cNvSpPr/>
          <p:nvPr/>
        </p:nvSpPr>
        <p:spPr>
          <a:xfrm>
            <a:off x="6761335" y="1695450"/>
            <a:ext cx="551246" cy="370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20" name="Striped Right Arrow 319"/>
          <p:cNvSpPr/>
          <p:nvPr/>
        </p:nvSpPr>
        <p:spPr>
          <a:xfrm>
            <a:off x="7505500" y="1786215"/>
            <a:ext cx="290216" cy="1949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325" name="Group 324"/>
          <p:cNvGrpSpPr/>
          <p:nvPr/>
        </p:nvGrpSpPr>
        <p:grpSpPr>
          <a:xfrm>
            <a:off x="7849717" y="1700417"/>
            <a:ext cx="1064566" cy="401089"/>
            <a:chOff x="7849717" y="1700417"/>
            <a:chExt cx="1064566" cy="401089"/>
          </a:xfrm>
        </p:grpSpPr>
        <p:sp>
          <p:nvSpPr>
            <p:cNvPr id="322" name="Rectangle 321"/>
            <p:cNvSpPr/>
            <p:nvPr/>
          </p:nvSpPr>
          <p:spPr>
            <a:xfrm>
              <a:off x="7849717" y="1700417"/>
              <a:ext cx="1064566" cy="40108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274" name="Picture 27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668" y="1785198"/>
              <a:ext cx="174137" cy="174137"/>
            </a:xfrm>
            <a:prstGeom prst="rect">
              <a:avLst/>
            </a:prstGeom>
          </p:spPr>
        </p:pic>
        <p:sp>
          <p:nvSpPr>
            <p:cNvPr id="284" name="TextBox 283"/>
            <p:cNvSpPr txBox="1"/>
            <p:nvPr/>
          </p:nvSpPr>
          <p:spPr>
            <a:xfrm>
              <a:off x="8071283" y="1733202"/>
              <a:ext cx="7889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100" dirty="0"/>
                <a:t>Утверждено</a:t>
              </a:r>
              <a:endParaRPr lang="en-US" dirty="0"/>
            </a:p>
          </p:txBody>
        </p:sp>
      </p:grpSp>
      <p:pic>
        <p:nvPicPr>
          <p:cNvPr id="326" name="Picture 3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83" y="1837345"/>
            <a:ext cx="180419" cy="119097"/>
          </a:xfrm>
          <a:prstGeom prst="rect">
            <a:avLst/>
          </a:prstGeom>
        </p:spPr>
      </p:pic>
      <p:pic>
        <p:nvPicPr>
          <p:cNvPr id="327" name="Picture 3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42" y="1867688"/>
            <a:ext cx="180419" cy="119097"/>
          </a:xfrm>
          <a:prstGeom prst="rect">
            <a:avLst/>
          </a:prstGeom>
        </p:spPr>
      </p:pic>
      <p:pic>
        <p:nvPicPr>
          <p:cNvPr id="328" name="Picture 3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86" y="1708903"/>
            <a:ext cx="180419" cy="119097"/>
          </a:xfrm>
          <a:prstGeom prst="rect">
            <a:avLst/>
          </a:prstGeom>
        </p:spPr>
      </p:pic>
      <p:grpSp>
        <p:nvGrpSpPr>
          <p:cNvPr id="319" name="Group 318"/>
          <p:cNvGrpSpPr/>
          <p:nvPr/>
        </p:nvGrpSpPr>
        <p:grpSpPr>
          <a:xfrm>
            <a:off x="6762670" y="1696013"/>
            <a:ext cx="715829" cy="401089"/>
            <a:chOff x="7010400" y="649545"/>
            <a:chExt cx="715829" cy="369998"/>
          </a:xfrm>
        </p:grpSpPr>
        <p:sp>
          <p:nvSpPr>
            <p:cNvPr id="318" name="Rectangle 317"/>
            <p:cNvSpPr/>
            <p:nvPr/>
          </p:nvSpPr>
          <p:spPr>
            <a:xfrm>
              <a:off x="7010400" y="649545"/>
              <a:ext cx="715829" cy="36999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139" y="753101"/>
              <a:ext cx="174137" cy="174137"/>
            </a:xfrm>
            <a:prstGeom prst="rect">
              <a:avLst/>
            </a:prstGeom>
          </p:spPr>
        </p:pic>
        <p:sp>
          <p:nvSpPr>
            <p:cNvPr id="275" name="TextBox 274"/>
            <p:cNvSpPr txBox="1"/>
            <p:nvPr/>
          </p:nvSpPr>
          <p:spPr>
            <a:xfrm>
              <a:off x="7236993" y="711137"/>
              <a:ext cx="4892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100" dirty="0"/>
                <a:t>Проект документа</a:t>
              </a:r>
              <a:endParaRPr lang="en-US" dirty="0"/>
            </a:p>
          </p:txBody>
        </p:sp>
      </p:grpSp>
      <p:sp>
        <p:nvSpPr>
          <p:cNvPr id="330" name="Striped Right Arrow 329"/>
          <p:cNvSpPr/>
          <p:nvPr/>
        </p:nvSpPr>
        <p:spPr>
          <a:xfrm>
            <a:off x="7493311" y="3310215"/>
            <a:ext cx="290216" cy="1949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331" name="Group 330"/>
          <p:cNvGrpSpPr/>
          <p:nvPr/>
        </p:nvGrpSpPr>
        <p:grpSpPr>
          <a:xfrm>
            <a:off x="7837528" y="3204804"/>
            <a:ext cx="1064566" cy="401089"/>
            <a:chOff x="7849717" y="1700417"/>
            <a:chExt cx="1064566" cy="401089"/>
          </a:xfrm>
        </p:grpSpPr>
        <p:sp>
          <p:nvSpPr>
            <p:cNvPr id="332" name="Rectangle 331"/>
            <p:cNvSpPr/>
            <p:nvPr/>
          </p:nvSpPr>
          <p:spPr>
            <a:xfrm>
              <a:off x="7849717" y="1700417"/>
              <a:ext cx="1064566" cy="40108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333" name="Picture 33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668" y="1785198"/>
              <a:ext cx="174137" cy="174137"/>
            </a:xfrm>
            <a:prstGeom prst="rect">
              <a:avLst/>
            </a:prstGeom>
          </p:spPr>
        </p:pic>
        <p:sp>
          <p:nvSpPr>
            <p:cNvPr id="334" name="TextBox 333"/>
            <p:cNvSpPr txBox="1"/>
            <p:nvPr/>
          </p:nvSpPr>
          <p:spPr>
            <a:xfrm>
              <a:off x="8071283" y="1733202"/>
              <a:ext cx="7889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100" dirty="0"/>
                <a:t>Утверждено</a:t>
              </a:r>
              <a:endParaRPr lang="en-US" dirty="0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6750481" y="3200400"/>
            <a:ext cx="715829" cy="401089"/>
            <a:chOff x="7010400" y="649545"/>
            <a:chExt cx="715829" cy="369998"/>
          </a:xfrm>
        </p:grpSpPr>
        <p:sp>
          <p:nvSpPr>
            <p:cNvPr id="336" name="Rectangle 335"/>
            <p:cNvSpPr/>
            <p:nvPr/>
          </p:nvSpPr>
          <p:spPr>
            <a:xfrm>
              <a:off x="7010400" y="649545"/>
              <a:ext cx="715829" cy="36999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337" name="Picture 33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139" y="753101"/>
              <a:ext cx="174137" cy="174137"/>
            </a:xfrm>
            <a:prstGeom prst="rect">
              <a:avLst/>
            </a:prstGeom>
          </p:spPr>
        </p:pic>
        <p:sp>
          <p:nvSpPr>
            <p:cNvPr id="338" name="TextBox 337"/>
            <p:cNvSpPr txBox="1"/>
            <p:nvPr/>
          </p:nvSpPr>
          <p:spPr>
            <a:xfrm>
              <a:off x="7236993" y="711137"/>
              <a:ext cx="4892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100" dirty="0"/>
                <a:t>Проект документа</a:t>
              </a:r>
              <a:endParaRPr lang="en-US" dirty="0"/>
            </a:p>
          </p:txBody>
        </p:sp>
      </p:grpSp>
      <p:cxnSp>
        <p:nvCxnSpPr>
          <p:cNvPr id="339" name="Elbow Connector 338"/>
          <p:cNvCxnSpPr>
            <a:stCxn id="95" idx="0"/>
            <a:endCxn id="184" idx="2"/>
          </p:cNvCxnSpPr>
          <p:nvPr/>
        </p:nvCxnSpPr>
        <p:spPr>
          <a:xfrm rot="5400000" flipH="1" flipV="1">
            <a:off x="4308387" y="310888"/>
            <a:ext cx="251460" cy="6864281"/>
          </a:xfrm>
          <a:prstGeom prst="bentConnector3">
            <a:avLst>
              <a:gd name="adj1" fmla="val -90909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7" name="Elbow Connector 346"/>
          <p:cNvCxnSpPr>
            <a:stCxn id="130" idx="0"/>
            <a:endCxn id="184" idx="2"/>
          </p:cNvCxnSpPr>
          <p:nvPr/>
        </p:nvCxnSpPr>
        <p:spPr>
          <a:xfrm rot="5400000" flipH="1" flipV="1">
            <a:off x="5395531" y="1398032"/>
            <a:ext cx="251460" cy="4689994"/>
          </a:xfrm>
          <a:prstGeom prst="bentConnector3">
            <a:avLst>
              <a:gd name="adj1" fmla="val -4798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2" name="Elbow Connector 351"/>
          <p:cNvCxnSpPr>
            <a:stCxn id="255" idx="0"/>
            <a:endCxn id="184" idx="2"/>
          </p:cNvCxnSpPr>
          <p:nvPr/>
        </p:nvCxnSpPr>
        <p:spPr>
          <a:xfrm rot="5400000" flipH="1" flipV="1">
            <a:off x="6473218" y="2475719"/>
            <a:ext cx="251460" cy="2534620"/>
          </a:xfrm>
          <a:prstGeom prst="bentConnector3">
            <a:avLst>
              <a:gd name="adj1" fmla="val 5051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59" name="Picture 3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62" y="4716027"/>
            <a:ext cx="134638" cy="107710"/>
          </a:xfrm>
          <a:prstGeom prst="rect">
            <a:avLst/>
          </a:prstGeom>
        </p:spPr>
      </p:pic>
      <p:grpSp>
        <p:nvGrpSpPr>
          <p:cNvPr id="439" name="Group 438"/>
          <p:cNvGrpSpPr/>
          <p:nvPr/>
        </p:nvGrpSpPr>
        <p:grpSpPr>
          <a:xfrm>
            <a:off x="6968781" y="4402745"/>
            <a:ext cx="2108197" cy="294100"/>
            <a:chOff x="6968781" y="4402745"/>
            <a:chExt cx="2108197" cy="294100"/>
          </a:xfrm>
        </p:grpSpPr>
        <p:sp>
          <p:nvSpPr>
            <p:cNvPr id="360" name="TextBox 359"/>
            <p:cNvSpPr txBox="1"/>
            <p:nvPr/>
          </p:nvSpPr>
          <p:spPr>
            <a:xfrm>
              <a:off x="6968781" y="4419846"/>
              <a:ext cx="6333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1050" dirty="0"/>
                <a:t>Виза </a:t>
              </a:r>
              <a:r>
                <a:rPr lang="ru-RU" sz="1200" dirty="0"/>
                <a:t>I</a:t>
              </a:r>
              <a:endParaRPr lang="en-US" sz="14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7425358" y="4411896"/>
              <a:ext cx="6333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1050" dirty="0"/>
                <a:t>Виза </a:t>
              </a:r>
              <a:r>
                <a:rPr lang="ru-RU" sz="1200" dirty="0"/>
                <a:t>II</a:t>
              </a:r>
              <a:endParaRPr lang="en-US" sz="1400" dirty="0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7915968" y="4406073"/>
              <a:ext cx="6333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1050" dirty="0"/>
                <a:t>Виза </a:t>
              </a:r>
              <a:r>
                <a:rPr lang="ru-RU" sz="1200" dirty="0"/>
                <a:t>III</a:t>
              </a:r>
              <a:endParaRPr lang="en-US" sz="1400" dirty="0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8443637" y="4402745"/>
              <a:ext cx="6333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1050" dirty="0"/>
                <a:t>Виза </a:t>
              </a:r>
              <a:r>
                <a:rPr lang="ru-RU" sz="1200" dirty="0"/>
                <a:t>IV</a:t>
              </a:r>
              <a:endParaRPr lang="en-US" sz="1400" dirty="0"/>
            </a:p>
          </p:txBody>
        </p:sp>
      </p:grpSp>
      <p:pic>
        <p:nvPicPr>
          <p:cNvPr id="364" name="Picture 3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15" y="4722106"/>
            <a:ext cx="134638" cy="107710"/>
          </a:xfrm>
          <a:prstGeom prst="rect">
            <a:avLst/>
          </a:prstGeom>
        </p:spPr>
      </p:pic>
      <p:pic>
        <p:nvPicPr>
          <p:cNvPr id="365" name="Picture 36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696" y="4716027"/>
            <a:ext cx="134638" cy="107710"/>
          </a:xfrm>
          <a:prstGeom prst="rect">
            <a:avLst/>
          </a:prstGeom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77" y="4709128"/>
            <a:ext cx="134638" cy="107710"/>
          </a:xfrm>
          <a:prstGeom prst="rect">
            <a:avLst/>
          </a:prstGeom>
        </p:spPr>
      </p:pic>
      <p:pic>
        <p:nvPicPr>
          <p:cNvPr id="367" name="Picture 36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67" y="4977610"/>
            <a:ext cx="134638" cy="107710"/>
          </a:xfrm>
          <a:prstGeom prst="rect">
            <a:avLst/>
          </a:prstGeom>
        </p:spPr>
      </p:pic>
      <p:pic>
        <p:nvPicPr>
          <p:cNvPr id="368" name="Picture 3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20" y="4983689"/>
            <a:ext cx="134638" cy="107710"/>
          </a:xfrm>
          <a:prstGeom prst="rect">
            <a:avLst/>
          </a:prstGeom>
        </p:spPr>
      </p:pic>
      <p:pic>
        <p:nvPicPr>
          <p:cNvPr id="369" name="Picture 36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01" y="4977610"/>
            <a:ext cx="134638" cy="107710"/>
          </a:xfrm>
          <a:prstGeom prst="rect">
            <a:avLst/>
          </a:prstGeom>
        </p:spPr>
      </p:pic>
      <p:pic>
        <p:nvPicPr>
          <p:cNvPr id="370" name="Picture 36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82" y="4970711"/>
            <a:ext cx="134638" cy="107710"/>
          </a:xfrm>
          <a:prstGeom prst="rect">
            <a:avLst/>
          </a:prstGeom>
        </p:spPr>
      </p:pic>
      <p:pic>
        <p:nvPicPr>
          <p:cNvPr id="375" name="Picture 37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4" y="5159211"/>
            <a:ext cx="190162" cy="123342"/>
          </a:xfrm>
          <a:prstGeom prst="rect">
            <a:avLst/>
          </a:prstGeom>
        </p:spPr>
      </p:pic>
      <p:pic>
        <p:nvPicPr>
          <p:cNvPr id="379" name="Picture 3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86" y="5447975"/>
            <a:ext cx="190162" cy="123342"/>
          </a:xfrm>
          <a:prstGeom prst="rect">
            <a:avLst/>
          </a:prstGeom>
        </p:spPr>
      </p:pic>
      <p:pic>
        <p:nvPicPr>
          <p:cNvPr id="381" name="Picture 38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37" y="5158167"/>
            <a:ext cx="190162" cy="123342"/>
          </a:xfrm>
          <a:prstGeom prst="rect">
            <a:avLst/>
          </a:prstGeom>
        </p:spPr>
      </p:pic>
      <p:pic>
        <p:nvPicPr>
          <p:cNvPr id="382" name="Picture 3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32" y="4710930"/>
            <a:ext cx="180953" cy="121419"/>
          </a:xfrm>
          <a:prstGeom prst="rect">
            <a:avLst/>
          </a:prstGeom>
        </p:spPr>
      </p:pic>
      <p:pic>
        <p:nvPicPr>
          <p:cNvPr id="383" name="Picture 38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04" y="4977610"/>
            <a:ext cx="180953" cy="117902"/>
          </a:xfrm>
          <a:prstGeom prst="rect">
            <a:avLst/>
          </a:prstGeom>
        </p:spPr>
      </p:pic>
      <p:pic>
        <p:nvPicPr>
          <p:cNvPr id="384" name="Picture 38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12" y="5226836"/>
            <a:ext cx="180953" cy="117902"/>
          </a:xfrm>
          <a:prstGeom prst="rect">
            <a:avLst/>
          </a:prstGeom>
        </p:spPr>
      </p:pic>
      <p:pic>
        <p:nvPicPr>
          <p:cNvPr id="401" name="Picture 40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08" y="4710930"/>
            <a:ext cx="177799" cy="121420"/>
          </a:xfrm>
          <a:prstGeom prst="rect">
            <a:avLst/>
          </a:prstGeom>
        </p:spPr>
      </p:pic>
      <p:pic>
        <p:nvPicPr>
          <p:cNvPr id="402" name="Picture 4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64" y="4977608"/>
            <a:ext cx="181617" cy="116903"/>
          </a:xfrm>
          <a:prstGeom prst="rect">
            <a:avLst/>
          </a:prstGeom>
        </p:spPr>
      </p:pic>
      <p:pic>
        <p:nvPicPr>
          <p:cNvPr id="403" name="Picture 40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28" y="5245024"/>
            <a:ext cx="134638" cy="107710"/>
          </a:xfrm>
          <a:prstGeom prst="rect">
            <a:avLst/>
          </a:prstGeom>
        </p:spPr>
      </p:pic>
      <p:pic>
        <p:nvPicPr>
          <p:cNvPr id="404" name="Picture 4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81" y="5251103"/>
            <a:ext cx="134638" cy="107710"/>
          </a:xfrm>
          <a:prstGeom prst="rect">
            <a:avLst/>
          </a:prstGeom>
        </p:spPr>
      </p:pic>
      <p:pic>
        <p:nvPicPr>
          <p:cNvPr id="405" name="Picture 40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662" y="5245024"/>
            <a:ext cx="134638" cy="107710"/>
          </a:xfrm>
          <a:prstGeom prst="rect">
            <a:avLst/>
          </a:prstGeom>
        </p:spPr>
      </p:pic>
      <p:pic>
        <p:nvPicPr>
          <p:cNvPr id="406" name="Picture 40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43" y="5238125"/>
            <a:ext cx="134638" cy="107710"/>
          </a:xfrm>
          <a:prstGeom prst="rect">
            <a:avLst/>
          </a:prstGeom>
        </p:spPr>
      </p:pic>
      <p:pic>
        <p:nvPicPr>
          <p:cNvPr id="407" name="Picture 40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98" y="5223095"/>
            <a:ext cx="180148" cy="121643"/>
          </a:xfrm>
          <a:prstGeom prst="rect">
            <a:avLst/>
          </a:prstGeom>
        </p:spPr>
      </p:pic>
      <p:cxnSp>
        <p:nvCxnSpPr>
          <p:cNvPr id="408" name="Elbow Connector 407"/>
          <p:cNvCxnSpPr>
            <a:stCxn id="105" idx="7"/>
            <a:endCxn id="401" idx="1"/>
          </p:cNvCxnSpPr>
          <p:nvPr/>
        </p:nvCxnSpPr>
        <p:spPr>
          <a:xfrm rot="5400000" flipH="1" flipV="1">
            <a:off x="3362067" y="1846637"/>
            <a:ext cx="519938" cy="6369943"/>
          </a:xfrm>
          <a:prstGeom prst="bentConnector4">
            <a:avLst>
              <a:gd name="adj1" fmla="val -90966"/>
              <a:gd name="adj2" fmla="val 95781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6" name="Elbow Connector 415"/>
          <p:cNvCxnSpPr>
            <a:stCxn id="140" idx="7"/>
            <a:endCxn id="383" idx="1"/>
          </p:cNvCxnSpPr>
          <p:nvPr/>
        </p:nvCxnSpPr>
        <p:spPr>
          <a:xfrm rot="5400000" flipH="1" flipV="1">
            <a:off x="4442430" y="3205483"/>
            <a:ext cx="542896" cy="4205052"/>
          </a:xfrm>
          <a:prstGeom prst="bentConnector4">
            <a:avLst>
              <a:gd name="adj1" fmla="val -61436"/>
              <a:gd name="adj2" fmla="val 97304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8" name="Elbow Connector 427"/>
          <p:cNvCxnSpPr>
            <a:stCxn id="265" idx="7"/>
            <a:endCxn id="407" idx="2"/>
          </p:cNvCxnSpPr>
          <p:nvPr/>
        </p:nvCxnSpPr>
        <p:spPr>
          <a:xfrm rot="16200000" flipH="1">
            <a:off x="5816519" y="4241785"/>
            <a:ext cx="53160" cy="2152746"/>
          </a:xfrm>
          <a:prstGeom prst="bentConnector3">
            <a:avLst>
              <a:gd name="adj1" fmla="val 530023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2.22222E-6 0.00024 C 0.0099 -0.00162 0.00608 -0.00138 0.02031 -4.81481E-6 C 0.02188 -4.81481E-6 0.02344 0.0007 0.02518 0.00093 C 0.0342 0.00139 0.04358 0.00139 0.05278 0.00186 C 0.05191 0.01112 0.05122 0.01875 0.05122 0.02871 C 0.05122 0.03172 0.05174 0.03473 0.05209 0.03797 C 0.05209 0.03913 0.05243 0.04028 0.05278 0.04167 C 0.05243 0.05209 0.05139 0.0625 0.05209 0.07315 C 0.05209 0.07408 0.0533 0.07408 0.05417 0.07408 C 0.05556 0.07408 0.05677 0.07338 0.05834 0.07315 C 0.06007 0.07269 0.06198 0.07223 0.06389 0.07223 L 0.13646 0.0713 L 0.17448 0.07223 C 0.17535 0.07223 0.17622 0.07292 0.17726 0.07315 C 0.18038 0.07362 0.18386 0.07362 0.18698 0.07408 C 0.18872 0.07408 0.19028 0.07477 0.19202 0.075 C 0.2092 0.07547 0.22639 0.07547 0.2441 0.07593 C 0.25469 0.07547 0.26597 0.075 0.27691 0.075 C 0.32986 0.075 0.33646 0.07524 0.37656 0.07686 C 0.37743 0.07709 0.3783 0.07778 0.37934 0.07778 C 0.38368 0.07778 0.3882 0.07732 0.39271 0.07686 C 0.40434 0.07547 0.38281 0.07524 0.404 0.075 L 0.49601 0.07408 C 0.50452 0.0713 0.49566 0.07385 0.51493 0.07223 C 0.5165 0.072 0.51841 0.0713 0.51979 0.0713 L 0.58091 0.07038 C 0.60955 0.06852 0.58837 0.06945 0.63351 0.07038 L 0.68906 0.0713 L 0.76927 0.07315 C 0.77934 0.07269 0.78959 0.07269 0.79948 0.07223 C 0.80417 0.07176 0.81337 0.07038 0.81337 0.07061 C 0.81372 0.0544 0.81528 0.02338 0.81337 0.00278 C 0.81337 0.00163 0.81302 0.00093 0.81285 -4.81481E-6 C 0.81077 -0.01851 0.81372 0.01112 0.81285 -0.02962 C 0.81268 -0.03263 0.81268 -0.03587 0.81129 -0.03796 C 0.81042 -0.03958 0.80834 -0.03912 0.80729 -0.03981 C 0.80486 -0.04143 0.80365 -0.04236 0.80087 -0.04351 C 0.8 -0.04398 0.79896 -0.04421 0.79809 -0.04444 C 0.79341 -0.04629 0.79861 -0.04513 0.79045 -0.04722 C 0.78906 -0.04768 0.78785 -0.04791 0.78681 -0.04814 C 0.78611 -0.04861 0.78542 -0.04884 0.78472 -0.04907 C 0.78351 -0.04953 0.78229 -0.04976 0.78125 -0.05 C 0.77986 -0.05069 0.77847 -0.05138 0.77691 -0.05185 C 0.7757 -0.05231 0.77413 -0.05254 0.77275 -0.05277 C 0.77188 -0.053 0.77136 -0.05347 0.77066 -0.0537 C 0.76962 -0.05416 0.76875 -0.05439 0.76771 -0.05462 C 0.76632 -0.05532 0.76441 -0.05648 0.76302 -0.05648 C 0.75799 -0.05717 0.75313 -0.05717 0.74809 -0.0574 C 0.74705 -0.05787 0.74618 -0.05833 0.74531 -0.05833 C 0.7382 -0.05949 0.73802 -0.05856 0.73264 -0.06018 C 0.73004 -0.06111 0.73056 -0.06157 0.72778 -0.06296 C 0.72709 -0.06342 0.72622 -0.06365 0.7257 -0.06388 C 0.72466 -0.06458 0.72361 -0.06527 0.72275 -0.06574 C 0.72205 -0.0662 0.72118 -0.06643 0.72066 -0.06666 C 0.7191 -0.06782 0.71875 -0.06828 0.71788 -0.06944 L 0.71788 -0.06921 " pathEditMode="relative" rAng="0" ptsTypes="AAAAAAAAAAAAAAAAAAAAAAAAAAAAAAAAAAAAAAAAAAAAAAAAAAAAAAAAA">
                                      <p:cBhvr>
                                        <p:cTn id="15" dur="2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2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1157 L 0.00018 0.01157 C 0.01789 0.00902 -0.00034 0.01134 0.03629 0.00972 C 0.03993 0.00949 0.04358 0.00902 0.0474 0.00879 C 0.04914 0.0081 0.05174 0.00717 0.05365 0.00694 C 0.05816 0.00601 0.06789 0.00509 0.0717 0.00509 C 0.08368 0.00439 0.09566 0.00439 0.10782 0.00416 L 0.13143 0.00324 C 0.16875 0.00185 0.15104 0.00277 0.18282 0.00138 L 0.22448 -0.00047 L 0.30504 -0.00139 C 0.31476 -0.00186 0.32448 -0.00232 0.3342 -0.00232 C 0.45764 -0.00232 0.32448 -0.00162 0.3967 -0.00047 L 0.5092 0.00046 C 0.51077 0.00069 0.5125 0.00092 0.51407 0.00138 C 0.51598 0.00185 0.51771 0.00301 0.51962 0.00324 L 0.53629 0.00416 C 0.53802 0.00486 0.53924 0.00532 0.54115 0.00601 C 0.54271 0.00625 0.54445 0.00648 0.54601 0.00694 C 0.55018 0.00648 0.55434 0.00648 0.55851 0.00601 C 0.5599 0.00555 0.56129 0.00463 0.56268 0.00416 C 0.56337 0.0037 0.56407 0.00324 0.56476 0.00324 C 0.5717 0.00185 0.56806 0.00254 0.57587 0.00138 C 0.57952 -0.00024 0.57934 0.00069 0.57726 -0.00787 C 0.57674 -0.01019 0.57448 -0.01343 0.57448 -0.01343 C 0.57292 -0.02199 0.57361 -0.01852 0.5724 -0.02362 C 0.57223 -0.02593 0.5717 -0.02801 0.5717 -0.0301 C 0.5717 -0.04885 0.57188 -0.05 0.57309 -0.06343 C 0.57292 -0.06528 0.57309 -0.06737 0.5724 -0.06899 C 0.57188 -0.07037 0.5691 -0.07153 0.56823 -0.07176 C 0.56736 -0.07223 0.56632 -0.07246 0.56545 -0.07269 C 0.56476 -0.07315 0.56407 -0.07338 0.56337 -0.07362 C 0.56216 -0.07408 0.56111 -0.07431 0.5599 -0.07454 C 0.5592 -0.07524 0.55851 -0.07616 0.55782 -0.07639 C 0.55677 -0.07709 0.55539 -0.07709 0.55434 -0.07732 C 0.55365 -0.07778 0.55295 -0.07801 0.55226 -0.07824 C 0.55104 -0.07871 0.55 -0.07894 0.54879 -0.07917 C 0.54393 -0.08079 0.54792 -0.07963 0.54393 -0.08102 C 0.54306 -0.08149 0.54202 -0.08172 0.54115 -0.08195 C 0.53698 -0.08588 0.54132 -0.08218 0.53629 -0.08473 C 0.53525 -0.08542 0.53438 -0.08612 0.53351 -0.08658 C 0.53177 -0.08774 0.53039 -0.08797 0.52865 -0.08843 C 0.52795 -0.08889 0.52726 -0.08912 0.52657 -0.08936 C 0.52431 -0.09028 0.52032 -0.09098 0.51823 -0.09121 C 0.50469 -0.09329 0.50573 -0.09306 0.49323 -0.09399 C 0.49254 -0.09445 0.49184 -0.09468 0.49115 -0.09491 C 0.48959 -0.09561 0.48785 -0.09607 0.48629 -0.09676 C 0.48507 -0.09746 0.48403 -0.09815 0.48282 -0.09862 C 0.4816 -0.09908 0.48039 -0.09931 0.47934 -0.09954 C 0.47865 -0.1 0.47795 -0.10024 0.47726 -0.10047 C 0.47552 -0.09723 0.47518 -0.09699 0.47448 -0.09213 C 0.47361 -0.08681 0.47466 -0.08866 0.4724 -0.08565 L 0.4724 -0.08565 " pathEditMode="relative" ptsTypes="AAAAAAAAAAAAAAAAAAAAAAAAAAAAAAAAAAAAAAAAAAAAAAAAAAAAA">
                                      <p:cBhvr>
                                        <p:cTn id="17" dur="2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C 0.13958 0.00324 0.27916 0.00648 0.32222 -0.00092 C 0.3651 -0.00856 0.31128 -0.02708 0.25763 -0.04537 " pathEditMode="relative" ptsTypes="AAA">
                                      <p:cBhvr>
                                        <p:cTn id="19" dur="2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4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1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301 C -0.00347 0.02732 -0.00729 0.05185 0.00469 0.06343 C 0.01702 0.075 0.07344 0.07315 0.07344 0.07338 C 0.17362 0.07408 0.50157 0.0919 0.60556 0.06922 C 0.70921 0.0463 0.70296 -0.00856 0.69723 -0.06296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44" y="57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C -0.00243 0.02454 -0.00486 0.04954 0.00295 0.06134 C 0.01111 0.07315 0.04826 0.0713 0.04826 0.07153 C 0.11441 0.07222 0.33038 0.09005 0.39878 0.06736 C 0.46701 0.04398 0.46284 -0.01157 0.4592 -0.06667 " pathEditMode="relative" rAng="0" ptsTypes="AAAAA">
                                      <p:cBhvr>
                                        <p:cTn id="126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57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4074 C -0.00122 0.05255 -0.00226 0.06458 0.00139 0.07037 C 0.00538 0.07593 0.02361 0.07523 0.02361 0.07546 C 0.0559 0.0757 0.1618 0.08426 0.19514 0.07315 C 0.22847 0.06204 0.22639 0.03519 0.22483 0.00857 " pathEditMode="relative" rAng="0" ptsTypes="AAAAA">
                                      <p:cBhvr>
                                        <p:cTn id="169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278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4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20" grpId="0" animBg="1"/>
      <p:bldP spid="3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44" y="2516598"/>
            <a:ext cx="1804203" cy="29698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346"/>
            <a:ext cx="9144000" cy="5081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0" y="885402"/>
            <a:ext cx="9144000" cy="50848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0" y="883007"/>
            <a:ext cx="9143997" cy="50871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dirty="0"/>
          </a:p>
        </p:txBody>
      </p:sp>
      <p:sp>
        <p:nvSpPr>
          <p:cNvPr id="212" name="Rectangle 211"/>
          <p:cNvSpPr/>
          <p:nvPr/>
        </p:nvSpPr>
        <p:spPr>
          <a:xfrm>
            <a:off x="0" y="1657605"/>
            <a:ext cx="9067800" cy="41335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9144" y="2402634"/>
            <a:ext cx="8982456" cy="3315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9" name="Rectangle 208"/>
          <p:cNvSpPr/>
          <p:nvPr/>
        </p:nvSpPr>
        <p:spPr>
          <a:xfrm>
            <a:off x="24597" y="2516598"/>
            <a:ext cx="1804203" cy="29698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6429" y="3426023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400" dirty="0"/>
              <a:t>01 - </a:t>
            </a:r>
            <a:r>
              <a:rPr lang="ru-RU" sz="1400" b="1" dirty="0"/>
              <a:t>Бюджет государства</a:t>
            </a:r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8" y="2516599"/>
            <a:ext cx="991331" cy="991331"/>
          </a:xfrm>
          <a:prstGeom prst="rect">
            <a:avLst/>
          </a:prstGeom>
        </p:spPr>
      </p:pic>
      <p:sp>
        <p:nvSpPr>
          <p:cNvPr id="194" name="Rectangle 193"/>
          <p:cNvSpPr/>
          <p:nvPr/>
        </p:nvSpPr>
        <p:spPr>
          <a:xfrm>
            <a:off x="2032241" y="2522971"/>
            <a:ext cx="1804203" cy="29698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95" name="Rectangle 194"/>
          <p:cNvSpPr/>
          <p:nvPr/>
        </p:nvSpPr>
        <p:spPr>
          <a:xfrm>
            <a:off x="4050899" y="2529118"/>
            <a:ext cx="1804203" cy="29698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1600" dirty="0"/>
          </a:p>
        </p:txBody>
      </p:sp>
      <p:sp>
        <p:nvSpPr>
          <p:cNvPr id="196" name="Rectangle 195"/>
          <p:cNvSpPr/>
          <p:nvPr/>
        </p:nvSpPr>
        <p:spPr>
          <a:xfrm>
            <a:off x="6040521" y="2533268"/>
            <a:ext cx="1804203" cy="29698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92" name="TextBox 191"/>
          <p:cNvSpPr txBox="1"/>
          <p:nvPr/>
        </p:nvSpPr>
        <p:spPr>
          <a:xfrm>
            <a:off x="1981200" y="3380125"/>
            <a:ext cx="191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/>
              <a:t>02 - Автономная </a:t>
            </a:r>
          </a:p>
          <a:p>
            <a:pPr algn="ctr" rtl="0"/>
            <a:r>
              <a:rPr lang="ru-RU" sz="1400" dirty="0"/>
              <a:t>Республика </a:t>
            </a:r>
            <a:r>
              <a:rPr lang="ru-RU" sz="1400" b="1" dirty="0"/>
              <a:t>Абхазия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50" y="2502994"/>
            <a:ext cx="998746" cy="998746"/>
          </a:xfrm>
          <a:prstGeom prst="rect">
            <a:avLst/>
          </a:prstGeom>
        </p:spPr>
      </p:pic>
      <p:sp>
        <p:nvSpPr>
          <p:cNvPr id="193" name="TextBox 192"/>
          <p:cNvSpPr txBox="1"/>
          <p:nvPr/>
        </p:nvSpPr>
        <p:spPr>
          <a:xfrm>
            <a:off x="5943600" y="3183912"/>
            <a:ext cx="1881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en-US" sz="1400" dirty="0" smtClean="0"/>
          </a:p>
          <a:p>
            <a:pPr algn="ctr" rtl="0"/>
            <a:r>
              <a:rPr lang="ru-RU" sz="1400" dirty="0"/>
              <a:t>04 – муниципалитет </a:t>
            </a:r>
            <a:r>
              <a:rPr lang="ru-RU" sz="1400" b="1" dirty="0"/>
              <a:t>Тбилиси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43" y="2512466"/>
            <a:ext cx="982157" cy="982157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28" y="4133681"/>
            <a:ext cx="1712790" cy="9517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32" y="2485929"/>
            <a:ext cx="1040544" cy="10405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67000" y="3404355"/>
            <a:ext cx="45720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 rtl="0"/>
            <a:r>
              <a:rPr lang="ru-RU" sz="1400" dirty="0"/>
              <a:t>03 - Автономная </a:t>
            </a:r>
          </a:p>
          <a:p>
            <a:pPr algn="ctr" rtl="0"/>
            <a:r>
              <a:rPr lang="ru-RU" sz="1400" dirty="0"/>
              <a:t>Республика </a:t>
            </a:r>
            <a:r>
              <a:rPr lang="ru-RU" sz="1400" b="1" dirty="0"/>
              <a:t>Аджария</a:t>
            </a:r>
          </a:p>
        </p:txBody>
      </p:sp>
      <p:pic>
        <p:nvPicPr>
          <p:cNvPr id="200" name="Picture 1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05" y="4133681"/>
            <a:ext cx="1712790" cy="951795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26" y="4141505"/>
            <a:ext cx="1712790" cy="951795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153400" y="4876800"/>
            <a:ext cx="106138" cy="70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4" name="Oval 203"/>
          <p:cNvSpPr/>
          <p:nvPr/>
        </p:nvSpPr>
        <p:spPr>
          <a:xfrm>
            <a:off x="8405131" y="4876800"/>
            <a:ext cx="106138" cy="70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5" name="Oval 204"/>
          <p:cNvSpPr/>
          <p:nvPr/>
        </p:nvSpPr>
        <p:spPr>
          <a:xfrm>
            <a:off x="8656862" y="4882986"/>
            <a:ext cx="106138" cy="70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41071" y="4053613"/>
            <a:ext cx="103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1100" i="1" dirty="0"/>
              <a:t>и других</a:t>
            </a:r>
          </a:p>
          <a:p>
            <a:pPr algn="ctr" rtl="0"/>
            <a:r>
              <a:rPr lang="ru-RU" sz="1100" i="1" dirty="0"/>
              <a:t>муниципалитетов</a:t>
            </a:r>
            <a:endParaRPr lang="en-US" sz="1100" i="1" dirty="0"/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" y="4167326"/>
            <a:ext cx="1712790" cy="95179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1245" y="1684785"/>
            <a:ext cx="338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2400" dirty="0"/>
              <a:t>Модуль консолидации</a:t>
            </a:r>
            <a:endParaRPr lang="en-US" sz="2400" dirty="0"/>
          </a:p>
        </p:txBody>
      </p:sp>
      <p:sp>
        <p:nvSpPr>
          <p:cNvPr id="214" name="TextBox 213"/>
          <p:cNvSpPr txBox="1"/>
          <p:nvPr/>
        </p:nvSpPr>
        <p:spPr>
          <a:xfrm>
            <a:off x="4309415" y="1676400"/>
            <a:ext cx="47922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ru-RU" sz="1000" dirty="0"/>
              <a:t>Годовой консолидированный бюджет для всех муниципалитетов</a:t>
            </a:r>
          </a:p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ru-RU" sz="1000" dirty="0"/>
              <a:t>Квартальный консолидированный бюджет для всех муниципалитетов</a:t>
            </a:r>
          </a:p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ru-RU" sz="1000" dirty="0"/>
              <a:t>Правила консолидации</a:t>
            </a:r>
          </a:p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ru-RU" sz="1000" dirty="0"/>
              <a:t>Аналитические инструменты и консолидированная отчетность</a:t>
            </a:r>
          </a:p>
          <a:p>
            <a:pPr marL="285750" indent="-285750" rtl="0">
              <a:buFont typeface="Wingdings" panose="05000000000000000000" pitchFamily="2" charset="2"/>
              <a:buChar char="q"/>
            </a:pPr>
            <a:endParaRPr lang="en-US" sz="1050" dirty="0"/>
          </a:p>
        </p:txBody>
      </p:sp>
      <p:pic>
        <p:nvPicPr>
          <p:cNvPr id="216" name="Picture 2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7" y="914400"/>
            <a:ext cx="692214" cy="692214"/>
          </a:xfrm>
          <a:prstGeom prst="rect">
            <a:avLst/>
          </a:prstGeom>
        </p:spPr>
      </p:pic>
      <p:sp>
        <p:nvSpPr>
          <p:cNvPr id="217" name="TextBox 216"/>
          <p:cNvSpPr txBox="1"/>
          <p:nvPr/>
        </p:nvSpPr>
        <p:spPr>
          <a:xfrm>
            <a:off x="919128" y="1001757"/>
            <a:ext cx="3390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2400" dirty="0"/>
              <a:t>Модуль конфигурации</a:t>
            </a:r>
            <a:endParaRPr lang="en-US" sz="2400" dirty="0"/>
          </a:p>
        </p:txBody>
      </p:sp>
      <p:sp>
        <p:nvSpPr>
          <p:cNvPr id="218" name="TextBox 217"/>
          <p:cNvSpPr txBox="1"/>
          <p:nvPr/>
        </p:nvSpPr>
        <p:spPr>
          <a:xfrm>
            <a:off x="4309416" y="879472"/>
            <a:ext cx="47946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ru-RU" sz="1000" dirty="0"/>
              <a:t>Управление классификаторами системы</a:t>
            </a:r>
          </a:p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ru-RU" sz="1000" dirty="0"/>
              <a:t>Настройщик интерфейса</a:t>
            </a:r>
          </a:p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ru-RU" sz="1000" dirty="0"/>
              <a:t>Настроенный конструктор отчетов (по аналогии с БИ)</a:t>
            </a:r>
          </a:p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ru-RU" sz="1000" dirty="0"/>
              <a:t>Управление смычками между периодами работы</a:t>
            </a:r>
          </a:p>
          <a:p>
            <a:pPr marL="285750" indent="-285750" rtl="0">
              <a:buFont typeface="Wingdings" panose="05000000000000000000" pitchFamily="2" charset="2"/>
              <a:buChar char="q"/>
            </a:pP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" y="1698145"/>
            <a:ext cx="757568" cy="64393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590350" y="5071408"/>
            <a:ext cx="166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200" dirty="0"/>
              <a:t>Всего 79 самоуправляемых единиц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43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9000" y="1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2014 -0.00231 -0.23993 -0.00509 -0.30642 0.02431 C -0.37309 0.05301 -0.38681 0.11343 -0.4 0.17431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3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6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1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6" grpId="1" animBg="1"/>
      <p:bldP spid="215" grpId="0" animBg="1"/>
      <p:bldP spid="212" grpId="0" animBg="1"/>
      <p:bldP spid="27" grpId="0" animBg="1"/>
      <p:bldP spid="209" grpId="0" animBg="1"/>
      <p:bldP spid="16" grpId="0"/>
      <p:bldP spid="194" grpId="0" animBg="1"/>
      <p:bldP spid="195" grpId="0" animBg="1"/>
      <p:bldP spid="196" grpId="0" animBg="1"/>
      <p:bldP spid="192" grpId="0"/>
      <p:bldP spid="193" grpId="0"/>
      <p:bldP spid="19" grpId="0"/>
      <p:bldP spid="24" grpId="0" animBg="1"/>
      <p:bldP spid="204" grpId="0" animBg="1"/>
      <p:bldP spid="205" grpId="0" animBg="1"/>
      <p:bldP spid="25" grpId="0"/>
      <p:bldP spid="29" grpId="0"/>
      <p:bldP spid="21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e-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920" y="3049336"/>
            <a:ext cx="22858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Бюджетные единицы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53405" y="3493268"/>
            <a:ext cx="1490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Организация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65850" y="5334000"/>
            <a:ext cx="233082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Классификатор расходов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142998" y="3939068"/>
            <a:ext cx="197058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Источник финансирования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373349" y="4652556"/>
            <a:ext cx="20345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Подысточник</a:t>
            </a:r>
            <a:r>
              <a:rPr lang="ru-RU" sz="1600" dirty="0"/>
              <a:t> финансирования</a:t>
            </a:r>
            <a:endParaRPr lang="en-US" sz="1600" dirty="0"/>
          </a:p>
        </p:txBody>
      </p:sp>
      <p:cxnSp>
        <p:nvCxnSpPr>
          <p:cNvPr id="12" name="Elbow Connector 11"/>
          <p:cNvCxnSpPr>
            <a:stCxn id="4" idx="1"/>
            <a:endCxn id="24" idx="1"/>
          </p:cNvCxnSpPr>
          <p:nvPr/>
        </p:nvCxnSpPr>
        <p:spPr>
          <a:xfrm rot="10800000" flipH="1" flipV="1">
            <a:off x="522919" y="3234002"/>
            <a:ext cx="330485" cy="443932"/>
          </a:xfrm>
          <a:prstGeom prst="bentConnector3">
            <a:avLst>
              <a:gd name="adj1" fmla="val -69171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4" idx="1"/>
            <a:endCxn id="29" idx="1"/>
          </p:cNvCxnSpPr>
          <p:nvPr/>
        </p:nvCxnSpPr>
        <p:spPr>
          <a:xfrm rot="10800000" flipH="1" flipV="1">
            <a:off x="853404" y="3677934"/>
            <a:ext cx="289593" cy="553522"/>
          </a:xfrm>
          <a:prstGeom prst="bentConnector3">
            <a:avLst>
              <a:gd name="adj1" fmla="val -78938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9" idx="1"/>
            <a:endCxn id="30" idx="1"/>
          </p:cNvCxnSpPr>
          <p:nvPr/>
        </p:nvCxnSpPr>
        <p:spPr>
          <a:xfrm rot="10800000" flipH="1" flipV="1">
            <a:off x="1142997" y="4231456"/>
            <a:ext cx="230351" cy="713488"/>
          </a:xfrm>
          <a:prstGeom prst="bentConnector3">
            <a:avLst>
              <a:gd name="adj1" fmla="val -9924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1"/>
            <a:endCxn id="25" idx="1"/>
          </p:cNvCxnSpPr>
          <p:nvPr/>
        </p:nvCxnSpPr>
        <p:spPr>
          <a:xfrm rot="10800000" flipH="1" flipV="1">
            <a:off x="1373348" y="4944943"/>
            <a:ext cx="292501" cy="558333"/>
          </a:xfrm>
          <a:prstGeom prst="bentConnector3">
            <a:avLst>
              <a:gd name="adj1" fmla="val -78154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8600" y="2599827"/>
            <a:ext cx="171837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Период работы</a:t>
            </a:r>
            <a:endParaRPr lang="en-US" dirty="0"/>
          </a:p>
        </p:txBody>
      </p:sp>
      <p:cxnSp>
        <p:nvCxnSpPr>
          <p:cNvPr id="48" name="Elbow Connector 47"/>
          <p:cNvCxnSpPr>
            <a:stCxn id="47" idx="1"/>
            <a:endCxn id="4" idx="1"/>
          </p:cNvCxnSpPr>
          <p:nvPr/>
        </p:nvCxnSpPr>
        <p:spPr>
          <a:xfrm rot="10800000" flipH="1" flipV="1">
            <a:off x="228600" y="2784492"/>
            <a:ext cx="294320" cy="449509"/>
          </a:xfrm>
          <a:prstGeom prst="bentConnector3">
            <a:avLst>
              <a:gd name="adj1" fmla="val -77671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919462" y="1629093"/>
            <a:ext cx="2322648" cy="672476"/>
            <a:chOff x="876300" y="1223006"/>
            <a:chExt cx="2322648" cy="672476"/>
          </a:xfrm>
        </p:grpSpPr>
        <p:sp>
          <p:nvSpPr>
            <p:cNvPr id="22" name="Rectangle 21"/>
            <p:cNvSpPr/>
            <p:nvPr/>
          </p:nvSpPr>
          <p:spPr>
            <a:xfrm>
              <a:off x="876300" y="1223006"/>
              <a:ext cx="2322648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" y="1223006"/>
              <a:ext cx="704850" cy="66427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584173" y="1324309"/>
              <a:ext cx="1614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 smtClean="0"/>
                <a:t>Доходы</a:t>
              </a:r>
              <a:endParaRPr lang="en-US" sz="2400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3855" y="1638549"/>
            <a:ext cx="2224545" cy="672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sz="2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9" y="1597728"/>
            <a:ext cx="754118" cy="7541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04537" y="1707766"/>
            <a:ext cx="153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400" dirty="0"/>
              <a:t>Расходы</a:t>
            </a:r>
            <a:endParaRPr lang="en-US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5668869" y="1613379"/>
            <a:ext cx="2019743" cy="672476"/>
            <a:chOff x="876300" y="2963598"/>
            <a:chExt cx="2019743" cy="672476"/>
          </a:xfrm>
        </p:grpSpPr>
        <p:sp>
          <p:nvSpPr>
            <p:cNvPr id="37" name="Rectangle 36"/>
            <p:cNvSpPr/>
            <p:nvPr/>
          </p:nvSpPr>
          <p:spPr>
            <a:xfrm>
              <a:off x="876300" y="2963598"/>
              <a:ext cx="2019743" cy="6724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sz="20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40" y="2973113"/>
              <a:ext cx="652258" cy="65225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601638" y="3068409"/>
              <a:ext cx="1294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400" dirty="0"/>
                <a:t>Баланс</a:t>
              </a:r>
              <a:endParaRPr lang="en-US" sz="24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04544" y="3058837"/>
            <a:ext cx="23191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Бюджетные единицы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154964" y="4809033"/>
            <a:ext cx="20650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Классификатор доходов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3577076" y="3482888"/>
            <a:ext cx="233117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Источник финансирования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3785213" y="4131704"/>
            <a:ext cx="24894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Подысточник</a:t>
            </a:r>
            <a:r>
              <a:rPr lang="ru-RU" sz="1600" dirty="0"/>
              <a:t> финансирования</a:t>
            </a:r>
            <a:endParaRPr lang="en-US" sz="1600" dirty="0"/>
          </a:p>
        </p:txBody>
      </p:sp>
      <p:cxnSp>
        <p:nvCxnSpPr>
          <p:cNvPr id="57" name="Elbow Connector 56"/>
          <p:cNvCxnSpPr>
            <a:stCxn id="51" idx="1"/>
            <a:endCxn id="54" idx="1"/>
          </p:cNvCxnSpPr>
          <p:nvPr/>
        </p:nvCxnSpPr>
        <p:spPr>
          <a:xfrm rot="10800000" flipH="1" flipV="1">
            <a:off x="3304544" y="3243502"/>
            <a:ext cx="272532" cy="531773"/>
          </a:xfrm>
          <a:prstGeom prst="bentConnector3">
            <a:avLst>
              <a:gd name="adj1" fmla="val -8388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4" idx="1"/>
            <a:endCxn id="55" idx="1"/>
          </p:cNvCxnSpPr>
          <p:nvPr/>
        </p:nvCxnSpPr>
        <p:spPr>
          <a:xfrm rot="10800000" flipH="1" flipV="1">
            <a:off x="3577075" y="3775276"/>
            <a:ext cx="208137" cy="648816"/>
          </a:xfrm>
          <a:prstGeom prst="bentConnector3">
            <a:avLst>
              <a:gd name="adj1" fmla="val -109832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55" idx="1"/>
            <a:endCxn id="53" idx="1"/>
          </p:cNvCxnSpPr>
          <p:nvPr/>
        </p:nvCxnSpPr>
        <p:spPr>
          <a:xfrm rot="10800000" flipH="1" flipV="1">
            <a:off x="3785212" y="4424091"/>
            <a:ext cx="369751" cy="677329"/>
          </a:xfrm>
          <a:prstGeom prst="bentConnector3">
            <a:avLst>
              <a:gd name="adj1" fmla="val -61825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113580" y="2599827"/>
            <a:ext cx="22204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Период работы</a:t>
            </a:r>
            <a:endParaRPr lang="en-US" dirty="0"/>
          </a:p>
        </p:txBody>
      </p:sp>
      <p:cxnSp>
        <p:nvCxnSpPr>
          <p:cNvPr id="61" name="Elbow Connector 60"/>
          <p:cNvCxnSpPr>
            <a:stCxn id="60" idx="1"/>
            <a:endCxn id="51" idx="1"/>
          </p:cNvCxnSpPr>
          <p:nvPr/>
        </p:nvCxnSpPr>
        <p:spPr>
          <a:xfrm rot="10800000" flipH="1" flipV="1">
            <a:off x="3113580" y="2784493"/>
            <a:ext cx="190964" cy="459010"/>
          </a:xfrm>
          <a:prstGeom prst="bentConnector3">
            <a:avLst>
              <a:gd name="adj1" fmla="val -119708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202568" y="3041441"/>
            <a:ext cx="23318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Бюджетные единицы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858036" y="4878542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Классификатор баланса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6557768" y="3500336"/>
            <a:ext cx="22159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Источник финансирования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6727371" y="4183042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sz="1600" dirty="0"/>
              <a:t>Подысточник</a:t>
            </a:r>
            <a:r>
              <a:rPr lang="ru-RU" sz="1600" dirty="0"/>
              <a:t> финансирования</a:t>
            </a:r>
            <a:endParaRPr lang="en-US" sz="1600" dirty="0"/>
          </a:p>
        </p:txBody>
      </p:sp>
      <p:cxnSp>
        <p:nvCxnSpPr>
          <p:cNvPr id="67" name="Elbow Connector 66"/>
          <p:cNvCxnSpPr>
            <a:stCxn id="63" idx="1"/>
            <a:endCxn id="65" idx="1"/>
          </p:cNvCxnSpPr>
          <p:nvPr/>
        </p:nvCxnSpPr>
        <p:spPr>
          <a:xfrm rot="10800000" flipH="1" flipV="1">
            <a:off x="6202568" y="3226106"/>
            <a:ext cx="355200" cy="566617"/>
          </a:xfrm>
          <a:prstGeom prst="bentConnector3">
            <a:avLst>
              <a:gd name="adj1" fmla="val -64358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65" idx="1"/>
            <a:endCxn id="66" idx="1"/>
          </p:cNvCxnSpPr>
          <p:nvPr/>
        </p:nvCxnSpPr>
        <p:spPr>
          <a:xfrm rot="10800000" flipH="1" flipV="1">
            <a:off x="6557767" y="3792724"/>
            <a:ext cx="169603" cy="682706"/>
          </a:xfrm>
          <a:prstGeom prst="bentConnector3">
            <a:avLst>
              <a:gd name="adj1" fmla="val -134785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66" idx="1"/>
            <a:endCxn id="64" idx="1"/>
          </p:cNvCxnSpPr>
          <p:nvPr/>
        </p:nvCxnSpPr>
        <p:spPr>
          <a:xfrm rot="10800000" flipH="1" flipV="1">
            <a:off x="6727370" y="4475430"/>
            <a:ext cx="130665" cy="695500"/>
          </a:xfrm>
          <a:prstGeom prst="bentConnector3">
            <a:avLst>
              <a:gd name="adj1" fmla="val -174951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908247" y="2591932"/>
            <a:ext cx="198007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ru-RU" dirty="0"/>
              <a:t>Период работы</a:t>
            </a:r>
            <a:endParaRPr lang="en-US" dirty="0"/>
          </a:p>
        </p:txBody>
      </p:sp>
      <p:cxnSp>
        <p:nvCxnSpPr>
          <p:cNvPr id="71" name="Elbow Connector 70"/>
          <p:cNvCxnSpPr>
            <a:stCxn id="70" idx="1"/>
            <a:endCxn id="63" idx="1"/>
          </p:cNvCxnSpPr>
          <p:nvPr/>
        </p:nvCxnSpPr>
        <p:spPr>
          <a:xfrm rot="10800000" flipH="1" flipV="1">
            <a:off x="5908246" y="2776597"/>
            <a:ext cx="294321" cy="449509"/>
          </a:xfrm>
          <a:prstGeom prst="bentConnector3">
            <a:avLst>
              <a:gd name="adj1" fmla="val -77670"/>
            </a:avLst>
          </a:prstGeom>
          <a:ln w="28575"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4" name="Down Arrow 73"/>
          <p:cNvSpPr/>
          <p:nvPr/>
        </p:nvSpPr>
        <p:spPr>
          <a:xfrm>
            <a:off x="959065" y="2351846"/>
            <a:ext cx="639691" cy="24008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5" name="Down Arrow 74"/>
          <p:cNvSpPr/>
          <p:nvPr/>
        </p:nvSpPr>
        <p:spPr>
          <a:xfrm>
            <a:off x="3889759" y="2348916"/>
            <a:ext cx="639691" cy="22590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6" name="Down Arrow 75"/>
          <p:cNvSpPr/>
          <p:nvPr/>
        </p:nvSpPr>
        <p:spPr>
          <a:xfrm>
            <a:off x="6470871" y="2327217"/>
            <a:ext cx="639691" cy="24008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56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9" grpId="0" animBg="1"/>
      <p:bldP spid="30" grpId="0" animBg="1"/>
      <p:bldP spid="47" grpId="0" animBg="1"/>
      <p:bldP spid="32" grpId="0" animBg="1"/>
      <p:bldP spid="34" grpId="0"/>
      <p:bldP spid="51" grpId="0" animBg="1"/>
      <p:bldP spid="53" grpId="0" animBg="1"/>
      <p:bldP spid="54" grpId="0" animBg="1"/>
      <p:bldP spid="55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70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11577</TotalTime>
  <Words>1812</Words>
  <Application>Microsoft Office PowerPoint</Application>
  <PresentationFormat>Экран (4:3)</PresentationFormat>
  <Paragraphs>509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 Light</vt:lpstr>
      <vt:lpstr>BPG Glaho Arial</vt:lpstr>
      <vt:lpstr>BPG Nino Mtavruli</vt:lpstr>
      <vt:lpstr>DejaVu Sans</vt:lpstr>
      <vt:lpstr>Calibri</vt:lpstr>
      <vt:lpstr>Wingdings</vt:lpstr>
      <vt:lpstr>Office Theme</vt:lpstr>
      <vt:lpstr>Storyboard Layouts</vt:lpstr>
      <vt:lpstr>Электронная система управления бюджетом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e-Бюджет</vt:lpstr>
      <vt:lpstr>Спасибо за внимание!  Прошу задавать вопросы.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Anna Kukharenko</cp:lastModifiedBy>
  <cp:revision>657</cp:revision>
  <cp:lastPrinted>2015-09-11T07:50:49Z</cp:lastPrinted>
  <dcterms:created xsi:type="dcterms:W3CDTF">2010-06-24T14:06:57Z</dcterms:created>
  <dcterms:modified xsi:type="dcterms:W3CDTF">2015-09-25T09:04:28Z</dcterms:modified>
</cp:coreProperties>
</file>