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4" r:id="rId1"/>
    <p:sldMasterId id="2147485355" r:id="rId2"/>
    <p:sldMasterId id="2147485377" r:id="rId3"/>
    <p:sldMasterId id="2147485398" r:id="rId4"/>
    <p:sldMasterId id="2147485413" r:id="rId5"/>
    <p:sldMasterId id="2147485428" r:id="rId6"/>
    <p:sldMasterId id="2147485449" r:id="rId7"/>
    <p:sldMasterId id="2147485467" r:id="rId8"/>
  </p:sldMasterIdLst>
  <p:notesMasterIdLst>
    <p:notesMasterId r:id="rId25"/>
  </p:notesMasterIdLst>
  <p:handoutMasterIdLst>
    <p:handoutMasterId r:id="rId26"/>
  </p:handoutMasterIdLst>
  <p:sldIdLst>
    <p:sldId id="3176" r:id="rId9"/>
    <p:sldId id="3181" r:id="rId10"/>
    <p:sldId id="3174" r:id="rId11"/>
    <p:sldId id="3177" r:id="rId12"/>
    <p:sldId id="3178" r:id="rId13"/>
    <p:sldId id="3167" r:id="rId14"/>
    <p:sldId id="3179" r:id="rId15"/>
    <p:sldId id="3183" r:id="rId16"/>
    <p:sldId id="3184" r:id="rId17"/>
    <p:sldId id="3169" r:id="rId18"/>
    <p:sldId id="3185" r:id="rId19"/>
    <p:sldId id="3186" r:id="rId20"/>
    <p:sldId id="3187" r:id="rId21"/>
    <p:sldId id="3188" r:id="rId22"/>
    <p:sldId id="3189" r:id="rId23"/>
    <p:sldId id="3191" r:id="rId24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98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162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772">
          <p15:clr>
            <a:srgbClr val="A4A3A4"/>
          </p15:clr>
        </p15:guide>
        <p15:guide id="7" orient="horz" pos="2575">
          <p15:clr>
            <a:srgbClr val="A4A3A4"/>
          </p15:clr>
        </p15:guide>
        <p15:guide id="8" orient="horz" pos="2528">
          <p15:clr>
            <a:srgbClr val="A4A3A4"/>
          </p15:clr>
        </p15:guide>
        <p15:guide id="9" orient="horz" pos="830">
          <p15:clr>
            <a:srgbClr val="A4A3A4"/>
          </p15:clr>
        </p15:guide>
        <p15:guide id="10" orient="horz" pos="2251">
          <p15:clr>
            <a:srgbClr val="A4A3A4"/>
          </p15:clr>
        </p15:guide>
        <p15:guide id="11" orient="horz" pos="4002">
          <p15:clr>
            <a:srgbClr val="A4A3A4"/>
          </p15:clr>
        </p15:guide>
        <p15:guide id="12" orient="horz" pos="497">
          <p15:clr>
            <a:srgbClr val="A4A3A4"/>
          </p15:clr>
        </p15:guide>
        <p15:guide id="13" orient="horz" pos="4085">
          <p15:clr>
            <a:srgbClr val="A4A3A4"/>
          </p15:clr>
        </p15:guide>
        <p15:guide id="14" orient="horz" pos="504">
          <p15:clr>
            <a:srgbClr val="A4A3A4"/>
          </p15:clr>
        </p15:guide>
        <p15:guide id="15" pos="2738">
          <p15:clr>
            <a:srgbClr val="A4A3A4"/>
          </p15:clr>
        </p15:guide>
        <p15:guide id="16" pos="3028">
          <p15:clr>
            <a:srgbClr val="A4A3A4"/>
          </p15:clr>
        </p15:guide>
        <p15:guide id="17" pos="5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FFFFCC"/>
    <a:srgbClr val="0033CC"/>
    <a:srgbClr val="FFFFFF"/>
    <a:srgbClr val="808080"/>
    <a:srgbClr val="F8F8F8"/>
    <a:srgbClr val="FDFDFD"/>
    <a:srgbClr val="DBDBC7"/>
    <a:srgbClr val="E4E4D5"/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11" autoAdjust="0"/>
    <p:restoredTop sz="99768" autoAdjust="0"/>
  </p:normalViewPr>
  <p:slideViewPr>
    <p:cSldViewPr snapToGrid="0">
      <p:cViewPr>
        <p:scale>
          <a:sx n="89" d="100"/>
          <a:sy n="89" d="100"/>
        </p:scale>
        <p:origin x="-2802" y="-822"/>
      </p:cViewPr>
      <p:guideLst>
        <p:guide orient="horz" pos="2160"/>
        <p:guide orient="horz" pos="498"/>
        <p:guide orient="horz" pos="720"/>
        <p:guide orient="horz" pos="772"/>
        <p:guide orient="horz" pos="2575"/>
        <p:guide orient="horz" pos="2528"/>
        <p:guide orient="horz" pos="830"/>
        <p:guide orient="horz" pos="2251"/>
        <p:guide orient="horz" pos="4002"/>
        <p:guide orient="horz" pos="497"/>
        <p:guide orient="horz" pos="4085"/>
        <p:guide orient="horz" pos="504"/>
        <p:guide pos="162"/>
        <p:guide pos="2880"/>
        <p:guide pos="2738"/>
        <p:guide pos="3028"/>
        <p:guide pos="5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750" y="-96"/>
      </p:cViewPr>
      <p:guideLst>
        <p:guide orient="horz" pos="3110"/>
        <p:guide pos="214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20956995760145"/>
          <c:y val="0.17713760728359956"/>
          <c:w val="0.57181536442560066"/>
          <c:h val="0.7397193558348256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IFC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ВК</c:v>
                </c:pt>
                <c:pt idx="1">
                  <c:v>ВФК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4000"/>
      </a:pPr>
      <a:endParaRPr lang="sr-Latn-R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3013682606633"/>
          <c:y val="0.18804727258013793"/>
          <c:w val="0.67625565154895295"/>
          <c:h val="0.810766682790191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delete val="1"/>
  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761844714667967"/>
                  <c:y val="0.199126754812688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IFA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ВА</c:v>
                </c:pt>
                <c:pt idx="1">
                  <c:v>ВФА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4000"/>
      </a:pPr>
      <a:endParaRPr lang="sr-Latn-R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0.08189</cdr:x>
      <cdr:y>0.06083</cdr:y>
    </cdr:from>
    <cdr:to>
      <cdr:x>0.85208</cdr:x>
      <cdr:y>0.14939</cdr:y>
    </cdr:to>
    <cdr:sp macro="" textlink="">
      <cdr:nvSpPr>
        <cdr:cNvPr id="5" name="AutoShape 3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1214" y="396893"/>
          <a:ext cx="7629524" cy="577821"/>
        </a:xfrm>
        <a:prstGeom xmlns:a="http://schemas.openxmlformats.org/drawingml/2006/main" prst="roundRect">
          <a:avLst>
            <a:gd name="adj" fmla="val 16667"/>
          </a:avLst>
        </a:prstGeom>
        <a:gradFill xmlns:a="http://schemas.openxmlformats.org/drawingml/2006/main" rotWithShape="1">
          <a:gsLst>
            <a:gs pos="0">
              <a:srgbClr val="CCCCFF"/>
            </a:gs>
            <a:gs pos="100000">
              <a:schemeClr val="bg1"/>
            </a:gs>
          </a:gsLst>
          <a:lin ang="5400000" scaled="1"/>
        </a:gradFill>
        <a:ln xmlns:a="http://schemas.openxmlformats.org/drawingml/2006/main" w="28575">
          <a:solidFill>
            <a:schemeClr val="bg2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Georgia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ClrTx/>
            <a:buFontTx/>
            <a:buNone/>
          </a:pPr>
          <a:r>
            <a:rPr lang="en-US" altLang="ru-RU" sz="1800" b="1" i="1" dirty="0" smtClean="0">
              <a:solidFill>
                <a:srgbClr val="000000"/>
              </a:solidFill>
              <a:latin typeface="Arial Narrow" pitchFamily="34" charset="0"/>
            </a:rPr>
            <a:t>Zakon o proračunu kao obvezna tijela  </a:t>
          </a:r>
        </a:p>
        <a:p xmlns:a="http://schemas.openxmlformats.org/drawingml/2006/main">
          <a:pPr algn="ctr" eaLnBrk="1" hangingPunct="1">
            <a:spcBef>
              <a:spcPct val="0"/>
            </a:spcBef>
            <a:buClrTx/>
            <a:buFontTx/>
            <a:buNone/>
          </a:pPr>
          <a:r>
            <a:rPr lang="en-US" altLang="ru-RU" sz="1800" b="1" i="1" dirty="0" smtClean="0">
              <a:solidFill>
                <a:srgbClr val="000000"/>
              </a:solidFill>
              <a:latin typeface="Arial Narrow" pitchFamily="34" charset="0"/>
            </a:rPr>
            <a:t>svakog javnog subjekta, subjekta lokalne samouprave:</a:t>
          </a:r>
          <a:endParaRPr lang="hr-HR" altLang="ru-RU" sz="1800" b="1" i="1" dirty="0" smtClean="0">
            <a:solidFill>
              <a:srgbClr val="000000"/>
            </a:solidFill>
            <a:latin typeface="Arial Narrow" pitchFamily="34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0.67748</cdr:x>
      <cdr:y>0.68163</cdr:y>
    </cdr:from>
    <cdr:to>
      <cdr:x>0.71442</cdr:x>
      <cdr:y>0.77725</cdr:y>
    </cdr:to>
    <cdr:cxnSp macro="">
      <cdr:nvCxnSpPr>
        <cdr:cNvPr id="3" name="Прямая со стрелкой 2"/>
        <cdr:cNvCxnSpPr/>
      </cdr:nvCxnSpPr>
      <cdr:spPr bwMode="auto">
        <a:xfrm xmlns:a="http://schemas.openxmlformats.org/drawingml/2006/main" flipH="1">
          <a:off x="6711154" y="4447392"/>
          <a:ext cx="365922" cy="6238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CC99"/>
        </a:solidFill>
        <a:ln xmlns:a="http://schemas.openxmlformats.org/drawingml/2006/main" w="127000" cap="flat" cmpd="sng" algn="ctr">
          <a:solidFill>
            <a:srgbClr val="80808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0.58438</cdr:x>
      <cdr:y>0.4914</cdr:y>
    </cdr:from>
    <cdr:to>
      <cdr:x>0.78438</cdr:x>
      <cdr:y>0.69785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1791" y="21764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0.41389</cdr:x>
      <cdr:y>0.57957</cdr:y>
    </cdr:from>
    <cdr:to>
      <cdr:x>0.81597</cdr:x>
      <cdr:y>0.78602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92331" y="2567011"/>
          <a:ext cx="1838323" cy="914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revizija</a:t>
          </a:r>
        </a:p>
        <a:p xmlns:a="http://schemas.openxmlformats.org/drawingml/2006/main">
          <a:r>
            <a:rPr lang="en-US" sz="2400" b="1" dirty="0" smtClean="0"/>
            <a:t>revizija</a:t>
          </a:r>
          <a:endParaRPr lang="hr-HR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0.50868</cdr:x>
      <cdr:y>0.65754</cdr:y>
    </cdr:from>
    <cdr:to>
      <cdr:x>0.83014</cdr:x>
      <cdr:y>0.86776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52717" y="2860134"/>
          <a:ext cx="1676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Unutarnja </a:t>
          </a:r>
        </a:p>
        <a:p xmlns:a="http://schemas.openxmlformats.org/drawingml/2006/main">
          <a:r>
            <a:rPr lang="en-US" sz="2400" b="1" dirty="0" smtClean="0"/>
            <a:t>revizija</a:t>
          </a:r>
          <a:endParaRPr lang="hr-HR" sz="2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endParaRPr lang="ru-RU" sz="1200" dirty="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10.10.2016</a:t>
            </a:fld>
            <a:endParaRPr lang="hr-HR" dirty="0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76" tIns="43637" rIns="87276" bIns="43637" anchor="b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1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49700" y="19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10.10.2016</a:t>
            </a:fld>
            <a:endParaRPr lang="hr-HR" dirty="0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55675" y="736600"/>
            <a:ext cx="4943475" cy="37068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63" y="4689251"/>
            <a:ext cx="5438775" cy="444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1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700" y="9378505"/>
            <a:ext cx="2946400" cy="4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06" tIns="43709" rIns="87406" bIns="43709" numCol="1" anchor="b" anchorCtr="0" compatLnSpc="1">
            <a:prstTxWarp prst="textNoShape">
              <a:avLst/>
            </a:prstTxWarp>
          </a:bodyPr>
          <a:lstStyle>
            <a:lvl1pPr algn="r" defTabSz="87028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71438"/>
            <a:ext cx="6213475" cy="46593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03387" y="4789666"/>
            <a:ext cx="6613149" cy="50845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509" algn="just">
              <a:spcAft>
                <a:spcPts val="299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981F-6AAF-46F8-B4B3-8B7354F93985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0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981F-6AAF-46F8-B4B3-8B7354F9398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0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5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rtlCol="0"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6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13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89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5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latin typeface="Trebuchet MS"/>
              </a:rPr>
              <a:pPr>
                <a:defRPr/>
              </a:pPr>
              <a:t>‹#›</a:t>
            </a:fld>
            <a:endParaRPr lang="ru-RU" dirty="0"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5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3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96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8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8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21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5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31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7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12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6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6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6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6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6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6852508" y="-32468"/>
            <a:ext cx="2023208" cy="365125"/>
          </a:xfrm>
        </p:spPr>
        <p:txBody>
          <a:bodyPr rtlCol="0"/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4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99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>
                    <a:tint val="75000"/>
                  </a:prstClr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6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476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4354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5305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6947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AE05047-C806-48E8-821D-C0F2FC142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0" y="-1588"/>
            <a:ext cx="311645" cy="3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83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4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460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10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59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15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7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05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835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914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6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6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6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6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6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6852508" y="-32468"/>
            <a:ext cx="2023208" cy="365125"/>
          </a:xfrm>
        </p:spPr>
        <p:txBody>
          <a:bodyPr rtlCol="0"/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93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Прямоугольник 14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hr-HR" dirty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</a:rPr>
              <a:t>F</a:t>
            </a:r>
            <a:endParaRPr lang="hr-HR" sz="2200" dirty="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498412"/>
          </a:xfr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861"/>
            <a:ext cx="8229600" cy="5407978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7990904" y="14289"/>
            <a:ext cx="726376" cy="303212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0790C-28AD-4057-B5AE-EE6E851BBDA6}" type="slidenum">
              <a:rPr lang="ru-RU" smtClean="0">
                <a:solidFill>
                  <a:srgbClr val="EDEDE3">
                    <a:lumMod val="9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DEDE3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13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>
                    <a:tint val="75000"/>
                  </a:prstClr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783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193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54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934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789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591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506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7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792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857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6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6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6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6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6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2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6852508" y="-32468"/>
            <a:ext cx="2023208" cy="365125"/>
          </a:xfrm>
        </p:spPr>
        <p:txBody>
          <a:bodyPr rtlCol="0"/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15290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61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5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5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2" y="-1585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5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6" y="-785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2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Calibri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Calibri"/>
              </a:rPr>
              <a:t>]</a:t>
            </a:r>
            <a:endParaRPr lang="hr-HR" dirty="0">
              <a:solidFill>
                <a:srgbClr val="DBDBE9"/>
              </a:solidFill>
              <a:latin typeface="Calibri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26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>
                    <a:tint val="75000"/>
                  </a:prstClr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7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1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9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rtlCol="0"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6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13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2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4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9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7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>
                <a:solidFill>
                  <a:prstClr val="black"/>
                </a:solidFill>
                <a:latin typeface="Trebuchet MS"/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2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905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0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263" y="-1587"/>
            <a:ext cx="5715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3988" y="-1587"/>
            <a:ext cx="28575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4941" y="-1587"/>
            <a:ext cx="9525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7313" y="-1587"/>
            <a:ext cx="25400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875715" y="-787"/>
            <a:ext cx="9525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7451728" y="6356350"/>
            <a:ext cx="1423987" cy="234950"/>
          </a:xfrm>
        </p:spPr>
        <p:txBody>
          <a:bodyPr/>
          <a:lstStyle/>
          <a:p>
            <a:pPr algn="r">
              <a:defRPr/>
            </a:pPr>
            <a:fld id="{D74A8F75-9877-4763-9403-18A19F4FCC63}" type="datetime8">
              <a:rPr lang="ru-RU" b="1" smtClean="0">
                <a:solidFill>
                  <a:prstClr val="black"/>
                </a:solidFill>
                <a:latin typeface="Trebuchet MS" panose="020B0603020202020204" pitchFamily="34" charset="0"/>
              </a:rPr>
              <a:pPr algn="r">
                <a:defRPr/>
              </a:pPr>
              <a:t>10.10.2016 13:35</a:t>
            </a:fld>
            <a:endParaRPr lang="ru-RU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40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4354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5305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6947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AE05047-C806-48E8-821D-C0F2FC142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0" y="-1588"/>
            <a:ext cx="311645" cy="3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093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Прямоугольник 14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hr-HR" dirty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</a:rPr>
              <a:t>ф</a:t>
            </a:r>
            <a:endParaRPr lang="hr-HR" sz="2200" dirty="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498412"/>
          </a:xfr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861"/>
            <a:ext cx="8229600" cy="5407978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7990904" y="14289"/>
            <a:ext cx="726376" cy="303212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0790C-28AD-4057-B5AE-EE6E851BBDA6}" type="slidenum">
              <a:rPr lang="ru-RU" smtClean="0">
                <a:solidFill>
                  <a:srgbClr val="EDEDE3">
                    <a:lumMod val="9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DEDE3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044354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025305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8976947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40728" y="0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AE05047-C806-48E8-821D-C0F2FC142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0" y="-1588"/>
            <a:ext cx="311645" cy="3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7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EDE3"/>
              </a:solidFill>
            </a:endParaRPr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Прямоугольник 14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hr-HR" dirty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rgbClr val="EDEDE3"/>
                </a:solidFill>
              </a:rPr>
              <a:t>ф</a:t>
            </a:r>
            <a:endParaRPr lang="hr-HR" sz="2200" dirty="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498412"/>
          </a:xfr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5861"/>
            <a:ext cx="8229600" cy="5407978"/>
          </a:xfrm>
        </p:spPr>
        <p:txBody>
          <a:bodyPr/>
          <a:lstStyle>
            <a:lvl1pPr>
              <a:defRPr sz="14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7990904" y="14289"/>
            <a:ext cx="726376" cy="303212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0790C-28AD-4057-B5AE-EE6E851BBDA6}" type="slidenum">
              <a:rPr lang="ru-RU" smtClean="0">
                <a:solidFill>
                  <a:srgbClr val="EDEDE3">
                    <a:lumMod val="9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EDEDE3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2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1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lvl1pPr>
              <a:defRPr lang="ru-RU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8BAAFAC7-B355-4ACD-8910-0A5E7D0DACE1}" type="slidenum">
              <a:rPr>
                <a:solidFill>
                  <a:prstClr val="white"/>
                </a:solidFill>
              </a:rPr>
              <a:pPr algn="r"/>
              <a:t>‹#›</a:t>
            </a:fld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0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3808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BD4CA9-6455-4D4B-9A96-1638AD137F56}" type="datetime8">
              <a:rPr lang="ru-RU" smtClean="0"/>
              <a:pPr>
                <a:defRPr/>
              </a:pPr>
              <a:t>10.10.2016 13:35</a:t>
            </a:fld>
            <a:r>
              <a:rPr lang="ru-RU" dirty="0" smtClean="0"/>
              <a:t>06.10.2009</a:t>
            </a:r>
            <a:endParaRPr lang="ru-RU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3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3808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A93AEA-1088-46C4-AFD3-1EC02C849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3" name="Прямоугольник 17"/>
          <p:cNvSpPr>
            <a:spLocks noChangeArrowheads="1"/>
          </p:cNvSpPr>
          <p:nvPr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5" r:id="rId1"/>
    <p:sldLayoutId id="2147485346" r:id="rId2"/>
    <p:sldLayoutId id="2147485347" r:id="rId3"/>
    <p:sldLayoutId id="2147485348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3808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BD4CA9-6455-4D4B-9A96-1638AD137F56}" type="datetime8">
              <a:rPr lang="ru-RU" smtClean="0"/>
              <a:pPr>
                <a:defRPr/>
              </a:pPr>
              <a:t>10.10.2016 13:35</a:t>
            </a:fld>
            <a:r>
              <a:rPr lang="ru-RU" dirty="0" smtClean="0"/>
              <a:t>06.10.2009</a:t>
            </a:r>
            <a:endParaRPr lang="ru-RU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3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3808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A93AEA-1088-46C4-AFD3-1EC02C849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3" name="Прямоугольник 17"/>
          <p:cNvSpPr>
            <a:spLocks noChangeArrowheads="1"/>
          </p:cNvSpPr>
          <p:nvPr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F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6" r:id="rId1"/>
    <p:sldLayoutId id="2147485357" r:id="rId2"/>
    <p:sldLayoutId id="2147485358" r:id="rId3"/>
    <p:sldLayoutId id="214748535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828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8" r:id="rId1"/>
    <p:sldLayoutId id="2147485379" r:id="rId2"/>
    <p:sldLayoutId id="2147485380" r:id="rId3"/>
    <p:sldLayoutId id="2147485381" r:id="rId4"/>
    <p:sldLayoutId id="214748538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Arial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9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8" r:id="rId10"/>
    <p:sldLayoutId id="2147485409" r:id="rId11"/>
    <p:sldLayoutId id="2147485410" r:id="rId12"/>
    <p:sldLayoutId id="2147485411" r:id="rId13"/>
    <p:sldLayoutId id="214748541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05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14" r:id="rId1"/>
    <p:sldLayoutId id="2147485415" r:id="rId2"/>
    <p:sldLayoutId id="2147485416" r:id="rId3"/>
    <p:sldLayoutId id="2147485417" r:id="rId4"/>
    <p:sldLayoutId id="2147485418" r:id="rId5"/>
    <p:sldLayoutId id="2147485419" r:id="rId6"/>
    <p:sldLayoutId id="2147485420" r:id="rId7"/>
    <p:sldLayoutId id="2147485421" r:id="rId8"/>
    <p:sldLayoutId id="2147485422" r:id="rId9"/>
    <p:sldLayoutId id="2147485423" r:id="rId10"/>
    <p:sldLayoutId id="2147485424" r:id="rId11"/>
    <p:sldLayoutId id="2147485425" r:id="rId12"/>
    <p:sldLayoutId id="2147485426" r:id="rId13"/>
    <p:sldLayoutId id="2147485427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91366C-C707-45FC-9663-1DE7BB98C4B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60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9" r:id="rId1"/>
    <p:sldLayoutId id="2147485430" r:id="rId2"/>
    <p:sldLayoutId id="2147485431" r:id="rId3"/>
    <p:sldLayoutId id="2147485432" r:id="rId4"/>
    <p:sldLayoutId id="2147485433" r:id="rId5"/>
    <p:sldLayoutId id="2147485434" r:id="rId6"/>
    <p:sldLayoutId id="2147485435" r:id="rId7"/>
    <p:sldLayoutId id="2147485436" r:id="rId8"/>
    <p:sldLayoutId id="2147485437" r:id="rId9"/>
    <p:sldLayoutId id="2147485438" r:id="rId10"/>
    <p:sldLayoutId id="2147485439" r:id="rId11"/>
    <p:sldLayoutId id="2147485440" r:id="rId12"/>
    <p:sldLayoutId id="2147485441" r:id="rId13"/>
    <p:sldLayoutId id="214748544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1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50" r:id="rId1"/>
    <p:sldLayoutId id="2147485451" r:id="rId2"/>
    <p:sldLayoutId id="2147485452" r:id="rId3"/>
    <p:sldLayoutId id="2147485453" r:id="rId4"/>
    <p:sldLayoutId id="21474854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Arial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88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3808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ABD4CA9-6455-4D4B-9A96-1638AD137F56}" type="datetime8">
              <a:rPr lang="ru-RU" smtClean="0"/>
              <a:pPr>
                <a:defRPr/>
              </a:pPr>
              <a:t>10.10.2016 13:35</a:t>
            </a:fld>
            <a:r>
              <a:rPr lang="ru-RU" dirty="0" smtClean="0"/>
              <a:t>06.10.2009</a:t>
            </a:r>
            <a:endParaRPr lang="ru-RU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3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43808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A93AEA-1088-46C4-AFD3-1EC02C849B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1341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</a:rPr>
              <a:t>М</a:t>
            </a:r>
            <a:endParaRPr lang="hr-H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3" name="Прямоугольник 17"/>
          <p:cNvSpPr>
            <a:spLocks noChangeArrowheads="1"/>
          </p:cNvSpPr>
          <p:nvPr/>
        </p:nvSpPr>
        <p:spPr bwMode="auto">
          <a:xfrm>
            <a:off x="96361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</a:rPr>
              <a:t>]</a:t>
            </a:r>
            <a:endParaRPr lang="hr-HR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774701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hr-HR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68" r:id="rId1"/>
    <p:sldLayoutId id="2147485469" r:id="rId2"/>
    <p:sldLayoutId id="2147485470" r:id="rId3"/>
    <p:sldLayoutId id="214748547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8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59166" y="6026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42" y="401277"/>
            <a:ext cx="2111375" cy="2312988"/>
          </a:xfrm>
          <a:prstGeom prst="rect">
            <a:avLst/>
          </a:prstGeom>
          <a:effectLst>
            <a:outerShdw blurRad="114300" dist="114300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" y="5041905"/>
            <a:ext cx="896229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" y="2851227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00602B"/>
                </a:solidFill>
                <a:latin typeface="Trebuchet MS" panose="020B0603020202020204" pitchFamily="34" charset="0"/>
              </a:rPr>
              <a:t>Formiranje unutarnje revizije u Ruskoj Federaciji: Problemi i moguća rješenja</a:t>
            </a:r>
            <a:endParaRPr lang="hr-HR" sz="2800" b="1" dirty="0" smtClean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Preuzimanje nacrta unutarnje kontrole proračuna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79400" y="990020"/>
            <a:ext cx="8437314" cy="5801290"/>
            <a:chOff x="282997" y="620688"/>
            <a:chExt cx="8437314" cy="598595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67383" y="990020"/>
              <a:ext cx="8352928" cy="5616624"/>
            </a:xfrm>
            <a:prstGeom prst="round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35696" y="620688"/>
              <a:ext cx="5760640" cy="369332"/>
            </a:xfrm>
            <a:prstGeom prst="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Sudionik</a:t>
              </a:r>
              <a:r>
                <a:rPr kumimoji="0" lang="en-US" sz="1800" b="1" i="0" u="none" strike="noStrike" kern="0" cap="none" spc="0" normalizeH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 proračunskog procesa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3110905" y="1556792"/>
              <a:ext cx="4896544" cy="4185756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/>
                </a:rPr>
                <a:t>Kontrolno okruženje</a:t>
              </a:r>
              <a:endParaRPr kumimoji="0" lang="hr-HR" sz="2800" b="1" i="0" u="none" strike="noStrike" kern="0" cap="none" spc="0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2858877" y="2132856"/>
              <a:ext cx="5400600" cy="808637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Upravljanje rizicima: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Procjena rizika, kontrolne akcije (primjena mjera namijenjenih dovođenju rizika na najnižu razinu) 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960821" y="4014356"/>
              <a:ext cx="5454606" cy="576063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Informacijski sustav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2987824" y="4806444"/>
              <a:ext cx="5400600" cy="576064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Monitoring kontrola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5856" y="5742548"/>
              <a:ext cx="5184576" cy="34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rgbClr val="00B050"/>
                  </a:solidFill>
                  <a:latin typeface="Calibri"/>
                </a:rPr>
                <a:t>Elementi sustava unutarnje kontrole proračuna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2997" y="1371882"/>
              <a:ext cx="2247318" cy="38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1. Rukovodstvo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560" y="3667090"/>
              <a:ext cx="1728192" cy="952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3. Voditelji i zaposlenici strukturnih jedinica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1559" y="1990581"/>
              <a:ext cx="2088233" cy="38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2.</a:t>
              </a:r>
              <a:r>
                <a:rPr dirty="0" smtClean="0"/>
                <a:t> </a:t>
              </a: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Koordinator IBC-a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1560" y="5764034"/>
              <a:ext cx="1728192" cy="603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Sudionici IBC-a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9552" y="2525996"/>
              <a:ext cx="2160240" cy="85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Rukovoditelj osobno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Jedan od zamjenika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Strukturna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jedinica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Određeni službenik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31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11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Kontrolno okruženje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-48006" y="1043444"/>
            <a:ext cx="8796470" cy="5625916"/>
            <a:chOff x="-48006" y="1043444"/>
            <a:chExt cx="8796470" cy="5625916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95536" y="1052736"/>
              <a:ext cx="8352928" cy="5616624"/>
            </a:xfrm>
            <a:prstGeom prst="round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18026" y="1043444"/>
              <a:ext cx="5760640" cy="369332"/>
            </a:xfrm>
            <a:prstGeom prst="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Sudionik proračunskog procesa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3347864" y="1850203"/>
              <a:ext cx="4896544" cy="4392488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/>
                </a:rPr>
                <a:t>Kontrolno okruženje</a:t>
              </a:r>
              <a:endParaRPr kumimoji="0" lang="hr-HR" sz="2800" b="1" i="0" u="none" strike="noStrike" kern="0" cap="none" spc="0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48006" y="1553725"/>
              <a:ext cx="2810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1. Rukovodstvo sudionika proračunskog procesa</a:t>
              </a: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5536" y="4143380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3. Voditelji i zaposlenici strukturnih jedinica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1560" y="2276872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2. Koordinator IBC-a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1560" y="6186790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rgbClr val="00B050"/>
                  </a:solidFill>
                  <a:latin typeface="Calibri"/>
                </a:rPr>
                <a:t>Subjekti </a:t>
              </a: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IBC-a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24128" y="1484784"/>
              <a:ext cx="2880320" cy="1754326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Kontrolno okruženje </a:t>
              </a:r>
              <a:r>
                <a:rPr kumimoji="0" lang="en-US" sz="1200" b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određuje način funkcioniranja cijelog sustava unutarnje kontrole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</a:t>
              </a:r>
              <a:r>
                <a:rPr kumimoji="0" lang="en-US" sz="1200" b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Ono osigurava disciplinu, strukturu i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opće ozračje koje utječe na opću razinu unutarnje kontrole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Okružje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ima sveobuhvatan utjecaj na pripremanje strategije i ciljeva te i na 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strukturiranje 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kontrola.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INTOSAI GOV 9100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59832" y="5085184"/>
              <a:ext cx="2178918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Reguliranje učinka postupaka i prijenosa </a:t>
              </a:r>
              <a:r>
                <a:rPr kumimoji="0" lang="en-US" sz="1200" b="0" i="1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financijskog upravljanja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59832" y="5733256"/>
              <a:ext cx="4941168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Dodjela dužnosti i ovlasti u pogledu</a:t>
              </a:r>
              <a:r>
                <a:rPr kumimoji="0" lang="en-US" sz="1200" b="0" i="1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obavljanja dužnosti i procedura financijskog upravljanja, uključujući one koje se odnose na organizaciju i provedbu IBC-a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00192" y="5085184"/>
              <a:ext cx="2376264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Utvrđivanje kvalifikacijskih zahtjeva </a:t>
              </a:r>
              <a:r>
                <a:rPr lang="en-US" sz="1200" i="1" kern="0" dirty="0" smtClean="0">
                  <a:solidFill>
                    <a:prstClr val="black"/>
                  </a:solidFill>
                  <a:latin typeface="Calibri"/>
                </a:rPr>
                <a:t>za rukovoditelje na svim razinama i za zaposlenike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32240" y="4365104"/>
              <a:ext cx="1872208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kern="0" dirty="0" smtClean="0">
                  <a:solidFill>
                    <a:prstClr val="black"/>
                  </a:solidFill>
                  <a:latin typeface="Calibri"/>
                </a:rPr>
                <a:t>Sastavljanje etičkog kodeksa i </a:t>
              </a: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kodeksa poslovnog ponašanja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59832" y="4365104"/>
              <a:ext cx="1584176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Reguliranje aktivnosti povezanih s učinkom IBC-a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32040" y="4365104"/>
              <a:ext cx="1368152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Razrada klasifikacije rizika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5400000">
              <a:off x="3839156" y="2143116"/>
              <a:ext cx="429422" cy="79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339752" y="1571612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Uspostavlja i održava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57290" y="4929198"/>
              <a:ext cx="13881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Analiza i podrška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7544" y="2857496"/>
              <a:ext cx="26642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-2286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Analiza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kontrolnog okruženja. Razrada metodološke potpore IBC-u.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Organizacija obuke zaposlenika u području 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IBC-a. Sastavljanje konsolidiranih izvještaja o rezultatima 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>
              <a:off x="2268314" y="1928802"/>
              <a:ext cx="1785950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  <p:cxnSp>
          <p:nvCxnSpPr>
            <p:cNvPr id="46" name="Прямая со стрелкой 45"/>
            <p:cNvCxnSpPr/>
            <p:nvPr/>
          </p:nvCxnSpPr>
          <p:spPr>
            <a:xfrm>
              <a:off x="1357290" y="5357826"/>
              <a:ext cx="1571636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933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12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Upravljanje rizikom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95536" y="1043444"/>
            <a:ext cx="8352928" cy="5625916"/>
            <a:chOff x="395536" y="1043444"/>
            <a:chExt cx="8352928" cy="5625916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95536" y="1052736"/>
              <a:ext cx="8352928" cy="5616624"/>
            </a:xfrm>
            <a:prstGeom prst="round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35696" y="1043444"/>
              <a:ext cx="5760640" cy="369332"/>
            </a:xfrm>
            <a:prstGeom prst="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Sudionik proračunskog procesa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03848" y="5733256"/>
              <a:ext cx="5400600" cy="576064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Upravljanje rizikom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3216" y="1682521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1. Rukovodstvo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1560" y="3500438"/>
              <a:ext cx="17281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3. Voditelji i zaposlenici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strukturnih jedinica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68144" y="206084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2. Koordinator IBC-a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1560" y="6186790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Subjekti</a:t>
              </a:r>
              <a:r>
                <a:rPr dirty="0" smtClean="0"/>
                <a:t> </a:t>
              </a: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IBC-a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5400000">
              <a:off x="3572662" y="4714884"/>
              <a:ext cx="1570842" cy="79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2440356" y="4000504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Prepoznati, procijeniti,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svesti rizik na najnižu razinu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 rot="16200000" flipH="1">
              <a:off x="3172404" y="3685588"/>
              <a:ext cx="3588430" cy="7485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1713726" y="2153180"/>
              <a:ext cx="31094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Organizira i provodi upravljanje rizikom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96136" y="2636912"/>
              <a:ext cx="2376264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Metodološka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podrška u upravljanju rizikom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Pružanje podrške rukovodstvu i voditeljima 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strukturnih jedinica u prepoznavanju i procjeni rizika, razradi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i provedbi mjera namijenjenih dovođenju rizika na najmanju razinu.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Priprema i održavanje registra rizika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9" name="Прямая со стрелкой 58"/>
            <p:cNvCxnSpPr/>
            <p:nvPr/>
          </p:nvCxnSpPr>
          <p:spPr>
            <a:xfrm>
              <a:off x="2285984" y="1928802"/>
              <a:ext cx="2643206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  <p:cxnSp>
          <p:nvCxnSpPr>
            <p:cNvPr id="60" name="Прямая со стрелкой 59"/>
            <p:cNvCxnSpPr/>
            <p:nvPr/>
          </p:nvCxnSpPr>
          <p:spPr>
            <a:xfrm>
              <a:off x="2143108" y="3929066"/>
              <a:ext cx="2214578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55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13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Informacijski sustav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08906" y="1043444"/>
            <a:ext cx="8352928" cy="5616624"/>
            <a:chOff x="408906" y="1043444"/>
            <a:chExt cx="8352928" cy="5616624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08906" y="1043444"/>
              <a:ext cx="8352928" cy="5616624"/>
            </a:xfrm>
            <a:prstGeom prst="round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35696" y="1043444"/>
              <a:ext cx="5760640" cy="369332"/>
            </a:xfrm>
            <a:prstGeom prst="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Sudionik proračunskog procesa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987824" y="5805264"/>
              <a:ext cx="5400600" cy="576064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Informacijski sustav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1560" y="1556792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1. Rukovodstvo sudionika proračunskog procesa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6556" y="4583707"/>
              <a:ext cx="17281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3. Voditelji i zaposlenici strukturnih jedinica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3568" y="2780928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2. Koordinator IBC-a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60" y="6186790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 smtClean="0">
                  <a:solidFill>
                    <a:srgbClr val="00B050"/>
                  </a:solidFill>
                  <a:latin typeface="Calibri"/>
                </a:rPr>
                <a:t>Subjekti </a:t>
              </a: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IBC-a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68144" y="1772816"/>
              <a:ext cx="2448272" cy="2862322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Informacijski sustavi </a:t>
              </a:r>
              <a:r>
                <a:rPr lang="en-US" sz="1200" i="1" kern="0" dirty="0" smtClean="0">
                  <a:solidFill>
                    <a:prstClr val="black"/>
                  </a:solidFill>
                  <a:latin typeface="Calibri"/>
                </a:rPr>
                <a:t>izdaju izvještaje koji sadržavaju operativne, financijske i nefinancijske podatke, kao i podatke o usklađenosti s trenutačnim standardima</a:t>
              </a: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, koje omogućuju </a:t>
              </a:r>
              <a:r>
                <a:rPr lang="en-US" sz="1200" i="1" kern="0" dirty="0" smtClean="0">
                  <a:solidFill>
                    <a:prstClr val="black"/>
                  </a:solidFill>
                  <a:latin typeface="Calibri"/>
                </a:rPr>
                <a:t>provedbu i kontrolu aktivnosti unutar organizacije</a:t>
              </a: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Oni rade s pomoću podataka koje dobiju</a:t>
              </a:r>
              <a:r>
                <a:rPr kumimoji="0" lang="en-US" sz="1200" b="0" i="1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od same organizacije, ali i s pomoću podataka o vanjskim skupovima, aktivnostima i stanjima </a:t>
              </a:r>
              <a:r>
                <a:rPr lang="en-US" sz="1200" i="1" kern="0" dirty="0" smtClean="0">
                  <a:solidFill>
                    <a:prstClr val="black"/>
                  </a:solidFill>
                  <a:latin typeface="Calibri"/>
                </a:rPr>
                <a:t>, što je potrebno za donošenje odluka i pripremanje izvještaja</a:t>
              </a:r>
              <a:r>
                <a:rPr kumimoji="0" lang="en-US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</a:rPr>
                <a:t>INTOSAI GOV 9100</a:t>
              </a:r>
              <a:endParaRPr kumimoji="0" lang="hr-HR" sz="1200" b="0" i="1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16200000" flipH="1">
              <a:off x="3602742" y="3683878"/>
              <a:ext cx="3731876" cy="7884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2357422" y="1928802"/>
              <a:ext cx="2857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Organizira osnivanje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i funkcioniranje, u svrhu organizacije i rada 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 rot="16200000" flipH="1">
              <a:off x="3893339" y="4250537"/>
              <a:ext cx="2571768" cy="7143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2357422" y="3071810"/>
              <a:ext cx="2714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Upotreba u svrhu analiziranja učinkovitosti IBC-a i pripreme izvještaja o rezultatima 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rot="5400000">
              <a:off x="4642644" y="5286388"/>
              <a:ext cx="572298" cy="79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643174" y="5072074"/>
              <a:ext cx="2016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Upotreba u svrhu učinkovitosti 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>
              <a:off x="2214546" y="1857364"/>
              <a:ext cx="3214710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  <p:cxnSp>
          <p:nvCxnSpPr>
            <p:cNvPr id="36" name="Прямая со стрелкой 35"/>
            <p:cNvCxnSpPr/>
            <p:nvPr/>
          </p:nvCxnSpPr>
          <p:spPr>
            <a:xfrm>
              <a:off x="2357422" y="3000372"/>
              <a:ext cx="2786082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  <p:cxnSp>
          <p:nvCxnSpPr>
            <p:cNvPr id="37" name="Прямая со стрелкой 36"/>
            <p:cNvCxnSpPr/>
            <p:nvPr/>
          </p:nvCxnSpPr>
          <p:spPr>
            <a:xfrm>
              <a:off x="2571736" y="5000636"/>
              <a:ext cx="2357454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177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14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Monitoring kontrola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63786" y="980728"/>
            <a:ext cx="8352928" cy="5616624"/>
            <a:chOff x="395536" y="1080537"/>
            <a:chExt cx="8352928" cy="5616624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95536" y="1080537"/>
              <a:ext cx="8352928" cy="5616624"/>
            </a:xfrm>
            <a:prstGeom prst="roundRect">
              <a:avLst/>
            </a:prstGeom>
            <a:solidFill>
              <a:srgbClr val="4F81BD">
                <a:alpha val="1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987824" y="6021288"/>
              <a:ext cx="5400600" cy="576064"/>
            </a:xfrm>
            <a:prstGeom prst="ellipse">
              <a:avLst/>
            </a:prstGeom>
            <a:solidFill>
              <a:srgbClr val="F79646">
                <a:lumMod val="20000"/>
                <a:lumOff val="80000"/>
                <a:alpha val="5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Monitoring kontrola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7544" y="1584593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1. Rukovodstvo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544" y="4117647"/>
              <a:ext cx="17281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3. Voditelji i zaposlenici strukturnih jedinica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7544" y="2952745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2. Koordinator IBC-a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7544" y="6186790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</a:rPr>
                <a:t>Subjekti IBC-a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5736" y="1412776"/>
              <a:ext cx="6336704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 svrhu procjene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učinkovitosti sustava tijekom vremena, sustav unutarnje kontrole mora se nadzirati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 Monitoring se provodi s pomoću redovitih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kontrola, pojedinačnih inspekcija te kombinacijom obiju metoda. 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95736" y="4266962"/>
              <a:ext cx="6336704" cy="1569660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Monitoring sustava unutarnje kontrole trebao bi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obuhvaćati načela i algoritme usmjerene prema osiguravanju prikladne i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pravovremene reakcije na rezultate provedene revizije i ostalih inspekcija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 Rukovodstvo je obvezno (1) pravovremeno evaluirati revizorova mišljenja</a:t>
              </a:r>
              <a:r>
                <a:rPr dirty="0" smtClean="0"/>
                <a:t>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i rezultate ostalih inspekcija, uključujući one koji ukazuju na nedostatke i pružaju preporuke revizora i ostalih osoba koje evaluiraju aktivnosti organizacije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, (2) donositi odluke o poduzimanju prikladnih aktivnosti koje se temelje na rezultatima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mišljenja i preporuka sastavljenih na temelju revizija i ostalih inspekcija (3) u određenom vremenskom okviru kako bi se poduzele sve mjere koje ispravljaju ili na drugi način rješavanju pitanja koja su im postavljena. 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95736" y="2132856"/>
              <a:ext cx="6336704" cy="646331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Kontinuirani monitoring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sustava unutarnje kontrole provodi se u okviru dnevnih, rutinskih aktivnosti organizacije. Monitoring se provodi kontinuirano i u stvarnom vremenu, osigurava dinamičnu reakciju na promjene uvjeta i sastavni je dio aktivnosti organizacije. 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95736" y="2996952"/>
              <a:ext cx="6336704" cy="830997"/>
            </a:xfrm>
            <a:prstGeom prst="rect">
              <a:avLst/>
            </a:prstGeom>
            <a:solidFill>
              <a:sysClr val="window" lastClr="FFFFFF">
                <a:alpha val="75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Obujam i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učestalost pojedinačnih inspekcija uglavnom ovisi o procjeni rizika i učinkovitosti stalnog algoritma monitoringa.  …. Organizacija mora uzeti u obzir vrstu i stupanj promjena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koje proizlaze i iz unutarnjih i vanjskih događaja 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 rizika povezanih s njima te iz relevantnih kontrolnih </a:t>
              </a: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radnji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; kao i iz rezultata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kontinuiranog monitoringa.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665" y="1953925"/>
              <a:ext cx="17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Organizira, upotrebljava rezultate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za poboljšanje 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0034" y="3528239"/>
              <a:ext cx="1623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Provodi, sastavlja izvještaje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8906" y="5180737"/>
              <a:ext cx="17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Upotreba rezultata za poboljšanje 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IBC-a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06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15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533399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Unutarnja kontrola proračuna i unutarnje revizija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Хорда 2"/>
          <p:cNvSpPr/>
          <p:nvPr/>
        </p:nvSpPr>
        <p:spPr>
          <a:xfrm rot="6667483">
            <a:off x="2017268" y="3189210"/>
            <a:ext cx="2441764" cy="2712956"/>
          </a:xfrm>
          <a:prstGeom prst="chord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</p:txBody>
      </p:sp>
      <p:sp>
        <p:nvSpPr>
          <p:cNvPr id="25" name="Хорда 24"/>
          <p:cNvSpPr/>
          <p:nvPr/>
        </p:nvSpPr>
        <p:spPr>
          <a:xfrm rot="6667483">
            <a:off x="734006" y="1572283"/>
            <a:ext cx="5008288" cy="5068251"/>
          </a:xfrm>
          <a:prstGeom prst="chord">
            <a:avLst>
              <a:gd name="adj1" fmla="val 2778945"/>
              <a:gd name="adj2" fmla="val 16200000"/>
            </a:avLst>
          </a:prstGeom>
          <a:noFill/>
          <a:ln w="3175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17307" y="4106407"/>
            <a:ext cx="2389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Unutarnja kontrola proračuna</a:t>
            </a:r>
            <a:endParaRPr lang="hr-HR" b="1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5382" y="2477632"/>
            <a:ext cx="2822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Unutarnja operativna kontrola</a:t>
            </a:r>
            <a:endParaRPr lang="hr-HR" b="1" dirty="0">
              <a:latin typeface="Calibri" panose="020F050202020403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922586" y="4752738"/>
            <a:ext cx="0" cy="647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6" name="Прямая со стрелкой 35"/>
          <p:cNvCxnSpPr/>
          <p:nvPr/>
        </p:nvCxnSpPr>
        <p:spPr>
          <a:xfrm>
            <a:off x="1922586" y="5403827"/>
            <a:ext cx="3439989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none"/>
          </a:ln>
          <a:effectLst/>
        </p:spPr>
      </p:cxnSp>
      <p:cxnSp>
        <p:nvCxnSpPr>
          <p:cNvPr id="37" name="Прямая со стрелкой 36"/>
          <p:cNvCxnSpPr/>
          <p:nvPr/>
        </p:nvCxnSpPr>
        <p:spPr>
          <a:xfrm flipV="1">
            <a:off x="698080" y="4414061"/>
            <a:ext cx="0" cy="141095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38" name="Прямая со стрелкой 37"/>
          <p:cNvCxnSpPr/>
          <p:nvPr/>
        </p:nvCxnSpPr>
        <p:spPr>
          <a:xfrm flipV="1">
            <a:off x="698080" y="5819775"/>
            <a:ext cx="4664495" cy="523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tailEnd type="non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149167" y="5060393"/>
            <a:ext cx="198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Financijski pokazatelji</a:t>
            </a:r>
            <a:endParaRPr lang="hr-HR" dirty="0"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3785" y="5496609"/>
            <a:ext cx="629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Pokazatelji aktivnosti javnog subjekta, lokalnog tijela samouprave</a:t>
            </a:r>
            <a:endParaRPr lang="hr-HR" dirty="0">
              <a:latin typeface="Calibri" panose="020F0502020204030204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610350" y="2441580"/>
            <a:ext cx="1971675" cy="210410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Unutarnja revizija</a:t>
            </a:r>
            <a:endParaRPr lang="hr-HR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4210050" y="2917977"/>
            <a:ext cx="2496782" cy="95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>
          <a:xfrm flipH="1">
            <a:off x="4210050" y="4106407"/>
            <a:ext cx="2552701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943476" y="3767730"/>
            <a:ext cx="1507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Koordinacija aktivnosti IBC-a</a:t>
            </a:r>
            <a:endParaRPr lang="hr-HR" dirty="0">
              <a:latin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72100" y="2558170"/>
            <a:ext cx="150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Procjena</a:t>
            </a:r>
            <a:endParaRPr lang="hr-H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16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79400" y="381000"/>
            <a:ext cx="852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Mogući načini organizacije unutarnje revizije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117045" y="2745793"/>
            <a:ext cx="1" cy="445082"/>
          </a:xfrm>
          <a:prstGeom prst="straightConnector1">
            <a:avLst/>
          </a:prstGeom>
          <a:noFill/>
          <a:ln w="2540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>
          <a:xfrm>
            <a:off x="1266770" y="4472397"/>
            <a:ext cx="0" cy="1205449"/>
          </a:xfrm>
          <a:prstGeom prst="straightConnector1">
            <a:avLst/>
          </a:prstGeom>
          <a:noFill/>
          <a:ln w="25400" cap="flat" cmpd="sng" algn="ctr">
            <a:solidFill>
              <a:srgbClr val="1F497D"/>
            </a:solidFill>
            <a:prstDash val="dash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555207" y="3609322"/>
            <a:ext cx="1207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Preporuke, konzultacije za rukovodstvo kontrolora 2. razine</a:t>
            </a:r>
            <a:endParaRPr lang="hr-HR" sz="12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Блок-схема: несколько документов 41"/>
          <p:cNvSpPr/>
          <p:nvPr/>
        </p:nvSpPr>
        <p:spPr>
          <a:xfrm>
            <a:off x="4648199" y="5371390"/>
            <a:ext cx="1952616" cy="808851"/>
          </a:xfrm>
          <a:prstGeom prst="flowChartMultidocument">
            <a:avLst/>
          </a:prstGeom>
          <a:solidFill>
            <a:srgbClr val="9BBB59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Kontrolor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3. razine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8199" y="3396298"/>
            <a:ext cx="1951822" cy="64633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Kontrolor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2. razine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8199" y="1249131"/>
            <a:ext cx="1952615" cy="923330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Glavni administrator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00021" y="1261308"/>
            <a:ext cx="1591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Preporuke, konzultacije za rukovodstvo glavnog administratora</a:t>
            </a:r>
            <a:r>
              <a:rPr dirty="0" smtClean="0"/>
              <a:t> 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5258433" y="3711893"/>
            <a:ext cx="3970648" cy="1588"/>
          </a:xfrm>
          <a:prstGeom prst="line">
            <a:avLst/>
          </a:prstGeom>
          <a:noFill/>
          <a:ln w="25400" cap="flat" cmpd="sng" algn="ctr">
            <a:solidFill>
              <a:srgbClr val="1F497D"/>
            </a:solidFill>
            <a:prstDash val="dash"/>
            <a:tailEnd type="none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>
          <a:xfrm>
            <a:off x="6600021" y="3833563"/>
            <a:ext cx="642942" cy="1588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600021" y="1727362"/>
            <a:ext cx="642942" cy="1588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31025" y="5215763"/>
            <a:ext cx="1625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Preporuke, konzultacije za rukovodstvo 3.</a:t>
            </a:r>
            <a:r>
              <a:rPr dirty="0" smtClean="0"/>
              <a:t> </a:t>
            </a: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razine</a:t>
            </a:r>
            <a:endParaRPr lang="hr-HR" sz="12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526337" y="3098518"/>
            <a:ext cx="1514476" cy="147008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Posebna ustanova za unutarnju reviziju</a:t>
            </a:r>
            <a:endParaRPr lang="hr-HR" sz="12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7264825" y="3835151"/>
            <a:ext cx="201622" cy="1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01610" y="5677846"/>
            <a:ext cx="642942" cy="1588"/>
          </a:xfrm>
          <a:prstGeom prst="line">
            <a:avLst/>
          </a:prstGeom>
          <a:ln w="25400">
            <a:solidFill>
              <a:schemeClr val="tx2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50421" y="79864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II.</a:t>
            </a:r>
            <a:endParaRPr lang="hr-HR" sz="2400" b="1" dirty="0">
              <a:latin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49831" y="8068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I.</a:t>
            </a:r>
            <a:endParaRPr lang="hr-HR" sz="2400" b="1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8174" y="1268465"/>
            <a:ext cx="3095625" cy="1477328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Glavni administrator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kern="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027175" y="1584473"/>
            <a:ext cx="2344675" cy="1085850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Jedinica unutarnje revizije: </a:t>
            </a: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preporuke, konzultacije za rukovodstvo glavnog administratora </a:t>
            </a:r>
            <a:endParaRPr lang="hr-HR" sz="12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8173" y="3190875"/>
            <a:ext cx="3095625" cy="1477328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Kontrolor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2. razine</a:t>
            </a:r>
            <a:endParaRPr lang="hr-HR" kern="0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kern="0" dirty="0" smtClean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47685" y="3791039"/>
            <a:ext cx="2890866" cy="777568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Jedinica unutarnje revizije: preporuke, konzultacije za rukovodstvo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kontrolora 2. razine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088611" y="4668203"/>
            <a:ext cx="23040" cy="1011231"/>
          </a:xfrm>
          <a:prstGeom prst="straightConnector1">
            <a:avLst/>
          </a:prstGeom>
          <a:noFill/>
          <a:ln w="25400" cap="flat" cmpd="sng" algn="ctr">
            <a:solidFill>
              <a:srgbClr val="1F497D"/>
            </a:solidFill>
            <a:prstDash val="dash"/>
            <a:tailEnd type="arrow"/>
          </a:ln>
          <a:effectLst/>
        </p:spPr>
      </p:cxnSp>
      <p:cxnSp>
        <p:nvCxnSpPr>
          <p:cNvPr id="69" name="Прямая со стрелкой 68"/>
          <p:cNvCxnSpPr/>
          <p:nvPr/>
        </p:nvCxnSpPr>
        <p:spPr>
          <a:xfrm>
            <a:off x="2869661" y="4666615"/>
            <a:ext cx="23040" cy="1011231"/>
          </a:xfrm>
          <a:prstGeom prst="straightConnector1">
            <a:avLst/>
          </a:prstGeom>
          <a:noFill/>
          <a:ln w="25400" cap="flat" cmpd="sng" algn="ctr">
            <a:solidFill>
              <a:srgbClr val="1F497D"/>
            </a:solidFill>
            <a:prstDash val="dash"/>
            <a:tailEnd type="arrow"/>
          </a:ln>
          <a:effectLst/>
        </p:spPr>
      </p:cxnSp>
      <p:sp>
        <p:nvSpPr>
          <p:cNvPr id="81" name="Блок-схема: несколько документов 80"/>
          <p:cNvSpPr/>
          <p:nvPr/>
        </p:nvSpPr>
        <p:spPr>
          <a:xfrm>
            <a:off x="638175" y="5677846"/>
            <a:ext cx="3000376" cy="808851"/>
          </a:xfrm>
          <a:prstGeom prst="flowChartMultidocument">
            <a:avLst/>
          </a:prstGeom>
          <a:solidFill>
            <a:srgbClr val="9BBB59">
              <a:lumMod val="20000"/>
              <a:lumOff val="8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Kontrolor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3. razine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4300" y="4760152"/>
            <a:ext cx="1409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Preporuke, konzultacije za rukovodstvo kontrolora 3. razine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12775" y="2668586"/>
            <a:ext cx="2157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Koordinacija rada jedinica unutarnje revizije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97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r"/>
            <a:fld id="{8BAAFAC7-B355-4ACD-8910-0A5E7D0DACE1}" type="slidenum">
              <a:rPr lang="en-US" smtClean="0">
                <a:solidFill>
                  <a:prstClr val="white"/>
                </a:solidFill>
              </a:rPr>
              <a:pPr algn="r"/>
              <a:t>2</a:t>
            </a:fld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14" name="Rectangle 17"/>
          <p:cNvSpPr txBox="1">
            <a:spLocks noChangeArrowheads="1"/>
          </p:cNvSpPr>
          <p:nvPr/>
        </p:nvSpPr>
        <p:spPr bwMode="auto">
          <a:xfrm>
            <a:off x="-200026" y="311150"/>
            <a:ext cx="93440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00602B"/>
                </a:solidFill>
              </a:rPr>
              <a:t>Podjela ovlasti između IA-a, SAI-a i FI-a</a:t>
            </a:r>
            <a:endParaRPr lang="hr-HR" sz="2400" b="1" dirty="0">
              <a:solidFill>
                <a:srgbClr val="00602B"/>
              </a:solidFill>
            </a:endParaRPr>
          </a:p>
        </p:txBody>
      </p:sp>
      <p:graphicFrame>
        <p:nvGraphicFramePr>
          <p:cNvPr id="1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930838"/>
              </p:ext>
            </p:extLst>
          </p:nvPr>
        </p:nvGraphicFramePr>
        <p:xfrm>
          <a:off x="311152" y="950913"/>
          <a:ext cx="8624886" cy="505932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58987"/>
                <a:gridCol w="2209800"/>
                <a:gridCol w="2105025"/>
                <a:gridCol w="2251074"/>
              </a:tblGrid>
              <a:tr h="822862">
                <a:tc>
                  <a:txBody>
                    <a:bodyPr/>
                    <a:lstStyle/>
                    <a:p>
                      <a:pPr algn="ctr"/>
                      <a:r>
                        <a:t/>
                      </a:r>
                      <a:br/>
                      <a:r>
                        <a:rPr lang="en-US" sz="1600" noProof="0" dirty="0" smtClean="0"/>
                        <a:t>Subjekt</a:t>
                      </a:r>
                      <a:r>
                        <a:t> </a:t>
                      </a:r>
                      <a:r>
                        <a:rPr lang="en-US" sz="1600" noProof="0" dirty="0" smtClean="0"/>
                        <a:t>/ Problem</a:t>
                      </a:r>
                      <a:endParaRPr lang="hr-HR" sz="16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Računovodstvena komora,</a:t>
                      </a:r>
                    </a:p>
                    <a:p>
                      <a:pPr algn="ctr"/>
                      <a:r>
                        <a:rPr lang="en-US" sz="1600" noProof="0" dirty="0" smtClean="0"/>
                        <a:t>Tijela za kontrolu i račune (SAI)</a:t>
                      </a:r>
                      <a:endParaRPr lang="hr-HR" sz="16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Riznica,</a:t>
                      </a:r>
                    </a:p>
                    <a:p>
                      <a:pPr algn="ctr"/>
                      <a:r>
                        <a:rPr lang="en-US" sz="1600" noProof="0" dirty="0" smtClean="0"/>
                        <a:t>Tijelo za kontrolu i reviziju (FI)</a:t>
                      </a:r>
                      <a:endParaRPr lang="hr-HR" sz="16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noProof="0" dirty="0" smtClean="0"/>
                    </a:p>
                    <a:p>
                      <a:pPr algn="ctr"/>
                      <a:r>
                        <a:rPr lang="en-US" sz="1600" noProof="0" dirty="0" smtClean="0"/>
                        <a:t>Unutarnja revizija (IA)</a:t>
                      </a:r>
                      <a:endParaRPr lang="hr-HR" sz="16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554"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hr-HR" sz="1600" noProof="0" dirty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</a:rPr>
                        <a:t>Ključne ovlasti</a:t>
                      </a:r>
                      <a:endParaRPr lang="hr-HR" sz="1600" b="1" baseline="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Provjera izvještaja o izvršenju proračuna;</a:t>
                      </a:r>
                    </a:p>
                    <a:p>
                      <a:pPr algn="just"/>
                      <a:r>
                        <a:rPr lang="en-US" sz="1400" noProof="0" dirty="0" smtClean="0"/>
                        <a:t>Stručna provjera državnih programa i nacrta zakona koji utječu na proračun; monitoring proračunskih procesa</a:t>
                      </a:r>
                      <a:endParaRPr lang="hr-HR" sz="1400" noProof="0" dirty="0" smtClean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n-US" sz="1400" i="1" noProof="0" dirty="0" smtClean="0"/>
                        <a:t>Ex ante</a:t>
                      </a:r>
                      <a:r>
                        <a:rPr lang="en-US" sz="1400" noProof="0" dirty="0" smtClean="0"/>
                        <a:t> i </a:t>
                      </a:r>
                      <a:r>
                        <a:rPr lang="en-US" sz="1400" i="1" noProof="0" dirty="0" smtClean="0"/>
                        <a:t>ex post</a:t>
                      </a:r>
                      <a:r>
                        <a:rPr lang="en-US" sz="1400" noProof="0" dirty="0" smtClean="0"/>
                        <a:t> kontrola usklađenosti s proračunskim zakonodavstvom;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n-US" sz="1400" noProof="0" dirty="0" smtClean="0"/>
                        <a:t>Kontrola deviznih sredstava</a:t>
                      </a:r>
                      <a:endParaRPr lang="hr-HR" sz="1400" noProof="0" dirty="0" smtClean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Procjena pouzdanosti unutarnje financijske kontrole;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Provjera vjerodostojnosti izvještaja o proračunu, revizije rezultata rada</a:t>
                      </a:r>
                      <a:endParaRPr lang="hr-HR" sz="1400" noProof="0" dirty="0" smtClean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835"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hr-HR" sz="1600" noProof="0" dirty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</a:rPr>
                        <a:t>Odgovornost</a:t>
                      </a:r>
                      <a:endParaRPr lang="hr-HR" sz="16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Zakonodavna, predstavnička tijela (Parlament)</a:t>
                      </a:r>
                      <a:endParaRPr lang="hr-HR" sz="1400" noProof="0" dirty="0" smtClean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Vlada, lokalne vlasti</a:t>
                      </a:r>
                      <a:endParaRPr lang="hr-HR" sz="14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Čelnik javnog tijela, tijelo lokalne samouprave</a:t>
                      </a:r>
                      <a:endParaRPr lang="hr-HR" sz="14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74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hr-HR" sz="1600" noProof="0" dirty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hr-HR" sz="1600" noProof="0" dirty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hr-HR" sz="1600" noProof="0" dirty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</a:rPr>
                        <a:t>Rezultati učinkovitosti</a:t>
                      </a:r>
                      <a:endParaRPr lang="hr-HR" sz="1600" b="1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Mišljenje o izvještaju o izvršenju proračuna, ostalim stručnim provjerama i mišljenjima</a:t>
                      </a:r>
                    </a:p>
                    <a:p>
                      <a:pPr algn="just"/>
                      <a:r>
                        <a:rPr lang="en-US" sz="1400" baseline="0" noProof="0" dirty="0" smtClean="0"/>
                        <a:t>Obavijesti i upute o povredama</a:t>
                      </a:r>
                    </a:p>
                    <a:p>
                      <a:pPr algn="just"/>
                      <a:r>
                        <a:rPr lang="en-US" sz="1400" baseline="0" noProof="0" dirty="0" smtClean="0"/>
                        <a:t>Izvještaji Parlamentu</a:t>
                      </a:r>
                      <a:endParaRPr lang="hr-HR" sz="14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Obustava radnji, kazne,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Vraćanje nezakonito upotrijebljenih proračunskih sredstava</a:t>
                      </a:r>
                      <a:endParaRPr lang="hr-HR" sz="14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Preporuke rukovodstvu za unaprjeđenje unutarnje financijske kontrole, povećanje učinkovitosti proračunskih rashoda</a:t>
                      </a:r>
                      <a:endParaRPr lang="hr-HR" sz="1400" noProof="0" dirty="0"/>
                    </a:p>
                  </a:txBody>
                  <a:tcPr marL="87023" marR="87023" marT="45715" marB="4571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7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"/>
          <p:cNvSpPr txBox="1">
            <a:spLocks/>
          </p:cNvSpPr>
          <p:nvPr/>
        </p:nvSpPr>
        <p:spPr>
          <a:xfrm>
            <a:off x="7342188" y="1588"/>
            <a:ext cx="1593850" cy="30956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algn="r"/>
            <a:fld id="{8BAAFAC7-B355-4ACD-8910-0A5E7D0DACE1}" type="slidenum">
              <a:rPr lang="ru-RU" smtClean="0">
                <a:solidFill>
                  <a:prstClr val="white"/>
                </a:solidFill>
              </a:rPr>
              <a:pPr algn="r"/>
              <a:t>3</a:t>
            </a:fld>
            <a:endParaRPr lang="hr-HR" dirty="0">
              <a:solidFill>
                <a:prstClr val="white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81211" y="1053290"/>
            <a:ext cx="7873305" cy="5426601"/>
            <a:chOff x="670619" y="1358862"/>
            <a:chExt cx="7873305" cy="5426601"/>
          </a:xfrm>
        </p:grpSpPr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202308" y="3550728"/>
              <a:ext cx="1987897" cy="1224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CC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Unutarnja revizija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5816128" y="3591853"/>
              <a:ext cx="1913434" cy="114670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Financijski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inspektorat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7" name="Двойная стрелка влево/вправо 16"/>
            <p:cNvSpPr/>
            <p:nvPr/>
          </p:nvSpPr>
          <p:spPr bwMode="auto">
            <a:xfrm>
              <a:off x="3276029" y="3920480"/>
              <a:ext cx="2520280" cy="484632"/>
            </a:xfrm>
            <a:prstGeom prst="leftRightArrow">
              <a:avLst/>
            </a:prstGeom>
            <a:gradFill>
              <a:gsLst>
                <a:gs pos="100000">
                  <a:srgbClr val="021813"/>
                </a:gs>
                <a:gs pos="3000">
                  <a:srgbClr val="00CC99">
                    <a:lumMod val="77000"/>
                    <a:lumOff val="23000"/>
                  </a:srgbClr>
                </a:gs>
                <a:gs pos="100000">
                  <a:srgbClr val="FF99CC">
                    <a:lumMod val="0"/>
                  </a:srgbClr>
                </a:gs>
              </a:gsLst>
              <a:path path="shape">
                <a:fillToRect l="50000" t="50000" r="50000" b="50000"/>
              </a:path>
            </a:gra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3769270" y="1358862"/>
              <a:ext cx="1439863" cy="10801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90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Računovodstvena komora</a:t>
              </a:r>
              <a:endParaRPr kumimoji="0" lang="hr-HR" sz="20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 bwMode="auto">
            <a:xfrm flipH="1">
              <a:off x="2642468" y="2438982"/>
              <a:ext cx="1300882" cy="1111746"/>
            </a:xfrm>
            <a:prstGeom prst="straightConnector1">
              <a:avLst/>
            </a:prstGeom>
            <a:solidFill>
              <a:srgbClr val="00CC99"/>
            </a:solidFill>
            <a:ln w="12700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5018732" y="2438982"/>
              <a:ext cx="1304131" cy="1189830"/>
            </a:xfrm>
            <a:prstGeom prst="straightConnector1">
              <a:avLst/>
            </a:prstGeom>
            <a:solidFill>
              <a:srgbClr val="00CC99"/>
            </a:solidFill>
            <a:ln w="12700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Овал 20"/>
            <p:cNvSpPr/>
            <p:nvPr/>
          </p:nvSpPr>
          <p:spPr>
            <a:xfrm>
              <a:off x="670619" y="3333750"/>
              <a:ext cx="7844731" cy="1733550"/>
            </a:xfrm>
            <a:prstGeom prst="ellipse">
              <a:avLst/>
            </a:prstGeom>
            <a:noFill/>
            <a:ln w="38100" cap="flat" cmpd="sng" algn="ctr">
              <a:solidFill>
                <a:srgbClr val="C4652D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 flipV="1">
              <a:off x="4315488" y="5143499"/>
              <a:ext cx="482662" cy="561841"/>
            </a:xfrm>
            <a:prstGeom prst="downArrow">
              <a:avLst/>
            </a:prstGeom>
            <a:solidFill>
              <a:srgbClr val="C4652D"/>
            </a:solidFill>
            <a:ln w="19050" cap="flat" cmpd="sng" algn="ctr">
              <a:solidFill>
                <a:srgbClr val="C4652D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9592" y="3766591"/>
              <a:ext cx="18614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solidFill>
                    <a:prstClr val="black"/>
                  </a:solidFill>
                </a:rPr>
                <a:t>Osvrti, mišljenja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92066" y="4251810"/>
              <a:ext cx="241604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Informacije na zahtjev,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 povredama</a:t>
              </a:r>
              <a:r>
                <a:rPr kumimoji="0" lang="en-US" sz="1400" b="1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za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sankcioniranje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42537" y="1961928"/>
              <a:ext cx="150714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hr-HR" sz="1400" b="1" kern="0" dirty="0">
                <a:solidFill>
                  <a:prstClr val="black"/>
                </a:solidFill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solidFill>
                    <a:prstClr val="black"/>
                  </a:solidFill>
                </a:rPr>
                <a:t>Pregled</a:t>
              </a:r>
              <a:r>
                <a:t/>
              </a:r>
              <a:br/>
              <a:r>
                <a:rPr lang="en-US" sz="1400" b="1" kern="0" dirty="0" smtClean="0">
                  <a:solidFill>
                    <a:prstClr val="black"/>
                  </a:solidFill>
                </a:rPr>
                <a:t>učinkovitosti</a:t>
              </a:r>
              <a:r>
                <a:t/>
              </a:r>
              <a:br/>
              <a:r>
                <a:rPr lang="en-US" sz="1400" b="1" kern="0" dirty="0" smtClean="0">
                  <a:solidFill>
                    <a:prstClr val="black"/>
                  </a:solidFill>
                </a:rPr>
                <a:t>unutarnje revizije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70797" y="2532743"/>
              <a:ext cx="2371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Inspekcija aktivnosti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2801462" y="5705343"/>
              <a:ext cx="3525270" cy="10801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E26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Ministarstvo financija Rusije</a:t>
              </a:r>
              <a:endParaRPr kumimoji="0" lang="hr-HR" sz="20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98150" y="5386320"/>
              <a:ext cx="13933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Metodologija</a:t>
              </a:r>
              <a:endParaRPr kumimoji="0" lang="hr-HR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44947" y="1437257"/>
              <a:ext cx="2798977" cy="923330"/>
            </a:xfrm>
            <a:prstGeom prst="rect">
              <a:avLst/>
            </a:prstGeom>
            <a:noFill/>
            <a:ln w="25400" cmpd="sng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dirty="0" smtClean="0">
                  <a:solidFill>
                    <a:prstClr val="black"/>
                  </a:solidFill>
                  <a:latin typeface="Times New Roman" panose="02020603050405020304" pitchFamily="18" charset="0"/>
                </a:rPr>
                <a:t>Zakon o računovodstvenoj komori</a:t>
              </a:r>
              <a:r>
                <a:rPr kumimoji="0" lang="ru-RU" sz="18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,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Standardi vanjske revizije</a:t>
              </a:r>
              <a:endParaRPr kumimoji="0" lang="hr-HR" sz="18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право 29"/>
            <p:cNvSpPr/>
            <p:nvPr/>
          </p:nvSpPr>
          <p:spPr>
            <a:xfrm flipH="1">
              <a:off x="5209009" y="1656606"/>
              <a:ext cx="507239" cy="484632"/>
            </a:xfrm>
            <a:prstGeom prst="rightArrow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Rectangle 17"/>
          <p:cNvSpPr txBox="1">
            <a:spLocks noChangeArrowheads="1"/>
          </p:cNvSpPr>
          <p:nvPr/>
        </p:nvSpPr>
        <p:spPr bwMode="auto">
          <a:xfrm>
            <a:off x="-172220" y="294481"/>
            <a:ext cx="93440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00602B"/>
                </a:solidFill>
              </a:rPr>
              <a:t>Linije međuodnosa IA-a, SAI-a i FI-a</a:t>
            </a:r>
            <a:endParaRPr lang="hr-HR" sz="2400" b="1" dirty="0">
              <a:solidFill>
                <a:srgbClr val="00602B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 bwMode="auto">
          <a:xfrm flipH="1">
            <a:off x="6282222" y="4562974"/>
            <a:ext cx="501216" cy="1111746"/>
          </a:xfrm>
          <a:prstGeom prst="straightConnector1">
            <a:avLst/>
          </a:prstGeom>
          <a:solidFill>
            <a:srgbClr val="00CC99"/>
          </a:solidFill>
          <a:ln w="127000" cap="flat" cmpd="sng" algn="ctr">
            <a:solidFill>
              <a:srgbClr val="80808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783438" y="4789395"/>
            <a:ext cx="2169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Konsolidirani</a:t>
            </a:r>
            <a:r>
              <a:rPr kumimoji="0" lang="en-US" sz="1400" b="1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izvještaj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prstClr val="black"/>
                </a:solidFill>
              </a:rPr>
              <a:t>o rezultatima unutarnje </a:t>
            </a:r>
            <a:r>
              <a:t/>
            </a:r>
            <a:br/>
            <a:r>
              <a:rPr lang="en-US" sz="1400" b="1" kern="0" dirty="0" smtClean="0">
                <a:solidFill>
                  <a:prstClr val="black"/>
                </a:solidFill>
              </a:rPr>
              <a:t>kontrole i unutarnje </a:t>
            </a:r>
            <a:r>
              <a:t/>
            </a:r>
            <a:br/>
            <a:r>
              <a:rPr lang="en-US" sz="1400" b="1" kern="0" dirty="0" smtClean="0">
                <a:solidFill>
                  <a:prstClr val="black"/>
                </a:solidFill>
              </a:rPr>
              <a:t>revizije</a:t>
            </a:r>
            <a:endParaRPr kumimoji="0" lang="hr-HR" sz="1400" b="1" i="0" u="none" strike="noStrike" kern="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04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48555" y="1167204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dirty="0" smtClean="0"/>
              <a:t> </a:t>
            </a:r>
            <a:endParaRPr lang="hr-H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 flipH="1">
            <a:off x="6711154" y="5231610"/>
            <a:ext cx="886621" cy="490540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10" name="Rectangle 17"/>
          <p:cNvSpPr txBox="1">
            <a:spLocks noChangeArrowheads="1"/>
          </p:cNvSpPr>
          <p:nvPr/>
        </p:nvSpPr>
        <p:spPr bwMode="auto">
          <a:xfrm>
            <a:off x="-112744" y="294471"/>
            <a:ext cx="9256741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2400" b="1" dirty="0" smtClean="0">
                <a:solidFill>
                  <a:srgbClr val="00602B"/>
                </a:solidFill>
              </a:rPr>
              <a:t>Reguliranje unutarnje financijske kontrole i revizije (1)</a:t>
            </a:r>
            <a:endParaRPr lang="hr-HR" altLang="ru-RU" sz="2400" b="1" dirty="0" smtClean="0">
              <a:solidFill>
                <a:srgbClr val="00602B"/>
              </a:solidFill>
              <a:cs typeface="Arial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331568"/>
              </p:ext>
            </p:extLst>
          </p:nvPr>
        </p:nvGraphicFramePr>
        <p:xfrm>
          <a:off x="0" y="934233"/>
          <a:ext cx="9906000" cy="652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78488114"/>
              </p:ext>
            </p:extLst>
          </p:nvPr>
        </p:nvGraphicFramePr>
        <p:xfrm>
          <a:off x="-112744" y="1922460"/>
          <a:ext cx="4572032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2394986"/>
              </p:ext>
            </p:extLst>
          </p:nvPr>
        </p:nvGraphicFramePr>
        <p:xfrm>
          <a:off x="4420376" y="1167204"/>
          <a:ext cx="5214942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3" name="Прямая со стрелкой 12"/>
          <p:cNvCxnSpPr/>
          <p:nvPr/>
        </p:nvCxnSpPr>
        <p:spPr bwMode="auto">
          <a:xfrm>
            <a:off x="5065712" y="1899442"/>
            <a:ext cx="742950" cy="1027113"/>
          </a:xfrm>
          <a:prstGeom prst="straightConnector1">
            <a:avLst/>
          </a:prstGeom>
          <a:solidFill>
            <a:srgbClr val="00CC99"/>
          </a:solidFill>
          <a:ln w="127000" cap="flat" cmpd="sng" algn="ctr">
            <a:solidFill>
              <a:srgbClr val="80808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79587" y="1899442"/>
            <a:ext cx="12922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39"/>
          <p:cNvSpPr>
            <a:spLocks noChangeArrowheads="1"/>
          </p:cNvSpPr>
          <p:nvPr/>
        </p:nvSpPr>
        <p:spPr bwMode="auto">
          <a:xfrm>
            <a:off x="3974304" y="6005515"/>
            <a:ext cx="2736850" cy="684212"/>
          </a:xfrm>
          <a:prstGeom prst="roundRect">
            <a:avLst>
              <a:gd name="adj" fmla="val 16667"/>
            </a:avLst>
          </a:prstGeom>
          <a:solidFill>
            <a:srgbClr val="424456">
              <a:lumMod val="20000"/>
              <a:lumOff val="80000"/>
            </a:srgbClr>
          </a:solidFill>
          <a:ln w="28575">
            <a:solidFill>
              <a:srgbClr val="DEDEDE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kern="0" dirty="0" smtClean="0">
                <a:solidFill>
                  <a:prstClr val="black"/>
                </a:solidFill>
                <a:latin typeface="Arial Narrow" pitchFamily="34" charset="0"/>
              </a:rPr>
              <a:t>Jedinice unutarnje revizije osnivaju se u određenim javnim subjektima</a:t>
            </a:r>
            <a:endParaRPr kumimoji="0" lang="hr-HR" sz="1600" b="0" i="1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6841424" y="-60177"/>
            <a:ext cx="2023208" cy="365125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hr-HR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17542" y="669205"/>
            <a:ext cx="8994775" cy="5918200"/>
            <a:chOff x="239712" y="630237"/>
            <a:chExt cx="8994775" cy="5918200"/>
          </a:xfrm>
        </p:grpSpPr>
        <p:sp>
          <p:nvSpPr>
            <p:cNvPr id="6" name="AutoShape 33"/>
            <p:cNvSpPr>
              <a:spLocks noChangeArrowheads="1"/>
            </p:cNvSpPr>
            <p:nvPr/>
          </p:nvSpPr>
          <p:spPr bwMode="auto">
            <a:xfrm>
              <a:off x="323850" y="1412875"/>
              <a:ext cx="5688013" cy="5778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00000">
                  <a:sysClr val="window" lastClr="FFFFFF"/>
                </a:gs>
              </a:gsLst>
              <a:lin ang="5400000" scaled="1"/>
            </a:gradFill>
            <a:ln w="28575">
              <a:solidFill>
                <a:srgbClr val="DEDED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1" i="1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Unutarnja financijska kontrola</a:t>
              </a:r>
              <a:endParaRPr kumimoji="0" lang="hr-HR" altLang="ru-RU" sz="18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8" name="AutoShape 29"/>
            <p:cNvSpPr>
              <a:spLocks noChangeArrowheads="1"/>
            </p:cNvSpPr>
            <p:nvPr/>
          </p:nvSpPr>
          <p:spPr bwMode="auto">
            <a:xfrm>
              <a:off x="2268537" y="2247107"/>
              <a:ext cx="2016125" cy="3094037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8575">
              <a:solidFill>
                <a:srgbClr val="DEDED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ru-RU" sz="1400" kern="0" dirty="0" smtClean="0">
                  <a:solidFill>
                    <a:srgbClr val="000000"/>
                  </a:solidFill>
                  <a:latin typeface="Arial Narrow" pitchFamily="34" charset="0"/>
                </a:rPr>
                <a:t>Kontrola usklađenosti s internim standardima i procedurama za pripremu i izvršenje proračuna s pomoću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prihoda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, sastavljanje </a:t>
              </a:r>
              <a:r>
                <a:rPr lang="en-US" altLang="ru-RU" sz="1400" kern="0" dirty="0" smtClean="0">
                  <a:solidFill>
                    <a:srgbClr val="000000"/>
                  </a:solidFill>
                  <a:latin typeface="Arial Narrow" pitchFamily="34" charset="0"/>
                </a:rPr>
                <a:t>proračunskih izvještaja i održavanje proračunskog računovodstva</a:t>
              </a:r>
              <a:endParaRPr kumimoji="0" lang="hr-HR" altLang="ru-RU" sz="1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9" name="AutoShape 30"/>
            <p:cNvSpPr>
              <a:spLocks noChangeArrowheads="1"/>
            </p:cNvSpPr>
            <p:nvPr/>
          </p:nvSpPr>
          <p:spPr bwMode="auto">
            <a:xfrm>
              <a:off x="4356099" y="2211388"/>
              <a:ext cx="1655763" cy="3109912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8575">
              <a:solidFill>
                <a:srgbClr val="DEDED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dirty="0" smtClean="0"/>
                <a:t> </a:t>
              </a:r>
              <a:r>
                <a:rPr lang="en-US" altLang="ru-RU" sz="1400" kern="0" dirty="0">
                  <a:solidFill>
                    <a:srgbClr val="000000"/>
                  </a:solidFill>
                  <a:latin typeface="Arial Narrow" pitchFamily="34" charset="0"/>
                </a:rPr>
                <a:t>Kontrola usklađenosti s internim standardima i procedurama za pripremu i izvršenje proračuna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s pomoću </a:t>
              </a:r>
              <a:r>
                <a:rPr kumimoji="0" lang="en-US" altLang="ru-RU" sz="1400" b="1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resursa za financiranje proračunskog </a:t>
              </a:r>
              <a:r>
                <a:rPr lang="en-US" altLang="ru-RU" sz="1400" b="1" kern="0" dirty="0" smtClean="0">
                  <a:solidFill>
                    <a:srgbClr val="000000"/>
                  </a:solidFill>
                  <a:latin typeface="Arial Narrow" pitchFamily="34" charset="0"/>
                </a:rPr>
                <a:t>deficita</a:t>
              </a:r>
              <a:endParaRPr kumimoji="0" lang="hr-HR" altLang="ru-RU" sz="14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0" name="AutoShape 31"/>
            <p:cNvSpPr>
              <a:spLocks noChangeArrowheads="1"/>
            </p:cNvSpPr>
            <p:nvPr/>
          </p:nvSpPr>
          <p:spPr bwMode="auto">
            <a:xfrm>
              <a:off x="250825" y="2247107"/>
              <a:ext cx="1873250" cy="3167062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8575">
              <a:solidFill>
                <a:srgbClr val="DEDED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ru-RU" sz="1400" kern="0" dirty="0" smtClean="0">
                  <a:solidFill>
                    <a:srgbClr val="000000"/>
                  </a:solidFill>
                  <a:latin typeface="Arial Narrow" pitchFamily="34" charset="0"/>
                </a:rPr>
                <a:t>Kontrola je usmjerena prema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: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Georgia" pitchFamily="18" charset="0"/>
                <a:buNone/>
                <a:tabLst/>
                <a:defRPr/>
              </a:pP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usklađenosti s internim standardima i procedurama za pripremu i izvršenje proračuna s pomoću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rashoda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Courier New" pitchFamily="49" charset="0"/>
                <a:buChar char="o"/>
                <a:tabLst/>
                <a:defRPr/>
              </a:pP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 provedba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mjera u svrhu povećanja</a:t>
              </a:r>
              <a:r>
                <a:rPr kumimoji="0" lang="en-US" altLang="ru-RU" sz="1400" b="1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 učinkovitosti </a:t>
              </a:r>
              <a:r>
                <a:rPr kumimoji="0" lang="en-US" altLang="ru-RU" sz="1400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upotrebe proračunskih sredstava</a:t>
              </a:r>
              <a:endParaRPr kumimoji="0" lang="hr-HR" altLang="ru-RU" sz="1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>
              <a:off x="6300788" y="1412875"/>
              <a:ext cx="2592387" cy="5778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CC"/>
                </a:gs>
                <a:gs pos="100000">
                  <a:sysClr val="window" lastClr="FFFFFF"/>
                </a:gs>
              </a:gsLst>
              <a:lin ang="5400000" scaled="1"/>
            </a:gradFill>
            <a:ln w="28575">
              <a:solidFill>
                <a:srgbClr val="DEDEDE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ru-RU" sz="1800" b="1" i="1" kern="0" dirty="0" smtClean="0">
                  <a:solidFill>
                    <a:srgbClr val="000000"/>
                  </a:solidFill>
                  <a:latin typeface="Arial Narrow" pitchFamily="34" charset="0"/>
                </a:rPr>
                <a:t>Unutarnja financijska revizija</a:t>
              </a:r>
              <a:endParaRPr kumimoji="0" lang="hr-HR" altLang="ru-RU" sz="18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2" name="AutoShape 30"/>
            <p:cNvSpPr>
              <a:spLocks noChangeArrowheads="1"/>
            </p:cNvSpPr>
            <p:nvPr/>
          </p:nvSpPr>
          <p:spPr bwMode="auto">
            <a:xfrm>
              <a:off x="6222206" y="2247107"/>
              <a:ext cx="2749550" cy="2463800"/>
            </a:xfrm>
            <a:prstGeom prst="roundRect">
              <a:avLst>
                <a:gd name="adj" fmla="val 16667"/>
              </a:avLst>
            </a:prstGeom>
            <a:solidFill>
              <a:sysClr val="window" lastClr="FFFFFF"/>
            </a:solidFill>
            <a:ln w="28575">
              <a:solidFill>
                <a:srgbClr val="DEDED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/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itchFamily="18" charset="0"/>
                <a:buChar char="▫"/>
                <a:defRPr sz="2600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400"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itchFamily="18" charset="2"/>
                <a:buChar char=""/>
                <a:defRPr sz="2200"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itchFamily="18" charset="0"/>
                <a:buChar char="▫"/>
                <a:defRPr sz="2000">
                  <a:solidFill>
                    <a:srgbClr val="A04DA3"/>
                  </a:solidFill>
                  <a:latin typeface="Arial" charset="0"/>
                </a:defRPr>
              </a:lvl9pPr>
            </a:lstStyle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Revizija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 svrhu</a:t>
              </a:r>
              <a:r>
                <a:rPr kumimoji="0" lang="en-US" altLang="ru-RU" sz="1400" b="0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: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Georgia" pitchFamily="18" charset="0"/>
                <a:buNone/>
                <a:tabLst/>
                <a:defRPr/>
              </a:pP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iznošenja mišljenja o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pouzdanosti unutarnje financijske</a:t>
              </a:r>
              <a:r>
                <a:rPr kumimoji="0" lang="en-US" altLang="ru-RU" sz="1400" b="1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 kontrole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;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Georgia" pitchFamily="18" charset="0"/>
                <a:buNone/>
                <a:tabLst/>
                <a:defRPr/>
              </a:pP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potvrde vjerodostojnosti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izvještaja o proračunu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;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Georgia" pitchFamily="18" charset="0"/>
                <a:buNone/>
                <a:tabLst/>
                <a:defRPr/>
              </a:pPr>
              <a:r>
                <a:rPr lang="en-US" altLang="ru-RU" sz="1400" kern="0" dirty="0" smtClean="0">
                  <a:solidFill>
                    <a:srgbClr val="000000"/>
                  </a:solidFill>
                  <a:latin typeface="Arial Narrow" pitchFamily="34" charset="0"/>
                </a:rPr>
                <a:t>sastavljanja </a:t>
              </a:r>
              <a:r>
                <a:rPr kumimoji="0" lang="en-US" altLang="ru-RU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prijedloga za povećanje učinkovitosti </a:t>
              </a:r>
              <a:r>
                <a:rPr kumimoji="0" lang="en-US" altLang="ru-RU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upotrebe proračunskih</a:t>
              </a:r>
              <a:r>
                <a:rPr kumimoji="0" lang="en-US" altLang="ru-RU" sz="1400" b="0" i="0" u="none" strike="noStrike" kern="0" cap="none" spc="0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</a:rPr>
                <a:t> sredstava.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altLang="ru-RU" sz="1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altLang="ru-RU" sz="1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3" name="AutoShape 39"/>
            <p:cNvSpPr>
              <a:spLocks noChangeArrowheads="1"/>
            </p:cNvSpPr>
            <p:nvPr/>
          </p:nvSpPr>
          <p:spPr bwMode="auto">
            <a:xfrm>
              <a:off x="6222206" y="4881563"/>
              <a:ext cx="2736850" cy="684212"/>
            </a:xfrm>
            <a:prstGeom prst="roundRect">
              <a:avLst>
                <a:gd name="adj" fmla="val 16667"/>
              </a:avLst>
            </a:prstGeom>
            <a:solidFill>
              <a:srgbClr val="424456">
                <a:lumMod val="20000"/>
                <a:lumOff val="80000"/>
              </a:srgbClr>
            </a:solidFill>
            <a:ln w="28575">
              <a:solidFill>
                <a:srgbClr val="DEDEDE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01788" algn="l"/>
                </a:tabLst>
                <a:defRPr/>
              </a:pPr>
              <a:r>
                <a:rPr kumimoji="0" lang="en-US" sz="16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rPr>
                <a:t>S pravom na podjelu funkcija na </a:t>
              </a:r>
              <a:r>
                <a:rPr lang="en-US" sz="1600" i="1" kern="0" dirty="0" smtClean="0">
                  <a:solidFill>
                    <a:prstClr val="black"/>
                  </a:solidFill>
                  <a:latin typeface="Arial Narrow" pitchFamily="34" charset="0"/>
                </a:rPr>
                <a:t>posebne strukturalne jedinice</a:t>
              </a:r>
              <a:endParaRPr kumimoji="0" lang="hr-HR" sz="1600" b="0" i="1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  <p:sp>
          <p:nvSpPr>
            <p:cNvPr id="14" name="Rectangle 4"/>
            <p:cNvSpPr txBox="1">
              <a:spLocks noChangeArrowheads="1"/>
            </p:cNvSpPr>
            <p:nvPr/>
          </p:nvSpPr>
          <p:spPr bwMode="auto">
            <a:xfrm>
              <a:off x="239712" y="630237"/>
              <a:ext cx="8994775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 kern="1200">
                  <a:solidFill>
                    <a:schemeClr val="tx2"/>
                  </a:solidFill>
                  <a:latin typeface="Arial" charset="0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Arial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Trebuchet MS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Trebuchet MS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Trebuchet MS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2"/>
                  </a:solidFill>
                  <a:latin typeface="Trebuchet MS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t/>
              </a:r>
              <a:br/>
              <a:r>
                <a:rPr kumimoji="0" lang="en-US" altLang="ru-RU" sz="1800" b="1" i="0" u="none" strike="noStrike" kern="1200" cap="none" spc="0" normalizeH="0" baseline="0" dirty="0" smtClean="0">
                  <a:ln>
                    <a:noFill/>
                  </a:ln>
                  <a:solidFill>
                    <a:srgbClr val="424456"/>
                  </a:solidFill>
                  <a:effectLst/>
                  <a:uLnTx/>
                  <a:uFillTx/>
                  <a:latin typeface="Arial" charset="0"/>
                </a:rPr>
                <a:t>Članak</a:t>
              </a:r>
              <a:r>
                <a:rPr kumimoji="0" lang="en-US" altLang="ru-RU" sz="1800" b="1" i="0" u="none" strike="noStrike" kern="120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160.2-1 Zakona o proračunu</a:t>
              </a:r>
              <a:endParaRPr kumimoji="0" lang="hr-HR" altLang="ru-RU" sz="18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323850" y="5756275"/>
              <a:ext cx="8582025" cy="792162"/>
            </a:xfrm>
            <a:prstGeom prst="flowChartMultidocument">
              <a:avLst/>
            </a:prstGeom>
            <a:gradFill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9525">
              <a:solidFill>
                <a:srgbClr val="EEECE1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sng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rPr>
                <a:t>Postupak provedbe </a:t>
              </a:r>
              <a:r>
                <a:rPr kumimoji="0" lang="en-US" sz="16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itchFamily="34" charset="0"/>
                </a:rPr>
                <a:t>određuje Vlada Ruske Federacije, vrhovno tijelo izvršne vlasti</a:t>
              </a:r>
              <a:r>
                <a:rPr lang="en-US" sz="1600" b="1" kern="0" dirty="0" smtClean="0">
                  <a:solidFill>
                    <a:prstClr val="black"/>
                  </a:solidFill>
                  <a:latin typeface="Arial Narrow" pitchFamily="34" charset="0"/>
                </a:rPr>
                <a:t>sastavnog subjekta Ruske Federacije, lokalna uprava</a:t>
              </a:r>
              <a:endParaRPr kumimoji="0" lang="hr-HR" sz="16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6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</a:endParaRPr>
            </a:p>
          </p:txBody>
        </p:sp>
      </p:grpSp>
      <p:sp>
        <p:nvSpPr>
          <p:cNvPr id="16" name="Rectangle 17"/>
          <p:cNvSpPr txBox="1">
            <a:spLocks noChangeArrowheads="1"/>
          </p:cNvSpPr>
          <p:nvPr/>
        </p:nvSpPr>
        <p:spPr bwMode="auto">
          <a:xfrm>
            <a:off x="-123828" y="266762"/>
            <a:ext cx="9256741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657225" indent="-246063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Arial" charset="0"/>
              </a:defRPr>
            </a:lvl2pPr>
            <a:lvl3pPr marL="922338" indent="-21907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Arial" charset="0"/>
              </a:defRPr>
            </a:lvl3pPr>
            <a:lvl4pPr marL="1179513" indent="-200025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Arial" charset="0"/>
              </a:defRPr>
            </a:lvl4pPr>
            <a:lvl5pPr marL="1389063" indent="-182563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5pPr>
            <a:lvl6pPr marL="18462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6pPr>
            <a:lvl7pPr marL="23034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7pPr>
            <a:lvl8pPr marL="27606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8pPr>
            <a:lvl9pPr marL="3217863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sz="2400" b="1" dirty="0" smtClean="0">
                <a:solidFill>
                  <a:srgbClr val="00602B"/>
                </a:solidFill>
              </a:rPr>
              <a:t>Reguliranje unutarnje financijske kontrole i revizije (2)</a:t>
            </a:r>
            <a:endParaRPr lang="hr-HR" altLang="ru-RU" sz="2400" b="1" dirty="0" smtClean="0">
              <a:solidFill>
                <a:srgbClr val="00602B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ru-RU" smtClean="0"/>
              <a:pPr>
                <a:defRPr/>
              </a:pPr>
              <a:t>6</a:t>
            </a:fld>
            <a:endParaRPr lang="hr-H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55171" y="205103"/>
            <a:ext cx="9182131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602B"/>
                </a:solidFill>
              </a:rPr>
              <a:t>Organizacija unutarnje financijske kontrole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602B"/>
                </a:solidFill>
                <a:effectLst/>
                <a:uLnTx/>
                <a:uFillTx/>
                <a:latin typeface="Arial" charset="0"/>
              </a:rPr>
              <a:t>(IFC)</a:t>
            </a: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srgbClr val="00602B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485784" y="4725144"/>
            <a:ext cx="2228828" cy="1368152"/>
          </a:xfrm>
          <a:prstGeom prst="flowChartMultidocument">
            <a:avLst/>
          </a:prstGeom>
          <a:solidFill>
            <a:srgbClr val="9BBB59">
              <a:lumMod val="40000"/>
              <a:lumOff val="6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0000"/>
                </a:solidFill>
                <a:latin typeface="Calibri"/>
              </a:rPr>
              <a:t>Podređeni kontrolor proračunskih sredstava i nositelj proračunskih sredstava</a:t>
            </a:r>
            <a:endParaRPr kumimoji="0" lang="hr-HR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79796" y="4219154"/>
            <a:ext cx="1010392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3409545" y="1381221"/>
            <a:ext cx="2232248" cy="2664296"/>
          </a:xfrm>
          <a:prstGeom prst="rect">
            <a:avLst/>
          </a:prstGeom>
          <a:solidFill>
            <a:srgbClr val="4F81BD">
              <a:lumMod val="20000"/>
              <a:lumOff val="80000"/>
              <a:alpha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707904" y="2060848"/>
            <a:ext cx="1800200" cy="864096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Unutarnja financijska kontrola u organizaciji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Блок-схема: несколько документов 12"/>
          <p:cNvSpPr/>
          <p:nvPr/>
        </p:nvSpPr>
        <p:spPr>
          <a:xfrm>
            <a:off x="3563888" y="4797152"/>
            <a:ext cx="2160240" cy="1368152"/>
          </a:xfrm>
          <a:prstGeom prst="flowChartMultidocument">
            <a:avLst/>
          </a:prstGeom>
          <a:solidFill>
            <a:srgbClr val="4F81BD">
              <a:lumMod val="20000"/>
              <a:lumOff val="8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Podređeni sudionici proračunskog procesa</a:t>
            </a:r>
            <a:endParaRPr kumimoji="0" lang="hr-HR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65" y="1412776"/>
            <a:ext cx="2228828" cy="1944216"/>
          </a:xfrm>
          <a:prstGeom prst="rect">
            <a:avLst/>
          </a:prstGeom>
          <a:solidFill>
            <a:srgbClr val="9BBB59">
              <a:lumMod val="40000"/>
              <a:lumOff val="6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atin typeface="Calibri"/>
              </a:rPr>
              <a:t>Glavni kontrolor proračunskih sredstava</a:t>
            </a:r>
            <a:endParaRPr kumimoji="0" lang="hr-HR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928794" y="3929066"/>
            <a:ext cx="0" cy="93610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6" name="Прямая со стрелкой 15"/>
          <p:cNvCxnSpPr/>
          <p:nvPr/>
        </p:nvCxnSpPr>
        <p:spPr>
          <a:xfrm>
            <a:off x="1357290" y="3929066"/>
            <a:ext cx="0" cy="93610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>
          <a:xfrm>
            <a:off x="2500298" y="3717032"/>
            <a:ext cx="0" cy="100811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8" name="Овал 17"/>
          <p:cNvSpPr/>
          <p:nvPr/>
        </p:nvSpPr>
        <p:spPr>
          <a:xfrm>
            <a:off x="3491880" y="2924944"/>
            <a:ext cx="2232248" cy="941234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IFC</a:t>
            </a:r>
            <a:r>
              <a:rPr dirty="0" smtClean="0"/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u pogledu podređenih</a:t>
            </a:r>
            <a:r>
              <a:rPr lang="en-US" sz="1200" kern="0" noProof="0" dirty="0" smtClean="0">
                <a:solidFill>
                  <a:prstClr val="black"/>
                </a:solidFill>
                <a:latin typeface="Calibri"/>
              </a:rPr>
              <a:t>sudionika proračunskog procesa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3851065" y="4364249"/>
            <a:ext cx="1019916" cy="667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4424849" y="4361969"/>
            <a:ext cx="1019916" cy="1123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" name="Овал 21"/>
          <p:cNvSpPr/>
          <p:nvPr/>
        </p:nvSpPr>
        <p:spPr>
          <a:xfrm>
            <a:off x="485784" y="2924944"/>
            <a:ext cx="2157390" cy="1080120"/>
          </a:xfrm>
          <a:prstGeom prst="ellipse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Financijska kontrola</a:t>
            </a: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po odjelima</a:t>
            </a:r>
            <a:endParaRPr kumimoji="0" lang="hr-HR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321835" y="4249743"/>
            <a:ext cx="1071570" cy="15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927480" y="4216528"/>
            <a:ext cx="1162222" cy="157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8596" y="85723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Zakon o proračunu prije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 reforme (2013.)</a:t>
            </a:r>
            <a:endParaRPr kumimoji="0" lang="hr-HR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8992" y="85723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Trenutačna verzija Zakona o proračunu</a:t>
            </a:r>
            <a:endParaRPr kumimoji="0" lang="hr-HR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26976" y="8895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Oblici i načini provedbe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rPr>
              <a:t> IFC-a</a:t>
            </a:r>
            <a:endParaRPr kumimoji="0" lang="hr-HR" sz="1400" b="1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4742" y="1470960"/>
            <a:ext cx="1876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Glavni administrator </a:t>
            </a:r>
            <a:r>
              <a:t/>
            </a:r>
            <a:br/>
            <a:r>
              <a:rPr lang="en-US" sz="1600" dirty="0" smtClean="0">
                <a:latin typeface="Calibri" panose="020F0502020204030204" pitchFamily="34" charset="0"/>
              </a:rPr>
              <a:t>proračunskih sredstava</a:t>
            </a:r>
            <a:endParaRPr lang="hr-HR" sz="1600" dirty="0">
              <a:latin typeface="Calibri" panose="020F050202020403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891235" y="2067905"/>
            <a:ext cx="657225" cy="484632"/>
          </a:xfrm>
          <a:prstGeom prst="rightArrow">
            <a:avLst/>
          </a:prstGeom>
          <a:noFill/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</p:txBody>
      </p:sp>
      <p:sp>
        <p:nvSpPr>
          <p:cNvPr id="31" name="Прямоугольник 30"/>
          <p:cNvSpPr/>
          <p:nvPr/>
        </p:nvSpPr>
        <p:spPr>
          <a:xfrm>
            <a:off x="6727040" y="2914162"/>
            <a:ext cx="2228828" cy="1305785"/>
          </a:xfrm>
          <a:prstGeom prst="rect">
            <a:avLst/>
          </a:prstGeom>
          <a:solidFill>
            <a:srgbClr val="9BBB59">
              <a:lumMod val="40000"/>
              <a:lumOff val="6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latin typeface="Calibri"/>
              </a:rPr>
              <a:t>Monitoring financijskih pokazatelja podređenih sudionika proračunskog procesa</a:t>
            </a:r>
            <a:endParaRPr lang="hr-HR" sz="1200" kern="0" dirty="0" smtClean="0"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latin typeface="Calibri"/>
              </a:rPr>
              <a:t>Provjera ulaznih financijskih dokumenata</a:t>
            </a:r>
            <a:endParaRPr kumimoji="0" lang="hr-HR" sz="12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5869751" y="3153245"/>
            <a:ext cx="657225" cy="484632"/>
          </a:xfrm>
          <a:prstGeom prst="rightArrow">
            <a:avLst/>
          </a:prstGeom>
          <a:noFill/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</p:txBody>
      </p:sp>
      <p:sp>
        <p:nvSpPr>
          <p:cNvPr id="33" name="Прямоугольник 32"/>
          <p:cNvSpPr/>
          <p:nvPr/>
        </p:nvSpPr>
        <p:spPr>
          <a:xfrm>
            <a:off x="6727040" y="1600067"/>
            <a:ext cx="2228828" cy="1063581"/>
          </a:xfrm>
          <a:prstGeom prst="rect">
            <a:avLst/>
          </a:prstGeom>
          <a:solidFill>
            <a:srgbClr val="9BBB59">
              <a:lumMod val="40000"/>
              <a:lumOff val="6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Provjera usklađenosti tijekom samouprave, kontrola podređenosti, povezana kontrola u vezi s riskantnim poslovima</a:t>
            </a:r>
            <a:endParaRPr kumimoji="0" lang="hr-HR" sz="12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5929346" y="4979828"/>
            <a:ext cx="657225" cy="484632"/>
          </a:xfrm>
          <a:prstGeom prst="rightArrow">
            <a:avLst/>
          </a:prstGeom>
          <a:noFill/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4327" y="4774396"/>
            <a:ext cx="2228828" cy="1063581"/>
          </a:xfrm>
          <a:prstGeom prst="rect">
            <a:avLst/>
          </a:prstGeom>
          <a:solidFill>
            <a:srgbClr val="9BBB59">
              <a:lumMod val="40000"/>
              <a:lumOff val="60000"/>
              <a:alpha val="6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latin typeface="Calibri"/>
              </a:rPr>
              <a:t>Unutarnja kontrola stavki poslovanja</a:t>
            </a:r>
            <a:r>
              <a:rPr dirty="0" smtClean="0"/>
              <a:t> </a:t>
            </a:r>
            <a:r>
              <a:rPr lang="ru-RU" sz="1200" kern="0" dirty="0" smtClean="0">
                <a:latin typeface="Calibri"/>
              </a:rPr>
              <a:t>–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propisuje se posebnim zakonom, a ne Zakonom o proračunu</a:t>
            </a:r>
            <a:endParaRPr kumimoji="0" lang="hr-HR" sz="12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6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7</a:t>
            </a:fld>
            <a:endParaRPr lang="hr-H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0025" y="171728"/>
            <a:ext cx="876109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defRPr/>
            </a:pPr>
            <a:r>
              <a:rPr lang="en-US" sz="2400" b="1" dirty="0" smtClean="0">
                <a:solidFill>
                  <a:srgbClr val="00602B"/>
                </a:solidFill>
              </a:rPr>
              <a:t>Organizacija unutarnje financijske revizije (IFA)</a:t>
            </a:r>
            <a:endParaRPr lang="hr-HR" sz="2400" b="1" dirty="0">
              <a:solidFill>
                <a:srgbClr val="00602B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578" y="873542"/>
            <a:ext cx="6408712" cy="4455244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04618" y="863746"/>
            <a:ext cx="5561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Sustav glavnog administratora proračunskih sredstava</a:t>
            </a:r>
            <a:endParaRPr lang="hr-HR" sz="1600" b="1" dirty="0" smtClean="0">
              <a:latin typeface="Calibri" panose="020F050202020403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0025" y="2486942"/>
            <a:ext cx="1971675" cy="10143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Glavni administrator</a:t>
            </a:r>
            <a:endParaRPr lang="hr-HR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00025" y="3747083"/>
            <a:ext cx="2249749" cy="10801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Podređeni sudionici proračunskog procesa</a:t>
            </a:r>
            <a:endParaRPr lang="hr-HR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2710" y="1763659"/>
            <a:ext cx="1910572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Unutarnja financijska revizija</a:t>
            </a:r>
            <a:endParaRPr lang="hr-HR" sz="1400" dirty="0">
              <a:latin typeface="Calibri" panose="020F050202020403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181922" y="2342927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25938" y="2342927"/>
            <a:ext cx="0" cy="19442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180518" y="2903142"/>
            <a:ext cx="20014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251065" y="4287143"/>
            <a:ext cx="20748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33045" y="2270919"/>
            <a:ext cx="0" cy="1944216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325938" y="4272546"/>
            <a:ext cx="507108" cy="7298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44907" y="5015934"/>
            <a:ext cx="183361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Unutarnja revizija učinkovitosti itd.</a:t>
            </a:r>
            <a:endParaRPr lang="hr-HR" sz="1400" dirty="0" smtClean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4063" y="2255682"/>
            <a:ext cx="189305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Unutarnja revizija financijskih aktivnosti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98651" y="2924202"/>
            <a:ext cx="189762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Unutarnja revizija poslovanja</a:t>
            </a:r>
            <a:endParaRPr lang="hr-HR" sz="1400" dirty="0" smtClean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8568" y="3583573"/>
            <a:ext cx="190770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Unutarnja revizija informacijskog sustava</a:t>
            </a:r>
            <a:endParaRPr lang="hr-HR" sz="1400" dirty="0" smtClean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6316" y="4503898"/>
            <a:ext cx="191079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Sigurnost unutarnje revizije</a:t>
            </a:r>
            <a:endParaRPr lang="hr-HR" sz="1400" dirty="0" smtClean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0602" y="9214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Međunarodna praksa i standardi unutarnje revizije</a:t>
            </a:r>
            <a:endParaRPr lang="hr-HR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010697" y="1823634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55965" y="1823634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492002" y="1838871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762849" y="1823634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979268" y="1838871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73744" y="2626143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Procjena kontrole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73744" y="3952905"/>
            <a:ext cx="150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Procjena kontrole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16422" y="1763659"/>
            <a:ext cx="1944216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Unutarnja financijska kontrola</a:t>
            </a:r>
            <a:endParaRPr lang="hr-HR" sz="1400" dirty="0">
              <a:latin typeface="Calibri" panose="020F0502020204030204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2964540" y="2354897"/>
            <a:ext cx="1664" cy="59725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102108" y="2952153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173678" y="2358317"/>
            <a:ext cx="0" cy="192882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02614" y="295590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Kontrola</a:t>
            </a:r>
            <a:endParaRPr lang="hr-HR" sz="1400" dirty="0">
              <a:latin typeface="Calibri" panose="020F0502020204030204" pitchFamily="34" charset="0"/>
            </a:endParaRPr>
          </a:p>
        </p:txBody>
      </p:sp>
      <p:cxnSp>
        <p:nvCxnSpPr>
          <p:cNvPr id="41" name="Прямая со стрелкой 40"/>
          <p:cNvCxnSpPr>
            <a:endCxn id="12" idx="6"/>
          </p:cNvCxnSpPr>
          <p:nvPr/>
        </p:nvCxnSpPr>
        <p:spPr>
          <a:xfrm flipH="1">
            <a:off x="2449774" y="4287143"/>
            <a:ext cx="73074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51698" y="429867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Kontrola</a:t>
            </a:r>
            <a:endParaRPr lang="hr-HR" sz="1400" dirty="0">
              <a:latin typeface="Calibri" panose="020F0502020204030204" pitchFamily="34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5316818" y="2890579"/>
            <a:ext cx="516227" cy="0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775896" y="4431159"/>
            <a:ext cx="1457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Potvrda vjerodostojnosti proračunskog izvještavanja</a:t>
            </a:r>
            <a:endParaRPr lang="hr-HR" sz="1400" dirty="0" smtClean="0"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578" y="5333325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1. Revizija u pogledu podređenih sudionika proračunskog procesa znači da unutarnja financijska revizija (IFA) istovremeno provodi funkciju i unutarnje i vanjske revizije</a:t>
            </a:r>
            <a:endParaRPr lang="hr-HR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6578" y="5913467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2. Procjena IFA-e u pogledu učinkovitosti IFC-a znači da IFA duplicira aktivnosti financijskog inspektorata u provedbi analize IFC-a</a:t>
            </a:r>
            <a:endParaRPr lang="hr-HR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0177" y="6341437"/>
            <a:ext cx="87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3. Zaposlenici i organizacija, ljudski resursi i financijska ograničenja mogućnosti odjela u pogledu organiziranja IFA-e, posebno u sastavnim subjektima Ruske Federacije i u općinama</a:t>
            </a:r>
            <a:endParaRPr lang="hr-HR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8</a:t>
            </a:fld>
            <a:endParaRPr lang="hr-HR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81000" y="379413"/>
            <a:ext cx="8229600" cy="4984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rgbClr val="004821"/>
                </a:solidFill>
                <a:latin typeface="Arial" panose="020B0604020202020204" pitchFamily="34" charset="0"/>
              </a:rPr>
              <a:t>Od IFC-a i IFA-e do unutarnje kontrole proračuna (IBC). Promjene u pristupima</a:t>
            </a:r>
            <a:endParaRPr lang="hr-HR" sz="2400" b="1" dirty="0">
              <a:solidFill>
                <a:srgbClr val="0048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41704" y="1064050"/>
            <a:ext cx="9078496" cy="5604355"/>
            <a:chOff x="141704" y="616375"/>
            <a:chExt cx="9078496" cy="560435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1704" y="2853772"/>
              <a:ext cx="8928992" cy="940459"/>
            </a:xfrm>
            <a:prstGeom prst="rect">
              <a:avLst/>
            </a:prstGeom>
            <a:solidFill>
              <a:srgbClr val="F79646">
                <a:lumMod val="20000"/>
                <a:lumOff val="80000"/>
                <a:alpha val="2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1704" y="1833080"/>
              <a:ext cx="8928992" cy="832738"/>
            </a:xfrm>
            <a:prstGeom prst="rect">
              <a:avLst/>
            </a:prstGeom>
            <a:solidFill>
              <a:srgbClr val="F79646">
                <a:lumMod val="20000"/>
                <a:lumOff val="80000"/>
                <a:alpha val="2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1704" y="642918"/>
              <a:ext cx="8893652" cy="1071570"/>
            </a:xfrm>
            <a:prstGeom prst="rect">
              <a:avLst/>
            </a:prstGeom>
            <a:solidFill>
              <a:srgbClr val="F79646">
                <a:lumMod val="20000"/>
                <a:lumOff val="80000"/>
                <a:alpha val="2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5720" y="620688"/>
              <a:ext cx="34563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Uvođenje elemenata upravljanja rizicima u svrhu reorijentacije</a:t>
              </a:r>
              <a:r>
                <a:rPr kumimoji="0" lang="en-US" sz="16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prema sprječavanju povreda i nedostataka</a:t>
              </a: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5896" y="616375"/>
              <a:ext cx="5400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Sad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– utvrđivanje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najriskantnijih poslova u okviru proračunskih postupaka i kontrole 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njihove provedbe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Ubuduće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– utvrđivanje i evaluacija rizika od povrede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zakonodavstva, neostvarenja rezultata, ne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ispravnosti izvještaja itd. Analiza i otklanjanje razloga za</a:t>
              </a:r>
              <a:r>
                <a:rPr dirty="0" smtClean="0"/>
                <a:t> </a:t>
              </a: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potencijalne povrede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5720" y="1834821"/>
              <a:ext cx="3816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Usredotočenost na ostvarenje rezultata</a:t>
              </a:r>
              <a:r>
                <a:t/>
              </a:r>
              <a:br/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učinka financijskog upravljanja</a:t>
              </a: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35896" y="1833080"/>
              <a:ext cx="55843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Sad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– neizravni fokus.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Ubuduće 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– obvezna evaluacija i dovođenje rizika od neostvarenja ciljnih vrijednosti pokazatelja kvalitete financijskog upravljanja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na najnižu razinu.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9920" y="2917070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Razrada zajedničke metodologije</a:t>
              </a:r>
              <a:endParaRPr kumimoji="0" lang="hr-HR" sz="16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5896" y="2840125"/>
              <a:ext cx="53285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Sad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–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svaka jedinica javnog sektora određuje zasebno.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Ubuduće</a:t>
              </a:r>
              <a:r>
                <a:rPr kumimoji="0" lang="en-US" sz="14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– dodjela ovlasti MF-u Rusije za metodološku </a:t>
              </a:r>
              <a:r>
                <a:rPr kumimoji="0" lang="en-US" sz="14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podršku IBC-u</a:t>
              </a:r>
              <a:endParaRPr kumimoji="0" lang="hr-HR" sz="14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41704" y="4001022"/>
              <a:ext cx="8928992" cy="2219708"/>
            </a:xfrm>
            <a:prstGeom prst="rect">
              <a:avLst/>
            </a:prstGeom>
            <a:solidFill>
              <a:srgbClr val="F79646">
                <a:lumMod val="20000"/>
                <a:lumOff val="80000"/>
                <a:alpha val="2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66816" y="4448697"/>
            <a:ext cx="8678768" cy="1815882"/>
            <a:chOff x="285720" y="4189405"/>
            <a:chExt cx="8678768" cy="1815882"/>
          </a:xfrm>
        </p:grpSpPr>
        <p:sp>
          <p:nvSpPr>
            <p:cNvPr id="17" name="TextBox 16"/>
            <p:cNvSpPr txBox="1"/>
            <p:nvPr/>
          </p:nvSpPr>
          <p:spPr>
            <a:xfrm>
              <a:off x="3635896" y="4189405"/>
              <a:ext cx="53285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Sad</a:t>
              </a:r>
              <a:r>
                <a:rPr lang="en-US" sz="1400" dirty="0" smtClean="0">
                  <a:latin typeface="Calibri" panose="020F0502020204030204" pitchFamily="34" charset="0"/>
                </a:rPr>
                <a:t> – unutarnju financijsku kontrolu provode zaposlenici i rukovoditelji strukturnih jedinica; njihove se aktivnosti ne koordiniraju; aktivnosti unutarnjih revizora udvostručuju rad financijskog inspektorata; unutarnja financijska revizija provodi se uvijek.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Ubuduće</a:t>
              </a:r>
              <a:r>
                <a:rPr lang="en-US" sz="1400" dirty="0" smtClean="0">
                  <a:latin typeface="Calibri" panose="020F0502020204030204" pitchFamily="34" charset="0"/>
                </a:rPr>
                <a:t> – zahtjev za koordinacijom IBC-a (rukovodstvo IBC-a); IBC se provodi samo unutar organizacije; </a:t>
              </a:r>
              <a:r>
                <a:rPr lang="en-US" sz="1400" b="1" dirty="0" smtClean="0">
                  <a:latin typeface="Calibri" panose="020F0502020204030204" pitchFamily="34" charset="0"/>
                </a:rPr>
                <a:t>osnivanje službe za unutarnju reviziju </a:t>
              </a:r>
              <a:r>
                <a:rPr lang="en-US" sz="1400" dirty="0" smtClean="0">
                  <a:latin typeface="Calibri" panose="020F0502020204030204" pitchFamily="34" charset="0"/>
                </a:rPr>
                <a:t>obavlja se </a:t>
              </a:r>
              <a:r>
                <a:rPr lang="en-US" sz="1400" b="1" dirty="0" smtClean="0">
                  <a:latin typeface="Calibri" panose="020F0502020204030204" pitchFamily="34" charset="0"/>
                </a:rPr>
                <a:t>u skladu s odlukom </a:t>
              </a:r>
              <a:r>
                <a:rPr lang="en-US" sz="1400" dirty="0" smtClean="0">
                  <a:latin typeface="Calibri" panose="020F0502020204030204" pitchFamily="34" charset="0"/>
                </a:rPr>
                <a:t>čelnika organizacije.</a:t>
              </a:r>
              <a:endParaRPr lang="hr-HR" sz="1400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5720" y="4359670"/>
              <a:ext cx="27363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libri" panose="020F0502020204030204" pitchFamily="34" charset="0"/>
                </a:rPr>
                <a:t>Organizacija posla u pogledu koordinacije IBC-a unutar subjekta, uz iznimku udvostručenja kontrolnih aktivnosti, mijenja se u ulozi unutarnje revizije</a:t>
              </a:r>
              <a:endParaRPr lang="hr-HR" sz="16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5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90790C-28AD-4057-B5AE-EE6E851BBDA6}" type="slidenum">
              <a:rPr lang="en-US" smtClean="0"/>
              <a:pPr>
                <a:defRPr/>
              </a:pPr>
              <a:t>9</a:t>
            </a:fld>
            <a:endParaRPr lang="hr-HR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17525" y="447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00602B"/>
                </a:solidFill>
                <a:latin typeface="Arial" panose="020B0604020202020204" pitchFamily="34" charset="0"/>
              </a:rPr>
              <a:t>Interakcija sudionika proračunskog procesa tijekom organizacije i provedbe IBC-a</a:t>
            </a:r>
            <a:endParaRPr lang="hr-HR" sz="2400" b="1" dirty="0">
              <a:solidFill>
                <a:srgbClr val="006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94017" y="1299616"/>
            <a:ext cx="8501122" cy="5357850"/>
            <a:chOff x="500034" y="857232"/>
            <a:chExt cx="8501122" cy="5929354"/>
          </a:xfrm>
        </p:grpSpPr>
        <p:sp>
          <p:nvSpPr>
            <p:cNvPr id="44" name="TextBox 43"/>
            <p:cNvSpPr txBox="1"/>
            <p:nvPr/>
          </p:nvSpPr>
          <p:spPr>
            <a:xfrm>
              <a:off x="2500298" y="3714752"/>
              <a:ext cx="4429156" cy="885576"/>
            </a:xfrm>
            <a:prstGeom prst="rect">
              <a:avLst/>
            </a:prstGeom>
            <a:solidFill>
              <a:srgbClr val="C0504D">
                <a:lumMod val="60000"/>
                <a:lumOff val="40000"/>
                <a:alpha val="65000"/>
              </a:srgbClr>
            </a:solidFill>
            <a:ln w="25400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Kontrolor 2.</a:t>
              </a:r>
              <a:r>
                <a:rPr kumimoji="0" lang="en-US" sz="2800" b="0" i="0" u="none" strike="noStrike" kern="0" cap="none" spc="0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.</a:t>
              </a: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 razine</a:t>
              </a:r>
              <a:endParaRPr kumimoji="0" lang="hr-HR" sz="2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83768" y="2343751"/>
              <a:ext cx="4464496" cy="885576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Glavni administrator</a:t>
              </a:r>
              <a:endParaRPr kumimoji="0" lang="hr-HR" sz="2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29454" y="1393017"/>
              <a:ext cx="1454576" cy="950734"/>
            </a:xfrm>
            <a:prstGeom prst="rect">
              <a:avLst/>
            </a:prstGeom>
            <a:solidFill>
              <a:srgbClr val="FFFF00">
                <a:alpha val="31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Ministarstvo financija Rusije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0034" y="1428736"/>
              <a:ext cx="1839718" cy="785818"/>
            </a:xfrm>
            <a:prstGeom prst="rect">
              <a:avLst/>
            </a:prstGeom>
            <a:solidFill>
              <a:srgbClr val="C0504D">
                <a:lumMod val="60000"/>
                <a:lumOff val="40000"/>
                <a:alpha val="34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Financijski</a:t>
              </a:r>
              <a:r>
                <a:rPr kumimoji="0" lang="en-US" sz="18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inspektorat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1330500" y="3000372"/>
              <a:ext cx="1143008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 rot="16200000">
              <a:off x="6341447" y="3626811"/>
              <a:ext cx="3571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Opći zahtjevi za organizaciju IBC-a, metodološka potpora</a:t>
              </a:r>
              <a:endParaRPr kumimoji="0" lang="hr-HR" sz="12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0" name="Прямая со стрелкой 49"/>
            <p:cNvCxnSpPr/>
            <p:nvPr/>
          </p:nvCxnSpPr>
          <p:spPr>
            <a:xfrm>
              <a:off x="7929586" y="2127726"/>
              <a:ext cx="0" cy="3600400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none"/>
            </a:ln>
            <a:effectLst/>
          </p:spPr>
        </p:cxnSp>
        <p:cxnSp>
          <p:nvCxnSpPr>
            <p:cNvPr id="51" name="Прямая со стрелкой 50"/>
            <p:cNvCxnSpPr/>
            <p:nvPr/>
          </p:nvCxnSpPr>
          <p:spPr>
            <a:xfrm flipH="1">
              <a:off x="2735796" y="1714488"/>
              <a:ext cx="374441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3714744" y="1651803"/>
              <a:ext cx="1795842" cy="30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Metodologija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analize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10030" y="3719128"/>
              <a:ext cx="21431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Analiza</a:t>
              </a:r>
              <a:r>
                <a:rPr kumimoji="0" lang="en-US" sz="1200" b="1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učinkovitosti IBC-a</a:t>
              </a:r>
              <a:endParaRPr kumimoji="0" lang="hr-HR" sz="12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10800000">
              <a:off x="6929454" y="5715016"/>
              <a:ext cx="1000132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55" name="Блок-схема: несколько документов 54"/>
            <p:cNvSpPr/>
            <p:nvPr/>
          </p:nvSpPr>
          <p:spPr>
            <a:xfrm>
              <a:off x="2500298" y="5072074"/>
              <a:ext cx="4429156" cy="1714512"/>
            </a:xfrm>
            <a:prstGeom prst="flowChartMultidocument">
              <a:avLst/>
            </a:prstGeom>
            <a:solidFill>
              <a:srgbClr val="FFC000"/>
            </a:solidFill>
            <a:ln w="25400">
              <a:solidFill>
                <a:sysClr val="windowText" lastClr="000000"/>
              </a:solidFill>
            </a:ln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-562607" y="4107661"/>
              <a:ext cx="3786214" cy="1588"/>
            </a:xfrm>
            <a:prstGeom prst="line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none"/>
            </a:ln>
            <a:effectLst/>
          </p:spPr>
        </p:cxnSp>
        <p:sp>
          <p:nvSpPr>
            <p:cNvPr id="57" name="Овал 56"/>
            <p:cNvSpPr/>
            <p:nvPr/>
          </p:nvSpPr>
          <p:spPr>
            <a:xfrm>
              <a:off x="3214678" y="2857496"/>
              <a:ext cx="2928958" cy="662892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Organizira i provodi IBC unutar sebe</a:t>
              </a:r>
              <a:endParaRPr lang="hr-HR" sz="12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14678" y="4214818"/>
              <a:ext cx="2928958" cy="662892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Organizira i provodi</a:t>
              </a:r>
              <a:r>
                <a:rPr dirty="0" smtClean="0"/>
                <a:t> </a:t>
              </a: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IBC unutar</a:t>
              </a:r>
              <a:r>
                <a:rPr kumimoji="0" lang="en-US" sz="1200" b="0" i="0" u="none" strike="noStrike" kern="0" cap="none" spc="0" normalizeH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sebe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4678" y="5837942"/>
              <a:ext cx="2928958" cy="662892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prstClr val="black"/>
                  </a:solidFill>
                  <a:latin typeface="Calibri"/>
                </a:rPr>
                <a:t>Organizira i provodi IBC unutar sebe</a:t>
              </a:r>
              <a:endParaRPr lang="hr-HR" sz="1200" kern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60" name="Прямая со стрелкой 59"/>
            <p:cNvCxnSpPr/>
            <p:nvPr/>
          </p:nvCxnSpPr>
          <p:spPr>
            <a:xfrm>
              <a:off x="2786050" y="2000240"/>
              <a:ext cx="3714776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857620" y="1937554"/>
              <a:ext cx="1520552" cy="30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Izvještavanje</a:t>
              </a:r>
              <a:endParaRPr kumimoji="0" lang="hr-HR" sz="12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>
              <a:off x="1330500" y="6000768"/>
              <a:ext cx="1169798" cy="7980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cxnSp>
          <p:nvCxnSpPr>
            <p:cNvPr id="63" name="Прямая со стрелкой 62"/>
            <p:cNvCxnSpPr/>
            <p:nvPr/>
          </p:nvCxnSpPr>
          <p:spPr>
            <a:xfrm>
              <a:off x="1330500" y="4356106"/>
              <a:ext cx="1143008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1F497D"/>
              </a:solidFill>
              <a:prstDash val="solid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6215074" y="857232"/>
              <a:ext cx="2786082" cy="428628"/>
            </a:xfrm>
            <a:prstGeom prst="rect">
              <a:avLst/>
            </a:prstGeom>
            <a:solidFill>
              <a:srgbClr val="9BBB59">
                <a:lumMod val="60000"/>
                <a:lumOff val="40000"/>
                <a:alpha val="83000"/>
              </a:srgbClr>
            </a:solidFill>
            <a:ln w="254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Računovodstvena komora</a:t>
              </a:r>
              <a:endParaRPr kumimoji="0" lang="hr-HR" sz="1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5" name="Прямая со стрелкой 64"/>
            <p:cNvCxnSpPr/>
            <p:nvPr/>
          </p:nvCxnSpPr>
          <p:spPr>
            <a:xfrm rot="5400000">
              <a:off x="6323025" y="3607595"/>
              <a:ext cx="4642676" cy="794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none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16200000">
              <a:off x="7005284" y="3647675"/>
              <a:ext cx="35718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Vanjska kontrola</a:t>
              </a:r>
              <a:endParaRPr kumimoji="0" lang="hr-HR" sz="12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67" name="Прямая со стрелкой 66"/>
            <p:cNvCxnSpPr>
              <a:endCxn id="55" idx="3"/>
            </p:cNvCxnSpPr>
            <p:nvPr/>
          </p:nvCxnSpPr>
          <p:spPr>
            <a:xfrm rot="10800000">
              <a:off x="6929454" y="5929330"/>
              <a:ext cx="1714512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arrow"/>
            </a:ln>
            <a:effectLst/>
          </p:spPr>
        </p:cxnSp>
        <p:cxnSp>
          <p:nvCxnSpPr>
            <p:cNvPr id="68" name="Прямая со стрелкой 67"/>
            <p:cNvCxnSpPr/>
            <p:nvPr/>
          </p:nvCxnSpPr>
          <p:spPr>
            <a:xfrm rot="10800000">
              <a:off x="6929454" y="4427543"/>
              <a:ext cx="1714512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arrow"/>
            </a:ln>
            <a:effectLst/>
          </p:spPr>
        </p:cxnSp>
        <p:cxnSp>
          <p:nvCxnSpPr>
            <p:cNvPr id="69" name="Прямая со стрелкой 68"/>
            <p:cNvCxnSpPr/>
            <p:nvPr/>
          </p:nvCxnSpPr>
          <p:spPr>
            <a:xfrm rot="10800000">
              <a:off x="6929454" y="3141660"/>
              <a:ext cx="1714512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arrow"/>
            </a:ln>
            <a:effectLst/>
          </p:spPr>
        </p:cxnSp>
        <p:cxnSp>
          <p:nvCxnSpPr>
            <p:cNvPr id="70" name="Прямая со стрелкой 69"/>
            <p:cNvCxnSpPr/>
            <p:nvPr/>
          </p:nvCxnSpPr>
          <p:spPr>
            <a:xfrm rot="5400000">
              <a:off x="1358084" y="1215216"/>
              <a:ext cx="284164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arrow"/>
            </a:ln>
            <a:effectLst/>
          </p:spPr>
        </p:cxnSp>
        <p:cxnSp>
          <p:nvCxnSpPr>
            <p:cNvPr id="71" name="Прямая со стрелкой 70"/>
            <p:cNvCxnSpPr/>
            <p:nvPr/>
          </p:nvCxnSpPr>
          <p:spPr>
            <a:xfrm rot="5400000">
              <a:off x="6892941" y="1392223"/>
              <a:ext cx="357190" cy="1588"/>
            </a:xfrm>
            <a:prstGeom prst="straightConnector1">
              <a:avLst/>
            </a:prstGeom>
            <a:noFill/>
            <a:ln w="25400" cap="flat" cmpd="sng" algn="ctr">
              <a:solidFill>
                <a:srgbClr val="8064A2">
                  <a:lumMod val="75000"/>
                </a:srgbClr>
              </a:solidFill>
              <a:prstDash val="dash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2500298" y="1000108"/>
              <a:ext cx="3571868" cy="30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Vanjska kontrola</a:t>
              </a:r>
              <a:endParaRPr kumimoji="0" lang="hr-HR" sz="1200" b="1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517437" y="5338593"/>
            <a:ext cx="3520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libri"/>
              </a:rPr>
              <a:t>Kontrolor 3. razine</a:t>
            </a:r>
            <a:endParaRPr lang="hr-HR" sz="2400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rot="10800000">
            <a:off x="1394944" y="1452516"/>
            <a:ext cx="4714908" cy="1588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3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_Городская">
  <a:themeElements>
    <a:clrScheme name="MF">
      <a:dk1>
        <a:sysClr val="windowText" lastClr="000000"/>
      </a:dk1>
      <a:lt1>
        <a:srgbClr val="EDEDE3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tailEnd type="arrow"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Городская">
  <a:themeElements>
    <a:clrScheme name="MF">
      <a:dk1>
        <a:sysClr val="windowText" lastClr="000000"/>
      </a:dk1>
      <a:lt1>
        <a:srgbClr val="EDEDE3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tailEnd type="arrow"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5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5_Городс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5_Городс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3_Городская">
  <a:themeElements>
    <a:clrScheme name="MF">
      <a:dk1>
        <a:sysClr val="windowText" lastClr="000000"/>
      </a:dk1>
      <a:lt1>
        <a:srgbClr val="EDEDE3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F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tailEnd type="arrow"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11_Городска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11_Городска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11_Городская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106822</TotalTime>
  <Words>1685</Words>
  <Application>Microsoft Office PowerPoint</Application>
  <PresentationFormat>On-screen Show (4:3)</PresentationFormat>
  <Paragraphs>267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20_Городская</vt:lpstr>
      <vt:lpstr>21_Городская</vt:lpstr>
      <vt:lpstr>5_Городская</vt:lpstr>
      <vt:lpstr>1_Тема Office</vt:lpstr>
      <vt:lpstr>Тема Office</vt:lpstr>
      <vt:lpstr>2_Тема Office</vt:lpstr>
      <vt:lpstr>6_Городская</vt:lpstr>
      <vt:lpstr>23_Городская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 IFC-a i IFA-e do unutarnje kontrole proračuna (IBC). Promjene u pristupima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ШММ</dc:creator>
  <cp:lastModifiedBy>Maja P</cp:lastModifiedBy>
  <cp:revision>5774</cp:revision>
  <cp:lastPrinted>2015-09-29T10:52:56Z</cp:lastPrinted>
  <dcterms:modified xsi:type="dcterms:W3CDTF">2016-10-10T11:39:16Z</dcterms:modified>
</cp:coreProperties>
</file>