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7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44" r:id="rId1"/>
    <p:sldMasterId id="2147485355" r:id="rId2"/>
    <p:sldMasterId id="2147485377" r:id="rId3"/>
    <p:sldMasterId id="2147485398" r:id="rId4"/>
    <p:sldMasterId id="2147485413" r:id="rId5"/>
    <p:sldMasterId id="2147485428" r:id="rId6"/>
    <p:sldMasterId id="2147485449" r:id="rId7"/>
    <p:sldMasterId id="2147485467" r:id="rId8"/>
  </p:sldMasterIdLst>
  <p:notesMasterIdLst>
    <p:notesMasterId r:id="rId25"/>
  </p:notesMasterIdLst>
  <p:handoutMasterIdLst>
    <p:handoutMasterId r:id="rId26"/>
  </p:handoutMasterIdLst>
  <p:sldIdLst>
    <p:sldId id="3176" r:id="rId9"/>
    <p:sldId id="3181" r:id="rId10"/>
    <p:sldId id="3174" r:id="rId11"/>
    <p:sldId id="3177" r:id="rId12"/>
    <p:sldId id="3178" r:id="rId13"/>
    <p:sldId id="3167" r:id="rId14"/>
    <p:sldId id="3179" r:id="rId15"/>
    <p:sldId id="3183" r:id="rId16"/>
    <p:sldId id="3184" r:id="rId17"/>
    <p:sldId id="3169" r:id="rId18"/>
    <p:sldId id="3185" r:id="rId19"/>
    <p:sldId id="3186" r:id="rId20"/>
    <p:sldId id="3187" r:id="rId21"/>
    <p:sldId id="3188" r:id="rId22"/>
    <p:sldId id="3189" r:id="rId23"/>
    <p:sldId id="3191" r:id="rId24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498">
          <p15:clr>
            <a:srgbClr val="A4A3A4"/>
          </p15:clr>
        </p15:guide>
        <p15:guide id="3" orient="horz" pos="720">
          <p15:clr>
            <a:srgbClr val="A4A3A4"/>
          </p15:clr>
        </p15:guide>
        <p15:guide id="4" pos="162">
          <p15:clr>
            <a:srgbClr val="A4A3A4"/>
          </p15:clr>
        </p15:guide>
        <p15:guide id="5" pos="2880">
          <p15:clr>
            <a:srgbClr val="A4A3A4"/>
          </p15:clr>
        </p15:guide>
        <p15:guide id="6" orient="horz" pos="772">
          <p15:clr>
            <a:srgbClr val="A4A3A4"/>
          </p15:clr>
        </p15:guide>
        <p15:guide id="7" orient="horz" pos="2575">
          <p15:clr>
            <a:srgbClr val="A4A3A4"/>
          </p15:clr>
        </p15:guide>
        <p15:guide id="8" orient="horz" pos="2528">
          <p15:clr>
            <a:srgbClr val="A4A3A4"/>
          </p15:clr>
        </p15:guide>
        <p15:guide id="9" orient="horz" pos="830">
          <p15:clr>
            <a:srgbClr val="A4A3A4"/>
          </p15:clr>
        </p15:guide>
        <p15:guide id="10" orient="horz" pos="2251">
          <p15:clr>
            <a:srgbClr val="A4A3A4"/>
          </p15:clr>
        </p15:guide>
        <p15:guide id="11" orient="horz" pos="4002">
          <p15:clr>
            <a:srgbClr val="A4A3A4"/>
          </p15:clr>
        </p15:guide>
        <p15:guide id="12" orient="horz" pos="497">
          <p15:clr>
            <a:srgbClr val="A4A3A4"/>
          </p15:clr>
        </p15:guide>
        <p15:guide id="13" orient="horz" pos="4085">
          <p15:clr>
            <a:srgbClr val="A4A3A4"/>
          </p15:clr>
        </p15:guide>
        <p15:guide id="14" orient="horz" pos="504">
          <p15:clr>
            <a:srgbClr val="A4A3A4"/>
          </p15:clr>
        </p15:guide>
        <p15:guide id="15" pos="2738">
          <p15:clr>
            <a:srgbClr val="A4A3A4"/>
          </p15:clr>
        </p15:guide>
        <p15:guide id="16" pos="3028">
          <p15:clr>
            <a:srgbClr val="A4A3A4"/>
          </p15:clr>
        </p15:guide>
        <p15:guide id="17" pos="56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2B"/>
    <a:srgbClr val="FFFFCC"/>
    <a:srgbClr val="0033CC"/>
    <a:srgbClr val="FFFFFF"/>
    <a:srgbClr val="808080"/>
    <a:srgbClr val="F8F8F8"/>
    <a:srgbClr val="FDFDFD"/>
    <a:srgbClr val="DBDBC7"/>
    <a:srgbClr val="E4E4D5"/>
    <a:srgbClr val="00A8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11" autoAdjust="0"/>
    <p:restoredTop sz="99768" autoAdjust="0"/>
  </p:normalViewPr>
  <p:slideViewPr>
    <p:cSldViewPr snapToGrid="0">
      <p:cViewPr>
        <p:scale>
          <a:sx n="89" d="100"/>
          <a:sy n="89" d="100"/>
        </p:scale>
        <p:origin x="-2802" y="-822"/>
      </p:cViewPr>
      <p:guideLst>
        <p:guide orient="horz" pos="2160"/>
        <p:guide orient="horz" pos="498"/>
        <p:guide orient="horz" pos="720"/>
        <p:guide orient="horz" pos="772"/>
        <p:guide orient="horz" pos="2575"/>
        <p:guide orient="horz" pos="2528"/>
        <p:guide orient="horz" pos="830"/>
        <p:guide orient="horz" pos="2251"/>
        <p:guide orient="horz" pos="4002"/>
        <p:guide orient="horz" pos="497"/>
        <p:guide orient="horz" pos="4085"/>
        <p:guide orient="horz" pos="504"/>
        <p:guide pos="162"/>
        <p:guide pos="2880"/>
        <p:guide pos="2738"/>
        <p:guide pos="3028"/>
        <p:guide pos="56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-3750" y="-96"/>
      </p:cViewPr>
      <p:guideLst>
        <p:guide orient="horz" pos="3110"/>
        <p:guide pos="214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820956995760145"/>
          <c:y val="0.17713760728359956"/>
          <c:w val="0.57181536442560066"/>
          <c:h val="0.73971935583482562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delete val="1"/>
              <c:extLst xmlns:mc="http://schemas.openxmlformats.org/markup-compatibility/2006" xmlns:a14="http://schemas.microsoft.com/office/drawing/2010/main" xmlns:p="http://schemas.openxmlformats.org/presentationml/2006/main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IFC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 xmlns:mc="http://schemas.openxmlformats.org/markup-compatibility/2006" xmlns:a14="http://schemas.microsoft.com/office/drawing/2010/main" xmlns:p="http://schemas.openxmlformats.org/presentationml/2006/main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600"/>
                </a:pPr>
                <a:endParaRPr lang="sr-Latn-R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mc="http://schemas.openxmlformats.org/markup-compatibility/2006" xmlns:a14="http://schemas.microsoft.com/office/drawing/2010/main" xmlns:p="http://schemas.openxmlformats.org/presentationml/2006/main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ВК</c:v>
                </c:pt>
                <c:pt idx="1">
                  <c:v>ВФК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8.2000000000000011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4000"/>
      </a:pPr>
      <a:endParaRPr lang="sr-Latn-RS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3013682606633"/>
          <c:y val="0.18804727258013793"/>
          <c:w val="0.67625565154895295"/>
          <c:h val="0.8107666827901912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delete val="1"/>
              <c:extLst xmlns:mc="http://schemas.openxmlformats.org/markup-compatibility/2006" xmlns:a14="http://schemas.microsoft.com/office/drawing/2010/main" xmlns:p="http://schemas.openxmlformats.org/presentationml/2006/main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2761844714667967"/>
                  <c:y val="0.1991267548126881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IFA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 xmlns:mc="http://schemas.openxmlformats.org/markup-compatibility/2006" xmlns:a14="http://schemas.microsoft.com/office/drawing/2010/main" xmlns:p="http://schemas.openxmlformats.org/presentationml/2006/main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 xmlns:mc="http://schemas.openxmlformats.org/markup-compatibility/2006" xmlns:a14="http://schemas.microsoft.com/office/drawing/2010/main" xmlns:p="http://schemas.openxmlformats.org/presentationml/2006/main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ВА</c:v>
                </c:pt>
                <c:pt idx="1">
                  <c:v>ВФА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8.2000000000000011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4000"/>
      </a:pPr>
      <a:endParaRPr lang="sr-Latn-R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0.08189</cdr:x>
      <cdr:y>0.06083</cdr:y>
    </cdr:from>
    <cdr:to>
      <cdr:x>0.85208</cdr:x>
      <cdr:y>0.14939</cdr:y>
    </cdr:to>
    <cdr:sp macro="" textlink="">
      <cdr:nvSpPr>
        <cdr:cNvPr id="5" name="AutoShape 3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11214" y="396893"/>
          <a:ext cx="7629524" cy="577821"/>
        </a:xfrm>
        <a:prstGeom xmlns:a="http://schemas.openxmlformats.org/drawingml/2006/main" prst="roundRect">
          <a:avLst>
            <a:gd name="adj" fmla="val 16667"/>
          </a:avLst>
        </a:prstGeom>
        <a:gradFill xmlns:a="http://schemas.openxmlformats.org/drawingml/2006/main" rotWithShape="1">
          <a:gsLst>
            <a:gs pos="0">
              <a:srgbClr val="CCCCFF"/>
            </a:gs>
            <a:gs pos="100000">
              <a:schemeClr val="bg1"/>
            </a:gs>
          </a:gsLst>
          <a:lin ang="5400000" scaled="1"/>
        </a:gradFill>
        <a:ln xmlns:a="http://schemas.openxmlformats.org/drawingml/2006/main" w="28575">
          <a:solidFill>
            <a:schemeClr val="bg2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none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eorgia" pitchFamily="18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eorgia" pitchFamily="18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eorgia" pitchFamily="18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eorgia" pitchFamily="18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Georgia" pitchFamily="18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Georgia" pitchFamily="18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Georgia" pitchFamily="18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Georgia" pitchFamily="18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Georgia" pitchFamily="18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>
            <a:spcBef>
              <a:spcPct val="0"/>
            </a:spcBef>
            <a:buClrTx/>
            <a:buFontTx/>
            <a:buNone/>
          </a:pPr>
          <a:r>
            <a:rPr lang="en-US" altLang="ru-RU" sz="1800" b="1" i="1" dirty="0" smtClean="0">
              <a:solidFill>
                <a:srgbClr val="000000"/>
              </a:solidFill>
              <a:latin typeface="Arial Narrow" pitchFamily="34" charset="0"/>
            </a:rPr>
            <a:t>Zakon o proračunu kao obvezna tijela  </a:t>
          </a:r>
        </a:p>
        <a:p xmlns:a="http://schemas.openxmlformats.org/drawingml/2006/main">
          <a:pPr algn="ctr" eaLnBrk="1" hangingPunct="1">
            <a:spcBef>
              <a:spcPct val="0"/>
            </a:spcBef>
            <a:buClrTx/>
            <a:buFontTx/>
            <a:buNone/>
          </a:pPr>
          <a:r>
            <a:rPr lang="en-US" altLang="ru-RU" sz="1800" b="1" i="1" dirty="0" smtClean="0">
              <a:solidFill>
                <a:srgbClr val="000000"/>
              </a:solidFill>
              <a:latin typeface="Arial Narrow" pitchFamily="34" charset="0"/>
            </a:rPr>
            <a:t>svakog javnog subjekta, subjekta lokalne samouprave:</a:t>
          </a:r>
          <a:endParaRPr lang="hr-HR" altLang="ru-RU" sz="1800" b="1" i="1" dirty="0" smtClean="0">
            <a:solidFill>
              <a:srgbClr val="000000"/>
            </a:solidFill>
            <a:latin typeface="Arial Narrow" pitchFamily="34" charset="0"/>
            <a:cs typeface="Arial" charset="0"/>
          </a:endParaRPr>
        </a:p>
      </cdr:txBody>
    </cdr:sp>
  </cdr:relSizeAnchor>
  <cdr:relSizeAnchor xmlns:cdr="http://schemas.openxmlformats.org/drawingml/2006/chartDrawing">
    <cdr:from>
      <cdr:x>0.67748</cdr:x>
      <cdr:y>0.68163</cdr:y>
    </cdr:from>
    <cdr:to>
      <cdr:x>0.71442</cdr:x>
      <cdr:y>0.77725</cdr:y>
    </cdr:to>
    <cdr:cxnSp macro="">
      <cdr:nvCxnSpPr>
        <cdr:cNvPr id="3" name="Прямая со стрелкой 2"/>
        <cdr:cNvCxnSpPr/>
      </cdr:nvCxnSpPr>
      <cdr:spPr bwMode="auto">
        <a:xfrm xmlns:a="http://schemas.openxmlformats.org/drawingml/2006/main" flipH="1">
          <a:off x="6711154" y="4447392"/>
          <a:ext cx="365922" cy="623890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00CC99"/>
        </a:solidFill>
        <a:ln xmlns:a="http://schemas.openxmlformats.org/drawingml/2006/main" w="127000" cap="flat" cmpd="sng" algn="ctr">
          <a:solidFill>
            <a:srgbClr val="808080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0.58438</cdr:x>
      <cdr:y>0.4914</cdr:y>
    </cdr:from>
    <cdr:to>
      <cdr:x>0.78438</cdr:x>
      <cdr:y>0.69785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71791" y="217647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0.41389</cdr:x>
      <cdr:y>0.57957</cdr:y>
    </cdr:from>
    <cdr:to>
      <cdr:x>0.81597</cdr:x>
      <cdr:y>0.78602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92331" y="2567011"/>
          <a:ext cx="1838323" cy="9143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revizija</a:t>
          </a:r>
        </a:p>
        <a:p xmlns:a="http://schemas.openxmlformats.org/drawingml/2006/main">
          <a:r>
            <a:rPr lang="en-US" sz="2400" b="1" dirty="0" smtClean="0"/>
            <a:t>revizija</a:t>
          </a:r>
          <a:endParaRPr lang="hr-HR" sz="2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0.50868</cdr:x>
      <cdr:y>0.65754</cdr:y>
    </cdr:from>
    <cdr:to>
      <cdr:x>0.83014</cdr:x>
      <cdr:y>0.86776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52717" y="2860134"/>
          <a:ext cx="1676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b="1" dirty="0" smtClean="0"/>
            <a:t>Unutarnja </a:t>
          </a:r>
        </a:p>
        <a:p xmlns:a="http://schemas.openxmlformats.org/drawingml/2006/main">
          <a:r>
            <a:rPr lang="en-US" sz="2400" b="1" dirty="0" smtClean="0"/>
            <a:t>revizija</a:t>
          </a:r>
          <a:endParaRPr lang="hr-HR" sz="2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Верхний колонтитул 1"/>
          <p:cNvSpPr>
            <a:spLocks noGrp="1"/>
          </p:cNvSpPr>
          <p:nvPr/>
        </p:nvSpPr>
        <p:spPr bwMode="auto">
          <a:xfrm>
            <a:off x="21" y="19"/>
            <a:ext cx="2946400" cy="49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76" tIns="43637" rIns="87276" bIns="43637"/>
          <a:lstStyle/>
          <a:p>
            <a:endParaRPr lang="ru-RU" sz="1200" dirty="0">
              <a:latin typeface="Arial" charset="0"/>
            </a:endParaRPr>
          </a:p>
        </p:txBody>
      </p:sp>
      <p:sp>
        <p:nvSpPr>
          <p:cNvPr id="138243" name="Дата 2"/>
          <p:cNvSpPr>
            <a:spLocks noGrp="1"/>
          </p:cNvSpPr>
          <p:nvPr/>
        </p:nvSpPr>
        <p:spPr bwMode="auto">
          <a:xfrm>
            <a:off x="3849700" y="19"/>
            <a:ext cx="2946400" cy="49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76" tIns="43637" rIns="87276" bIns="43637"/>
          <a:lstStyle/>
          <a:p>
            <a:pPr eaLnBrk="0" hangingPunct="0"/>
            <a:fld id="{62E253D1-6A1E-4660-9DED-105B9665E096}" type="datetime1">
              <a:rPr lang="ru-RU"/>
              <a:pPr eaLnBrk="0" hangingPunct="0"/>
              <a:t>10.10.2016</a:t>
            </a:fld>
            <a:endParaRPr lang="hr-HR" dirty="0"/>
          </a:p>
        </p:txBody>
      </p:sp>
      <p:sp>
        <p:nvSpPr>
          <p:cNvPr id="138244" name="Нижний колонтитул 3"/>
          <p:cNvSpPr>
            <a:spLocks noGrp="1"/>
          </p:cNvSpPr>
          <p:nvPr/>
        </p:nvSpPr>
        <p:spPr bwMode="auto">
          <a:xfrm>
            <a:off x="21" y="9378505"/>
            <a:ext cx="2946400" cy="49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76" tIns="43637" rIns="87276" bIns="43637" anchor="b"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723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21" y="19"/>
            <a:ext cx="2946400" cy="49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406" tIns="43709" rIns="87406" bIns="43709" numCol="1" anchor="t" anchorCtr="0" compatLnSpc="1">
            <a:prstTxWarp prst="textNoShape">
              <a:avLst/>
            </a:prstTxWarp>
          </a:bodyPr>
          <a:lstStyle>
            <a:lvl1pPr defTabSz="87028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2947" name="Дата 2"/>
          <p:cNvSpPr>
            <a:spLocks noGrp="1"/>
          </p:cNvSpPr>
          <p:nvPr>
            <p:ph type="dt" idx="1"/>
          </p:nvPr>
        </p:nvSpPr>
        <p:spPr bwMode="auto">
          <a:xfrm>
            <a:off x="3849700" y="19"/>
            <a:ext cx="2946400" cy="49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406" tIns="43709" rIns="87406" bIns="43709" numCol="1" anchor="t" anchorCtr="0" compatLnSpc="1">
            <a:prstTxWarp prst="textNoShape">
              <a:avLst/>
            </a:prstTxWarp>
          </a:bodyPr>
          <a:lstStyle>
            <a:lvl1pPr algn="r" defTabSz="87028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DC0DB30-1666-49FE-B39A-362353CF4583}" type="datetimeFigureOut">
              <a:rPr lang="ru-RU"/>
              <a:pPr>
                <a:defRPr/>
              </a:pPr>
              <a:t>10.10.2016</a:t>
            </a:fld>
            <a:endParaRPr lang="hr-HR" dirty="0"/>
          </a:p>
        </p:txBody>
      </p:sp>
      <p:sp>
        <p:nvSpPr>
          <p:cNvPr id="89092" name="Образ слайда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55675" y="736600"/>
            <a:ext cx="4943475" cy="37068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63" y="4689251"/>
            <a:ext cx="5438775" cy="4447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406" tIns="43709" rIns="87406" bIns="43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82950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21" y="9378505"/>
            <a:ext cx="2946400" cy="49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406" tIns="43709" rIns="87406" bIns="43709" numCol="1" anchor="b" anchorCtr="0" compatLnSpc="1">
            <a:prstTxWarp prst="textNoShape">
              <a:avLst/>
            </a:prstTxWarp>
          </a:bodyPr>
          <a:lstStyle>
            <a:lvl1pPr defTabSz="87028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2951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700" y="9378505"/>
            <a:ext cx="2946400" cy="49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406" tIns="43709" rIns="87406" bIns="43709" numCol="1" anchor="b" anchorCtr="0" compatLnSpc="1">
            <a:prstTxWarp prst="textNoShape">
              <a:avLst/>
            </a:prstTxWarp>
          </a:bodyPr>
          <a:lstStyle>
            <a:lvl1pPr algn="r" defTabSz="87028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4DF7488-F959-4354-8519-2DD858B41BD7}" type="slidenum">
              <a:rPr lang="ru-RU"/>
              <a:pPr>
                <a:defRPr/>
              </a:pPr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185651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92100" y="71438"/>
            <a:ext cx="6213475" cy="46593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xfrm>
            <a:off x="103387" y="4789666"/>
            <a:ext cx="6613149" cy="508458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87509" algn="just">
              <a:spcAft>
                <a:spcPts val="299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920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8981F-6AAF-46F8-B4B3-8B7354F93985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01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8981F-6AAF-46F8-B4B3-8B7354F93985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01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8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7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7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1" y="-1587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7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5" y="-787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25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905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Дата 2"/>
          <p:cNvSpPr>
            <a:spLocks noGrp="1"/>
          </p:cNvSpPr>
          <p:nvPr>
            <p:ph type="dt" sz="half" idx="10"/>
          </p:nvPr>
        </p:nvSpPr>
        <p:spPr>
          <a:xfrm>
            <a:off x="7451728" y="6356350"/>
            <a:ext cx="1423987" cy="234950"/>
          </a:xfrm>
        </p:spPr>
        <p:txBody>
          <a:bodyPr/>
          <a:lstStyle/>
          <a:p>
            <a:pPr algn="r">
              <a:defRPr/>
            </a:pPr>
            <a:fld id="{D74A8F75-9877-4763-9403-18A19F4FCC63}" type="datetime8">
              <a:rPr lang="ru-RU" b="1" smtClean="0">
                <a:solidFill>
                  <a:prstClr val="black"/>
                </a:solidFill>
                <a:latin typeface="Trebuchet MS" panose="020B0603020202020204" pitchFamily="34" charset="0"/>
              </a:rPr>
              <a:pPr algn="r">
                <a:defRPr/>
              </a:pPr>
              <a:t>10.10.2016 13:35</a:t>
            </a:fld>
            <a:endParaRPr lang="ru-RU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151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Дата 25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rtlCol="0"/>
          <a:lstStyle>
            <a:lvl1pPr algn="l">
              <a:defRPr sz="80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6" name="Нижний колонтитул 27"/>
          <p:cNvSpPr>
            <a:spLocks noGrp="1"/>
          </p:cNvSpPr>
          <p:nvPr>
            <p:ph type="ftr" sz="quarter" idx="12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8" name="Номер слайда 22"/>
          <p:cNvSpPr>
            <a:spLocks noGrp="1"/>
          </p:cNvSpPr>
          <p:nvPr>
            <p:ph type="sldNum" sz="quarter" idx="13"/>
          </p:nvPr>
        </p:nvSpPr>
        <p:spPr>
          <a:xfrm>
            <a:off x="7342188" y="1588"/>
            <a:ext cx="1593850" cy="309562"/>
          </a:xfrm>
          <a:prstGeom prst="rect">
            <a:avLst/>
          </a:prstGeom>
        </p:spPr>
        <p:txBody>
          <a:bodyPr/>
          <a:lstStyle>
            <a:lvl1pPr>
              <a:defRPr lang="ru-RU" smtClean="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8BAAFAC7-B355-4ACD-8910-0A5E7D0DACE1}" type="slidenum">
              <a:rPr>
                <a:solidFill>
                  <a:prstClr val="white"/>
                </a:solidFill>
              </a:rPr>
              <a:pPr algn="r"/>
              <a:t>‹#›</a:t>
            </a:fld>
            <a:endParaRPr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889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8850" cy="457200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1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4" name="Номер слайда 22"/>
          <p:cNvSpPr>
            <a:spLocks noGrp="1"/>
          </p:cNvSpPr>
          <p:nvPr>
            <p:ph type="sldNum" sz="quarter" idx="12"/>
          </p:nvPr>
        </p:nvSpPr>
        <p:spPr>
          <a:xfrm>
            <a:off x="7342188" y="1588"/>
            <a:ext cx="1593850" cy="309562"/>
          </a:xfrm>
          <a:prstGeom prst="rect">
            <a:avLst/>
          </a:prstGeom>
        </p:spPr>
        <p:txBody>
          <a:bodyPr/>
          <a:lstStyle>
            <a:lvl1pPr>
              <a:defRPr lang="ru-RU" smtClean="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8BAAFAC7-B355-4ACD-8910-0A5E7D0DACE1}" type="slidenum">
              <a:rPr>
                <a:solidFill>
                  <a:prstClr val="white"/>
                </a:solidFill>
              </a:rPr>
              <a:pPr algn="r"/>
              <a:t>‹#›</a:t>
            </a:fld>
            <a:endParaRPr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5566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541338" y="0"/>
            <a:ext cx="463550" cy="379413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>
              <a:defRPr/>
            </a:pPr>
            <a:endParaRPr lang="ru-RU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Номер слайда 22"/>
          <p:cNvSpPr>
            <a:spLocks noGrp="1"/>
          </p:cNvSpPr>
          <p:nvPr>
            <p:ph type="sldNum" sz="quarter" idx="12"/>
          </p:nvPr>
        </p:nvSpPr>
        <p:spPr>
          <a:xfrm>
            <a:off x="7342188" y="1588"/>
            <a:ext cx="1593850" cy="309562"/>
          </a:xfrm>
          <a:prstGeom prst="rect">
            <a:avLst/>
          </a:prstGeom>
        </p:spPr>
        <p:txBody>
          <a:bodyPr/>
          <a:lstStyle>
            <a:lvl1pPr>
              <a:defRPr lang="ru-RU" smtClean="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8BAAFAC7-B355-4ACD-8910-0A5E7D0DACE1}" type="slidenum">
              <a:rPr>
                <a:solidFill>
                  <a:prstClr val="white"/>
                </a:solidFill>
              </a:rPr>
              <a:pPr algn="r"/>
              <a:t>‹#›</a:t>
            </a:fld>
            <a:endParaRPr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16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7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7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1" y="-1587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7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5" y="-787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>
                <a:latin typeface="Trebuchet MS"/>
              </a:rPr>
              <a:pPr>
                <a:defRPr/>
              </a:pPr>
              <a:t>‹#›</a:t>
            </a:fld>
            <a:endParaRPr lang="ru-RU" dirty="0">
              <a:latin typeface="Trebuchet MS"/>
            </a:endParaRPr>
          </a:p>
        </p:txBody>
      </p:sp>
      <p:pic>
        <p:nvPicPr>
          <p:cNvPr id="25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905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Дата 2"/>
          <p:cNvSpPr>
            <a:spLocks noGrp="1"/>
          </p:cNvSpPr>
          <p:nvPr>
            <p:ph type="dt" sz="half" idx="10"/>
          </p:nvPr>
        </p:nvSpPr>
        <p:spPr>
          <a:xfrm>
            <a:off x="7451728" y="6356350"/>
            <a:ext cx="1423987" cy="2349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D74A8F75-9877-4763-9403-18A19F4FCC63}" type="datetime8">
              <a:rPr lang="ru-RU" b="1" smtClean="0">
                <a:solidFill>
                  <a:prstClr val="black"/>
                </a:solidFill>
                <a:latin typeface="Trebuchet MS" panose="020B0603020202020204" pitchFamily="34" charset="0"/>
              </a:rPr>
              <a:pPr algn="r">
                <a:defRPr/>
              </a:pPr>
              <a:t>10.10.2016 13:35</a:t>
            </a:fld>
            <a:endParaRPr lang="ru-RU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859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68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343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0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396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8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7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7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1" y="-1587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7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5" y="-787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6" name="Дата 2"/>
          <p:cNvSpPr>
            <a:spLocks noGrp="1"/>
          </p:cNvSpPr>
          <p:nvPr>
            <p:ph type="dt" sz="half" idx="10"/>
          </p:nvPr>
        </p:nvSpPr>
        <p:spPr>
          <a:xfrm>
            <a:off x="7451728" y="6356350"/>
            <a:ext cx="1423987" cy="234950"/>
          </a:xfrm>
        </p:spPr>
        <p:txBody>
          <a:bodyPr/>
          <a:lstStyle/>
          <a:p>
            <a:pPr algn="r">
              <a:defRPr/>
            </a:pPr>
            <a:fld id="{D74A8F75-9877-4763-9403-18A19F4FCC63}" type="datetime8">
              <a:rPr lang="ru-RU" b="1" smtClean="0">
                <a:solidFill>
                  <a:prstClr val="black"/>
                </a:solidFill>
                <a:latin typeface="Trebuchet MS" panose="020B0603020202020204" pitchFamily="34" charset="0"/>
              </a:rPr>
              <a:pPr algn="r">
                <a:defRPr/>
              </a:pPr>
              <a:t>10.10.2016 13:35</a:t>
            </a:fld>
            <a:endParaRPr lang="ru-RU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586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0218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953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231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474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4128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2" y="2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6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6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2" y="-1586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6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6" y="-786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2" y="2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>
          <a:xfrm>
            <a:off x="6852508" y="-32468"/>
            <a:ext cx="2023208" cy="365125"/>
          </a:xfrm>
        </p:spPr>
        <p:txBody>
          <a:bodyPr rtlCol="0"/>
          <a:lstStyle>
            <a:lvl1pPr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0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77" y="15290"/>
            <a:ext cx="31212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9344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2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Calibri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471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Calibri"/>
              </a:rPr>
              <a:t>]</a:t>
            </a:r>
            <a:endParaRPr lang="hr-HR" dirty="0">
              <a:solidFill>
                <a:srgbClr val="DBDBE9"/>
              </a:solidFill>
              <a:latin typeface="Calibri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5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5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2" y="-1585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5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6" y="-785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2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Calibri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471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Calibri"/>
              </a:rPr>
              <a:t>]</a:t>
            </a:r>
            <a:endParaRPr lang="hr-HR" dirty="0">
              <a:solidFill>
                <a:srgbClr val="DBDBE9"/>
              </a:solidFill>
              <a:latin typeface="Calibri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999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7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7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1" y="-1587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7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5" y="-787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>
                <a:solidFill>
                  <a:prstClr val="black">
                    <a:tint val="75000"/>
                  </a:prstClr>
                </a:solidFill>
                <a:latin typeface="Trebuchet MS"/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pic>
        <p:nvPicPr>
          <p:cNvPr id="25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905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Дата 2"/>
          <p:cNvSpPr>
            <a:spLocks noGrp="1"/>
          </p:cNvSpPr>
          <p:nvPr>
            <p:ph type="dt" sz="half" idx="10"/>
          </p:nvPr>
        </p:nvSpPr>
        <p:spPr>
          <a:xfrm>
            <a:off x="7451728" y="6356350"/>
            <a:ext cx="1423987" cy="2349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endParaRPr lang="ru-RU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868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476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367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0728" y="0"/>
            <a:ext cx="464526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422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518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rgbClr val="EDEDE3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385" y="-1587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4354" y="-1587"/>
            <a:ext cx="2784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5305" y="-1587"/>
            <a:ext cx="8792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6947" y="-1587"/>
            <a:ext cx="26377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8915400" y="0"/>
            <a:ext cx="5568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 bwMode="invGray">
          <a:xfrm>
            <a:off x="8875835" y="0"/>
            <a:ext cx="5862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540728" y="0"/>
            <a:ext cx="464526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422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518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rgbClr val="EDEDE3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FAE05047-C806-48E8-821D-C0F2FC1427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70" y="-1588"/>
            <a:ext cx="311645" cy="36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4832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1439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1460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7104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6598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6150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3721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4054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98358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1914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2" y="2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6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6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2" y="-1586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6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6" y="-786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2" y="2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>
          <a:xfrm>
            <a:off x="6852508" y="-32468"/>
            <a:ext cx="2023208" cy="365125"/>
          </a:xfrm>
        </p:spPr>
        <p:txBody>
          <a:bodyPr rtlCol="0"/>
          <a:lstStyle>
            <a:lvl1pPr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0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77" y="15290"/>
            <a:ext cx="31212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9934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pic>
        <p:nvPicPr>
          <p:cNvPr id="11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 userDrawn="1"/>
        </p:nvSpPr>
        <p:spPr>
          <a:xfrm>
            <a:off x="541338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Прямоугольник 14"/>
          <p:cNvSpPr>
            <a:spLocks noChangeArrowheads="1"/>
          </p:cNvSpPr>
          <p:nvPr userDrawn="1"/>
        </p:nvSpPr>
        <p:spPr bwMode="auto">
          <a:xfrm>
            <a:off x="963613" y="-20638"/>
            <a:ext cx="2524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</a:rPr>
              <a:t>]</a:t>
            </a:r>
            <a:endParaRPr lang="hr-HR" dirty="0">
              <a:solidFill>
                <a:srgbClr val="DBDBE9"/>
              </a:solidFill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774700" y="-61913"/>
            <a:ext cx="3841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rgbClr val="EDEDE3"/>
                </a:solidFill>
              </a:rPr>
              <a:t>F</a:t>
            </a:r>
            <a:endParaRPr lang="hr-HR" sz="2200" dirty="0" smtClean="0">
              <a:solidFill>
                <a:srgbClr val="DBDBE9"/>
              </a:solidFill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9413"/>
            <a:ext cx="8229600" cy="498412"/>
          </a:xfrm>
        </p:spPr>
        <p:txBody>
          <a:bodyPr/>
          <a:lstStyle>
            <a:lvl1pPr>
              <a:defRPr sz="2400"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65861"/>
            <a:ext cx="8229600" cy="5407978"/>
          </a:xfrm>
        </p:spPr>
        <p:txBody>
          <a:bodyPr/>
          <a:lstStyle>
            <a:lvl1pPr>
              <a:defRPr sz="1400">
                <a:latin typeface="+mj-lt"/>
              </a:defRPr>
            </a:lvl1pPr>
            <a:lvl2pPr>
              <a:defRPr sz="1400">
                <a:latin typeface="+mj-lt"/>
              </a:defRPr>
            </a:lvl2pPr>
            <a:lvl3pPr>
              <a:defRPr sz="1400">
                <a:latin typeface="+mj-lt"/>
              </a:defRPr>
            </a:lvl3pPr>
            <a:lvl4pPr>
              <a:defRPr sz="1400">
                <a:latin typeface="+mj-lt"/>
              </a:defRPr>
            </a:lvl4pPr>
            <a:lvl5pPr>
              <a:defRPr sz="1400"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5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7990904" y="14289"/>
            <a:ext cx="726376" cy="303212"/>
          </a:xfrm>
          <a:prstGeom prst="rect">
            <a:avLst/>
          </a:prstGeom>
        </p:spPr>
        <p:txBody>
          <a:bodyPr vert="horz" anchor="b"/>
          <a:lstStyle>
            <a:lvl1pPr algn="r">
              <a:defRPr sz="18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90790C-28AD-4057-B5AE-EE6E851BBDA6}" type="slidenum">
              <a:rPr lang="ru-RU" smtClean="0">
                <a:solidFill>
                  <a:srgbClr val="EDEDE3">
                    <a:lumMod val="9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DEDE3">
                  <a:lumMod val="9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913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2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Calibri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471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Calibri"/>
              </a:rPr>
              <a:t>]</a:t>
            </a:r>
            <a:endParaRPr lang="hr-HR" dirty="0">
              <a:solidFill>
                <a:srgbClr val="DBDBE9"/>
              </a:solidFill>
              <a:latin typeface="Calibri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5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5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2" y="-1585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5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6" y="-785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2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Calibri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471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Calibri"/>
              </a:rPr>
              <a:t>]</a:t>
            </a:r>
            <a:endParaRPr lang="hr-HR" dirty="0">
              <a:solidFill>
                <a:srgbClr val="DBDBE9"/>
              </a:solidFill>
              <a:latin typeface="Calibri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213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7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7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1" y="-1587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7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5" y="-787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>
                <a:solidFill>
                  <a:prstClr val="black">
                    <a:tint val="75000"/>
                  </a:prstClr>
                </a:solidFill>
                <a:latin typeface="Trebuchet MS"/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pic>
        <p:nvPicPr>
          <p:cNvPr id="25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905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Дата 2"/>
          <p:cNvSpPr>
            <a:spLocks noGrp="1"/>
          </p:cNvSpPr>
          <p:nvPr>
            <p:ph type="dt" sz="half" idx="10"/>
          </p:nvPr>
        </p:nvSpPr>
        <p:spPr>
          <a:xfrm>
            <a:off x="7451728" y="6356350"/>
            <a:ext cx="1423987" cy="2349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endParaRPr lang="ru-RU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605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7783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9193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8549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1934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8789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75917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4506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57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7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7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1" y="-1587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7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5" y="-787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25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905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Дата 2"/>
          <p:cNvSpPr>
            <a:spLocks noGrp="1"/>
          </p:cNvSpPr>
          <p:nvPr>
            <p:ph type="dt" sz="half" idx="10"/>
          </p:nvPr>
        </p:nvSpPr>
        <p:spPr>
          <a:xfrm>
            <a:off x="7451728" y="6356350"/>
            <a:ext cx="1423987" cy="234950"/>
          </a:xfrm>
        </p:spPr>
        <p:txBody>
          <a:bodyPr/>
          <a:lstStyle/>
          <a:p>
            <a:pPr algn="r">
              <a:defRPr/>
            </a:pPr>
            <a:fld id="{D74A8F75-9877-4763-9403-18A19F4FCC63}" type="datetime8">
              <a:rPr lang="ru-RU" b="1" smtClean="0">
                <a:solidFill>
                  <a:prstClr val="black"/>
                </a:solidFill>
                <a:latin typeface="Trebuchet MS" panose="020B0603020202020204" pitchFamily="34" charset="0"/>
              </a:rPr>
              <a:pPr algn="r">
                <a:defRPr/>
              </a:pPr>
              <a:t>10.10.2016 13:35</a:t>
            </a:fld>
            <a:endParaRPr lang="ru-RU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32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792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18573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0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2" y="2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6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6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2" y="-1586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6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6" y="-786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2" y="2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>
          <a:xfrm>
            <a:off x="6852508" y="-32468"/>
            <a:ext cx="2023208" cy="365125"/>
          </a:xfrm>
        </p:spPr>
        <p:txBody>
          <a:bodyPr rtlCol="0"/>
          <a:lstStyle>
            <a:lvl1pPr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0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77" y="15290"/>
            <a:ext cx="31212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261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2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Calibri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471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Calibri"/>
              </a:rPr>
              <a:t>]</a:t>
            </a:r>
            <a:endParaRPr lang="hr-HR" dirty="0">
              <a:solidFill>
                <a:srgbClr val="DBDBE9"/>
              </a:solidFill>
              <a:latin typeface="Calibri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5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5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2" y="-1585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5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6" y="-785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2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Calibri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4718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Calibri"/>
              </a:rPr>
              <a:t>]</a:t>
            </a:r>
            <a:endParaRPr lang="hr-HR" dirty="0">
              <a:solidFill>
                <a:srgbClr val="DBDBE9"/>
              </a:solidFill>
              <a:latin typeface="Calibri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261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7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7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1" y="-1587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7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5" y="-787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>
                <a:solidFill>
                  <a:prstClr val="black">
                    <a:tint val="75000"/>
                  </a:prstClr>
                </a:solidFill>
                <a:latin typeface="Trebuchet MS"/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Trebuchet MS"/>
            </a:endParaRPr>
          </a:p>
        </p:txBody>
      </p:sp>
      <p:pic>
        <p:nvPicPr>
          <p:cNvPr id="25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905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Дата 2"/>
          <p:cNvSpPr>
            <a:spLocks noGrp="1"/>
          </p:cNvSpPr>
          <p:nvPr>
            <p:ph type="dt" sz="half" idx="10"/>
          </p:nvPr>
        </p:nvSpPr>
        <p:spPr>
          <a:xfrm>
            <a:off x="7451728" y="6356350"/>
            <a:ext cx="1423987" cy="2349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endParaRPr lang="ru-RU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974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Дата 1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4" name="Номер слайда 22"/>
          <p:cNvSpPr>
            <a:spLocks noGrp="1"/>
          </p:cNvSpPr>
          <p:nvPr>
            <p:ph type="sldNum" sz="quarter" idx="12"/>
          </p:nvPr>
        </p:nvSpPr>
        <p:spPr>
          <a:xfrm>
            <a:off x="7342188" y="1588"/>
            <a:ext cx="1593850" cy="309562"/>
          </a:xfrm>
          <a:prstGeom prst="rect">
            <a:avLst/>
          </a:prstGeom>
        </p:spPr>
        <p:txBody>
          <a:bodyPr/>
          <a:lstStyle>
            <a:lvl1pPr>
              <a:defRPr lang="ru-RU" smtClean="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8BAAFAC7-B355-4ACD-8910-0A5E7D0DACE1}" type="slidenum">
              <a:rPr>
                <a:solidFill>
                  <a:prstClr val="white"/>
                </a:solidFill>
              </a:rPr>
              <a:pPr algn="r"/>
              <a:t>‹#›</a:t>
            </a:fld>
            <a:endParaRPr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39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4" name="Дата 25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rtlCol="0"/>
          <a:lstStyle>
            <a:lvl1pPr algn="l">
              <a:defRPr sz="80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6" name="Нижний колонтитул 27"/>
          <p:cNvSpPr>
            <a:spLocks noGrp="1"/>
          </p:cNvSpPr>
          <p:nvPr>
            <p:ph type="ftr" sz="quarter" idx="12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8" name="Номер слайда 22"/>
          <p:cNvSpPr>
            <a:spLocks noGrp="1"/>
          </p:cNvSpPr>
          <p:nvPr>
            <p:ph type="sldNum" sz="quarter" idx="13"/>
          </p:nvPr>
        </p:nvSpPr>
        <p:spPr>
          <a:xfrm>
            <a:off x="7342188" y="1588"/>
            <a:ext cx="1593850" cy="309562"/>
          </a:xfrm>
          <a:prstGeom prst="rect">
            <a:avLst/>
          </a:prstGeom>
        </p:spPr>
        <p:txBody>
          <a:bodyPr/>
          <a:lstStyle>
            <a:lvl1pPr>
              <a:defRPr lang="ru-RU" smtClean="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8BAAFAC7-B355-4ACD-8910-0A5E7D0DACE1}" type="slidenum">
              <a:rPr>
                <a:solidFill>
                  <a:prstClr val="white"/>
                </a:solidFill>
              </a:rPr>
              <a:pPr algn="r"/>
              <a:t>‹#›</a:t>
            </a:fld>
            <a:endParaRPr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727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8850" cy="457200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1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4" name="Номер слайда 22"/>
          <p:cNvSpPr>
            <a:spLocks noGrp="1"/>
          </p:cNvSpPr>
          <p:nvPr>
            <p:ph type="sldNum" sz="quarter" idx="12"/>
          </p:nvPr>
        </p:nvSpPr>
        <p:spPr>
          <a:xfrm>
            <a:off x="7342188" y="1588"/>
            <a:ext cx="1593850" cy="309562"/>
          </a:xfrm>
          <a:prstGeom prst="rect">
            <a:avLst/>
          </a:prstGeom>
        </p:spPr>
        <p:txBody>
          <a:bodyPr/>
          <a:lstStyle>
            <a:lvl1pPr>
              <a:defRPr lang="ru-RU" smtClean="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8BAAFAC7-B355-4ACD-8910-0A5E7D0DACE1}" type="slidenum">
              <a:rPr>
                <a:solidFill>
                  <a:prstClr val="white"/>
                </a:solidFill>
              </a:rPr>
              <a:pPr algn="r"/>
              <a:t>‹#›</a:t>
            </a:fld>
            <a:endParaRPr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449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541338" y="0"/>
            <a:ext cx="463550" cy="379413"/>
          </a:xfrm>
          <a:prstGeom prst="rect">
            <a:avLst/>
          </a:prstGeom>
        </p:spPr>
        <p:txBody>
          <a:bodyPr wrap="none">
            <a:normAutofit/>
          </a:bodyPr>
          <a:lstStyle/>
          <a:p>
            <a:pPr>
              <a:defRPr/>
            </a:pPr>
            <a:endParaRPr lang="ru-RU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Номер слайда 22"/>
          <p:cNvSpPr>
            <a:spLocks noGrp="1"/>
          </p:cNvSpPr>
          <p:nvPr>
            <p:ph type="sldNum" sz="quarter" idx="12"/>
          </p:nvPr>
        </p:nvSpPr>
        <p:spPr>
          <a:xfrm>
            <a:off x="7342188" y="1588"/>
            <a:ext cx="1593850" cy="309562"/>
          </a:xfrm>
          <a:prstGeom prst="rect">
            <a:avLst/>
          </a:prstGeom>
        </p:spPr>
        <p:txBody>
          <a:bodyPr/>
          <a:lstStyle>
            <a:lvl1pPr>
              <a:defRPr lang="ru-RU" smtClean="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8BAAFAC7-B355-4ACD-8910-0A5E7D0DACE1}" type="slidenum">
              <a:rPr>
                <a:solidFill>
                  <a:prstClr val="white"/>
                </a:solidFill>
              </a:rPr>
              <a:pPr algn="r"/>
              <a:t>‹#›</a:t>
            </a:fld>
            <a:endParaRPr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3908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7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7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1" y="-1587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7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5" y="-787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6" name="Дата 2"/>
          <p:cNvSpPr>
            <a:spLocks noGrp="1"/>
          </p:cNvSpPr>
          <p:nvPr>
            <p:ph type="dt" sz="half" idx="10"/>
          </p:nvPr>
        </p:nvSpPr>
        <p:spPr>
          <a:xfrm>
            <a:off x="7451728" y="6356350"/>
            <a:ext cx="1423987" cy="234950"/>
          </a:xfrm>
        </p:spPr>
        <p:txBody>
          <a:bodyPr/>
          <a:lstStyle/>
          <a:p>
            <a:pPr algn="r">
              <a:defRPr/>
            </a:pPr>
            <a:fld id="{D74A8F75-9877-4763-9403-18A19F4FCC63}" type="datetime8">
              <a:rPr lang="ru-RU" b="1" smtClean="0">
                <a:solidFill>
                  <a:prstClr val="black"/>
                </a:solidFill>
                <a:latin typeface="Trebuchet MS" panose="020B0603020202020204" pitchFamily="34" charset="0"/>
              </a:rPr>
              <a:pPr algn="r">
                <a:defRPr/>
              </a:pPr>
              <a:t>10.10.2016 13:35</a:t>
            </a:fld>
            <a:endParaRPr lang="ru-RU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070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7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7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1" y="-1587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7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5" y="-787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>
                <a:solidFill>
                  <a:prstClr val="black"/>
                </a:solidFill>
                <a:latin typeface="Trebuchet MS"/>
              </a:rPr>
              <a:pPr>
                <a:defRPr/>
              </a:pPr>
              <a:t>‹#›</a:t>
            </a:fld>
            <a:endParaRPr lang="ru-RU" dirty="0">
              <a:solidFill>
                <a:prstClr val="black"/>
              </a:solidFill>
              <a:latin typeface="Trebuchet MS"/>
            </a:endParaRPr>
          </a:p>
        </p:txBody>
      </p:sp>
      <p:pic>
        <p:nvPicPr>
          <p:cNvPr id="25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905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Дата 2"/>
          <p:cNvSpPr>
            <a:spLocks noGrp="1"/>
          </p:cNvSpPr>
          <p:nvPr>
            <p:ph type="dt" sz="half" idx="10"/>
          </p:nvPr>
        </p:nvSpPr>
        <p:spPr>
          <a:xfrm>
            <a:off x="7451728" y="6356350"/>
            <a:ext cx="1423987" cy="2349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D74A8F75-9877-4763-9403-18A19F4FCC63}" type="datetime8">
              <a:rPr lang="ru-RU" b="1" smtClean="0">
                <a:solidFill>
                  <a:prstClr val="black"/>
                </a:solidFill>
                <a:latin typeface="Trebuchet MS" panose="020B0603020202020204" pitchFamily="34" charset="0"/>
              </a:rPr>
              <a:pPr algn="r">
                <a:defRPr/>
              </a:pPr>
              <a:t>10.10.2016 13:35</a:t>
            </a:fld>
            <a:endParaRPr lang="ru-RU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523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7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7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1" y="-1587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7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5" y="-787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25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905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Дата 2"/>
          <p:cNvSpPr>
            <a:spLocks noGrp="1"/>
          </p:cNvSpPr>
          <p:nvPr>
            <p:ph type="dt" sz="half" idx="10"/>
          </p:nvPr>
        </p:nvSpPr>
        <p:spPr>
          <a:xfrm>
            <a:off x="7451728" y="6356350"/>
            <a:ext cx="1423987" cy="234950"/>
          </a:xfrm>
        </p:spPr>
        <p:txBody>
          <a:bodyPr/>
          <a:lstStyle/>
          <a:p>
            <a:pPr algn="r">
              <a:defRPr/>
            </a:pPr>
            <a:fld id="{D74A8F75-9877-4763-9403-18A19F4FCC63}" type="datetime8">
              <a:rPr lang="ru-RU" b="1" smtClean="0">
                <a:solidFill>
                  <a:prstClr val="black"/>
                </a:solidFill>
                <a:latin typeface="Trebuchet MS" panose="020B0603020202020204" pitchFamily="34" charset="0"/>
              </a:rPr>
              <a:pPr algn="r">
                <a:defRPr/>
              </a:pPr>
              <a:t>10.10.2016 13:35</a:t>
            </a:fld>
            <a:endParaRPr lang="ru-RU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206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263" y="-1587"/>
            <a:ext cx="57150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3988" y="-1587"/>
            <a:ext cx="28575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4941" y="-1587"/>
            <a:ext cx="9525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7313" y="-1587"/>
            <a:ext cx="25400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8875715" y="-787"/>
            <a:ext cx="95251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26" name="Дата 2"/>
          <p:cNvSpPr>
            <a:spLocks noGrp="1"/>
          </p:cNvSpPr>
          <p:nvPr>
            <p:ph type="dt" sz="half" idx="10"/>
          </p:nvPr>
        </p:nvSpPr>
        <p:spPr>
          <a:xfrm>
            <a:off x="7451728" y="6356350"/>
            <a:ext cx="1423987" cy="234950"/>
          </a:xfrm>
        </p:spPr>
        <p:txBody>
          <a:bodyPr/>
          <a:lstStyle/>
          <a:p>
            <a:pPr algn="r">
              <a:defRPr/>
            </a:pPr>
            <a:fld id="{D74A8F75-9877-4763-9403-18A19F4FCC63}" type="datetime8">
              <a:rPr lang="ru-RU" b="1" smtClean="0">
                <a:solidFill>
                  <a:prstClr val="black"/>
                </a:solidFill>
                <a:latin typeface="Trebuchet MS" panose="020B0603020202020204" pitchFamily="34" charset="0"/>
              </a:rPr>
              <a:pPr algn="r">
                <a:defRPr/>
              </a:pPr>
              <a:t>10.10.2016 13:35</a:t>
            </a:fld>
            <a:endParaRPr lang="ru-RU" b="1" dirty="0">
              <a:solidFill>
                <a:prstClr val="black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340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0728" y="0"/>
            <a:ext cx="464526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422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518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rgbClr val="EDEDE3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385" y="-1587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4354" y="-1587"/>
            <a:ext cx="2784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5305" y="-1587"/>
            <a:ext cx="8792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6947" y="-1587"/>
            <a:ext cx="26377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8915400" y="0"/>
            <a:ext cx="5568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 bwMode="invGray">
          <a:xfrm>
            <a:off x="8875835" y="0"/>
            <a:ext cx="5862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540728" y="0"/>
            <a:ext cx="464526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422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518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rgbClr val="EDEDE3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FAE05047-C806-48E8-821D-C0F2FC1427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70" y="-1588"/>
            <a:ext cx="311645" cy="36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10934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pic>
        <p:nvPicPr>
          <p:cNvPr id="11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 userDrawn="1"/>
        </p:nvSpPr>
        <p:spPr>
          <a:xfrm>
            <a:off x="541338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Прямоугольник 14"/>
          <p:cNvSpPr>
            <a:spLocks noChangeArrowheads="1"/>
          </p:cNvSpPr>
          <p:nvPr userDrawn="1"/>
        </p:nvSpPr>
        <p:spPr bwMode="auto">
          <a:xfrm>
            <a:off x="963613" y="-20638"/>
            <a:ext cx="2524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</a:rPr>
              <a:t>]</a:t>
            </a:r>
            <a:endParaRPr lang="hr-HR" dirty="0">
              <a:solidFill>
                <a:srgbClr val="DBDBE9"/>
              </a:solidFill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774700" y="-61913"/>
            <a:ext cx="3841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rgbClr val="EDEDE3"/>
                </a:solidFill>
              </a:rPr>
              <a:t>ф</a:t>
            </a:r>
            <a:endParaRPr lang="hr-HR" sz="2200" dirty="0" smtClean="0">
              <a:solidFill>
                <a:srgbClr val="DBDBE9"/>
              </a:solidFill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9413"/>
            <a:ext cx="8229600" cy="498412"/>
          </a:xfrm>
        </p:spPr>
        <p:txBody>
          <a:bodyPr/>
          <a:lstStyle>
            <a:lvl1pPr>
              <a:defRPr sz="2400"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65861"/>
            <a:ext cx="8229600" cy="5407978"/>
          </a:xfrm>
        </p:spPr>
        <p:txBody>
          <a:bodyPr/>
          <a:lstStyle>
            <a:lvl1pPr>
              <a:defRPr sz="1400">
                <a:latin typeface="+mj-lt"/>
              </a:defRPr>
            </a:lvl1pPr>
            <a:lvl2pPr>
              <a:defRPr sz="1400">
                <a:latin typeface="+mj-lt"/>
              </a:defRPr>
            </a:lvl2pPr>
            <a:lvl3pPr>
              <a:defRPr sz="1400">
                <a:latin typeface="+mj-lt"/>
              </a:defRPr>
            </a:lvl3pPr>
            <a:lvl4pPr>
              <a:defRPr sz="1400">
                <a:latin typeface="+mj-lt"/>
              </a:defRPr>
            </a:lvl4pPr>
            <a:lvl5pPr>
              <a:defRPr sz="1400"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5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7990904" y="14289"/>
            <a:ext cx="726376" cy="303212"/>
          </a:xfrm>
          <a:prstGeom prst="rect">
            <a:avLst/>
          </a:prstGeom>
        </p:spPr>
        <p:txBody>
          <a:bodyPr vert="horz" anchor="b"/>
          <a:lstStyle>
            <a:lvl1pPr algn="r">
              <a:defRPr sz="18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90790C-28AD-4057-B5AE-EE6E851BBDA6}" type="slidenum">
              <a:rPr lang="ru-RU" smtClean="0">
                <a:solidFill>
                  <a:srgbClr val="EDEDE3">
                    <a:lumMod val="9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DEDE3">
                  <a:lumMod val="9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5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40728" y="0"/>
            <a:ext cx="464526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96422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77518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rgbClr val="EDEDE3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085385" y="-1587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044354" y="-1587"/>
            <a:ext cx="2784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025305" y="-1587"/>
            <a:ext cx="8792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8976947" y="-1587"/>
            <a:ext cx="26377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8915400" y="0"/>
            <a:ext cx="5568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 bwMode="invGray">
          <a:xfrm>
            <a:off x="8875835" y="0"/>
            <a:ext cx="5862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540728" y="0"/>
            <a:ext cx="464526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96422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77518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rgbClr val="EDEDE3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FAE05047-C806-48E8-821D-C0F2FC1427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70" y="-1588"/>
            <a:ext cx="311645" cy="36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571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EDEDE3"/>
              </a:solidFill>
            </a:endParaRPr>
          </a:p>
        </p:txBody>
      </p:sp>
      <p:pic>
        <p:nvPicPr>
          <p:cNvPr id="11" name="Picture 11" descr="MF_emblema [Converted]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0"/>
            <a:ext cx="38735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Прямоугольник 11"/>
          <p:cNvSpPr/>
          <p:nvPr userDrawn="1"/>
        </p:nvSpPr>
        <p:spPr>
          <a:xfrm>
            <a:off x="541338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Прямоугольник 14"/>
          <p:cNvSpPr>
            <a:spLocks noChangeArrowheads="1"/>
          </p:cNvSpPr>
          <p:nvPr userDrawn="1"/>
        </p:nvSpPr>
        <p:spPr bwMode="auto">
          <a:xfrm>
            <a:off x="963613" y="-20638"/>
            <a:ext cx="2524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</a:rPr>
              <a:t>]</a:t>
            </a:r>
            <a:endParaRPr lang="hr-HR" dirty="0">
              <a:solidFill>
                <a:srgbClr val="DBDBE9"/>
              </a:solidFill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774700" y="-61913"/>
            <a:ext cx="3841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srgbClr val="EDEDE3"/>
                </a:solidFill>
              </a:rPr>
              <a:t>ф</a:t>
            </a:r>
            <a:endParaRPr lang="hr-HR" sz="2200" dirty="0" smtClean="0">
              <a:solidFill>
                <a:srgbClr val="DBDBE9"/>
              </a:solidFill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9413"/>
            <a:ext cx="8229600" cy="498412"/>
          </a:xfrm>
        </p:spPr>
        <p:txBody>
          <a:bodyPr/>
          <a:lstStyle>
            <a:lvl1pPr>
              <a:defRPr sz="2400">
                <a:latin typeface="+mj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65861"/>
            <a:ext cx="8229600" cy="5407978"/>
          </a:xfrm>
        </p:spPr>
        <p:txBody>
          <a:bodyPr/>
          <a:lstStyle>
            <a:lvl1pPr>
              <a:defRPr sz="1400">
                <a:latin typeface="+mj-lt"/>
              </a:defRPr>
            </a:lvl1pPr>
            <a:lvl2pPr>
              <a:defRPr sz="1400">
                <a:latin typeface="+mj-lt"/>
              </a:defRPr>
            </a:lvl2pPr>
            <a:lvl3pPr>
              <a:defRPr sz="1400">
                <a:latin typeface="+mj-lt"/>
              </a:defRPr>
            </a:lvl3pPr>
            <a:lvl4pPr>
              <a:defRPr sz="1400">
                <a:latin typeface="+mj-lt"/>
              </a:defRPr>
            </a:lvl4pPr>
            <a:lvl5pPr>
              <a:defRPr sz="1400"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5" name="Номер слайда 28"/>
          <p:cNvSpPr>
            <a:spLocks noGrp="1"/>
          </p:cNvSpPr>
          <p:nvPr>
            <p:ph type="sldNum" sz="quarter" idx="4"/>
          </p:nvPr>
        </p:nvSpPr>
        <p:spPr>
          <a:xfrm>
            <a:off x="7990904" y="14289"/>
            <a:ext cx="726376" cy="303212"/>
          </a:xfrm>
          <a:prstGeom prst="rect">
            <a:avLst/>
          </a:prstGeom>
        </p:spPr>
        <p:txBody>
          <a:bodyPr vert="horz" anchor="b"/>
          <a:lstStyle>
            <a:lvl1pPr algn="r">
              <a:defRPr sz="18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390790C-28AD-4057-B5AE-EE6E851BBDA6}" type="slidenum">
              <a:rPr lang="ru-RU" smtClean="0">
                <a:solidFill>
                  <a:srgbClr val="EDEDE3">
                    <a:lumMod val="9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EDEDE3">
                  <a:lumMod val="9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423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Дата 13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accent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accent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4" name="Номер слайда 22"/>
          <p:cNvSpPr>
            <a:spLocks noGrp="1"/>
          </p:cNvSpPr>
          <p:nvPr>
            <p:ph type="sldNum" sz="quarter" idx="12"/>
          </p:nvPr>
        </p:nvSpPr>
        <p:spPr>
          <a:xfrm>
            <a:off x="7342188" y="1588"/>
            <a:ext cx="1593850" cy="309562"/>
          </a:xfrm>
          <a:prstGeom prst="rect">
            <a:avLst/>
          </a:prstGeom>
        </p:spPr>
        <p:txBody>
          <a:bodyPr/>
          <a:lstStyle>
            <a:lvl1pPr>
              <a:defRPr lang="ru-RU" smtClean="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8BAAFAC7-B355-4ACD-8910-0A5E7D0DACE1}" type="slidenum">
              <a:rPr>
                <a:solidFill>
                  <a:prstClr val="white"/>
                </a:solidFill>
              </a:rPr>
              <a:pPr algn="r"/>
              <a:t>‹#›</a:t>
            </a:fld>
            <a:endParaRPr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907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3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3" name="Дата 2"/>
          <p:cNvSpPr>
            <a:spLocks noGrp="1"/>
          </p:cNvSpPr>
          <p:nvPr>
            <p:ph type="dt" sz="half" idx="2"/>
          </p:nvPr>
        </p:nvSpPr>
        <p:spPr>
          <a:xfrm>
            <a:off x="6583363" y="612775"/>
            <a:ext cx="95885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43808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ABD4CA9-6455-4D4B-9A96-1638AD137F56}" type="datetime8">
              <a:rPr lang="ru-RU" smtClean="0"/>
              <a:pPr>
                <a:defRPr/>
              </a:pPr>
              <a:t>10.10.2016 13:35</a:t>
            </a:fld>
            <a:r>
              <a:rPr lang="ru-RU" dirty="0" smtClean="0"/>
              <a:t>06.10.2009</a:t>
            </a:r>
            <a:endParaRPr lang="ru-RU" dirty="0"/>
          </a:p>
        </p:txBody>
      </p:sp>
      <p:sp>
        <p:nvSpPr>
          <p:cNvPr id="1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5257803" y="612775"/>
            <a:ext cx="13255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438086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AA93AEA-1088-46C4-AFD3-1EC02C849B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33" name="Прямоугольник 17"/>
          <p:cNvSpPr>
            <a:spLocks noChangeArrowheads="1"/>
          </p:cNvSpPr>
          <p:nvPr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TextBox 13"/>
          <p:cNvSpPr txBox="1">
            <a:spLocks noChangeArrowheads="1"/>
          </p:cNvSpPr>
          <p:nvPr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5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45" r:id="rId1"/>
    <p:sldLayoutId id="2147485346" r:id="rId2"/>
    <p:sldLayoutId id="2147485347" r:id="rId3"/>
    <p:sldLayoutId id="2147485348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3" name="Дата 2"/>
          <p:cNvSpPr>
            <a:spLocks noGrp="1"/>
          </p:cNvSpPr>
          <p:nvPr>
            <p:ph type="dt" sz="half" idx="2"/>
          </p:nvPr>
        </p:nvSpPr>
        <p:spPr>
          <a:xfrm>
            <a:off x="6583363" y="612775"/>
            <a:ext cx="95885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43808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ABD4CA9-6455-4D4B-9A96-1638AD137F56}" type="datetime8">
              <a:rPr lang="ru-RU" smtClean="0"/>
              <a:pPr>
                <a:defRPr/>
              </a:pPr>
              <a:t>10.10.2016 13:35</a:t>
            </a:fld>
            <a:r>
              <a:rPr lang="ru-RU" dirty="0" smtClean="0"/>
              <a:t>06.10.2009</a:t>
            </a:r>
            <a:endParaRPr lang="ru-RU" dirty="0"/>
          </a:p>
        </p:txBody>
      </p:sp>
      <p:sp>
        <p:nvSpPr>
          <p:cNvPr id="1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5257803" y="612775"/>
            <a:ext cx="13255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438086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AA93AEA-1088-46C4-AFD3-1EC02C849B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33" name="Прямоугольник 17"/>
          <p:cNvSpPr>
            <a:spLocks noChangeArrowheads="1"/>
          </p:cNvSpPr>
          <p:nvPr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TextBox 13"/>
          <p:cNvSpPr txBox="1">
            <a:spLocks noChangeArrowheads="1"/>
          </p:cNvSpPr>
          <p:nvPr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F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146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56" r:id="rId1"/>
    <p:sldLayoutId id="2147485357" r:id="rId2"/>
    <p:sldLayoutId id="2147485358" r:id="rId3"/>
    <p:sldLayoutId id="2147485359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5828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78" r:id="rId1"/>
    <p:sldLayoutId id="2147485379" r:id="rId2"/>
    <p:sldLayoutId id="2147485380" r:id="rId3"/>
    <p:sldLayoutId id="2147485381" r:id="rId4"/>
    <p:sldLayoutId id="2147485382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Arial" charset="0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Arial" charset="0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Arial" charset="0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Arial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793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99" r:id="rId1"/>
    <p:sldLayoutId id="2147485400" r:id="rId2"/>
    <p:sldLayoutId id="2147485401" r:id="rId3"/>
    <p:sldLayoutId id="2147485402" r:id="rId4"/>
    <p:sldLayoutId id="2147485403" r:id="rId5"/>
    <p:sldLayoutId id="2147485404" r:id="rId6"/>
    <p:sldLayoutId id="2147485405" r:id="rId7"/>
    <p:sldLayoutId id="2147485406" r:id="rId8"/>
    <p:sldLayoutId id="2147485407" r:id="rId9"/>
    <p:sldLayoutId id="2147485408" r:id="rId10"/>
    <p:sldLayoutId id="2147485409" r:id="rId11"/>
    <p:sldLayoutId id="2147485410" r:id="rId12"/>
    <p:sldLayoutId id="2147485411" r:id="rId13"/>
    <p:sldLayoutId id="214748541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205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14" r:id="rId1"/>
    <p:sldLayoutId id="2147485415" r:id="rId2"/>
    <p:sldLayoutId id="2147485416" r:id="rId3"/>
    <p:sldLayoutId id="2147485417" r:id="rId4"/>
    <p:sldLayoutId id="2147485418" r:id="rId5"/>
    <p:sldLayoutId id="2147485419" r:id="rId6"/>
    <p:sldLayoutId id="2147485420" r:id="rId7"/>
    <p:sldLayoutId id="2147485421" r:id="rId8"/>
    <p:sldLayoutId id="2147485422" r:id="rId9"/>
    <p:sldLayoutId id="2147485423" r:id="rId10"/>
    <p:sldLayoutId id="2147485424" r:id="rId11"/>
    <p:sldLayoutId id="2147485425" r:id="rId12"/>
    <p:sldLayoutId id="2147485426" r:id="rId13"/>
    <p:sldLayoutId id="2147485427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F91366C-C707-45FC-9663-1DE7BB98C4B2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44606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29" r:id="rId1"/>
    <p:sldLayoutId id="2147485430" r:id="rId2"/>
    <p:sldLayoutId id="2147485431" r:id="rId3"/>
    <p:sldLayoutId id="2147485432" r:id="rId4"/>
    <p:sldLayoutId id="2147485433" r:id="rId5"/>
    <p:sldLayoutId id="2147485434" r:id="rId6"/>
    <p:sldLayoutId id="2147485435" r:id="rId7"/>
    <p:sldLayoutId id="2147485436" r:id="rId8"/>
    <p:sldLayoutId id="2147485437" r:id="rId9"/>
    <p:sldLayoutId id="2147485438" r:id="rId10"/>
    <p:sldLayoutId id="2147485439" r:id="rId11"/>
    <p:sldLayoutId id="2147485440" r:id="rId12"/>
    <p:sldLayoutId id="2147485441" r:id="rId13"/>
    <p:sldLayoutId id="214748544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7510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50" r:id="rId1"/>
    <p:sldLayoutId id="2147485451" r:id="rId2"/>
    <p:sldLayoutId id="2147485452" r:id="rId3"/>
    <p:sldLayoutId id="2147485453" r:id="rId4"/>
    <p:sldLayoutId id="2147485454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Arial" charset="0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Arial" charset="0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Arial" charset="0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Arial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3" name="Дата 2"/>
          <p:cNvSpPr>
            <a:spLocks noGrp="1"/>
          </p:cNvSpPr>
          <p:nvPr>
            <p:ph type="dt" sz="half" idx="2"/>
          </p:nvPr>
        </p:nvSpPr>
        <p:spPr>
          <a:xfrm>
            <a:off x="6583363" y="612775"/>
            <a:ext cx="95885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438086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ABD4CA9-6455-4D4B-9A96-1638AD137F56}" type="datetime8">
              <a:rPr lang="ru-RU" smtClean="0"/>
              <a:pPr>
                <a:defRPr/>
              </a:pPr>
              <a:t>10.10.2016 13:35</a:t>
            </a:fld>
            <a:r>
              <a:rPr lang="ru-RU" dirty="0" smtClean="0"/>
              <a:t>06.10.2009</a:t>
            </a:r>
            <a:endParaRPr lang="ru-RU" dirty="0"/>
          </a:p>
        </p:txBody>
      </p:sp>
      <p:sp>
        <p:nvSpPr>
          <p:cNvPr id="1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5257803" y="612775"/>
            <a:ext cx="13255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438086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>
              <a:defRPr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AA93AEA-1088-46C4-AFD3-1EC02C849B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41341" y="0"/>
            <a:ext cx="463550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ru-RU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33" name="Прямоугольник 17"/>
          <p:cNvSpPr>
            <a:spLocks noChangeArrowheads="1"/>
          </p:cNvSpPr>
          <p:nvPr/>
        </p:nvSpPr>
        <p:spPr bwMode="auto">
          <a:xfrm>
            <a:off x="963613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TextBox 13"/>
          <p:cNvSpPr txBox="1">
            <a:spLocks noChangeArrowheads="1"/>
          </p:cNvSpPr>
          <p:nvPr/>
        </p:nvSpPr>
        <p:spPr bwMode="auto">
          <a:xfrm>
            <a:off x="774701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ru-RU" sz="2200" i="1" dirty="0" smtClean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 smtClean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9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68" r:id="rId1"/>
    <p:sldLayoutId id="2147485469" r:id="rId2"/>
    <p:sldLayoutId id="2147485470" r:id="rId3"/>
    <p:sldLayoutId id="2147485471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Relationship Id="rId6" Type="http://schemas.openxmlformats.org/officeDocument/2006/relationships/image" Target="../media/image8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59166" y="602646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742" y="401277"/>
            <a:ext cx="2111375" cy="2312988"/>
          </a:xfrm>
          <a:prstGeom prst="rect">
            <a:avLst/>
          </a:prstGeom>
          <a:effectLst>
            <a:outerShdw blurRad="114300" dist="114300" dir="189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3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4" y="5041905"/>
            <a:ext cx="8962292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" y="2851227"/>
            <a:ext cx="91439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00602B"/>
                </a:solidFill>
                <a:latin typeface="Trebuchet MS" panose="020B0603020202020204" pitchFamily="34" charset="0"/>
              </a:rPr>
              <a:t>Formiranje unutarnje revizije u Ruskoj Federaciji: Problemi i moguća rješenja</a:t>
            </a:r>
            <a:endParaRPr lang="hr-HR" sz="2800" b="1" dirty="0" smtClean="0">
              <a:solidFill>
                <a:srgbClr val="00602B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58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90790C-28AD-4057-B5AE-EE6E851BBDA6}" type="slidenum">
              <a:rPr lang="en-US" smtClean="0"/>
              <a:pPr>
                <a:defRPr/>
              </a:pPr>
              <a:t>10</a:t>
            </a:fld>
            <a:endParaRPr lang="hr-HR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79400" y="381000"/>
            <a:ext cx="8521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en-US" sz="2400" b="1" dirty="0" smtClean="0">
                <a:solidFill>
                  <a:srgbClr val="00602B"/>
                </a:solidFill>
                <a:latin typeface="Arial" panose="020B0604020202020204" pitchFamily="34" charset="0"/>
              </a:rPr>
              <a:t>Preuzimanje nacrta unutarnje kontrole proračuna</a:t>
            </a:r>
            <a:endParaRPr lang="hr-HR" sz="2400" b="1" dirty="0">
              <a:solidFill>
                <a:srgbClr val="00602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279400" y="990020"/>
            <a:ext cx="8437314" cy="5801290"/>
            <a:chOff x="282997" y="620688"/>
            <a:chExt cx="8437314" cy="5985956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367383" y="990020"/>
              <a:ext cx="8352928" cy="5616624"/>
            </a:xfrm>
            <a:prstGeom prst="roundRect">
              <a:avLst/>
            </a:prstGeom>
            <a:solidFill>
              <a:srgbClr val="4F81BD">
                <a:alpha val="1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35696" y="620688"/>
              <a:ext cx="5760640" cy="369332"/>
            </a:xfrm>
            <a:prstGeom prst="rect">
              <a:avLst/>
            </a:prstGeom>
            <a:solidFill>
              <a:srgbClr val="4F81BD">
                <a:alpha val="1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</a:rPr>
                <a:t>Sudionik</a:t>
              </a:r>
              <a:r>
                <a:rPr kumimoji="0" lang="en-US" sz="1800" b="1" i="0" u="none" strike="noStrike" kern="0" cap="none" spc="0" normalizeH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</a:rPr>
                <a:t> proračunskog procesa</a:t>
              </a:r>
              <a:endParaRPr kumimoji="0" lang="hr-HR" sz="1800" b="1" i="0" u="none" strike="noStrike" kern="0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6" name="Овал 15"/>
            <p:cNvSpPr/>
            <p:nvPr/>
          </p:nvSpPr>
          <p:spPr>
            <a:xfrm>
              <a:off x="3110905" y="1556792"/>
              <a:ext cx="4896544" cy="4185756"/>
            </a:xfrm>
            <a:prstGeom prst="ellipse">
              <a:avLst/>
            </a:prstGeom>
            <a:solidFill>
              <a:srgbClr val="F79646">
                <a:lumMod val="20000"/>
                <a:lumOff val="80000"/>
                <a:alpha val="5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/>
                </a:rPr>
                <a:t>Kontrolno okruženje</a:t>
              </a:r>
              <a:endParaRPr kumimoji="0" lang="hr-HR" sz="2800" b="1" i="0" u="none" strike="noStrike" kern="0" cap="none" spc="0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2858877" y="2132856"/>
              <a:ext cx="5400600" cy="808637"/>
            </a:xfrm>
            <a:prstGeom prst="ellipse">
              <a:avLst/>
            </a:prstGeom>
            <a:solidFill>
              <a:srgbClr val="F79646">
                <a:lumMod val="20000"/>
                <a:lumOff val="80000"/>
                <a:alpha val="5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Upravljanje rizicima: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Procjena rizika, kontrolne akcije (primjena mjera namijenjenih dovođenju rizika na najnižu razinu) </a:t>
              </a:r>
              <a:endParaRPr kumimoji="0" lang="hr-HR" sz="14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2960821" y="4014356"/>
              <a:ext cx="5454606" cy="576063"/>
            </a:xfrm>
            <a:prstGeom prst="ellipse">
              <a:avLst/>
            </a:prstGeom>
            <a:solidFill>
              <a:srgbClr val="F79646">
                <a:lumMod val="20000"/>
                <a:lumOff val="80000"/>
                <a:alpha val="5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Informacijski sustav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2987824" y="4806444"/>
              <a:ext cx="5400600" cy="576064"/>
            </a:xfrm>
            <a:prstGeom prst="ellipse">
              <a:avLst/>
            </a:prstGeom>
            <a:solidFill>
              <a:srgbClr val="F79646">
                <a:lumMod val="20000"/>
                <a:lumOff val="80000"/>
                <a:alpha val="5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Monitoring kontrola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75856" y="5742548"/>
              <a:ext cx="5184576" cy="349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 smtClean="0">
                  <a:solidFill>
                    <a:srgbClr val="00B050"/>
                  </a:solidFill>
                  <a:latin typeface="Calibri"/>
                </a:rPr>
                <a:t>Elementi sustava unutarnje kontrole proračuna</a:t>
              </a:r>
              <a:endParaRPr kumimoji="0" lang="hr-HR" sz="1600" b="1" i="0" u="none" strike="noStrike" kern="0" cap="none" spc="0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82997" y="1371882"/>
              <a:ext cx="2247318" cy="38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1. Rukovodstvo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1560" y="3667090"/>
              <a:ext cx="1728192" cy="952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3. Voditelji i zaposlenici strukturnih jedinica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1559" y="1990581"/>
              <a:ext cx="2088233" cy="381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2.</a:t>
              </a:r>
              <a:r>
                <a:rPr dirty="0" smtClean="0"/>
                <a:t> </a:t>
              </a: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Koordinator IBC-a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11560" y="5764034"/>
              <a:ext cx="1728192" cy="6033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</a:rPr>
                <a:t>Sudionici IBC-a</a:t>
              </a:r>
              <a:endParaRPr kumimoji="0" lang="hr-HR" sz="1600" b="1" i="0" u="none" strike="noStrike" kern="0" cap="none" spc="0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9552" y="2525996"/>
              <a:ext cx="2160240" cy="857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Rukovoditelj osobno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Jedan od zamjenika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Strukturna </a:t>
              </a:r>
              <a:r>
                <a:rPr lang="en-US" sz="1200" kern="0" dirty="0" smtClean="0">
                  <a:solidFill>
                    <a:prstClr val="black"/>
                  </a:solidFill>
                  <a:latin typeface="Calibri"/>
                </a:rPr>
                <a:t>jedinica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Određeni službenik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531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90790C-28AD-4057-B5AE-EE6E851BBDA6}" type="slidenum">
              <a:rPr lang="en-US" smtClean="0"/>
              <a:pPr>
                <a:defRPr/>
              </a:pPr>
              <a:t>11</a:t>
            </a:fld>
            <a:endParaRPr lang="hr-HR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79400" y="381000"/>
            <a:ext cx="8521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en-US" sz="2400" b="1" dirty="0" smtClean="0">
                <a:solidFill>
                  <a:srgbClr val="00602B"/>
                </a:solidFill>
                <a:latin typeface="Arial" panose="020B0604020202020204" pitchFamily="34" charset="0"/>
              </a:rPr>
              <a:t>Kontrolno okruženje</a:t>
            </a:r>
            <a:endParaRPr lang="hr-HR" sz="2400" b="1" dirty="0">
              <a:solidFill>
                <a:srgbClr val="006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-48006" y="1043444"/>
            <a:ext cx="8796470" cy="5625916"/>
            <a:chOff x="-48006" y="1043444"/>
            <a:chExt cx="8796470" cy="5625916"/>
          </a:xfrm>
        </p:grpSpPr>
        <p:sp>
          <p:nvSpPr>
            <p:cNvPr id="27" name="Скругленный прямоугольник 26"/>
            <p:cNvSpPr/>
            <p:nvPr/>
          </p:nvSpPr>
          <p:spPr>
            <a:xfrm>
              <a:off x="395536" y="1052736"/>
              <a:ext cx="8352928" cy="5616624"/>
            </a:xfrm>
            <a:prstGeom prst="roundRect">
              <a:avLst/>
            </a:prstGeom>
            <a:solidFill>
              <a:srgbClr val="4F81BD">
                <a:alpha val="1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818026" y="1043444"/>
              <a:ext cx="5760640" cy="369332"/>
            </a:xfrm>
            <a:prstGeom prst="rect">
              <a:avLst/>
            </a:prstGeom>
            <a:solidFill>
              <a:srgbClr val="4F81BD">
                <a:alpha val="1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</a:rPr>
                <a:t>Sudionik proračunskog procesa</a:t>
              </a:r>
              <a:endParaRPr kumimoji="0" lang="hr-HR" sz="1800" b="1" i="0" u="none" strike="noStrike" kern="0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Овал 28"/>
            <p:cNvSpPr/>
            <p:nvPr/>
          </p:nvSpPr>
          <p:spPr>
            <a:xfrm>
              <a:off x="3347864" y="1850203"/>
              <a:ext cx="4896544" cy="4392488"/>
            </a:xfrm>
            <a:prstGeom prst="ellipse">
              <a:avLst/>
            </a:prstGeom>
            <a:solidFill>
              <a:srgbClr val="F79646">
                <a:lumMod val="20000"/>
                <a:lumOff val="80000"/>
                <a:alpha val="5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0" cap="none" spc="0" normalizeH="0" baseline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/>
                </a:rPr>
                <a:t>Kontrolno okruženje</a:t>
              </a:r>
              <a:endParaRPr kumimoji="0" lang="hr-HR" sz="2800" b="1" i="0" u="none" strike="noStrike" kern="0" cap="none" spc="0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-48006" y="1553725"/>
              <a:ext cx="281059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1. Rukovodstvo sudionika proračunskog procesa</a:t>
              </a:r>
              <a:endParaRPr kumimoji="0" lang="hr-HR" sz="16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95536" y="4143380"/>
              <a:ext cx="2664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3. Voditelji i zaposlenici strukturnih jedinica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11560" y="2276872"/>
              <a:ext cx="17281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2. Koordinator IBC-a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11560" y="6186790"/>
              <a:ext cx="17281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 smtClean="0">
                  <a:solidFill>
                    <a:srgbClr val="00B050"/>
                  </a:solidFill>
                  <a:latin typeface="Calibri"/>
                </a:rPr>
                <a:t>Subjekti </a:t>
              </a:r>
              <a:r>
                <a:rPr kumimoji="0" lang="en-US" sz="1600" b="1" i="0" u="none" strike="noStrike" kern="0" cap="none" spc="0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</a:rPr>
                <a:t>IBC-a</a:t>
              </a:r>
              <a:endParaRPr kumimoji="0" lang="hr-HR" sz="1600" b="1" i="0" u="none" strike="noStrike" kern="0" cap="none" spc="0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724128" y="1484784"/>
              <a:ext cx="2880320" cy="1754326"/>
            </a:xfrm>
            <a:prstGeom prst="rect">
              <a:avLst/>
            </a:prstGeom>
            <a:solidFill>
              <a:sysClr val="window" lastClr="FFFFFF">
                <a:alpha val="75000"/>
              </a:sys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Kontrolno okruženje </a:t>
              </a:r>
              <a:r>
                <a:rPr kumimoji="0" lang="en-US" sz="1200" b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određuje način funkcioniranja cijelog sustava unutarnje kontrole</a:t>
              </a: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</a:t>
              </a:r>
              <a:r>
                <a:rPr kumimoji="0" lang="en-US" sz="1200" b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Ono osigurava disciplinu, strukturu i</a:t>
              </a: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</a:t>
              </a:r>
              <a:r>
                <a:rPr lang="en-US" sz="1200" kern="0" dirty="0" smtClean="0">
                  <a:solidFill>
                    <a:prstClr val="black"/>
                  </a:solidFill>
                  <a:latin typeface="Calibri"/>
                </a:rPr>
                <a:t>opće ozračje koje utječe na opću razinu unutarnje kontrole</a:t>
              </a: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Okružje</a:t>
              </a:r>
              <a:r>
                <a:rPr lang="en-US" sz="1200" kern="0" dirty="0" smtClean="0">
                  <a:solidFill>
                    <a:prstClr val="black"/>
                  </a:solidFill>
                  <a:latin typeface="Calibri"/>
                </a:rPr>
                <a:t>ima sveobuhvatan utjecaj na pripremanje strategije i ciljeva te i na </a:t>
              </a: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strukturiranje </a:t>
              </a:r>
              <a:r>
                <a:rPr kumimoji="0" lang="en-US" sz="12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kontrola.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</a:rPr>
                <a:t>INTOSAI GOV 9100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059832" y="5085184"/>
              <a:ext cx="2178918" cy="646331"/>
            </a:xfrm>
            <a:prstGeom prst="rect">
              <a:avLst/>
            </a:prstGeom>
            <a:solidFill>
              <a:sysClr val="window" lastClr="FFFFFF">
                <a:alpha val="75000"/>
              </a:sys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Reguliranje učinka postupaka i prijenosa </a:t>
              </a:r>
              <a:r>
                <a:rPr kumimoji="0" lang="en-US" sz="1200" b="0" i="1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financijskog upravljanja</a:t>
              </a:r>
              <a:endParaRPr kumimoji="0" lang="hr-HR" sz="1200" b="0" i="1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059832" y="5733256"/>
              <a:ext cx="4941168" cy="646331"/>
            </a:xfrm>
            <a:prstGeom prst="rect">
              <a:avLst/>
            </a:prstGeom>
            <a:solidFill>
              <a:sysClr val="window" lastClr="FFFFFF">
                <a:alpha val="75000"/>
              </a:sys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Dodjela dužnosti i ovlasti u pogledu</a:t>
              </a:r>
              <a:r>
                <a:rPr kumimoji="0" lang="en-US" sz="1200" b="0" i="1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obavljanja dužnosti i procedura financijskog upravljanja, uključujući one koje se odnose na organizaciju i provedbu IBC-a</a:t>
              </a:r>
              <a:endParaRPr kumimoji="0" lang="hr-HR" sz="1200" b="0" i="1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300192" y="5085184"/>
              <a:ext cx="2376264" cy="646331"/>
            </a:xfrm>
            <a:prstGeom prst="rect">
              <a:avLst/>
            </a:prstGeom>
            <a:solidFill>
              <a:sysClr val="window" lastClr="FFFFFF">
                <a:alpha val="75000"/>
              </a:sys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Utvrđivanje kvalifikacijskih zahtjeva </a:t>
              </a:r>
              <a:r>
                <a:rPr lang="en-US" sz="1200" i="1" kern="0" dirty="0" smtClean="0">
                  <a:solidFill>
                    <a:prstClr val="black"/>
                  </a:solidFill>
                  <a:latin typeface="Calibri"/>
                </a:rPr>
                <a:t>za rukovoditelje na svim razinama i za zaposlenike</a:t>
              </a:r>
              <a:endParaRPr kumimoji="0" lang="hr-HR" sz="1200" b="0" i="1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732240" y="4365104"/>
              <a:ext cx="1872208" cy="646331"/>
            </a:xfrm>
            <a:prstGeom prst="rect">
              <a:avLst/>
            </a:prstGeom>
            <a:solidFill>
              <a:sysClr val="window" lastClr="FFFFFF">
                <a:alpha val="75000"/>
              </a:sys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i="1" kern="0" dirty="0" smtClean="0">
                  <a:solidFill>
                    <a:prstClr val="black"/>
                  </a:solidFill>
                  <a:latin typeface="Calibri"/>
                </a:rPr>
                <a:t>Sastavljanje etičkog kodeksa i </a:t>
              </a:r>
              <a:r>
                <a:rPr kumimoji="0" lang="en-US" sz="1200" b="0" i="1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kodeksa poslovnog ponašanja</a:t>
              </a:r>
              <a:endParaRPr kumimoji="0" lang="hr-HR" sz="1200" b="0" i="1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059832" y="4365104"/>
              <a:ext cx="1584176" cy="646331"/>
            </a:xfrm>
            <a:prstGeom prst="rect">
              <a:avLst/>
            </a:prstGeom>
            <a:solidFill>
              <a:sysClr val="window" lastClr="FFFFFF">
                <a:alpha val="75000"/>
              </a:sys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Reguliranje aktivnosti povezanih s učinkom IBC-a</a:t>
              </a:r>
              <a:endParaRPr kumimoji="0" lang="hr-HR" sz="1200" b="0" i="1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932040" y="4365104"/>
              <a:ext cx="1368152" cy="646331"/>
            </a:xfrm>
            <a:prstGeom prst="rect">
              <a:avLst/>
            </a:prstGeom>
            <a:solidFill>
              <a:sysClr val="window" lastClr="FFFFFF">
                <a:alpha val="75000"/>
              </a:sys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Razrada klasifikacije rizika</a:t>
              </a:r>
              <a:endParaRPr kumimoji="0" lang="hr-HR" sz="1200" b="0" i="1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41" name="Прямая со стрелкой 40"/>
            <p:cNvCxnSpPr/>
            <p:nvPr/>
          </p:nvCxnSpPr>
          <p:spPr>
            <a:xfrm rot="5400000">
              <a:off x="3839156" y="2143116"/>
              <a:ext cx="429422" cy="794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339752" y="1571612"/>
              <a:ext cx="23042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Uspostavlja i održava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357290" y="4929198"/>
              <a:ext cx="13881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Analiza i podrška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67544" y="2857496"/>
              <a:ext cx="26642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-22860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Analiza</a:t>
              </a:r>
              <a:r>
                <a:rPr kumimoji="0" lang="en-US" sz="12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kontrolnog okruženja. Razrada metodološke potpore IBC-u. </a:t>
              </a:r>
              <a:r>
                <a:rPr lang="en-US" sz="1200" kern="0" dirty="0" smtClean="0">
                  <a:solidFill>
                    <a:prstClr val="black"/>
                  </a:solidFill>
                  <a:latin typeface="Calibri"/>
                </a:rPr>
                <a:t>Organizacija obuke zaposlenika u području </a:t>
              </a: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IBC-a. Sastavljanje konsolidiranih izvještaja o rezultatima IBC-a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45" name="Прямая со стрелкой 44"/>
            <p:cNvCxnSpPr/>
            <p:nvPr/>
          </p:nvCxnSpPr>
          <p:spPr>
            <a:xfrm>
              <a:off x="2268314" y="1928802"/>
              <a:ext cx="1785950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none"/>
            </a:ln>
            <a:effectLst/>
          </p:spPr>
        </p:cxnSp>
        <p:cxnSp>
          <p:nvCxnSpPr>
            <p:cNvPr id="46" name="Прямая со стрелкой 45"/>
            <p:cNvCxnSpPr/>
            <p:nvPr/>
          </p:nvCxnSpPr>
          <p:spPr>
            <a:xfrm>
              <a:off x="1357290" y="5357826"/>
              <a:ext cx="1571636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933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90790C-28AD-4057-B5AE-EE6E851BBDA6}" type="slidenum">
              <a:rPr lang="en-US" smtClean="0"/>
              <a:pPr>
                <a:defRPr/>
              </a:pPr>
              <a:t>12</a:t>
            </a:fld>
            <a:endParaRPr lang="hr-HR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79400" y="381000"/>
            <a:ext cx="8521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en-US" sz="2400" b="1" dirty="0" smtClean="0">
                <a:solidFill>
                  <a:srgbClr val="00602B"/>
                </a:solidFill>
                <a:latin typeface="Arial" panose="020B0604020202020204" pitchFamily="34" charset="0"/>
              </a:rPr>
              <a:t>Upravljanje rizikom</a:t>
            </a:r>
            <a:endParaRPr lang="hr-HR" sz="2400" b="1" dirty="0">
              <a:solidFill>
                <a:srgbClr val="006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Группа 24"/>
          <p:cNvGrpSpPr/>
          <p:nvPr/>
        </p:nvGrpSpPr>
        <p:grpSpPr>
          <a:xfrm>
            <a:off x="395536" y="1043444"/>
            <a:ext cx="8352928" cy="5625916"/>
            <a:chOff x="395536" y="1043444"/>
            <a:chExt cx="8352928" cy="5625916"/>
          </a:xfrm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395536" y="1052736"/>
              <a:ext cx="8352928" cy="5616624"/>
            </a:xfrm>
            <a:prstGeom prst="roundRect">
              <a:avLst/>
            </a:prstGeom>
            <a:solidFill>
              <a:srgbClr val="4F81BD">
                <a:alpha val="1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835696" y="1043444"/>
              <a:ext cx="5760640" cy="369332"/>
            </a:xfrm>
            <a:prstGeom prst="rect">
              <a:avLst/>
            </a:prstGeom>
            <a:solidFill>
              <a:srgbClr val="4F81BD">
                <a:alpha val="1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</a:rPr>
                <a:t>Sudionik proračunskog procesa</a:t>
              </a:r>
              <a:endParaRPr kumimoji="0" lang="hr-HR" sz="1800" b="1" i="0" u="none" strike="noStrike" kern="0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Овал 48"/>
            <p:cNvSpPr/>
            <p:nvPr/>
          </p:nvSpPr>
          <p:spPr>
            <a:xfrm>
              <a:off x="3203848" y="5733256"/>
              <a:ext cx="5400600" cy="576064"/>
            </a:xfrm>
            <a:prstGeom prst="ellipse">
              <a:avLst/>
            </a:prstGeom>
            <a:solidFill>
              <a:srgbClr val="F79646">
                <a:lumMod val="20000"/>
                <a:lumOff val="80000"/>
                <a:alpha val="5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Upravljanje rizikom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63216" y="1682521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1. Rukovodstvo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11560" y="3500438"/>
              <a:ext cx="172819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3. Voditelji i zaposlenici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strukturnih jedinica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868144" y="2060848"/>
              <a:ext cx="17281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2. Koordinator IBC-a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11560" y="6186790"/>
              <a:ext cx="17281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</a:rPr>
                <a:t>Subjekti</a:t>
              </a:r>
              <a:r>
                <a:rPr dirty="0" smtClean="0"/>
                <a:t> </a:t>
              </a:r>
              <a:r>
                <a:rPr kumimoji="0" lang="en-US" sz="1600" b="1" i="0" u="none" strike="noStrike" kern="0" cap="none" spc="0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</a:rPr>
                <a:t>IBC-a</a:t>
              </a:r>
              <a:endParaRPr kumimoji="0" lang="hr-HR" sz="1600" b="1" i="0" u="none" strike="noStrike" kern="0" cap="none" spc="0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54" name="Прямая со стрелкой 53"/>
            <p:cNvCxnSpPr/>
            <p:nvPr/>
          </p:nvCxnSpPr>
          <p:spPr>
            <a:xfrm rot="5400000">
              <a:off x="3572662" y="4714884"/>
              <a:ext cx="1570842" cy="794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55" name="TextBox 54"/>
            <p:cNvSpPr txBox="1"/>
            <p:nvPr/>
          </p:nvSpPr>
          <p:spPr>
            <a:xfrm>
              <a:off x="2440356" y="4000504"/>
              <a:ext cx="16561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Prepoznati, procijeniti,</a:t>
              </a:r>
              <a:r>
                <a:rPr kumimoji="0" lang="en-US" sz="14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svesti rizik na najnižu razinu</a:t>
              </a:r>
              <a:endParaRPr kumimoji="0" lang="hr-HR" sz="14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56" name="Прямая со стрелкой 55"/>
            <p:cNvCxnSpPr/>
            <p:nvPr/>
          </p:nvCxnSpPr>
          <p:spPr>
            <a:xfrm rot="16200000" flipH="1">
              <a:off x="3172404" y="3685588"/>
              <a:ext cx="3588430" cy="74858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1713726" y="2153180"/>
              <a:ext cx="310944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Organizira i provodi upravljanje rizikom</a:t>
              </a:r>
              <a:endParaRPr kumimoji="0" lang="hr-HR" sz="14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796136" y="2636912"/>
              <a:ext cx="2376264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Metodološka</a:t>
              </a:r>
              <a:r>
                <a:rPr lang="en-US" sz="1400" kern="0" dirty="0" smtClean="0">
                  <a:solidFill>
                    <a:prstClr val="black"/>
                  </a:solidFill>
                  <a:latin typeface="Calibri"/>
                </a:rPr>
                <a:t>podrška u upravljanju rizikom</a:t>
              </a: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4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 smtClean="0">
                  <a:solidFill>
                    <a:prstClr val="black"/>
                  </a:solidFill>
                  <a:latin typeface="Calibri"/>
                </a:rPr>
                <a:t>Pružanje podrške rukovodstvu i voditeljima </a:t>
              </a: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strukturnih jedinica u prepoznavanju i procjeni rizika, razradi</a:t>
              </a:r>
              <a:r>
                <a:rPr kumimoji="0" lang="en-US" sz="14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i provedbi mjera namijenjenih dovođenju rizika na najmanju razinu.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4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kern="0" dirty="0" smtClean="0">
                  <a:solidFill>
                    <a:prstClr val="black"/>
                  </a:solidFill>
                  <a:latin typeface="Calibri"/>
                </a:rPr>
                <a:t>Priprema i održavanje registra rizika</a:t>
              </a:r>
              <a:endParaRPr kumimoji="0" lang="hr-HR" sz="14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59" name="Прямая со стрелкой 58"/>
            <p:cNvCxnSpPr/>
            <p:nvPr/>
          </p:nvCxnSpPr>
          <p:spPr>
            <a:xfrm>
              <a:off x="2285984" y="1928802"/>
              <a:ext cx="2643206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none"/>
            </a:ln>
            <a:effectLst/>
          </p:spPr>
        </p:cxnSp>
        <p:cxnSp>
          <p:nvCxnSpPr>
            <p:cNvPr id="60" name="Прямая со стрелкой 59"/>
            <p:cNvCxnSpPr/>
            <p:nvPr/>
          </p:nvCxnSpPr>
          <p:spPr>
            <a:xfrm>
              <a:off x="2143108" y="3929066"/>
              <a:ext cx="2214578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non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0555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90790C-28AD-4057-B5AE-EE6E851BBDA6}" type="slidenum">
              <a:rPr lang="en-US" smtClean="0"/>
              <a:pPr>
                <a:defRPr/>
              </a:pPr>
              <a:t>13</a:t>
            </a:fld>
            <a:endParaRPr lang="hr-HR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79400" y="381000"/>
            <a:ext cx="8521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en-US" sz="2400" b="1" dirty="0" smtClean="0">
                <a:solidFill>
                  <a:srgbClr val="00602B"/>
                </a:solidFill>
                <a:latin typeface="Arial" panose="020B0604020202020204" pitchFamily="34" charset="0"/>
              </a:rPr>
              <a:t>Informacijski sustav</a:t>
            </a:r>
            <a:endParaRPr lang="hr-HR" sz="2400" b="1" dirty="0">
              <a:solidFill>
                <a:srgbClr val="006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408906" y="1043444"/>
            <a:ext cx="8352928" cy="5616624"/>
            <a:chOff x="408906" y="1043444"/>
            <a:chExt cx="8352928" cy="5616624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408906" y="1043444"/>
              <a:ext cx="8352928" cy="5616624"/>
            </a:xfrm>
            <a:prstGeom prst="roundRect">
              <a:avLst/>
            </a:prstGeom>
            <a:solidFill>
              <a:srgbClr val="4F81BD">
                <a:alpha val="1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35696" y="1043444"/>
              <a:ext cx="5760640" cy="369332"/>
            </a:xfrm>
            <a:prstGeom prst="rect">
              <a:avLst/>
            </a:prstGeom>
            <a:solidFill>
              <a:srgbClr val="4F81BD">
                <a:alpha val="1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</a:rPr>
                <a:t>Sudionik proračunskog procesa</a:t>
              </a:r>
              <a:endParaRPr kumimoji="0" lang="hr-HR" sz="1800" b="1" i="0" u="none" strike="noStrike" kern="0" cap="none" spc="0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2987824" y="5805264"/>
              <a:ext cx="5400600" cy="576064"/>
            </a:xfrm>
            <a:prstGeom prst="ellipse">
              <a:avLst/>
            </a:prstGeom>
            <a:solidFill>
              <a:srgbClr val="F79646">
                <a:lumMod val="20000"/>
                <a:lumOff val="80000"/>
                <a:alpha val="5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Informacijski sustav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1560" y="1556792"/>
              <a:ext cx="17281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1. Rukovodstvo sudionika proračunskog procesa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56556" y="4583707"/>
              <a:ext cx="172819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3. Voditelji i zaposlenici strukturnih jedinica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83568" y="2780928"/>
              <a:ext cx="17281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2. Koordinator IBC-a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11560" y="6186790"/>
              <a:ext cx="17281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 smtClean="0">
                  <a:solidFill>
                    <a:srgbClr val="00B050"/>
                  </a:solidFill>
                  <a:latin typeface="Calibri"/>
                </a:rPr>
                <a:t>Subjekti </a:t>
              </a:r>
              <a:r>
                <a:rPr kumimoji="0" lang="en-US" sz="1600" b="1" i="0" u="none" strike="noStrike" kern="0" cap="none" spc="0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</a:rPr>
                <a:t>IBC-a</a:t>
              </a:r>
              <a:endParaRPr kumimoji="0" lang="hr-HR" sz="1600" b="1" i="0" u="none" strike="noStrike" kern="0" cap="none" spc="0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868144" y="1772816"/>
              <a:ext cx="2448272" cy="2862322"/>
            </a:xfrm>
            <a:prstGeom prst="rect">
              <a:avLst/>
            </a:prstGeom>
            <a:solidFill>
              <a:sysClr val="window" lastClr="FFFFFF">
                <a:alpha val="75000"/>
              </a:sys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Informacijski sustavi </a:t>
              </a:r>
              <a:r>
                <a:rPr lang="en-US" sz="1200" i="1" kern="0" dirty="0" smtClean="0">
                  <a:solidFill>
                    <a:prstClr val="black"/>
                  </a:solidFill>
                  <a:latin typeface="Calibri"/>
                </a:rPr>
                <a:t>izdaju izvještaje koji sadržavaju operativne, financijske i nefinancijske podatke, kao i podatke o usklađenosti s trenutačnim standardima</a:t>
              </a:r>
              <a:r>
                <a:rPr kumimoji="0" lang="en-US" sz="1200" b="0" i="1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, koje omogućuju </a:t>
              </a:r>
              <a:r>
                <a:rPr lang="en-US" sz="1200" i="1" kern="0" dirty="0" smtClean="0">
                  <a:solidFill>
                    <a:prstClr val="black"/>
                  </a:solidFill>
                  <a:latin typeface="Calibri"/>
                </a:rPr>
                <a:t>provedbu i kontrolu aktivnosti unutar organizacije</a:t>
              </a:r>
              <a:r>
                <a:rPr kumimoji="0" lang="en-US" sz="1200" b="0" i="1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Oni rade s pomoću podataka koje dobiju</a:t>
              </a:r>
              <a:r>
                <a:rPr kumimoji="0" lang="en-US" sz="1200" b="0" i="1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od same organizacije, ali i s pomoću podataka o vanjskim skupovima, aktivnostima i stanjima </a:t>
              </a:r>
              <a:r>
                <a:rPr lang="en-US" sz="1200" i="1" kern="0" dirty="0" smtClean="0">
                  <a:solidFill>
                    <a:prstClr val="black"/>
                  </a:solidFill>
                  <a:latin typeface="Calibri"/>
                </a:rPr>
                <a:t>, što je potrebno za donošenje odluka i pripremanje izvještaja</a:t>
              </a:r>
              <a:r>
                <a:rPr kumimoji="0" lang="en-US" sz="1200" b="0" i="1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</a:rPr>
                <a:t>INTOSAI GOV 9100</a:t>
              </a:r>
              <a:endParaRPr kumimoji="0" lang="hr-HR" sz="1200" b="0" i="1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 rot="16200000" flipH="1">
              <a:off x="3602742" y="3683878"/>
              <a:ext cx="3731876" cy="78848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2357422" y="1928802"/>
              <a:ext cx="285752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Organizira osnivanje</a:t>
              </a:r>
              <a:r>
                <a:rPr kumimoji="0" lang="en-US" sz="12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i funkcioniranje, u svrhu organizacije i rada IBC-a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31" name="Прямая со стрелкой 30"/>
            <p:cNvCxnSpPr/>
            <p:nvPr/>
          </p:nvCxnSpPr>
          <p:spPr>
            <a:xfrm rot="16200000" flipH="1">
              <a:off x="3893339" y="4250537"/>
              <a:ext cx="2571768" cy="71438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2357422" y="3071810"/>
              <a:ext cx="27146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Upotreba u svrhu analiziranja učinkovitosti IBC-a i pripreme izvještaja o rezultatima IBC-a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33" name="Прямая со стрелкой 32"/>
            <p:cNvCxnSpPr/>
            <p:nvPr/>
          </p:nvCxnSpPr>
          <p:spPr>
            <a:xfrm rot="5400000">
              <a:off x="4642644" y="5286388"/>
              <a:ext cx="572298" cy="794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2643174" y="5072074"/>
              <a:ext cx="20162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Upotreba u svrhu učinkovitosti IBC-a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35" name="Прямая со стрелкой 34"/>
            <p:cNvCxnSpPr/>
            <p:nvPr/>
          </p:nvCxnSpPr>
          <p:spPr>
            <a:xfrm>
              <a:off x="2214546" y="1857364"/>
              <a:ext cx="3214710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none"/>
            </a:ln>
            <a:effectLst/>
          </p:spPr>
        </p:cxnSp>
        <p:cxnSp>
          <p:nvCxnSpPr>
            <p:cNvPr id="36" name="Прямая со стрелкой 35"/>
            <p:cNvCxnSpPr/>
            <p:nvPr/>
          </p:nvCxnSpPr>
          <p:spPr>
            <a:xfrm>
              <a:off x="2357422" y="3000372"/>
              <a:ext cx="2786082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none"/>
            </a:ln>
            <a:effectLst/>
          </p:spPr>
        </p:cxnSp>
        <p:cxnSp>
          <p:nvCxnSpPr>
            <p:cNvPr id="37" name="Прямая со стрелкой 36"/>
            <p:cNvCxnSpPr/>
            <p:nvPr/>
          </p:nvCxnSpPr>
          <p:spPr>
            <a:xfrm>
              <a:off x="2571736" y="5000636"/>
              <a:ext cx="2357454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  <a:tailEnd type="non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91776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90790C-28AD-4057-B5AE-EE6E851BBDA6}" type="slidenum">
              <a:rPr lang="ru-RU" smtClean="0"/>
              <a:pPr>
                <a:defRPr/>
              </a:pPr>
              <a:t>14</a:t>
            </a:fld>
            <a:endParaRPr lang="hr-HR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79400" y="381000"/>
            <a:ext cx="8521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en-US" sz="2400" b="1" dirty="0" smtClean="0">
                <a:solidFill>
                  <a:srgbClr val="00602B"/>
                </a:solidFill>
                <a:latin typeface="Arial" panose="020B0604020202020204" pitchFamily="34" charset="0"/>
              </a:rPr>
              <a:t>Monitoring kontrola</a:t>
            </a:r>
            <a:endParaRPr lang="hr-HR" sz="2400" b="1" dirty="0">
              <a:solidFill>
                <a:srgbClr val="006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363786" y="980728"/>
            <a:ext cx="8352928" cy="5616624"/>
            <a:chOff x="395536" y="1080537"/>
            <a:chExt cx="8352928" cy="5616624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395536" y="1080537"/>
              <a:ext cx="8352928" cy="5616624"/>
            </a:xfrm>
            <a:prstGeom prst="roundRect">
              <a:avLst/>
            </a:prstGeom>
            <a:solidFill>
              <a:srgbClr val="4F81BD">
                <a:alpha val="1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2987824" y="6021288"/>
              <a:ext cx="5400600" cy="576064"/>
            </a:xfrm>
            <a:prstGeom prst="ellipse">
              <a:avLst/>
            </a:prstGeom>
            <a:solidFill>
              <a:srgbClr val="F79646">
                <a:lumMod val="20000"/>
                <a:lumOff val="80000"/>
                <a:alpha val="50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Monitoring kontrola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67544" y="1584593"/>
              <a:ext cx="172819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1. Rukovodstvo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67544" y="4117647"/>
              <a:ext cx="172819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3. Voditelji i zaposlenici strukturnih jedinica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7544" y="2952745"/>
              <a:ext cx="17281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2. Koordinator IBC-a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67544" y="6186790"/>
              <a:ext cx="17281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/>
                </a:rPr>
                <a:t>Subjekti IBC-a</a:t>
              </a:r>
              <a:endParaRPr kumimoji="0" lang="hr-HR" sz="1600" b="1" i="0" u="none" strike="noStrike" kern="0" cap="none" spc="0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195736" y="1412776"/>
              <a:ext cx="6336704" cy="646331"/>
            </a:xfrm>
            <a:prstGeom prst="rect">
              <a:avLst/>
            </a:prstGeom>
            <a:solidFill>
              <a:sysClr val="window" lastClr="FFFFFF">
                <a:alpha val="75000"/>
              </a:sys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 svrhu procjene </a:t>
              </a:r>
              <a:r>
                <a:rPr lang="en-US" sz="1200" kern="0" dirty="0" smtClean="0">
                  <a:solidFill>
                    <a:prstClr val="black"/>
                  </a:solidFill>
                  <a:latin typeface="Calibri"/>
                </a:rPr>
                <a:t>učinkovitosti sustava tijekom vremena, sustav unutarnje kontrole mora se nadzirati</a:t>
              </a: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 Monitoring se provodi s pomoću redovitih</a:t>
              </a:r>
              <a:r>
                <a:rPr kumimoji="0" lang="en-US" sz="12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kontrola, pojedinačnih inspekcija te kombinacijom obiju metoda. 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195736" y="4266962"/>
              <a:ext cx="6336704" cy="1569660"/>
            </a:xfrm>
            <a:prstGeom prst="rect">
              <a:avLst/>
            </a:prstGeom>
            <a:solidFill>
              <a:sysClr val="window" lastClr="FFFFFF">
                <a:alpha val="75000"/>
              </a:sys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Monitoring sustava unutarnje kontrole trebao bi</a:t>
              </a:r>
              <a:r>
                <a:rPr kumimoji="0" lang="en-US" sz="12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obuhvaćati načela i algoritme usmjerene prema osiguravanju prikladne i </a:t>
              </a:r>
              <a:r>
                <a:rPr lang="en-US" sz="1200" kern="0" dirty="0" smtClean="0">
                  <a:solidFill>
                    <a:prstClr val="black"/>
                  </a:solidFill>
                  <a:latin typeface="Calibri"/>
                </a:rPr>
                <a:t>pravovremene reakcije na rezultate provedene revizije i ostalih inspekcija</a:t>
              </a: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  Rukovodstvo je obvezno (1) pravovremeno evaluirati revizorova mišljenja</a:t>
              </a:r>
              <a:r>
                <a:rPr dirty="0" smtClean="0"/>
                <a:t> </a:t>
              </a:r>
              <a:r>
                <a:rPr lang="en-US" sz="1200" kern="0" dirty="0" smtClean="0">
                  <a:solidFill>
                    <a:prstClr val="black"/>
                  </a:solidFill>
                  <a:latin typeface="Calibri"/>
                </a:rPr>
                <a:t>i rezultate ostalih inspekcija, uključujući one koji ukazuju na nedostatke i pružaju preporuke revizora i ostalih osoba koje evaluiraju aktivnosti organizacije</a:t>
              </a: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, (2) donositi odluke o poduzimanju prikladnih aktivnosti koje se temelje na rezultatima</a:t>
              </a:r>
              <a:r>
                <a:rPr kumimoji="0" lang="en-US" sz="12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mišljenja i preporuka sastavljenih na temelju revizija i ostalih inspekcija (3) u određenom vremenskom okviru kako bi se poduzele sve mjere koje ispravljaju ili na drugi način rješavanju pitanja koja su im postavljena. 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95736" y="2132856"/>
              <a:ext cx="6336704" cy="646331"/>
            </a:xfrm>
            <a:prstGeom prst="rect">
              <a:avLst/>
            </a:prstGeom>
            <a:solidFill>
              <a:sysClr val="window" lastClr="FFFFFF">
                <a:alpha val="75000"/>
              </a:sys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Kontinuirani monitoring</a:t>
              </a:r>
              <a:r>
                <a:rPr kumimoji="0" lang="en-US" sz="12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sustava unutarnje kontrole provodi se u okviru dnevnih, rutinskih aktivnosti organizacije. Monitoring se provodi kontinuirano i u stvarnom vremenu, osigurava dinamičnu reakciju na promjene uvjeta i sastavni je dio aktivnosti organizacije. 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95736" y="2996952"/>
              <a:ext cx="6336704" cy="830997"/>
            </a:xfrm>
            <a:prstGeom prst="rect">
              <a:avLst/>
            </a:prstGeom>
            <a:solidFill>
              <a:sysClr val="window" lastClr="FFFFFF">
                <a:alpha val="75000"/>
              </a:sysClr>
            </a:solidFill>
          </p:spPr>
          <p:txBody>
            <a:bodyPr wrap="square" rtlCol="0">
              <a:spAutoFit/>
            </a:bodyPr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Obujam i</a:t>
              </a:r>
              <a:r>
                <a:rPr kumimoji="0" lang="en-US" sz="12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učestalost pojedinačnih inspekcija uglavnom ovisi o procjeni rizika i učinkovitosti stalnog algoritma monitoringa.  …. Organizacija mora uzeti u obzir vrstu i stupanj promjena </a:t>
              </a:r>
              <a:r>
                <a:rPr lang="en-US" sz="1200" kern="0" dirty="0" smtClean="0">
                  <a:solidFill>
                    <a:prstClr val="black"/>
                  </a:solidFill>
                  <a:latin typeface="Calibri"/>
                </a:rPr>
                <a:t>koje proizlaze i iz unutarnjih i vanjskih događaja </a:t>
              </a:r>
              <a:r>
                <a:rPr kumimoji="0" lang="en-US" sz="12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i rizika povezanih s njima te iz relevantnih kontrolnih </a:t>
              </a:r>
              <a:r>
                <a:rPr lang="en-US" sz="1200" kern="0" dirty="0" smtClean="0">
                  <a:solidFill>
                    <a:prstClr val="black"/>
                  </a:solidFill>
                  <a:latin typeface="Calibri"/>
                </a:rPr>
                <a:t>radnji</a:t>
              </a: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; kao i iz rezultata</a:t>
              </a:r>
              <a:r>
                <a:rPr kumimoji="0" lang="en-US" sz="12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kontinuiranog monitoringa.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38665" y="1953925"/>
              <a:ext cx="17859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Organizira, upotrebljava rezultate</a:t>
              </a:r>
              <a:r>
                <a:rPr kumimoji="0" lang="en-US" sz="12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za poboljšanje IBC-a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0034" y="3528239"/>
              <a:ext cx="16236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Provodi, sastavlja izvještaje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18906" y="5180737"/>
              <a:ext cx="17859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prstClr val="black"/>
                  </a:solidFill>
                  <a:latin typeface="Calibri"/>
                </a:rPr>
                <a:t>Upotreba rezultata za poboljšanje </a:t>
              </a: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IBC-a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063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90790C-28AD-4057-B5AE-EE6E851BBDA6}" type="slidenum">
              <a:rPr lang="en-US" smtClean="0"/>
              <a:pPr>
                <a:defRPr/>
              </a:pPr>
              <a:t>15</a:t>
            </a:fld>
            <a:endParaRPr lang="hr-HR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79400" y="533399"/>
            <a:ext cx="8521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en-US" sz="2400" b="1" dirty="0" smtClean="0">
                <a:solidFill>
                  <a:srgbClr val="00602B"/>
                </a:solidFill>
                <a:latin typeface="Arial" panose="020B0604020202020204" pitchFamily="34" charset="0"/>
              </a:rPr>
              <a:t>Unutarnja kontrola proračuna i unutarnje revizija</a:t>
            </a:r>
            <a:endParaRPr lang="hr-HR" sz="2400" b="1" dirty="0">
              <a:solidFill>
                <a:srgbClr val="006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Хорда 2"/>
          <p:cNvSpPr/>
          <p:nvPr/>
        </p:nvSpPr>
        <p:spPr>
          <a:xfrm rot="6667483">
            <a:off x="2017268" y="3189210"/>
            <a:ext cx="2441764" cy="2712956"/>
          </a:xfrm>
          <a:prstGeom prst="chord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 smtClean="0"/>
          </a:p>
        </p:txBody>
      </p:sp>
      <p:sp>
        <p:nvSpPr>
          <p:cNvPr id="25" name="Хорда 24"/>
          <p:cNvSpPr/>
          <p:nvPr/>
        </p:nvSpPr>
        <p:spPr>
          <a:xfrm rot="6667483">
            <a:off x="734006" y="1572283"/>
            <a:ext cx="5008288" cy="5068251"/>
          </a:xfrm>
          <a:prstGeom prst="chord">
            <a:avLst>
              <a:gd name="adj1" fmla="val 2778945"/>
              <a:gd name="adj2" fmla="val 16200000"/>
            </a:avLst>
          </a:prstGeom>
          <a:noFill/>
          <a:ln w="31750"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917307" y="4106407"/>
            <a:ext cx="2389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Unutarnja kontrola proračuna</a:t>
            </a:r>
            <a:endParaRPr lang="hr-HR" b="1" dirty="0">
              <a:latin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55382" y="2477632"/>
            <a:ext cx="2822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Unutarnja operativna kontrola</a:t>
            </a:r>
            <a:endParaRPr lang="hr-HR" b="1" dirty="0">
              <a:latin typeface="Calibri" panose="020F0502020204030204" pitchFamily="34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1922586" y="4752738"/>
            <a:ext cx="0" cy="647967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36" name="Прямая со стрелкой 35"/>
          <p:cNvCxnSpPr/>
          <p:nvPr/>
        </p:nvCxnSpPr>
        <p:spPr>
          <a:xfrm>
            <a:off x="1922586" y="5403827"/>
            <a:ext cx="3439989" cy="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tailEnd type="none"/>
          </a:ln>
          <a:effectLst/>
        </p:spPr>
      </p:cxnSp>
      <p:cxnSp>
        <p:nvCxnSpPr>
          <p:cNvPr id="37" name="Прямая со стрелкой 36"/>
          <p:cNvCxnSpPr/>
          <p:nvPr/>
        </p:nvCxnSpPr>
        <p:spPr>
          <a:xfrm flipV="1">
            <a:off x="698080" y="4414061"/>
            <a:ext cx="0" cy="1410952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38" name="Прямая со стрелкой 37"/>
          <p:cNvCxnSpPr/>
          <p:nvPr/>
        </p:nvCxnSpPr>
        <p:spPr>
          <a:xfrm flipV="1">
            <a:off x="698080" y="5819775"/>
            <a:ext cx="4664495" cy="5238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tailEnd type="non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149167" y="5060393"/>
            <a:ext cx="1980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Financijski pokazatelji</a:t>
            </a:r>
            <a:endParaRPr lang="hr-HR" dirty="0">
              <a:latin typeface="Calibri" panose="020F050202020403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93785" y="5496609"/>
            <a:ext cx="6298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Pokazatelji aktivnosti javnog subjekta, lokalnog tijela samouprave</a:t>
            </a:r>
            <a:endParaRPr lang="hr-HR" dirty="0">
              <a:latin typeface="Calibri" panose="020F0502020204030204" pitchFamily="34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6610350" y="2441580"/>
            <a:ext cx="1971675" cy="2104108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Unutarnja revizija</a:t>
            </a:r>
            <a:endParaRPr lang="hr-HR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 flipH="1" flipV="1">
            <a:off x="4210050" y="2917977"/>
            <a:ext cx="2496782" cy="952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tailEnd type="arrow"/>
          </a:ln>
          <a:effectLst/>
        </p:spPr>
      </p:cxnSp>
      <p:cxnSp>
        <p:nvCxnSpPr>
          <p:cNvPr id="50" name="Прямая со стрелкой 49"/>
          <p:cNvCxnSpPr/>
          <p:nvPr/>
        </p:nvCxnSpPr>
        <p:spPr>
          <a:xfrm flipH="1">
            <a:off x="4210050" y="4106407"/>
            <a:ext cx="2552701" cy="0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dash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4943476" y="3767730"/>
            <a:ext cx="1507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Koordinacija aktivnosti IBC-a</a:t>
            </a:r>
            <a:endParaRPr lang="hr-HR" dirty="0">
              <a:latin typeface="Calibri" panose="020F050202020403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72100" y="2558170"/>
            <a:ext cx="1507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Procjena</a:t>
            </a:r>
            <a:endParaRPr lang="hr-HR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83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90790C-28AD-4057-B5AE-EE6E851BBDA6}" type="slidenum">
              <a:rPr lang="ru-RU" smtClean="0"/>
              <a:pPr>
                <a:defRPr/>
              </a:pPr>
              <a:t>16</a:t>
            </a:fld>
            <a:endParaRPr lang="hr-HR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279400" y="381000"/>
            <a:ext cx="8521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en-US" sz="2400" b="1" dirty="0" smtClean="0">
                <a:solidFill>
                  <a:srgbClr val="00602B"/>
                </a:solidFill>
                <a:latin typeface="Arial" panose="020B0604020202020204" pitchFamily="34" charset="0"/>
              </a:rPr>
              <a:t>Mogući načini organizacije unutarnje revizije</a:t>
            </a:r>
            <a:endParaRPr lang="hr-HR" sz="2400" b="1" dirty="0">
              <a:solidFill>
                <a:srgbClr val="006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 flipH="1">
            <a:off x="2117045" y="2745793"/>
            <a:ext cx="1" cy="445082"/>
          </a:xfrm>
          <a:prstGeom prst="straightConnector1">
            <a:avLst/>
          </a:prstGeom>
          <a:noFill/>
          <a:ln w="25400" cap="flat" cmpd="sng" algn="ctr">
            <a:solidFill>
              <a:srgbClr val="1F497D"/>
            </a:solidFill>
            <a:prstDash val="solid"/>
            <a:tailEnd type="arrow"/>
          </a:ln>
          <a:effectLst/>
        </p:spPr>
      </p:cxnSp>
      <p:cxnSp>
        <p:nvCxnSpPr>
          <p:cNvPr id="47" name="Прямая со стрелкой 46"/>
          <p:cNvCxnSpPr/>
          <p:nvPr/>
        </p:nvCxnSpPr>
        <p:spPr>
          <a:xfrm>
            <a:off x="1266770" y="4472397"/>
            <a:ext cx="0" cy="1205449"/>
          </a:xfrm>
          <a:prstGeom prst="straightConnector1">
            <a:avLst/>
          </a:prstGeom>
          <a:noFill/>
          <a:ln w="25400" cap="flat" cmpd="sng" algn="ctr">
            <a:solidFill>
              <a:srgbClr val="1F497D"/>
            </a:solidFill>
            <a:prstDash val="dash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6555207" y="3609322"/>
            <a:ext cx="12073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solidFill>
                  <a:prstClr val="black"/>
                </a:solidFill>
                <a:latin typeface="Calibri"/>
              </a:rPr>
              <a:t>Preporuke, konzultacije za rukovodstvo kontrolora 2. razine</a:t>
            </a:r>
            <a:endParaRPr lang="hr-HR" sz="12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Блок-схема: несколько документов 41"/>
          <p:cNvSpPr/>
          <p:nvPr/>
        </p:nvSpPr>
        <p:spPr>
          <a:xfrm>
            <a:off x="4648199" y="5371390"/>
            <a:ext cx="1952616" cy="808851"/>
          </a:xfrm>
          <a:prstGeom prst="flowChartMultidocument">
            <a:avLst/>
          </a:prstGeom>
          <a:solidFill>
            <a:srgbClr val="9BBB59">
              <a:lumMod val="20000"/>
              <a:lumOff val="8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Kontrolor</a:t>
            </a: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prstClr val="black"/>
                </a:solidFill>
                <a:latin typeface="Calibri"/>
              </a:rPr>
              <a:t>3. razine</a:t>
            </a: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648199" y="3396298"/>
            <a:ext cx="1951822" cy="646331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Kontrolor</a:t>
            </a: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prstClr val="black"/>
                </a:solidFill>
                <a:latin typeface="Calibri"/>
              </a:rPr>
              <a:t>2. razine</a:t>
            </a: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48199" y="1249131"/>
            <a:ext cx="1952615" cy="923330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Glavni administrator</a:t>
            </a: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600021" y="1261308"/>
            <a:ext cx="15914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 smtClean="0">
                <a:solidFill>
                  <a:prstClr val="black"/>
                </a:solidFill>
                <a:latin typeface="Calibri"/>
              </a:rPr>
              <a:t>Preporuke, konzultacije za rukovodstvo glavnog administratora</a:t>
            </a:r>
            <a:r>
              <a:rPr dirty="0" smtClean="0"/>
              <a:t> </a:t>
            </a:r>
            <a:endParaRPr kumimoji="0" lang="hr-H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rot="5400000">
            <a:off x="5258433" y="3711893"/>
            <a:ext cx="3970648" cy="1588"/>
          </a:xfrm>
          <a:prstGeom prst="line">
            <a:avLst/>
          </a:prstGeom>
          <a:noFill/>
          <a:ln w="25400" cap="flat" cmpd="sng" algn="ctr">
            <a:solidFill>
              <a:srgbClr val="1F497D"/>
            </a:solidFill>
            <a:prstDash val="dash"/>
            <a:tailEnd type="none"/>
          </a:ln>
          <a:effectLst/>
        </p:spPr>
      </p:cxnSp>
      <p:cxnSp>
        <p:nvCxnSpPr>
          <p:cNvPr id="51" name="Прямая соединительная линия 50"/>
          <p:cNvCxnSpPr/>
          <p:nvPr/>
        </p:nvCxnSpPr>
        <p:spPr>
          <a:xfrm>
            <a:off x="6600021" y="3833563"/>
            <a:ext cx="642942" cy="1588"/>
          </a:xfrm>
          <a:prstGeom prst="line">
            <a:avLst/>
          </a:prstGeom>
          <a:ln w="25400">
            <a:solidFill>
              <a:schemeClr val="tx2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600021" y="1727362"/>
            <a:ext cx="642942" cy="1588"/>
          </a:xfrm>
          <a:prstGeom prst="line">
            <a:avLst/>
          </a:prstGeom>
          <a:ln w="25400">
            <a:solidFill>
              <a:schemeClr val="tx2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731025" y="5215763"/>
            <a:ext cx="1625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kern="0" dirty="0">
                <a:solidFill>
                  <a:prstClr val="black"/>
                </a:solidFill>
                <a:latin typeface="Calibri"/>
              </a:rPr>
              <a:t>Preporuke, konzultacije za rukovodstvo 3.</a:t>
            </a:r>
            <a:r>
              <a:rPr dirty="0" smtClean="0"/>
              <a:t> </a:t>
            </a:r>
            <a:r>
              <a:rPr lang="en-US" sz="1200" kern="0" dirty="0" smtClean="0">
                <a:solidFill>
                  <a:prstClr val="black"/>
                </a:solidFill>
                <a:latin typeface="Calibri"/>
              </a:rPr>
              <a:t>razine</a:t>
            </a:r>
            <a:endParaRPr lang="hr-HR" sz="12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7526337" y="3098518"/>
            <a:ext cx="1514476" cy="1470089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Posebna ustanova za unutarnju reviziju</a:t>
            </a:r>
            <a:endParaRPr lang="hr-HR" sz="12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V="1">
            <a:off x="7264825" y="3835151"/>
            <a:ext cx="201622" cy="1"/>
          </a:xfrm>
          <a:prstGeom prst="line">
            <a:avLst/>
          </a:prstGeom>
          <a:ln w="25400">
            <a:solidFill>
              <a:schemeClr val="tx2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6601610" y="5677846"/>
            <a:ext cx="642942" cy="1588"/>
          </a:xfrm>
          <a:prstGeom prst="line">
            <a:avLst/>
          </a:prstGeom>
          <a:ln w="25400">
            <a:solidFill>
              <a:schemeClr val="tx2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50421" y="798641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</a:rPr>
              <a:t>II.</a:t>
            </a:r>
            <a:endParaRPr lang="hr-HR" sz="2400" b="1" dirty="0">
              <a:latin typeface="Calibri" panose="020F050202020403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849831" y="806800"/>
            <a:ext cx="266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alibri" panose="020F0502020204030204" pitchFamily="34" charset="0"/>
              </a:rPr>
              <a:t>I.</a:t>
            </a:r>
            <a:endParaRPr lang="hr-HR" sz="2400" b="1" dirty="0">
              <a:latin typeface="Calibri" panose="020F050202020403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38174" y="1268465"/>
            <a:ext cx="3095625" cy="1477328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Glavni administrator</a:t>
            </a: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kern="0" dirty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1027175" y="1584473"/>
            <a:ext cx="2344675" cy="1085850"/>
          </a:xfrm>
          <a:prstGeom prst="ellipse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Jedinica unutarnje revizije: </a:t>
            </a:r>
            <a:r>
              <a:rPr lang="en-US" sz="1200" kern="0" dirty="0" smtClean="0">
                <a:solidFill>
                  <a:prstClr val="black"/>
                </a:solidFill>
                <a:latin typeface="Calibri"/>
              </a:rPr>
              <a:t>preporuke, konzultacije za rukovodstvo glavnog administratora </a:t>
            </a:r>
            <a:endParaRPr lang="hr-HR" sz="1200" kern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38173" y="3190875"/>
            <a:ext cx="3095625" cy="1477328"/>
          </a:xfrm>
          <a:prstGeom prst="rect">
            <a:avLst/>
          </a:prstGeom>
          <a:solidFill>
            <a:srgbClr val="9BBB59">
              <a:lumMod val="20000"/>
              <a:lumOff val="8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Kontrolor</a:t>
            </a: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prstClr val="black"/>
                </a:solidFill>
                <a:latin typeface="Calibri"/>
              </a:rPr>
              <a:t>2. razine</a:t>
            </a:r>
            <a:endParaRPr lang="hr-HR" kern="0" dirty="0" smtClean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kern="0" dirty="0" smtClean="0">
              <a:solidFill>
                <a:prstClr val="black"/>
              </a:solidFill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747685" y="3791039"/>
            <a:ext cx="2890866" cy="777568"/>
          </a:xfrm>
          <a:prstGeom prst="ellipse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Jedinica unutarnje revizije: preporuke, konzultacije za rukovodstvo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kontrolora 2. razine</a:t>
            </a:r>
            <a:endParaRPr kumimoji="0" lang="hr-H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>
            <a:off x="2088611" y="4668203"/>
            <a:ext cx="23040" cy="1011231"/>
          </a:xfrm>
          <a:prstGeom prst="straightConnector1">
            <a:avLst/>
          </a:prstGeom>
          <a:noFill/>
          <a:ln w="25400" cap="flat" cmpd="sng" algn="ctr">
            <a:solidFill>
              <a:srgbClr val="1F497D"/>
            </a:solidFill>
            <a:prstDash val="dash"/>
            <a:tailEnd type="arrow"/>
          </a:ln>
          <a:effectLst/>
        </p:spPr>
      </p:cxnSp>
      <p:cxnSp>
        <p:nvCxnSpPr>
          <p:cNvPr id="69" name="Прямая со стрелкой 68"/>
          <p:cNvCxnSpPr/>
          <p:nvPr/>
        </p:nvCxnSpPr>
        <p:spPr>
          <a:xfrm>
            <a:off x="2869661" y="4666615"/>
            <a:ext cx="23040" cy="1011231"/>
          </a:xfrm>
          <a:prstGeom prst="straightConnector1">
            <a:avLst/>
          </a:prstGeom>
          <a:noFill/>
          <a:ln w="25400" cap="flat" cmpd="sng" algn="ctr">
            <a:solidFill>
              <a:srgbClr val="1F497D"/>
            </a:solidFill>
            <a:prstDash val="dash"/>
            <a:tailEnd type="arrow"/>
          </a:ln>
          <a:effectLst/>
        </p:spPr>
      </p:cxnSp>
      <p:sp>
        <p:nvSpPr>
          <p:cNvPr id="81" name="Блок-схема: несколько документов 80"/>
          <p:cNvSpPr/>
          <p:nvPr/>
        </p:nvSpPr>
        <p:spPr>
          <a:xfrm>
            <a:off x="638175" y="5677846"/>
            <a:ext cx="3000376" cy="808851"/>
          </a:xfrm>
          <a:prstGeom prst="flowChartMultidocument">
            <a:avLst/>
          </a:prstGeom>
          <a:solidFill>
            <a:srgbClr val="9BBB59">
              <a:lumMod val="20000"/>
              <a:lumOff val="80000"/>
            </a:srgbClr>
          </a:solidFill>
          <a:ln w="254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Kontrolor</a:t>
            </a: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prstClr val="black"/>
                </a:solidFill>
                <a:latin typeface="Calibri"/>
              </a:rPr>
              <a:t>3. razine</a:t>
            </a:r>
            <a:endParaRPr kumimoji="0" lang="hr-HR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14300" y="4760152"/>
            <a:ext cx="1409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>
                <a:solidFill>
                  <a:prstClr val="black"/>
                </a:solidFill>
                <a:latin typeface="Calibri"/>
              </a:rPr>
              <a:t>Preporuke, konzultacije za rukovodstvo kontrolora 3. razine</a:t>
            </a:r>
            <a:endParaRPr kumimoji="0" lang="hr-H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12775" y="2668586"/>
            <a:ext cx="21572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Koordinacija rada jedinica unutarnje revizije</a:t>
            </a:r>
            <a:endParaRPr kumimoji="0" lang="hr-H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975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1"/>
          <p:cNvSpPr txBox="1">
            <a:spLocks/>
          </p:cNvSpPr>
          <p:nvPr/>
        </p:nvSpPr>
        <p:spPr>
          <a:xfrm>
            <a:off x="7342188" y="1588"/>
            <a:ext cx="1593850" cy="30956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r"/>
            <a:fld id="{8BAAFAC7-B355-4ACD-8910-0A5E7D0DACE1}" type="slidenum">
              <a:rPr lang="en-US" smtClean="0">
                <a:solidFill>
                  <a:prstClr val="white"/>
                </a:solidFill>
              </a:rPr>
              <a:pPr algn="r"/>
              <a:t>2</a:t>
            </a:fld>
            <a:endParaRPr lang="hr-HR" dirty="0">
              <a:solidFill>
                <a:prstClr val="white"/>
              </a:solidFill>
            </a:endParaRPr>
          </a:p>
        </p:txBody>
      </p:sp>
      <p:sp>
        <p:nvSpPr>
          <p:cNvPr id="14" name="Rectangle 17"/>
          <p:cNvSpPr txBox="1">
            <a:spLocks noChangeArrowheads="1"/>
          </p:cNvSpPr>
          <p:nvPr/>
        </p:nvSpPr>
        <p:spPr bwMode="auto">
          <a:xfrm>
            <a:off x="-200026" y="311150"/>
            <a:ext cx="934402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en-US" sz="2400" b="1" dirty="0" smtClean="0">
                <a:solidFill>
                  <a:srgbClr val="00602B"/>
                </a:solidFill>
              </a:rPr>
              <a:t>Podjela ovlasti između IA-a, SAI-a i FI-a</a:t>
            </a:r>
            <a:endParaRPr lang="hr-HR" sz="2400" b="1" dirty="0">
              <a:solidFill>
                <a:srgbClr val="00602B"/>
              </a:solidFill>
            </a:endParaRPr>
          </a:p>
        </p:txBody>
      </p:sp>
      <p:graphicFrame>
        <p:nvGraphicFramePr>
          <p:cNvPr id="15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7930838"/>
              </p:ext>
            </p:extLst>
          </p:nvPr>
        </p:nvGraphicFramePr>
        <p:xfrm>
          <a:off x="311152" y="950913"/>
          <a:ext cx="8624886" cy="505932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058987"/>
                <a:gridCol w="2209800"/>
                <a:gridCol w="2105025"/>
                <a:gridCol w="2251074"/>
              </a:tblGrid>
              <a:tr h="822862">
                <a:tc>
                  <a:txBody>
                    <a:bodyPr/>
                    <a:lstStyle/>
                    <a:p>
                      <a:pPr algn="ctr"/>
                      <a:r>
                        <a:t/>
                      </a:r>
                      <a:br/>
                      <a:r>
                        <a:rPr lang="en-US" sz="1600" noProof="0" dirty="0" smtClean="0"/>
                        <a:t>Subjekt</a:t>
                      </a:r>
                      <a:r>
                        <a:t> </a:t>
                      </a:r>
                      <a:r>
                        <a:rPr lang="en-US" sz="1600" noProof="0" dirty="0" smtClean="0"/>
                        <a:t>/ Problem</a:t>
                      </a:r>
                      <a:endParaRPr lang="hr-HR" sz="1600" noProof="0" dirty="0"/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Računovodstvena komora,</a:t>
                      </a:r>
                    </a:p>
                    <a:p>
                      <a:pPr algn="ctr"/>
                      <a:r>
                        <a:rPr lang="en-US" sz="1600" noProof="0" dirty="0" smtClean="0"/>
                        <a:t>Tijela za kontrolu i račune (SAI)</a:t>
                      </a:r>
                      <a:endParaRPr lang="hr-HR" sz="1600" noProof="0" dirty="0"/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Riznica,</a:t>
                      </a:r>
                    </a:p>
                    <a:p>
                      <a:pPr algn="ctr"/>
                      <a:r>
                        <a:rPr lang="en-US" sz="1600" noProof="0" dirty="0" smtClean="0"/>
                        <a:t>Tijelo za kontrolu i reviziju (FI)</a:t>
                      </a:r>
                      <a:endParaRPr lang="hr-HR" sz="1600" noProof="0" dirty="0"/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600" noProof="0" dirty="0" smtClean="0"/>
                    </a:p>
                    <a:p>
                      <a:pPr algn="ctr"/>
                      <a:r>
                        <a:rPr lang="en-US" sz="1600" noProof="0" dirty="0" smtClean="0"/>
                        <a:t>Unutarnja revizija (IA)</a:t>
                      </a:r>
                      <a:endParaRPr lang="hr-HR" sz="1600" noProof="0" dirty="0"/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554"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endParaRPr lang="hr-HR" sz="1600" noProof="0" dirty="0" smtClean="0"/>
                    </a:p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600" b="1" baseline="0" noProof="0" dirty="0" smtClean="0">
                          <a:solidFill>
                            <a:schemeClr val="bg1"/>
                          </a:solidFill>
                        </a:rPr>
                        <a:t>Ključne ovlasti</a:t>
                      </a:r>
                      <a:endParaRPr lang="hr-HR" sz="1600" b="1" baseline="0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noProof="0" dirty="0" smtClean="0"/>
                        <a:t>Provjera izvještaja o izvršenju proračuna;</a:t>
                      </a:r>
                    </a:p>
                    <a:p>
                      <a:pPr algn="just"/>
                      <a:r>
                        <a:rPr lang="en-US" sz="1400" noProof="0" dirty="0" smtClean="0"/>
                        <a:t>Stručna provjera državnih programa i nacrta zakona koji utječu na proračun; monitoring proračunskih procesa</a:t>
                      </a:r>
                      <a:endParaRPr lang="hr-HR" sz="1400" noProof="0" dirty="0" smtClean="0"/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en-US" sz="1400" i="1" noProof="0" dirty="0" smtClean="0"/>
                        <a:t>Ex ante</a:t>
                      </a:r>
                      <a:r>
                        <a:rPr lang="en-US" sz="1400" noProof="0" dirty="0" smtClean="0"/>
                        <a:t> i </a:t>
                      </a:r>
                      <a:r>
                        <a:rPr lang="en-US" sz="1400" i="1" noProof="0" dirty="0" smtClean="0"/>
                        <a:t>ex post</a:t>
                      </a:r>
                      <a:r>
                        <a:rPr lang="en-US" sz="1400" noProof="0" dirty="0" smtClean="0"/>
                        <a:t> kontrola usklađenosti s proračunskim zakonodavstvom;</a:t>
                      </a:r>
                    </a:p>
                    <a:p>
                      <a:pPr marL="0" indent="0" algn="just">
                        <a:buFont typeface="Arial" pitchFamily="34" charset="0"/>
                        <a:buNone/>
                      </a:pPr>
                      <a:r>
                        <a:rPr lang="en-US" sz="1400" noProof="0" dirty="0" smtClean="0"/>
                        <a:t>Kontrola deviznih sredstava</a:t>
                      </a:r>
                      <a:endParaRPr lang="hr-HR" sz="1400" noProof="0" dirty="0" smtClean="0"/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Procjena pouzdanosti unutarnje financijske kontrole;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Provjera vjerodostojnosti izvještaja o proračunu, revizije rezultata rada</a:t>
                      </a:r>
                      <a:endParaRPr lang="hr-HR" sz="1400" noProof="0" dirty="0" smtClean="0"/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835">
                <a:tc>
                  <a:txBody>
                    <a:bodyPr/>
                    <a:lstStyle/>
                    <a:p>
                      <a:pPr marL="0" indent="0" algn="just">
                        <a:buFont typeface="Arial" pitchFamily="34" charset="0"/>
                        <a:buNone/>
                      </a:pPr>
                      <a:endParaRPr lang="hr-HR" sz="1600" noProof="0" dirty="0" smtClean="0"/>
                    </a:p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600" b="1" baseline="0" noProof="0" dirty="0" smtClean="0">
                          <a:solidFill>
                            <a:schemeClr val="bg1"/>
                          </a:solidFill>
                        </a:rPr>
                        <a:t>Odgovornost</a:t>
                      </a:r>
                      <a:endParaRPr lang="hr-HR" sz="1600" b="1" baseline="0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noProof="0" dirty="0" smtClean="0"/>
                        <a:t>Zakonodavna, predstavnička tijela (Parlament)</a:t>
                      </a:r>
                      <a:endParaRPr lang="hr-HR" sz="1400" noProof="0" dirty="0" smtClean="0"/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Vlada, lokalne vlasti</a:t>
                      </a:r>
                      <a:endParaRPr lang="hr-HR" sz="1400" noProof="0" dirty="0"/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Čelnik javnog tijela, tijelo lokalne samouprave</a:t>
                      </a:r>
                      <a:endParaRPr lang="hr-HR" sz="1400" noProof="0" dirty="0"/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1749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endParaRPr lang="hr-HR" sz="1600" noProof="0" dirty="0" smtClean="0"/>
                    </a:p>
                    <a:p>
                      <a:pPr marL="0" indent="0" algn="ctr">
                        <a:buFont typeface="Arial" pitchFamily="34" charset="0"/>
                        <a:buNone/>
                      </a:pPr>
                      <a:endParaRPr lang="hr-HR" sz="1600" noProof="0" dirty="0" smtClean="0"/>
                    </a:p>
                    <a:p>
                      <a:pPr marL="0" indent="0" algn="ctr">
                        <a:buFont typeface="Arial" pitchFamily="34" charset="0"/>
                        <a:buNone/>
                      </a:pPr>
                      <a:endParaRPr lang="hr-HR" sz="1600" noProof="0" dirty="0" smtClean="0"/>
                    </a:p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600" b="1" baseline="0" noProof="0" dirty="0" smtClean="0">
                          <a:solidFill>
                            <a:schemeClr val="bg1"/>
                          </a:solidFill>
                        </a:rPr>
                        <a:t>Rezultati učinkovitosti</a:t>
                      </a:r>
                      <a:endParaRPr lang="hr-HR" sz="1600" b="1" baseline="0" noProof="0" dirty="0">
                        <a:solidFill>
                          <a:schemeClr val="bg1"/>
                        </a:solidFill>
                      </a:endParaRPr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noProof="0" dirty="0" smtClean="0"/>
                        <a:t>Mišljenje o izvještaju o izvršenju proračuna, ostalim stručnim provjerama i mišljenjima</a:t>
                      </a:r>
                    </a:p>
                    <a:p>
                      <a:pPr algn="just"/>
                      <a:r>
                        <a:rPr lang="en-US" sz="1400" baseline="0" noProof="0" dirty="0" smtClean="0"/>
                        <a:t>Obavijesti i upute o povredama</a:t>
                      </a:r>
                    </a:p>
                    <a:p>
                      <a:pPr algn="just"/>
                      <a:r>
                        <a:rPr lang="en-US" sz="1400" baseline="0" noProof="0" dirty="0" smtClean="0"/>
                        <a:t>Izvještaji Parlamentu</a:t>
                      </a:r>
                      <a:endParaRPr lang="hr-HR" sz="1400" noProof="0" dirty="0"/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Obustava radnji, kazne,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Vraćanje nezakonito upotrijebljenih proračunskih sredstava</a:t>
                      </a:r>
                      <a:endParaRPr lang="hr-HR" sz="1400" noProof="0" dirty="0"/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Preporuke rukovodstvu za unaprjeđenje unutarnje financijske kontrole, povećanje učinkovitosti proračunskih rashoda</a:t>
                      </a:r>
                      <a:endParaRPr lang="hr-HR" sz="1400" noProof="0" dirty="0"/>
                    </a:p>
                  </a:txBody>
                  <a:tcPr marL="87023" marR="87023" marT="45715" marB="45715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76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Номер слайда 1"/>
          <p:cNvSpPr txBox="1">
            <a:spLocks/>
          </p:cNvSpPr>
          <p:nvPr/>
        </p:nvSpPr>
        <p:spPr>
          <a:xfrm>
            <a:off x="7342188" y="1588"/>
            <a:ext cx="1593850" cy="30956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9pPr>
          </a:lstStyle>
          <a:p>
            <a:pPr algn="r"/>
            <a:fld id="{8BAAFAC7-B355-4ACD-8910-0A5E7D0DACE1}" type="slidenum">
              <a:rPr lang="ru-RU" smtClean="0">
                <a:solidFill>
                  <a:prstClr val="white"/>
                </a:solidFill>
              </a:rPr>
              <a:pPr algn="r"/>
              <a:t>3</a:t>
            </a:fld>
            <a:endParaRPr lang="hr-HR" dirty="0">
              <a:solidFill>
                <a:prstClr val="white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>
            <a:off x="681211" y="1053290"/>
            <a:ext cx="7873305" cy="5426601"/>
            <a:chOff x="670619" y="1358862"/>
            <a:chExt cx="7873305" cy="5426601"/>
          </a:xfrm>
        </p:grpSpPr>
        <p:sp>
          <p:nvSpPr>
            <p:cNvPr id="15" name="Oval 5"/>
            <p:cNvSpPr>
              <a:spLocks noChangeArrowheads="1"/>
            </p:cNvSpPr>
            <p:nvPr/>
          </p:nvSpPr>
          <p:spPr bwMode="auto">
            <a:xfrm>
              <a:off x="1202308" y="3550728"/>
              <a:ext cx="1987897" cy="1224136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F99CC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Unutarnja revizija</a:t>
              </a:r>
              <a:endParaRPr kumimoji="0" lang="hr-HR" sz="1800" b="1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6" name="Oval 6"/>
            <p:cNvSpPr>
              <a:spLocks noChangeArrowheads="1"/>
            </p:cNvSpPr>
            <p:nvPr/>
          </p:nvSpPr>
          <p:spPr bwMode="auto">
            <a:xfrm>
              <a:off x="5816128" y="3591853"/>
              <a:ext cx="1913434" cy="1146702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99CCFF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Financijski </a:t>
              </a:r>
            </a:p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inspektorat</a:t>
              </a:r>
              <a:endParaRPr kumimoji="0" lang="hr-HR" sz="1800" b="1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7" name="Двойная стрелка влево/вправо 16"/>
            <p:cNvSpPr/>
            <p:nvPr/>
          </p:nvSpPr>
          <p:spPr bwMode="auto">
            <a:xfrm>
              <a:off x="3276029" y="3920480"/>
              <a:ext cx="2520280" cy="484632"/>
            </a:xfrm>
            <a:prstGeom prst="leftRightArrow">
              <a:avLst/>
            </a:prstGeom>
            <a:gradFill>
              <a:gsLst>
                <a:gs pos="100000">
                  <a:srgbClr val="021813"/>
                </a:gs>
                <a:gs pos="3000">
                  <a:srgbClr val="00CC99">
                    <a:lumMod val="77000"/>
                    <a:lumOff val="23000"/>
                  </a:srgbClr>
                </a:gs>
                <a:gs pos="100000">
                  <a:srgbClr val="FF99CC">
                    <a:lumMod val="0"/>
                  </a:srgbClr>
                </a:gs>
              </a:gsLst>
              <a:path path="shape">
                <a:fillToRect l="50000" t="50000" r="50000" b="50000"/>
              </a:path>
            </a:gra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400" b="1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auto">
            <a:xfrm>
              <a:off x="3769270" y="1358862"/>
              <a:ext cx="1439863" cy="108012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FFC90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Računovodstvena komora</a:t>
              </a:r>
              <a:endParaRPr kumimoji="0" lang="hr-HR" sz="2000" b="1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 bwMode="auto">
            <a:xfrm flipH="1">
              <a:off x="2642468" y="2438982"/>
              <a:ext cx="1300882" cy="1111746"/>
            </a:xfrm>
            <a:prstGeom prst="straightConnector1">
              <a:avLst/>
            </a:prstGeom>
            <a:solidFill>
              <a:srgbClr val="00CC99"/>
            </a:solidFill>
            <a:ln w="12700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Прямая со стрелкой 19"/>
            <p:cNvCxnSpPr/>
            <p:nvPr/>
          </p:nvCxnSpPr>
          <p:spPr bwMode="auto">
            <a:xfrm>
              <a:off x="5018732" y="2438982"/>
              <a:ext cx="1304131" cy="1189830"/>
            </a:xfrm>
            <a:prstGeom prst="straightConnector1">
              <a:avLst/>
            </a:prstGeom>
            <a:solidFill>
              <a:srgbClr val="00CC99"/>
            </a:solidFill>
            <a:ln w="127000" cap="flat" cmpd="sng" algn="ctr">
              <a:solidFill>
                <a:srgbClr val="80808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1" name="Овал 20"/>
            <p:cNvSpPr/>
            <p:nvPr/>
          </p:nvSpPr>
          <p:spPr>
            <a:xfrm>
              <a:off x="670619" y="3333750"/>
              <a:ext cx="7844731" cy="1733550"/>
            </a:xfrm>
            <a:prstGeom prst="ellipse">
              <a:avLst/>
            </a:prstGeom>
            <a:noFill/>
            <a:ln w="38100" cap="flat" cmpd="sng" algn="ctr">
              <a:solidFill>
                <a:srgbClr val="C4652D"/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Стрелка вниз 21"/>
            <p:cNvSpPr/>
            <p:nvPr/>
          </p:nvSpPr>
          <p:spPr>
            <a:xfrm flipV="1">
              <a:off x="4315488" y="5143499"/>
              <a:ext cx="482662" cy="561841"/>
            </a:xfrm>
            <a:prstGeom prst="downArrow">
              <a:avLst/>
            </a:prstGeom>
            <a:solidFill>
              <a:srgbClr val="C4652D"/>
            </a:solidFill>
            <a:ln w="19050" cap="flat" cmpd="sng" algn="ctr">
              <a:solidFill>
                <a:srgbClr val="C4652D"/>
              </a:solidFill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439592" y="3766591"/>
              <a:ext cx="186140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b="1" kern="0" dirty="0" smtClean="0">
                  <a:solidFill>
                    <a:prstClr val="black"/>
                  </a:solidFill>
                </a:rPr>
                <a:t>Osvrti, mišljenja</a:t>
              </a:r>
              <a:endParaRPr kumimoji="0" lang="hr-HR" sz="14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92066" y="4251810"/>
              <a:ext cx="2416046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Informacije na zahtjev,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o povredama</a:t>
              </a:r>
              <a:r>
                <a:rPr kumimoji="0" lang="en-US" sz="1400" b="1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 za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sankcioniranje</a:t>
              </a:r>
              <a:endParaRPr kumimoji="0" lang="hr-HR" sz="14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42537" y="1961928"/>
              <a:ext cx="1507144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lang="hr-HR" sz="1400" b="1" kern="0" dirty="0">
                <a:solidFill>
                  <a:prstClr val="black"/>
                </a:solidFill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b="1" kern="0" dirty="0" smtClean="0">
                  <a:solidFill>
                    <a:prstClr val="black"/>
                  </a:solidFill>
                </a:rPr>
                <a:t>Pregled</a:t>
              </a:r>
              <a:r>
                <a:t/>
              </a:r>
              <a:br/>
              <a:r>
                <a:rPr lang="en-US" sz="1400" b="1" kern="0" dirty="0" smtClean="0">
                  <a:solidFill>
                    <a:prstClr val="black"/>
                  </a:solidFill>
                </a:rPr>
                <a:t>učinkovitosti</a:t>
              </a:r>
              <a:r>
                <a:t/>
              </a:r>
              <a:br/>
              <a:r>
                <a:rPr lang="en-US" sz="1400" b="1" kern="0" dirty="0" smtClean="0">
                  <a:solidFill>
                    <a:prstClr val="black"/>
                  </a:solidFill>
                </a:rPr>
                <a:t>unutarnje revizije</a:t>
              </a:r>
              <a:endParaRPr kumimoji="0" lang="hr-HR" sz="14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70797" y="2532743"/>
              <a:ext cx="237116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Inspekcija aktivnosti</a:t>
              </a:r>
              <a:endParaRPr kumimoji="0" lang="hr-HR" sz="14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Oval 13"/>
            <p:cNvSpPr>
              <a:spLocks noChangeArrowheads="1"/>
            </p:cNvSpPr>
            <p:nvPr/>
          </p:nvSpPr>
          <p:spPr bwMode="auto">
            <a:xfrm>
              <a:off x="2801462" y="5705343"/>
              <a:ext cx="3525270" cy="108012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00E266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Ministarstvo financija Rusije</a:t>
              </a:r>
              <a:endParaRPr kumimoji="0" lang="hr-HR" sz="2000" b="1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798150" y="5386320"/>
              <a:ext cx="139333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Metodologija</a:t>
              </a:r>
              <a:endParaRPr kumimoji="0" lang="hr-HR" sz="14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44947" y="1437257"/>
              <a:ext cx="2798977" cy="923330"/>
            </a:xfrm>
            <a:prstGeom prst="rect">
              <a:avLst/>
            </a:prstGeom>
            <a:noFill/>
            <a:ln w="25400" cmpd="sng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b="1" kern="0" dirty="0" smtClean="0">
                  <a:solidFill>
                    <a:prstClr val="black"/>
                  </a:solidFill>
                  <a:latin typeface="Times New Roman" panose="02020603050405020304" pitchFamily="18" charset="0"/>
                </a:rPr>
                <a:t>Zakon o računovodstvenoj komori</a:t>
              </a:r>
              <a:r>
                <a:rPr kumimoji="0" lang="ru-RU" sz="18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,</a:t>
              </a:r>
              <a:endParaRPr kumimoji="0" lang="hr-HR" sz="18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</a:rPr>
                <a:t>Standardi vanjske revizije</a:t>
              </a:r>
              <a:endParaRPr kumimoji="0" lang="hr-HR" sz="18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Стрелка вправо 29"/>
            <p:cNvSpPr/>
            <p:nvPr/>
          </p:nvSpPr>
          <p:spPr>
            <a:xfrm flipH="1">
              <a:off x="5209009" y="1656606"/>
              <a:ext cx="507239" cy="484632"/>
            </a:xfrm>
            <a:prstGeom prst="rightArrow">
              <a:avLst/>
            </a:prstGeom>
            <a:solidFill>
              <a:srgbClr val="FFC000"/>
            </a:solidFill>
            <a:ln w="190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1" name="Rectangle 17"/>
          <p:cNvSpPr txBox="1">
            <a:spLocks noChangeArrowheads="1"/>
          </p:cNvSpPr>
          <p:nvPr/>
        </p:nvSpPr>
        <p:spPr bwMode="auto">
          <a:xfrm>
            <a:off x="-172220" y="294481"/>
            <a:ext cx="9344025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/>
            <a:r>
              <a:rPr lang="en-US" sz="2400" b="1" dirty="0" smtClean="0">
                <a:solidFill>
                  <a:srgbClr val="00602B"/>
                </a:solidFill>
              </a:rPr>
              <a:t>Linije međuodnosa IA-a, SAI-a i FI-a</a:t>
            </a:r>
            <a:endParaRPr lang="hr-HR" sz="2400" b="1" dirty="0">
              <a:solidFill>
                <a:srgbClr val="00602B"/>
              </a:solidFill>
            </a:endParaRPr>
          </a:p>
        </p:txBody>
      </p:sp>
      <p:cxnSp>
        <p:nvCxnSpPr>
          <p:cNvPr id="32" name="Прямая со стрелкой 31"/>
          <p:cNvCxnSpPr/>
          <p:nvPr/>
        </p:nvCxnSpPr>
        <p:spPr bwMode="auto">
          <a:xfrm flipH="1">
            <a:off x="6282222" y="4562974"/>
            <a:ext cx="501216" cy="1111746"/>
          </a:xfrm>
          <a:prstGeom prst="straightConnector1">
            <a:avLst/>
          </a:prstGeom>
          <a:solidFill>
            <a:srgbClr val="00CC99"/>
          </a:solidFill>
          <a:ln w="127000" cap="flat" cmpd="sng" algn="ctr">
            <a:solidFill>
              <a:srgbClr val="80808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6783438" y="4789395"/>
            <a:ext cx="216918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Konsolidirani</a:t>
            </a:r>
            <a:r>
              <a:rPr kumimoji="0" lang="en-US" sz="1400" b="1" i="0" u="none" strike="noStrike" kern="0" cap="none" spc="0" normalizeH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izvještaj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 smtClean="0">
                <a:solidFill>
                  <a:prstClr val="black"/>
                </a:solidFill>
              </a:rPr>
              <a:t>o rezultatima unutarnje </a:t>
            </a:r>
            <a:r>
              <a:t/>
            </a:r>
            <a:br/>
            <a:r>
              <a:rPr lang="en-US" sz="1400" b="1" kern="0" dirty="0" smtClean="0">
                <a:solidFill>
                  <a:prstClr val="black"/>
                </a:solidFill>
              </a:rPr>
              <a:t>kontrole i unutarnje </a:t>
            </a:r>
            <a:r>
              <a:t/>
            </a:r>
            <a:br/>
            <a:r>
              <a:rPr lang="en-US" sz="1400" b="1" kern="0" dirty="0" smtClean="0">
                <a:solidFill>
                  <a:prstClr val="black"/>
                </a:solidFill>
              </a:rPr>
              <a:t>revizije</a:t>
            </a:r>
            <a:endParaRPr kumimoji="0" lang="hr-HR" sz="1400" b="1" i="0" u="none" strike="noStrike" kern="0" cap="none" spc="0" normalizeH="0" baseline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0416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348555" y="1167204"/>
            <a:ext cx="6553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dirty="0" smtClean="0"/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dirty="0" smtClean="0"/>
              <a:t> </a:t>
            </a:r>
            <a:endParaRPr lang="hr-HR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>
          <a:xfrm flipH="1">
            <a:off x="6711154" y="5231610"/>
            <a:ext cx="886621" cy="490540"/>
          </a:xfrm>
        </p:spPr>
        <p:txBody>
          <a:bodyPr/>
          <a:lstStyle/>
          <a:p>
            <a:pPr>
              <a:defRPr/>
            </a:pPr>
            <a:fld id="{7C948A7D-6C52-4157-BEA1-1B3B6891AEA4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hr-HR" dirty="0">
              <a:solidFill>
                <a:prstClr val="white"/>
              </a:solidFill>
            </a:endParaRPr>
          </a:p>
        </p:txBody>
      </p:sp>
      <p:sp>
        <p:nvSpPr>
          <p:cNvPr id="10" name="Rectangle 17"/>
          <p:cNvSpPr txBox="1">
            <a:spLocks noChangeArrowheads="1"/>
          </p:cNvSpPr>
          <p:nvPr/>
        </p:nvSpPr>
        <p:spPr bwMode="auto">
          <a:xfrm>
            <a:off x="-112744" y="294471"/>
            <a:ext cx="9256741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657225" indent="-246063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Arial" charset="0"/>
              </a:defRPr>
            </a:lvl2pPr>
            <a:lvl3pPr marL="922338" indent="-21907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Arial" charset="0"/>
              </a:defRPr>
            </a:lvl3pPr>
            <a:lvl4pPr marL="1179513" indent="-20002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Arial" charset="0"/>
              </a:defRPr>
            </a:lvl4pPr>
            <a:lvl5pPr marL="1389063" indent="-182563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5pPr>
            <a:lvl6pPr marL="18462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6pPr>
            <a:lvl7pPr marL="23034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7pPr>
            <a:lvl8pPr marL="27606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8pPr>
            <a:lvl9pPr marL="32178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ru-RU" sz="2400" b="1" dirty="0" smtClean="0">
                <a:solidFill>
                  <a:srgbClr val="00602B"/>
                </a:solidFill>
              </a:rPr>
              <a:t>Reguliranje unutarnje financijske kontrole i revizije (1)</a:t>
            </a:r>
            <a:endParaRPr lang="hr-HR" altLang="ru-RU" sz="2400" b="1" dirty="0" smtClean="0">
              <a:solidFill>
                <a:srgbClr val="00602B"/>
              </a:solidFill>
              <a:cs typeface="Arial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0331568"/>
              </p:ext>
            </p:extLst>
          </p:nvPr>
        </p:nvGraphicFramePr>
        <p:xfrm>
          <a:off x="0" y="934233"/>
          <a:ext cx="9906000" cy="6524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378488114"/>
              </p:ext>
            </p:extLst>
          </p:nvPr>
        </p:nvGraphicFramePr>
        <p:xfrm>
          <a:off x="-112744" y="1922460"/>
          <a:ext cx="4572032" cy="4429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42394986"/>
              </p:ext>
            </p:extLst>
          </p:nvPr>
        </p:nvGraphicFramePr>
        <p:xfrm>
          <a:off x="4420376" y="1167204"/>
          <a:ext cx="5214942" cy="4349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3" name="Прямая со стрелкой 12"/>
          <p:cNvCxnSpPr/>
          <p:nvPr/>
        </p:nvCxnSpPr>
        <p:spPr bwMode="auto">
          <a:xfrm>
            <a:off x="5065712" y="1899442"/>
            <a:ext cx="742950" cy="1027113"/>
          </a:xfrm>
          <a:prstGeom prst="straightConnector1">
            <a:avLst/>
          </a:prstGeom>
          <a:solidFill>
            <a:srgbClr val="00CC99"/>
          </a:solidFill>
          <a:ln w="127000" cap="flat" cmpd="sng" algn="ctr">
            <a:solidFill>
              <a:srgbClr val="808080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79587" y="1899442"/>
            <a:ext cx="129222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AutoShape 39"/>
          <p:cNvSpPr>
            <a:spLocks noChangeArrowheads="1"/>
          </p:cNvSpPr>
          <p:nvPr/>
        </p:nvSpPr>
        <p:spPr bwMode="auto">
          <a:xfrm>
            <a:off x="3974304" y="6005515"/>
            <a:ext cx="2736850" cy="684212"/>
          </a:xfrm>
          <a:prstGeom prst="roundRect">
            <a:avLst>
              <a:gd name="adj" fmla="val 16667"/>
            </a:avLst>
          </a:prstGeom>
          <a:solidFill>
            <a:srgbClr val="424456">
              <a:lumMod val="20000"/>
              <a:lumOff val="80000"/>
            </a:srgbClr>
          </a:solidFill>
          <a:ln w="28575">
            <a:solidFill>
              <a:srgbClr val="DEDEDE"/>
            </a:solidFill>
            <a:round/>
            <a:headEnd/>
            <a:tailEnd/>
          </a:ln>
          <a:effectLst/>
        </p:spPr>
        <p:txBody>
          <a:bodyPr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i="1" kern="0" dirty="0" smtClean="0">
                <a:solidFill>
                  <a:prstClr val="black"/>
                </a:solidFill>
                <a:latin typeface="Arial Narrow" pitchFamily="34" charset="0"/>
              </a:rPr>
              <a:t>Jedinice unutarnje revizije osnivaju se u određenim javnim subjektima</a:t>
            </a:r>
            <a:endParaRPr kumimoji="0" lang="hr-HR" sz="1600" b="0" i="1" u="none" strike="noStrike" kern="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00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>
          <a:xfrm>
            <a:off x="6841424" y="-60177"/>
            <a:ext cx="2023208" cy="365125"/>
          </a:xfrm>
        </p:spPr>
        <p:txBody>
          <a:bodyPr/>
          <a:lstStyle/>
          <a:p>
            <a:pPr>
              <a:defRPr/>
            </a:pPr>
            <a:fld id="{7C948A7D-6C52-4157-BEA1-1B3B6891AEA4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hr-HR" dirty="0">
              <a:solidFill>
                <a:prstClr val="white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17542" y="669205"/>
            <a:ext cx="8994775" cy="5918200"/>
            <a:chOff x="239712" y="630237"/>
            <a:chExt cx="8994775" cy="5918200"/>
          </a:xfrm>
        </p:grpSpPr>
        <p:sp>
          <p:nvSpPr>
            <p:cNvPr id="6" name="AutoShape 33"/>
            <p:cNvSpPr>
              <a:spLocks noChangeArrowheads="1"/>
            </p:cNvSpPr>
            <p:nvPr/>
          </p:nvSpPr>
          <p:spPr bwMode="auto">
            <a:xfrm>
              <a:off x="323850" y="1412875"/>
              <a:ext cx="5688013" cy="5778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CCFF"/>
                </a:gs>
                <a:gs pos="100000">
                  <a:sysClr val="window" lastClr="FFFFFF"/>
                </a:gs>
              </a:gsLst>
              <a:lin ang="5400000" scaled="1"/>
            </a:gradFill>
            <a:ln w="28575">
              <a:solidFill>
                <a:srgbClr val="DEDED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itchFamily="18" charset="0"/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itchFamily="18" charset="0"/>
                <a:buChar char="▫"/>
                <a:defRPr sz="2600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itchFamily="18" charset="2"/>
                <a:buChar char=""/>
                <a:defRPr sz="2400">
                  <a:solidFill>
                    <a:schemeClr val="accent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itchFamily="18" charset="2"/>
                <a:buChar char=""/>
                <a:defRPr sz="2200">
                  <a:solidFill>
                    <a:schemeClr val="accent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800" b="1" i="1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Unutarnja financijska kontrola</a:t>
              </a:r>
              <a:endParaRPr kumimoji="0" lang="hr-HR" altLang="ru-RU" sz="18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8" name="AutoShape 29"/>
            <p:cNvSpPr>
              <a:spLocks noChangeArrowheads="1"/>
            </p:cNvSpPr>
            <p:nvPr/>
          </p:nvSpPr>
          <p:spPr bwMode="auto">
            <a:xfrm>
              <a:off x="2268537" y="2247107"/>
              <a:ext cx="2016125" cy="3094037"/>
            </a:xfrm>
            <a:prstGeom prst="roundRect">
              <a:avLst>
                <a:gd name="adj" fmla="val 16667"/>
              </a:avLst>
            </a:prstGeom>
            <a:solidFill>
              <a:sysClr val="window" lastClr="FFFFFF"/>
            </a:solidFill>
            <a:ln w="28575">
              <a:solidFill>
                <a:srgbClr val="DEDED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/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itchFamily="18" charset="0"/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itchFamily="18" charset="0"/>
                <a:buChar char="▫"/>
                <a:defRPr sz="2600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itchFamily="18" charset="2"/>
                <a:buChar char=""/>
                <a:defRPr sz="2400">
                  <a:solidFill>
                    <a:schemeClr val="accent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itchFamily="18" charset="2"/>
                <a:buChar char=""/>
                <a:defRPr sz="2200">
                  <a:solidFill>
                    <a:schemeClr val="accent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9pPr>
            </a:lstStyle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ru-RU" sz="1400" kern="0" dirty="0" smtClean="0">
                  <a:solidFill>
                    <a:srgbClr val="000000"/>
                  </a:solidFill>
                  <a:latin typeface="Arial Narrow" pitchFamily="34" charset="0"/>
                </a:rPr>
                <a:t>Kontrola usklađenosti s internim standardima i procedurama za pripremu i izvršenje proračuna s pomoću </a:t>
              </a:r>
              <a:r>
                <a:rPr kumimoji="0" lang="en-US" altLang="ru-RU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prihoda</a:t>
              </a:r>
              <a:r>
                <a:rPr kumimoji="0" lang="en-US" altLang="ru-RU" sz="14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, sastavljanje </a:t>
              </a:r>
              <a:r>
                <a:rPr lang="en-US" altLang="ru-RU" sz="1400" kern="0" dirty="0" smtClean="0">
                  <a:solidFill>
                    <a:srgbClr val="000000"/>
                  </a:solidFill>
                  <a:latin typeface="Arial Narrow" pitchFamily="34" charset="0"/>
                </a:rPr>
                <a:t>proračunskih izvještaja i održavanje proračunskog računovodstva</a:t>
              </a:r>
              <a:endParaRPr kumimoji="0" lang="hr-HR" altLang="ru-RU" sz="14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9" name="AutoShape 30"/>
            <p:cNvSpPr>
              <a:spLocks noChangeArrowheads="1"/>
            </p:cNvSpPr>
            <p:nvPr/>
          </p:nvSpPr>
          <p:spPr bwMode="auto">
            <a:xfrm>
              <a:off x="4356099" y="2211388"/>
              <a:ext cx="1655763" cy="3109912"/>
            </a:xfrm>
            <a:prstGeom prst="roundRect">
              <a:avLst>
                <a:gd name="adj" fmla="val 16667"/>
              </a:avLst>
            </a:prstGeom>
            <a:solidFill>
              <a:sysClr val="window" lastClr="FFFFFF"/>
            </a:solidFill>
            <a:ln w="28575">
              <a:solidFill>
                <a:srgbClr val="DEDED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/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itchFamily="18" charset="0"/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itchFamily="18" charset="0"/>
                <a:buChar char="▫"/>
                <a:defRPr sz="2600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itchFamily="18" charset="2"/>
                <a:buChar char=""/>
                <a:defRPr sz="2400">
                  <a:solidFill>
                    <a:schemeClr val="accent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itchFamily="18" charset="2"/>
                <a:buChar char=""/>
                <a:defRPr sz="2200">
                  <a:solidFill>
                    <a:schemeClr val="accent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dirty="0" smtClean="0"/>
                <a:t> </a:t>
              </a:r>
              <a:r>
                <a:rPr lang="en-US" altLang="ru-RU" sz="1400" kern="0" dirty="0">
                  <a:solidFill>
                    <a:srgbClr val="000000"/>
                  </a:solidFill>
                  <a:latin typeface="Arial Narrow" pitchFamily="34" charset="0"/>
                </a:rPr>
                <a:t>Kontrola usklađenosti s internim standardima i procedurama za pripremu i izvršenje proračuna</a:t>
              </a:r>
              <a:r>
                <a:rPr kumimoji="0" lang="en-US" altLang="ru-RU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s pomoću </a:t>
              </a:r>
              <a:r>
                <a:rPr kumimoji="0" lang="en-US" altLang="ru-RU" sz="1400" b="1" i="0" u="none" strike="noStrike" kern="0" cap="none" spc="0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resursa za financiranje proračunskog </a:t>
              </a:r>
              <a:r>
                <a:rPr lang="en-US" altLang="ru-RU" sz="1400" b="1" kern="0" dirty="0" smtClean="0">
                  <a:solidFill>
                    <a:srgbClr val="000000"/>
                  </a:solidFill>
                  <a:latin typeface="Arial Narrow" pitchFamily="34" charset="0"/>
                </a:rPr>
                <a:t>deficita</a:t>
              </a:r>
              <a:endParaRPr kumimoji="0" lang="hr-HR" altLang="ru-RU" sz="1400" b="1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0" name="AutoShape 31"/>
            <p:cNvSpPr>
              <a:spLocks noChangeArrowheads="1"/>
            </p:cNvSpPr>
            <p:nvPr/>
          </p:nvSpPr>
          <p:spPr bwMode="auto">
            <a:xfrm>
              <a:off x="250825" y="2247107"/>
              <a:ext cx="1873250" cy="3167062"/>
            </a:xfrm>
            <a:prstGeom prst="roundRect">
              <a:avLst>
                <a:gd name="adj" fmla="val 16667"/>
              </a:avLst>
            </a:prstGeom>
            <a:solidFill>
              <a:sysClr val="window" lastClr="FFFFFF"/>
            </a:solidFill>
            <a:ln w="28575">
              <a:solidFill>
                <a:srgbClr val="DEDED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/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itchFamily="18" charset="0"/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itchFamily="18" charset="0"/>
                <a:buChar char="▫"/>
                <a:defRPr sz="2600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itchFamily="18" charset="2"/>
                <a:buChar char=""/>
                <a:defRPr sz="2400">
                  <a:solidFill>
                    <a:schemeClr val="accent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itchFamily="18" charset="2"/>
                <a:buChar char=""/>
                <a:defRPr sz="2200">
                  <a:solidFill>
                    <a:schemeClr val="accent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9pPr>
            </a:lstStyle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ru-RU" sz="1400" kern="0" dirty="0" smtClean="0">
                  <a:solidFill>
                    <a:srgbClr val="000000"/>
                  </a:solidFill>
                  <a:latin typeface="Arial Narrow" pitchFamily="34" charset="0"/>
                </a:rPr>
                <a:t>Kontrola je usmjerena prema</a:t>
              </a:r>
              <a:r>
                <a:rPr kumimoji="0" lang="en-US" altLang="ru-RU" sz="14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: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Georgia" pitchFamily="18" charset="0"/>
                <a:buNone/>
                <a:tabLst/>
                <a:defRPr/>
              </a:pPr>
              <a:r>
                <a:rPr kumimoji="0" lang="en-US" altLang="ru-RU" sz="14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usklađenosti s internim standardima i procedurama za pripremu i izvršenje proračuna s pomoću </a:t>
              </a:r>
              <a:r>
                <a:rPr kumimoji="0" lang="en-US" altLang="ru-RU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rashoda</a:t>
              </a:r>
              <a:r>
                <a:rPr kumimoji="0" lang="en-US" altLang="ru-RU" sz="14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;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Courier New" pitchFamily="49" charset="0"/>
                <a:buChar char="o"/>
                <a:tabLst/>
                <a:defRPr/>
              </a:pPr>
              <a:r>
                <a:rPr kumimoji="0" lang="en-US" altLang="ru-RU" sz="14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 provedba </a:t>
              </a:r>
              <a:r>
                <a:rPr kumimoji="0" lang="en-US" altLang="ru-RU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mjera u svrhu povećanja</a:t>
              </a:r>
              <a:r>
                <a:rPr kumimoji="0" lang="en-US" altLang="ru-RU" sz="1400" b="1" i="0" u="none" strike="noStrike" kern="0" cap="none" spc="0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 učinkovitosti </a:t>
              </a:r>
              <a:r>
                <a:rPr kumimoji="0" lang="en-US" altLang="ru-RU" sz="1400" i="0" u="none" strike="noStrike" kern="0" cap="none" spc="0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upotrebe proračunskih sredstava</a:t>
              </a:r>
              <a:endParaRPr kumimoji="0" lang="hr-HR" altLang="ru-RU" sz="14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1" name="AutoShape 33"/>
            <p:cNvSpPr>
              <a:spLocks noChangeArrowheads="1"/>
            </p:cNvSpPr>
            <p:nvPr/>
          </p:nvSpPr>
          <p:spPr bwMode="auto">
            <a:xfrm>
              <a:off x="6300788" y="1412875"/>
              <a:ext cx="2592387" cy="5778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CC"/>
                </a:gs>
                <a:gs pos="100000">
                  <a:sysClr val="window" lastClr="FFFFFF"/>
                </a:gs>
              </a:gsLst>
              <a:lin ang="5400000" scaled="1"/>
            </a:gradFill>
            <a:ln w="28575">
              <a:solidFill>
                <a:srgbClr val="DEDEDE"/>
              </a:solidFill>
              <a:round/>
              <a:headEnd/>
              <a:tailEnd/>
            </a:ln>
          </p:spPr>
          <p:txBody>
            <a:bodyPr anchor="ctr"/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itchFamily="18" charset="0"/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itchFamily="18" charset="0"/>
                <a:buChar char="▫"/>
                <a:defRPr sz="2600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itchFamily="18" charset="2"/>
                <a:buChar char=""/>
                <a:defRPr sz="2400">
                  <a:solidFill>
                    <a:schemeClr val="accent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itchFamily="18" charset="2"/>
                <a:buChar char=""/>
                <a:defRPr sz="2200">
                  <a:solidFill>
                    <a:schemeClr val="accent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ru-RU" sz="1800" b="1" i="1" kern="0" dirty="0" smtClean="0">
                  <a:solidFill>
                    <a:srgbClr val="000000"/>
                  </a:solidFill>
                  <a:latin typeface="Arial Narrow" pitchFamily="34" charset="0"/>
                </a:rPr>
                <a:t>Unutarnja financijska revizija</a:t>
              </a:r>
              <a:endParaRPr kumimoji="0" lang="hr-HR" altLang="ru-RU" sz="18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2" name="AutoShape 30"/>
            <p:cNvSpPr>
              <a:spLocks noChangeArrowheads="1"/>
            </p:cNvSpPr>
            <p:nvPr/>
          </p:nvSpPr>
          <p:spPr bwMode="auto">
            <a:xfrm>
              <a:off x="6222206" y="2247107"/>
              <a:ext cx="2749550" cy="2463800"/>
            </a:xfrm>
            <a:prstGeom prst="roundRect">
              <a:avLst>
                <a:gd name="adj" fmla="val 16667"/>
              </a:avLst>
            </a:prstGeom>
            <a:solidFill>
              <a:sysClr val="window" lastClr="FFFFFF"/>
            </a:solidFill>
            <a:ln w="28575">
              <a:solidFill>
                <a:srgbClr val="DEDEDE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/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itchFamily="18" charset="0"/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itchFamily="18" charset="0"/>
                <a:buChar char="▫"/>
                <a:defRPr sz="2600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itchFamily="18" charset="2"/>
                <a:buChar char=""/>
                <a:defRPr sz="2400">
                  <a:solidFill>
                    <a:schemeClr val="accent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itchFamily="18" charset="2"/>
                <a:buChar char=""/>
                <a:defRPr sz="2200">
                  <a:solidFill>
                    <a:schemeClr val="accent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itchFamily="18" charset="0"/>
                <a:buChar char="▫"/>
                <a:defRPr sz="2000">
                  <a:solidFill>
                    <a:srgbClr val="A04DA3"/>
                  </a:solidFill>
                  <a:latin typeface="Arial" charset="0"/>
                </a:defRPr>
              </a:lvl9pPr>
            </a:lstStyle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ru-RU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Revizija</a:t>
              </a:r>
              <a:r>
                <a:rPr kumimoji="0" lang="en-US" altLang="ru-RU" sz="14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u svrhu</a:t>
              </a:r>
              <a:r>
                <a:rPr kumimoji="0" lang="en-US" altLang="ru-RU" sz="1400" b="0" i="0" u="none" strike="noStrike" kern="0" cap="none" spc="0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: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Georgia" pitchFamily="18" charset="0"/>
                <a:buNone/>
                <a:tabLst/>
                <a:defRPr/>
              </a:pPr>
              <a:r>
                <a:rPr kumimoji="0" lang="en-US" altLang="ru-RU" sz="14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iznošenja mišljenja o </a:t>
              </a:r>
              <a:r>
                <a:rPr kumimoji="0" lang="en-US" altLang="ru-RU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pouzdanosti unutarnje financijske</a:t>
              </a:r>
              <a:r>
                <a:rPr kumimoji="0" lang="en-US" altLang="ru-RU" sz="1400" b="1" i="0" u="none" strike="noStrike" kern="0" cap="none" spc="0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 kontrole</a:t>
              </a:r>
              <a:r>
                <a:rPr kumimoji="0" lang="en-US" altLang="ru-RU" sz="14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;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Georgia" pitchFamily="18" charset="0"/>
                <a:buNone/>
                <a:tabLst/>
                <a:defRPr/>
              </a:pPr>
              <a:r>
                <a:rPr kumimoji="0" lang="en-US" altLang="ru-RU" sz="14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potvrde vjerodostojnosti </a:t>
              </a:r>
              <a:r>
                <a:rPr kumimoji="0" lang="en-US" altLang="ru-RU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izvještaja o proračunu</a:t>
              </a:r>
              <a:r>
                <a:rPr kumimoji="0" lang="en-US" altLang="ru-RU" sz="14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;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 typeface="Georgia" pitchFamily="18" charset="0"/>
                <a:buNone/>
                <a:tabLst/>
                <a:defRPr/>
              </a:pPr>
              <a:r>
                <a:rPr lang="en-US" altLang="ru-RU" sz="1400" kern="0" dirty="0" smtClean="0">
                  <a:solidFill>
                    <a:srgbClr val="000000"/>
                  </a:solidFill>
                  <a:latin typeface="Arial Narrow" pitchFamily="34" charset="0"/>
                </a:rPr>
                <a:t>sastavljanja </a:t>
              </a:r>
              <a:r>
                <a:rPr kumimoji="0" lang="en-US" altLang="ru-RU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prijedloga za povećanje učinkovitosti </a:t>
              </a:r>
              <a:r>
                <a:rPr kumimoji="0" lang="en-US" altLang="ru-RU" sz="1400" b="0" i="0" u="none" strike="noStrike" kern="0" cap="none" spc="0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upotrebe proračunskih</a:t>
              </a:r>
              <a:r>
                <a:rPr kumimoji="0" lang="en-US" altLang="ru-RU" sz="1400" b="0" i="0" u="none" strike="noStrike" kern="0" cap="none" spc="0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</a:rPr>
                <a:t> sredstava.</a:t>
              </a: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altLang="ru-RU" sz="14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Arial" charset="0"/>
              </a:endParaRPr>
            </a:p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altLang="ru-RU" sz="1400" b="0" i="0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3" name="AutoShape 39"/>
            <p:cNvSpPr>
              <a:spLocks noChangeArrowheads="1"/>
            </p:cNvSpPr>
            <p:nvPr/>
          </p:nvSpPr>
          <p:spPr bwMode="auto">
            <a:xfrm>
              <a:off x="6222206" y="4881563"/>
              <a:ext cx="2736850" cy="684212"/>
            </a:xfrm>
            <a:prstGeom prst="roundRect">
              <a:avLst>
                <a:gd name="adj" fmla="val 16667"/>
              </a:avLst>
            </a:prstGeom>
            <a:solidFill>
              <a:srgbClr val="424456">
                <a:lumMod val="20000"/>
                <a:lumOff val="80000"/>
              </a:srgbClr>
            </a:solidFill>
            <a:ln w="28575">
              <a:solidFill>
                <a:srgbClr val="DEDEDE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pPr marL="0" marR="0" lvl="0" indent="0" algn="just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1601788" algn="l"/>
                </a:tabLst>
                <a:defRPr/>
              </a:pPr>
              <a:r>
                <a:rPr kumimoji="0" lang="en-US" sz="1600" b="0" i="1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itchFamily="34" charset="0"/>
                </a:rPr>
                <a:t>S pravom na podjelu funkcija na </a:t>
              </a:r>
              <a:r>
                <a:rPr lang="en-US" sz="1600" i="1" kern="0" dirty="0" smtClean="0">
                  <a:solidFill>
                    <a:prstClr val="black"/>
                  </a:solidFill>
                  <a:latin typeface="Arial Narrow" pitchFamily="34" charset="0"/>
                </a:rPr>
                <a:t>posebne strukturalne jedinice</a:t>
              </a:r>
              <a:endParaRPr kumimoji="0" lang="hr-HR" sz="1600" b="0" i="1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endParaRPr>
            </a:p>
          </p:txBody>
        </p:sp>
        <p:sp>
          <p:nvSpPr>
            <p:cNvPr id="14" name="Rectangle 4"/>
            <p:cNvSpPr txBox="1">
              <a:spLocks noChangeArrowheads="1"/>
            </p:cNvSpPr>
            <p:nvPr/>
          </p:nvSpPr>
          <p:spPr bwMode="auto">
            <a:xfrm>
              <a:off x="239712" y="630237"/>
              <a:ext cx="8994775" cy="58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4000" kern="1200">
                  <a:solidFill>
                    <a:schemeClr val="tx2"/>
                  </a:solidFill>
                  <a:latin typeface="Arial" charset="0"/>
                  <a:ea typeface="+mj-ea"/>
                  <a:cs typeface="+mj-cs"/>
                </a:defRPr>
              </a:lvl1pPr>
              <a:lvl2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Arial" charset="0"/>
                </a:defRPr>
              </a:lvl2pPr>
              <a:lvl3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Arial" charset="0"/>
                </a:defRPr>
              </a:lvl3pPr>
              <a:lvl4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Arial" charset="0"/>
                </a:defRPr>
              </a:lvl4pPr>
              <a:lvl5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Arial" charset="0"/>
                </a:defRPr>
              </a:lvl5pPr>
              <a:lvl6pPr marL="457200" algn="l" rtl="0" fontAlgn="base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Trebuchet MS" pitchFamily="34" charset="0"/>
                </a:defRPr>
              </a:lvl6pPr>
              <a:lvl7pPr marL="914400" algn="l" rtl="0" fontAlgn="base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Trebuchet MS" pitchFamily="34" charset="0"/>
                </a:defRPr>
              </a:lvl7pPr>
              <a:lvl8pPr marL="1371600" algn="l" rtl="0" fontAlgn="base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Trebuchet MS" pitchFamily="34" charset="0"/>
                </a:defRPr>
              </a:lvl8pPr>
              <a:lvl9pPr marL="1828800" algn="l" rtl="0" fontAlgn="base">
                <a:spcBef>
                  <a:spcPct val="0"/>
                </a:spcBef>
                <a:spcAft>
                  <a:spcPct val="0"/>
                </a:spcAft>
                <a:defRPr sz="4000">
                  <a:solidFill>
                    <a:schemeClr val="tx2"/>
                  </a:solidFill>
                  <a:latin typeface="Trebuchet MS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t/>
              </a:r>
              <a:br/>
              <a:r>
                <a:rPr kumimoji="0" lang="en-US" altLang="ru-RU" sz="1800" b="1" i="0" u="none" strike="noStrike" kern="1200" cap="none" spc="0" normalizeH="0" baseline="0" dirty="0" smtClean="0">
                  <a:ln>
                    <a:noFill/>
                  </a:ln>
                  <a:solidFill>
                    <a:srgbClr val="424456"/>
                  </a:solidFill>
                  <a:effectLst/>
                  <a:uLnTx/>
                  <a:uFillTx/>
                  <a:latin typeface="Arial" charset="0"/>
                </a:rPr>
                <a:t>Članak</a:t>
              </a:r>
              <a:r>
                <a:rPr kumimoji="0" lang="en-US" altLang="ru-RU" sz="1800" b="1" i="0" u="none" strike="noStrike" kern="120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</a:rPr>
                <a:t>160.2-1 Zakona o proračunu</a:t>
              </a:r>
              <a:endParaRPr kumimoji="0" lang="hr-HR" altLang="ru-RU" sz="1800" b="1" i="0" u="none" strike="noStrike" kern="120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endParaRPr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323850" y="5756275"/>
              <a:ext cx="8582025" cy="792162"/>
            </a:xfrm>
            <a:prstGeom prst="flowChartMultidocument">
              <a:avLst/>
            </a:prstGeom>
            <a:gradFill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 w="9525">
              <a:solidFill>
                <a:srgbClr val="EEECE1"/>
              </a:solidFill>
              <a:round/>
              <a:headEnd/>
              <a:tailEnd/>
            </a:ln>
          </p:spPr>
          <p:txBody>
            <a:bodyPr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sng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itchFamily="34" charset="0"/>
                </a:rPr>
                <a:t>Postupak provedbe </a:t>
              </a:r>
              <a:r>
                <a:rPr kumimoji="0" lang="en-US" sz="16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itchFamily="34" charset="0"/>
                </a:rPr>
                <a:t>određuje Vlada Ruske Federacije, vrhovno tijelo izvršne vlasti</a:t>
              </a:r>
              <a:r>
                <a:rPr lang="en-US" sz="1600" b="1" kern="0" dirty="0" smtClean="0">
                  <a:solidFill>
                    <a:prstClr val="black"/>
                  </a:solidFill>
                  <a:latin typeface="Arial Narrow" pitchFamily="34" charset="0"/>
                </a:rPr>
                <a:t>sastavnog subjekta Ruske Federacije, lokalna uprava</a:t>
              </a:r>
              <a:endParaRPr kumimoji="0" lang="hr-HR" sz="16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600" b="0" i="0" u="none" strike="noStrike" kern="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itchFamily="34" charset="0"/>
              </a:endParaRPr>
            </a:p>
          </p:txBody>
        </p:sp>
      </p:grpSp>
      <p:sp>
        <p:nvSpPr>
          <p:cNvPr id="16" name="Rectangle 17"/>
          <p:cNvSpPr txBox="1">
            <a:spLocks noChangeArrowheads="1"/>
          </p:cNvSpPr>
          <p:nvPr/>
        </p:nvSpPr>
        <p:spPr bwMode="auto">
          <a:xfrm>
            <a:off x="-123828" y="266762"/>
            <a:ext cx="9256741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657225" indent="-246063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Arial" charset="0"/>
              </a:defRPr>
            </a:lvl2pPr>
            <a:lvl3pPr marL="922338" indent="-21907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Arial" charset="0"/>
              </a:defRPr>
            </a:lvl3pPr>
            <a:lvl4pPr marL="1179513" indent="-20002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Arial" charset="0"/>
              </a:defRPr>
            </a:lvl4pPr>
            <a:lvl5pPr marL="1389063" indent="-182563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5pPr>
            <a:lvl6pPr marL="18462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6pPr>
            <a:lvl7pPr marL="23034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7pPr>
            <a:lvl8pPr marL="27606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8pPr>
            <a:lvl9pPr marL="32178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ru-RU" sz="2400" b="1" dirty="0" smtClean="0">
                <a:solidFill>
                  <a:srgbClr val="00602B"/>
                </a:solidFill>
              </a:rPr>
              <a:t>Reguliranje unutarnje financijske kontrole i revizije (2)</a:t>
            </a:r>
            <a:endParaRPr lang="hr-HR" altLang="ru-RU" sz="2400" b="1" dirty="0" smtClean="0">
              <a:solidFill>
                <a:srgbClr val="00602B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1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90790C-28AD-4057-B5AE-EE6E851BBDA6}" type="slidenum">
              <a:rPr lang="ru-RU" smtClean="0"/>
              <a:pPr>
                <a:defRPr/>
              </a:pPr>
              <a:t>6</a:t>
            </a:fld>
            <a:endParaRPr lang="hr-HR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55171" y="205103"/>
            <a:ext cx="9182131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solidFill>
                  <a:srgbClr val="00602B"/>
                </a:solidFill>
              </a:rPr>
              <a:t>Organizacija unutarnje financijske kontrole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rgbClr val="00602B"/>
                </a:solidFill>
                <a:effectLst/>
                <a:uLnTx/>
                <a:uFillTx/>
                <a:latin typeface="Arial" charset="0"/>
              </a:rPr>
              <a:t>(IFC)</a:t>
            </a:r>
            <a:endParaRPr kumimoji="0" lang="hr-HR" sz="2400" b="1" i="0" u="none" strike="noStrike" kern="1200" cap="none" spc="0" normalizeH="0" baseline="0" noProof="0" dirty="0">
              <a:ln>
                <a:noFill/>
              </a:ln>
              <a:solidFill>
                <a:srgbClr val="00602B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9" name="Блок-схема: несколько документов 8"/>
          <p:cNvSpPr/>
          <p:nvPr/>
        </p:nvSpPr>
        <p:spPr>
          <a:xfrm>
            <a:off x="485784" y="4725144"/>
            <a:ext cx="2228828" cy="1368152"/>
          </a:xfrm>
          <a:prstGeom prst="flowChartMultidocument">
            <a:avLst/>
          </a:prstGeom>
          <a:solidFill>
            <a:srgbClr val="9BBB59">
              <a:lumMod val="40000"/>
              <a:lumOff val="60000"/>
              <a:alpha val="6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rgbClr val="FF0000"/>
                </a:solidFill>
                <a:latin typeface="Calibri"/>
              </a:rPr>
              <a:t>Podređeni kontrolor proračunskih sredstava i nositelj proračunskih sredstava</a:t>
            </a:r>
            <a:endParaRPr kumimoji="0" lang="hr-HR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279796" y="4219154"/>
            <a:ext cx="1010392" cy="158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1" name="Прямоугольник 10"/>
          <p:cNvSpPr/>
          <p:nvPr/>
        </p:nvSpPr>
        <p:spPr>
          <a:xfrm>
            <a:off x="3409545" y="1381221"/>
            <a:ext cx="2232248" cy="2664296"/>
          </a:xfrm>
          <a:prstGeom prst="rect">
            <a:avLst/>
          </a:prstGeom>
          <a:solidFill>
            <a:srgbClr val="4F81BD">
              <a:lumMod val="20000"/>
              <a:lumOff val="80000"/>
              <a:alpha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707904" y="2060848"/>
            <a:ext cx="1800200" cy="864096"/>
          </a:xfrm>
          <a:prstGeom prst="ellipse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Unutarnja financijska kontrola u organizaciji</a:t>
            </a:r>
            <a:endParaRPr kumimoji="0" lang="hr-H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Блок-схема: несколько документов 12"/>
          <p:cNvSpPr/>
          <p:nvPr/>
        </p:nvSpPr>
        <p:spPr>
          <a:xfrm>
            <a:off x="3563888" y="4797152"/>
            <a:ext cx="2160240" cy="1368152"/>
          </a:xfrm>
          <a:prstGeom prst="flowChartMultidocument">
            <a:avLst/>
          </a:prstGeom>
          <a:solidFill>
            <a:srgbClr val="4F81BD">
              <a:lumMod val="20000"/>
              <a:lumOff val="80000"/>
              <a:alpha val="6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Podređeni sudionici proračunskog procesa</a:t>
            </a:r>
            <a:endParaRPr kumimoji="0" lang="hr-HR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0065" y="1412776"/>
            <a:ext cx="2228828" cy="1944216"/>
          </a:xfrm>
          <a:prstGeom prst="rect">
            <a:avLst/>
          </a:prstGeom>
          <a:solidFill>
            <a:srgbClr val="9BBB59">
              <a:lumMod val="40000"/>
              <a:lumOff val="60000"/>
              <a:alpha val="6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kern="0" dirty="0" smtClean="0">
                <a:latin typeface="Calibri"/>
              </a:rPr>
              <a:t>Glavni kontrolor proračunskih sredstava</a:t>
            </a:r>
            <a:endParaRPr kumimoji="0" lang="hr-HR" sz="16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928794" y="3929066"/>
            <a:ext cx="0" cy="93610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6" name="Прямая со стрелкой 15"/>
          <p:cNvCxnSpPr/>
          <p:nvPr/>
        </p:nvCxnSpPr>
        <p:spPr>
          <a:xfrm>
            <a:off x="1357290" y="3929066"/>
            <a:ext cx="0" cy="93610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17" name="Прямая со стрелкой 16"/>
          <p:cNvCxnSpPr/>
          <p:nvPr/>
        </p:nvCxnSpPr>
        <p:spPr>
          <a:xfrm>
            <a:off x="2500298" y="3717032"/>
            <a:ext cx="0" cy="100811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18" name="Овал 17"/>
          <p:cNvSpPr/>
          <p:nvPr/>
        </p:nvSpPr>
        <p:spPr>
          <a:xfrm>
            <a:off x="3491880" y="2924944"/>
            <a:ext cx="2232248" cy="941234"/>
          </a:xfrm>
          <a:prstGeom prst="ellipse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IFC</a:t>
            </a:r>
            <a:r>
              <a:rPr dirty="0" smtClean="0"/>
              <a:t>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u pogledu podređenih</a:t>
            </a:r>
            <a:r>
              <a:rPr lang="en-US" sz="1200" kern="0" noProof="0" dirty="0" smtClean="0">
                <a:solidFill>
                  <a:prstClr val="black"/>
                </a:solidFill>
                <a:latin typeface="Calibri"/>
              </a:rPr>
              <a:t>sudionika proračunskog procesa</a:t>
            </a:r>
            <a:endParaRPr kumimoji="0" lang="hr-H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16200000" flipH="1">
            <a:off x="3851065" y="4364249"/>
            <a:ext cx="1019916" cy="667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4424849" y="4361969"/>
            <a:ext cx="1019916" cy="1123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2" name="Овал 21"/>
          <p:cNvSpPr/>
          <p:nvPr/>
        </p:nvSpPr>
        <p:spPr>
          <a:xfrm>
            <a:off x="485784" y="2924944"/>
            <a:ext cx="2157390" cy="1080120"/>
          </a:xfrm>
          <a:prstGeom prst="ellipse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Financijska kontrola</a:t>
            </a:r>
            <a:r>
              <a:rPr lang="en-US" sz="1200" kern="0" dirty="0" smtClean="0">
                <a:solidFill>
                  <a:prstClr val="black"/>
                </a:solidFill>
                <a:latin typeface="Calibri"/>
              </a:rPr>
              <a:t>po odjelima</a:t>
            </a:r>
            <a:endParaRPr kumimoji="0" lang="hr-H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rot="5400000">
            <a:off x="3321835" y="4249743"/>
            <a:ext cx="1071570" cy="1588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4927480" y="4216528"/>
            <a:ext cx="1162222" cy="15794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28596" y="85723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Zakon o proračunu prije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 reforme (2013.)</a:t>
            </a:r>
            <a:endParaRPr kumimoji="0" lang="hr-HR" sz="1400" b="1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428992" y="85723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Trenutačna verzija Zakona o proračunu</a:t>
            </a:r>
            <a:endParaRPr kumimoji="0" lang="hr-HR" sz="1400" b="1" i="0" u="none" strike="noStrike" kern="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526976" y="889556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</a:rPr>
              <a:t>Oblici i načini provedbe</a:t>
            </a:r>
            <a:r>
              <a:rPr kumimoji="0" lang="en-US" sz="1400" b="1" i="0" u="none" strike="noStrike" kern="0" cap="none" spc="0" normalizeH="0" noProof="0" dirty="0" smtClean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/>
              </a:rPr>
              <a:t> IFC-a</a:t>
            </a:r>
            <a:endParaRPr kumimoji="0" lang="hr-HR" sz="1400" b="1" i="0" u="none" strike="noStrike" kern="0" cap="none" spc="0" normalizeH="0" baseline="0" noProof="0" dirty="0" smtClean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04742" y="1470960"/>
            <a:ext cx="1876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Calibri" panose="020F0502020204030204" pitchFamily="34" charset="0"/>
              </a:rPr>
              <a:t>Glavni administrator </a:t>
            </a:r>
            <a:r>
              <a:t/>
            </a:r>
            <a:br/>
            <a:r>
              <a:rPr lang="en-US" sz="1600" dirty="0" smtClean="0">
                <a:latin typeface="Calibri" panose="020F0502020204030204" pitchFamily="34" charset="0"/>
              </a:rPr>
              <a:t>proračunskih sredstava</a:t>
            </a:r>
            <a:endParaRPr lang="hr-HR" sz="1600" dirty="0">
              <a:latin typeface="Calibri" panose="020F0502020204030204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5891235" y="2067905"/>
            <a:ext cx="657225" cy="484632"/>
          </a:xfrm>
          <a:prstGeom prst="rightArrow">
            <a:avLst/>
          </a:prstGeom>
          <a:noFill/>
          <a:ln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</p:txBody>
      </p:sp>
      <p:sp>
        <p:nvSpPr>
          <p:cNvPr id="31" name="Прямоугольник 30"/>
          <p:cNvSpPr/>
          <p:nvPr/>
        </p:nvSpPr>
        <p:spPr>
          <a:xfrm>
            <a:off x="6727040" y="2914162"/>
            <a:ext cx="2228828" cy="1305785"/>
          </a:xfrm>
          <a:prstGeom prst="rect">
            <a:avLst/>
          </a:prstGeom>
          <a:solidFill>
            <a:srgbClr val="9BBB59">
              <a:lumMod val="40000"/>
              <a:lumOff val="60000"/>
              <a:alpha val="6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latin typeface="Calibri"/>
              </a:rPr>
              <a:t>Monitoring financijskih pokazatelja podređenih sudionika proračunskog procesa</a:t>
            </a:r>
            <a:endParaRPr lang="hr-HR" sz="1200" kern="0" dirty="0" smtClean="0"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latin typeface="Calibri"/>
              </a:rPr>
              <a:t>Provjera ulaznih financijskih dokumenata</a:t>
            </a:r>
            <a:endParaRPr kumimoji="0" lang="hr-HR" sz="12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5869751" y="3153245"/>
            <a:ext cx="657225" cy="484632"/>
          </a:xfrm>
          <a:prstGeom prst="rightArrow">
            <a:avLst/>
          </a:prstGeom>
          <a:noFill/>
          <a:ln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</p:txBody>
      </p:sp>
      <p:sp>
        <p:nvSpPr>
          <p:cNvPr id="33" name="Прямоугольник 32"/>
          <p:cNvSpPr/>
          <p:nvPr/>
        </p:nvSpPr>
        <p:spPr>
          <a:xfrm>
            <a:off x="6727040" y="1600067"/>
            <a:ext cx="2228828" cy="1063581"/>
          </a:xfrm>
          <a:prstGeom prst="rect">
            <a:avLst/>
          </a:prstGeom>
          <a:solidFill>
            <a:srgbClr val="9BBB59">
              <a:lumMod val="40000"/>
              <a:lumOff val="60000"/>
              <a:alpha val="6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/>
              </a:rPr>
              <a:t>Provjera usklađenosti tijekom samouprave, kontrola podređenosti, povezana kontrola u vezi s riskantnim poslovima</a:t>
            </a:r>
            <a:endParaRPr kumimoji="0" lang="hr-HR" sz="12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sp>
        <p:nvSpPr>
          <p:cNvPr id="34" name="Стрелка вправо 33"/>
          <p:cNvSpPr/>
          <p:nvPr/>
        </p:nvSpPr>
        <p:spPr>
          <a:xfrm>
            <a:off x="5929346" y="4979828"/>
            <a:ext cx="657225" cy="484632"/>
          </a:xfrm>
          <a:prstGeom prst="rightArrow">
            <a:avLst/>
          </a:prstGeom>
          <a:noFill/>
          <a:ln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 smtClean="0"/>
          </a:p>
        </p:txBody>
      </p:sp>
      <p:sp>
        <p:nvSpPr>
          <p:cNvPr id="35" name="Прямоугольник 34"/>
          <p:cNvSpPr/>
          <p:nvPr/>
        </p:nvSpPr>
        <p:spPr>
          <a:xfrm>
            <a:off x="6704327" y="4774396"/>
            <a:ext cx="2228828" cy="1063581"/>
          </a:xfrm>
          <a:prstGeom prst="rect">
            <a:avLst/>
          </a:prstGeom>
          <a:solidFill>
            <a:srgbClr val="9BBB59">
              <a:lumMod val="40000"/>
              <a:lumOff val="60000"/>
              <a:alpha val="65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latin typeface="Calibri"/>
              </a:rPr>
              <a:t>Unutarnja kontrola stavki poslovanja</a:t>
            </a:r>
            <a:r>
              <a:rPr dirty="0" smtClean="0"/>
              <a:t> </a:t>
            </a:r>
            <a:r>
              <a:rPr lang="ru-RU" sz="1200" kern="0" dirty="0" smtClean="0">
                <a:latin typeface="Calibri"/>
              </a:rPr>
              <a:t>–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/>
              </a:rPr>
              <a:t>propisuje se posebnim zakonom, a ne Zakonom o proračunu</a:t>
            </a:r>
            <a:endParaRPr kumimoji="0" lang="hr-HR" sz="12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360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90790C-28AD-4057-B5AE-EE6E851BBDA6}" type="slidenum">
              <a:rPr lang="en-US" smtClean="0"/>
              <a:pPr>
                <a:defRPr/>
              </a:pPr>
              <a:t>7</a:t>
            </a:fld>
            <a:endParaRPr lang="hr-HR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00025" y="171728"/>
            <a:ext cx="876109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Arial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>
              <a:defRPr/>
            </a:pPr>
            <a:r>
              <a:rPr lang="en-US" sz="2400" b="1" dirty="0" smtClean="0">
                <a:solidFill>
                  <a:srgbClr val="00602B"/>
                </a:solidFill>
              </a:rPr>
              <a:t>Organizacija unutarnje financijske revizije (IFA)</a:t>
            </a:r>
            <a:endParaRPr lang="hr-HR" sz="2400" b="1" dirty="0">
              <a:solidFill>
                <a:srgbClr val="00602B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6578" y="873542"/>
            <a:ext cx="6408712" cy="4455244"/>
          </a:xfrm>
          <a:prstGeom prst="rect">
            <a:avLst/>
          </a:prstGeom>
          <a:solidFill>
            <a:schemeClr val="accent1">
              <a:lumMod val="20000"/>
              <a:lumOff val="8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-104618" y="863746"/>
            <a:ext cx="5561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alibri" panose="020F0502020204030204" pitchFamily="34" charset="0"/>
              </a:rPr>
              <a:t>Sustav glavnog administratora proračunskih sredstava</a:t>
            </a:r>
            <a:endParaRPr lang="hr-HR" sz="1600" b="1" dirty="0" smtClean="0">
              <a:latin typeface="Calibri" panose="020F050202020403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00025" y="2486942"/>
            <a:ext cx="1971675" cy="1014383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Glavni administrator</a:t>
            </a:r>
            <a:endParaRPr lang="hr-HR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00025" y="3747083"/>
            <a:ext cx="2249749" cy="1080120"/>
          </a:xfrm>
          <a:prstGeom prst="ellipse">
            <a:avLst/>
          </a:prstGeom>
          <a:solidFill>
            <a:schemeClr val="bg1">
              <a:lumMod val="95000"/>
            </a:schemeClr>
          </a:solidFill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Podređeni sudionici proračunskog procesa</a:t>
            </a:r>
            <a:endParaRPr lang="hr-HR" sz="12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32710" y="1763659"/>
            <a:ext cx="1910572" cy="523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anose="020F0502020204030204" pitchFamily="34" charset="0"/>
              </a:rPr>
              <a:t>Unutarnja financijska revizija</a:t>
            </a:r>
            <a:endParaRPr lang="hr-HR" sz="1400" dirty="0">
              <a:latin typeface="Calibri" panose="020F0502020204030204" pitchFamily="34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5181922" y="2342927"/>
            <a:ext cx="0" cy="576064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325938" y="2342927"/>
            <a:ext cx="0" cy="194421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3180518" y="2903142"/>
            <a:ext cx="200140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3251065" y="4287143"/>
            <a:ext cx="20748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833045" y="2270919"/>
            <a:ext cx="0" cy="1944216"/>
          </a:xfrm>
          <a:prstGeom prst="straightConnector1">
            <a:avLst/>
          </a:prstGeom>
          <a:ln w="25400">
            <a:solidFill>
              <a:srgbClr val="00B050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5325938" y="4272546"/>
            <a:ext cx="507108" cy="7298"/>
          </a:xfrm>
          <a:prstGeom prst="straightConnector1">
            <a:avLst/>
          </a:prstGeom>
          <a:ln w="2540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44907" y="5015934"/>
            <a:ext cx="1833617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</a:rPr>
              <a:t>Unutarnja revizija učinkovitosti itd.</a:t>
            </a:r>
            <a:endParaRPr lang="hr-HR" sz="1400" dirty="0" smtClean="0">
              <a:latin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24063" y="2255682"/>
            <a:ext cx="1893051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</a:rPr>
              <a:t>Unutarnja revizija financijskih aktivnosti</a:t>
            </a:r>
            <a:endParaRPr lang="hr-HR" sz="1400" dirty="0">
              <a:latin typeface="Calibri" panose="020F0502020204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98651" y="2924202"/>
            <a:ext cx="1897621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</a:rPr>
              <a:t>Unutarnja revizija poslovanja</a:t>
            </a:r>
            <a:endParaRPr lang="hr-HR" sz="1400" dirty="0" smtClean="0">
              <a:latin typeface="Calibri" panose="020F050202020403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788568" y="3583573"/>
            <a:ext cx="1907704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</a:rPr>
              <a:t>Unutarnja revizija informacijskog sustava</a:t>
            </a:r>
            <a:endParaRPr lang="hr-HR" sz="1400" dirty="0" smtClean="0">
              <a:latin typeface="Calibri" panose="020F050202020403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06316" y="4503898"/>
            <a:ext cx="191079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</a:rPr>
              <a:t>Sigurnost unutarnje revizije</a:t>
            </a:r>
            <a:endParaRPr lang="hr-HR" sz="1400" dirty="0" smtClean="0">
              <a:latin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30602" y="921464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Međunarodna praksa i standardi unutarnje revizije</a:t>
            </a:r>
            <a:endParaRPr lang="hr-HR" sz="16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7010697" y="1823634"/>
            <a:ext cx="0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255965" y="1823634"/>
            <a:ext cx="0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492002" y="1838871"/>
            <a:ext cx="0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7762849" y="1823634"/>
            <a:ext cx="0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979268" y="1838871"/>
            <a:ext cx="0" cy="43204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73744" y="2626143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</a:rPr>
              <a:t>Procjena kontrole</a:t>
            </a:r>
            <a:endParaRPr lang="hr-HR" sz="1400" dirty="0">
              <a:latin typeface="Calibri" panose="020F050202020403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73744" y="3952905"/>
            <a:ext cx="1508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anose="020F0502020204030204" pitchFamily="34" charset="0"/>
              </a:rPr>
              <a:t>Procjena kontrole</a:t>
            </a:r>
            <a:endParaRPr lang="hr-HR" sz="1400" dirty="0">
              <a:latin typeface="Calibri" panose="020F050202020403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16422" y="1763659"/>
            <a:ext cx="1944216" cy="5232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anose="020F0502020204030204" pitchFamily="34" charset="0"/>
              </a:rPr>
              <a:t>Unutarnja financijska kontrola</a:t>
            </a:r>
            <a:endParaRPr lang="hr-HR" sz="1400" dirty="0">
              <a:latin typeface="Calibri" panose="020F0502020204030204" pitchFamily="34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flipH="1">
            <a:off x="2964540" y="2354897"/>
            <a:ext cx="1664" cy="59725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2102108" y="2952153"/>
            <a:ext cx="86409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3173678" y="2358317"/>
            <a:ext cx="0" cy="1928826"/>
          </a:xfrm>
          <a:prstGeom prst="straightConnector1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102614" y="2955908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</a:rPr>
              <a:t>Kontrola</a:t>
            </a:r>
            <a:endParaRPr lang="hr-HR" sz="1400" dirty="0">
              <a:latin typeface="Calibri" panose="020F0502020204030204" pitchFamily="34" charset="0"/>
            </a:endParaRPr>
          </a:p>
        </p:txBody>
      </p:sp>
      <p:cxnSp>
        <p:nvCxnSpPr>
          <p:cNvPr id="41" name="Прямая со стрелкой 40"/>
          <p:cNvCxnSpPr>
            <a:endCxn id="12" idx="6"/>
          </p:cNvCxnSpPr>
          <p:nvPr/>
        </p:nvCxnSpPr>
        <p:spPr>
          <a:xfrm flipH="1">
            <a:off x="2449774" y="4287143"/>
            <a:ext cx="73074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351698" y="4298673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</a:rPr>
              <a:t>Kontrola</a:t>
            </a:r>
            <a:endParaRPr lang="hr-HR" sz="1400" dirty="0">
              <a:latin typeface="Calibri" panose="020F0502020204030204" pitchFamily="34" charset="0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 flipH="1">
            <a:off x="5316818" y="2890579"/>
            <a:ext cx="516227" cy="0"/>
          </a:xfrm>
          <a:prstGeom prst="straightConnector1">
            <a:avLst/>
          </a:prstGeom>
          <a:ln w="25400">
            <a:solidFill>
              <a:srgbClr val="00B05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775896" y="4431159"/>
            <a:ext cx="1457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libri" panose="020F0502020204030204" pitchFamily="34" charset="0"/>
              </a:rPr>
              <a:t>Potvrda vjerodostojnosti proračunskog izvještavanja</a:t>
            </a:r>
            <a:endParaRPr lang="hr-HR" sz="1400" dirty="0" smtClean="0">
              <a:latin typeface="Calibri" panose="020F050202020403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6578" y="5333325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1. Revizija u pogledu podređenih sudionika proračunskog procesa znači da unutarnja financijska revizija (IFA) istovremeno provodi funkciju i unutarnje i vanjske revizije</a:t>
            </a:r>
            <a:endParaRPr lang="hr-HR" sz="1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06578" y="5913467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2. Procjena IFA-e u pogledu učinkovitosti IFC-a znači da IFA duplicira aktivnosti financijskog inspektorata u provedbi analize IFC-a</a:t>
            </a:r>
            <a:endParaRPr lang="hr-HR" sz="1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20177" y="6341437"/>
            <a:ext cx="87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3. Zaposlenici i organizacija, ljudski resursi i financijska ograničenja mogućnosti odjela u pogledu organiziranja IFA-e, posebno u sastavnim subjektima Ruske Federacije i u općinama</a:t>
            </a:r>
            <a:endParaRPr lang="hr-HR" sz="1400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39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90790C-28AD-4057-B5AE-EE6E851BBDA6}" type="slidenum">
              <a:rPr lang="en-US" smtClean="0"/>
              <a:pPr>
                <a:defRPr/>
              </a:pPr>
              <a:t>8</a:t>
            </a:fld>
            <a:endParaRPr lang="hr-HR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81000" y="379413"/>
            <a:ext cx="8229600" cy="4984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400" b="1" dirty="0" smtClean="0">
                <a:solidFill>
                  <a:srgbClr val="004821"/>
                </a:solidFill>
                <a:latin typeface="Arial" panose="020B0604020202020204" pitchFamily="34" charset="0"/>
              </a:rPr>
              <a:t>Od IFC-a i IFA-e do unutarnje kontrole proračuna (IBC). Promjene u pristupima</a:t>
            </a:r>
            <a:endParaRPr lang="hr-HR" sz="2400" b="1" dirty="0">
              <a:solidFill>
                <a:srgbClr val="0048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41704" y="1064050"/>
            <a:ext cx="9078496" cy="5604355"/>
            <a:chOff x="141704" y="616375"/>
            <a:chExt cx="9078496" cy="560435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41704" y="2853772"/>
              <a:ext cx="8928992" cy="940459"/>
            </a:xfrm>
            <a:prstGeom prst="rect">
              <a:avLst/>
            </a:prstGeom>
            <a:solidFill>
              <a:srgbClr val="F79646">
                <a:lumMod val="20000"/>
                <a:lumOff val="80000"/>
                <a:alpha val="2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41704" y="1833080"/>
              <a:ext cx="8928992" cy="832738"/>
            </a:xfrm>
            <a:prstGeom prst="rect">
              <a:avLst/>
            </a:prstGeom>
            <a:solidFill>
              <a:srgbClr val="F79646">
                <a:lumMod val="20000"/>
                <a:lumOff val="80000"/>
                <a:alpha val="2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41704" y="642918"/>
              <a:ext cx="8893652" cy="1071570"/>
            </a:xfrm>
            <a:prstGeom prst="rect">
              <a:avLst/>
            </a:prstGeom>
            <a:solidFill>
              <a:srgbClr val="F79646">
                <a:lumMod val="20000"/>
                <a:lumOff val="80000"/>
                <a:alpha val="2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5720" y="620688"/>
              <a:ext cx="345638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Uvođenje elemenata upravljanja rizicima u svrhu reorijentacije</a:t>
              </a:r>
              <a:r>
                <a:rPr kumimoji="0" lang="en-US" sz="16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prema sprječavanju povreda i nedostataka</a:t>
              </a:r>
              <a:endParaRPr kumimoji="0" lang="hr-HR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35896" y="616375"/>
              <a:ext cx="54006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Sad</a:t>
              </a: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– utvrđivanje</a:t>
              </a:r>
              <a:r>
                <a:rPr kumimoji="0" lang="en-US" sz="14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najriskantnijih poslova u okviru proračunskih postupaka i kontrole </a:t>
              </a:r>
              <a:r>
                <a:rPr lang="en-US" sz="1400" kern="0" dirty="0" smtClean="0">
                  <a:solidFill>
                    <a:prstClr val="black"/>
                  </a:solidFill>
                  <a:latin typeface="Calibri"/>
                </a:rPr>
                <a:t>njihove provedbe</a:t>
              </a: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Ubuduće</a:t>
              </a: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– utvrđivanje i evaluacija rizika od povrede</a:t>
              </a:r>
              <a:r>
                <a:rPr kumimoji="0" lang="en-US" sz="14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zakonodavstva, neostvarenja rezultata, ne</a:t>
              </a:r>
              <a:r>
                <a:rPr lang="en-US" sz="1400" kern="0" dirty="0" smtClean="0">
                  <a:solidFill>
                    <a:prstClr val="black"/>
                  </a:solidFill>
                  <a:latin typeface="Calibri"/>
                </a:rPr>
                <a:t>ispravnosti izvještaja itd. Analiza i otklanjanje razloga za</a:t>
              </a:r>
              <a:r>
                <a:rPr dirty="0" smtClean="0"/>
                <a:t> </a:t>
              </a:r>
              <a:r>
                <a:rPr lang="en-US" sz="1400" kern="0" dirty="0" smtClean="0">
                  <a:solidFill>
                    <a:prstClr val="black"/>
                  </a:solidFill>
                  <a:latin typeface="Calibri"/>
                </a:rPr>
                <a:t>potencijalne povrede</a:t>
              </a: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.</a:t>
              </a:r>
              <a:endParaRPr kumimoji="0" lang="hr-HR" sz="14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85720" y="1834821"/>
              <a:ext cx="38164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Usredotočenost na ostvarenje rezultata</a:t>
              </a:r>
              <a:r>
                <a:t/>
              </a:r>
              <a:br/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učinka financijskog upravljanja</a:t>
              </a:r>
              <a:endParaRPr kumimoji="0" lang="hr-HR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35896" y="1833080"/>
              <a:ext cx="558430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Sad</a:t>
              </a: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– neizravni fokus.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Ubuduće </a:t>
              </a: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– obvezna evaluacija i dovođenje rizika od neostvarenja ciljnih vrijednosti pokazatelja kvalitete financijskog upravljanja</a:t>
              </a:r>
              <a:r>
                <a:rPr kumimoji="0" lang="en-US" sz="14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na najnižu razinu.</a:t>
              </a:r>
              <a:endParaRPr kumimoji="0" lang="hr-HR" sz="14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9920" y="2917070"/>
              <a:ext cx="27363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Razrada zajedničke metodologije</a:t>
              </a:r>
              <a:endParaRPr kumimoji="0" lang="hr-HR" sz="16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635896" y="2840125"/>
              <a:ext cx="532859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Sad</a:t>
              </a: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–</a:t>
              </a:r>
              <a:r>
                <a:rPr kumimoji="0" lang="en-US" sz="14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svaka jedinica javnog sektora određuje zasebno.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Ubuduće</a:t>
              </a:r>
              <a:r>
                <a:rPr kumimoji="0" lang="en-US" sz="14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– dodjela ovlasti MF-u Rusije za metodološku </a:t>
              </a:r>
              <a:r>
                <a:rPr kumimoji="0" lang="en-US" sz="14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podršku IBC-u</a:t>
              </a:r>
              <a:endParaRPr kumimoji="0" lang="hr-HR" sz="14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41704" y="4001022"/>
              <a:ext cx="8928992" cy="2219708"/>
            </a:xfrm>
            <a:prstGeom prst="rect">
              <a:avLst/>
            </a:prstGeom>
            <a:solidFill>
              <a:srgbClr val="F79646">
                <a:lumMod val="20000"/>
                <a:lumOff val="80000"/>
                <a:alpha val="20000"/>
              </a:srgb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66816" y="4448697"/>
            <a:ext cx="8678768" cy="1815882"/>
            <a:chOff x="285720" y="4189405"/>
            <a:chExt cx="8678768" cy="1815882"/>
          </a:xfrm>
        </p:grpSpPr>
        <p:sp>
          <p:nvSpPr>
            <p:cNvPr id="17" name="TextBox 16"/>
            <p:cNvSpPr txBox="1"/>
            <p:nvPr/>
          </p:nvSpPr>
          <p:spPr>
            <a:xfrm>
              <a:off x="3635896" y="4189405"/>
              <a:ext cx="5328592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Sad</a:t>
              </a:r>
              <a:r>
                <a:rPr lang="en-US" sz="1400" dirty="0" smtClean="0">
                  <a:latin typeface="Calibri" panose="020F0502020204030204" pitchFamily="34" charset="0"/>
                </a:rPr>
                <a:t> – unutarnju financijsku kontrolu provode zaposlenici i rukovoditelji strukturnih jedinica; njihove se aktivnosti ne koordiniraju; aktivnosti unutarnjih revizora udvostručuju rad financijskog inspektorata; unutarnja financijska revizija provodi se uvijek.</a:t>
              </a:r>
            </a:p>
            <a:p>
              <a:r>
                <a:rPr lang="en-US" sz="1400" b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Ubuduće</a:t>
              </a:r>
              <a:r>
                <a:rPr lang="en-US" sz="1400" dirty="0" smtClean="0">
                  <a:latin typeface="Calibri" panose="020F0502020204030204" pitchFamily="34" charset="0"/>
                </a:rPr>
                <a:t> – zahtjev za koordinacijom IBC-a (rukovodstvo IBC-a); IBC se provodi samo unutar organizacije; </a:t>
              </a:r>
              <a:r>
                <a:rPr lang="en-US" sz="1400" b="1" dirty="0" smtClean="0">
                  <a:latin typeface="Calibri" panose="020F0502020204030204" pitchFamily="34" charset="0"/>
                </a:rPr>
                <a:t>osnivanje službe za unutarnju reviziju </a:t>
              </a:r>
              <a:r>
                <a:rPr lang="en-US" sz="1400" dirty="0" smtClean="0">
                  <a:latin typeface="Calibri" panose="020F0502020204030204" pitchFamily="34" charset="0"/>
                </a:rPr>
                <a:t>obavlja se </a:t>
              </a:r>
              <a:r>
                <a:rPr lang="en-US" sz="1400" b="1" dirty="0" smtClean="0">
                  <a:latin typeface="Calibri" panose="020F0502020204030204" pitchFamily="34" charset="0"/>
                </a:rPr>
                <a:t>u skladu s odlukom </a:t>
              </a:r>
              <a:r>
                <a:rPr lang="en-US" sz="1400" dirty="0" smtClean="0">
                  <a:latin typeface="Calibri" panose="020F0502020204030204" pitchFamily="34" charset="0"/>
                </a:rPr>
                <a:t>čelnika organizacije.</a:t>
              </a:r>
              <a:endParaRPr lang="hr-HR" sz="1400" dirty="0" smtClean="0">
                <a:latin typeface="Calibri" panose="020F050202020403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5720" y="4359670"/>
              <a:ext cx="273630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latin typeface="Calibri" panose="020F0502020204030204" pitchFamily="34" charset="0"/>
                </a:rPr>
                <a:t>Organizacija posla u pogledu koordinacije IBC-a unutar subjekta, uz iznimku udvostručenja kontrolnih aktivnosti, mijenja se u ulozi unutarnje revizije</a:t>
              </a:r>
              <a:endParaRPr lang="hr-HR" sz="16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059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90790C-28AD-4057-B5AE-EE6E851BBDA6}" type="slidenum">
              <a:rPr lang="en-US" smtClean="0"/>
              <a:pPr>
                <a:defRPr/>
              </a:pPr>
              <a:t>9</a:t>
            </a:fld>
            <a:endParaRPr lang="hr-HR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517525" y="447675"/>
            <a:ext cx="8229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1" tIns="45715" rIns="91431" bIns="45715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Times New Roman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en-US" sz="2400" b="1" dirty="0" smtClean="0">
                <a:solidFill>
                  <a:srgbClr val="00602B"/>
                </a:solidFill>
                <a:latin typeface="Arial" panose="020B0604020202020204" pitchFamily="34" charset="0"/>
              </a:rPr>
              <a:t>Interakcija sudionika proračunskog procesa tijekom organizacije i provedbe IBC-a</a:t>
            </a:r>
            <a:endParaRPr lang="hr-HR" sz="2400" b="1" dirty="0">
              <a:solidFill>
                <a:srgbClr val="00602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3" name="Группа 42"/>
          <p:cNvGrpSpPr/>
          <p:nvPr/>
        </p:nvGrpSpPr>
        <p:grpSpPr>
          <a:xfrm>
            <a:off x="394017" y="1299616"/>
            <a:ext cx="8501122" cy="5357850"/>
            <a:chOff x="500034" y="857232"/>
            <a:chExt cx="8501122" cy="5929354"/>
          </a:xfrm>
        </p:grpSpPr>
        <p:sp>
          <p:nvSpPr>
            <p:cNvPr id="44" name="TextBox 43"/>
            <p:cNvSpPr txBox="1"/>
            <p:nvPr/>
          </p:nvSpPr>
          <p:spPr>
            <a:xfrm>
              <a:off x="2500298" y="3714752"/>
              <a:ext cx="4429156" cy="885576"/>
            </a:xfrm>
            <a:prstGeom prst="rect">
              <a:avLst/>
            </a:prstGeom>
            <a:solidFill>
              <a:srgbClr val="C0504D">
                <a:lumMod val="60000"/>
                <a:lumOff val="40000"/>
                <a:alpha val="65000"/>
              </a:srgbClr>
            </a:solidFill>
            <a:ln w="25400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Kontrolor 2.</a:t>
              </a:r>
              <a:r>
                <a:rPr kumimoji="0" lang="en-US" sz="2800" b="0" i="0" u="none" strike="noStrike" kern="0" cap="none" spc="0" normalizeH="0" baseline="3000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.</a:t>
              </a:r>
              <a:r>
                <a:rPr kumimoji="0" lang="en-US" sz="2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 razine</a:t>
              </a:r>
              <a:endParaRPr kumimoji="0" lang="hr-HR" sz="2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483768" y="2343751"/>
              <a:ext cx="4464496" cy="885576"/>
            </a:xfrm>
            <a:prstGeom prst="rect">
              <a:avLst/>
            </a:prstGeom>
            <a:solidFill>
              <a:srgbClr val="1F497D">
                <a:lumMod val="20000"/>
                <a:lumOff val="80000"/>
              </a:srgbClr>
            </a:solidFill>
            <a:ln w="25400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</a:rPr>
                <a:t>Glavni administrator</a:t>
              </a:r>
              <a:endParaRPr kumimoji="0" lang="hr-HR" sz="2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929454" y="1393017"/>
              <a:ext cx="1454576" cy="950734"/>
            </a:xfrm>
            <a:prstGeom prst="rect">
              <a:avLst/>
            </a:prstGeom>
            <a:solidFill>
              <a:srgbClr val="FFFF00">
                <a:alpha val="31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Ministarstvo financija Rusije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00034" y="1428736"/>
              <a:ext cx="1839718" cy="785818"/>
            </a:xfrm>
            <a:prstGeom prst="rect">
              <a:avLst/>
            </a:prstGeom>
            <a:solidFill>
              <a:srgbClr val="C0504D">
                <a:lumMod val="60000"/>
                <a:lumOff val="40000"/>
                <a:alpha val="34000"/>
              </a:srgbClr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Financijski</a:t>
              </a:r>
              <a:r>
                <a:rPr kumimoji="0" lang="en-US" sz="18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inspektorat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8" name="Прямая со стрелкой 47"/>
            <p:cNvCxnSpPr/>
            <p:nvPr/>
          </p:nvCxnSpPr>
          <p:spPr>
            <a:xfrm>
              <a:off x="1330500" y="3000372"/>
              <a:ext cx="1143008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1F497D"/>
              </a:solidFill>
              <a:prstDash val="solid"/>
              <a:tailEnd type="arrow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 rot="16200000">
              <a:off x="6341447" y="3626811"/>
              <a:ext cx="35718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Opći zahtjevi za organizaciju IBC-a, metodološka potpora</a:t>
              </a:r>
              <a:endParaRPr kumimoji="0" lang="hr-HR" sz="12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50" name="Прямая со стрелкой 49"/>
            <p:cNvCxnSpPr/>
            <p:nvPr/>
          </p:nvCxnSpPr>
          <p:spPr>
            <a:xfrm>
              <a:off x="7929586" y="2127726"/>
              <a:ext cx="0" cy="3600400"/>
            </a:xfrm>
            <a:prstGeom prst="straightConnector1">
              <a:avLst/>
            </a:prstGeom>
            <a:noFill/>
            <a:ln w="25400" cap="flat" cmpd="sng" algn="ctr">
              <a:solidFill>
                <a:srgbClr val="1F497D"/>
              </a:solidFill>
              <a:prstDash val="solid"/>
              <a:tailEnd type="none"/>
            </a:ln>
            <a:effectLst/>
          </p:spPr>
        </p:cxnSp>
        <p:cxnSp>
          <p:nvCxnSpPr>
            <p:cNvPr id="51" name="Прямая со стрелкой 50"/>
            <p:cNvCxnSpPr/>
            <p:nvPr/>
          </p:nvCxnSpPr>
          <p:spPr>
            <a:xfrm flipH="1">
              <a:off x="2735796" y="1714488"/>
              <a:ext cx="3744416" cy="0"/>
            </a:xfrm>
            <a:prstGeom prst="straightConnector1">
              <a:avLst/>
            </a:prstGeom>
            <a:noFill/>
            <a:ln w="25400" cap="flat" cmpd="sng" algn="ctr">
              <a:solidFill>
                <a:srgbClr val="1F497D"/>
              </a:solidFill>
              <a:prstDash val="solid"/>
              <a:tailEnd type="arrow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3714744" y="1651803"/>
              <a:ext cx="1795842" cy="306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Metodologija</a:t>
              </a:r>
              <a:r>
                <a:rPr kumimoji="0" lang="en-US" sz="12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analize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 rot="16200000">
              <a:off x="10030" y="3719128"/>
              <a:ext cx="214314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Analiza</a:t>
              </a:r>
              <a:r>
                <a:rPr kumimoji="0" lang="en-US" sz="1200" b="1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učinkovitosti IBC-a</a:t>
              </a:r>
              <a:endParaRPr kumimoji="0" lang="hr-HR" sz="12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54" name="Прямая со стрелкой 53"/>
            <p:cNvCxnSpPr/>
            <p:nvPr/>
          </p:nvCxnSpPr>
          <p:spPr>
            <a:xfrm rot="10800000">
              <a:off x="6929454" y="5715016"/>
              <a:ext cx="1000132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1F497D"/>
              </a:solidFill>
              <a:prstDash val="solid"/>
              <a:tailEnd type="arrow"/>
            </a:ln>
            <a:effectLst/>
          </p:spPr>
        </p:cxnSp>
        <p:sp>
          <p:nvSpPr>
            <p:cNvPr id="55" name="Блок-схема: несколько документов 54"/>
            <p:cNvSpPr/>
            <p:nvPr/>
          </p:nvSpPr>
          <p:spPr>
            <a:xfrm>
              <a:off x="2500298" y="5072074"/>
              <a:ext cx="4429156" cy="1714512"/>
            </a:xfrm>
            <a:prstGeom prst="flowChartMultidocument">
              <a:avLst/>
            </a:prstGeom>
            <a:solidFill>
              <a:srgbClr val="FFC000"/>
            </a:solidFill>
            <a:ln w="25400">
              <a:solidFill>
                <a:sysClr val="windowText" lastClr="000000"/>
              </a:solidFill>
            </a:ln>
          </p:spPr>
          <p:txBody>
            <a:bodyPr wrap="square" rtlCol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56" name="Прямая соединительная линия 55"/>
            <p:cNvCxnSpPr/>
            <p:nvPr/>
          </p:nvCxnSpPr>
          <p:spPr>
            <a:xfrm rot="5400000">
              <a:off x="-562607" y="4107661"/>
              <a:ext cx="3786214" cy="1588"/>
            </a:xfrm>
            <a:prstGeom prst="line">
              <a:avLst/>
            </a:prstGeom>
            <a:noFill/>
            <a:ln w="25400" cap="flat" cmpd="sng" algn="ctr">
              <a:solidFill>
                <a:srgbClr val="1F497D"/>
              </a:solidFill>
              <a:prstDash val="solid"/>
              <a:tailEnd type="none"/>
            </a:ln>
            <a:effectLst/>
          </p:spPr>
        </p:cxnSp>
        <p:sp>
          <p:nvSpPr>
            <p:cNvPr id="57" name="Овал 56"/>
            <p:cNvSpPr/>
            <p:nvPr/>
          </p:nvSpPr>
          <p:spPr>
            <a:xfrm>
              <a:off x="3214678" y="2857496"/>
              <a:ext cx="2928958" cy="662892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prstClr val="black"/>
                  </a:solidFill>
                  <a:latin typeface="Calibri"/>
                </a:rPr>
                <a:t>Organizira i provodi IBC unutar sebe</a:t>
              </a:r>
              <a:endParaRPr lang="hr-HR" sz="1200" kern="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8" name="Овал 57"/>
            <p:cNvSpPr/>
            <p:nvPr/>
          </p:nvSpPr>
          <p:spPr>
            <a:xfrm>
              <a:off x="3214678" y="4214818"/>
              <a:ext cx="2928958" cy="662892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Organizira i provodi</a:t>
              </a:r>
              <a:r>
                <a:rPr dirty="0" smtClean="0"/>
                <a:t> </a:t>
              </a: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IBC unutar</a:t>
              </a:r>
              <a:r>
                <a:rPr kumimoji="0" lang="en-US" sz="1200" b="0" i="0" u="none" strike="noStrike" kern="0" cap="none" spc="0" normalizeH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 sebe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" name="Овал 58"/>
            <p:cNvSpPr/>
            <p:nvPr/>
          </p:nvSpPr>
          <p:spPr>
            <a:xfrm>
              <a:off x="3214678" y="5837942"/>
              <a:ext cx="2928958" cy="662892"/>
            </a:xfrm>
            <a:prstGeom prst="ellipse">
              <a:avLst/>
            </a:prstGeom>
            <a:solidFill>
              <a:sysClr val="window" lastClr="FFFFFF">
                <a:lumMod val="95000"/>
              </a:sysClr>
            </a:solidFill>
            <a:ln w="12700" cap="flat" cmpd="sng" algn="ctr">
              <a:solidFill>
                <a:srgbClr val="4F81BD">
                  <a:shade val="50000"/>
                </a:srgbClr>
              </a:solidFill>
              <a:prstDash val="dash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kern="0" dirty="0" smtClean="0">
                  <a:solidFill>
                    <a:prstClr val="black"/>
                  </a:solidFill>
                  <a:latin typeface="Calibri"/>
                </a:rPr>
                <a:t>Organizira i provodi IBC unutar sebe</a:t>
              </a:r>
              <a:endParaRPr lang="hr-HR" sz="1200" kern="0" dirty="0">
                <a:solidFill>
                  <a:prstClr val="black"/>
                </a:solidFill>
                <a:latin typeface="Calibri"/>
              </a:endParaRPr>
            </a:p>
          </p:txBody>
        </p:sp>
        <p:cxnSp>
          <p:nvCxnSpPr>
            <p:cNvPr id="60" name="Прямая со стрелкой 59"/>
            <p:cNvCxnSpPr/>
            <p:nvPr/>
          </p:nvCxnSpPr>
          <p:spPr>
            <a:xfrm>
              <a:off x="2786050" y="2000240"/>
              <a:ext cx="3714776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1F497D"/>
              </a:solidFill>
              <a:prstDash val="solid"/>
              <a:tailEnd type="arrow"/>
            </a:ln>
            <a:effectLst/>
          </p:spPr>
        </p:cxnSp>
        <p:sp>
          <p:nvSpPr>
            <p:cNvPr id="61" name="TextBox 60"/>
            <p:cNvSpPr txBox="1"/>
            <p:nvPr/>
          </p:nvSpPr>
          <p:spPr>
            <a:xfrm>
              <a:off x="3857620" y="1937554"/>
              <a:ext cx="1520552" cy="306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Izvještavanje</a:t>
              </a:r>
              <a:endParaRPr kumimoji="0" lang="hr-HR" sz="12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62" name="Прямая со стрелкой 61"/>
            <p:cNvCxnSpPr/>
            <p:nvPr/>
          </p:nvCxnSpPr>
          <p:spPr>
            <a:xfrm>
              <a:off x="1330500" y="6000768"/>
              <a:ext cx="1169798" cy="7980"/>
            </a:xfrm>
            <a:prstGeom prst="straightConnector1">
              <a:avLst/>
            </a:prstGeom>
            <a:noFill/>
            <a:ln w="25400" cap="flat" cmpd="sng" algn="ctr">
              <a:solidFill>
                <a:srgbClr val="1F497D"/>
              </a:solidFill>
              <a:prstDash val="solid"/>
              <a:tailEnd type="arrow"/>
            </a:ln>
            <a:effectLst/>
          </p:spPr>
        </p:cxnSp>
        <p:cxnSp>
          <p:nvCxnSpPr>
            <p:cNvPr id="63" name="Прямая со стрелкой 62"/>
            <p:cNvCxnSpPr/>
            <p:nvPr/>
          </p:nvCxnSpPr>
          <p:spPr>
            <a:xfrm>
              <a:off x="1330500" y="4356106"/>
              <a:ext cx="1143008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1F497D"/>
              </a:solidFill>
              <a:prstDash val="solid"/>
              <a:tailEnd type="arrow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6215074" y="857232"/>
              <a:ext cx="2786082" cy="428628"/>
            </a:xfrm>
            <a:prstGeom prst="rect">
              <a:avLst/>
            </a:prstGeom>
            <a:solidFill>
              <a:srgbClr val="9BBB59">
                <a:lumMod val="60000"/>
                <a:lumOff val="40000"/>
                <a:alpha val="83000"/>
              </a:srgbClr>
            </a:solidFill>
            <a:ln w="25400" cap="flat" cmpd="sng" algn="ctr">
              <a:solidFill>
                <a:srgbClr val="00206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Računovodstvena komora</a:t>
              </a:r>
              <a:endParaRPr kumimoji="0" lang="hr-HR" sz="1800" b="0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5" name="Прямая со стрелкой 64"/>
            <p:cNvCxnSpPr/>
            <p:nvPr/>
          </p:nvCxnSpPr>
          <p:spPr>
            <a:xfrm rot="5400000">
              <a:off x="6323025" y="3607595"/>
              <a:ext cx="4642676" cy="794"/>
            </a:xfrm>
            <a:prstGeom prst="straightConnector1">
              <a:avLst/>
            </a:prstGeom>
            <a:noFill/>
            <a:ln w="25400" cap="flat" cmpd="sng" algn="ctr">
              <a:solidFill>
                <a:srgbClr val="8064A2">
                  <a:lumMod val="75000"/>
                </a:srgbClr>
              </a:solidFill>
              <a:prstDash val="dash"/>
              <a:tailEnd type="none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 rot="16200000">
              <a:off x="7005284" y="3647675"/>
              <a:ext cx="35718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Vanjska kontrola</a:t>
              </a:r>
              <a:endParaRPr kumimoji="0" lang="hr-HR" sz="12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  <p:cxnSp>
          <p:nvCxnSpPr>
            <p:cNvPr id="67" name="Прямая со стрелкой 66"/>
            <p:cNvCxnSpPr>
              <a:endCxn id="55" idx="3"/>
            </p:cNvCxnSpPr>
            <p:nvPr/>
          </p:nvCxnSpPr>
          <p:spPr>
            <a:xfrm rot="10800000">
              <a:off x="6929454" y="5929330"/>
              <a:ext cx="1714512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8064A2">
                  <a:lumMod val="75000"/>
                </a:srgbClr>
              </a:solidFill>
              <a:prstDash val="dash"/>
              <a:tailEnd type="arrow"/>
            </a:ln>
            <a:effectLst/>
          </p:spPr>
        </p:cxnSp>
        <p:cxnSp>
          <p:nvCxnSpPr>
            <p:cNvPr id="68" name="Прямая со стрелкой 67"/>
            <p:cNvCxnSpPr/>
            <p:nvPr/>
          </p:nvCxnSpPr>
          <p:spPr>
            <a:xfrm rot="10800000">
              <a:off x="6929454" y="4427543"/>
              <a:ext cx="1714512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8064A2">
                  <a:lumMod val="75000"/>
                </a:srgbClr>
              </a:solidFill>
              <a:prstDash val="dash"/>
              <a:tailEnd type="arrow"/>
            </a:ln>
            <a:effectLst/>
          </p:spPr>
        </p:cxnSp>
        <p:cxnSp>
          <p:nvCxnSpPr>
            <p:cNvPr id="69" name="Прямая со стрелкой 68"/>
            <p:cNvCxnSpPr/>
            <p:nvPr/>
          </p:nvCxnSpPr>
          <p:spPr>
            <a:xfrm rot="10800000">
              <a:off x="6929454" y="3141660"/>
              <a:ext cx="1714512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8064A2">
                  <a:lumMod val="75000"/>
                </a:srgbClr>
              </a:solidFill>
              <a:prstDash val="dash"/>
              <a:tailEnd type="arrow"/>
            </a:ln>
            <a:effectLst/>
          </p:spPr>
        </p:cxnSp>
        <p:cxnSp>
          <p:nvCxnSpPr>
            <p:cNvPr id="70" name="Прямая со стрелкой 69"/>
            <p:cNvCxnSpPr/>
            <p:nvPr/>
          </p:nvCxnSpPr>
          <p:spPr>
            <a:xfrm rot="5400000">
              <a:off x="1358084" y="1215216"/>
              <a:ext cx="284164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8064A2">
                  <a:lumMod val="75000"/>
                </a:srgbClr>
              </a:solidFill>
              <a:prstDash val="dash"/>
              <a:tailEnd type="arrow"/>
            </a:ln>
            <a:effectLst/>
          </p:spPr>
        </p:cxnSp>
        <p:cxnSp>
          <p:nvCxnSpPr>
            <p:cNvPr id="71" name="Прямая со стрелкой 70"/>
            <p:cNvCxnSpPr/>
            <p:nvPr/>
          </p:nvCxnSpPr>
          <p:spPr>
            <a:xfrm rot="5400000">
              <a:off x="6892941" y="1392223"/>
              <a:ext cx="357190" cy="1588"/>
            </a:xfrm>
            <a:prstGeom prst="straightConnector1">
              <a:avLst/>
            </a:prstGeom>
            <a:noFill/>
            <a:ln w="25400" cap="flat" cmpd="sng" algn="ctr">
              <a:solidFill>
                <a:srgbClr val="8064A2">
                  <a:lumMod val="75000"/>
                </a:srgbClr>
              </a:solidFill>
              <a:prstDash val="dash"/>
              <a:tailEnd type="arrow"/>
            </a:ln>
            <a:effectLst/>
          </p:spPr>
        </p:cxnSp>
        <p:sp>
          <p:nvSpPr>
            <p:cNvPr id="72" name="TextBox 71"/>
            <p:cNvSpPr txBox="1"/>
            <p:nvPr/>
          </p:nvSpPr>
          <p:spPr>
            <a:xfrm>
              <a:off x="2500298" y="1000108"/>
              <a:ext cx="3571868" cy="3065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Vanjska kontrola</a:t>
              </a:r>
              <a:endParaRPr kumimoji="0" lang="hr-HR" sz="1200" b="1" i="0" u="none" strike="noStrike" kern="0" cap="none" spc="0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2517437" y="5338593"/>
            <a:ext cx="3520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Calibri"/>
              </a:rPr>
              <a:t>Kontrolor 3. razine</a:t>
            </a:r>
            <a:endParaRPr lang="hr-HR" sz="2400" kern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73" name="Прямая со стрелкой 72"/>
          <p:cNvCxnSpPr/>
          <p:nvPr/>
        </p:nvCxnSpPr>
        <p:spPr>
          <a:xfrm rot="10800000">
            <a:off x="1394944" y="1452516"/>
            <a:ext cx="4714908" cy="1588"/>
          </a:xfrm>
          <a:prstGeom prst="straightConnector1">
            <a:avLst/>
          </a:prstGeom>
          <a:ln w="25400">
            <a:solidFill>
              <a:schemeClr val="accent4">
                <a:lumMod val="75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34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0_Городская">
  <a:themeElements>
    <a:clrScheme name="MF">
      <a:dk1>
        <a:sysClr val="windowText" lastClr="000000"/>
      </a:dk1>
      <a:lt1>
        <a:srgbClr val="EDEDE3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F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>
        <a:noFill/>
        <a:ln>
          <a:tailEnd type="arrow"/>
        </a:ln>
      </a:spPr>
      <a:bodyPr rtlCol="0" anchor="ctr"/>
      <a:lstStyle>
        <a:defPPr algn="ctr">
          <a:defRPr sz="1200" dirty="0" smtClean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1_Городская">
  <a:themeElements>
    <a:clrScheme name="MF">
      <a:dk1>
        <a:sysClr val="windowText" lastClr="000000"/>
      </a:dk1>
      <a:lt1>
        <a:srgbClr val="EDEDE3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F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>
        <a:noFill/>
        <a:ln>
          <a:tailEnd type="arrow"/>
        </a:ln>
      </a:spPr>
      <a:bodyPr rtlCol="0" anchor="ctr"/>
      <a:lstStyle>
        <a:defPPr algn="ctr">
          <a:defRPr sz="1200" dirty="0" smtClean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3.xml><?xml version="1.0" encoding="utf-8"?>
<a:theme xmlns:a="http://schemas.openxmlformats.org/drawingml/2006/main" name="5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5_Городская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5_Городская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23_Городская">
  <a:themeElements>
    <a:clrScheme name="MF">
      <a:dk1>
        <a:sysClr val="windowText" lastClr="000000"/>
      </a:dk1>
      <a:lt1>
        <a:srgbClr val="EDEDE3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F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>
        <a:noFill/>
        <a:ln>
          <a:tailEnd type="arrow"/>
        </a:ln>
      </a:spPr>
      <a:bodyPr rtlCol="0" anchor="ctr"/>
      <a:lstStyle>
        <a:defPPr algn="ctr">
          <a:defRPr sz="1200" dirty="0" smtClean="0"/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11_Городская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11_Городская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11_Городская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106822</TotalTime>
  <Words>1685</Words>
  <Application>Microsoft Office PowerPoint</Application>
  <PresentationFormat>On-screen Show (4:3)</PresentationFormat>
  <Paragraphs>267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8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20_Городская</vt:lpstr>
      <vt:lpstr>21_Городская</vt:lpstr>
      <vt:lpstr>5_Городская</vt:lpstr>
      <vt:lpstr>1_Тема Office</vt:lpstr>
      <vt:lpstr>Тема Office</vt:lpstr>
      <vt:lpstr>2_Тема Office</vt:lpstr>
      <vt:lpstr>6_Городская</vt:lpstr>
      <vt:lpstr>23_Городская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Od IFC-a i IFA-e do unutarnje kontrole proračuna (IBC). Promjene u pristupima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Россия-2020: Концепция обеспечения экономического лидерства</dc:title>
  <dc:creator>ШММ</dc:creator>
  <cp:lastModifiedBy>Maja P</cp:lastModifiedBy>
  <cp:revision>5774</cp:revision>
  <cp:lastPrinted>2015-09-29T10:52:56Z</cp:lastPrinted>
  <dcterms:modified xsi:type="dcterms:W3CDTF">2016-10-10T11:39:16Z</dcterms:modified>
</cp:coreProperties>
</file>