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44" r:id="rId1"/>
    <p:sldMasterId id="2147485355" r:id="rId2"/>
    <p:sldMasterId id="2147485377" r:id="rId3"/>
    <p:sldMasterId id="2147485398" r:id="rId4"/>
    <p:sldMasterId id="2147485413" r:id="rId5"/>
    <p:sldMasterId id="2147485428" r:id="rId6"/>
    <p:sldMasterId id="2147485449" r:id="rId7"/>
    <p:sldMasterId id="2147485467" r:id="rId8"/>
  </p:sldMasterIdLst>
  <p:notesMasterIdLst>
    <p:notesMasterId r:id="rId25"/>
  </p:notesMasterIdLst>
  <p:handoutMasterIdLst>
    <p:handoutMasterId r:id="rId26"/>
  </p:handoutMasterIdLst>
  <p:sldIdLst>
    <p:sldId id="3176" r:id="rId9"/>
    <p:sldId id="3181" r:id="rId10"/>
    <p:sldId id="3174" r:id="rId11"/>
    <p:sldId id="3177" r:id="rId12"/>
    <p:sldId id="3178" r:id="rId13"/>
    <p:sldId id="3167" r:id="rId14"/>
    <p:sldId id="3179" r:id="rId15"/>
    <p:sldId id="3183" r:id="rId16"/>
    <p:sldId id="3184" r:id="rId17"/>
    <p:sldId id="3169" r:id="rId18"/>
    <p:sldId id="3185" r:id="rId19"/>
    <p:sldId id="3186" r:id="rId20"/>
    <p:sldId id="3187" r:id="rId21"/>
    <p:sldId id="3188" r:id="rId22"/>
    <p:sldId id="3189" r:id="rId23"/>
    <p:sldId id="3191" r:id="rId2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98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pos="162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772">
          <p15:clr>
            <a:srgbClr val="A4A3A4"/>
          </p15:clr>
        </p15:guide>
        <p15:guide id="7" orient="horz" pos="2575">
          <p15:clr>
            <a:srgbClr val="A4A3A4"/>
          </p15:clr>
        </p15:guide>
        <p15:guide id="8" orient="horz" pos="2528">
          <p15:clr>
            <a:srgbClr val="A4A3A4"/>
          </p15:clr>
        </p15:guide>
        <p15:guide id="9" orient="horz" pos="830">
          <p15:clr>
            <a:srgbClr val="A4A3A4"/>
          </p15:clr>
        </p15:guide>
        <p15:guide id="10" orient="horz" pos="2251">
          <p15:clr>
            <a:srgbClr val="A4A3A4"/>
          </p15:clr>
        </p15:guide>
        <p15:guide id="11" orient="horz" pos="4002">
          <p15:clr>
            <a:srgbClr val="A4A3A4"/>
          </p15:clr>
        </p15:guide>
        <p15:guide id="12" orient="horz" pos="497">
          <p15:clr>
            <a:srgbClr val="A4A3A4"/>
          </p15:clr>
        </p15:guide>
        <p15:guide id="13" orient="horz" pos="4085">
          <p15:clr>
            <a:srgbClr val="A4A3A4"/>
          </p15:clr>
        </p15:guide>
        <p15:guide id="14" orient="horz" pos="504">
          <p15:clr>
            <a:srgbClr val="A4A3A4"/>
          </p15:clr>
        </p15:guide>
        <p15:guide id="15" pos="2738">
          <p15:clr>
            <a:srgbClr val="A4A3A4"/>
          </p15:clr>
        </p15:guide>
        <p15:guide id="16" pos="3028">
          <p15:clr>
            <a:srgbClr val="A4A3A4"/>
          </p15:clr>
        </p15:guide>
        <p15:guide id="17" pos="5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FFFFCC"/>
    <a:srgbClr val="0033CC"/>
    <a:srgbClr val="FFFFFF"/>
    <a:srgbClr val="808080"/>
    <a:srgbClr val="F8F8F8"/>
    <a:srgbClr val="FDFDFD"/>
    <a:srgbClr val="DBDBC7"/>
    <a:srgbClr val="E4E4D5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9768" autoAdjust="0"/>
  </p:normalViewPr>
  <p:slideViewPr>
    <p:cSldViewPr snapToGrid="0">
      <p:cViewPr>
        <p:scale>
          <a:sx n="100" d="100"/>
          <a:sy n="100" d="100"/>
        </p:scale>
        <p:origin x="-2088" y="-372"/>
      </p:cViewPr>
      <p:guideLst>
        <p:guide orient="horz" pos="2160"/>
        <p:guide orient="horz" pos="498"/>
        <p:guide orient="horz" pos="720"/>
        <p:guide orient="horz" pos="772"/>
        <p:guide orient="horz" pos="2575"/>
        <p:guide orient="horz" pos="2528"/>
        <p:guide orient="horz" pos="830"/>
        <p:guide orient="horz" pos="2251"/>
        <p:guide orient="horz" pos="4002"/>
        <p:guide orient="horz" pos="497"/>
        <p:guide orient="horz" pos="4085"/>
        <p:guide orient="horz" pos="504"/>
        <p:guide pos="162"/>
        <p:guide pos="2880"/>
        <p:guide pos="2738"/>
        <p:guide pos="3028"/>
        <p:guide pos="5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750" y="-96"/>
      </p:cViewPr>
      <p:guideLst>
        <p:guide orient="horz" pos="3110"/>
        <p:guide pos="214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0956995760145"/>
          <c:y val="0.17713760728359956"/>
          <c:w val="0.57181536442560066"/>
          <c:h val="0.739719355834825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ВК</c:v>
                </c:pt>
                <c:pt idx="1">
                  <c:v>ВФК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40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013682606633"/>
          <c:y val="0.18804727258013793"/>
          <c:w val="0.67625565154895295"/>
          <c:h val="0.810766682790191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delete val="1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ВА</c:v>
                </c:pt>
                <c:pt idx="1">
                  <c:v>ВФА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40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0.08189</cdr:x>
      <cdr:y>0.06083</cdr:y>
    </cdr:from>
    <cdr:to>
      <cdr:x>0.85208</cdr:x>
      <cdr:y>0.14939</cdr:y>
    </cdr:to>
    <cdr:sp macro="" textlink="">
      <cdr:nvSpPr>
        <cdr:cNvPr id="5" name="AutoShape 3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1214" y="396893"/>
          <a:ext cx="7629524" cy="577821"/>
        </a:xfrm>
        <a:prstGeom xmlns:a="http://schemas.openxmlformats.org/drawingml/2006/main" prst="roundRect">
          <a:avLst>
            <a:gd name="adj" fmla="val 16667"/>
          </a:avLst>
        </a:prstGeom>
        <a:gradFill xmlns:a="http://schemas.openxmlformats.org/drawingml/2006/main" rotWithShape="1">
          <a:gsLst>
            <a:gs pos="0">
              <a:srgbClr val="CCCCFF"/>
            </a:gs>
            <a:gs pos="100000">
              <a:schemeClr val="bg1"/>
            </a:gs>
          </a:gsLst>
          <a:lin ang="5400000" scaled="1"/>
        </a:gradFill>
        <a:ln xmlns:a="http://schemas.openxmlformats.org/drawingml/2006/main" w="28575">
          <a:solidFill>
            <a:schemeClr val="bg2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Georgia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ClrTx/>
            <a:buFontTx/>
            <a:buNone/>
          </a:pPr>
          <a:r>
            <a:rPr lang="ru-RU" altLang="ru-RU" sz="1800" b="1" i="1" dirty="0" smtClean="0">
              <a:solidFill>
                <a:srgbClr val="000000"/>
              </a:solidFill>
              <a:latin typeface="Arial Narrow" pitchFamily="34" charset="0"/>
              <a:cs typeface="Arial" charset="0"/>
            </a:rPr>
            <a:t>В Бюджетном кодексе определены как обязательные полномочия каждого</a:t>
          </a:r>
        </a:p>
        <a:p xmlns:a="http://schemas.openxmlformats.org/drawingml/2006/main">
          <a:pPr algn="ctr" eaLnBrk="1" hangingPunct="1">
            <a:spcBef>
              <a:spcPct val="0"/>
            </a:spcBef>
            <a:buClrTx/>
            <a:buFontTx/>
            <a:buNone/>
          </a:pPr>
          <a:r>
            <a:rPr lang="ru-RU" altLang="ru-RU" sz="1800" b="1" i="1" dirty="0">
              <a:solidFill>
                <a:srgbClr val="000000"/>
              </a:solidFill>
              <a:latin typeface="Arial Narrow" pitchFamily="34" charset="0"/>
              <a:cs typeface="Arial" charset="0"/>
            </a:rPr>
            <a:t>г</a:t>
          </a:r>
          <a:r>
            <a:rPr lang="ru-RU" altLang="ru-RU" sz="1800" b="1" i="1" dirty="0" smtClean="0">
              <a:solidFill>
                <a:srgbClr val="000000"/>
              </a:solidFill>
              <a:latin typeface="Arial Narrow" pitchFamily="34" charset="0"/>
              <a:cs typeface="Arial" charset="0"/>
            </a:rPr>
            <a:t>осударственного органа, органа местного самоуправления </a:t>
          </a:r>
        </a:p>
      </cdr:txBody>
    </cdr:sp>
  </cdr:relSizeAnchor>
  <cdr:relSizeAnchor xmlns:cdr="http://schemas.openxmlformats.org/drawingml/2006/chartDrawing">
    <cdr:from>
      <cdr:x>0.67748</cdr:x>
      <cdr:y>0.68163</cdr:y>
    </cdr:from>
    <cdr:to>
      <cdr:x>0.71442</cdr:x>
      <cdr:y>0.77725</cdr:y>
    </cdr:to>
    <cdr:cxnSp macro="">
      <cdr:nvCxnSpPr>
        <cdr:cNvPr id="3" name="Прямая со стрелкой 2"/>
        <cdr:cNvCxnSpPr/>
      </cdr:nvCxnSpPr>
      <cdr:spPr bwMode="auto">
        <a:xfrm xmlns:a="http://schemas.openxmlformats.org/drawingml/2006/main" flipH="1">
          <a:off x="6711154" y="4447392"/>
          <a:ext cx="365922" cy="62389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00CC99"/>
        </a:solidFill>
        <a:ln xmlns:a="http://schemas.openxmlformats.org/drawingml/2006/main" w="127000" cap="flat" cmpd="sng" algn="ctr">
          <a:solidFill>
            <a:srgbClr val="80808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0.58438</cdr:x>
      <cdr:y>0.4914</cdr:y>
    </cdr:from>
    <cdr:to>
      <cdr:x>0.78438</cdr:x>
      <cdr:y>0.69785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1791" y="21764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0.41389</cdr:x>
      <cdr:y>0.57957</cdr:y>
    </cdr:from>
    <cdr:to>
      <cdr:x>0.81597</cdr:x>
      <cdr:y>0.78602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92331" y="2567011"/>
          <a:ext cx="1838323" cy="91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Внутренний</a:t>
          </a:r>
        </a:p>
        <a:p xmlns:a="http://schemas.openxmlformats.org/drawingml/2006/main">
          <a:r>
            <a:rPr lang="ru-RU" sz="2400" b="1" dirty="0" smtClean="0"/>
            <a:t>контроль</a:t>
          </a:r>
          <a:endParaRPr lang="ru-RU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0.50868</cdr:x>
      <cdr:y>0.65754</cdr:y>
    </cdr:from>
    <cdr:to>
      <cdr:x>0.83014</cdr:x>
      <cdr:y>0.86776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52717" y="2860134"/>
          <a:ext cx="1676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Внутренний</a:t>
          </a:r>
        </a:p>
        <a:p xmlns:a="http://schemas.openxmlformats.org/drawingml/2006/main">
          <a:r>
            <a:rPr lang="ru-RU" sz="2400" b="1" dirty="0" smtClean="0"/>
            <a:t>аудит</a:t>
          </a:r>
          <a:endParaRPr lang="ru-RU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Верхний колонтитул 1"/>
          <p:cNvSpPr>
            <a:spLocks noGrp="1"/>
          </p:cNvSpPr>
          <p:nvPr/>
        </p:nvSpPr>
        <p:spPr bwMode="auto">
          <a:xfrm>
            <a:off x="21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/>
          <a:lstStyle/>
          <a:p>
            <a:endParaRPr lang="ru-RU" sz="1200" dirty="0">
              <a:latin typeface="Arial" charset="0"/>
            </a:endParaRPr>
          </a:p>
        </p:txBody>
      </p:sp>
      <p:sp>
        <p:nvSpPr>
          <p:cNvPr id="138243" name="Дата 2"/>
          <p:cNvSpPr>
            <a:spLocks noGrp="1"/>
          </p:cNvSpPr>
          <p:nvPr/>
        </p:nvSpPr>
        <p:spPr bwMode="auto">
          <a:xfrm>
            <a:off x="3849700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/>
          <a:lstStyle/>
          <a:p>
            <a:pPr eaLnBrk="0" hangingPunct="0"/>
            <a:fld id="{62E253D1-6A1E-4660-9DED-105B9665E096}" type="datetime1">
              <a:rPr lang="ru-RU"/>
              <a:pPr eaLnBrk="0" hangingPunct="0"/>
              <a:t>27.09.2016</a:t>
            </a:fld>
            <a:endParaRPr lang="ru-RU" dirty="0"/>
          </a:p>
        </p:txBody>
      </p:sp>
      <p:sp>
        <p:nvSpPr>
          <p:cNvPr id="138244" name="Нижний колонтитул 3"/>
          <p:cNvSpPr>
            <a:spLocks noGrp="1"/>
          </p:cNvSpPr>
          <p:nvPr/>
        </p:nvSpPr>
        <p:spPr bwMode="auto">
          <a:xfrm>
            <a:off x="21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6" tIns="43637" rIns="87276" bIns="43637" anchor="b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23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1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>
            <a:lvl1pPr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2947" name="Дата 2"/>
          <p:cNvSpPr>
            <a:spLocks noGrp="1"/>
          </p:cNvSpPr>
          <p:nvPr>
            <p:ph type="dt" idx="1"/>
          </p:nvPr>
        </p:nvSpPr>
        <p:spPr bwMode="auto">
          <a:xfrm>
            <a:off x="3849700" y="19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>
            <a:lvl1pPr algn="r"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C0DB30-1666-49FE-B39A-362353CF4583}" type="datetimeFigureOut">
              <a:rPr lang="ru-RU"/>
              <a:pPr>
                <a:defRPr/>
              </a:pPr>
              <a:t>27.09.2016</a:t>
            </a:fld>
            <a:endParaRPr lang="ru-RU" dirty="0"/>
          </a:p>
        </p:txBody>
      </p:sp>
      <p:sp>
        <p:nvSpPr>
          <p:cNvPr id="89092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55675" y="736600"/>
            <a:ext cx="4943475" cy="37068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63" y="4689251"/>
            <a:ext cx="5438775" cy="444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2950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21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b" anchorCtr="0" compatLnSpc="1">
            <a:prstTxWarp prst="textNoShape">
              <a:avLst/>
            </a:prstTxWarp>
          </a:bodyPr>
          <a:lstStyle>
            <a:lvl1pPr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2951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700" y="9378505"/>
            <a:ext cx="2946400" cy="4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406" tIns="43709" rIns="87406" bIns="43709" numCol="1" anchor="b" anchorCtr="0" compatLnSpc="1">
            <a:prstTxWarp prst="textNoShape">
              <a:avLst/>
            </a:prstTxWarp>
          </a:bodyPr>
          <a:lstStyle>
            <a:lvl1pPr algn="r" defTabSz="87028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DF7488-F959-4354-8519-2DD858B41B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5651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100" y="71438"/>
            <a:ext cx="6213475" cy="4659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03387" y="4789666"/>
            <a:ext cx="6613149" cy="50845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509" algn="just">
              <a:spcAft>
                <a:spcPts val="299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2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0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0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27.09.2016 12:50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5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6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омер слайда 22"/>
          <p:cNvSpPr>
            <a:spLocks noGrp="1"/>
          </p:cNvSpPr>
          <p:nvPr>
            <p:ph type="sldNum" sz="quarter" idx="13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8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6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latin typeface="Trebuchet MS"/>
              </a:rPr>
              <a:pPr>
                <a:defRPr/>
              </a:pPr>
              <a:t>‹#›</a:t>
            </a:fld>
            <a:endParaRPr lang="ru-RU" dirty="0">
              <a:latin typeface="Trebuchet MS"/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27.09.2016 12:50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5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96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8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27.09.2016 12:50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8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21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5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31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7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12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852508" y="-32468"/>
            <a:ext cx="2023208" cy="365125"/>
          </a:xfrm>
        </p:spPr>
        <p:txBody>
          <a:bodyPr rtlCol="0"/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15290"/>
            <a:ext cx="3121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9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>
                    <a:tint val="75000"/>
                  </a:prstClr>
                </a:solidFill>
                <a:latin typeface="Trebuchet MS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6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47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54" y="-1587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05" y="-1587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47" y="-1587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0" y="0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5" y="0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0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83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43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46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10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59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15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7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05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83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1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852508" y="-32468"/>
            <a:ext cx="2023208" cy="365125"/>
          </a:xfrm>
        </p:spPr>
        <p:txBody>
          <a:bodyPr rtlCol="0"/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15290"/>
            <a:ext cx="3121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93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1"/>
            <a:ext cx="8229600" cy="5407978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1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1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>
                    <a:tint val="75000"/>
                  </a:prstClr>
                </a:solidFill>
                <a:latin typeface="Trebuchet MS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0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78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19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4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93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8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59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50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7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27.09.2016 12:50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79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85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852508" y="-32468"/>
            <a:ext cx="2023208" cy="365125"/>
          </a:xfrm>
        </p:spPr>
        <p:txBody>
          <a:bodyPr rtlCol="0"/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15290"/>
            <a:ext cx="3121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1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Calibri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>
                <a:solidFill>
                  <a:srgbClr val="DBDBE9"/>
                </a:solidFill>
                <a:latin typeface="Calibri"/>
              </a:rPr>
              <a:t>]</a:t>
            </a:r>
            <a:endParaRPr lang="ru-RU">
              <a:solidFill>
                <a:srgbClr val="DBDBE9"/>
              </a:solidFill>
              <a:latin typeface="Calibri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6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>
                    <a:tint val="75000"/>
                  </a:prstClr>
                </a:solidFill>
                <a:latin typeface="Trebuchet MS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6" name="Нижний колонтитул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омер слайда 22"/>
          <p:cNvSpPr>
            <a:spLocks noGrp="1"/>
          </p:cNvSpPr>
          <p:nvPr>
            <p:ph type="sldNum" sz="quarter" idx="13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2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9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27.09.2016 12:50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7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/>
                </a:solidFill>
                <a:latin typeface="Trebuchet MS"/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27.09.2016 12:50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2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27.09.2016 12:50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0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27.09.2016 12:50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4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54" y="-1587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05" y="-1587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47" y="-1587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0" y="0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5" y="0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0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09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1"/>
            <a:ext cx="8229600" cy="5407978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422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385" y="-1587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4354" y="-1587"/>
            <a:ext cx="27843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5305" y="-1587"/>
            <a:ext cx="8792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6947" y="-1587"/>
            <a:ext cx="26377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8915400" y="0"/>
            <a:ext cx="55685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invGray">
          <a:xfrm>
            <a:off x="8875835" y="0"/>
            <a:ext cx="5862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0728" y="0"/>
            <a:ext cx="464526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422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5189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AE05047-C806-48E8-821D-C0F2FC142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0" y="-1588"/>
            <a:ext cx="311645" cy="36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7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EDE3"/>
              </a:solidFill>
            </a:endParaRPr>
          </a:p>
        </p:txBody>
      </p:sp>
      <p:pic>
        <p:nvPicPr>
          <p:cNvPr id="11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srgbClr val="EDEDE3"/>
                </a:solidFill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498412"/>
          </a:xfr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5861"/>
            <a:ext cx="8229600" cy="5407978"/>
          </a:xfrm>
        </p:spPr>
        <p:txBody>
          <a:bodyPr/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>
                <a:solidFill>
                  <a:srgbClr val="EDEDE3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DEDE3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2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1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lvl1pPr>
              <a:defRPr lang="ru-RU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8BAAFAC7-B355-4ACD-8910-0A5E7D0DACE1}" type="slidenum">
              <a:rPr>
                <a:solidFill>
                  <a:prstClr val="white"/>
                </a:solidFill>
              </a:rPr>
              <a:pPr algn="r"/>
              <a:t>‹#›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0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BD4CA9-6455-4D4B-9A96-1638AD137F56}" type="datetime8">
              <a:rPr lang="ru-RU" smtClean="0"/>
              <a:pPr>
                <a:defRPr/>
              </a:pPr>
              <a:t>27.09.2016 12:50</a:t>
            </a:fld>
            <a:r>
              <a:rPr lang="ru-RU" dirty="0" smtClean="0"/>
              <a:t>06.10.2009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3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AA93AEA-1088-46C4-AFD3-1EC02C849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BD4CA9-6455-4D4B-9A96-1638AD137F56}" type="datetime8">
              <a:rPr lang="ru-RU" smtClean="0"/>
              <a:pPr>
                <a:defRPr/>
              </a:pPr>
              <a:t>27.09.2016 12:50</a:t>
            </a:fld>
            <a:r>
              <a:rPr lang="ru-RU" dirty="0" smtClean="0"/>
              <a:t>06.10.2009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3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AA93AEA-1088-46C4-AFD3-1EC02C849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6" r:id="rId1"/>
    <p:sldLayoutId id="2147485357" r:id="rId2"/>
    <p:sldLayoutId id="2147485358" r:id="rId3"/>
    <p:sldLayoutId id="214748535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828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8" r:id="rId1"/>
    <p:sldLayoutId id="2147485379" r:id="rId2"/>
    <p:sldLayoutId id="2147485380" r:id="rId3"/>
    <p:sldLayoutId id="2147485381" r:id="rId4"/>
    <p:sldLayoutId id="214748538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93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  <p:sldLayoutId id="2147485410" r:id="rId12"/>
    <p:sldLayoutId id="2147485411" r:id="rId13"/>
    <p:sldLayoutId id="214748541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05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  <p:sldLayoutId id="2147485425" r:id="rId12"/>
    <p:sldLayoutId id="2147485426" r:id="rId13"/>
    <p:sldLayoutId id="214748542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91366C-C707-45FC-9663-1DE7BB98C4B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6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9" r:id="rId1"/>
    <p:sldLayoutId id="2147485430" r:id="rId2"/>
    <p:sldLayoutId id="2147485431" r:id="rId3"/>
    <p:sldLayoutId id="2147485432" r:id="rId4"/>
    <p:sldLayoutId id="2147485433" r:id="rId5"/>
    <p:sldLayoutId id="2147485434" r:id="rId6"/>
    <p:sldLayoutId id="2147485435" r:id="rId7"/>
    <p:sldLayoutId id="2147485436" r:id="rId8"/>
    <p:sldLayoutId id="2147485437" r:id="rId9"/>
    <p:sldLayoutId id="2147485438" r:id="rId10"/>
    <p:sldLayoutId id="2147485439" r:id="rId11"/>
    <p:sldLayoutId id="2147485440" r:id="rId12"/>
    <p:sldLayoutId id="2147485441" r:id="rId13"/>
    <p:sldLayoutId id="214748544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1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Arial" charset="0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Arial" charset="0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Arial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583363" y="612775"/>
            <a:ext cx="9588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3808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BD4CA9-6455-4D4B-9A96-1638AD137F56}" type="datetime8">
              <a:rPr lang="ru-RU" smtClean="0"/>
              <a:pPr>
                <a:defRPr/>
              </a:pPr>
              <a:t>27.09.2016 12:50</a:t>
            </a:fld>
            <a:r>
              <a:rPr lang="ru-RU" dirty="0" smtClean="0"/>
              <a:t>06.10.2009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5257803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3808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AA93AEA-1088-46C4-AFD3-1EC02C849B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9166" y="6026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42" y="401277"/>
            <a:ext cx="2111375" cy="2312988"/>
          </a:xfrm>
          <a:prstGeom prst="rect">
            <a:avLst/>
          </a:prstGeom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" y="5041905"/>
            <a:ext cx="896229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" y="2851227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Становление внутреннего аудита в Российской Федерации</a:t>
            </a:r>
            <a:r>
              <a:rPr lang="en-US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: </a:t>
            </a:r>
            <a:r>
              <a:rPr lang="ru-RU" sz="2800" b="1" dirty="0" smtClean="0">
                <a:solidFill>
                  <a:srgbClr val="00602B"/>
                </a:solidFill>
                <a:latin typeface="Trebuchet MS" panose="020B0603020202020204" pitchFamily="34" charset="0"/>
              </a:rPr>
              <a:t>проблемы и возможные пути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5755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9400" y="381000"/>
            <a:ext cx="8521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Предполагаемая схема внутреннего бюджетного контроля</a:t>
            </a:r>
            <a:endParaRPr lang="ru-RU" sz="2400" b="1" dirty="0">
              <a:solidFill>
                <a:srgbClr val="00602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9400" y="990020"/>
            <a:ext cx="8437314" cy="5801290"/>
            <a:chOff x="282997" y="620688"/>
            <a:chExt cx="8437314" cy="598595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67383" y="990020"/>
              <a:ext cx="8352928" cy="5616624"/>
            </a:xfrm>
            <a:prstGeom prst="round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5696" y="620688"/>
              <a:ext cx="5760640" cy="369332"/>
            </a:xfrm>
            <a:prstGeom prst="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Участник бюджетного процесса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110905" y="1556792"/>
              <a:ext cx="4896544" cy="4185756"/>
            </a:xfrm>
            <a:prstGeom prst="ellipse">
              <a:avLst/>
            </a:prstGeom>
            <a:solidFill>
              <a:srgbClr val="F79646">
                <a:lumMod val="20000"/>
                <a:lumOff val="80000"/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Контрольная среда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858877" y="2132856"/>
              <a:ext cx="5400600" cy="808637"/>
            </a:xfrm>
            <a:prstGeom prst="ellipse">
              <a:avLst/>
            </a:prstGeom>
            <a:solidFill>
              <a:srgbClr val="F79646">
                <a:lumMod val="20000"/>
                <a:lumOff val="80000"/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Управление рисками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оценка рисков, контрольные действия (применение мер по минимизации рисков) 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987824" y="4014356"/>
              <a:ext cx="5400600" cy="576064"/>
            </a:xfrm>
            <a:prstGeom prst="ellipse">
              <a:avLst/>
            </a:prstGeom>
            <a:solidFill>
              <a:srgbClr val="F79646">
                <a:lumMod val="20000"/>
                <a:lumOff val="80000"/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Информационные системы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987824" y="4806444"/>
              <a:ext cx="5400600" cy="576064"/>
            </a:xfrm>
            <a:prstGeom prst="ellipse">
              <a:avLst/>
            </a:prstGeom>
            <a:solidFill>
              <a:srgbClr val="F79646">
                <a:lumMod val="20000"/>
                <a:lumOff val="80000"/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Мониторинг средств контроля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5856" y="5742548"/>
              <a:ext cx="5184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Элементы системы внутреннего бюджетного контроля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2997" y="1371882"/>
              <a:ext cx="2247318" cy="38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1.Руководство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560" y="3667090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3.Руководители и сотрудники структурных подразделений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560" y="1990581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2.Координатор ВБК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60" y="5764034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Участники ВБК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552" y="2525995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Лично руководитель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Один из заместителей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Структурное подразделение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Отдельное должностное лицо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3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9400" y="381000"/>
            <a:ext cx="8521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Контрольная среда</a:t>
            </a:r>
            <a:endParaRPr lang="ru-RU" sz="24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95536" y="1043444"/>
            <a:ext cx="8352928" cy="5625916"/>
            <a:chOff x="395536" y="1043444"/>
            <a:chExt cx="8352928" cy="5625916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95536" y="1052736"/>
              <a:ext cx="8352928" cy="5616624"/>
            </a:xfrm>
            <a:prstGeom prst="round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18026" y="1043444"/>
              <a:ext cx="5760640" cy="369332"/>
            </a:xfrm>
            <a:prstGeom prst="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Участник бюджетного процесса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347864" y="1844824"/>
              <a:ext cx="4896544" cy="4392488"/>
            </a:xfrm>
            <a:prstGeom prst="ellipse">
              <a:avLst/>
            </a:prstGeom>
            <a:solidFill>
              <a:srgbClr val="F79646">
                <a:lumMod val="20000"/>
                <a:lumOff val="80000"/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Контрольная среда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1560" y="1556792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1.Руководство УБП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5536" y="4143380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3.Руководители и сотрудники структурных подразделений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1560" y="2276872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2.Координатор ВБК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1560" y="618679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Субъекты ВБК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8" y="1484784"/>
              <a:ext cx="2880320" cy="2123658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Среда осуществления контроля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является основанием для всей системы внутреннего контроля. Она обеспечивает дисциплину, структуру, а также  общий климат, влияющие на общий уровень внутреннего контроля. Среда оказывает всеобъемлющее влияние на формирование стратегии и целей, а также – структуризацию средств контроля.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INTOSAI GOV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 9100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2" y="5085184"/>
              <a:ext cx="2178918" cy="646331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Регламентация совершения операций и процедур </a:t>
              </a:r>
              <a:r>
                <a:rPr kumimoji="0" lang="ru-RU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финменеджмента</a:t>
              </a:r>
              <a:endPara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9832" y="5733256"/>
              <a:ext cx="4941168" cy="646331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Распределение обязанностей и полномочий по осуществлению операций и процедур </a:t>
              </a:r>
              <a:r>
                <a:rPr kumimoji="0" lang="ru-RU" sz="12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финменеджмента</a:t>
              </a: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, в том числе по организации и осуществлению ВБК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00192" y="5085184"/>
              <a:ext cx="2376264" cy="646331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Определение квалификационных требований для руководителей всех уровней и сотрудников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32240" y="4365104"/>
              <a:ext cx="1872208" cy="646331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Формирование кодекса этики и служебного поведения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59832" y="4365104"/>
              <a:ext cx="1584176" cy="646331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Регламентация деятельность по осуществлению ВБК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32040" y="4365104"/>
              <a:ext cx="1368152" cy="646331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Разработка классификации рисков</a:t>
              </a: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5400000">
              <a:off x="3839156" y="2143116"/>
              <a:ext cx="429422" cy="79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2339752" y="1571612"/>
              <a:ext cx="230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Формирует и поддерживает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57290" y="4929198"/>
              <a:ext cx="1388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Анализируют и поддерживают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7544" y="2857496"/>
              <a:ext cx="2664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Анализ контрольной среды. Разработка методического обеспечения ВБК. Организация обучения сотрудников в области ВБК. Формирование сводной отчётности о результатах ВБК</a:t>
              </a: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268314" y="1928802"/>
              <a:ext cx="178595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46" name="Прямая со стрелкой 45"/>
            <p:cNvCxnSpPr/>
            <p:nvPr/>
          </p:nvCxnSpPr>
          <p:spPr>
            <a:xfrm>
              <a:off x="1357290" y="5357826"/>
              <a:ext cx="1571636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33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9400" y="381000"/>
            <a:ext cx="8521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</a:t>
            </a:r>
            <a:endParaRPr lang="ru-RU" sz="24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95536" y="1043444"/>
            <a:ext cx="8352928" cy="5625916"/>
            <a:chOff x="395536" y="1043444"/>
            <a:chExt cx="8352928" cy="5625916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95536" y="1052736"/>
              <a:ext cx="8352928" cy="5616624"/>
            </a:xfrm>
            <a:prstGeom prst="round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35696" y="1043444"/>
              <a:ext cx="5760640" cy="369332"/>
            </a:xfrm>
            <a:prstGeom prst="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Участник бюджетного процесса</a:t>
              </a:r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03848" y="5733256"/>
              <a:ext cx="5400600" cy="576064"/>
            </a:xfrm>
            <a:prstGeom prst="ellipse">
              <a:avLst/>
            </a:prstGeom>
            <a:solidFill>
              <a:srgbClr val="F79646">
                <a:lumMod val="20000"/>
                <a:lumOff val="80000"/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Управление рисками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216" y="1682521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1.Руководство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1560" y="3500438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3.Руководители и сотрудники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структурных подразделений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68144" y="206084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2.Координатор ВБК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1560" y="618679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Субъекты ВБК</a:t>
              </a: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 rot="5400000">
              <a:off x="3572662" y="4714884"/>
              <a:ext cx="1570842" cy="79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2440356" y="4000504"/>
              <a:ext cx="16561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Выявляют, оценивают, минимизируют риски</a:t>
              </a: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rot="16200000" flipH="1">
              <a:off x="3172404" y="3685588"/>
              <a:ext cx="3588430" cy="7485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1713726" y="2153180"/>
              <a:ext cx="31094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Организует и осуществляет управление рисками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96136" y="2636912"/>
              <a:ext cx="237626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Методическое обеспечение управления рисками.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Содействие руководству и руководителям структурных подразделений в выявлении и оценке рисков, разработке и реализации мер по минимизации рисков.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Формирование и ведение реестра рисков.</a:t>
              </a: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2285984" y="1928802"/>
              <a:ext cx="2643206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60" name="Прямая со стрелкой 59"/>
            <p:cNvCxnSpPr/>
            <p:nvPr/>
          </p:nvCxnSpPr>
          <p:spPr>
            <a:xfrm>
              <a:off x="2143108" y="3929066"/>
              <a:ext cx="2214578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055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9400" y="381000"/>
            <a:ext cx="8521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системы</a:t>
            </a:r>
            <a:endParaRPr lang="ru-RU" sz="24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08906" y="1043444"/>
            <a:ext cx="8352928" cy="5616624"/>
            <a:chOff x="408906" y="1043444"/>
            <a:chExt cx="8352928" cy="561662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08906" y="1043444"/>
              <a:ext cx="8352928" cy="5616624"/>
            </a:xfrm>
            <a:prstGeom prst="round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35696" y="1043444"/>
              <a:ext cx="5760640" cy="369332"/>
            </a:xfrm>
            <a:prstGeom prst="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Участник бюджетного процесса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987824" y="5805264"/>
              <a:ext cx="5400600" cy="576064"/>
            </a:xfrm>
            <a:prstGeom prst="ellipse">
              <a:avLst/>
            </a:prstGeom>
            <a:solidFill>
              <a:srgbClr val="F79646">
                <a:lumMod val="20000"/>
                <a:lumOff val="80000"/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Информационные системы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560" y="1556792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1.Руководство УБП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556" y="4583707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3.Руководители и сотрудники структурных подразделений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568" y="278092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2.Координатор ВБК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1560" y="618679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Субъекты ВБК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68144" y="1772816"/>
              <a:ext cx="2448272" cy="3600986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Информационные системы выдают отчеты, содержащие оперативную, финансовую и нефинансовую информацию, а также информацию о соблюдении действующих норм, каковая позволяет осуществлять и контролировать деятельность организации. Они работают с информацией, поступающей не только от самой организации, но также и с информацией о внешних событиях, деятельности и условиях, необходимой для принятия решений и составления отчетности.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INTOSAI GOV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 9100</a:t>
              </a:r>
              <a:endPara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rot="16200000" flipH="1">
              <a:off x="3602742" y="3683878"/>
              <a:ext cx="3731876" cy="7884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2357422" y="1928802"/>
              <a:ext cx="285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Организует создание и функционирование, использует в целях организации и осуществления ВБК</a:t>
              </a: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rot="16200000" flipH="1">
              <a:off x="3893339" y="4250537"/>
              <a:ext cx="2571768" cy="7143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2357422" y="3071810"/>
              <a:ext cx="2714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Использует в целях анализа эффективности ВБК и подготовки отчетности о результатах ВБК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rot="5400000">
              <a:off x="4642644" y="5286388"/>
              <a:ext cx="572298" cy="79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2643174" y="5072074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Используют в целях осуществления ВБК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214546" y="1857364"/>
              <a:ext cx="321471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36" name="Прямая со стрелкой 35"/>
            <p:cNvCxnSpPr/>
            <p:nvPr/>
          </p:nvCxnSpPr>
          <p:spPr>
            <a:xfrm>
              <a:off x="2357422" y="3000372"/>
              <a:ext cx="278608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37" name="Прямая со стрелкой 36"/>
            <p:cNvCxnSpPr/>
            <p:nvPr/>
          </p:nvCxnSpPr>
          <p:spPr>
            <a:xfrm>
              <a:off x="2571736" y="5000636"/>
              <a:ext cx="2357454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77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9400" y="381000"/>
            <a:ext cx="8521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средств контроля</a:t>
            </a:r>
            <a:endParaRPr lang="ru-RU" sz="24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63786" y="980728"/>
            <a:ext cx="8352928" cy="5616624"/>
            <a:chOff x="395536" y="1080537"/>
            <a:chExt cx="8352928" cy="561662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95536" y="1080537"/>
              <a:ext cx="8352928" cy="5616624"/>
            </a:xfrm>
            <a:prstGeom prst="roundRect">
              <a:avLst/>
            </a:prstGeom>
            <a:solidFill>
              <a:srgbClr val="4F81BD">
                <a:alpha val="1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987824" y="6021288"/>
              <a:ext cx="5400600" cy="576064"/>
            </a:xfrm>
            <a:prstGeom prst="ellipse">
              <a:avLst/>
            </a:prstGeom>
            <a:solidFill>
              <a:srgbClr val="F79646">
                <a:lumMod val="20000"/>
                <a:lumOff val="80000"/>
                <a:alpha val="5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Мониторинг средств контроля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1584593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1.Руководство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544" y="4117647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3.Руководители и сотрудники структурных подразделений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544" y="2952745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2.Координатор ВБК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7544" y="618679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Субъекты ВБК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95736" y="1412776"/>
              <a:ext cx="6336704" cy="646331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В целях оценки качества работы системы с течением времени, следует проводить мониторинг системы внутреннего контроля. Мониторинг проводится с помощью регулярного контроля, отдельных проверок, а также сочетания обоих методов.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95736" y="4266962"/>
              <a:ext cx="6336704" cy="1754326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Мониторинг систем внутреннего контроля должен включать в себя принципы и алгоритмы, направленные на обеспечение адекватного и оперативного реагирования на результаты проведения аудита и иных проверок. Руководство обязано (1) оперативно оценивать аудиторские заключения и результаты иных проверок, включая те, которые показывают недостатки и приводят рекомендации аудиторов и иных лиц, оценивавших деятельность организации, (2) принимать решение о совершении надлежащих действий по результатам заключений и рекомендациям, составленным на основании аудиторских и иных проверок, и (3) в установленные сроки выполнить все действия, которые корректируют или иным образом разрешают вопросы, представленные их вниманию.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95736" y="2132856"/>
              <a:ext cx="6336704" cy="830997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Постоянный мониторинг системы внутреннего контроля проводится в рамках повседневной, обычной деятельности организации. Мониторинг осуществляется непрерывно и в реальном масштабе времени, обеспечивает динамический отклик на изменение условий и является составной частью деятельности организации.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95736" y="2996952"/>
              <a:ext cx="6336704" cy="1200329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Объем и периодичность отдельных проверок зависят в основном от оценки рисков и от эффективности алгоритмов постоянного мониторинга. … организации следует учитывать характер и степень изменений в результате как внутренних, так и внешних событий и связанные с ними риски; компетенцию и опыт сотрудников, осуществляющих реагирование на риски, и соответствующие действия по контролю; а также результаты постоянно выполняемого мониторинга.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8665" y="1953925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Организует, использует результаты  для совершенствования ВБК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034" y="3528239"/>
              <a:ext cx="1623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Осуществляет, формирует отчетность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8906" y="5180737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Используют результаты  для совершенствования ВБК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6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9400" y="533399"/>
            <a:ext cx="8521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бюджетный контроль и внутренний аудит</a:t>
            </a:r>
            <a:endParaRPr lang="ru-RU" sz="24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Хорда 2"/>
          <p:cNvSpPr/>
          <p:nvPr/>
        </p:nvSpPr>
        <p:spPr>
          <a:xfrm rot="6667483">
            <a:off x="2017268" y="3189210"/>
            <a:ext cx="2441764" cy="2712956"/>
          </a:xfrm>
          <a:prstGeom prst="chord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</p:txBody>
      </p:sp>
      <p:sp>
        <p:nvSpPr>
          <p:cNvPr id="25" name="Хорда 24"/>
          <p:cNvSpPr/>
          <p:nvPr/>
        </p:nvSpPr>
        <p:spPr>
          <a:xfrm rot="6667483">
            <a:off x="734006" y="1572282"/>
            <a:ext cx="5008288" cy="5068251"/>
          </a:xfrm>
          <a:prstGeom prst="chord">
            <a:avLst>
              <a:gd name="adj1" fmla="val 2778945"/>
              <a:gd name="adj2" fmla="val 16200000"/>
            </a:avLst>
          </a:prstGeom>
          <a:noFill/>
          <a:ln w="31750"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17307" y="4106407"/>
            <a:ext cx="271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Внутренний бюджетный 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контроль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5382" y="2477632"/>
            <a:ext cx="29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Внутренний операционный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контроль</a:t>
            </a:r>
            <a:endParaRPr lang="ru-RU" b="1" dirty="0">
              <a:latin typeface="Calibri" panose="020F050202020403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922586" y="4752738"/>
            <a:ext cx="0" cy="64796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Прямая со стрелкой 35"/>
          <p:cNvCxnSpPr/>
          <p:nvPr/>
        </p:nvCxnSpPr>
        <p:spPr>
          <a:xfrm>
            <a:off x="1922586" y="5403827"/>
            <a:ext cx="3439989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cxnSp>
        <p:nvCxnSpPr>
          <p:cNvPr id="37" name="Прямая со стрелкой 36"/>
          <p:cNvCxnSpPr/>
          <p:nvPr/>
        </p:nvCxnSpPr>
        <p:spPr>
          <a:xfrm flipV="1">
            <a:off x="698080" y="4414061"/>
            <a:ext cx="0" cy="14109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>
          <a:xfrm flipV="1">
            <a:off x="698080" y="5819775"/>
            <a:ext cx="4664495" cy="523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non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149167" y="5060393"/>
            <a:ext cx="258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Финансовые показатели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3785" y="5496609"/>
            <a:ext cx="448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Показатели деятельности государственного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органа, органа местного самоуправления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610350" y="2441580"/>
            <a:ext cx="1971675" cy="21041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Внутренний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аудит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H="1" flipV="1">
            <a:off x="4210050" y="2917977"/>
            <a:ext cx="2496782" cy="95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50" name="Прямая со стрелкой 49"/>
          <p:cNvCxnSpPr/>
          <p:nvPr/>
        </p:nvCxnSpPr>
        <p:spPr>
          <a:xfrm flipH="1">
            <a:off x="4210050" y="4106407"/>
            <a:ext cx="2552701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4943476" y="3767730"/>
            <a:ext cx="150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Координация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</a:rPr>
              <a:t>ВБК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72100" y="2558170"/>
            <a:ext cx="150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Оценка</a:t>
            </a:r>
          </a:p>
        </p:txBody>
      </p:sp>
    </p:spTree>
    <p:extLst>
      <p:ext uri="{BB962C8B-B14F-4D97-AF65-F5344CB8AC3E}">
        <p14:creationId xmlns:p14="http://schemas.microsoft.com/office/powerpoint/2010/main" val="31328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9400" y="381000"/>
            <a:ext cx="8521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способы организации внутреннего аудита</a:t>
            </a:r>
            <a:endParaRPr lang="ru-RU" sz="24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2117045" y="2745793"/>
            <a:ext cx="1" cy="445082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solid"/>
            <a:tailEnd type="arrow"/>
          </a:ln>
          <a:effectLst/>
        </p:spPr>
      </p:cxnSp>
      <p:cxnSp>
        <p:nvCxnSpPr>
          <p:cNvPr id="47" name="Прямая со стрелкой 46"/>
          <p:cNvCxnSpPr/>
          <p:nvPr/>
        </p:nvCxnSpPr>
        <p:spPr>
          <a:xfrm>
            <a:off x="1266770" y="4472397"/>
            <a:ext cx="0" cy="1205449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dash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555207" y="3609322"/>
            <a:ext cx="1207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Рекомендации, консультации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руководству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распорядителя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 уровня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Блок-схема: несколько документов 41"/>
          <p:cNvSpPr/>
          <p:nvPr/>
        </p:nvSpPr>
        <p:spPr>
          <a:xfrm>
            <a:off x="4648199" y="5371390"/>
            <a:ext cx="1952616" cy="808851"/>
          </a:xfrm>
          <a:prstGeom prst="flowChartMultidocument">
            <a:avLst/>
          </a:prstGeom>
          <a:solidFill>
            <a:srgbClr val="9BBB59">
              <a:lumMod val="20000"/>
              <a:lumOff val="80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Распорядитель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3 уровня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8199" y="3396298"/>
            <a:ext cx="1951822" cy="646331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Распорядитель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2 уровня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199" y="1249131"/>
            <a:ext cx="1952615" cy="92333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Главный	 администратор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00021" y="1261308"/>
            <a:ext cx="1591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Рекомендации, консультации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solidFill>
                  <a:prstClr val="black"/>
                </a:solidFill>
                <a:latin typeface="Calibri"/>
              </a:rPr>
              <a:t>р</a:t>
            </a: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уководству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г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лавного администратора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5258433" y="3711893"/>
            <a:ext cx="3970648" cy="1588"/>
          </a:xfrm>
          <a:prstGeom prst="line">
            <a:avLst/>
          </a:prstGeom>
          <a:noFill/>
          <a:ln w="25400" cap="flat" cmpd="sng" algn="ctr">
            <a:solidFill>
              <a:srgbClr val="1F497D"/>
            </a:solidFill>
            <a:prstDash val="dash"/>
            <a:tailEnd type="none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>
          <a:xfrm>
            <a:off x="6600021" y="3833563"/>
            <a:ext cx="642942" cy="1588"/>
          </a:xfrm>
          <a:prstGeom prst="line">
            <a:avLst/>
          </a:prstGeom>
          <a:ln w="25400">
            <a:solidFill>
              <a:schemeClr val="tx2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600021" y="1727362"/>
            <a:ext cx="642942" cy="1588"/>
          </a:xfrm>
          <a:prstGeom prst="line">
            <a:avLst/>
          </a:prstGeom>
          <a:ln w="25400">
            <a:solidFill>
              <a:schemeClr val="tx2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31025" y="5215763"/>
            <a:ext cx="1207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Рекомендации, консультации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руководству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 уровня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526337" y="3098518"/>
            <a:ext cx="1514476" cy="1470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Специальное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Учреждение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 внутреннему аудиту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7264825" y="3835151"/>
            <a:ext cx="201622" cy="1"/>
          </a:xfrm>
          <a:prstGeom prst="line">
            <a:avLst/>
          </a:prstGeom>
          <a:ln w="25400">
            <a:solidFill>
              <a:schemeClr val="tx2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01610" y="5677846"/>
            <a:ext cx="642942" cy="1588"/>
          </a:xfrm>
          <a:prstGeom prst="line">
            <a:avLst/>
          </a:prstGeom>
          <a:ln w="25400">
            <a:solidFill>
              <a:schemeClr val="tx2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0421" y="79864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II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49831" y="8068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I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8174" y="1268465"/>
            <a:ext cx="3095625" cy="147732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Главный	 администратор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027175" y="1584473"/>
            <a:ext cx="2344675" cy="108585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Подразделение ВА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консультации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руководству главного администратора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8173" y="3190875"/>
            <a:ext cx="3095625" cy="147732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Распорядитель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2 уровня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47685" y="3791039"/>
            <a:ext cx="2890866" cy="77756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Подразделение ВА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консультации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руководству распорядителя 2 уровня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088611" y="4668203"/>
            <a:ext cx="23040" cy="1011231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dash"/>
            <a:tailEnd type="arrow"/>
          </a:ln>
          <a:effectLst/>
        </p:spPr>
      </p:cxnSp>
      <p:cxnSp>
        <p:nvCxnSpPr>
          <p:cNvPr id="69" name="Прямая со стрелкой 68"/>
          <p:cNvCxnSpPr/>
          <p:nvPr/>
        </p:nvCxnSpPr>
        <p:spPr>
          <a:xfrm>
            <a:off x="2869661" y="4666615"/>
            <a:ext cx="23040" cy="1011231"/>
          </a:xfrm>
          <a:prstGeom prst="straightConnector1">
            <a:avLst/>
          </a:prstGeom>
          <a:noFill/>
          <a:ln w="25400" cap="flat" cmpd="sng" algn="ctr">
            <a:solidFill>
              <a:srgbClr val="1F497D"/>
            </a:solidFill>
            <a:prstDash val="dash"/>
            <a:tailEnd type="arrow"/>
          </a:ln>
          <a:effectLst/>
        </p:spPr>
      </p:cxnSp>
      <p:sp>
        <p:nvSpPr>
          <p:cNvPr id="81" name="Блок-схема: несколько документов 80"/>
          <p:cNvSpPr/>
          <p:nvPr/>
        </p:nvSpPr>
        <p:spPr>
          <a:xfrm>
            <a:off x="638175" y="5677846"/>
            <a:ext cx="3000376" cy="808851"/>
          </a:xfrm>
          <a:prstGeom prst="flowChartMultidocument">
            <a:avLst/>
          </a:prstGeom>
          <a:solidFill>
            <a:srgbClr val="9BBB59">
              <a:lumMod val="20000"/>
              <a:lumOff val="80000"/>
            </a:srgbClr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Распорядитель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  <a:latin typeface="Calibri"/>
              </a:rPr>
              <a:t>3 уровня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4300" y="4760152"/>
            <a:ext cx="1266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Рекомендации, консультации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руководству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распорядителя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3 уровня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2775" y="2668586"/>
            <a:ext cx="215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Координация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работы подразделений ВА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7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"/>
          <p:cNvSpPr txBox="1">
            <a:spLocks/>
          </p:cNvSpPr>
          <p:nvPr/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r"/>
            <a:fld id="{8BAAFAC7-B355-4ACD-8910-0A5E7D0DACE1}" type="slidenum">
              <a:rPr lang="ru-RU" smtClean="0">
                <a:solidFill>
                  <a:prstClr val="white"/>
                </a:solidFill>
              </a:rPr>
              <a:pPr algn="r"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 bwMode="auto">
          <a:xfrm>
            <a:off x="-200026" y="311150"/>
            <a:ext cx="93440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602B"/>
                </a:solidFill>
              </a:rPr>
              <a:t>Распределение полномочий между ВА, ВОА и ФИ</a:t>
            </a:r>
            <a:endParaRPr lang="ru-RU" sz="2400" b="1" dirty="0">
              <a:solidFill>
                <a:srgbClr val="00602B"/>
              </a:solidFill>
            </a:endParaRPr>
          </a:p>
        </p:txBody>
      </p:sp>
      <p:graphicFrame>
        <p:nvGraphicFramePr>
          <p:cNvPr id="1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646423"/>
              </p:ext>
            </p:extLst>
          </p:nvPr>
        </p:nvGraphicFramePr>
        <p:xfrm>
          <a:off x="311152" y="950913"/>
          <a:ext cx="8624886" cy="5394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58987"/>
                <a:gridCol w="2209800"/>
                <a:gridCol w="2105025"/>
                <a:gridCol w="2251074"/>
              </a:tblGrid>
              <a:tr h="8228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Орган</a:t>
                      </a:r>
                      <a:r>
                        <a:rPr lang="en-US" sz="1600" dirty="0" smtClean="0"/>
                        <a:t>/</a:t>
                      </a:r>
                      <a:r>
                        <a:rPr lang="ru-RU" sz="1600" dirty="0" smtClean="0"/>
                        <a:t>Вопрос</a:t>
                      </a:r>
                      <a:endParaRPr lang="ru-RU" sz="16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Счетная палата,</a:t>
                      </a:r>
                    </a:p>
                    <a:p>
                      <a:pPr algn="ctr"/>
                      <a:r>
                        <a:rPr lang="ru-RU" sz="1600" dirty="0" smtClean="0"/>
                        <a:t>контрольно-счетные органы (ВОА)</a:t>
                      </a:r>
                      <a:endParaRPr lang="ru-RU" sz="16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Казначейство,</a:t>
                      </a:r>
                    </a:p>
                    <a:p>
                      <a:pPr algn="ctr"/>
                      <a:r>
                        <a:rPr lang="ru-RU" sz="1600" dirty="0" smtClean="0"/>
                        <a:t>Контрольно-ревизионный орган (ФИ)</a:t>
                      </a:r>
                      <a:endParaRPr lang="ru-RU" sz="16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Внутренний аудит (ВА)</a:t>
                      </a:r>
                      <a:endParaRPr lang="ru-RU" sz="16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554"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6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Основные полномочия</a:t>
                      </a:r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проверка отчета об исполнении бюджета</a:t>
                      </a:r>
                      <a:r>
                        <a:rPr lang="en-US" sz="1400" dirty="0" smtClean="0"/>
                        <a:t>;</a:t>
                      </a:r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экспертиза</a:t>
                      </a:r>
                      <a:r>
                        <a:rPr lang="ru-RU" sz="1400" baseline="0" dirty="0" smtClean="0"/>
                        <a:t> госпрограмм и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проектов законов, влияющих на бюджет</a:t>
                      </a:r>
                      <a:r>
                        <a:rPr lang="en-US" sz="1400" baseline="0" dirty="0" smtClean="0"/>
                        <a:t>; </a:t>
                      </a:r>
                      <a:r>
                        <a:rPr lang="ru-RU" sz="1400" baseline="0" dirty="0" smtClean="0"/>
                        <a:t>мониторинг бюджетного процесса</a:t>
                      </a:r>
                      <a:endParaRPr lang="ru-RU" sz="1400" dirty="0" smtClean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предварительный и последующий контроль за соблюдением бюджетного</a:t>
                      </a:r>
                      <a:r>
                        <a:rPr lang="ru-RU" sz="1400" baseline="0" dirty="0" smtClean="0"/>
                        <a:t> законодательства</a:t>
                      </a:r>
                      <a:r>
                        <a:rPr lang="en-US" sz="1400" dirty="0" smtClean="0"/>
                        <a:t>;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валютный</a:t>
                      </a:r>
                      <a:r>
                        <a:rPr lang="ru-RU" sz="1400" baseline="0" dirty="0" smtClean="0"/>
                        <a:t> контроль</a:t>
                      </a:r>
                      <a:endParaRPr lang="ru-RU" sz="1400" dirty="0" smtClean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оценка надежности внутреннего финансового контроля</a:t>
                      </a:r>
                      <a:r>
                        <a:rPr lang="en-US" sz="1400" dirty="0" smtClean="0"/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подтверждение достоверности бюджетной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отчетности</a:t>
                      </a:r>
                      <a:r>
                        <a:rPr lang="en-US" sz="1400" baseline="0" dirty="0" smtClean="0"/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аудит эффективности </a:t>
                      </a:r>
                      <a:endParaRPr lang="ru-RU" sz="1400" dirty="0" smtClean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835">
                <a:tc>
                  <a:txBody>
                    <a:bodyPr/>
                    <a:lstStyle/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ru-RU" sz="16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Подотчетность</a:t>
                      </a:r>
                      <a:endParaRPr lang="ru-RU" sz="16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Законодательные, представительные органы (парламент)</a:t>
                      </a:r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Правительство,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местная администрация </a:t>
                      </a:r>
                      <a:endParaRPr lang="ru-RU" sz="14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Руководитель государственного органа, органа</a:t>
                      </a:r>
                      <a:r>
                        <a:rPr lang="ru-RU" sz="1400" baseline="0" dirty="0" smtClean="0"/>
                        <a:t> местного самоуправления</a:t>
                      </a:r>
                      <a:endParaRPr lang="ru-RU" sz="14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749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ru-RU" sz="16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ru-RU" sz="16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ru-RU" sz="16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Результаты работы</a:t>
                      </a:r>
                      <a:endParaRPr lang="ru-RU" sz="16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Заключение</a:t>
                      </a:r>
                      <a:r>
                        <a:rPr lang="ru-RU" sz="1400" baseline="0" dirty="0" smtClean="0"/>
                        <a:t> на отчет об исполнении бюджета, иные экспертизы и заключения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Представления и предписания о нарушениях,</a:t>
                      </a:r>
                    </a:p>
                    <a:p>
                      <a:pPr algn="just"/>
                      <a:r>
                        <a:rPr lang="ru-RU" sz="1400" baseline="0" dirty="0" smtClean="0"/>
                        <a:t>Отчеты парламенту</a:t>
                      </a:r>
                      <a:endParaRPr lang="ru-RU" sz="14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Приостановление операций, штрафы,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взыскания неправомерно использованных средств бюджета</a:t>
                      </a:r>
                      <a:endParaRPr lang="ru-RU" sz="14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Рекомендации</a:t>
                      </a:r>
                      <a:r>
                        <a:rPr lang="ru-RU" sz="1400" baseline="0" dirty="0" smtClean="0"/>
                        <a:t> руководству по совершенствованию внутреннего финансового контроля, повышению эффективности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бюджетных расходов</a:t>
                      </a:r>
                      <a:endParaRPr lang="ru-RU" sz="1400" dirty="0"/>
                    </a:p>
                  </a:txBody>
                  <a:tcPr marL="87023" marR="87023" marT="45715" marB="4571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7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"/>
          <p:cNvSpPr txBox="1">
            <a:spLocks/>
          </p:cNvSpPr>
          <p:nvPr/>
        </p:nvSpPr>
        <p:spPr>
          <a:xfrm>
            <a:off x="7342188" y="1588"/>
            <a:ext cx="1593850" cy="309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r"/>
            <a:fld id="{8BAAFAC7-B355-4ACD-8910-0A5E7D0DACE1}" type="slidenum">
              <a:rPr lang="ru-RU" smtClean="0">
                <a:solidFill>
                  <a:prstClr val="white"/>
                </a:solidFill>
              </a:rPr>
              <a:pPr algn="r"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81211" y="1053290"/>
            <a:ext cx="7873305" cy="5426601"/>
            <a:chOff x="670619" y="1358862"/>
            <a:chExt cx="7873305" cy="5426601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1202308" y="3550728"/>
              <a:ext cx="1987897" cy="122413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Внутренний аудит</a:t>
              </a: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816128" y="3591853"/>
              <a:ext cx="1913434" cy="114670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Финансовая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инспекция</a:t>
              </a:r>
            </a:p>
          </p:txBody>
        </p:sp>
        <p:sp>
          <p:nvSpPr>
            <p:cNvPr id="17" name="Двойная стрелка влево/вправо 16"/>
            <p:cNvSpPr/>
            <p:nvPr/>
          </p:nvSpPr>
          <p:spPr bwMode="auto">
            <a:xfrm>
              <a:off x="3276029" y="3920480"/>
              <a:ext cx="2520280" cy="484632"/>
            </a:xfrm>
            <a:prstGeom prst="leftRightArrow">
              <a:avLst/>
            </a:prstGeom>
            <a:gradFill>
              <a:gsLst>
                <a:gs pos="100000">
                  <a:srgbClr val="021813"/>
                </a:gs>
                <a:gs pos="3000">
                  <a:srgbClr val="00CC99">
                    <a:lumMod val="77000"/>
                    <a:lumOff val="23000"/>
                  </a:srgbClr>
                </a:gs>
                <a:gs pos="100000">
                  <a:srgbClr val="FF99CC">
                    <a:lumMod val="0"/>
                  </a:srgbClr>
                </a:gs>
              </a:gsLst>
              <a:path path="shape">
                <a:fillToRect l="50000" t="50000" r="50000" b="50000"/>
              </a:path>
            </a:gra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769270" y="1358862"/>
              <a:ext cx="1439863" cy="108012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90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Счетная палата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 bwMode="auto">
            <a:xfrm flipH="1">
              <a:off x="2642468" y="2438982"/>
              <a:ext cx="1300882" cy="1111746"/>
            </a:xfrm>
            <a:prstGeom prst="straightConnector1">
              <a:avLst/>
            </a:prstGeom>
            <a:solidFill>
              <a:srgbClr val="00CC99"/>
            </a:solidFill>
            <a:ln w="1270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Прямая со стрелкой 19"/>
            <p:cNvCxnSpPr/>
            <p:nvPr/>
          </p:nvCxnSpPr>
          <p:spPr bwMode="auto">
            <a:xfrm>
              <a:off x="5018732" y="2438982"/>
              <a:ext cx="1304131" cy="1189830"/>
            </a:xfrm>
            <a:prstGeom prst="straightConnector1">
              <a:avLst/>
            </a:prstGeom>
            <a:solidFill>
              <a:srgbClr val="00CC99"/>
            </a:solidFill>
            <a:ln w="12700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Овал 20"/>
            <p:cNvSpPr/>
            <p:nvPr/>
          </p:nvSpPr>
          <p:spPr>
            <a:xfrm>
              <a:off x="670619" y="3333750"/>
              <a:ext cx="7844731" cy="1733550"/>
            </a:xfrm>
            <a:prstGeom prst="ellipse">
              <a:avLst/>
            </a:prstGeom>
            <a:noFill/>
            <a:ln w="38100" cap="flat" cmpd="sng" algn="ctr">
              <a:solidFill>
                <a:srgbClr val="C4652D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Стрелка вниз 21"/>
            <p:cNvSpPr/>
            <p:nvPr/>
          </p:nvSpPr>
          <p:spPr>
            <a:xfrm flipV="1">
              <a:off x="4315488" y="5143499"/>
              <a:ext cx="482662" cy="561841"/>
            </a:xfrm>
            <a:prstGeom prst="downArrow">
              <a:avLst/>
            </a:prstGeom>
            <a:solidFill>
              <a:srgbClr val="C4652D"/>
            </a:solidFill>
            <a:ln w="19050" cap="flat" cmpd="sng" algn="ctr">
              <a:solidFill>
                <a:srgbClr val="C4652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39592" y="3766591"/>
              <a:ext cx="2204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Анализ, заключения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92066" y="4251810"/>
              <a:ext cx="263565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Информация по запросу,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по нарушениям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lang="ru-RU" sz="1400" b="1" kern="0" dirty="0" smtClean="0">
                  <a:solidFill>
                    <a:prstClr val="black"/>
                  </a:solidFill>
                </a:rPr>
                <a:t>для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prstClr val="black"/>
                  </a:solidFill>
                </a:rPr>
                <a:t>применения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санкций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42537" y="1961928"/>
              <a:ext cx="171553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400" b="1" kern="0" dirty="0">
                <a:solidFill>
                  <a:prstClr val="black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Анализ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эффективности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noProof="0" dirty="0" smtClean="0">
                  <a:solidFill>
                    <a:prstClr val="black"/>
                  </a:solidFill>
                </a:rPr>
                <a:t>внутреннего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аудита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70797" y="2532743"/>
              <a:ext cx="15023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Проверки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деятельности</a:t>
              </a: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2801462" y="5705343"/>
              <a:ext cx="3525270" cy="108012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E2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Минфин России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98150" y="5386320"/>
              <a:ext cx="1473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Методология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44947" y="1437257"/>
              <a:ext cx="2798977" cy="923330"/>
            </a:xfrm>
            <a:prstGeom prst="rect">
              <a:avLst/>
            </a:prstGeom>
            <a:noFill/>
            <a:ln w="25400" cmpd="sng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 о Счетной палате,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Стандарты внешнего аудита</a:t>
              </a:r>
            </a:p>
          </p:txBody>
        </p:sp>
        <p:sp>
          <p:nvSpPr>
            <p:cNvPr id="30" name="Стрелка вправо 29"/>
            <p:cNvSpPr/>
            <p:nvPr/>
          </p:nvSpPr>
          <p:spPr>
            <a:xfrm flipH="1">
              <a:off x="5209009" y="1656606"/>
              <a:ext cx="507239" cy="484632"/>
            </a:xfrm>
            <a:prstGeom prst="rightArrow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Rectangle 17"/>
          <p:cNvSpPr txBox="1">
            <a:spLocks noChangeArrowheads="1"/>
          </p:cNvSpPr>
          <p:nvPr/>
        </p:nvSpPr>
        <p:spPr bwMode="auto">
          <a:xfrm>
            <a:off x="-172220" y="294481"/>
            <a:ext cx="93440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602B"/>
                </a:solidFill>
              </a:rPr>
              <a:t>Линии взаимодействия между ВА, ВОА и ФИ</a:t>
            </a:r>
            <a:endParaRPr lang="ru-RU" sz="2400" b="1" dirty="0">
              <a:solidFill>
                <a:srgbClr val="00602B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 flipH="1">
            <a:off x="6282222" y="4562974"/>
            <a:ext cx="501216" cy="1111746"/>
          </a:xfrm>
          <a:prstGeom prst="straightConnector1">
            <a:avLst/>
          </a:prstGeom>
          <a:solidFill>
            <a:srgbClr val="00CC99"/>
          </a:solidFill>
          <a:ln w="1270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783438" y="4789395"/>
            <a:ext cx="23727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Сводный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доклад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noProof="0" dirty="0" smtClean="0">
                <a:solidFill>
                  <a:prstClr val="black"/>
                </a:solidFill>
              </a:rPr>
              <a:t>о результатах анализа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внутреннего контроля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prstClr val="black"/>
                </a:solidFill>
              </a:rPr>
              <a:t>и</a:t>
            </a:r>
            <a:r>
              <a:rPr lang="ru-RU" sz="1400" b="1" kern="0" dirty="0" smtClean="0">
                <a:solidFill>
                  <a:prstClr val="black"/>
                </a:solidFill>
              </a:rPr>
              <a:t> аудита</a:t>
            </a:r>
            <a:r>
              <a:rPr kumimoji="0" lang="ru-RU" sz="1400" b="1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41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48555" y="1167204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 flipH="1">
            <a:off x="6711154" y="5231610"/>
            <a:ext cx="886621" cy="490540"/>
          </a:xfrm>
        </p:spPr>
        <p:txBody>
          <a:bodyPr/>
          <a:lstStyle/>
          <a:p>
            <a:pPr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-112744" y="294471"/>
            <a:ext cx="925674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00602B"/>
                </a:solidFill>
                <a:cs typeface="Arial" charset="0"/>
              </a:rPr>
              <a:t>Регулирование внутреннего финансового контроля и аудита (1)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815470"/>
              </p:ext>
            </p:extLst>
          </p:nvPr>
        </p:nvGraphicFramePr>
        <p:xfrm>
          <a:off x="0" y="934233"/>
          <a:ext cx="9906000" cy="652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54625052"/>
              </p:ext>
            </p:extLst>
          </p:nvPr>
        </p:nvGraphicFramePr>
        <p:xfrm>
          <a:off x="-112744" y="1922460"/>
          <a:ext cx="4572032" cy="442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36972363"/>
              </p:ext>
            </p:extLst>
          </p:nvPr>
        </p:nvGraphicFramePr>
        <p:xfrm>
          <a:off x="4420376" y="1167204"/>
          <a:ext cx="5214942" cy="434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3" name="Прямая со стрелкой 12"/>
          <p:cNvCxnSpPr/>
          <p:nvPr/>
        </p:nvCxnSpPr>
        <p:spPr bwMode="auto">
          <a:xfrm>
            <a:off x="5065712" y="1899442"/>
            <a:ext cx="742950" cy="1027113"/>
          </a:xfrm>
          <a:prstGeom prst="straightConnector1">
            <a:avLst/>
          </a:prstGeom>
          <a:solidFill>
            <a:srgbClr val="00CC99"/>
          </a:solidFill>
          <a:ln w="1270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9587" y="1899442"/>
            <a:ext cx="12922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39"/>
          <p:cNvSpPr>
            <a:spLocks noChangeArrowheads="1"/>
          </p:cNvSpPr>
          <p:nvPr/>
        </p:nvSpPr>
        <p:spPr bwMode="auto">
          <a:xfrm>
            <a:off x="3974304" y="6005515"/>
            <a:ext cx="2736850" cy="684212"/>
          </a:xfrm>
          <a:prstGeom prst="roundRect">
            <a:avLst>
              <a:gd name="adj" fmla="val 16667"/>
            </a:avLst>
          </a:prstGeom>
          <a:solidFill>
            <a:srgbClr val="424456">
              <a:lumMod val="20000"/>
              <a:lumOff val="80000"/>
            </a:srgbClr>
          </a:solidFill>
          <a:ln w="28575">
            <a:solidFill>
              <a:srgbClr val="DEDEDE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kern="0" dirty="0" smtClean="0">
                <a:solidFill>
                  <a:prstClr val="black"/>
                </a:solidFill>
                <a:latin typeface="Arial Narrow" pitchFamily="34" charset="0"/>
              </a:rPr>
              <a:t>Подразделения внутреннего аудита созданы в отдельных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kern="0" dirty="0" smtClean="0">
                <a:solidFill>
                  <a:prstClr val="black"/>
                </a:solidFill>
                <a:latin typeface="Arial Narrow" pitchFamily="34" charset="0"/>
              </a:rPr>
              <a:t>государственных органах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9710" y="696914"/>
            <a:ext cx="8994775" cy="5918200"/>
            <a:chOff x="239712" y="630237"/>
            <a:chExt cx="8994775" cy="5918200"/>
          </a:xfrm>
        </p:grpSpPr>
        <p:sp>
          <p:nvSpPr>
            <p:cNvPr id="6" name="AutoShape 33"/>
            <p:cNvSpPr>
              <a:spLocks noChangeArrowheads="1"/>
            </p:cNvSpPr>
            <p:nvPr/>
          </p:nvSpPr>
          <p:spPr bwMode="auto">
            <a:xfrm>
              <a:off x="323850" y="1412875"/>
              <a:ext cx="5688013" cy="5778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CCFF"/>
                </a:gs>
                <a:gs pos="100000">
                  <a:sysClr val="window" lastClr="FFFFFF"/>
                </a:gs>
              </a:gsLst>
              <a:lin ang="5400000" scaled="1"/>
            </a:gradFill>
            <a:ln w="28575">
              <a:solidFill>
                <a:srgbClr val="DEDED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Внутренний финансовый контроль</a:t>
              </a:r>
            </a:p>
          </p:txBody>
        </p:sp>
        <p:sp>
          <p:nvSpPr>
            <p:cNvPr id="8" name="AutoShape 29"/>
            <p:cNvSpPr>
              <a:spLocks noChangeArrowheads="1"/>
            </p:cNvSpPr>
            <p:nvPr/>
          </p:nvSpPr>
          <p:spPr bwMode="auto">
            <a:xfrm>
              <a:off x="2268537" y="2247107"/>
              <a:ext cx="2016125" cy="3094037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28575">
              <a:solidFill>
                <a:srgbClr val="DEDED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Контроль за соблюдением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внутренних стандартов и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процедур составления и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исполнения бюджета по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доходам</a:t>
              </a: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, составления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бюджетной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отчетности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и ведения бюджетного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учета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9" name="AutoShape 30"/>
            <p:cNvSpPr>
              <a:spLocks noChangeArrowheads="1"/>
            </p:cNvSpPr>
            <p:nvPr/>
          </p:nvSpPr>
          <p:spPr bwMode="auto">
            <a:xfrm>
              <a:off x="4356099" y="2211388"/>
              <a:ext cx="1655763" cy="3109912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28575">
              <a:solidFill>
                <a:srgbClr val="DEDED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 </a:t>
              </a: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Контроль за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соблюдением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внутренних стандартов и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процедур составления и исполнения бюджета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по </a:t>
              </a:r>
              <a:r>
                <a:rPr kumimoji="0" lang="ru-RU" alt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источникам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финансирования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дефицита</a:t>
              </a:r>
              <a:r>
                <a:rPr kumimoji="0" lang="ru-RU" alt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 </a:t>
              </a:r>
              <a:r>
                <a:rPr kumimoji="0" lang="ru-RU" alt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бюджета</a:t>
              </a:r>
            </a:p>
          </p:txBody>
        </p:sp>
        <p:sp>
          <p:nvSpPr>
            <p:cNvPr id="10" name="AutoShape 31"/>
            <p:cNvSpPr>
              <a:spLocks noChangeArrowheads="1"/>
            </p:cNvSpPr>
            <p:nvPr/>
          </p:nvSpPr>
          <p:spPr bwMode="auto">
            <a:xfrm>
              <a:off x="250825" y="2247107"/>
              <a:ext cx="1873250" cy="3167062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28575">
              <a:solidFill>
                <a:srgbClr val="DEDED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Контроль направлен на: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соблюдение внутренних стандартов  и процедур составления  и исполнения бюджета по </a:t>
              </a: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расходам</a:t>
              </a: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;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Courier New" pitchFamily="49" charset="0"/>
                <a:buChar char="o"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осуществление </a:t>
              </a: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мер по повышению эффективности </a:t>
              </a: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использования бюджетных средств</a:t>
              </a:r>
            </a:p>
          </p:txBody>
        </p:sp>
        <p:sp>
          <p:nvSpPr>
            <p:cNvPr id="11" name="AutoShape 33"/>
            <p:cNvSpPr>
              <a:spLocks noChangeArrowheads="1"/>
            </p:cNvSpPr>
            <p:nvPr/>
          </p:nvSpPr>
          <p:spPr bwMode="auto">
            <a:xfrm>
              <a:off x="6300788" y="1412875"/>
              <a:ext cx="2592387" cy="5778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CC"/>
                </a:gs>
                <a:gs pos="100000">
                  <a:sysClr val="window" lastClr="FFFFFF"/>
                </a:gs>
              </a:gsLst>
              <a:lin ang="5400000" scaled="1"/>
            </a:gradFill>
            <a:ln w="28575">
              <a:solidFill>
                <a:srgbClr val="DEDEDE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Внутренний финансовый аудит</a:t>
              </a:r>
            </a:p>
          </p:txBody>
        </p:sp>
        <p:sp>
          <p:nvSpPr>
            <p:cNvPr id="12" name="AutoShape 30"/>
            <p:cNvSpPr>
              <a:spLocks noChangeArrowheads="1"/>
            </p:cNvSpPr>
            <p:nvPr/>
          </p:nvSpPr>
          <p:spPr bwMode="auto">
            <a:xfrm>
              <a:off x="6222206" y="2247107"/>
              <a:ext cx="2749550" cy="2463800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28575">
              <a:solidFill>
                <a:srgbClr val="DEDED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Аудит</a:t>
              </a: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 в целях: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выражения мнения о </a:t>
              </a: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надежности внутреннего финансового контроля</a:t>
              </a: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;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подтверждения достоверности </a:t>
              </a: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бюджетной отчетности</a:t>
              </a: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;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Georgia" pitchFamily="18" charset="0"/>
                <a:buNone/>
                <a:tabLst/>
                <a:defRPr/>
              </a:pP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подготовки </a:t>
              </a: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предложений по повышению эффективности </a:t>
              </a:r>
              <a:r>
                <a:rPr kumimoji="0" lang="ru-RU" alt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cs typeface="Arial" charset="0"/>
                </a:rPr>
                <a:t>использования бюджетных средств.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3" name="AutoShape 39"/>
            <p:cNvSpPr>
              <a:spLocks noChangeArrowheads="1"/>
            </p:cNvSpPr>
            <p:nvPr/>
          </p:nvSpPr>
          <p:spPr bwMode="auto">
            <a:xfrm>
              <a:off x="6222206" y="4881563"/>
              <a:ext cx="2736850" cy="684212"/>
            </a:xfrm>
            <a:prstGeom prst="roundRect">
              <a:avLst>
                <a:gd name="adj" fmla="val 16667"/>
              </a:avLst>
            </a:prstGeom>
            <a:solidFill>
              <a:srgbClr val="424456">
                <a:lumMod val="20000"/>
                <a:lumOff val="80000"/>
              </a:srgbClr>
            </a:solidFill>
            <a:ln w="28575">
              <a:solidFill>
                <a:srgbClr val="DEDEDE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С правом обособления функций в отдельных структурных подразделениях</a:t>
              </a:r>
            </a:p>
          </p:txBody>
        </p:sp>
        <p:sp>
          <p:nvSpPr>
            <p:cNvPr id="14" name="Rectangle 4"/>
            <p:cNvSpPr txBox="1">
              <a:spLocks noChangeArrowheads="1"/>
            </p:cNvSpPr>
            <p:nvPr/>
          </p:nvSpPr>
          <p:spPr bwMode="auto">
            <a:xfrm>
              <a:off x="239712" y="630237"/>
              <a:ext cx="899477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2"/>
                  </a:solidFill>
                  <a:latin typeface="Arial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Trebuchet MS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4456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/>
              </a:r>
              <a:b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4456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</a:b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4456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С</a:t>
              </a:r>
              <a:r>
                <a:rPr kumimoji="0" lang="ru-RU" alt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татья 160.2-1 Бюджетного кодекса 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23850" y="5756275"/>
              <a:ext cx="8582025" cy="792162"/>
            </a:xfrm>
            <a:prstGeom prst="flowChartMultidocument">
              <a:avLst/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/>
            </a:gradFill>
            <a:ln w="9525">
              <a:solidFill>
                <a:srgbClr val="EEECE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sng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Порядок осуществления 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</a:rPr>
                <a:t>устанавливается Правительством РФ, высшим исполнительным органом власти субъекта РФ, местной администрацией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sp>
        <p:nvSpPr>
          <p:cNvPr id="16" name="Rectangle 17"/>
          <p:cNvSpPr txBox="1">
            <a:spLocks noChangeArrowheads="1"/>
          </p:cNvSpPr>
          <p:nvPr/>
        </p:nvSpPr>
        <p:spPr bwMode="auto">
          <a:xfrm>
            <a:off x="-112744" y="294471"/>
            <a:ext cx="925674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Arial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Arial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Arial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rgbClr val="00602B"/>
                </a:solidFill>
                <a:cs typeface="Arial" charset="0"/>
              </a:rPr>
              <a:t>Регулирование внутреннего финансового контроля и аудита (2)</a:t>
            </a:r>
          </a:p>
        </p:txBody>
      </p:sp>
    </p:spTree>
    <p:extLst>
      <p:ext uri="{BB962C8B-B14F-4D97-AF65-F5344CB8AC3E}">
        <p14:creationId xmlns:p14="http://schemas.microsoft.com/office/powerpoint/2010/main" val="21391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8131" y="205103"/>
            <a:ext cx="9182131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Организация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внутреннего финансового контроля (ВФК)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485784" y="4725144"/>
            <a:ext cx="2228828" cy="1368152"/>
          </a:xfrm>
          <a:prstGeom prst="flowChartMultidocument">
            <a:avLst/>
          </a:prstGeom>
          <a:solidFill>
            <a:srgbClr val="9BBB59">
              <a:lumMod val="40000"/>
              <a:lumOff val="60000"/>
              <a:alpha val="6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Подведомственные  РБС и ПБС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79796" y="4219154"/>
            <a:ext cx="1010392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3409545" y="1381221"/>
            <a:ext cx="2232248" cy="2664296"/>
          </a:xfrm>
          <a:prstGeom prst="rect">
            <a:avLst/>
          </a:prstGeom>
          <a:solidFill>
            <a:srgbClr val="4F81BD">
              <a:lumMod val="20000"/>
              <a:lumOff val="80000"/>
              <a:alpha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7904" y="2060848"/>
            <a:ext cx="1800200" cy="86409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Внутренний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финансовый контроль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внутри </a:t>
            </a:r>
            <a:endParaRPr lang="ru-RU" sz="1200" kern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организации</a:t>
            </a: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3563888" y="4797152"/>
            <a:ext cx="2160240" cy="1368152"/>
          </a:xfrm>
          <a:prstGeom prst="flowChartMultidocument">
            <a:avLst/>
          </a:prstGeom>
          <a:solidFill>
            <a:srgbClr val="4F81BD">
              <a:lumMod val="20000"/>
              <a:lumOff val="80000"/>
              <a:alpha val="6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Подведомственные участники бюджетного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noProof="0" dirty="0" smtClean="0">
                <a:solidFill>
                  <a:srgbClr val="FF0000"/>
                </a:solidFill>
                <a:latin typeface="Calibri"/>
              </a:rPr>
              <a:t>процесса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65" y="1412776"/>
            <a:ext cx="2228828" cy="1944216"/>
          </a:xfrm>
          <a:prstGeom prst="rect">
            <a:avLst/>
          </a:prstGeom>
          <a:solidFill>
            <a:srgbClr val="9BBB59">
              <a:lumMod val="40000"/>
              <a:lumOff val="60000"/>
              <a:alpha val="6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smtClean="0">
                <a:latin typeface="Calibri"/>
              </a:rPr>
              <a:t>Главный распорядитель бюджетных средств</a:t>
            </a:r>
            <a:endParaRPr kumimoji="0" lang="ru-RU" sz="16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28794" y="3929066"/>
            <a:ext cx="0" cy="93610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>
            <a:off x="1357290" y="3929066"/>
            <a:ext cx="0" cy="93610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>
            <a:off x="2500298" y="3717032"/>
            <a:ext cx="0" cy="100811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8" name="Овал 17"/>
          <p:cNvSpPr/>
          <p:nvPr/>
        </p:nvSpPr>
        <p:spPr>
          <a:xfrm>
            <a:off x="3491880" y="2924944"/>
            <a:ext cx="2232248" cy="941234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ВФК в отношении подведомственных участников бюджетного процесса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3851065" y="4364249"/>
            <a:ext cx="1019916" cy="667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424849" y="4361969"/>
            <a:ext cx="1019916" cy="1123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2" name="Овал 21"/>
          <p:cNvSpPr/>
          <p:nvPr/>
        </p:nvSpPr>
        <p:spPr>
          <a:xfrm>
            <a:off x="485784" y="2924944"/>
            <a:ext cx="2157390" cy="108012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Ведомственный финансовый контроль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3321835" y="4249743"/>
            <a:ext cx="1071570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927480" y="4216528"/>
            <a:ext cx="1162222" cy="1579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28596" y="85723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Бюджетный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кодекс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 до реформы (2013 год)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8992" y="85723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</a:rPr>
              <a:t>Действующая редакция Бюджетного кодекса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6976" y="88955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Формы и методы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</a:rPr>
              <a:t> осуществления ВФК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4742" y="1444380"/>
            <a:ext cx="2301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</a:rPr>
              <a:t>Главный администратор</a:t>
            </a:r>
          </a:p>
          <a:p>
            <a:r>
              <a:rPr lang="ru-RU" sz="1600" dirty="0" smtClean="0">
                <a:latin typeface="Calibri" panose="020F0502020204030204" pitchFamily="34" charset="0"/>
              </a:rPr>
              <a:t>бюджетных средств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891235" y="2067905"/>
            <a:ext cx="657225" cy="484632"/>
          </a:xfrm>
          <a:prstGeom prst="rightArrow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6727040" y="2914162"/>
            <a:ext cx="2228828" cy="1305785"/>
          </a:xfrm>
          <a:prstGeom prst="rect">
            <a:avLst/>
          </a:prstGeom>
          <a:solidFill>
            <a:srgbClr val="9BBB59">
              <a:lumMod val="40000"/>
              <a:lumOff val="60000"/>
              <a:alpha val="6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latin typeface="Calibri"/>
              </a:rPr>
              <a:t>Мониторинг финансовых показателей подведомственных участников бюджетных процесса</a:t>
            </a:r>
            <a:r>
              <a:rPr lang="en-US" sz="1200" kern="0" dirty="0" smtClean="0">
                <a:latin typeface="Calibri"/>
              </a:rPr>
              <a:t>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latin typeface="Calibri"/>
              </a:rPr>
              <a:t>Проверки входящих финансовых документов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869751" y="3153245"/>
            <a:ext cx="657225" cy="484632"/>
          </a:xfrm>
          <a:prstGeom prst="rightArrow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6727040" y="1600067"/>
            <a:ext cx="2228828" cy="1063581"/>
          </a:xfrm>
          <a:prstGeom prst="rect">
            <a:avLst/>
          </a:prstGeom>
          <a:solidFill>
            <a:srgbClr val="9BBB59">
              <a:lumMod val="40000"/>
              <a:lumOff val="60000"/>
              <a:alpha val="6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Проверки соответствия в ходе самоконтроля, контроля по подчиненности, смежного контроля в отношении рисковых операций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5929346" y="4979828"/>
            <a:ext cx="657225" cy="484632"/>
          </a:xfrm>
          <a:prstGeom prst="rightArrow">
            <a:avLst/>
          </a:prstGeom>
          <a:noFill/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6727040" y="4774396"/>
            <a:ext cx="2228828" cy="1063581"/>
          </a:xfrm>
          <a:prstGeom prst="rect">
            <a:avLst/>
          </a:prstGeom>
          <a:solidFill>
            <a:srgbClr val="9BBB59">
              <a:lumMod val="40000"/>
              <a:lumOff val="60000"/>
              <a:alpha val="6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Внутренний контроль фактов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>
                <a:latin typeface="Calibri"/>
              </a:rPr>
              <a:t>х</a:t>
            </a:r>
            <a:r>
              <a:rPr lang="ru-RU" sz="1200" kern="0" dirty="0" smtClean="0">
                <a:latin typeface="Calibri"/>
              </a:rPr>
              <a:t>озяйственной жизни –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определяется отдельным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latin typeface="Calibri"/>
              </a:rPr>
              <a:t>Законом, не Бюджетным кодексом</a:t>
            </a:r>
            <a:r>
              <a:rPr kumimoji="0" lang="ru-RU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036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0025" y="171728"/>
            <a:ext cx="876109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602B"/>
                </a:solidFill>
              </a:rPr>
              <a:t>Организация внутреннего финансового аудита (ВФА)</a:t>
            </a:r>
            <a:endParaRPr lang="ru-RU" sz="2400" b="1" dirty="0">
              <a:solidFill>
                <a:srgbClr val="00602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578" y="873542"/>
            <a:ext cx="6408712" cy="4455244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104618" y="863746"/>
            <a:ext cx="556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Система главного администратора бюджетных средств</a:t>
            </a:r>
          </a:p>
        </p:txBody>
      </p:sp>
      <p:sp>
        <p:nvSpPr>
          <p:cNvPr id="10" name="Овал 9"/>
          <p:cNvSpPr/>
          <p:nvPr/>
        </p:nvSpPr>
        <p:spPr>
          <a:xfrm>
            <a:off x="200025" y="2486942"/>
            <a:ext cx="1971675" cy="101438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Сам главный администратор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0025" y="3747083"/>
            <a:ext cx="2249749" cy="10801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Подведомственные участники бюджетного процесса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2710" y="1763659"/>
            <a:ext cx="19442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</a:rPr>
              <a:t>Внутренний финансовый аудит</a:t>
            </a:r>
            <a:endParaRPr lang="ru-RU" sz="1400" dirty="0">
              <a:latin typeface="Calibri" panose="020F050202020403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181922" y="2342927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25938" y="2342927"/>
            <a:ext cx="0" cy="19442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180518" y="2903142"/>
            <a:ext cx="20014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251065" y="4287143"/>
            <a:ext cx="20748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33045" y="2270919"/>
            <a:ext cx="0" cy="1944216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325938" y="4272546"/>
            <a:ext cx="507108" cy="7298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10546" y="5000501"/>
            <a:ext cx="187220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ВА эффективности,</a:t>
            </a:r>
          </a:p>
          <a:p>
            <a:r>
              <a:rPr lang="ru-RU" sz="1400" dirty="0" smtClean="0">
                <a:latin typeface="Calibri" panose="020F0502020204030204" pitchFamily="34" charset="0"/>
              </a:rPr>
              <a:t> и т.д.,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4064" y="2255682"/>
            <a:ext cx="187220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ВА финансовой деятельности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8651" y="2924202"/>
            <a:ext cx="189762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Внутренний операционный аудит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8568" y="3583573"/>
            <a:ext cx="190770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Внутренний аудит  информационных систем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6316" y="4503898"/>
            <a:ext cx="187220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ВА безопасности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30602" y="921464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Международная практика и стандарты ВА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010697" y="1823634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255965" y="1823634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492002" y="1838871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762849" y="1823634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979268" y="1838871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673744" y="2626143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Оценка контроля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73744" y="3952905"/>
            <a:ext cx="1508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Оценка контроля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16422" y="1763659"/>
            <a:ext cx="19442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</a:rPr>
              <a:t>Внутренний финансовый контроль</a:t>
            </a:r>
            <a:endParaRPr lang="ru-RU" sz="1400" dirty="0">
              <a:latin typeface="Calibri" panose="020F050202020403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964540" y="2354897"/>
            <a:ext cx="1664" cy="59725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02108" y="2952153"/>
            <a:ext cx="86409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73678" y="2358317"/>
            <a:ext cx="0" cy="192882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02614" y="295590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Контроль</a:t>
            </a:r>
            <a:endParaRPr lang="ru-RU" sz="1400" dirty="0">
              <a:latin typeface="Calibri" panose="020F0502020204030204" pitchFamily="34" charset="0"/>
            </a:endParaRPr>
          </a:p>
        </p:txBody>
      </p:sp>
      <p:cxnSp>
        <p:nvCxnSpPr>
          <p:cNvPr id="41" name="Прямая со стрелкой 40"/>
          <p:cNvCxnSpPr>
            <a:endCxn id="12" idx="6"/>
          </p:cNvCxnSpPr>
          <p:nvPr/>
        </p:nvCxnSpPr>
        <p:spPr>
          <a:xfrm flipH="1">
            <a:off x="2449774" y="4287143"/>
            <a:ext cx="7307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51698" y="4298673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Контроль</a:t>
            </a:r>
            <a:endParaRPr lang="ru-RU" sz="1400" dirty="0">
              <a:latin typeface="Calibri" panose="020F050202020403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H="1">
            <a:off x="5316818" y="2890579"/>
            <a:ext cx="516227" cy="0"/>
          </a:xfrm>
          <a:prstGeom prst="straightConnector1">
            <a:avLst/>
          </a:prstGeom>
          <a:ln w="254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775896" y="4431159"/>
            <a:ext cx="1457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</a:rPr>
              <a:t>Подтверждение </a:t>
            </a:r>
          </a:p>
          <a:p>
            <a:r>
              <a:rPr lang="ru-RU" sz="1400" dirty="0" smtClean="0">
                <a:latin typeface="Calibri" panose="020F0502020204030204" pitchFamily="34" charset="0"/>
              </a:rPr>
              <a:t>достоверности бюджетной отчетности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6578" y="5333325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 Аудит в отношении подведомственных участников бюджетного процесса означает, что ВФА одновременно реализует функцию и внутреннего и внешнего аудита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578" y="5913467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 Оценка ВФА эффективности ВФК означает, что ВФА дублирует деятельность финансовой инспекции по осуществлению анализа ВФК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0177" y="6341437"/>
            <a:ext cx="762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Штатно-организационные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, кадровые и финансовые ограничения возможностей 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ведомств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по организации ВФА, особенно в субъектах РФ и в муниципальных образованиях</a:t>
            </a:r>
          </a:p>
        </p:txBody>
      </p:sp>
    </p:spTree>
    <p:extLst>
      <p:ext uri="{BB962C8B-B14F-4D97-AF65-F5344CB8AC3E}">
        <p14:creationId xmlns:p14="http://schemas.microsoft.com/office/powerpoint/2010/main" val="37483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81000" y="379413"/>
            <a:ext cx="8229600" cy="4984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rgbClr val="004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ВФК и ВФА к внутреннему бюджетному контролю (ВБК). Изменения в подходах</a:t>
            </a:r>
            <a:endParaRPr lang="ru-RU" sz="2400" b="1" dirty="0">
              <a:solidFill>
                <a:srgbClr val="004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1704" y="1064050"/>
            <a:ext cx="9078496" cy="5604355"/>
            <a:chOff x="141704" y="616375"/>
            <a:chExt cx="9078496" cy="560435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1704" y="2853772"/>
              <a:ext cx="8928992" cy="940459"/>
            </a:xfrm>
            <a:prstGeom prst="rect">
              <a:avLst/>
            </a:prstGeom>
            <a:solidFill>
              <a:srgbClr val="F79646">
                <a:lumMod val="20000"/>
                <a:lumOff val="80000"/>
                <a:alpha val="2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1704" y="1833080"/>
              <a:ext cx="8928992" cy="832738"/>
            </a:xfrm>
            <a:prstGeom prst="rect">
              <a:avLst/>
            </a:prstGeom>
            <a:solidFill>
              <a:srgbClr val="F79646">
                <a:lumMod val="20000"/>
                <a:lumOff val="80000"/>
                <a:alpha val="2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1704" y="642918"/>
              <a:ext cx="8893652" cy="1071570"/>
            </a:xfrm>
            <a:prstGeom prst="rect">
              <a:avLst/>
            </a:prstGeom>
            <a:solidFill>
              <a:srgbClr val="F79646">
                <a:lumMod val="20000"/>
                <a:lumOff val="80000"/>
                <a:alpha val="2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720" y="620688"/>
              <a:ext cx="34563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Внедрение элементов управления рисками в целях переориентации на предотвращение нарушений и недостатков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5896" y="616375"/>
              <a:ext cx="54006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Сейчас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– определение наиболее рисковых операций в рамках бюджетных процедур и контроль за их выполнением.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Будет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– выявление и оценка рисков нарушения законодательства, </a:t>
              </a:r>
              <a:r>
                <a:rPr kumimoji="0" lang="ru-R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недостижения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результатов, недостоверности отчетности и т.д. Анализ и устранение причин возможных нарушений.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20" y="1834821"/>
              <a:ext cx="381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Направленность на достижение результатов осуществления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финансового менеджмента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35896" y="1833080"/>
              <a:ext cx="55843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Сейчас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– косвенная направленность.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Будет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– обязательная оценка и минимизация рисков </a:t>
              </a:r>
              <a:r>
                <a:rPr kumimoji="0" lang="ru-R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недостижения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целевых значений показателей качества финансового менеджмента.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9920" y="2917070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Выработка единой методологии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5896" y="2840125"/>
              <a:ext cx="53285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Сейчас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– каждое публичное образование определяет самостоятельно.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Будет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– наделение Минфина России полномочиями по методологическому обеспечению ВБК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1704" y="4001022"/>
              <a:ext cx="8928992" cy="2219708"/>
            </a:xfrm>
            <a:prstGeom prst="rect">
              <a:avLst/>
            </a:prstGeom>
            <a:solidFill>
              <a:srgbClr val="F79646">
                <a:lumMod val="20000"/>
                <a:lumOff val="80000"/>
                <a:alpha val="20000"/>
              </a:srgb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66816" y="4448697"/>
            <a:ext cx="8678768" cy="2031325"/>
            <a:chOff x="285720" y="4189405"/>
            <a:chExt cx="8678768" cy="2031325"/>
          </a:xfrm>
        </p:grpSpPr>
        <p:sp>
          <p:nvSpPr>
            <p:cNvPr id="17" name="TextBox 16"/>
            <p:cNvSpPr txBox="1"/>
            <p:nvPr/>
          </p:nvSpPr>
          <p:spPr>
            <a:xfrm>
              <a:off x="3635896" y="4189405"/>
              <a:ext cx="532859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Сейчас</a:t>
              </a:r>
              <a:r>
                <a:rPr lang="ru-RU" sz="1400" dirty="0" smtClean="0">
                  <a:latin typeface="Calibri" panose="020F0502020204030204" pitchFamily="34" charset="0"/>
                </a:rPr>
                <a:t> – ВФК осуществляется силами сотрудников и руководителей структурных подразделений, координация их деятельности не осуществляется; деятельность внутренних аудиторов дублирует работу финансовой инспекции; ВФА осуществляется в обязательном порядке.</a:t>
              </a:r>
            </a:p>
            <a:p>
              <a:r>
                <a:rPr lang="ru-RU" sz="14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Будет</a:t>
              </a:r>
              <a:r>
                <a:rPr lang="ru-RU" sz="1400" dirty="0" smtClean="0">
                  <a:latin typeface="Calibri" panose="020F0502020204030204" pitchFamily="34" charset="0"/>
                </a:rPr>
                <a:t> – обязательность координации ВБК (менеджмент ВБК); ВБК проводится только внутри организации; </a:t>
              </a:r>
              <a:r>
                <a:rPr lang="ru-RU" sz="1400" b="1" dirty="0" smtClean="0">
                  <a:latin typeface="Calibri" panose="020F0502020204030204" pitchFamily="34" charset="0"/>
                </a:rPr>
                <a:t>создание службы внутреннего аудита </a:t>
              </a:r>
              <a:r>
                <a:rPr lang="ru-RU" sz="1400" dirty="0" smtClean="0">
                  <a:latin typeface="Calibri" panose="020F0502020204030204" pitchFamily="34" charset="0"/>
                </a:rPr>
                <a:t>осуществляется </a:t>
              </a:r>
              <a:r>
                <a:rPr lang="ru-RU" sz="1400" b="1" dirty="0" smtClean="0">
                  <a:latin typeface="Calibri" panose="020F0502020204030204" pitchFamily="34" charset="0"/>
                </a:rPr>
                <a:t>по решению </a:t>
              </a:r>
              <a:r>
                <a:rPr lang="ru-RU" sz="1400" dirty="0" smtClean="0">
                  <a:latin typeface="Calibri" panose="020F0502020204030204" pitchFamily="34" charset="0"/>
                </a:rPr>
                <a:t>руководителя организации.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720" y="4359670"/>
              <a:ext cx="27363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Calibri" panose="020F0502020204030204" pitchFamily="34" charset="0"/>
                </a:rPr>
                <a:t>Организация работы по координации ВБК внутри организации, исключение дублирование контрольной деятельности, изменение роли внутреннего аудита</a:t>
              </a:r>
              <a:endParaRPr lang="ru-RU" sz="16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5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17525" y="447675"/>
            <a:ext cx="822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участников бюджетного процесса в ходе организации и осуществления ВБК</a:t>
            </a:r>
            <a:endParaRPr lang="ru-RU" sz="24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94017" y="1299616"/>
            <a:ext cx="8501122" cy="5357850"/>
            <a:chOff x="500034" y="857232"/>
            <a:chExt cx="8501122" cy="5929354"/>
          </a:xfrm>
        </p:grpSpPr>
        <p:sp>
          <p:nvSpPr>
            <p:cNvPr id="44" name="TextBox 43"/>
            <p:cNvSpPr txBox="1"/>
            <p:nvPr/>
          </p:nvSpPr>
          <p:spPr>
            <a:xfrm>
              <a:off x="2500298" y="3714752"/>
              <a:ext cx="4429156" cy="885576"/>
            </a:xfrm>
            <a:prstGeom prst="rect">
              <a:avLst/>
            </a:prstGeom>
            <a:solidFill>
              <a:srgbClr val="C0504D">
                <a:lumMod val="60000"/>
                <a:lumOff val="40000"/>
                <a:alpha val="65000"/>
              </a:srgbClr>
            </a:solidFill>
            <a:ln w="254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Распорядитель 2 уровня</a:t>
              </a:r>
              <a:endPara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83768" y="2343751"/>
              <a:ext cx="4464496" cy="885576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Главный администратор</a:t>
              </a:r>
              <a:endPara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29454" y="1552232"/>
              <a:ext cx="1454576" cy="590884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Минфин России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00034" y="1428736"/>
              <a:ext cx="1839718" cy="785818"/>
            </a:xfrm>
            <a:prstGeom prst="rect">
              <a:avLst/>
            </a:prstGeom>
            <a:solidFill>
              <a:srgbClr val="C0504D">
                <a:lumMod val="60000"/>
                <a:lumOff val="40000"/>
                <a:alpha val="34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Финансовая инспекция</a:t>
              </a: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330500" y="3000372"/>
              <a:ext cx="1143008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 rot="16200000">
              <a:off x="6341447" y="3626811"/>
              <a:ext cx="3571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Общие требования к организации ВБК, методологическое обеспечение</a:t>
              </a: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7929586" y="2127726"/>
              <a:ext cx="0" cy="360040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none"/>
            </a:ln>
            <a:effectLst/>
          </p:spPr>
        </p:cxnSp>
        <p:cxnSp>
          <p:nvCxnSpPr>
            <p:cNvPr id="51" name="Прямая со стрелкой 50"/>
            <p:cNvCxnSpPr/>
            <p:nvPr/>
          </p:nvCxnSpPr>
          <p:spPr>
            <a:xfrm flipH="1">
              <a:off x="2735796" y="1714488"/>
              <a:ext cx="374441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3714744" y="1651803"/>
              <a:ext cx="1795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Методология анализа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10030" y="3719128"/>
              <a:ext cx="2143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Анализ осуществления ВБК</a:t>
              </a: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 rot="10800000">
              <a:off x="6929454" y="5715016"/>
              <a:ext cx="100013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sp>
          <p:nvSpPr>
            <p:cNvPr id="55" name="Блок-схема: несколько документов 54"/>
            <p:cNvSpPr/>
            <p:nvPr/>
          </p:nvSpPr>
          <p:spPr>
            <a:xfrm>
              <a:off x="2500298" y="5072074"/>
              <a:ext cx="4429156" cy="1714512"/>
            </a:xfrm>
            <a:prstGeom prst="flowChartMultidocument">
              <a:avLst/>
            </a:prstGeom>
            <a:solidFill>
              <a:srgbClr val="FFC000"/>
            </a:solidFill>
            <a:ln w="25400">
              <a:solidFill>
                <a:sysClr val="windowText" lastClr="000000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-562607" y="4107661"/>
              <a:ext cx="3786214" cy="1588"/>
            </a:xfrm>
            <a:prstGeom prst="line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none"/>
            </a:ln>
            <a:effectLst/>
          </p:spPr>
        </p:cxnSp>
        <p:sp>
          <p:nvSpPr>
            <p:cNvPr id="57" name="Овал 56"/>
            <p:cNvSpPr/>
            <p:nvPr/>
          </p:nvSpPr>
          <p:spPr>
            <a:xfrm>
              <a:off x="3214678" y="2857496"/>
              <a:ext cx="2928958" cy="66289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Организует и осуществляет ВБК внутри себя</a:t>
              </a:r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14678" y="4214818"/>
              <a:ext cx="2928958" cy="66289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Организует и осуществляет ВБК внутри себя</a:t>
              </a:r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837942"/>
              <a:ext cx="2928958" cy="66289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4F81BD">
                  <a:shade val="50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Организует и осуществляет ВБК внутри себя</a:t>
              </a:r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>
              <a:off x="2786050" y="2000240"/>
              <a:ext cx="3714776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3857620" y="1937555"/>
              <a:ext cx="1520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Отчетность</a:t>
              </a:r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1330500" y="6000768"/>
              <a:ext cx="1169798" cy="7980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cxnSp>
          <p:nvCxnSpPr>
            <p:cNvPr id="63" name="Прямая со стрелкой 62"/>
            <p:cNvCxnSpPr/>
            <p:nvPr/>
          </p:nvCxnSpPr>
          <p:spPr>
            <a:xfrm>
              <a:off x="1330500" y="4356106"/>
              <a:ext cx="1143008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1F497D"/>
              </a:solidFill>
              <a:prstDash val="soli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215074" y="857232"/>
              <a:ext cx="2786082" cy="428628"/>
            </a:xfrm>
            <a:prstGeom prst="rect">
              <a:avLst/>
            </a:prstGeom>
            <a:solidFill>
              <a:srgbClr val="9BBB59">
                <a:lumMod val="60000"/>
                <a:lumOff val="40000"/>
                <a:alpha val="83000"/>
              </a:srgbClr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Счетная палата</a:t>
              </a:r>
            </a:p>
          </p:txBody>
        </p:sp>
        <p:cxnSp>
          <p:nvCxnSpPr>
            <p:cNvPr id="65" name="Прямая со стрелкой 64"/>
            <p:cNvCxnSpPr/>
            <p:nvPr/>
          </p:nvCxnSpPr>
          <p:spPr>
            <a:xfrm rot="5400000">
              <a:off x="6323025" y="3607595"/>
              <a:ext cx="4642676" cy="794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dash"/>
              <a:tailEnd type="none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 rot="16200000">
              <a:off x="7005284" y="3647675"/>
              <a:ext cx="3571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Внешний контроль</a:t>
              </a:r>
            </a:p>
          </p:txBody>
        </p:sp>
        <p:cxnSp>
          <p:nvCxnSpPr>
            <p:cNvPr id="67" name="Прямая со стрелкой 66"/>
            <p:cNvCxnSpPr>
              <a:endCxn id="55" idx="3"/>
            </p:cNvCxnSpPr>
            <p:nvPr/>
          </p:nvCxnSpPr>
          <p:spPr>
            <a:xfrm rot="10800000">
              <a:off x="6929454" y="5929330"/>
              <a:ext cx="171451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dash"/>
              <a:tailEnd type="arrow"/>
            </a:ln>
            <a:effectLst/>
          </p:spPr>
        </p:cxnSp>
        <p:cxnSp>
          <p:nvCxnSpPr>
            <p:cNvPr id="68" name="Прямая со стрелкой 67"/>
            <p:cNvCxnSpPr/>
            <p:nvPr/>
          </p:nvCxnSpPr>
          <p:spPr>
            <a:xfrm rot="10800000">
              <a:off x="6929454" y="4427543"/>
              <a:ext cx="171451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dash"/>
              <a:tailEnd type="arrow"/>
            </a:ln>
            <a:effectLst/>
          </p:spPr>
        </p:cxnSp>
        <p:cxnSp>
          <p:nvCxnSpPr>
            <p:cNvPr id="69" name="Прямая со стрелкой 68"/>
            <p:cNvCxnSpPr/>
            <p:nvPr/>
          </p:nvCxnSpPr>
          <p:spPr>
            <a:xfrm rot="10800000">
              <a:off x="6929454" y="3141660"/>
              <a:ext cx="1714512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dash"/>
              <a:tailEnd type="arrow"/>
            </a:ln>
            <a:effectLst/>
          </p:spPr>
        </p:cxnSp>
        <p:cxnSp>
          <p:nvCxnSpPr>
            <p:cNvPr id="70" name="Прямая со стрелкой 69"/>
            <p:cNvCxnSpPr/>
            <p:nvPr/>
          </p:nvCxnSpPr>
          <p:spPr>
            <a:xfrm rot="5400000">
              <a:off x="1358084" y="1215216"/>
              <a:ext cx="284164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dash"/>
              <a:tailEnd type="arrow"/>
            </a:ln>
            <a:effectLst/>
          </p:spPr>
        </p:cxnSp>
        <p:cxnSp>
          <p:nvCxnSpPr>
            <p:cNvPr id="71" name="Прямая со стрелкой 70"/>
            <p:cNvCxnSpPr/>
            <p:nvPr/>
          </p:nvCxnSpPr>
          <p:spPr>
            <a:xfrm rot="5400000">
              <a:off x="6892941" y="1392223"/>
              <a:ext cx="35719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8064A2">
                  <a:lumMod val="75000"/>
                </a:srgbClr>
              </a:solidFill>
              <a:prstDash val="dash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2500298" y="1000108"/>
              <a:ext cx="3571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Внешний контроль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17437" y="5338593"/>
            <a:ext cx="3520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FF0000"/>
                </a:solidFill>
                <a:latin typeface="Calibri"/>
              </a:rPr>
              <a:t>Распорядитель </a:t>
            </a:r>
            <a:r>
              <a:rPr lang="ru-RU" sz="2400" kern="0" dirty="0" smtClean="0">
                <a:solidFill>
                  <a:srgbClr val="FF0000"/>
                </a:solidFill>
                <a:latin typeface="Calibri"/>
              </a:rPr>
              <a:t>3 </a:t>
            </a:r>
            <a:r>
              <a:rPr lang="ru-RU" sz="2400" kern="0" dirty="0">
                <a:solidFill>
                  <a:srgbClr val="FF0000"/>
                </a:solidFill>
                <a:latin typeface="Calibri"/>
              </a:rPr>
              <a:t>уровня</a:t>
            </a:r>
            <a:endParaRPr lang="ru-RU" sz="2400" kern="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10800000">
            <a:off x="1394944" y="1452516"/>
            <a:ext cx="4714908" cy="158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5_Город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3_Городская">
  <a:themeElements>
    <a:clrScheme name="MF">
      <a:dk1>
        <a:sysClr val="windowText" lastClr="000000"/>
      </a:dk1>
      <a:lt1>
        <a:srgbClr val="EDEDE3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F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noFill/>
        <a:ln>
          <a:tailEnd type="arrow"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11_Городская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11_Городская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11_Городская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105942</TotalTime>
  <Words>1584</Words>
  <Application>Microsoft Office PowerPoint</Application>
  <PresentationFormat>Экран (4:3)</PresentationFormat>
  <Paragraphs>318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20_Городская</vt:lpstr>
      <vt:lpstr>21_Городская</vt:lpstr>
      <vt:lpstr>5_Городская</vt:lpstr>
      <vt:lpstr>1_Тема Office</vt:lpstr>
      <vt:lpstr>Тема Office</vt:lpstr>
      <vt:lpstr>2_Тема Office</vt:lpstr>
      <vt:lpstr>6_Городская</vt:lpstr>
      <vt:lpstr>23_Городская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ВФК и ВФА к внутреннему бюджетному контролю (ВБК). Изменения в подходах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Россия-2020: Концепция обеспечения экономического лидерства</dc:title>
  <dc:creator>ШММ</dc:creator>
  <cp:lastModifiedBy>БЫЧКОВ СТАНИСЛАВ СЕРГЕЕВИЧ</cp:lastModifiedBy>
  <cp:revision>5739</cp:revision>
  <cp:lastPrinted>2015-09-29T10:52:56Z</cp:lastPrinted>
  <dcterms:modified xsi:type="dcterms:W3CDTF">2016-09-27T11:44:40Z</dcterms:modified>
</cp:coreProperties>
</file>