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5.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7.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44" r:id="rId1"/>
    <p:sldMasterId id="2147485355" r:id="rId2"/>
    <p:sldMasterId id="2147485377" r:id="rId3"/>
    <p:sldMasterId id="2147485398" r:id="rId4"/>
    <p:sldMasterId id="2147485413" r:id="rId5"/>
    <p:sldMasterId id="2147485428" r:id="rId6"/>
    <p:sldMasterId id="2147485449" r:id="rId7"/>
    <p:sldMasterId id="2147485467" r:id="rId8"/>
  </p:sldMasterIdLst>
  <p:notesMasterIdLst>
    <p:notesMasterId r:id="rId25"/>
  </p:notesMasterIdLst>
  <p:handoutMasterIdLst>
    <p:handoutMasterId r:id="rId26"/>
  </p:handoutMasterIdLst>
  <p:sldIdLst>
    <p:sldId id="3176" r:id="rId9"/>
    <p:sldId id="3181" r:id="rId10"/>
    <p:sldId id="3174" r:id="rId11"/>
    <p:sldId id="3177" r:id="rId12"/>
    <p:sldId id="3178" r:id="rId13"/>
    <p:sldId id="3167" r:id="rId14"/>
    <p:sldId id="3179" r:id="rId15"/>
    <p:sldId id="3183" r:id="rId16"/>
    <p:sldId id="3184" r:id="rId17"/>
    <p:sldId id="3169" r:id="rId18"/>
    <p:sldId id="3185" r:id="rId19"/>
    <p:sldId id="3186" r:id="rId20"/>
    <p:sldId id="3187" r:id="rId21"/>
    <p:sldId id="3188" r:id="rId22"/>
    <p:sldId id="3189" r:id="rId23"/>
    <p:sldId id="3191" r:id="rId24"/>
  </p:sldIdLst>
  <p:sldSz cx="9144000" cy="6858000" type="screen4x3"/>
  <p:notesSz cx="6797675" cy="9874250"/>
  <p:defaultTextStyle>
    <a:defPPr>
      <a:defRPr lang="ru-RU"/>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98">
          <p15:clr>
            <a:srgbClr val="A4A3A4"/>
          </p15:clr>
        </p15:guide>
        <p15:guide id="3" orient="horz" pos="720">
          <p15:clr>
            <a:srgbClr val="A4A3A4"/>
          </p15:clr>
        </p15:guide>
        <p15:guide id="4" pos="162">
          <p15:clr>
            <a:srgbClr val="A4A3A4"/>
          </p15:clr>
        </p15:guide>
        <p15:guide id="5" pos="2880">
          <p15:clr>
            <a:srgbClr val="A4A3A4"/>
          </p15:clr>
        </p15:guide>
        <p15:guide id="6" orient="horz" pos="772">
          <p15:clr>
            <a:srgbClr val="A4A3A4"/>
          </p15:clr>
        </p15:guide>
        <p15:guide id="7" orient="horz" pos="2575">
          <p15:clr>
            <a:srgbClr val="A4A3A4"/>
          </p15:clr>
        </p15:guide>
        <p15:guide id="8" orient="horz" pos="2528">
          <p15:clr>
            <a:srgbClr val="A4A3A4"/>
          </p15:clr>
        </p15:guide>
        <p15:guide id="9" orient="horz" pos="830">
          <p15:clr>
            <a:srgbClr val="A4A3A4"/>
          </p15:clr>
        </p15:guide>
        <p15:guide id="10" orient="horz" pos="2251">
          <p15:clr>
            <a:srgbClr val="A4A3A4"/>
          </p15:clr>
        </p15:guide>
        <p15:guide id="11" orient="horz" pos="4002">
          <p15:clr>
            <a:srgbClr val="A4A3A4"/>
          </p15:clr>
        </p15:guide>
        <p15:guide id="12" orient="horz" pos="497">
          <p15:clr>
            <a:srgbClr val="A4A3A4"/>
          </p15:clr>
        </p15:guide>
        <p15:guide id="13" orient="horz" pos="4085">
          <p15:clr>
            <a:srgbClr val="A4A3A4"/>
          </p15:clr>
        </p15:guide>
        <p15:guide id="14" orient="horz" pos="504">
          <p15:clr>
            <a:srgbClr val="A4A3A4"/>
          </p15:clr>
        </p15:guide>
        <p15:guide id="15" pos="2738">
          <p15:clr>
            <a:srgbClr val="A4A3A4"/>
          </p15:clr>
        </p15:guide>
        <p15:guide id="16" pos="3028">
          <p15:clr>
            <a:srgbClr val="A4A3A4"/>
          </p15:clr>
        </p15:guide>
        <p15:guide id="17" pos="5606">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0" userDrawn="1">
          <p15:clr>
            <a:srgbClr val="A4A3A4"/>
          </p15:clr>
        </p15:guide>
        <p15:guide id="3"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2B"/>
    <a:srgbClr val="FFFFCC"/>
    <a:srgbClr val="0033CC"/>
    <a:srgbClr val="FFFFFF"/>
    <a:srgbClr val="808080"/>
    <a:srgbClr val="F8F8F8"/>
    <a:srgbClr val="FDFDFD"/>
    <a:srgbClr val="DBDBC7"/>
    <a:srgbClr val="E4E4D5"/>
    <a:srgbClr val="00A8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11" autoAdjust="0"/>
    <p:restoredTop sz="99768" autoAdjust="0"/>
  </p:normalViewPr>
  <p:slideViewPr>
    <p:cSldViewPr snapToGrid="0">
      <p:cViewPr>
        <p:scale>
          <a:sx n="89" d="100"/>
          <a:sy n="89" d="100"/>
        </p:scale>
        <p:origin x="249" y="-54"/>
      </p:cViewPr>
      <p:guideLst>
        <p:guide orient="horz" pos="2160"/>
        <p:guide orient="horz" pos="498"/>
        <p:guide orient="horz" pos="720"/>
        <p:guide pos="162"/>
        <p:guide pos="2880"/>
        <p:guide orient="horz" pos="772"/>
        <p:guide orient="horz" pos="2575"/>
        <p:guide orient="horz" pos="2528"/>
        <p:guide orient="horz" pos="830"/>
        <p:guide orient="horz" pos="2251"/>
        <p:guide orient="horz" pos="4002"/>
        <p:guide orient="horz" pos="497"/>
        <p:guide orient="horz" pos="4085"/>
        <p:guide orient="horz" pos="504"/>
        <p:guide pos="2738"/>
        <p:guide pos="3028"/>
        <p:guide pos="56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4" d="100"/>
          <a:sy n="94" d="100"/>
        </p:scale>
        <p:origin x="-3750" y="-96"/>
      </p:cViewPr>
      <p:guideLst>
        <p:guide orient="horz" pos="3110"/>
        <p:guide pos="214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6820956995760145"/>
          <c:y val="0.17713760728359956"/>
          <c:w val="0.57181536442560066"/>
          <c:h val="0.73971935583482562"/>
        </c:manualLayout>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Лист1!$B$1</c:f>
              <c:strCache>
                <c:ptCount val="1"/>
                <c:pt idx="0">
                  <c:v>Столбец1</c:v>
                </c:pt>
              </c:strCache>
            </c:strRef>
          </c:tx>
          <c:explosion val="25"/>
          <c:dLbls>
            <c:dLbl>
              <c:idx val="0"/>
              <c:delete val="1"/>
              <c:extLst>
                <c:ext xmlns:c15="http://schemas.microsoft.com/office/drawing/2012/chart" uri="{CE6537A1-D6FC-4f65-9D91-7224C49458BB}"/>
              </c:extLst>
            </c:dLbl>
            <c:dLbl>
              <c:idx val="1"/>
              <c:layout/>
              <c:tx>
                <c:rich>
                  <a:bodyPr/>
                  <a:lstStyle/>
                  <a:p>
                    <a:r>
                      <a:rPr lang="en-US" dirty="0" smtClean="0"/>
                      <a:t>IFC</a:t>
                    </a:r>
                    <a:endParaRPr lang="en-US" dirty="0"/>
                  </a:p>
                </c:rich>
              </c:tx>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3600"/>
                </a:pPr>
                <a:endParaRPr lang="en-US"/>
              </a:p>
            </c:txPr>
            <c:showLegendKey val="0"/>
            <c:showVal val="0"/>
            <c:showCatName val="1"/>
            <c:showSerName val="0"/>
            <c:showPercent val="0"/>
            <c:showBubbleSize val="0"/>
            <c:showLeaderLines val="0"/>
            <c:extLst>
              <c:ext xmlns:c15="http://schemas.microsoft.com/office/drawing/2012/chart" uri="{CE6537A1-D6FC-4f65-9D91-7224C49458BB}">
                <c15:layout/>
              </c:ext>
            </c:extLst>
          </c:dLbls>
          <c:cat>
            <c:strRef>
              <c:f>Лист1!$A$2:$A$3</c:f>
              <c:strCache>
                <c:ptCount val="2"/>
                <c:pt idx="0">
                  <c:v>ВК</c:v>
                </c:pt>
                <c:pt idx="1">
                  <c:v>ВФК</c:v>
                </c:pt>
              </c:strCache>
            </c:strRef>
          </c:cat>
          <c:val>
            <c:numRef>
              <c:f>Лист1!$B$2:$B$3</c:f>
              <c:numCache>
                <c:formatCode>General</c:formatCode>
                <c:ptCount val="2"/>
                <c:pt idx="0">
                  <c:v>8.2000000000000011</c:v>
                </c:pt>
                <c:pt idx="1">
                  <c:v>3.2</c:v>
                </c:pt>
              </c:numCache>
            </c:numRef>
          </c:val>
        </c:ser>
        <c:dLbls>
          <c:showLegendKey val="0"/>
          <c:showVal val="0"/>
          <c:showCatName val="1"/>
          <c:showSerName val="0"/>
          <c:showPercent val="0"/>
          <c:showBubbleSize val="0"/>
          <c:showLeaderLines val="0"/>
        </c:dLbls>
        <c:firstSliceAng val="0"/>
      </c:pieChart>
    </c:plotArea>
    <c:plotVisOnly val="1"/>
    <c:dispBlanksAs val="gap"/>
    <c:showDLblsOverMax val="0"/>
  </c:chart>
  <c:txPr>
    <a:bodyPr/>
    <a:lstStyle/>
    <a:p>
      <a:pPr>
        <a:defRPr sz="40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013682606633"/>
          <c:y val="0.18804727258013793"/>
          <c:w val="0.67625565154895295"/>
          <c:h val="0.81076668279019126"/>
        </c:manualLayout>
      </c:layout>
      <c:pieChart>
        <c:varyColors val="1"/>
        <c:ser>
          <c:idx val="0"/>
          <c:order val="0"/>
          <c:tx>
            <c:strRef>
              <c:f>Лист1!$B$1</c:f>
              <c:strCache>
                <c:ptCount val="1"/>
                <c:pt idx="0">
                  <c:v>Продажи</c:v>
                </c:pt>
              </c:strCache>
            </c:strRef>
          </c:tx>
          <c:explosion val="25"/>
          <c:dLbls>
            <c:dLbl>
              <c:idx val="0"/>
              <c:delete val="1"/>
              <c:extLst>
                <c:ext xmlns:c15="http://schemas.microsoft.com/office/drawing/2012/chart" uri="{CE6537A1-D6FC-4f65-9D91-7224C49458BB}"/>
              </c:extLst>
            </c:dLbl>
            <c:dLbl>
              <c:idx val="1"/>
              <c:layout>
                <c:manualLayout>
                  <c:x val="0.22761844714667967"/>
                  <c:y val="0.19912675481268818"/>
                </c:manualLayout>
              </c:layout>
              <c:tx>
                <c:rich>
                  <a:bodyPr/>
                  <a:lstStyle/>
                  <a:p>
                    <a:r>
                      <a:rPr lang="en-US" dirty="0" smtClean="0"/>
                      <a:t>IFA</a:t>
                    </a:r>
                    <a:endParaRPr lang="en-US" dirty="0"/>
                  </a:p>
                </c:rich>
              </c:tx>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0"/>
            <c:showBubbleSize val="0"/>
            <c:showLeaderLines val="0"/>
            <c:extLst>
              <c:ext xmlns:c15="http://schemas.microsoft.com/office/drawing/2012/chart" uri="{CE6537A1-D6FC-4f65-9D91-7224C49458BB}">
                <c15:layout/>
              </c:ext>
            </c:extLst>
          </c:dLbls>
          <c:cat>
            <c:strRef>
              <c:f>Лист1!$A$2:$A$3</c:f>
              <c:strCache>
                <c:ptCount val="2"/>
                <c:pt idx="0">
                  <c:v>ВА</c:v>
                </c:pt>
                <c:pt idx="1">
                  <c:v>ВФА</c:v>
                </c:pt>
              </c:strCache>
            </c:strRef>
          </c:cat>
          <c:val>
            <c:numRef>
              <c:f>Лист1!$B$2:$B$3</c:f>
              <c:numCache>
                <c:formatCode>General</c:formatCode>
                <c:ptCount val="2"/>
                <c:pt idx="0">
                  <c:v>8.2000000000000011</c:v>
                </c:pt>
                <c:pt idx="1">
                  <c:v>3.2</c:v>
                </c:pt>
              </c:numCache>
            </c:numRef>
          </c:val>
        </c:ser>
        <c:dLbls>
          <c:showLegendKey val="0"/>
          <c:showVal val="0"/>
          <c:showCatName val="1"/>
          <c:showSerName val="0"/>
          <c:showPercent val="0"/>
          <c:showBubbleSize val="0"/>
          <c:showLeaderLines val="0"/>
        </c:dLbls>
        <c:firstSliceAng val="0"/>
      </c:pieChart>
    </c:plotArea>
    <c:plotVisOnly val="1"/>
    <c:dispBlanksAs val="gap"/>
    <c:showDLblsOverMax val="0"/>
  </c:chart>
  <c:txPr>
    <a:bodyPr/>
    <a:lstStyle/>
    <a:p>
      <a:pPr>
        <a:defRPr sz="4000"/>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0.08189</cdr:x>
      <cdr:y>0.06083</cdr:y>
    </cdr:from>
    <cdr:to>
      <cdr:x>0.85208</cdr:x>
      <cdr:y>0.14939</cdr:y>
    </cdr:to>
    <cdr:sp macro="" textlink="">
      <cdr:nvSpPr>
        <cdr:cNvPr id="5" name="AutoShape 33"/>
        <cdr:cNvSpPr>
          <a:spLocks xmlns:a="http://schemas.openxmlformats.org/drawingml/2006/main" noChangeArrowheads="1"/>
        </cdr:cNvSpPr>
      </cdr:nvSpPr>
      <cdr:spPr bwMode="auto">
        <a:xfrm xmlns:a="http://schemas.openxmlformats.org/drawingml/2006/main">
          <a:off x="811214" y="396893"/>
          <a:ext cx="7629524" cy="577821"/>
        </a:xfrm>
        <a:prstGeom xmlns:a="http://schemas.openxmlformats.org/drawingml/2006/main" prst="roundRect">
          <a:avLst>
            <a:gd name="adj" fmla="val 16667"/>
          </a:avLst>
        </a:prstGeom>
        <a:gradFill xmlns:a="http://schemas.openxmlformats.org/drawingml/2006/main" rotWithShape="1">
          <a:gsLst>
            <a:gs pos="0">
              <a:srgbClr val="CCCCFF"/>
            </a:gs>
            <a:gs pos="100000">
              <a:schemeClr val="bg1"/>
            </a:gs>
          </a:gsLst>
          <a:lin ang="5400000" scaled="1"/>
        </a:gradFill>
        <a:ln xmlns:a="http://schemas.openxmlformats.org/drawingml/2006/main" w="28575">
          <a:solidFill>
            <a:schemeClr val="bg2"/>
          </a:solidFill>
          <a:round/>
          <a:headEnd/>
          <a:tailEnd/>
        </a:ln>
        <a:effectLst xmlns:a="http://schemas.openxmlformats.org/drawingml/2006/main"/>
        <a:extLst xmlns:a="http://schemas.openxmlformats.org/drawingml/2006/main">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wrap="none" anchor="ctr"/>
        <a:lstStyle xmlns:a="http://schemas.openxmlformats.org/drawingml/2006/main">
          <a:defPPr>
            <a:defRPr lang="ru-RU"/>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a:lstStyle>
        <a:p xmlns:a="http://schemas.openxmlformats.org/drawingml/2006/main">
          <a:pPr algn="ctr" eaLnBrk="1" hangingPunct="1">
            <a:spcBef>
              <a:spcPct val="0"/>
            </a:spcBef>
            <a:buClrTx/>
            <a:buFontTx/>
            <a:buNone/>
          </a:pPr>
          <a:r>
            <a:rPr lang="en-US" altLang="ru-RU" sz="1800" b="1" i="1" dirty="0" smtClean="0">
              <a:solidFill>
                <a:srgbClr val="000000"/>
              </a:solidFill>
              <a:latin typeface="Arial Narrow" pitchFamily="34" charset="0"/>
              <a:cs typeface="Arial" charset="0"/>
            </a:rPr>
            <a:t>The Budget Code stipulates as mandatory authorities </a:t>
          </a:r>
        </a:p>
        <a:p xmlns:a="http://schemas.openxmlformats.org/drawingml/2006/main">
          <a:pPr algn="ctr" eaLnBrk="1" hangingPunct="1">
            <a:spcBef>
              <a:spcPct val="0"/>
            </a:spcBef>
            <a:buClrTx/>
            <a:buFontTx/>
            <a:buNone/>
          </a:pPr>
          <a:r>
            <a:rPr lang="en-US" altLang="ru-RU" sz="1800" b="1" i="1" dirty="0" smtClean="0">
              <a:solidFill>
                <a:srgbClr val="000000"/>
              </a:solidFill>
              <a:latin typeface="Arial Narrow" pitchFamily="34" charset="0"/>
              <a:cs typeface="Arial" charset="0"/>
            </a:rPr>
            <a:t>of each public entity, local self-governing entity</a:t>
          </a:r>
          <a:endParaRPr lang="ru-RU" altLang="ru-RU" sz="1800" b="1" i="1" dirty="0" smtClean="0">
            <a:solidFill>
              <a:srgbClr val="000000"/>
            </a:solidFill>
            <a:latin typeface="Arial Narrow" pitchFamily="34" charset="0"/>
            <a:cs typeface="Arial" charset="0"/>
          </a:endParaRPr>
        </a:p>
      </cdr:txBody>
    </cdr:sp>
  </cdr:relSizeAnchor>
  <cdr:relSizeAnchor xmlns:cdr="http://schemas.openxmlformats.org/drawingml/2006/chartDrawing">
    <cdr:from>
      <cdr:x>0.67748</cdr:x>
      <cdr:y>0.68163</cdr:y>
    </cdr:from>
    <cdr:to>
      <cdr:x>0.71442</cdr:x>
      <cdr:y>0.77725</cdr:y>
    </cdr:to>
    <cdr:cxnSp macro="">
      <cdr:nvCxnSpPr>
        <cdr:cNvPr id="3" name="Прямая со стрелкой 2"/>
        <cdr:cNvCxnSpPr/>
      </cdr:nvCxnSpPr>
      <cdr:spPr bwMode="auto">
        <a:xfrm xmlns:a="http://schemas.openxmlformats.org/drawingml/2006/main" flipH="1">
          <a:off x="6711154" y="4447392"/>
          <a:ext cx="365922" cy="623890"/>
        </a:xfrm>
        <a:prstGeom xmlns:a="http://schemas.openxmlformats.org/drawingml/2006/main" prst="straightConnector1">
          <a:avLst/>
        </a:prstGeom>
        <a:solidFill xmlns:a="http://schemas.openxmlformats.org/drawingml/2006/main">
          <a:srgbClr val="00CC99"/>
        </a:solidFill>
        <a:ln xmlns:a="http://schemas.openxmlformats.org/drawingml/2006/main" w="127000" cap="flat" cmpd="sng" algn="ctr">
          <a:solidFill>
            <a:srgbClr val="808080"/>
          </a:solidFill>
          <a:prstDash val="solid"/>
          <a:round/>
          <a:headEnd type="none" w="med" len="med"/>
          <a:tailEnd type="arrow"/>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0.58438</cdr:x>
      <cdr:y>0.4914</cdr:y>
    </cdr:from>
    <cdr:to>
      <cdr:x>0.78438</cdr:x>
      <cdr:y>0.69785</cdr:y>
    </cdr:to>
    <cdr:sp macro="" textlink="">
      <cdr:nvSpPr>
        <cdr:cNvPr id="2" name="TextBox 1"/>
        <cdr:cNvSpPr txBox="1"/>
      </cdr:nvSpPr>
      <cdr:spPr>
        <a:xfrm xmlns:a="http://schemas.openxmlformats.org/drawingml/2006/main">
          <a:off x="2671791" y="217647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0.41389</cdr:x>
      <cdr:y>0.57957</cdr:y>
    </cdr:from>
    <cdr:to>
      <cdr:x>0.81597</cdr:x>
      <cdr:y>0.78602</cdr:y>
    </cdr:to>
    <cdr:sp macro="" textlink="">
      <cdr:nvSpPr>
        <cdr:cNvPr id="3" name="TextBox 2"/>
        <cdr:cNvSpPr txBox="1"/>
      </cdr:nvSpPr>
      <cdr:spPr>
        <a:xfrm xmlns:a="http://schemas.openxmlformats.org/drawingml/2006/main">
          <a:off x="1892331" y="2567011"/>
          <a:ext cx="1838323" cy="9143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Internal </a:t>
          </a:r>
        </a:p>
        <a:p xmlns:a="http://schemas.openxmlformats.org/drawingml/2006/main">
          <a:r>
            <a:rPr lang="en-US" sz="2400" b="1" dirty="0" smtClean="0"/>
            <a:t>Control</a:t>
          </a:r>
          <a:endParaRPr lang="ru-RU" sz="24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0.50868</cdr:x>
      <cdr:y>0.65754</cdr:y>
    </cdr:from>
    <cdr:to>
      <cdr:x>0.83014</cdr:x>
      <cdr:y>0.86776</cdr:y>
    </cdr:to>
    <cdr:sp macro="" textlink="">
      <cdr:nvSpPr>
        <cdr:cNvPr id="2" name="TextBox 1"/>
        <cdr:cNvSpPr txBox="1"/>
      </cdr:nvSpPr>
      <cdr:spPr>
        <a:xfrm xmlns:a="http://schemas.openxmlformats.org/drawingml/2006/main">
          <a:off x="2652717" y="2860134"/>
          <a:ext cx="1676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Internal </a:t>
          </a:r>
        </a:p>
        <a:p xmlns:a="http://schemas.openxmlformats.org/drawingml/2006/main">
          <a:r>
            <a:rPr lang="en-US" sz="2400" b="1" dirty="0" smtClean="0"/>
            <a:t>Audit</a:t>
          </a:r>
          <a:endParaRPr lang="ru-RU" sz="2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Верхний колонтитул 1"/>
          <p:cNvSpPr>
            <a:spLocks noGrp="1"/>
          </p:cNvSpPr>
          <p:nvPr/>
        </p:nvSpPr>
        <p:spPr bwMode="auto">
          <a:xfrm>
            <a:off x="21" y="19"/>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76" tIns="43637" rIns="87276" bIns="43637"/>
          <a:lstStyle/>
          <a:p>
            <a:endParaRPr lang="ru-RU" sz="1200" dirty="0">
              <a:latin typeface="Arial" charset="0"/>
            </a:endParaRPr>
          </a:p>
        </p:txBody>
      </p:sp>
      <p:sp>
        <p:nvSpPr>
          <p:cNvPr id="138243" name="Дата 2"/>
          <p:cNvSpPr>
            <a:spLocks noGrp="1"/>
          </p:cNvSpPr>
          <p:nvPr/>
        </p:nvSpPr>
        <p:spPr bwMode="auto">
          <a:xfrm>
            <a:off x="3849700" y="19"/>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76" tIns="43637" rIns="87276" bIns="43637"/>
          <a:lstStyle/>
          <a:p>
            <a:pPr eaLnBrk="0" hangingPunct="0"/>
            <a:fld id="{62E253D1-6A1E-4660-9DED-105B9665E096}" type="datetime1">
              <a:rPr lang="ru-RU"/>
              <a:pPr eaLnBrk="0" hangingPunct="0"/>
              <a:t>03.10.2016</a:t>
            </a:fld>
            <a:endParaRPr lang="ru-RU" dirty="0"/>
          </a:p>
        </p:txBody>
      </p:sp>
      <p:sp>
        <p:nvSpPr>
          <p:cNvPr id="138244" name="Нижний колонтитул 3"/>
          <p:cNvSpPr>
            <a:spLocks noGrp="1"/>
          </p:cNvSpPr>
          <p:nvPr/>
        </p:nvSpPr>
        <p:spPr bwMode="auto">
          <a:xfrm>
            <a:off x="21" y="9378505"/>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76" tIns="43637" rIns="87276" bIns="43637" anchor="b"/>
          <a:lstStyle/>
          <a:p>
            <a:endParaRPr lang="ru-RU" dirty="0"/>
          </a:p>
        </p:txBody>
      </p:sp>
    </p:spTree>
    <p:extLst>
      <p:ext uri="{BB962C8B-B14F-4D97-AF65-F5344CB8AC3E}">
        <p14:creationId xmlns:p14="http://schemas.microsoft.com/office/powerpoint/2010/main" val="38157238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Верхний колонтитул 1"/>
          <p:cNvSpPr>
            <a:spLocks noGrp="1"/>
          </p:cNvSpPr>
          <p:nvPr>
            <p:ph type="hdr" sz="quarter"/>
          </p:nvPr>
        </p:nvSpPr>
        <p:spPr bwMode="auto">
          <a:xfrm>
            <a:off x="21" y="19"/>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406" tIns="43709" rIns="87406" bIns="43709" numCol="1" anchor="t" anchorCtr="0" compatLnSpc="1">
            <a:prstTxWarp prst="textNoShape">
              <a:avLst/>
            </a:prstTxWarp>
          </a:bodyPr>
          <a:lstStyle>
            <a:lvl1pPr defTabSz="870281">
              <a:defRPr sz="1200">
                <a:latin typeface="Calibri" pitchFamily="34" charset="0"/>
              </a:defRPr>
            </a:lvl1pPr>
          </a:lstStyle>
          <a:p>
            <a:pPr>
              <a:defRPr/>
            </a:pPr>
            <a:endParaRPr lang="ru-RU" dirty="0"/>
          </a:p>
        </p:txBody>
      </p:sp>
      <p:sp>
        <p:nvSpPr>
          <p:cNvPr id="82947" name="Дата 2"/>
          <p:cNvSpPr>
            <a:spLocks noGrp="1"/>
          </p:cNvSpPr>
          <p:nvPr>
            <p:ph type="dt" idx="1"/>
          </p:nvPr>
        </p:nvSpPr>
        <p:spPr bwMode="auto">
          <a:xfrm>
            <a:off x="3849700" y="19"/>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406" tIns="43709" rIns="87406" bIns="43709" numCol="1" anchor="t" anchorCtr="0" compatLnSpc="1">
            <a:prstTxWarp prst="textNoShape">
              <a:avLst/>
            </a:prstTxWarp>
          </a:bodyPr>
          <a:lstStyle>
            <a:lvl1pPr algn="r" defTabSz="870281">
              <a:defRPr sz="1200">
                <a:latin typeface="Calibri" pitchFamily="34" charset="0"/>
              </a:defRPr>
            </a:lvl1pPr>
          </a:lstStyle>
          <a:p>
            <a:pPr>
              <a:defRPr/>
            </a:pPr>
            <a:fld id="{6DC0DB30-1666-49FE-B39A-362353CF4583}" type="datetimeFigureOut">
              <a:rPr lang="ru-RU"/>
              <a:pPr>
                <a:defRPr/>
              </a:pPr>
              <a:t>03.10.2016</a:t>
            </a:fld>
            <a:endParaRPr lang="ru-RU" dirty="0"/>
          </a:p>
        </p:txBody>
      </p:sp>
      <p:sp>
        <p:nvSpPr>
          <p:cNvPr id="89092" name="Образ слайда 3"/>
          <p:cNvSpPr>
            <a:spLocks noGrp="1" noRot="1" noChangeAspect="1"/>
          </p:cNvSpPr>
          <p:nvPr>
            <p:ph type="sldImg" idx="2"/>
          </p:nvPr>
        </p:nvSpPr>
        <p:spPr bwMode="auto">
          <a:xfrm>
            <a:off x="955675" y="736600"/>
            <a:ext cx="4943475" cy="370681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Заметки 4"/>
          <p:cNvSpPr>
            <a:spLocks noGrp="1"/>
          </p:cNvSpPr>
          <p:nvPr>
            <p:ph type="body" sz="quarter" idx="3"/>
          </p:nvPr>
        </p:nvSpPr>
        <p:spPr bwMode="auto">
          <a:xfrm>
            <a:off x="679463" y="4689251"/>
            <a:ext cx="5438775" cy="4447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406" tIns="43709" rIns="87406" bIns="43709"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82950" name="Нижний колонтитул 5"/>
          <p:cNvSpPr>
            <a:spLocks noGrp="1"/>
          </p:cNvSpPr>
          <p:nvPr>
            <p:ph type="ftr" sz="quarter" idx="4"/>
          </p:nvPr>
        </p:nvSpPr>
        <p:spPr bwMode="auto">
          <a:xfrm>
            <a:off x="21" y="9378505"/>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406" tIns="43709" rIns="87406" bIns="43709" numCol="1" anchor="b" anchorCtr="0" compatLnSpc="1">
            <a:prstTxWarp prst="textNoShape">
              <a:avLst/>
            </a:prstTxWarp>
          </a:bodyPr>
          <a:lstStyle>
            <a:lvl1pPr defTabSz="870281">
              <a:defRPr sz="1200">
                <a:latin typeface="Calibri" pitchFamily="34" charset="0"/>
              </a:defRPr>
            </a:lvl1pPr>
          </a:lstStyle>
          <a:p>
            <a:pPr>
              <a:defRPr/>
            </a:pPr>
            <a:endParaRPr lang="ru-RU" dirty="0"/>
          </a:p>
        </p:txBody>
      </p:sp>
      <p:sp>
        <p:nvSpPr>
          <p:cNvPr id="82951" name="Номер слайда 6"/>
          <p:cNvSpPr>
            <a:spLocks noGrp="1"/>
          </p:cNvSpPr>
          <p:nvPr>
            <p:ph type="sldNum" sz="quarter" idx="5"/>
          </p:nvPr>
        </p:nvSpPr>
        <p:spPr bwMode="auto">
          <a:xfrm>
            <a:off x="3849700" y="9378505"/>
            <a:ext cx="2946400" cy="4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406" tIns="43709" rIns="87406" bIns="43709" numCol="1" anchor="b" anchorCtr="0" compatLnSpc="1">
            <a:prstTxWarp prst="textNoShape">
              <a:avLst/>
            </a:prstTxWarp>
          </a:bodyPr>
          <a:lstStyle>
            <a:lvl1pPr algn="r" defTabSz="870281">
              <a:defRPr sz="1200">
                <a:latin typeface="Calibri" pitchFamily="34" charset="0"/>
              </a:defRPr>
            </a:lvl1pPr>
          </a:lstStyle>
          <a:p>
            <a:pPr>
              <a:defRPr/>
            </a:pPr>
            <a:fld id="{54DF7488-F959-4354-8519-2DD858B41BD7}" type="slidenum">
              <a:rPr lang="ru-RU"/>
              <a:pPr>
                <a:defRPr/>
              </a:pPr>
              <a:t>‹#›</a:t>
            </a:fld>
            <a:endParaRPr lang="ru-RU" dirty="0"/>
          </a:p>
        </p:txBody>
      </p:sp>
    </p:spTree>
    <p:extLst>
      <p:ext uri="{BB962C8B-B14F-4D97-AF65-F5344CB8AC3E}">
        <p14:creationId xmlns:p14="http://schemas.microsoft.com/office/powerpoint/2010/main" val="18185651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xfrm>
            <a:off x="292100" y="71438"/>
            <a:ext cx="6213475" cy="46593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Заметки 2"/>
          <p:cNvSpPr>
            <a:spLocks noGrp="1"/>
          </p:cNvSpPr>
          <p:nvPr>
            <p:ph type="body" idx="1"/>
          </p:nvPr>
        </p:nvSpPr>
        <p:spPr>
          <a:xfrm>
            <a:off x="103387" y="4789666"/>
            <a:ext cx="6613149" cy="508458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287509" algn="just">
              <a:spcAft>
                <a:spcPts val="299"/>
              </a:spcAft>
            </a:pPr>
            <a:endParaRPr lang="ru-RU" dirty="0">
              <a:latin typeface="Times New Roman" pitchFamily="18" charset="0"/>
              <a:cs typeface="Times New Roman" pitchFamily="18" charset="0"/>
            </a:endParaRPr>
          </a:p>
        </p:txBody>
      </p:sp>
      <p:sp>
        <p:nvSpPr>
          <p:cNvPr id="2" name="Номер слайда 1"/>
          <p:cNvSpPr>
            <a:spLocks noGrp="1"/>
          </p:cNvSpPr>
          <p:nvPr>
            <p:ph type="sldNum" sz="quarter" idx="10"/>
          </p:nvPr>
        </p:nvSpPr>
        <p:spPr/>
        <p:txBody>
          <a:bodyPr/>
          <a:lstStyle/>
          <a:p>
            <a:pPr>
              <a:defRPr/>
            </a:pPr>
            <a:fld id="{54DF7488-F959-4354-8519-2DD858B41BD7}" type="slidenum">
              <a:rPr lang="ru-RU" smtClean="0">
                <a:solidFill>
                  <a:prstClr val="black"/>
                </a:solidFill>
              </a:rPr>
              <a:pPr>
                <a:defRPr/>
              </a:pPr>
              <a:t>1</a:t>
            </a:fld>
            <a:endParaRPr lang="ru-RU" dirty="0">
              <a:solidFill>
                <a:prstClr val="black"/>
              </a:solidFill>
            </a:endParaRPr>
          </a:p>
        </p:txBody>
      </p:sp>
    </p:spTree>
    <p:extLst>
      <p:ext uri="{BB962C8B-B14F-4D97-AF65-F5344CB8AC3E}">
        <p14:creationId xmlns:p14="http://schemas.microsoft.com/office/powerpoint/2010/main" val="2760920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88981F-6AAF-46F8-B4B3-8B7354F93985}" type="slidenum">
              <a:rPr lang="ru-RU" smtClean="0">
                <a:solidFill>
                  <a:prstClr val="black"/>
                </a:solidFill>
              </a:rPr>
              <a:pPr/>
              <a:t>4</a:t>
            </a:fld>
            <a:endParaRPr lang="ru-RU" dirty="0">
              <a:solidFill>
                <a:prstClr val="black"/>
              </a:solidFill>
            </a:endParaRPr>
          </a:p>
        </p:txBody>
      </p:sp>
    </p:spTree>
    <p:extLst>
      <p:ext uri="{BB962C8B-B14F-4D97-AF65-F5344CB8AC3E}">
        <p14:creationId xmlns:p14="http://schemas.microsoft.com/office/powerpoint/2010/main" val="1740301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88981F-6AAF-46F8-B4B3-8B7354F93985}" type="slidenum">
              <a:rPr lang="ru-RU" smtClean="0">
                <a:solidFill>
                  <a:prstClr val="black"/>
                </a:solidFill>
              </a:rPr>
              <a:pPr/>
              <a:t>5</a:t>
            </a:fld>
            <a:endParaRPr lang="ru-RU" dirty="0">
              <a:solidFill>
                <a:prstClr val="black"/>
              </a:solidFill>
            </a:endParaRPr>
          </a:p>
        </p:txBody>
      </p:sp>
    </p:spTree>
    <p:extLst>
      <p:ext uri="{BB962C8B-B14F-4D97-AF65-F5344CB8AC3E}">
        <p14:creationId xmlns:p14="http://schemas.microsoft.com/office/powerpoint/2010/main" val="1740301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14571515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6"/>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a:xfrm>
            <a:off x="381000" y="1143000"/>
            <a:ext cx="8382000" cy="1069848"/>
          </a:xfrm>
        </p:spPr>
        <p:txBody>
          <a:bodyPr/>
          <a:lstStyle>
            <a:lvl1pPr>
              <a:defRPr sz="4000" b="0" i="0" cap="none" baseline="0"/>
            </a:lvl1pPr>
          </a:lstStyle>
          <a:p>
            <a:r>
              <a:rPr lang="ru-RU" smtClean="0"/>
              <a:t>Образец заголовка</a:t>
            </a:r>
            <a:endParaRPr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Дата 25"/>
          <p:cNvSpPr>
            <a:spLocks noGrp="1"/>
          </p:cNvSpPr>
          <p:nvPr>
            <p:ph type="dt" sz="half" idx="10"/>
          </p:nvPr>
        </p:nvSpPr>
        <p:spPr>
          <a:xfrm>
            <a:off x="6586538" y="612775"/>
            <a:ext cx="957262" cy="457200"/>
          </a:xfrm>
          <a:prstGeom prst="rect">
            <a:avLst/>
          </a:prstGeom>
        </p:spPr>
        <p:txBody>
          <a:bodyPr rtlCol="0"/>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6" name="Нижний колонтитул 27"/>
          <p:cNvSpPr>
            <a:spLocks noGrp="1"/>
          </p:cNvSpPr>
          <p:nvPr>
            <p:ph type="ftr" sz="quarter" idx="12"/>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8" name="Номер слайда 22"/>
          <p:cNvSpPr>
            <a:spLocks noGrp="1"/>
          </p:cNvSpPr>
          <p:nvPr>
            <p:ph type="sldNum" sz="quarter" idx="13"/>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37548896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2"/>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 name="Прямоугольник 3"/>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a:xfrm>
            <a:off x="457200" y="1143000"/>
            <a:ext cx="8229600" cy="1069848"/>
          </a:xfrm>
        </p:spPr>
        <p:txBody>
          <a:bodyPr/>
          <a:lstStyle>
            <a:lvl1pPr>
              <a:defRPr sz="4000">
                <a:solidFill>
                  <a:schemeClr val="tx2"/>
                </a:solidFill>
              </a:defRPr>
            </a:lvl1pPr>
          </a:lstStyle>
          <a:p>
            <a:r>
              <a:rPr lang="ru-RU" smtClean="0"/>
              <a:t>Образец заголовка</a:t>
            </a:r>
            <a:endParaRPr lang="en-US"/>
          </a:p>
        </p:txBody>
      </p:sp>
      <p:sp>
        <p:nvSpPr>
          <p:cNvPr id="10" name="Дата 2"/>
          <p:cNvSpPr>
            <a:spLocks noGrp="1"/>
          </p:cNvSpPr>
          <p:nvPr>
            <p:ph type="dt" sz="half" idx="10"/>
          </p:nvPr>
        </p:nvSpPr>
        <p:spPr>
          <a:xfrm>
            <a:off x="6583363" y="612775"/>
            <a:ext cx="958850" cy="457200"/>
          </a:xfrm>
          <a:prstGeom prst="rect">
            <a:avLst/>
          </a:prstGeom>
        </p:spPr>
        <p:txBody>
          <a:bodyPr/>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1" name="Нижний колонтитул 3"/>
          <p:cNvSpPr>
            <a:spLocks noGrp="1"/>
          </p:cNvSpPr>
          <p:nvPr>
            <p:ph type="ftr" sz="quarter" idx="11"/>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4"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4915566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оугольник 1"/>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Прямоугольник 2"/>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 name="Прямоугольник 3"/>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userDrawn="1"/>
        </p:nvSpPr>
        <p:spPr>
          <a:xfrm>
            <a:off x="541338" y="0"/>
            <a:ext cx="463550" cy="379413"/>
          </a:xfrm>
          <a:prstGeom prst="rect">
            <a:avLst/>
          </a:prstGeom>
        </p:spPr>
        <p:txBody>
          <a:bodyPr wrap="none">
            <a:normAutofit/>
          </a:bodyPr>
          <a:lstStyle/>
          <a:p>
            <a:pPr>
              <a:defRPr/>
            </a:pPr>
            <a:endParaRPr lang="ru-RU" dirty="0">
              <a:solidFill>
                <a:prstClr val="black"/>
              </a:solidFill>
              <a:latin typeface="Arial" charset="0"/>
            </a:endParaRPr>
          </a:p>
        </p:txBody>
      </p:sp>
      <p:sp>
        <p:nvSpPr>
          <p:cNvPr id="15"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326016590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8174038" y="1588"/>
            <a:ext cx="762000" cy="366712"/>
          </a:xfrm>
          <a:prstGeom prst="rect">
            <a:avLst/>
          </a:prstGeom>
        </p:spPr>
        <p:txBody>
          <a:bodyPr rtlCol="0"/>
          <a:lstStyle>
            <a:lvl1pPr>
              <a:defRPr>
                <a:latin typeface="+mn-lt"/>
              </a:defRPr>
            </a:lvl1pPr>
          </a:lstStyle>
          <a:p>
            <a:pPr>
              <a:defRPr/>
            </a:pPr>
            <a:fld id="{7C948A7D-6C52-4157-BEA1-1B3B6891AEA4}" type="slidenum">
              <a:rPr lang="ru-RU">
                <a:latin typeface="Trebuchet MS"/>
              </a:rPr>
              <a:pPr>
                <a:defRPr/>
              </a:pPr>
              <a:t>‹#›</a:t>
            </a:fld>
            <a:endParaRPr lang="ru-RU" dirty="0">
              <a:latin typeface="Trebuchet MS"/>
            </a:endParaRPr>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a:prstGeom prst="rect">
            <a:avLst/>
          </a:prstGeo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164985958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2946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788343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31010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369396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7824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34218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бложка">
    <p:spTree>
      <p:nvGrpSpPr>
        <p:cNvPr id="1" name=""/>
        <p:cNvGrpSpPr/>
        <p:nvPr/>
      </p:nvGrpSpPr>
      <p:grpSpPr>
        <a:xfrm>
          <a:off x="0" y="0"/>
          <a:ext cx="0" cy="0"/>
          <a:chOff x="0" y="0"/>
          <a:chExt cx="0" cy="0"/>
        </a:xfrm>
      </p:grpSpPr>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321958666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570021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3089538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546231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090474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776412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6"/>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6"/>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6"/>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6"/>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6"/>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6852508" y="-32468"/>
            <a:ext cx="2023208" cy="365125"/>
          </a:xfrm>
        </p:spPr>
        <p:txBody>
          <a:bodyPr rtlCol="0"/>
          <a:lstStyle>
            <a:lvl1pPr>
              <a:defRPr sz="1600">
                <a:solidFill>
                  <a:schemeClr val="bg1"/>
                </a:solidFill>
                <a:latin typeface="+mn-lt"/>
              </a:defRPr>
            </a:lvl1pPr>
          </a:lstStyle>
          <a:p>
            <a:pPr>
              <a:defRPr/>
            </a:pPr>
            <a:fld id="{7C948A7D-6C52-4157-BEA1-1B3B6891AEA4}" type="slidenum">
              <a:rPr lang="ru-RU" smtClean="0">
                <a:solidFill>
                  <a:prstClr val="white"/>
                </a:solidFill>
              </a:rPr>
              <a:pPr>
                <a:defRPr/>
              </a:pPr>
              <a:t>‹#›</a:t>
            </a:fld>
            <a:endParaRPr lang="ru-RU" dirty="0">
              <a:solidFill>
                <a:prstClr val="white"/>
              </a:solidFill>
            </a:endParaRPr>
          </a:p>
        </p:txBody>
      </p:sp>
      <p:pic>
        <p:nvPicPr>
          <p:cNvPr id="20" name="Рисунок 2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6877" y="15290"/>
            <a:ext cx="31212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34483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
        <p:nvSpPr>
          <p:cNvPr id="7" name="Прямоугольник 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5"/>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5"/>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5"/>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5"/>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5"/>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Tree>
    <p:extLst>
      <p:ext uri="{BB962C8B-B14F-4D97-AF65-F5344CB8AC3E}">
        <p14:creationId xmlns:p14="http://schemas.microsoft.com/office/powerpoint/2010/main" val="208799950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8174038" y="1588"/>
            <a:ext cx="762000" cy="366712"/>
          </a:xfrm>
          <a:prstGeom prst="rect">
            <a:avLst/>
          </a:prstGeom>
        </p:spPr>
        <p:txBody>
          <a:bodyPr rtlCol="0"/>
          <a:lstStyle>
            <a:lvl1pPr>
              <a:defRPr>
                <a:latin typeface="+mn-lt"/>
              </a:defRPr>
            </a:lvl1pPr>
          </a:lstStyle>
          <a:p>
            <a:pPr>
              <a:defRPr/>
            </a:pPr>
            <a:fld id="{7C948A7D-6C52-4157-BEA1-1B3B6891AEA4}" type="slidenum">
              <a:rPr lang="ru-RU">
                <a:solidFill>
                  <a:prstClr val="black">
                    <a:tint val="75000"/>
                  </a:prstClr>
                </a:solidFill>
                <a:latin typeface="Trebuchet MS"/>
              </a:rPr>
              <a:pPr>
                <a:defRPr/>
              </a:pPr>
              <a:t>‹#›</a:t>
            </a:fld>
            <a:endParaRPr lang="ru-RU" dirty="0">
              <a:solidFill>
                <a:prstClr val="black">
                  <a:tint val="75000"/>
                </a:prstClr>
              </a:solidFill>
              <a:latin typeface="Trebuchet MS"/>
            </a:endParaRPr>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a:prstGeom prst="rect">
            <a:avLst/>
          </a:prstGeom>
        </p:spPr>
        <p:txBody>
          <a:bodyPr/>
          <a:lstStyle/>
          <a:p>
            <a:pPr algn="r">
              <a:defRPr/>
            </a:pPr>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326986899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414647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191367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1" name="Прямоугольник 10"/>
          <p:cNvSpPr/>
          <p:nvPr/>
        </p:nvSpPr>
        <p:spPr bwMode="invGray">
          <a:xfrm>
            <a:off x="9085385"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2" name="Прямоугольник 11"/>
          <p:cNvSpPr/>
          <p:nvPr/>
        </p:nvSpPr>
        <p:spPr bwMode="invGray">
          <a:xfrm>
            <a:off x="9044354" y="-1587"/>
            <a:ext cx="27843"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3" name="Прямоугольник 12"/>
          <p:cNvSpPr/>
          <p:nvPr/>
        </p:nvSpPr>
        <p:spPr bwMode="invGray">
          <a:xfrm>
            <a:off x="9025305" y="-1587"/>
            <a:ext cx="8792"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4" name="Прямоугольник 13"/>
          <p:cNvSpPr/>
          <p:nvPr/>
        </p:nvSpPr>
        <p:spPr bwMode="invGray">
          <a:xfrm>
            <a:off x="8976947" y="-1587"/>
            <a:ext cx="26377"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5" name="Прямоугольник 14"/>
          <p:cNvSpPr/>
          <p:nvPr/>
        </p:nvSpPr>
        <p:spPr bwMode="invGray">
          <a:xfrm>
            <a:off x="8915400" y="0"/>
            <a:ext cx="55685"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6" name="Прямоугольник 15"/>
          <p:cNvSpPr/>
          <p:nvPr/>
        </p:nvSpPr>
        <p:spPr bwMode="invGray">
          <a:xfrm>
            <a:off x="8875835" y="0"/>
            <a:ext cx="5862"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7" name="Прямоугольник 1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2" name="Номер слайда 26"/>
          <p:cNvSpPr>
            <a:spLocks noGrp="1"/>
          </p:cNvSpPr>
          <p:nvPr>
            <p:ph type="sldNum" sz="quarter" idx="11"/>
          </p:nvPr>
        </p:nvSpPr>
        <p:spPr/>
        <p:txBody>
          <a:bodyPr rtlCol="0"/>
          <a:lstStyle>
            <a:lvl1pPr>
              <a:defRPr>
                <a:latin typeface="+mn-lt"/>
              </a:defRPr>
            </a:lvl1pPr>
          </a:lstStyle>
          <a:p>
            <a:pPr>
              <a:defRPr/>
            </a:pPr>
            <a:fld id="{FAE05047-C806-48E8-821D-C0F2FC14279A}" type="slidenum">
              <a:rPr lang="ru-RU"/>
              <a:pPr>
                <a:defRPr/>
              </a:pPr>
              <a:t>‹#›</a:t>
            </a:fld>
            <a:endParaRPr lang="ru-RU" dirty="0"/>
          </a:p>
        </p:txBody>
      </p:sp>
      <p:pic>
        <p:nvPicPr>
          <p:cNvPr id="24" name="Рисунок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570" y="-1588"/>
            <a:ext cx="311645" cy="369888"/>
          </a:xfrm>
          <a:prstGeom prst="rect">
            <a:avLst/>
          </a:prstGeom>
        </p:spPr>
      </p:pic>
    </p:spTree>
    <p:extLst>
      <p:ext uri="{BB962C8B-B14F-4D97-AF65-F5344CB8AC3E}">
        <p14:creationId xmlns:p14="http://schemas.microsoft.com/office/powerpoint/2010/main" val="31404832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4581439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2611460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8957104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6036598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3256150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5833721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7634054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2639835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5451914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6"/>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6"/>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6"/>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6"/>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6"/>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6852508" y="-32468"/>
            <a:ext cx="2023208" cy="365125"/>
          </a:xfrm>
        </p:spPr>
        <p:txBody>
          <a:bodyPr rtlCol="0"/>
          <a:lstStyle>
            <a:lvl1pPr>
              <a:defRPr sz="1600">
                <a:solidFill>
                  <a:schemeClr val="bg1"/>
                </a:solidFill>
                <a:latin typeface="+mn-lt"/>
              </a:defRPr>
            </a:lvl1pPr>
          </a:lstStyle>
          <a:p>
            <a:pPr>
              <a:defRPr/>
            </a:pPr>
            <a:fld id="{7C948A7D-6C52-4157-BEA1-1B3B6891AEA4}" type="slidenum">
              <a:rPr lang="ru-RU" smtClean="0">
                <a:solidFill>
                  <a:prstClr val="white"/>
                </a:solidFill>
              </a:rPr>
              <a:pPr>
                <a:defRPr/>
              </a:pPr>
              <a:t>‹#›</a:t>
            </a:fld>
            <a:endParaRPr lang="ru-RU" dirty="0">
              <a:solidFill>
                <a:prstClr val="white"/>
              </a:solidFill>
            </a:endParaRPr>
          </a:p>
        </p:txBody>
      </p:sp>
      <p:pic>
        <p:nvPicPr>
          <p:cNvPr id="20" name="Рисунок 2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6877" y="15290"/>
            <a:ext cx="31212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99349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4" name="Прямоугольник 3"/>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5" name="Прямоугольник 4"/>
          <p:cNvSpPr/>
          <p:nvPr userDrawn="1"/>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6" name="Прямоугольник 5"/>
          <p:cNvSpPr/>
          <p:nvPr userDrawn="1"/>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7" name="Прямоугольник 6"/>
          <p:cNvSpPr/>
          <p:nvPr userDrawn="1"/>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8" name="Прямоугольник 7"/>
          <p:cNvSpPr/>
          <p:nvPr userDrawn="1"/>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0" name="Прямоугольник 9"/>
          <p:cNvSpPr/>
          <p:nvPr userDrawn="1"/>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pic>
        <p:nvPicPr>
          <p:cNvPr id="11"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Прямоугольник 11"/>
          <p:cNvSpPr/>
          <p:nvPr userDrawn="1"/>
        </p:nvSpPr>
        <p:spPr>
          <a:xfrm>
            <a:off x="541338"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cs typeface="Times New Roman" pitchFamily="18" charset="0"/>
              </a:rPr>
              <a:t>М</a:t>
            </a:r>
            <a:endParaRPr lang="ru-RU" dirty="0">
              <a:solidFill>
                <a:prstClr val="black"/>
              </a:solidFill>
              <a:latin typeface="Arial" charset="0"/>
            </a:endParaRPr>
          </a:p>
        </p:txBody>
      </p:sp>
      <p:sp>
        <p:nvSpPr>
          <p:cNvPr id="13" name="Прямоугольник 14"/>
          <p:cNvSpPr>
            <a:spLocks noChangeArrowheads="1"/>
          </p:cNvSpPr>
          <p:nvPr userDrawn="1"/>
        </p:nvSpPr>
        <p:spPr bwMode="auto">
          <a:xfrm>
            <a:off x="963613" y="-20638"/>
            <a:ext cx="2524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cs typeface="Times New Roman" pitchFamily="18" charset="0"/>
              </a:rPr>
              <a:t>]</a:t>
            </a:r>
            <a:endParaRPr lang="ru-RU" dirty="0">
              <a:solidFill>
                <a:srgbClr val="DBDBE9"/>
              </a:solidFill>
              <a:cs typeface="Times New Roman" pitchFamily="18" charset="0"/>
            </a:endParaRPr>
          </a:p>
        </p:txBody>
      </p:sp>
      <p:sp>
        <p:nvSpPr>
          <p:cNvPr id="14" name="TextBox 13"/>
          <p:cNvSpPr txBox="1">
            <a:spLocks noChangeArrowheads="1"/>
          </p:cNvSpPr>
          <p:nvPr userDrawn="1"/>
        </p:nvSpPr>
        <p:spPr bwMode="auto">
          <a:xfrm>
            <a:off x="774700" y="-61913"/>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defRPr/>
            </a:pPr>
            <a:r>
              <a:rPr lang="ru-RU" sz="2200" i="1" dirty="0" smtClean="0">
                <a:solidFill>
                  <a:srgbClr val="EDEDE3"/>
                </a:solidFill>
                <a:cs typeface="Times New Roman" pitchFamily="18" charset="0"/>
              </a:rPr>
              <a:t>ф</a:t>
            </a:r>
            <a:endParaRPr lang="ru-RU" sz="2200" dirty="0" smtClean="0">
              <a:solidFill>
                <a:srgbClr val="DBDBE9"/>
              </a:solidFill>
              <a:cs typeface="Times New Roman" pitchFamily="18" charset="0"/>
            </a:endParaRPr>
          </a:p>
        </p:txBody>
      </p:sp>
      <p:sp>
        <p:nvSpPr>
          <p:cNvPr id="2" name="Заголовок 1"/>
          <p:cNvSpPr>
            <a:spLocks noGrp="1"/>
          </p:cNvSpPr>
          <p:nvPr>
            <p:ph type="title"/>
          </p:nvPr>
        </p:nvSpPr>
        <p:spPr>
          <a:xfrm>
            <a:off x="457200" y="379413"/>
            <a:ext cx="8229600" cy="498412"/>
          </a:xfrm>
        </p:spPr>
        <p:txBody>
          <a:bodyPr/>
          <a:lstStyle>
            <a:lvl1pPr>
              <a:defRPr sz="2400">
                <a:latin typeface="+mj-lt"/>
              </a:defRPr>
            </a:lvl1pPr>
          </a:lstStyle>
          <a:p>
            <a:r>
              <a:rPr lang="ru-RU" dirty="0" smtClean="0"/>
              <a:t>Образец заголовка</a:t>
            </a:r>
            <a:endParaRPr lang="en-US" dirty="0"/>
          </a:p>
        </p:txBody>
      </p:sp>
      <p:sp>
        <p:nvSpPr>
          <p:cNvPr id="3" name="Содержимое 2"/>
          <p:cNvSpPr>
            <a:spLocks noGrp="1"/>
          </p:cNvSpPr>
          <p:nvPr>
            <p:ph idx="1"/>
          </p:nvPr>
        </p:nvSpPr>
        <p:spPr>
          <a:xfrm>
            <a:off x="457200" y="1165861"/>
            <a:ext cx="8229600" cy="5407978"/>
          </a:xfrm>
        </p:spPr>
        <p:txBody>
          <a:bodyPr/>
          <a:lstStyle>
            <a:lvl1pPr>
              <a:defRPr sz="1400">
                <a:latin typeface="+mj-lt"/>
              </a:defRPr>
            </a:lvl1pPr>
            <a:lvl2pPr>
              <a:defRPr sz="1400">
                <a:latin typeface="+mj-lt"/>
              </a:defRPr>
            </a:lvl2pPr>
            <a:lvl3pPr>
              <a:defRPr sz="1400">
                <a:latin typeface="+mj-lt"/>
              </a:defRPr>
            </a:lvl3pPr>
            <a:lvl4pPr>
              <a:defRPr sz="1400">
                <a:latin typeface="+mj-lt"/>
              </a:defRPr>
            </a:lvl4pPr>
            <a:lvl5pPr>
              <a:defRPr sz="1400">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Номер слайда 28"/>
          <p:cNvSpPr>
            <a:spLocks noGrp="1"/>
          </p:cNvSpPr>
          <p:nvPr>
            <p:ph type="sldNum" sz="quarter" idx="4"/>
          </p:nvPr>
        </p:nvSpPr>
        <p:spPr>
          <a:xfrm>
            <a:off x="7990904" y="14289"/>
            <a:ext cx="726376" cy="303212"/>
          </a:xfrm>
          <a:prstGeom prst="rect">
            <a:avLst/>
          </a:prstGeom>
        </p:spPr>
        <p:txBody>
          <a:bodyPr vert="horz" anchor="b"/>
          <a:lstStyle>
            <a:lvl1pPr algn="r">
              <a:defRPr sz="1800">
                <a:solidFill>
                  <a:schemeClr val="bg1">
                    <a:lumMod val="95000"/>
                  </a:schemeClr>
                </a:solidFill>
                <a:latin typeface="+mn-lt"/>
              </a:defRPr>
            </a:lvl1pPr>
          </a:lstStyle>
          <a:p>
            <a:pPr>
              <a:defRPr/>
            </a:pPr>
            <a:fld id="{2390790C-28AD-4057-B5AE-EE6E851BBDA6}" type="slidenum">
              <a:rPr lang="ru-RU" smtClean="0">
                <a:solidFill>
                  <a:srgbClr val="EDEDE3">
                    <a:lumMod val="95000"/>
                  </a:srgbClr>
                </a:solidFill>
              </a:rPr>
              <a:pPr>
                <a:defRPr/>
              </a:pPr>
              <a:t>‹#›</a:t>
            </a:fld>
            <a:endParaRPr lang="ru-RU" dirty="0">
              <a:solidFill>
                <a:srgbClr val="EDEDE3">
                  <a:lumMod val="95000"/>
                </a:srgbClr>
              </a:solidFill>
            </a:endParaRPr>
          </a:p>
        </p:txBody>
      </p:sp>
    </p:spTree>
    <p:extLst>
      <p:ext uri="{BB962C8B-B14F-4D97-AF65-F5344CB8AC3E}">
        <p14:creationId xmlns:p14="http://schemas.microsoft.com/office/powerpoint/2010/main" val="1794913193"/>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
        <p:nvSpPr>
          <p:cNvPr id="7" name="Прямоугольник 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5"/>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5"/>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5"/>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5"/>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5"/>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Tree>
    <p:extLst>
      <p:ext uri="{BB962C8B-B14F-4D97-AF65-F5344CB8AC3E}">
        <p14:creationId xmlns:p14="http://schemas.microsoft.com/office/powerpoint/2010/main" val="159921373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8174038" y="1588"/>
            <a:ext cx="762000" cy="366712"/>
          </a:xfrm>
          <a:prstGeom prst="rect">
            <a:avLst/>
          </a:prstGeom>
        </p:spPr>
        <p:txBody>
          <a:bodyPr rtlCol="0"/>
          <a:lstStyle>
            <a:lvl1pPr>
              <a:defRPr>
                <a:latin typeface="+mn-lt"/>
              </a:defRPr>
            </a:lvl1pPr>
          </a:lstStyle>
          <a:p>
            <a:pPr>
              <a:defRPr/>
            </a:pPr>
            <a:fld id="{7C948A7D-6C52-4157-BEA1-1B3B6891AEA4}" type="slidenum">
              <a:rPr lang="ru-RU">
                <a:solidFill>
                  <a:prstClr val="black">
                    <a:tint val="75000"/>
                  </a:prstClr>
                </a:solidFill>
                <a:latin typeface="Trebuchet MS"/>
              </a:rPr>
              <a:pPr>
                <a:defRPr/>
              </a:pPr>
              <a:t>‹#›</a:t>
            </a:fld>
            <a:endParaRPr lang="ru-RU" dirty="0">
              <a:solidFill>
                <a:prstClr val="black">
                  <a:tint val="75000"/>
                </a:prstClr>
              </a:solidFill>
              <a:latin typeface="Trebuchet MS"/>
            </a:endParaRPr>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a:prstGeom prst="rect">
            <a:avLst/>
          </a:prstGeom>
        </p:spPr>
        <p:txBody>
          <a:bodyPr/>
          <a:lstStyle/>
          <a:p>
            <a:pPr algn="r">
              <a:defRPr/>
            </a:pPr>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355060504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5567783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5419193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7018549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7431934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9808789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4967591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5834506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565578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235532358"/>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8744792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1111857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5F91366C-C707-45FC-9663-1DE7BB98C4B2}"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3795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6"/>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6"/>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6"/>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6"/>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6"/>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2"/>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cs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6852508" y="-32468"/>
            <a:ext cx="2023208" cy="365125"/>
          </a:xfrm>
        </p:spPr>
        <p:txBody>
          <a:bodyPr rtlCol="0"/>
          <a:lstStyle>
            <a:lvl1pPr>
              <a:defRPr sz="1600">
                <a:solidFill>
                  <a:schemeClr val="bg1"/>
                </a:solidFill>
                <a:latin typeface="+mn-lt"/>
              </a:defRPr>
            </a:lvl1pPr>
          </a:lstStyle>
          <a:p>
            <a:pPr>
              <a:defRPr/>
            </a:pPr>
            <a:fld id="{7C948A7D-6C52-4157-BEA1-1B3B6891AEA4}" type="slidenum">
              <a:rPr lang="ru-RU" smtClean="0">
                <a:solidFill>
                  <a:prstClr val="white"/>
                </a:solidFill>
              </a:rPr>
              <a:pPr>
                <a:defRPr/>
              </a:pPr>
              <a:t>‹#›</a:t>
            </a:fld>
            <a:endParaRPr lang="ru-RU" dirty="0">
              <a:solidFill>
                <a:prstClr val="white"/>
              </a:solidFill>
            </a:endParaRPr>
          </a:p>
        </p:txBody>
      </p:sp>
      <p:pic>
        <p:nvPicPr>
          <p:cNvPr id="20" name="Рисунок 2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6877" y="15290"/>
            <a:ext cx="31212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2610749"/>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
        <p:nvSpPr>
          <p:cNvPr id="7" name="Прямоугольник 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1" name="Прямоугольник 10"/>
          <p:cNvSpPr/>
          <p:nvPr/>
        </p:nvSpPr>
        <p:spPr bwMode="invGray">
          <a:xfrm>
            <a:off x="9085263" y="-1585"/>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2" name="Прямоугольник 11"/>
          <p:cNvSpPr/>
          <p:nvPr/>
        </p:nvSpPr>
        <p:spPr bwMode="invGray">
          <a:xfrm>
            <a:off x="9043988" y="-1585"/>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Прямоугольник 12"/>
          <p:cNvSpPr/>
          <p:nvPr/>
        </p:nvSpPr>
        <p:spPr bwMode="invGray">
          <a:xfrm>
            <a:off x="9024942" y="-1585"/>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4" name="Прямоугольник 13"/>
          <p:cNvSpPr/>
          <p:nvPr/>
        </p:nvSpPr>
        <p:spPr bwMode="invGray">
          <a:xfrm>
            <a:off x="8977313" y="-1585"/>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nvGrpSpPr>
          <p:cNvPr id="24" name="Group 23"/>
          <p:cNvGrpSpPr/>
          <p:nvPr userDrawn="1"/>
        </p:nvGrpSpPr>
        <p:grpSpPr>
          <a:xfrm>
            <a:off x="8875716" y="-785"/>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17" name="Прямоугольник 16"/>
          <p:cNvSpPr/>
          <p:nvPr userDrawn="1"/>
        </p:nvSpPr>
        <p:spPr>
          <a:xfrm>
            <a:off x="541342"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Calibri"/>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47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Calibri"/>
              </a:rPr>
              <a:t>]</a:t>
            </a:r>
            <a:endParaRPr lang="ru-RU" dirty="0">
              <a:solidFill>
                <a:srgbClr val="DBDBE9"/>
              </a:solidFill>
              <a:latin typeface="Calibri"/>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rPr>
              <a:t>ф</a:t>
            </a:r>
            <a:endParaRPr lang="ru-RU" sz="2200" dirty="0" smtClean="0">
              <a:solidFill>
                <a:srgbClr val="DBDBE9"/>
              </a:solidFill>
              <a:latin typeface="Times New Roman" pitchFamily="18" charset="0"/>
            </a:endParaRPr>
          </a:p>
        </p:txBody>
      </p:sp>
    </p:spTree>
    <p:extLst>
      <p:ext uri="{BB962C8B-B14F-4D97-AF65-F5344CB8AC3E}">
        <p14:creationId xmlns:p14="http://schemas.microsoft.com/office/powerpoint/2010/main" val="3218261537"/>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Trebuchet MS"/>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fontAlgn="auto">
              <a:spcBef>
                <a:spcPts val="0"/>
              </a:spcBef>
              <a:spcAft>
                <a:spcPts val="0"/>
              </a:spcAft>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auto">
              <a:spcBef>
                <a:spcPts val="0"/>
              </a:spcBef>
              <a:spcAft>
                <a:spcPts val="0"/>
              </a:spcAft>
            </a:pPr>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fontAlgn="auto" hangingPunct="1">
              <a:spcBef>
                <a:spcPts val="0"/>
              </a:spcBef>
              <a:spcAft>
                <a:spcPts val="0"/>
              </a:spcAft>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8174038" y="1588"/>
            <a:ext cx="762000" cy="366712"/>
          </a:xfrm>
          <a:prstGeom prst="rect">
            <a:avLst/>
          </a:prstGeom>
        </p:spPr>
        <p:txBody>
          <a:bodyPr rtlCol="0"/>
          <a:lstStyle>
            <a:lvl1pPr>
              <a:defRPr>
                <a:latin typeface="+mn-lt"/>
              </a:defRPr>
            </a:lvl1pPr>
          </a:lstStyle>
          <a:p>
            <a:pPr>
              <a:defRPr/>
            </a:pPr>
            <a:fld id="{7C948A7D-6C52-4157-BEA1-1B3B6891AEA4}" type="slidenum">
              <a:rPr lang="ru-RU">
                <a:solidFill>
                  <a:prstClr val="black">
                    <a:tint val="75000"/>
                  </a:prstClr>
                </a:solidFill>
                <a:latin typeface="Trebuchet MS"/>
              </a:rPr>
              <a:pPr>
                <a:defRPr/>
              </a:pPr>
              <a:t>‹#›</a:t>
            </a:fld>
            <a:endParaRPr lang="ru-RU" dirty="0">
              <a:solidFill>
                <a:prstClr val="black">
                  <a:tint val="75000"/>
                </a:prstClr>
              </a:solidFill>
              <a:latin typeface="Trebuchet MS"/>
            </a:endParaRPr>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a:prstGeom prst="rect">
            <a:avLst/>
          </a:prstGeom>
        </p:spPr>
        <p:txBody>
          <a:bodyPr/>
          <a:lstStyle/>
          <a:p>
            <a:pPr algn="r">
              <a:defRPr/>
            </a:pPr>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3552974370"/>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3"/>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Дата 13"/>
          <p:cNvSpPr>
            <a:spLocks noGrp="1"/>
          </p:cNvSpPr>
          <p:nvPr>
            <p:ph type="dt" sz="half" idx="10"/>
          </p:nvPr>
        </p:nvSpPr>
        <p:spPr>
          <a:xfrm>
            <a:off x="6586538" y="612775"/>
            <a:ext cx="957262" cy="457200"/>
          </a:xfrm>
          <a:prstGeom prst="rect">
            <a:avLst/>
          </a:prstGeom>
        </p:spPr>
        <p:txBody>
          <a:bodyPr/>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2" name="Нижний колонтитул 2"/>
          <p:cNvSpPr>
            <a:spLocks noGrp="1"/>
          </p:cNvSpPr>
          <p:nvPr>
            <p:ph type="ftr" sz="quarter" idx="11"/>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4"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25863902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6"/>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a:xfrm>
            <a:off x="381000" y="1143000"/>
            <a:ext cx="8382000" cy="1069848"/>
          </a:xfrm>
        </p:spPr>
        <p:txBody>
          <a:bodyPr/>
          <a:lstStyle>
            <a:lvl1pPr>
              <a:defRPr sz="4000" b="0" i="0" cap="none" baseline="0"/>
            </a:lvl1pPr>
          </a:lstStyle>
          <a:p>
            <a:r>
              <a:rPr lang="ru-RU" smtClean="0"/>
              <a:t>Образец заголовка</a:t>
            </a:r>
            <a:endParaRPr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Дата 25"/>
          <p:cNvSpPr>
            <a:spLocks noGrp="1"/>
          </p:cNvSpPr>
          <p:nvPr>
            <p:ph type="dt" sz="half" idx="10"/>
          </p:nvPr>
        </p:nvSpPr>
        <p:spPr>
          <a:xfrm>
            <a:off x="6586538" y="612775"/>
            <a:ext cx="957262" cy="457200"/>
          </a:xfrm>
          <a:prstGeom prst="rect">
            <a:avLst/>
          </a:prstGeom>
        </p:spPr>
        <p:txBody>
          <a:bodyPr rtlCol="0"/>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6" name="Нижний колонтитул 27"/>
          <p:cNvSpPr>
            <a:spLocks noGrp="1"/>
          </p:cNvSpPr>
          <p:nvPr>
            <p:ph type="ftr" sz="quarter" idx="12"/>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8" name="Номер слайда 22"/>
          <p:cNvSpPr>
            <a:spLocks noGrp="1"/>
          </p:cNvSpPr>
          <p:nvPr>
            <p:ph type="sldNum" sz="quarter" idx="13"/>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2308727417"/>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2"/>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 name="Прямоугольник 3"/>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a:xfrm>
            <a:off x="457200" y="1143000"/>
            <a:ext cx="8229600" cy="1069848"/>
          </a:xfrm>
        </p:spPr>
        <p:txBody>
          <a:bodyPr/>
          <a:lstStyle>
            <a:lvl1pPr>
              <a:defRPr sz="4000">
                <a:solidFill>
                  <a:schemeClr val="tx2"/>
                </a:solidFill>
              </a:defRPr>
            </a:lvl1pPr>
          </a:lstStyle>
          <a:p>
            <a:r>
              <a:rPr lang="ru-RU" smtClean="0"/>
              <a:t>Образец заголовка</a:t>
            </a:r>
            <a:endParaRPr lang="en-US"/>
          </a:p>
        </p:txBody>
      </p:sp>
      <p:sp>
        <p:nvSpPr>
          <p:cNvPr id="10" name="Дата 2"/>
          <p:cNvSpPr>
            <a:spLocks noGrp="1"/>
          </p:cNvSpPr>
          <p:nvPr>
            <p:ph type="dt" sz="half" idx="10"/>
          </p:nvPr>
        </p:nvSpPr>
        <p:spPr>
          <a:xfrm>
            <a:off x="6583363" y="612775"/>
            <a:ext cx="958850" cy="457200"/>
          </a:xfrm>
          <a:prstGeom prst="rect">
            <a:avLst/>
          </a:prstGeom>
        </p:spPr>
        <p:txBody>
          <a:bodyPr/>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1" name="Нижний колонтитул 3"/>
          <p:cNvSpPr>
            <a:spLocks noGrp="1"/>
          </p:cNvSpPr>
          <p:nvPr>
            <p:ph type="ftr" sz="quarter" idx="11"/>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4"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1225449997"/>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оугольник 1"/>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Прямоугольник 2"/>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 name="Прямоугольник 3"/>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userDrawn="1"/>
        </p:nvSpPr>
        <p:spPr>
          <a:xfrm>
            <a:off x="541338" y="0"/>
            <a:ext cx="463550" cy="379413"/>
          </a:xfrm>
          <a:prstGeom prst="rect">
            <a:avLst/>
          </a:prstGeom>
        </p:spPr>
        <p:txBody>
          <a:bodyPr wrap="none">
            <a:normAutofit/>
          </a:bodyPr>
          <a:lstStyle/>
          <a:p>
            <a:pPr>
              <a:defRPr/>
            </a:pPr>
            <a:endParaRPr lang="ru-RU" dirty="0">
              <a:solidFill>
                <a:prstClr val="black"/>
              </a:solidFill>
              <a:latin typeface="Arial" charset="0"/>
            </a:endParaRPr>
          </a:p>
        </p:txBody>
      </p:sp>
      <p:sp>
        <p:nvSpPr>
          <p:cNvPr id="15"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1353390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Обложка">
    <p:spTree>
      <p:nvGrpSpPr>
        <p:cNvPr id="1" name=""/>
        <p:cNvGrpSpPr/>
        <p:nvPr/>
      </p:nvGrpSpPr>
      <p:grpSpPr>
        <a:xfrm>
          <a:off x="0" y="0"/>
          <a:ext cx="0" cy="0"/>
          <a:chOff x="0" y="0"/>
          <a:chExt cx="0" cy="0"/>
        </a:xfrm>
      </p:grpSpPr>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155407018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latin typeface="Trebuchet MS"/>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a:xfrm>
            <a:off x="8174038" y="1588"/>
            <a:ext cx="762000" cy="366712"/>
          </a:xfrm>
          <a:prstGeom prst="rect">
            <a:avLst/>
          </a:prstGeom>
        </p:spPr>
        <p:txBody>
          <a:bodyPr rtlCol="0"/>
          <a:lstStyle>
            <a:lvl1pPr>
              <a:defRPr>
                <a:latin typeface="+mn-lt"/>
              </a:defRPr>
            </a:lvl1pPr>
          </a:lstStyle>
          <a:p>
            <a:pPr>
              <a:defRPr/>
            </a:pPr>
            <a:fld id="{7C948A7D-6C52-4157-BEA1-1B3B6891AEA4}" type="slidenum">
              <a:rPr lang="ru-RU">
                <a:solidFill>
                  <a:prstClr val="black"/>
                </a:solidFill>
                <a:latin typeface="Trebuchet MS"/>
              </a:rPr>
              <a:pPr>
                <a:defRPr/>
              </a:pPr>
              <a:t>‹#›</a:t>
            </a:fld>
            <a:endParaRPr lang="ru-RU" dirty="0">
              <a:solidFill>
                <a:prstClr val="black"/>
              </a:solidFill>
              <a:latin typeface="Trebuchet MS"/>
            </a:endParaRPr>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a:prstGeom prst="rect">
            <a:avLst/>
          </a:prstGeo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2902523573"/>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7" name="Прямоугольник 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17" name="Прямоугольник 16"/>
          <p:cNvSpPr/>
          <p:nvPr userDrawn="1"/>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pic>
        <p:nvPicPr>
          <p:cNvPr id="25"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1905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780206574"/>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Обложка">
    <p:spTree>
      <p:nvGrpSpPr>
        <p:cNvPr id="1" name=""/>
        <p:cNvGrpSpPr/>
        <p:nvPr/>
      </p:nvGrpSpPr>
      <p:grpSpPr>
        <a:xfrm>
          <a:off x="0" y="0"/>
          <a:ext cx="0" cy="0"/>
          <a:chOff x="0" y="0"/>
          <a:chExt cx="0" cy="0"/>
        </a:xfrm>
      </p:grpSpPr>
      <p:sp>
        <p:nvSpPr>
          <p:cNvPr id="10" name="Прямоугольник 9"/>
          <p:cNvSpPr/>
          <p:nvPr/>
        </p:nvSpPr>
        <p:spPr>
          <a:xfrm>
            <a:off x="0" y="0"/>
            <a:ext cx="9144000" cy="311150"/>
          </a:xfrm>
          <a:prstGeom prst="rect">
            <a:avLst/>
          </a:prstGeom>
          <a:solidFill>
            <a:srgbClr val="00482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Прямоугольник 10"/>
          <p:cNvSpPr/>
          <p:nvPr/>
        </p:nvSpPr>
        <p:spPr bwMode="invGray">
          <a:xfrm>
            <a:off x="9085263" y="-1587"/>
            <a:ext cx="57150"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Прямоугольник 11"/>
          <p:cNvSpPr/>
          <p:nvPr/>
        </p:nvSpPr>
        <p:spPr bwMode="invGray">
          <a:xfrm>
            <a:off x="9043988" y="-1587"/>
            <a:ext cx="28575" cy="312737"/>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Прямоугольник 12"/>
          <p:cNvSpPr/>
          <p:nvPr/>
        </p:nvSpPr>
        <p:spPr bwMode="invGray">
          <a:xfrm>
            <a:off x="9024941" y="-1587"/>
            <a:ext cx="9525" cy="312737"/>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Прямоугольник 13"/>
          <p:cNvSpPr/>
          <p:nvPr/>
        </p:nvSpPr>
        <p:spPr bwMode="invGray">
          <a:xfrm>
            <a:off x="8977313" y="-1587"/>
            <a:ext cx="25400" cy="312737"/>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nvGrpSpPr>
          <p:cNvPr id="24" name="Group 23"/>
          <p:cNvGrpSpPr/>
          <p:nvPr userDrawn="1"/>
        </p:nvGrpSpPr>
        <p:grpSpPr>
          <a:xfrm>
            <a:off x="8875715" y="-787"/>
            <a:ext cx="95251" cy="333443"/>
            <a:chOff x="8875715" y="-787"/>
            <a:chExt cx="95251" cy="295141"/>
          </a:xfrm>
        </p:grpSpPr>
        <p:sp>
          <p:nvSpPr>
            <p:cNvPr id="15" name="Прямоугольник 14"/>
            <p:cNvSpPr/>
            <p:nvPr/>
          </p:nvSpPr>
          <p:spPr bwMode="invGray">
            <a:xfrm>
              <a:off x="8915403" y="-787"/>
              <a:ext cx="55563" cy="2951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Прямоугольник 15"/>
            <p:cNvSpPr/>
            <p:nvPr/>
          </p:nvSpPr>
          <p:spPr bwMode="invGray">
            <a:xfrm>
              <a:off x="8875715" y="-787"/>
              <a:ext cx="6350" cy="2951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21" name="Номер слайда 26"/>
          <p:cNvSpPr>
            <a:spLocks noGrp="1"/>
          </p:cNvSpPr>
          <p:nvPr userDrawn="1">
            <p:ph type="sldNum" sz="quarter" idx="11"/>
          </p:nvPr>
        </p:nvSpPr>
        <p:spPr/>
        <p:txBody>
          <a:bodyPr rtlCol="0"/>
          <a:lstStyle>
            <a:lvl1pPr>
              <a:defRPr>
                <a:latin typeface="+mn-lt"/>
              </a:defRPr>
            </a:lvl1pPr>
          </a:lstStyle>
          <a:p>
            <a:pPr>
              <a:defRPr/>
            </a:pPr>
            <a:fld id="{7C948A7D-6C52-4157-BEA1-1B3B6891AEA4}" type="slidenum">
              <a:rPr lang="ru-RU"/>
              <a:pPr>
                <a:defRPr/>
              </a:pPr>
              <a:t>‹#›</a:t>
            </a:fld>
            <a:endParaRPr lang="ru-RU" dirty="0"/>
          </a:p>
        </p:txBody>
      </p:sp>
      <p:sp>
        <p:nvSpPr>
          <p:cNvPr id="26" name="Дата 2"/>
          <p:cNvSpPr>
            <a:spLocks noGrp="1"/>
          </p:cNvSpPr>
          <p:nvPr>
            <p:ph type="dt" sz="half" idx="10"/>
          </p:nvPr>
        </p:nvSpPr>
        <p:spPr>
          <a:xfrm>
            <a:off x="7451728" y="6356350"/>
            <a:ext cx="1423987" cy="234950"/>
          </a:xfrm>
        </p:spPr>
        <p:txBody>
          <a:bodyPr/>
          <a:lstStyle/>
          <a:p>
            <a:pPr algn="r">
              <a:defRPr/>
            </a:pPr>
            <a:fld id="{D74A8F75-9877-4763-9403-18A19F4FCC63}" type="datetime8">
              <a:rPr lang="ru-RU" b="1" smtClean="0">
                <a:solidFill>
                  <a:prstClr val="black"/>
                </a:solidFill>
                <a:latin typeface="Trebuchet MS" panose="020B0603020202020204" pitchFamily="34" charset="0"/>
              </a:rPr>
              <a:pPr algn="r">
                <a:defRPr/>
              </a:pPr>
              <a:t>03.10.2016 21:43</a:t>
            </a:fld>
            <a:endParaRPr lang="ru-RU" b="1"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304234088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1" name="Прямоугольник 10"/>
          <p:cNvSpPr/>
          <p:nvPr/>
        </p:nvSpPr>
        <p:spPr bwMode="invGray">
          <a:xfrm>
            <a:off x="9085385"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2" name="Прямоугольник 11"/>
          <p:cNvSpPr/>
          <p:nvPr/>
        </p:nvSpPr>
        <p:spPr bwMode="invGray">
          <a:xfrm>
            <a:off x="9044354" y="-1587"/>
            <a:ext cx="27843"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3" name="Прямоугольник 12"/>
          <p:cNvSpPr/>
          <p:nvPr/>
        </p:nvSpPr>
        <p:spPr bwMode="invGray">
          <a:xfrm>
            <a:off x="9025305" y="-1587"/>
            <a:ext cx="8792"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4" name="Прямоугольник 13"/>
          <p:cNvSpPr/>
          <p:nvPr/>
        </p:nvSpPr>
        <p:spPr bwMode="invGray">
          <a:xfrm>
            <a:off x="8976947" y="-1587"/>
            <a:ext cx="26377"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5" name="Прямоугольник 14"/>
          <p:cNvSpPr/>
          <p:nvPr/>
        </p:nvSpPr>
        <p:spPr bwMode="invGray">
          <a:xfrm>
            <a:off x="8915400" y="0"/>
            <a:ext cx="55685"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6" name="Прямоугольник 15"/>
          <p:cNvSpPr/>
          <p:nvPr/>
        </p:nvSpPr>
        <p:spPr bwMode="invGray">
          <a:xfrm>
            <a:off x="8875835" y="0"/>
            <a:ext cx="5862"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7" name="Прямоугольник 1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2" name="Номер слайда 26"/>
          <p:cNvSpPr>
            <a:spLocks noGrp="1"/>
          </p:cNvSpPr>
          <p:nvPr>
            <p:ph type="sldNum" sz="quarter" idx="11"/>
          </p:nvPr>
        </p:nvSpPr>
        <p:spPr/>
        <p:txBody>
          <a:bodyPr rtlCol="0"/>
          <a:lstStyle>
            <a:lvl1pPr>
              <a:defRPr>
                <a:latin typeface="+mn-lt"/>
              </a:defRPr>
            </a:lvl1pPr>
          </a:lstStyle>
          <a:p>
            <a:pPr>
              <a:defRPr/>
            </a:pPr>
            <a:fld id="{FAE05047-C806-48E8-821D-C0F2FC14279A}" type="slidenum">
              <a:rPr lang="ru-RU"/>
              <a:pPr>
                <a:defRPr/>
              </a:pPr>
              <a:t>‹#›</a:t>
            </a:fld>
            <a:endParaRPr lang="ru-RU" dirty="0"/>
          </a:p>
        </p:txBody>
      </p:sp>
      <p:pic>
        <p:nvPicPr>
          <p:cNvPr id="24" name="Рисунок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570" y="-1588"/>
            <a:ext cx="311645" cy="369888"/>
          </a:xfrm>
          <a:prstGeom prst="rect">
            <a:avLst/>
          </a:prstGeom>
        </p:spPr>
      </p:pic>
    </p:spTree>
    <p:extLst>
      <p:ext uri="{BB962C8B-B14F-4D97-AF65-F5344CB8AC3E}">
        <p14:creationId xmlns:p14="http://schemas.microsoft.com/office/powerpoint/2010/main" val="389410934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4" name="Прямоугольник 3"/>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5" name="Прямоугольник 4"/>
          <p:cNvSpPr/>
          <p:nvPr userDrawn="1"/>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6" name="Прямоугольник 5"/>
          <p:cNvSpPr/>
          <p:nvPr userDrawn="1"/>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7" name="Прямоугольник 6"/>
          <p:cNvSpPr/>
          <p:nvPr userDrawn="1"/>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8" name="Прямоугольник 7"/>
          <p:cNvSpPr/>
          <p:nvPr userDrawn="1"/>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0" name="Прямоугольник 9"/>
          <p:cNvSpPr/>
          <p:nvPr userDrawn="1"/>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pic>
        <p:nvPicPr>
          <p:cNvPr id="11"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Прямоугольник 11"/>
          <p:cNvSpPr/>
          <p:nvPr userDrawn="1"/>
        </p:nvSpPr>
        <p:spPr>
          <a:xfrm>
            <a:off x="541338"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cs typeface="Times New Roman" pitchFamily="18" charset="0"/>
              </a:rPr>
              <a:t>М</a:t>
            </a:r>
            <a:endParaRPr lang="ru-RU" dirty="0">
              <a:solidFill>
                <a:prstClr val="black"/>
              </a:solidFill>
              <a:latin typeface="Arial" charset="0"/>
            </a:endParaRPr>
          </a:p>
        </p:txBody>
      </p:sp>
      <p:sp>
        <p:nvSpPr>
          <p:cNvPr id="13" name="Прямоугольник 14"/>
          <p:cNvSpPr>
            <a:spLocks noChangeArrowheads="1"/>
          </p:cNvSpPr>
          <p:nvPr userDrawn="1"/>
        </p:nvSpPr>
        <p:spPr bwMode="auto">
          <a:xfrm>
            <a:off x="963613" y="-20638"/>
            <a:ext cx="2524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cs typeface="Times New Roman" pitchFamily="18" charset="0"/>
              </a:rPr>
              <a:t>]</a:t>
            </a:r>
            <a:endParaRPr lang="ru-RU" dirty="0">
              <a:solidFill>
                <a:srgbClr val="DBDBE9"/>
              </a:solidFill>
              <a:cs typeface="Times New Roman" pitchFamily="18" charset="0"/>
            </a:endParaRPr>
          </a:p>
        </p:txBody>
      </p:sp>
      <p:sp>
        <p:nvSpPr>
          <p:cNvPr id="14" name="TextBox 13"/>
          <p:cNvSpPr txBox="1">
            <a:spLocks noChangeArrowheads="1"/>
          </p:cNvSpPr>
          <p:nvPr userDrawn="1"/>
        </p:nvSpPr>
        <p:spPr bwMode="auto">
          <a:xfrm>
            <a:off x="774700" y="-61913"/>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defRPr/>
            </a:pPr>
            <a:r>
              <a:rPr lang="ru-RU" sz="2200" i="1" dirty="0" smtClean="0">
                <a:solidFill>
                  <a:srgbClr val="EDEDE3"/>
                </a:solidFill>
                <a:cs typeface="Times New Roman" pitchFamily="18" charset="0"/>
              </a:rPr>
              <a:t>ф</a:t>
            </a:r>
            <a:endParaRPr lang="ru-RU" sz="2200" dirty="0" smtClean="0">
              <a:solidFill>
                <a:srgbClr val="DBDBE9"/>
              </a:solidFill>
              <a:cs typeface="Times New Roman" pitchFamily="18" charset="0"/>
            </a:endParaRPr>
          </a:p>
        </p:txBody>
      </p:sp>
      <p:sp>
        <p:nvSpPr>
          <p:cNvPr id="2" name="Заголовок 1"/>
          <p:cNvSpPr>
            <a:spLocks noGrp="1"/>
          </p:cNvSpPr>
          <p:nvPr>
            <p:ph type="title"/>
          </p:nvPr>
        </p:nvSpPr>
        <p:spPr>
          <a:xfrm>
            <a:off x="457200" y="379413"/>
            <a:ext cx="8229600" cy="498412"/>
          </a:xfrm>
        </p:spPr>
        <p:txBody>
          <a:bodyPr/>
          <a:lstStyle>
            <a:lvl1pPr>
              <a:defRPr sz="2400">
                <a:latin typeface="+mj-lt"/>
              </a:defRPr>
            </a:lvl1pPr>
          </a:lstStyle>
          <a:p>
            <a:r>
              <a:rPr lang="ru-RU" dirty="0" smtClean="0"/>
              <a:t>Образец заголовка</a:t>
            </a:r>
            <a:endParaRPr lang="en-US" dirty="0"/>
          </a:p>
        </p:txBody>
      </p:sp>
      <p:sp>
        <p:nvSpPr>
          <p:cNvPr id="3" name="Содержимое 2"/>
          <p:cNvSpPr>
            <a:spLocks noGrp="1"/>
          </p:cNvSpPr>
          <p:nvPr>
            <p:ph idx="1"/>
          </p:nvPr>
        </p:nvSpPr>
        <p:spPr>
          <a:xfrm>
            <a:off x="457200" y="1165861"/>
            <a:ext cx="8229600" cy="5407978"/>
          </a:xfrm>
        </p:spPr>
        <p:txBody>
          <a:bodyPr/>
          <a:lstStyle>
            <a:lvl1pPr>
              <a:defRPr sz="1400">
                <a:latin typeface="+mj-lt"/>
              </a:defRPr>
            </a:lvl1pPr>
            <a:lvl2pPr>
              <a:defRPr sz="1400">
                <a:latin typeface="+mj-lt"/>
              </a:defRPr>
            </a:lvl2pPr>
            <a:lvl3pPr>
              <a:defRPr sz="1400">
                <a:latin typeface="+mj-lt"/>
              </a:defRPr>
            </a:lvl3pPr>
            <a:lvl4pPr>
              <a:defRPr sz="1400">
                <a:latin typeface="+mj-lt"/>
              </a:defRPr>
            </a:lvl4pPr>
            <a:lvl5pPr>
              <a:defRPr sz="1400">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Номер слайда 28"/>
          <p:cNvSpPr>
            <a:spLocks noGrp="1"/>
          </p:cNvSpPr>
          <p:nvPr>
            <p:ph type="sldNum" sz="quarter" idx="4"/>
          </p:nvPr>
        </p:nvSpPr>
        <p:spPr>
          <a:xfrm>
            <a:off x="7990904" y="14289"/>
            <a:ext cx="726376" cy="303212"/>
          </a:xfrm>
          <a:prstGeom prst="rect">
            <a:avLst/>
          </a:prstGeom>
        </p:spPr>
        <p:txBody>
          <a:bodyPr vert="horz" anchor="b"/>
          <a:lstStyle>
            <a:lvl1pPr algn="r">
              <a:defRPr sz="1800">
                <a:solidFill>
                  <a:schemeClr val="bg1">
                    <a:lumMod val="95000"/>
                  </a:schemeClr>
                </a:solidFill>
                <a:latin typeface="+mn-lt"/>
              </a:defRPr>
            </a:lvl1pPr>
          </a:lstStyle>
          <a:p>
            <a:pPr>
              <a:defRPr/>
            </a:pPr>
            <a:fld id="{2390790C-28AD-4057-B5AE-EE6E851BBDA6}" type="slidenum">
              <a:rPr lang="ru-RU" smtClean="0">
                <a:solidFill>
                  <a:srgbClr val="EDEDE3">
                    <a:lumMod val="95000"/>
                  </a:srgbClr>
                </a:solidFill>
              </a:rPr>
              <a:pPr>
                <a:defRPr/>
              </a:pPr>
              <a:t>‹#›</a:t>
            </a:fld>
            <a:endParaRPr lang="ru-RU" dirty="0">
              <a:solidFill>
                <a:srgbClr val="EDEDE3">
                  <a:lumMod val="95000"/>
                </a:srgbClr>
              </a:solidFill>
            </a:endParaRPr>
          </a:p>
        </p:txBody>
      </p:sp>
    </p:spTree>
    <p:extLst>
      <p:ext uri="{BB962C8B-B14F-4D97-AF65-F5344CB8AC3E}">
        <p14:creationId xmlns:p14="http://schemas.microsoft.com/office/powerpoint/2010/main" val="1594252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Сравнение">
    <p:spTree>
      <p:nvGrpSpPr>
        <p:cNvPr id="1" name=""/>
        <p:cNvGrpSpPr/>
        <p:nvPr/>
      </p:nvGrpSpPr>
      <p:grpSpPr>
        <a:xfrm>
          <a:off x="0" y="0"/>
          <a:ext cx="0" cy="0"/>
          <a:chOff x="0" y="0"/>
          <a:chExt cx="0" cy="0"/>
        </a:xfrm>
      </p:grpSpPr>
      <p:sp>
        <p:nvSpPr>
          <p:cNvPr id="7" name="Прямоугольник 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8" name="Прямоугольник 11"/>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0" name="Прямоугольник 9"/>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1" name="Прямоугольник 10"/>
          <p:cNvSpPr/>
          <p:nvPr/>
        </p:nvSpPr>
        <p:spPr bwMode="invGray">
          <a:xfrm>
            <a:off x="9085385"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2" name="Прямоугольник 11"/>
          <p:cNvSpPr/>
          <p:nvPr/>
        </p:nvSpPr>
        <p:spPr bwMode="invGray">
          <a:xfrm>
            <a:off x="9044354" y="-1587"/>
            <a:ext cx="27843"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3" name="Прямоугольник 12"/>
          <p:cNvSpPr/>
          <p:nvPr/>
        </p:nvSpPr>
        <p:spPr bwMode="invGray">
          <a:xfrm>
            <a:off x="9025305" y="-1587"/>
            <a:ext cx="8792"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4" name="Прямоугольник 13"/>
          <p:cNvSpPr/>
          <p:nvPr/>
        </p:nvSpPr>
        <p:spPr bwMode="invGray">
          <a:xfrm>
            <a:off x="8976947" y="-1587"/>
            <a:ext cx="26377"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5" name="Прямоугольник 14"/>
          <p:cNvSpPr/>
          <p:nvPr/>
        </p:nvSpPr>
        <p:spPr bwMode="invGray">
          <a:xfrm>
            <a:off x="8915400" y="0"/>
            <a:ext cx="55685"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6" name="Прямоугольник 15"/>
          <p:cNvSpPr/>
          <p:nvPr/>
        </p:nvSpPr>
        <p:spPr bwMode="invGray">
          <a:xfrm>
            <a:off x="8875835" y="0"/>
            <a:ext cx="5862"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7" name="Прямоугольник 16"/>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8" name="Прямоугольник 27"/>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9"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rgbClr val="EDEDE3"/>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22" name="Номер слайда 26"/>
          <p:cNvSpPr>
            <a:spLocks noGrp="1"/>
          </p:cNvSpPr>
          <p:nvPr>
            <p:ph type="sldNum" sz="quarter" idx="11"/>
          </p:nvPr>
        </p:nvSpPr>
        <p:spPr/>
        <p:txBody>
          <a:bodyPr rtlCol="0"/>
          <a:lstStyle>
            <a:lvl1pPr>
              <a:defRPr>
                <a:latin typeface="+mn-lt"/>
              </a:defRPr>
            </a:lvl1pPr>
          </a:lstStyle>
          <a:p>
            <a:pPr>
              <a:defRPr/>
            </a:pPr>
            <a:fld id="{FAE05047-C806-48E8-821D-C0F2FC14279A}" type="slidenum">
              <a:rPr lang="ru-RU"/>
              <a:pPr>
                <a:defRPr/>
              </a:pPr>
              <a:t>‹#›</a:t>
            </a:fld>
            <a:endParaRPr lang="ru-RU" dirty="0"/>
          </a:p>
        </p:txBody>
      </p:sp>
      <p:pic>
        <p:nvPicPr>
          <p:cNvPr id="24" name="Рисунок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570" y="-1588"/>
            <a:ext cx="311645" cy="369888"/>
          </a:xfrm>
          <a:prstGeom prst="rect">
            <a:avLst/>
          </a:prstGeom>
        </p:spPr>
      </p:pic>
    </p:spTree>
    <p:extLst>
      <p:ext uri="{BB962C8B-B14F-4D97-AF65-F5344CB8AC3E}">
        <p14:creationId xmlns:p14="http://schemas.microsoft.com/office/powerpoint/2010/main" val="2568571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4" name="Прямоугольник 3"/>
          <p:cNvSpPr/>
          <p:nvPr userDrawn="1"/>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5" name="Прямоугольник 4"/>
          <p:cNvSpPr/>
          <p:nvPr userDrawn="1"/>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6" name="Прямоугольник 5"/>
          <p:cNvSpPr/>
          <p:nvPr userDrawn="1"/>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7" name="Прямоугольник 6"/>
          <p:cNvSpPr/>
          <p:nvPr userDrawn="1"/>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8" name="Прямоугольник 7"/>
          <p:cNvSpPr/>
          <p:nvPr userDrawn="1"/>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sp>
        <p:nvSpPr>
          <p:cNvPr id="10" name="Прямоугольник 9"/>
          <p:cNvSpPr/>
          <p:nvPr userDrawn="1"/>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EDEDE3"/>
              </a:solidFill>
            </a:endParaRPr>
          </a:p>
        </p:txBody>
      </p:sp>
      <p:pic>
        <p:nvPicPr>
          <p:cNvPr id="11" name="Picture 11" descr="MF_emblema [Converted]"/>
          <p:cNvPicPr>
            <a:picLocks noChangeAspect="1"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53988" y="0"/>
            <a:ext cx="3873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Прямоугольник 11"/>
          <p:cNvSpPr/>
          <p:nvPr userDrawn="1"/>
        </p:nvSpPr>
        <p:spPr>
          <a:xfrm>
            <a:off x="541338"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cs typeface="Times New Roman" pitchFamily="18" charset="0"/>
              </a:rPr>
              <a:t>М</a:t>
            </a:r>
            <a:endParaRPr lang="ru-RU" dirty="0">
              <a:solidFill>
                <a:prstClr val="black"/>
              </a:solidFill>
              <a:latin typeface="Arial" charset="0"/>
            </a:endParaRPr>
          </a:p>
        </p:txBody>
      </p:sp>
      <p:sp>
        <p:nvSpPr>
          <p:cNvPr id="13" name="Прямоугольник 14"/>
          <p:cNvSpPr>
            <a:spLocks noChangeArrowheads="1"/>
          </p:cNvSpPr>
          <p:nvPr userDrawn="1"/>
        </p:nvSpPr>
        <p:spPr bwMode="auto">
          <a:xfrm>
            <a:off x="963613" y="-20638"/>
            <a:ext cx="2524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cs typeface="Times New Roman" pitchFamily="18" charset="0"/>
              </a:rPr>
              <a:t>]</a:t>
            </a:r>
            <a:endParaRPr lang="ru-RU" dirty="0">
              <a:solidFill>
                <a:srgbClr val="DBDBE9"/>
              </a:solidFill>
              <a:cs typeface="Times New Roman" pitchFamily="18" charset="0"/>
            </a:endParaRPr>
          </a:p>
        </p:txBody>
      </p:sp>
      <p:sp>
        <p:nvSpPr>
          <p:cNvPr id="14" name="TextBox 13"/>
          <p:cNvSpPr txBox="1">
            <a:spLocks noChangeArrowheads="1"/>
          </p:cNvSpPr>
          <p:nvPr userDrawn="1"/>
        </p:nvSpPr>
        <p:spPr bwMode="auto">
          <a:xfrm>
            <a:off x="774700" y="-61913"/>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defRPr/>
            </a:pPr>
            <a:r>
              <a:rPr lang="ru-RU" sz="2200" i="1" dirty="0" smtClean="0">
                <a:solidFill>
                  <a:srgbClr val="EDEDE3"/>
                </a:solidFill>
                <a:cs typeface="Times New Roman" pitchFamily="18" charset="0"/>
              </a:rPr>
              <a:t>ф</a:t>
            </a:r>
            <a:endParaRPr lang="ru-RU" sz="2200" dirty="0" smtClean="0">
              <a:solidFill>
                <a:srgbClr val="DBDBE9"/>
              </a:solidFill>
              <a:cs typeface="Times New Roman" pitchFamily="18" charset="0"/>
            </a:endParaRPr>
          </a:p>
        </p:txBody>
      </p:sp>
      <p:sp>
        <p:nvSpPr>
          <p:cNvPr id="2" name="Заголовок 1"/>
          <p:cNvSpPr>
            <a:spLocks noGrp="1"/>
          </p:cNvSpPr>
          <p:nvPr>
            <p:ph type="title"/>
          </p:nvPr>
        </p:nvSpPr>
        <p:spPr>
          <a:xfrm>
            <a:off x="457200" y="379413"/>
            <a:ext cx="8229600" cy="498412"/>
          </a:xfrm>
        </p:spPr>
        <p:txBody>
          <a:bodyPr/>
          <a:lstStyle>
            <a:lvl1pPr>
              <a:defRPr sz="2400">
                <a:latin typeface="+mj-lt"/>
              </a:defRPr>
            </a:lvl1pPr>
          </a:lstStyle>
          <a:p>
            <a:r>
              <a:rPr lang="ru-RU" dirty="0" smtClean="0"/>
              <a:t>Образец заголовка</a:t>
            </a:r>
            <a:endParaRPr lang="en-US" dirty="0"/>
          </a:p>
        </p:txBody>
      </p:sp>
      <p:sp>
        <p:nvSpPr>
          <p:cNvPr id="3" name="Содержимое 2"/>
          <p:cNvSpPr>
            <a:spLocks noGrp="1"/>
          </p:cNvSpPr>
          <p:nvPr>
            <p:ph idx="1"/>
          </p:nvPr>
        </p:nvSpPr>
        <p:spPr>
          <a:xfrm>
            <a:off x="457200" y="1165861"/>
            <a:ext cx="8229600" cy="5407978"/>
          </a:xfrm>
        </p:spPr>
        <p:txBody>
          <a:bodyPr/>
          <a:lstStyle>
            <a:lvl1pPr>
              <a:defRPr sz="1400">
                <a:latin typeface="+mj-lt"/>
              </a:defRPr>
            </a:lvl1pPr>
            <a:lvl2pPr>
              <a:defRPr sz="1400">
                <a:latin typeface="+mj-lt"/>
              </a:defRPr>
            </a:lvl2pPr>
            <a:lvl3pPr>
              <a:defRPr sz="1400">
                <a:latin typeface="+mj-lt"/>
              </a:defRPr>
            </a:lvl3pPr>
            <a:lvl4pPr>
              <a:defRPr sz="1400">
                <a:latin typeface="+mj-lt"/>
              </a:defRPr>
            </a:lvl4pPr>
            <a:lvl5pPr>
              <a:defRPr sz="1400">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Номер слайда 28"/>
          <p:cNvSpPr>
            <a:spLocks noGrp="1"/>
          </p:cNvSpPr>
          <p:nvPr>
            <p:ph type="sldNum" sz="quarter" idx="4"/>
          </p:nvPr>
        </p:nvSpPr>
        <p:spPr>
          <a:xfrm>
            <a:off x="7990904" y="14289"/>
            <a:ext cx="726376" cy="303212"/>
          </a:xfrm>
          <a:prstGeom prst="rect">
            <a:avLst/>
          </a:prstGeom>
        </p:spPr>
        <p:txBody>
          <a:bodyPr vert="horz" anchor="b"/>
          <a:lstStyle>
            <a:lvl1pPr algn="r">
              <a:defRPr sz="1800">
                <a:solidFill>
                  <a:schemeClr val="bg1">
                    <a:lumMod val="95000"/>
                  </a:schemeClr>
                </a:solidFill>
                <a:latin typeface="+mn-lt"/>
              </a:defRPr>
            </a:lvl1pPr>
          </a:lstStyle>
          <a:p>
            <a:pPr>
              <a:defRPr/>
            </a:pPr>
            <a:fld id="{2390790C-28AD-4057-B5AE-EE6E851BBDA6}" type="slidenum">
              <a:rPr lang="ru-RU" smtClean="0">
                <a:solidFill>
                  <a:srgbClr val="EDEDE3">
                    <a:lumMod val="95000"/>
                  </a:srgbClr>
                </a:solidFill>
              </a:rPr>
              <a:pPr>
                <a:defRPr/>
              </a:pPr>
              <a:t>‹#›</a:t>
            </a:fld>
            <a:endParaRPr lang="ru-RU" dirty="0">
              <a:solidFill>
                <a:srgbClr val="EDEDE3">
                  <a:lumMod val="95000"/>
                </a:srgbClr>
              </a:solidFill>
            </a:endParaRPr>
          </a:p>
        </p:txBody>
      </p:sp>
    </p:spTree>
    <p:extLst>
      <p:ext uri="{BB962C8B-B14F-4D97-AF65-F5344CB8AC3E}">
        <p14:creationId xmlns:p14="http://schemas.microsoft.com/office/powerpoint/2010/main" val="8804237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3"/>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Прямоугольник 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Прямоугольник 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Прямоугольник 7"/>
          <p:cNvSpPr/>
          <p:nvPr/>
        </p:nvSpPr>
        <p:spPr bwMode="invGray">
          <a:xfrm>
            <a:off x="8977313" y="-1588"/>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Прямоугольник 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p:nvSpPr>
        <p:spPr bwMode="invGray">
          <a:xfrm>
            <a:off x="8875713"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Дата 13"/>
          <p:cNvSpPr>
            <a:spLocks noGrp="1"/>
          </p:cNvSpPr>
          <p:nvPr>
            <p:ph type="dt" sz="half" idx="10"/>
          </p:nvPr>
        </p:nvSpPr>
        <p:spPr>
          <a:xfrm>
            <a:off x="6586538" y="612775"/>
            <a:ext cx="957262" cy="457200"/>
          </a:xfrm>
          <a:prstGeom prst="rect">
            <a:avLst/>
          </a:prstGeom>
        </p:spPr>
        <p:txBody>
          <a:bodyPr/>
          <a:lstStyle>
            <a:lvl1pPr algn="l">
              <a:defRPr sz="800">
                <a:solidFill>
                  <a:schemeClr val="accent2"/>
                </a:solidFill>
                <a:latin typeface="Arial" pitchFamily="34" charset="0"/>
              </a:defRPr>
            </a:lvl1pPr>
          </a:lstStyle>
          <a:p>
            <a:pPr>
              <a:defRPr/>
            </a:pPr>
            <a:endParaRPr lang="ru-RU" dirty="0">
              <a:solidFill>
                <a:srgbClr val="438086"/>
              </a:solidFill>
            </a:endParaRPr>
          </a:p>
        </p:txBody>
      </p:sp>
      <p:sp>
        <p:nvSpPr>
          <p:cNvPr id="12" name="Нижний колонтитул 2"/>
          <p:cNvSpPr>
            <a:spLocks noGrp="1"/>
          </p:cNvSpPr>
          <p:nvPr>
            <p:ph type="ftr" sz="quarter" idx="11"/>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charset="0"/>
              </a:defRPr>
            </a:lvl1pPr>
          </a:lstStyle>
          <a:p>
            <a:pPr>
              <a:defRPr/>
            </a:pPr>
            <a:endParaRPr lang="ru-RU" dirty="0">
              <a:solidFill>
                <a:srgbClr val="438086"/>
              </a:solidFill>
            </a:endParaRPr>
          </a:p>
        </p:txBody>
      </p:sp>
      <p:sp>
        <p:nvSpPr>
          <p:cNvPr id="14" name="Номер слайда 22"/>
          <p:cNvSpPr>
            <a:spLocks noGrp="1"/>
          </p:cNvSpPr>
          <p:nvPr>
            <p:ph type="sldNum" sz="quarter" idx="12"/>
          </p:nvPr>
        </p:nvSpPr>
        <p:spPr>
          <a:xfrm>
            <a:off x="7342188" y="1588"/>
            <a:ext cx="1593850" cy="309562"/>
          </a:xfrm>
          <a:prstGeom prst="rect">
            <a:avLst/>
          </a:prstGeom>
        </p:spPr>
        <p:txBody>
          <a:bodyPr/>
          <a:lstStyle>
            <a:lvl1pPr>
              <a:defRPr lang="ru-RU" smtClean="0">
                <a:solidFill>
                  <a:schemeClr val="bg1"/>
                </a:solidFill>
                <a:latin typeface="+mn-lt"/>
              </a:defRPr>
            </a:lvl1pPr>
          </a:lstStyle>
          <a:p>
            <a:pPr algn="r"/>
            <a:fld id="{8BAAFAC7-B355-4ACD-8910-0A5E7D0DACE1}" type="slidenum">
              <a:rPr>
                <a:solidFill>
                  <a:prstClr val="white"/>
                </a:solidFill>
              </a:rPr>
              <a:pPr algn="r"/>
              <a:t>‹#›</a:t>
            </a:fld>
            <a:endParaRPr dirty="0">
              <a:solidFill>
                <a:prstClr val="white"/>
              </a:solidFill>
            </a:endParaRPr>
          </a:p>
        </p:txBody>
      </p:sp>
    </p:spTree>
    <p:extLst>
      <p:ext uri="{BB962C8B-B14F-4D97-AF65-F5344CB8AC3E}">
        <p14:creationId xmlns:p14="http://schemas.microsoft.com/office/powerpoint/2010/main" val="41549073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3.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4.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5.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theme" Target="../theme/theme7.xml"/><Relationship Id="rId5" Type="http://schemas.openxmlformats.org/officeDocument/2006/relationships/slideLayout" Target="../slideLayouts/slideLayout60.xml"/><Relationship Id="rId4" Type="http://schemas.openxmlformats.org/officeDocument/2006/relationships/slideLayout" Target="../slideLayouts/slideLayout5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slideLayout" Target="../slideLayouts/slideLayout62.xml"/><Relationship Id="rId1" Type="http://schemas.openxmlformats.org/officeDocument/2006/relationships/slideLayout" Target="../slideLayouts/slideLayout61.xml"/><Relationship Id="rId5" Type="http://schemas.openxmlformats.org/officeDocument/2006/relationships/theme" Target="../theme/theme8.xml"/><Relationship Id="rId4"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3" name="Дата 2"/>
          <p:cNvSpPr>
            <a:spLocks noGrp="1"/>
          </p:cNvSpPr>
          <p:nvPr>
            <p:ph type="dt" sz="half" idx="2"/>
          </p:nvPr>
        </p:nvSpPr>
        <p:spPr>
          <a:xfrm>
            <a:off x="6583363" y="612775"/>
            <a:ext cx="958850" cy="457200"/>
          </a:xfrm>
          <a:prstGeom prst="rect">
            <a:avLst/>
          </a:prstGeom>
        </p:spPr>
        <p:txBody>
          <a:bodyPr vert="horz" wrap="square" lIns="91440" tIns="45720" rIns="91440" bIns="45720" numCol="1" anchor="t" anchorCtr="0" compatLnSpc="1">
            <a:prstTxWarp prst="textNoShape">
              <a:avLst/>
            </a:prstTxWarp>
          </a:bodyPr>
          <a:lstStyle>
            <a:lvl1pPr>
              <a:defRPr sz="800">
                <a:solidFill>
                  <a:srgbClr val="438086"/>
                </a:solidFill>
                <a:latin typeface="Arial" pitchFamily="34" charset="0"/>
              </a:defRPr>
            </a:lvl1pPr>
          </a:lstStyle>
          <a:p>
            <a:pPr>
              <a:defRPr/>
            </a:pPr>
            <a:fld id="{FABD4CA9-6455-4D4B-9A96-1638AD137F56}" type="datetime8">
              <a:rPr lang="ru-RU" smtClean="0"/>
              <a:pPr>
                <a:defRPr/>
              </a:pPr>
              <a:t>03.10.2016 21:43</a:t>
            </a:fld>
            <a:r>
              <a:rPr lang="ru-RU" dirty="0" smtClean="0"/>
              <a:t>06.10.2009</a:t>
            </a:r>
            <a:endParaRPr lang="ru-RU" dirty="0"/>
          </a:p>
        </p:txBody>
      </p:sp>
      <p:sp>
        <p:nvSpPr>
          <p:cNvPr id="14" name="Нижний колонтитул 3"/>
          <p:cNvSpPr>
            <a:spLocks noGrp="1"/>
          </p:cNvSpPr>
          <p:nvPr>
            <p:ph type="ftr" sz="quarter" idx="3"/>
          </p:nvPr>
        </p:nvSpPr>
        <p:spPr>
          <a:xfrm>
            <a:off x="5257803"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rgbClr val="438086"/>
                </a:solidFill>
                <a:latin typeface="Arial" charset="0"/>
              </a:defRPr>
            </a:lvl1pPr>
          </a:lstStyle>
          <a:p>
            <a:pPr>
              <a:defRPr/>
            </a:pPr>
            <a:endParaRPr lang="ru-RU" dirty="0"/>
          </a:p>
        </p:txBody>
      </p:sp>
      <p:sp>
        <p:nvSpPr>
          <p:cNvPr id="15" name="Номер слайда 4"/>
          <p:cNvSpPr>
            <a:spLocks noGrp="1"/>
          </p:cNvSpPr>
          <p:nvPr>
            <p:ph type="sldNum" sz="quarter" idx="4"/>
          </p:nvPr>
        </p:nvSpPr>
        <p:spPr>
          <a:xfrm>
            <a:off x="8174038" y="1588"/>
            <a:ext cx="762000" cy="366712"/>
          </a:xfrm>
          <a:prstGeom prst="rect">
            <a:avLst/>
          </a:prstGeom>
        </p:spPr>
        <p:txBody>
          <a:bodyPr vert="horz" anchor="b"/>
          <a:lstStyle>
            <a:lvl1pPr algn="r">
              <a:defRPr>
                <a:solidFill>
                  <a:srgbClr val="FFFFFF"/>
                </a:solidFill>
                <a:latin typeface="+mn-lt"/>
              </a:defRPr>
            </a:lvl1pPr>
          </a:lstStyle>
          <a:p>
            <a:pPr>
              <a:defRPr/>
            </a:pPr>
            <a:fld id="{5AA93AEA-1088-46C4-AFD3-1EC02C849BA8}" type="slidenum">
              <a:rPr lang="ru-RU"/>
              <a:pPr>
                <a:defRPr/>
              </a:pPr>
              <a:t>‹#›</a:t>
            </a:fld>
            <a:endParaRPr lang="ru-RU" dirty="0"/>
          </a:p>
        </p:txBody>
      </p:sp>
      <p:sp>
        <p:nvSpPr>
          <p:cNvPr id="17" name="Прямоугольник 16"/>
          <p:cNvSpPr/>
          <p:nvPr/>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033" name="Прямоугольник 17"/>
          <p:cNvSpPr>
            <a:spLocks noChangeArrowheads="1"/>
          </p:cNvSpPr>
          <p:nvPr/>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034" name="TextBox 13"/>
          <p:cNvSpPr txBox="1">
            <a:spLocks noChangeArrowheads="1"/>
          </p:cNvSpPr>
          <p:nvPr/>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Tree>
    <p:extLst>
      <p:ext uri="{BB962C8B-B14F-4D97-AF65-F5344CB8AC3E}">
        <p14:creationId xmlns:p14="http://schemas.microsoft.com/office/powerpoint/2010/main" val="207252576"/>
      </p:ext>
    </p:extLst>
  </p:cSld>
  <p:clrMap bg1="lt1" tx1="dk1" bg2="lt2" tx2="dk2" accent1="accent1" accent2="accent2" accent3="accent3" accent4="accent4" accent5="accent5" accent6="accent6" hlink="hlink" folHlink="folHlink"/>
  <p:sldLayoutIdLst>
    <p:sldLayoutId id="2147485345" r:id="rId1"/>
    <p:sldLayoutId id="2147485346" r:id="rId2"/>
    <p:sldLayoutId id="2147485347" r:id="rId3"/>
    <p:sldLayoutId id="2147485348" r:id="rId4"/>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3" name="Дата 2"/>
          <p:cNvSpPr>
            <a:spLocks noGrp="1"/>
          </p:cNvSpPr>
          <p:nvPr>
            <p:ph type="dt" sz="half" idx="2"/>
          </p:nvPr>
        </p:nvSpPr>
        <p:spPr>
          <a:xfrm>
            <a:off x="6583363" y="612775"/>
            <a:ext cx="958850" cy="457200"/>
          </a:xfrm>
          <a:prstGeom prst="rect">
            <a:avLst/>
          </a:prstGeom>
        </p:spPr>
        <p:txBody>
          <a:bodyPr vert="horz" wrap="square" lIns="91440" tIns="45720" rIns="91440" bIns="45720" numCol="1" anchor="t" anchorCtr="0" compatLnSpc="1">
            <a:prstTxWarp prst="textNoShape">
              <a:avLst/>
            </a:prstTxWarp>
          </a:bodyPr>
          <a:lstStyle>
            <a:lvl1pPr>
              <a:defRPr sz="800">
                <a:solidFill>
                  <a:srgbClr val="438086"/>
                </a:solidFill>
                <a:latin typeface="Arial" pitchFamily="34" charset="0"/>
              </a:defRPr>
            </a:lvl1pPr>
          </a:lstStyle>
          <a:p>
            <a:pPr>
              <a:defRPr/>
            </a:pPr>
            <a:fld id="{FABD4CA9-6455-4D4B-9A96-1638AD137F56}" type="datetime8">
              <a:rPr lang="ru-RU" smtClean="0"/>
              <a:pPr>
                <a:defRPr/>
              </a:pPr>
              <a:t>03.10.2016 21:43</a:t>
            </a:fld>
            <a:r>
              <a:rPr lang="ru-RU" dirty="0" smtClean="0"/>
              <a:t>06.10.2009</a:t>
            </a:r>
            <a:endParaRPr lang="ru-RU" dirty="0"/>
          </a:p>
        </p:txBody>
      </p:sp>
      <p:sp>
        <p:nvSpPr>
          <p:cNvPr id="14" name="Нижний колонтитул 3"/>
          <p:cNvSpPr>
            <a:spLocks noGrp="1"/>
          </p:cNvSpPr>
          <p:nvPr>
            <p:ph type="ftr" sz="quarter" idx="3"/>
          </p:nvPr>
        </p:nvSpPr>
        <p:spPr>
          <a:xfrm>
            <a:off x="5257803"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rgbClr val="438086"/>
                </a:solidFill>
                <a:latin typeface="Arial" charset="0"/>
              </a:defRPr>
            </a:lvl1pPr>
          </a:lstStyle>
          <a:p>
            <a:pPr>
              <a:defRPr/>
            </a:pPr>
            <a:endParaRPr lang="ru-RU" dirty="0"/>
          </a:p>
        </p:txBody>
      </p:sp>
      <p:sp>
        <p:nvSpPr>
          <p:cNvPr id="15" name="Номер слайда 4"/>
          <p:cNvSpPr>
            <a:spLocks noGrp="1"/>
          </p:cNvSpPr>
          <p:nvPr>
            <p:ph type="sldNum" sz="quarter" idx="4"/>
          </p:nvPr>
        </p:nvSpPr>
        <p:spPr>
          <a:xfrm>
            <a:off x="8174038" y="1588"/>
            <a:ext cx="762000" cy="366712"/>
          </a:xfrm>
          <a:prstGeom prst="rect">
            <a:avLst/>
          </a:prstGeom>
        </p:spPr>
        <p:txBody>
          <a:bodyPr vert="horz" anchor="b"/>
          <a:lstStyle>
            <a:lvl1pPr algn="r">
              <a:defRPr>
                <a:solidFill>
                  <a:srgbClr val="FFFFFF"/>
                </a:solidFill>
                <a:latin typeface="+mn-lt"/>
              </a:defRPr>
            </a:lvl1pPr>
          </a:lstStyle>
          <a:p>
            <a:pPr>
              <a:defRPr/>
            </a:pPr>
            <a:fld id="{5AA93AEA-1088-46C4-AFD3-1EC02C849BA8}" type="slidenum">
              <a:rPr lang="ru-RU"/>
              <a:pPr>
                <a:defRPr/>
              </a:pPr>
              <a:t>‹#›</a:t>
            </a:fld>
            <a:endParaRPr lang="ru-RU" dirty="0"/>
          </a:p>
        </p:txBody>
      </p:sp>
      <p:sp>
        <p:nvSpPr>
          <p:cNvPr id="17" name="Прямоугольник 16"/>
          <p:cNvSpPr/>
          <p:nvPr/>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033" name="Прямоугольник 17"/>
          <p:cNvSpPr>
            <a:spLocks noChangeArrowheads="1"/>
          </p:cNvSpPr>
          <p:nvPr/>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034" name="TextBox 13"/>
          <p:cNvSpPr txBox="1">
            <a:spLocks noChangeArrowheads="1"/>
          </p:cNvSpPr>
          <p:nvPr/>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Tree>
    <p:extLst>
      <p:ext uri="{BB962C8B-B14F-4D97-AF65-F5344CB8AC3E}">
        <p14:creationId xmlns:p14="http://schemas.microsoft.com/office/powerpoint/2010/main" val="3106146005"/>
      </p:ext>
    </p:extLst>
  </p:cSld>
  <p:clrMap bg1="lt1" tx1="dk1" bg2="lt2" tx2="dk2" accent1="accent1" accent2="accent2" accent3="accent3" accent4="accent4" accent5="accent5" accent6="accent6" hlink="hlink" folHlink="folHlink"/>
  <p:sldLayoutIdLst>
    <p:sldLayoutId id="2147485356" r:id="rId1"/>
    <p:sldLayoutId id="2147485357" r:id="rId2"/>
    <p:sldLayoutId id="2147485358" r:id="rId3"/>
    <p:sldLayoutId id="2147485359" r:id="rId4"/>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extLst>
      <p:ext uri="{BB962C8B-B14F-4D97-AF65-F5344CB8AC3E}">
        <p14:creationId xmlns:p14="http://schemas.microsoft.com/office/powerpoint/2010/main" val="2058287074"/>
      </p:ext>
    </p:extLst>
  </p:cSld>
  <p:clrMap bg1="lt1" tx1="dk1" bg2="lt2" tx2="dk2" accent1="accent1" accent2="accent2" accent3="accent3" accent4="accent4" accent5="accent5" accent6="accent6" hlink="hlink" folHlink="folHlink"/>
  <p:sldLayoutIdLst>
    <p:sldLayoutId id="2147485378" r:id="rId1"/>
    <p:sldLayoutId id="2147485379" r:id="rId2"/>
    <p:sldLayoutId id="2147485380" r:id="rId3"/>
    <p:sldLayoutId id="2147485381" r:id="rId4"/>
    <p:sldLayoutId id="2147485382" r:id="rId5"/>
  </p:sldLayoutIdLst>
  <p:timing>
    <p:tnLst>
      <p:par>
        <p:cTn id="1" dur="indefinite" restart="never" nodeType="tmRoot"/>
      </p:par>
    </p:tnLst>
  </p:timing>
  <p:hf hdr="0" dt="0"/>
  <p:txStyles>
    <p:title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Arial" charset="0"/>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Arial" charset="0"/>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Arial" charset="0"/>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Arial" charset="0"/>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Arial" charset="0"/>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F91366C-C707-45FC-9663-1DE7BB98C4B2}" type="slidenum">
              <a:rPr lang="ru-RU" smtClean="0">
                <a:solidFill>
                  <a:prstClr val="black">
                    <a:tint val="75000"/>
                  </a:prstClr>
                </a:solidFill>
                <a:latin typeface="Calibri"/>
              </a:rPr>
              <a:pPr fontAlgn="auto">
                <a:spcBef>
                  <a:spcPts val="0"/>
                </a:spcBef>
                <a:spcAft>
                  <a:spcPts val="0"/>
                </a:spcAft>
              </a:pPr>
              <a:t>‹#›</a:t>
            </a:fld>
            <a:endParaRPr lang="ru-RU" dirty="0">
              <a:solidFill>
                <a:prstClr val="black">
                  <a:tint val="75000"/>
                </a:prstClr>
              </a:solidFill>
              <a:latin typeface="Calibri"/>
            </a:endParaRPr>
          </a:p>
        </p:txBody>
      </p:sp>
    </p:spTree>
    <p:extLst>
      <p:ext uri="{BB962C8B-B14F-4D97-AF65-F5344CB8AC3E}">
        <p14:creationId xmlns:p14="http://schemas.microsoft.com/office/powerpoint/2010/main" val="3017938550"/>
      </p:ext>
    </p:extLst>
  </p:cSld>
  <p:clrMap bg1="lt1" tx1="dk1" bg2="lt2" tx2="dk2" accent1="accent1" accent2="accent2" accent3="accent3" accent4="accent4" accent5="accent5" accent6="accent6" hlink="hlink" folHlink="folHlink"/>
  <p:sldLayoutIdLst>
    <p:sldLayoutId id="2147485399" r:id="rId1"/>
    <p:sldLayoutId id="2147485400" r:id="rId2"/>
    <p:sldLayoutId id="2147485401" r:id="rId3"/>
    <p:sldLayoutId id="2147485402" r:id="rId4"/>
    <p:sldLayoutId id="2147485403" r:id="rId5"/>
    <p:sldLayoutId id="2147485404" r:id="rId6"/>
    <p:sldLayoutId id="2147485405" r:id="rId7"/>
    <p:sldLayoutId id="2147485406" r:id="rId8"/>
    <p:sldLayoutId id="2147485407" r:id="rId9"/>
    <p:sldLayoutId id="2147485408" r:id="rId10"/>
    <p:sldLayoutId id="2147485409" r:id="rId11"/>
    <p:sldLayoutId id="2147485410" r:id="rId12"/>
    <p:sldLayoutId id="2147485411" r:id="rId13"/>
    <p:sldLayoutId id="2147485412"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F91366C-C707-45FC-9663-1DE7BB98C4B2}" type="slidenum">
              <a:rPr lang="ru-RU" smtClean="0">
                <a:solidFill>
                  <a:prstClr val="black">
                    <a:tint val="75000"/>
                  </a:prstClr>
                </a:solidFill>
                <a:latin typeface="Calibri"/>
              </a:rPr>
              <a:pPr fontAlgn="auto">
                <a:spcBef>
                  <a:spcPts val="0"/>
                </a:spcBef>
                <a:spcAft>
                  <a:spcPts val="0"/>
                </a:spcAft>
              </a:pPr>
              <a:t>‹#›</a:t>
            </a:fld>
            <a:endParaRPr lang="ru-RU" dirty="0">
              <a:solidFill>
                <a:prstClr val="black">
                  <a:tint val="75000"/>
                </a:prstClr>
              </a:solidFill>
              <a:latin typeface="Calibri"/>
            </a:endParaRPr>
          </a:p>
        </p:txBody>
      </p:sp>
    </p:spTree>
    <p:extLst>
      <p:ext uri="{BB962C8B-B14F-4D97-AF65-F5344CB8AC3E}">
        <p14:creationId xmlns:p14="http://schemas.microsoft.com/office/powerpoint/2010/main" val="692054110"/>
      </p:ext>
    </p:extLst>
  </p:cSld>
  <p:clrMap bg1="lt1" tx1="dk1" bg2="lt2" tx2="dk2" accent1="accent1" accent2="accent2" accent3="accent3" accent4="accent4" accent5="accent5" accent6="accent6" hlink="hlink" folHlink="folHlink"/>
  <p:sldLayoutIdLst>
    <p:sldLayoutId id="2147485414" r:id="rId1"/>
    <p:sldLayoutId id="2147485415" r:id="rId2"/>
    <p:sldLayoutId id="2147485416" r:id="rId3"/>
    <p:sldLayoutId id="2147485417" r:id="rId4"/>
    <p:sldLayoutId id="2147485418" r:id="rId5"/>
    <p:sldLayoutId id="2147485419" r:id="rId6"/>
    <p:sldLayoutId id="2147485420" r:id="rId7"/>
    <p:sldLayoutId id="2147485421" r:id="rId8"/>
    <p:sldLayoutId id="2147485422" r:id="rId9"/>
    <p:sldLayoutId id="2147485423" r:id="rId10"/>
    <p:sldLayoutId id="2147485424" r:id="rId11"/>
    <p:sldLayoutId id="2147485425" r:id="rId12"/>
    <p:sldLayoutId id="2147485426" r:id="rId13"/>
    <p:sldLayoutId id="2147485427"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ru-RU" dirty="0">
              <a:solidFill>
                <a:prstClr val="black">
                  <a:tint val="75000"/>
                </a:prstClr>
              </a:solidFill>
              <a:latin typeface="Calibri"/>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F91366C-C707-45FC-9663-1DE7BB98C4B2}" type="slidenum">
              <a:rPr lang="ru-RU" smtClean="0">
                <a:solidFill>
                  <a:prstClr val="black">
                    <a:tint val="75000"/>
                  </a:prstClr>
                </a:solidFill>
                <a:latin typeface="Calibri"/>
              </a:rPr>
              <a:pPr fontAlgn="auto">
                <a:spcBef>
                  <a:spcPts val="0"/>
                </a:spcBef>
                <a:spcAft>
                  <a:spcPts val="0"/>
                </a:spcAft>
              </a:pPr>
              <a:t>‹#›</a:t>
            </a:fld>
            <a:endParaRPr lang="ru-RU" dirty="0">
              <a:solidFill>
                <a:prstClr val="black">
                  <a:tint val="75000"/>
                </a:prstClr>
              </a:solidFill>
              <a:latin typeface="Calibri"/>
            </a:endParaRPr>
          </a:p>
        </p:txBody>
      </p:sp>
    </p:spTree>
    <p:extLst>
      <p:ext uri="{BB962C8B-B14F-4D97-AF65-F5344CB8AC3E}">
        <p14:creationId xmlns:p14="http://schemas.microsoft.com/office/powerpoint/2010/main" val="3544606776"/>
      </p:ext>
    </p:extLst>
  </p:cSld>
  <p:clrMap bg1="lt1" tx1="dk1" bg2="lt2" tx2="dk2" accent1="accent1" accent2="accent2" accent3="accent3" accent4="accent4" accent5="accent5" accent6="accent6" hlink="hlink" folHlink="folHlink"/>
  <p:sldLayoutIdLst>
    <p:sldLayoutId id="2147485429" r:id="rId1"/>
    <p:sldLayoutId id="2147485430" r:id="rId2"/>
    <p:sldLayoutId id="2147485431" r:id="rId3"/>
    <p:sldLayoutId id="2147485432" r:id="rId4"/>
    <p:sldLayoutId id="2147485433" r:id="rId5"/>
    <p:sldLayoutId id="2147485434" r:id="rId6"/>
    <p:sldLayoutId id="2147485435" r:id="rId7"/>
    <p:sldLayoutId id="2147485436" r:id="rId8"/>
    <p:sldLayoutId id="2147485437" r:id="rId9"/>
    <p:sldLayoutId id="2147485438" r:id="rId10"/>
    <p:sldLayoutId id="2147485439" r:id="rId11"/>
    <p:sldLayoutId id="2147485440" r:id="rId12"/>
    <p:sldLayoutId id="2147485441" r:id="rId13"/>
    <p:sldLayoutId id="2147485442"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extLst>
      <p:ext uri="{BB962C8B-B14F-4D97-AF65-F5344CB8AC3E}">
        <p14:creationId xmlns:p14="http://schemas.microsoft.com/office/powerpoint/2010/main" val="1175107808"/>
      </p:ext>
    </p:extLst>
  </p:cSld>
  <p:clrMap bg1="lt1" tx1="dk1" bg2="lt2" tx2="dk2" accent1="accent1" accent2="accent2" accent3="accent3" accent4="accent4" accent5="accent5" accent6="accent6" hlink="hlink" folHlink="folHlink"/>
  <p:sldLayoutIdLst>
    <p:sldLayoutId id="2147485450" r:id="rId1"/>
    <p:sldLayoutId id="2147485451" r:id="rId2"/>
    <p:sldLayoutId id="2147485452" r:id="rId3"/>
    <p:sldLayoutId id="2147485453" r:id="rId4"/>
    <p:sldLayoutId id="2147485454" r:id="rId5"/>
  </p:sldLayoutIdLst>
  <p:timing>
    <p:tnLst>
      <p:par>
        <p:cTn id="1" dur="indefinite" restart="never" nodeType="tmRoot"/>
      </p:par>
    </p:tnLst>
  </p:timing>
  <p:hf hdr="0" dt="0"/>
  <p:txStyles>
    <p:title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Arial" charset="0"/>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Arial" charset="0"/>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Arial" charset="0"/>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Arial" charset="0"/>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Arial" charset="0"/>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3" name="Дата 2"/>
          <p:cNvSpPr>
            <a:spLocks noGrp="1"/>
          </p:cNvSpPr>
          <p:nvPr>
            <p:ph type="dt" sz="half" idx="2"/>
          </p:nvPr>
        </p:nvSpPr>
        <p:spPr>
          <a:xfrm>
            <a:off x="6583363" y="612775"/>
            <a:ext cx="958850" cy="457200"/>
          </a:xfrm>
          <a:prstGeom prst="rect">
            <a:avLst/>
          </a:prstGeom>
        </p:spPr>
        <p:txBody>
          <a:bodyPr vert="horz" wrap="square" lIns="91440" tIns="45720" rIns="91440" bIns="45720" numCol="1" anchor="t" anchorCtr="0" compatLnSpc="1">
            <a:prstTxWarp prst="textNoShape">
              <a:avLst/>
            </a:prstTxWarp>
          </a:bodyPr>
          <a:lstStyle>
            <a:lvl1pPr>
              <a:defRPr sz="800">
                <a:solidFill>
                  <a:srgbClr val="438086"/>
                </a:solidFill>
                <a:latin typeface="Arial" pitchFamily="34" charset="0"/>
              </a:defRPr>
            </a:lvl1pPr>
          </a:lstStyle>
          <a:p>
            <a:pPr>
              <a:defRPr/>
            </a:pPr>
            <a:fld id="{FABD4CA9-6455-4D4B-9A96-1638AD137F56}" type="datetime8">
              <a:rPr lang="ru-RU" smtClean="0"/>
              <a:pPr>
                <a:defRPr/>
              </a:pPr>
              <a:t>03.10.2016 21:43</a:t>
            </a:fld>
            <a:r>
              <a:rPr lang="ru-RU" dirty="0" smtClean="0"/>
              <a:t>06.10.2009</a:t>
            </a:r>
            <a:endParaRPr lang="ru-RU" dirty="0"/>
          </a:p>
        </p:txBody>
      </p:sp>
      <p:sp>
        <p:nvSpPr>
          <p:cNvPr id="14" name="Нижний колонтитул 3"/>
          <p:cNvSpPr>
            <a:spLocks noGrp="1"/>
          </p:cNvSpPr>
          <p:nvPr>
            <p:ph type="ftr" sz="quarter" idx="3"/>
          </p:nvPr>
        </p:nvSpPr>
        <p:spPr>
          <a:xfrm>
            <a:off x="5257803"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rgbClr val="438086"/>
                </a:solidFill>
                <a:latin typeface="Arial" charset="0"/>
              </a:defRPr>
            </a:lvl1pPr>
          </a:lstStyle>
          <a:p>
            <a:pPr>
              <a:defRPr/>
            </a:pPr>
            <a:endParaRPr lang="ru-RU" dirty="0"/>
          </a:p>
        </p:txBody>
      </p:sp>
      <p:sp>
        <p:nvSpPr>
          <p:cNvPr id="15" name="Номер слайда 4"/>
          <p:cNvSpPr>
            <a:spLocks noGrp="1"/>
          </p:cNvSpPr>
          <p:nvPr>
            <p:ph type="sldNum" sz="quarter" idx="4"/>
          </p:nvPr>
        </p:nvSpPr>
        <p:spPr>
          <a:xfrm>
            <a:off x="8174038" y="1588"/>
            <a:ext cx="762000" cy="366712"/>
          </a:xfrm>
          <a:prstGeom prst="rect">
            <a:avLst/>
          </a:prstGeom>
        </p:spPr>
        <p:txBody>
          <a:bodyPr vert="horz" anchor="b"/>
          <a:lstStyle>
            <a:lvl1pPr algn="r">
              <a:defRPr>
                <a:solidFill>
                  <a:srgbClr val="FFFFFF"/>
                </a:solidFill>
                <a:latin typeface="+mn-lt"/>
              </a:defRPr>
            </a:lvl1pPr>
          </a:lstStyle>
          <a:p>
            <a:pPr>
              <a:defRPr/>
            </a:pPr>
            <a:fld id="{5AA93AEA-1088-46C4-AFD3-1EC02C849BA8}" type="slidenum">
              <a:rPr lang="ru-RU"/>
              <a:pPr>
                <a:defRPr/>
              </a:pPr>
              <a:t>‹#›</a:t>
            </a:fld>
            <a:endParaRPr lang="ru-RU" dirty="0"/>
          </a:p>
        </p:txBody>
      </p:sp>
      <p:sp>
        <p:nvSpPr>
          <p:cNvPr id="17" name="Прямоугольник 16"/>
          <p:cNvSpPr/>
          <p:nvPr/>
        </p:nvSpPr>
        <p:spPr>
          <a:xfrm>
            <a:off x="541341" y="0"/>
            <a:ext cx="463550"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033" name="Прямоугольник 17"/>
          <p:cNvSpPr>
            <a:spLocks noChangeArrowheads="1"/>
          </p:cNvSpPr>
          <p:nvPr/>
        </p:nvSpPr>
        <p:spPr bwMode="auto">
          <a:xfrm>
            <a:off x="96361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dirty="0">
                <a:solidFill>
                  <a:srgbClr val="DBDBE9"/>
                </a:solidFill>
                <a:latin typeface="Times New Roman" pitchFamily="18" charset="0"/>
                <a:cs typeface="Times New Roman" pitchFamily="18" charset="0"/>
              </a:rPr>
              <a:t>]</a:t>
            </a:r>
            <a:endParaRPr lang="ru-RU" dirty="0">
              <a:solidFill>
                <a:srgbClr val="DBDBE9"/>
              </a:solidFill>
              <a:latin typeface="Times New Roman" pitchFamily="18" charset="0"/>
              <a:cs typeface="Times New Roman" pitchFamily="18" charset="0"/>
            </a:endParaRPr>
          </a:p>
        </p:txBody>
      </p:sp>
      <p:sp>
        <p:nvSpPr>
          <p:cNvPr id="1034" name="TextBox 13"/>
          <p:cNvSpPr txBox="1">
            <a:spLocks noChangeArrowheads="1"/>
          </p:cNvSpPr>
          <p:nvPr/>
        </p:nvSpPr>
        <p:spPr bwMode="auto">
          <a:xfrm>
            <a:off x="774701"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prstClr val="white"/>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Tree>
    <p:extLst>
      <p:ext uri="{BB962C8B-B14F-4D97-AF65-F5344CB8AC3E}">
        <p14:creationId xmlns:p14="http://schemas.microsoft.com/office/powerpoint/2010/main" val="235792169"/>
      </p:ext>
    </p:extLst>
  </p:cSld>
  <p:clrMap bg1="lt1" tx1="dk1" bg2="lt2" tx2="dk2" accent1="accent1" accent2="accent2" accent3="accent3" accent4="accent4" accent5="accent5" accent6="accent6" hlink="hlink" folHlink="folHlink"/>
  <p:sldLayoutIdLst>
    <p:sldLayoutId id="2147485468" r:id="rId1"/>
    <p:sldLayoutId id="2147485469" r:id="rId2"/>
    <p:sldLayoutId id="2147485470" r:id="rId3"/>
    <p:sldLayoutId id="2147485471" r:id="rId4"/>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6.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9.xml"/><Relationship Id="rId6" Type="http://schemas.openxmlformats.org/officeDocument/2006/relationships/image" Target="../media/image8.png"/><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459166" y="602646"/>
            <a:ext cx="4572000" cy="338554"/>
          </a:xfrm>
          <a:prstGeom prst="rect">
            <a:avLst/>
          </a:prstGeom>
        </p:spPr>
        <p:txBody>
          <a:bodyPr>
            <a:spAutoFit/>
          </a:bodyPr>
          <a:lstStyle/>
          <a:p>
            <a:pPr algn="ctr" fontAlgn="auto">
              <a:spcBef>
                <a:spcPts val="0"/>
              </a:spcBef>
              <a:spcAft>
                <a:spcPts val="0"/>
              </a:spcAft>
              <a:defRPr/>
            </a:pPr>
            <a:endParaRPr lang="en-US" sz="1600" b="1" dirty="0">
              <a:solidFill>
                <a:srgbClr val="0000FF"/>
              </a:solidFill>
              <a:latin typeface="Times New Roman" pitchFamily="18" charset="0"/>
              <a:cs typeface="Times New Roman" pitchFamily="18" charset="0"/>
            </a:endParaRPr>
          </a:p>
        </p:txBody>
      </p:sp>
      <p:pic>
        <p:nvPicPr>
          <p:cNvPr id="9" name="Рисунок 8"/>
          <p:cNvPicPr>
            <a:picLocks noChangeAspect="1"/>
          </p:cNvPicPr>
          <p:nvPr/>
        </p:nvPicPr>
        <p:blipFill>
          <a:blip r:embed="rId3"/>
          <a:stretch>
            <a:fillRect/>
          </a:stretch>
        </p:blipFill>
        <p:spPr>
          <a:xfrm>
            <a:off x="191742" y="401277"/>
            <a:ext cx="2111375" cy="2312988"/>
          </a:xfrm>
          <a:prstGeom prst="rect">
            <a:avLst/>
          </a:prstGeom>
          <a:effectLst>
            <a:outerShdw blurRad="114300" dist="114300" dir="18900000" algn="ctr" rotWithShape="0">
              <a:srgbClr val="808080">
                <a:alpha val="50000"/>
              </a:srgbClr>
            </a:outerShdw>
          </a:effectLst>
        </p:spPr>
      </p:pic>
      <p:pic>
        <p:nvPicPr>
          <p:cNvPr id="13" name="Рисунок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8874" y="5041905"/>
            <a:ext cx="8962292"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1" y="2851227"/>
            <a:ext cx="9143999" cy="954107"/>
          </a:xfrm>
          <a:prstGeom prst="rect">
            <a:avLst/>
          </a:prstGeom>
        </p:spPr>
        <p:txBody>
          <a:bodyPr wrap="square">
            <a:spAutoFit/>
          </a:bodyPr>
          <a:lstStyle/>
          <a:p>
            <a:pPr algn="ctr" fontAlgn="auto">
              <a:spcBef>
                <a:spcPts val="0"/>
              </a:spcBef>
              <a:spcAft>
                <a:spcPts val="0"/>
              </a:spcAft>
            </a:pPr>
            <a:r>
              <a:rPr lang="en-US" sz="2800" b="1" dirty="0" smtClean="0">
                <a:solidFill>
                  <a:srgbClr val="00602B"/>
                </a:solidFill>
                <a:latin typeface="Trebuchet MS" panose="020B0603020202020204" pitchFamily="34" charset="0"/>
              </a:rPr>
              <a:t>Formation of Internal Audit in the Russian Federation: Problems and Possible Solutions</a:t>
            </a:r>
            <a:endParaRPr lang="en-US" sz="2800" b="1" dirty="0" smtClean="0">
              <a:solidFill>
                <a:srgbClr val="00602B"/>
              </a:solidFill>
              <a:latin typeface="Trebuchet MS" panose="020B0603020202020204" pitchFamily="34" charset="0"/>
            </a:endParaRPr>
          </a:p>
        </p:txBody>
      </p:sp>
    </p:spTree>
    <p:extLst>
      <p:ext uri="{BB962C8B-B14F-4D97-AF65-F5344CB8AC3E}">
        <p14:creationId xmlns:p14="http://schemas.microsoft.com/office/powerpoint/2010/main" val="1575582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10</a:t>
            </a:fld>
            <a:endParaRPr lang="en-US"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ea typeface="+mn-ea"/>
                <a:cs typeface="Arial" panose="020B0604020202020204" pitchFamily="34" charset="0"/>
              </a:rPr>
              <a:t>Assumes scheme of internal budget control</a:t>
            </a:r>
            <a:endParaRPr lang="en-US" sz="2400" b="1" dirty="0">
              <a:solidFill>
                <a:srgbClr val="00602B"/>
              </a:solidFill>
              <a:latin typeface="Arial" panose="020B0604020202020204" pitchFamily="34" charset="0"/>
              <a:ea typeface="+mn-ea"/>
              <a:cs typeface="Arial" panose="020B0604020202020204" pitchFamily="34" charset="0"/>
            </a:endParaRPr>
          </a:p>
        </p:txBody>
      </p:sp>
      <p:grpSp>
        <p:nvGrpSpPr>
          <p:cNvPr id="13" name="Группа 12"/>
          <p:cNvGrpSpPr/>
          <p:nvPr/>
        </p:nvGrpSpPr>
        <p:grpSpPr>
          <a:xfrm>
            <a:off x="279400" y="990020"/>
            <a:ext cx="8437314" cy="5801290"/>
            <a:chOff x="282997" y="620688"/>
            <a:chExt cx="8437314" cy="5985956"/>
          </a:xfrm>
        </p:grpSpPr>
        <p:sp>
          <p:nvSpPr>
            <p:cNvPr id="14" name="Скругленный прямоугольник 13"/>
            <p:cNvSpPr/>
            <p:nvPr/>
          </p:nvSpPr>
          <p:spPr>
            <a:xfrm>
              <a:off x="367383" y="990020"/>
              <a:ext cx="8352928" cy="5616624"/>
            </a:xfrm>
            <a:prstGeom prst="round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15" name="TextBox 14"/>
            <p:cNvSpPr txBox="1"/>
            <p:nvPr/>
          </p:nvSpPr>
          <p:spPr>
            <a:xfrm>
              <a:off x="1835696" y="620688"/>
              <a:ext cx="5760640" cy="369332"/>
            </a:xfrm>
            <a:prstGeom prst="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70C0"/>
                  </a:solidFill>
                  <a:effectLst/>
                  <a:uLnTx/>
                  <a:uFillTx/>
                  <a:latin typeface="Calibri"/>
                  <a:ea typeface="+mn-ea"/>
                  <a:cs typeface="+mn-cs"/>
                </a:rPr>
                <a:t>Participant</a:t>
              </a:r>
              <a:r>
                <a:rPr kumimoji="0" lang="en-US" sz="1800" b="1" i="0" u="none" strike="noStrike" kern="0" cap="none" spc="0" normalizeH="0" dirty="0" smtClean="0">
                  <a:ln>
                    <a:noFill/>
                  </a:ln>
                  <a:solidFill>
                    <a:srgbClr val="0070C0"/>
                  </a:solidFill>
                  <a:effectLst/>
                  <a:uLnTx/>
                  <a:uFillTx/>
                  <a:latin typeface="Calibri"/>
                  <a:ea typeface="+mn-ea"/>
                  <a:cs typeface="+mn-cs"/>
                </a:rPr>
                <a:t> of the budget process</a:t>
              </a:r>
              <a:endParaRPr kumimoji="0" lang="en-US" sz="1800" b="1" i="0" u="none" strike="noStrike" kern="0" cap="none" spc="0" normalizeH="0" baseline="0" dirty="0" smtClean="0">
                <a:ln>
                  <a:noFill/>
                </a:ln>
                <a:solidFill>
                  <a:srgbClr val="0070C0"/>
                </a:solidFill>
                <a:effectLst/>
                <a:uLnTx/>
                <a:uFillTx/>
                <a:latin typeface="Calibri"/>
                <a:ea typeface="+mn-ea"/>
                <a:cs typeface="+mn-cs"/>
              </a:endParaRPr>
            </a:p>
          </p:txBody>
        </p:sp>
        <p:sp>
          <p:nvSpPr>
            <p:cNvPr id="16" name="Овал 15"/>
            <p:cNvSpPr/>
            <p:nvPr/>
          </p:nvSpPr>
          <p:spPr>
            <a:xfrm>
              <a:off x="3110905" y="1556792"/>
              <a:ext cx="4896544" cy="4185756"/>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dirty="0" smtClean="0">
                  <a:ln>
                    <a:noFill/>
                  </a:ln>
                  <a:solidFill>
                    <a:srgbClr val="7030A0"/>
                  </a:solidFill>
                  <a:effectLst/>
                  <a:uLnTx/>
                  <a:uFillTx/>
                  <a:latin typeface="Calibri"/>
                  <a:ea typeface="+mn-ea"/>
                  <a:cs typeface="+mn-cs"/>
                </a:rPr>
                <a:t>Control environment</a:t>
              </a:r>
              <a:endParaRPr kumimoji="0" lang="en-US" sz="2800" b="1" i="0" u="none" strike="noStrike" kern="0" cap="none" spc="0" normalizeH="0" baseline="0" dirty="0" smtClean="0">
                <a:ln>
                  <a:noFill/>
                </a:ln>
                <a:solidFill>
                  <a:srgbClr val="7030A0"/>
                </a:solidFill>
                <a:effectLst/>
                <a:uLnTx/>
                <a:uFillTx/>
                <a:latin typeface="Calibri"/>
                <a:ea typeface="+mn-ea"/>
                <a:cs typeface="+mn-cs"/>
              </a:endParaRPr>
            </a:p>
          </p:txBody>
        </p:sp>
        <p:sp>
          <p:nvSpPr>
            <p:cNvPr id="17" name="Овал 16"/>
            <p:cNvSpPr/>
            <p:nvPr/>
          </p:nvSpPr>
          <p:spPr>
            <a:xfrm>
              <a:off x="2858877" y="2132856"/>
              <a:ext cx="5400600" cy="808637"/>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Risk management: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dirty="0" smtClean="0">
                  <a:ln>
                    <a:noFill/>
                  </a:ln>
                  <a:solidFill>
                    <a:prstClr val="black"/>
                  </a:solidFill>
                  <a:effectLst/>
                  <a:uLnTx/>
                  <a:uFillTx/>
                  <a:latin typeface="Calibri"/>
                  <a:ea typeface="+mn-ea"/>
                  <a:cs typeface="+mn-cs"/>
                </a:rPr>
                <a:t>Risk assessment, control actions (application of measures aimed at minimizing risks) </a:t>
              </a:r>
              <a:endParaRPr kumimoji="0" lang="en-US" sz="1400" b="0" i="0" u="none" strike="noStrike" kern="0" cap="none" spc="0" normalizeH="0" baseline="0" dirty="0" smtClean="0">
                <a:ln>
                  <a:noFill/>
                </a:ln>
                <a:solidFill>
                  <a:prstClr val="black"/>
                </a:solidFill>
                <a:effectLst/>
                <a:uLnTx/>
                <a:uFillTx/>
                <a:latin typeface="Calibri"/>
                <a:ea typeface="+mn-ea"/>
                <a:cs typeface="+mn-cs"/>
              </a:endParaRPr>
            </a:p>
          </p:txBody>
        </p:sp>
        <p:sp>
          <p:nvSpPr>
            <p:cNvPr id="18" name="Овал 17"/>
            <p:cNvSpPr/>
            <p:nvPr/>
          </p:nvSpPr>
          <p:spPr>
            <a:xfrm>
              <a:off x="2960821" y="4014356"/>
              <a:ext cx="5454606" cy="576063"/>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Information systems</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19" name="Овал 18"/>
            <p:cNvSpPr/>
            <p:nvPr/>
          </p:nvSpPr>
          <p:spPr>
            <a:xfrm>
              <a:off x="2987824" y="4806444"/>
              <a:ext cx="5400600" cy="576064"/>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Monitoring of controls</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20" name="TextBox 19"/>
            <p:cNvSpPr txBox="1"/>
            <p:nvPr/>
          </p:nvSpPr>
          <p:spPr>
            <a:xfrm>
              <a:off x="3275856" y="5742548"/>
              <a:ext cx="5184576" cy="349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smtClean="0">
                  <a:solidFill>
                    <a:srgbClr val="00B050"/>
                  </a:solidFill>
                  <a:latin typeface="Calibri"/>
                </a:rPr>
                <a:t>Elements of the internal budget control system</a:t>
              </a:r>
              <a:endParaRPr kumimoji="0" lang="en-US" sz="1600" b="1" i="0" u="none" strike="noStrike" kern="0" cap="none" spc="0" normalizeH="0" baseline="0" dirty="0" smtClean="0">
                <a:ln>
                  <a:noFill/>
                </a:ln>
                <a:solidFill>
                  <a:srgbClr val="00B050"/>
                </a:solidFill>
                <a:effectLst/>
                <a:uLnTx/>
                <a:uFillTx/>
                <a:latin typeface="Calibri"/>
              </a:endParaRPr>
            </a:p>
          </p:txBody>
        </p:sp>
        <p:sp>
          <p:nvSpPr>
            <p:cNvPr id="21" name="TextBox 20"/>
            <p:cNvSpPr txBox="1"/>
            <p:nvPr/>
          </p:nvSpPr>
          <p:spPr>
            <a:xfrm>
              <a:off x="282997" y="1371882"/>
              <a:ext cx="2247318" cy="38108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1. Management</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2" name="TextBox 21"/>
            <p:cNvSpPr txBox="1"/>
            <p:nvPr/>
          </p:nvSpPr>
          <p:spPr>
            <a:xfrm>
              <a:off x="611560" y="3667090"/>
              <a:ext cx="1728192" cy="9527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3. Heads and employees of structural units</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3" name="TextBox 22"/>
            <p:cNvSpPr txBox="1"/>
            <p:nvPr/>
          </p:nvSpPr>
          <p:spPr>
            <a:xfrm>
              <a:off x="611559" y="1990581"/>
              <a:ext cx="1995289" cy="38108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2.</a:t>
              </a:r>
              <a:r>
                <a:rPr kumimoji="0" lang="en-US" sz="1800" b="0" i="0" u="none" strike="noStrike" kern="0" cap="none" spc="0" normalizeH="0" dirty="0" smtClean="0">
                  <a:ln>
                    <a:noFill/>
                  </a:ln>
                  <a:solidFill>
                    <a:srgbClr val="FF0000"/>
                  </a:solidFill>
                  <a:effectLst/>
                  <a:uLnTx/>
                  <a:uFillTx/>
                  <a:latin typeface="Calibri"/>
                </a:rPr>
                <a:t> </a:t>
              </a:r>
              <a:r>
                <a:rPr kumimoji="0" lang="en-US" sz="1800" b="0" i="0" u="none" strike="noStrike" kern="0" cap="none" spc="0" normalizeH="0" baseline="0" dirty="0" smtClean="0">
                  <a:ln>
                    <a:noFill/>
                  </a:ln>
                  <a:solidFill>
                    <a:srgbClr val="FF0000"/>
                  </a:solidFill>
                  <a:effectLst/>
                  <a:uLnTx/>
                  <a:uFillTx/>
                  <a:latin typeface="Calibri"/>
                </a:rPr>
                <a:t>IBC Coordinator</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4" name="TextBox 23"/>
            <p:cNvSpPr txBox="1"/>
            <p:nvPr/>
          </p:nvSpPr>
          <p:spPr>
            <a:xfrm>
              <a:off x="611560" y="5764034"/>
              <a:ext cx="1728192" cy="60338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dirty="0" smtClean="0">
                  <a:ln>
                    <a:noFill/>
                  </a:ln>
                  <a:solidFill>
                    <a:srgbClr val="00B050"/>
                  </a:solidFill>
                  <a:effectLst/>
                  <a:uLnTx/>
                  <a:uFillTx/>
                  <a:latin typeface="Calibri"/>
                </a:rPr>
                <a:t>Participants of IBC</a:t>
              </a:r>
              <a:endParaRPr kumimoji="0" lang="en-US" sz="1600" b="1" i="0" u="none" strike="noStrike" kern="0" cap="none" spc="0" normalizeH="0" baseline="0" dirty="0" smtClean="0">
                <a:ln>
                  <a:noFill/>
                </a:ln>
                <a:solidFill>
                  <a:srgbClr val="00B050"/>
                </a:solidFill>
                <a:effectLst/>
                <a:uLnTx/>
                <a:uFillTx/>
                <a:latin typeface="Calibri"/>
              </a:endParaRPr>
            </a:p>
          </p:txBody>
        </p:sp>
        <p:sp>
          <p:nvSpPr>
            <p:cNvPr id="25" name="TextBox 24"/>
            <p:cNvSpPr txBox="1"/>
            <p:nvPr/>
          </p:nvSpPr>
          <p:spPr>
            <a:xfrm>
              <a:off x="539552" y="2525996"/>
              <a:ext cx="2160240" cy="85744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Manager personally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One of the deputies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Structural </a:t>
              </a:r>
              <a:r>
                <a:rPr lang="en-US" sz="1200" kern="0" dirty="0" smtClean="0">
                  <a:solidFill>
                    <a:prstClr val="black"/>
                  </a:solidFill>
                  <a:latin typeface="Calibri"/>
                </a:rPr>
                <a:t>unit</a:t>
              </a:r>
              <a:endParaRPr kumimoji="0" lang="en-US" sz="1200" b="0" i="0" u="none" strike="noStrike" kern="0" cap="none" spc="0" normalizeH="0" baseline="0" dirty="0" smtClean="0">
                <a:ln>
                  <a:noFill/>
                </a:ln>
                <a:solidFill>
                  <a:prstClr val="black"/>
                </a:solidFill>
                <a:effectLst/>
                <a:uLnTx/>
                <a:uFillTx/>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A certain official</a:t>
              </a:r>
              <a:endParaRPr kumimoji="0" lang="en-US" sz="1200" b="0" i="0" u="none" strike="noStrike" kern="0" cap="none" spc="0" normalizeH="0" baseline="0" dirty="0" smtClean="0">
                <a:ln>
                  <a:noFill/>
                </a:ln>
                <a:solidFill>
                  <a:prstClr val="black"/>
                </a:solidFill>
                <a:effectLst/>
                <a:uLnTx/>
                <a:uFillTx/>
                <a:latin typeface="Calibri"/>
              </a:endParaRPr>
            </a:p>
          </p:txBody>
        </p:sp>
      </p:grpSp>
    </p:spTree>
    <p:extLst>
      <p:ext uri="{BB962C8B-B14F-4D97-AF65-F5344CB8AC3E}">
        <p14:creationId xmlns:p14="http://schemas.microsoft.com/office/powerpoint/2010/main" val="985315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11</a:t>
            </a:fld>
            <a:endParaRPr lang="en-US"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Control environment</a:t>
            </a:r>
            <a:endParaRPr lang="en-US" sz="2400" b="1" dirty="0">
              <a:solidFill>
                <a:srgbClr val="00602B"/>
              </a:solidFill>
              <a:latin typeface="Arial" panose="020B0604020202020204" pitchFamily="34" charset="0"/>
              <a:cs typeface="Arial" panose="020B0604020202020204" pitchFamily="34" charset="0"/>
            </a:endParaRPr>
          </a:p>
        </p:txBody>
      </p:sp>
      <p:grpSp>
        <p:nvGrpSpPr>
          <p:cNvPr id="26" name="Группа 25"/>
          <p:cNvGrpSpPr/>
          <p:nvPr/>
        </p:nvGrpSpPr>
        <p:grpSpPr>
          <a:xfrm>
            <a:off x="395536" y="1043444"/>
            <a:ext cx="8352928" cy="5625916"/>
            <a:chOff x="395536" y="1043444"/>
            <a:chExt cx="8352928" cy="5625916"/>
          </a:xfrm>
        </p:grpSpPr>
        <p:sp>
          <p:nvSpPr>
            <p:cNvPr id="27" name="Скругленный прямоугольник 26"/>
            <p:cNvSpPr/>
            <p:nvPr/>
          </p:nvSpPr>
          <p:spPr>
            <a:xfrm>
              <a:off x="395536" y="1052736"/>
              <a:ext cx="8352928" cy="5616624"/>
            </a:xfrm>
            <a:prstGeom prst="round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28" name="TextBox 27"/>
            <p:cNvSpPr txBox="1"/>
            <p:nvPr/>
          </p:nvSpPr>
          <p:spPr>
            <a:xfrm>
              <a:off x="1818026" y="1043444"/>
              <a:ext cx="5760640" cy="369332"/>
            </a:xfrm>
            <a:prstGeom prst="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70C0"/>
                  </a:solidFill>
                  <a:effectLst/>
                  <a:uLnTx/>
                  <a:uFillTx/>
                  <a:latin typeface="Calibri"/>
                  <a:ea typeface="+mn-ea"/>
                  <a:cs typeface="+mn-cs"/>
                </a:rPr>
                <a:t>Participant of the budget process</a:t>
              </a:r>
              <a:endParaRPr kumimoji="0" lang="en-US" sz="1800" b="1" i="0" u="none" strike="noStrike" kern="0" cap="none" spc="0" normalizeH="0" baseline="0" dirty="0" smtClean="0">
                <a:ln>
                  <a:noFill/>
                </a:ln>
                <a:solidFill>
                  <a:srgbClr val="0070C0"/>
                </a:solidFill>
                <a:effectLst/>
                <a:uLnTx/>
                <a:uFillTx/>
                <a:latin typeface="Calibri"/>
                <a:ea typeface="+mn-ea"/>
                <a:cs typeface="+mn-cs"/>
              </a:endParaRPr>
            </a:p>
          </p:txBody>
        </p:sp>
        <p:sp>
          <p:nvSpPr>
            <p:cNvPr id="29" name="Овал 28"/>
            <p:cNvSpPr/>
            <p:nvPr/>
          </p:nvSpPr>
          <p:spPr>
            <a:xfrm>
              <a:off x="3347864" y="1850203"/>
              <a:ext cx="4896544" cy="4392488"/>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dirty="0" smtClean="0">
                  <a:ln>
                    <a:noFill/>
                  </a:ln>
                  <a:solidFill>
                    <a:srgbClr val="7030A0"/>
                  </a:solidFill>
                  <a:effectLst/>
                  <a:uLnTx/>
                  <a:uFillTx/>
                  <a:latin typeface="Calibri"/>
                  <a:ea typeface="+mn-ea"/>
                  <a:cs typeface="+mn-cs"/>
                </a:rPr>
                <a:t>Control environment</a:t>
              </a:r>
              <a:endParaRPr kumimoji="0" lang="en-US" sz="2800" b="1" i="0" u="none" strike="noStrike" kern="0" cap="none" spc="0" normalizeH="0" baseline="0" dirty="0" smtClean="0">
                <a:ln>
                  <a:noFill/>
                </a:ln>
                <a:solidFill>
                  <a:srgbClr val="7030A0"/>
                </a:solidFill>
                <a:effectLst/>
                <a:uLnTx/>
                <a:uFillTx/>
                <a:latin typeface="Calibri"/>
                <a:ea typeface="+mn-ea"/>
                <a:cs typeface="+mn-cs"/>
              </a:endParaRPr>
            </a:p>
          </p:txBody>
        </p:sp>
        <p:sp>
          <p:nvSpPr>
            <p:cNvPr id="30" name="TextBox 29"/>
            <p:cNvSpPr txBox="1"/>
            <p:nvPr/>
          </p:nvSpPr>
          <p:spPr>
            <a:xfrm>
              <a:off x="611560" y="1556792"/>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1.Management PBP</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31" name="TextBox 30"/>
            <p:cNvSpPr txBox="1"/>
            <p:nvPr/>
          </p:nvSpPr>
          <p:spPr>
            <a:xfrm>
              <a:off x="395536" y="4143380"/>
              <a:ext cx="2664296"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3.Heads and employees of structural units</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32" name="TextBox 31"/>
            <p:cNvSpPr txBox="1"/>
            <p:nvPr/>
          </p:nvSpPr>
          <p:spPr>
            <a:xfrm>
              <a:off x="611560" y="2276872"/>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2.IBC Coordinator</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33" name="TextBox 32"/>
            <p:cNvSpPr txBox="1"/>
            <p:nvPr/>
          </p:nvSpPr>
          <p:spPr>
            <a:xfrm>
              <a:off x="611560" y="6186790"/>
              <a:ext cx="1728192"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smtClean="0">
                  <a:solidFill>
                    <a:srgbClr val="00B050"/>
                  </a:solidFill>
                  <a:latin typeface="Calibri"/>
                </a:rPr>
                <a:t>Subjects of </a:t>
              </a:r>
              <a:r>
                <a:rPr kumimoji="0" lang="en-US" sz="1600" b="1" i="0" u="none" strike="noStrike" kern="0" cap="none" spc="0" normalizeH="0" baseline="0" dirty="0" smtClean="0">
                  <a:ln>
                    <a:noFill/>
                  </a:ln>
                  <a:solidFill>
                    <a:srgbClr val="00B050"/>
                  </a:solidFill>
                  <a:effectLst/>
                  <a:uLnTx/>
                  <a:uFillTx/>
                  <a:latin typeface="Calibri"/>
                </a:rPr>
                <a:t>IBC</a:t>
              </a:r>
              <a:endParaRPr kumimoji="0" lang="en-US" sz="1600" b="1" i="0" u="none" strike="noStrike" kern="0" cap="none" spc="0" normalizeH="0" baseline="0" dirty="0" smtClean="0">
                <a:ln>
                  <a:noFill/>
                </a:ln>
                <a:solidFill>
                  <a:srgbClr val="00B050"/>
                </a:solidFill>
                <a:effectLst/>
                <a:uLnTx/>
                <a:uFillTx/>
                <a:latin typeface="Calibri"/>
              </a:endParaRPr>
            </a:p>
          </p:txBody>
        </p:sp>
        <p:sp>
          <p:nvSpPr>
            <p:cNvPr id="34" name="TextBox 33"/>
            <p:cNvSpPr txBox="1"/>
            <p:nvPr/>
          </p:nvSpPr>
          <p:spPr>
            <a:xfrm>
              <a:off x="5724128" y="1484784"/>
              <a:ext cx="2880320" cy="1754326"/>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The control environment </a:t>
              </a:r>
              <a:r>
                <a:rPr kumimoji="0" lang="en-US" sz="1200" b="0" u="none" strike="noStrike" kern="0" cap="none" spc="0" normalizeH="0" baseline="0" dirty="0" smtClean="0">
                  <a:ln>
                    <a:noFill/>
                  </a:ln>
                  <a:solidFill>
                    <a:prstClr val="black"/>
                  </a:solidFill>
                  <a:effectLst/>
                  <a:uLnTx/>
                  <a:uFillTx/>
                  <a:latin typeface="Calibri"/>
                </a:rPr>
                <a:t>sets the tone for the whole system of internal control</a:t>
              </a:r>
              <a:r>
                <a:rPr kumimoji="0" lang="en-US" sz="1200" b="0" i="0" u="none" strike="noStrike" kern="0" cap="none" spc="0" normalizeH="0" baseline="0" dirty="0" smtClean="0">
                  <a:ln>
                    <a:noFill/>
                  </a:ln>
                  <a:solidFill>
                    <a:prstClr val="black"/>
                  </a:solidFill>
                  <a:effectLst/>
                  <a:uLnTx/>
                  <a:uFillTx/>
                  <a:latin typeface="Calibri"/>
                </a:rPr>
                <a:t>. It provides for discipline, structure and also </a:t>
              </a:r>
              <a:r>
                <a:rPr lang="en-US" sz="1200" kern="0" dirty="0" smtClean="0">
                  <a:solidFill>
                    <a:prstClr val="black"/>
                  </a:solidFill>
                  <a:latin typeface="Calibri"/>
                </a:rPr>
                <a:t>for the general climate that affect the general level of internal control</a:t>
              </a:r>
              <a:r>
                <a:rPr kumimoji="0" lang="en-US" sz="1200" b="0" i="0" u="none" strike="noStrike" kern="0" cap="none" spc="0" normalizeH="0" baseline="0" dirty="0" smtClean="0">
                  <a:ln>
                    <a:noFill/>
                  </a:ln>
                  <a:solidFill>
                    <a:prstClr val="black"/>
                  </a:solidFill>
                  <a:effectLst/>
                  <a:uLnTx/>
                  <a:uFillTx/>
                  <a:latin typeface="Calibri"/>
                </a:rPr>
                <a:t>. The </a:t>
              </a:r>
              <a:r>
                <a:rPr lang="en-US" sz="1200" kern="0" dirty="0" smtClean="0">
                  <a:solidFill>
                    <a:prstClr val="black"/>
                  </a:solidFill>
                  <a:latin typeface="Calibri"/>
                </a:rPr>
                <a:t>environment  has comprehensive impact on preparation of the strategy and goals, and also on </a:t>
              </a:r>
              <a:r>
                <a:rPr kumimoji="0" lang="en-US" sz="1200" b="0" i="0" u="none" strike="noStrike" kern="0" cap="none" spc="0" normalizeH="0" baseline="0" dirty="0" smtClean="0">
                  <a:ln>
                    <a:noFill/>
                  </a:ln>
                  <a:solidFill>
                    <a:prstClr val="black"/>
                  </a:solidFill>
                  <a:effectLst/>
                  <a:uLnTx/>
                  <a:uFillTx/>
                  <a:latin typeface="Calibri"/>
                </a:rPr>
                <a:t>structuring</a:t>
              </a:r>
              <a:r>
                <a:rPr kumimoji="0" lang="en-US" sz="1200" b="0" i="0" u="none" strike="noStrike" kern="0" cap="none" spc="0" normalizeH="0" dirty="0" smtClean="0">
                  <a:ln>
                    <a:noFill/>
                  </a:ln>
                  <a:solidFill>
                    <a:prstClr val="black"/>
                  </a:solidFill>
                  <a:effectLst/>
                  <a:uLnTx/>
                  <a:uFillTx/>
                  <a:latin typeface="Calibri"/>
                </a:rPr>
                <a:t> of controls</a:t>
              </a:r>
              <a:r>
                <a:rPr kumimoji="0" lang="en-US" sz="1200" b="0" i="0" u="none" strike="noStrike" kern="0" cap="none" spc="0" normalizeH="0" baseline="0" dirty="0" smtClean="0">
                  <a:ln>
                    <a:noFill/>
                  </a:ln>
                  <a:solidFill>
                    <a:prstClr val="black"/>
                  </a:solidFill>
                  <a:effectLst/>
                  <a:uLnTx/>
                  <a:uFillTx/>
                  <a:latin typeface="Calibri"/>
                </a:rPr>
                <a:t>.</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srgbClr val="0070C0"/>
                  </a:solidFill>
                  <a:effectLst/>
                  <a:uLnTx/>
                  <a:uFillTx/>
                  <a:latin typeface="Calibri"/>
                </a:rPr>
                <a:t>INTOSAI GOV 9100</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35" name="TextBox 34"/>
            <p:cNvSpPr txBox="1"/>
            <p:nvPr/>
          </p:nvSpPr>
          <p:spPr>
            <a:xfrm>
              <a:off x="3059832" y="5085184"/>
              <a:ext cx="2178918"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Regulation of financial management transaction</a:t>
              </a:r>
              <a:r>
                <a:rPr kumimoji="0" lang="en-US" sz="1200" b="0" i="1" u="none" strike="noStrike" kern="0" cap="none" spc="0" normalizeH="0" dirty="0" smtClean="0">
                  <a:ln>
                    <a:noFill/>
                  </a:ln>
                  <a:solidFill>
                    <a:prstClr val="black"/>
                  </a:solidFill>
                  <a:effectLst/>
                  <a:uLnTx/>
                  <a:uFillTx/>
                  <a:latin typeface="Calibri"/>
                </a:rPr>
                <a:t> and procedure performance</a:t>
              </a:r>
              <a:endParaRPr kumimoji="0" lang="en-US" sz="1200" b="0" i="1" u="none" strike="noStrike" kern="0" cap="none" spc="0" normalizeH="0" baseline="0" dirty="0" smtClean="0">
                <a:ln>
                  <a:noFill/>
                </a:ln>
                <a:solidFill>
                  <a:prstClr val="black"/>
                </a:solidFill>
                <a:effectLst/>
                <a:uLnTx/>
                <a:uFillTx/>
                <a:latin typeface="Calibri"/>
              </a:endParaRPr>
            </a:p>
          </p:txBody>
        </p:sp>
        <p:sp>
          <p:nvSpPr>
            <p:cNvPr id="36" name="TextBox 35"/>
            <p:cNvSpPr txBox="1"/>
            <p:nvPr/>
          </p:nvSpPr>
          <p:spPr>
            <a:xfrm>
              <a:off x="3059832" y="5733256"/>
              <a:ext cx="4941168"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Allocation of duties and authorities with respect</a:t>
              </a:r>
              <a:r>
                <a:rPr kumimoji="0" lang="en-US" sz="1200" b="0" i="1" u="none" strike="noStrike" kern="0" cap="none" spc="0" normalizeH="0" dirty="0" smtClean="0">
                  <a:ln>
                    <a:noFill/>
                  </a:ln>
                  <a:solidFill>
                    <a:prstClr val="black"/>
                  </a:solidFill>
                  <a:effectLst/>
                  <a:uLnTx/>
                  <a:uFillTx/>
                  <a:latin typeface="Calibri"/>
                </a:rPr>
                <a:t> to carrying out financial management operations and procedures, including those related to organizing and performing </a:t>
              </a:r>
              <a:r>
                <a:rPr kumimoji="0" lang="en-US" sz="1200" b="0" i="1" u="none" strike="noStrike" kern="0" cap="none" spc="0" normalizeH="0" baseline="0" dirty="0" smtClean="0">
                  <a:ln>
                    <a:noFill/>
                  </a:ln>
                  <a:solidFill>
                    <a:prstClr val="black"/>
                  </a:solidFill>
                  <a:effectLst/>
                  <a:uLnTx/>
                  <a:uFillTx/>
                  <a:latin typeface="Calibri"/>
                </a:rPr>
                <a:t>IBC</a:t>
              </a:r>
              <a:endParaRPr kumimoji="0" lang="en-US" sz="1200" b="0" i="1" u="none" strike="noStrike" kern="0" cap="none" spc="0" normalizeH="0" baseline="0" dirty="0" smtClean="0">
                <a:ln>
                  <a:noFill/>
                </a:ln>
                <a:solidFill>
                  <a:prstClr val="black"/>
                </a:solidFill>
                <a:effectLst/>
                <a:uLnTx/>
                <a:uFillTx/>
                <a:latin typeface="Calibri"/>
              </a:endParaRPr>
            </a:p>
          </p:txBody>
        </p:sp>
        <p:sp>
          <p:nvSpPr>
            <p:cNvPr id="37" name="TextBox 36"/>
            <p:cNvSpPr txBox="1"/>
            <p:nvPr/>
          </p:nvSpPr>
          <p:spPr>
            <a:xfrm>
              <a:off x="6300192" y="5085184"/>
              <a:ext cx="2376264"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Identification of qualification requirements </a:t>
              </a:r>
              <a:r>
                <a:rPr lang="en-US" sz="1200" i="1" kern="0" dirty="0" smtClean="0">
                  <a:solidFill>
                    <a:prstClr val="black"/>
                  </a:solidFill>
                  <a:latin typeface="Calibri"/>
                </a:rPr>
                <a:t>to managers of all levels and to employees</a:t>
              </a:r>
              <a:endParaRPr kumimoji="0" lang="en-US" sz="1200" b="0" i="1" u="none" strike="noStrike" kern="0" cap="none" spc="0" normalizeH="0" baseline="0" dirty="0" smtClean="0">
                <a:ln>
                  <a:noFill/>
                </a:ln>
                <a:solidFill>
                  <a:prstClr val="black"/>
                </a:solidFill>
                <a:effectLst/>
                <a:uLnTx/>
                <a:uFillTx/>
                <a:latin typeface="Calibri"/>
              </a:endParaRPr>
            </a:p>
          </p:txBody>
        </p:sp>
        <p:sp>
          <p:nvSpPr>
            <p:cNvPr id="38" name="TextBox 37"/>
            <p:cNvSpPr txBox="1"/>
            <p:nvPr/>
          </p:nvSpPr>
          <p:spPr>
            <a:xfrm>
              <a:off x="6732240" y="4365104"/>
              <a:ext cx="1872208"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i="1" kern="0" dirty="0" smtClean="0">
                  <a:solidFill>
                    <a:prstClr val="black"/>
                  </a:solidFill>
                  <a:latin typeface="Calibri"/>
                </a:rPr>
                <a:t>Preparation of the code of ethics and </a:t>
              </a:r>
              <a:r>
                <a:rPr kumimoji="0" lang="en-US" sz="1200" b="0" i="1" u="none" strike="noStrike" kern="0" cap="none" spc="0" normalizeH="0" baseline="0" dirty="0" smtClean="0">
                  <a:ln>
                    <a:noFill/>
                  </a:ln>
                  <a:solidFill>
                    <a:prstClr val="black"/>
                  </a:solidFill>
                  <a:effectLst/>
                  <a:uLnTx/>
                  <a:uFillTx/>
                  <a:latin typeface="Calibri"/>
                </a:rPr>
                <a:t>business conduct</a:t>
              </a:r>
              <a:endParaRPr kumimoji="0" lang="en-US" sz="1200" b="0" i="1" u="none" strike="noStrike" kern="0" cap="none" spc="0" normalizeH="0" baseline="0" dirty="0" smtClean="0">
                <a:ln>
                  <a:noFill/>
                </a:ln>
                <a:solidFill>
                  <a:prstClr val="black"/>
                </a:solidFill>
                <a:effectLst/>
                <a:uLnTx/>
                <a:uFillTx/>
                <a:latin typeface="Calibri"/>
              </a:endParaRPr>
            </a:p>
          </p:txBody>
        </p:sp>
        <p:sp>
          <p:nvSpPr>
            <p:cNvPr id="39" name="TextBox 38"/>
            <p:cNvSpPr txBox="1"/>
            <p:nvPr/>
          </p:nvSpPr>
          <p:spPr>
            <a:xfrm>
              <a:off x="3059832" y="4365104"/>
              <a:ext cx="1584176"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Regulation of activities related to IBC performance</a:t>
              </a:r>
              <a:endParaRPr kumimoji="0" lang="en-US" sz="1200" b="0" i="1" u="none" strike="noStrike" kern="0" cap="none" spc="0" normalizeH="0" baseline="0" dirty="0" smtClean="0">
                <a:ln>
                  <a:noFill/>
                </a:ln>
                <a:solidFill>
                  <a:prstClr val="black"/>
                </a:solidFill>
                <a:effectLst/>
                <a:uLnTx/>
                <a:uFillTx/>
                <a:latin typeface="Calibri"/>
              </a:endParaRPr>
            </a:p>
          </p:txBody>
        </p:sp>
        <p:sp>
          <p:nvSpPr>
            <p:cNvPr id="40" name="TextBox 39"/>
            <p:cNvSpPr txBox="1"/>
            <p:nvPr/>
          </p:nvSpPr>
          <p:spPr>
            <a:xfrm>
              <a:off x="4932040" y="4365104"/>
              <a:ext cx="1368152" cy="646331"/>
            </a:xfrm>
            <a:prstGeom prst="rect">
              <a:avLst/>
            </a:prstGeom>
            <a:solidFill>
              <a:sysClr val="window" lastClr="FFFFFF">
                <a:alpha val="75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Development of classification of risks</a:t>
              </a:r>
              <a:endParaRPr kumimoji="0" lang="en-US" sz="1200" b="0" i="1" u="none" strike="noStrike" kern="0" cap="none" spc="0" normalizeH="0" baseline="0" dirty="0" smtClean="0">
                <a:ln>
                  <a:noFill/>
                </a:ln>
                <a:solidFill>
                  <a:prstClr val="black"/>
                </a:solidFill>
                <a:effectLst/>
                <a:uLnTx/>
                <a:uFillTx/>
                <a:latin typeface="Calibri"/>
              </a:endParaRPr>
            </a:p>
          </p:txBody>
        </p:sp>
        <p:cxnSp>
          <p:nvCxnSpPr>
            <p:cNvPr id="41" name="Прямая со стрелкой 40"/>
            <p:cNvCxnSpPr/>
            <p:nvPr/>
          </p:nvCxnSpPr>
          <p:spPr>
            <a:xfrm rot="5400000">
              <a:off x="3839156" y="2143116"/>
              <a:ext cx="429422" cy="794"/>
            </a:xfrm>
            <a:prstGeom prst="straightConnector1">
              <a:avLst/>
            </a:prstGeom>
            <a:noFill/>
            <a:ln w="25400" cap="flat" cmpd="sng" algn="ctr">
              <a:solidFill>
                <a:srgbClr val="FF0000"/>
              </a:solidFill>
              <a:prstDash val="solid"/>
              <a:tailEnd type="arrow"/>
            </a:ln>
            <a:effectLst/>
          </p:spPr>
        </p:cxnSp>
        <p:sp>
          <p:nvSpPr>
            <p:cNvPr id="42" name="TextBox 41"/>
            <p:cNvSpPr txBox="1"/>
            <p:nvPr/>
          </p:nvSpPr>
          <p:spPr>
            <a:xfrm>
              <a:off x="2339752" y="1571612"/>
              <a:ext cx="230425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Generates and maintains</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43" name="TextBox 42"/>
            <p:cNvSpPr txBox="1"/>
            <p:nvPr/>
          </p:nvSpPr>
          <p:spPr>
            <a:xfrm>
              <a:off x="1357290" y="4929198"/>
              <a:ext cx="1388131"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Analyze and support</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44" name="TextBox 43"/>
            <p:cNvSpPr txBox="1"/>
            <p:nvPr/>
          </p:nvSpPr>
          <p:spPr>
            <a:xfrm>
              <a:off x="467544" y="2857496"/>
              <a:ext cx="2664296" cy="1200329"/>
            </a:xfrm>
            <a:prstGeom prst="rect">
              <a:avLst/>
            </a:prstGeom>
            <a:noFill/>
          </p:spPr>
          <p:txBody>
            <a:bodyPr wrap="square" rtlCol="0">
              <a:spAutoFit/>
            </a:bodyPr>
            <a:lstStyle/>
            <a:p>
              <a:pPr marL="0" marR="0" lvl="0" indent="-22860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Control environment</a:t>
              </a:r>
              <a:r>
                <a:rPr kumimoji="0" lang="en-US" sz="1200" b="0" i="0" u="none" strike="noStrike" kern="0" cap="none" spc="0" normalizeH="0" dirty="0" smtClean="0">
                  <a:ln>
                    <a:noFill/>
                  </a:ln>
                  <a:solidFill>
                    <a:prstClr val="black"/>
                  </a:solidFill>
                  <a:effectLst/>
                  <a:uLnTx/>
                  <a:uFillTx/>
                  <a:latin typeface="Calibri"/>
                </a:rPr>
                <a:t> analysis</a:t>
              </a:r>
              <a:r>
                <a:rPr kumimoji="0" lang="en-US" sz="1200" b="0" i="0" u="none" strike="noStrike" kern="0" cap="none" spc="0" normalizeH="0" baseline="0" dirty="0" smtClean="0">
                  <a:ln>
                    <a:noFill/>
                  </a:ln>
                  <a:solidFill>
                    <a:prstClr val="black"/>
                  </a:solidFill>
                  <a:effectLst/>
                  <a:uLnTx/>
                  <a:uFillTx/>
                  <a:latin typeface="Calibri"/>
                </a:rPr>
                <a:t>. Elaboration of methodological support for IBC. </a:t>
              </a:r>
              <a:r>
                <a:rPr lang="en-US" sz="1200" kern="0" dirty="0" smtClean="0">
                  <a:solidFill>
                    <a:prstClr val="black"/>
                  </a:solidFill>
                  <a:latin typeface="Calibri"/>
                </a:rPr>
                <a:t>Organization of training of employees in the field of </a:t>
              </a:r>
              <a:r>
                <a:rPr kumimoji="0" lang="en-US" sz="1200" b="0" i="0" u="none" strike="noStrike" kern="0" cap="none" spc="0" normalizeH="0" baseline="0" dirty="0" smtClean="0">
                  <a:ln>
                    <a:noFill/>
                  </a:ln>
                  <a:solidFill>
                    <a:prstClr val="black"/>
                  </a:solidFill>
                  <a:effectLst/>
                  <a:uLnTx/>
                  <a:uFillTx/>
                  <a:latin typeface="Calibri"/>
                </a:rPr>
                <a:t>IBC. Preparation of consolidated reports on IBC results</a:t>
              </a:r>
              <a:endParaRPr kumimoji="0" lang="en-US" sz="1200" b="0" i="0" u="none" strike="noStrike" kern="0" cap="none" spc="0" normalizeH="0" baseline="0" dirty="0" smtClean="0">
                <a:ln>
                  <a:noFill/>
                </a:ln>
                <a:solidFill>
                  <a:prstClr val="black"/>
                </a:solidFill>
                <a:effectLst/>
                <a:uLnTx/>
                <a:uFillTx/>
                <a:latin typeface="Calibri"/>
              </a:endParaRPr>
            </a:p>
          </p:txBody>
        </p:sp>
        <p:cxnSp>
          <p:nvCxnSpPr>
            <p:cNvPr id="45" name="Прямая со стрелкой 44"/>
            <p:cNvCxnSpPr/>
            <p:nvPr/>
          </p:nvCxnSpPr>
          <p:spPr>
            <a:xfrm>
              <a:off x="2268314" y="1928802"/>
              <a:ext cx="1785950" cy="1588"/>
            </a:xfrm>
            <a:prstGeom prst="straightConnector1">
              <a:avLst/>
            </a:prstGeom>
            <a:noFill/>
            <a:ln w="25400" cap="flat" cmpd="sng" algn="ctr">
              <a:solidFill>
                <a:srgbClr val="FF0000"/>
              </a:solidFill>
              <a:prstDash val="solid"/>
              <a:tailEnd type="none"/>
            </a:ln>
            <a:effectLst/>
          </p:spPr>
        </p:cxnSp>
        <p:cxnSp>
          <p:nvCxnSpPr>
            <p:cNvPr id="46" name="Прямая со стрелкой 45"/>
            <p:cNvCxnSpPr/>
            <p:nvPr/>
          </p:nvCxnSpPr>
          <p:spPr>
            <a:xfrm>
              <a:off x="1357290" y="5357826"/>
              <a:ext cx="1571636" cy="1588"/>
            </a:xfrm>
            <a:prstGeom prst="straightConnector1">
              <a:avLst/>
            </a:prstGeom>
            <a:noFill/>
            <a:ln w="25400" cap="flat" cmpd="sng" algn="ctr">
              <a:solidFill>
                <a:srgbClr val="FF0000"/>
              </a:solidFill>
              <a:prstDash val="solid"/>
              <a:tailEnd type="arrow"/>
            </a:ln>
            <a:effectLst/>
          </p:spPr>
        </p:cxnSp>
      </p:grpSp>
    </p:spTree>
    <p:extLst>
      <p:ext uri="{BB962C8B-B14F-4D97-AF65-F5344CB8AC3E}">
        <p14:creationId xmlns:p14="http://schemas.microsoft.com/office/powerpoint/2010/main" val="1393305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12</a:t>
            </a:fld>
            <a:endParaRPr lang="en-US"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Risk management</a:t>
            </a:r>
            <a:endParaRPr lang="en-US" sz="2400" b="1" dirty="0">
              <a:solidFill>
                <a:srgbClr val="00602B"/>
              </a:solidFill>
              <a:latin typeface="Arial" panose="020B0604020202020204" pitchFamily="34" charset="0"/>
              <a:cs typeface="Arial" panose="020B0604020202020204" pitchFamily="34" charset="0"/>
            </a:endParaRPr>
          </a:p>
        </p:txBody>
      </p:sp>
      <p:grpSp>
        <p:nvGrpSpPr>
          <p:cNvPr id="25" name="Группа 24"/>
          <p:cNvGrpSpPr/>
          <p:nvPr/>
        </p:nvGrpSpPr>
        <p:grpSpPr>
          <a:xfrm>
            <a:off x="395536" y="1043444"/>
            <a:ext cx="8352928" cy="5625916"/>
            <a:chOff x="395536" y="1043444"/>
            <a:chExt cx="8352928" cy="5625916"/>
          </a:xfrm>
        </p:grpSpPr>
        <p:sp>
          <p:nvSpPr>
            <p:cNvPr id="47" name="Скругленный прямоугольник 46"/>
            <p:cNvSpPr/>
            <p:nvPr/>
          </p:nvSpPr>
          <p:spPr>
            <a:xfrm>
              <a:off x="395536" y="1052736"/>
              <a:ext cx="8352928" cy="5616624"/>
            </a:xfrm>
            <a:prstGeom prst="round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48" name="TextBox 47"/>
            <p:cNvSpPr txBox="1"/>
            <p:nvPr/>
          </p:nvSpPr>
          <p:spPr>
            <a:xfrm>
              <a:off x="1835696" y="1043444"/>
              <a:ext cx="5760640" cy="369332"/>
            </a:xfrm>
            <a:prstGeom prst="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70C0"/>
                  </a:solidFill>
                  <a:effectLst/>
                  <a:uLnTx/>
                  <a:uFillTx/>
                  <a:latin typeface="Calibri"/>
                  <a:ea typeface="+mn-ea"/>
                  <a:cs typeface="+mn-cs"/>
                </a:rPr>
                <a:t>Participant of the budget process</a:t>
              </a:r>
              <a:endParaRPr kumimoji="0" lang="en-US" sz="1800" b="1" i="0" u="none" strike="noStrike" kern="0" cap="none" spc="0" normalizeH="0" baseline="0" dirty="0" smtClean="0">
                <a:ln>
                  <a:noFill/>
                </a:ln>
                <a:solidFill>
                  <a:srgbClr val="0070C0"/>
                </a:solidFill>
                <a:effectLst/>
                <a:uLnTx/>
                <a:uFillTx/>
                <a:latin typeface="Calibri"/>
                <a:ea typeface="+mn-ea"/>
                <a:cs typeface="+mn-cs"/>
              </a:endParaRPr>
            </a:p>
          </p:txBody>
        </p:sp>
        <p:sp>
          <p:nvSpPr>
            <p:cNvPr id="49" name="Овал 48"/>
            <p:cNvSpPr/>
            <p:nvPr/>
          </p:nvSpPr>
          <p:spPr>
            <a:xfrm>
              <a:off x="3203848" y="5733256"/>
              <a:ext cx="5400600" cy="576064"/>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Risk management</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50" name="TextBox 49"/>
            <p:cNvSpPr txBox="1"/>
            <p:nvPr/>
          </p:nvSpPr>
          <p:spPr>
            <a:xfrm>
              <a:off x="563216" y="1682521"/>
              <a:ext cx="172819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1. Management</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51" name="TextBox 50"/>
            <p:cNvSpPr txBox="1"/>
            <p:nvPr/>
          </p:nvSpPr>
          <p:spPr>
            <a:xfrm>
              <a:off x="611560" y="3500438"/>
              <a:ext cx="1728192" cy="120032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3. Heads and employees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of structural units</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52" name="TextBox 51"/>
            <p:cNvSpPr txBox="1"/>
            <p:nvPr/>
          </p:nvSpPr>
          <p:spPr>
            <a:xfrm>
              <a:off x="5868144" y="2060848"/>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2. IBC Coordinator</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53" name="TextBox 52"/>
            <p:cNvSpPr txBox="1"/>
            <p:nvPr/>
          </p:nvSpPr>
          <p:spPr>
            <a:xfrm>
              <a:off x="611560" y="6186790"/>
              <a:ext cx="1728192"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dirty="0" smtClean="0">
                  <a:ln>
                    <a:noFill/>
                  </a:ln>
                  <a:solidFill>
                    <a:srgbClr val="00B050"/>
                  </a:solidFill>
                  <a:effectLst/>
                  <a:uLnTx/>
                  <a:uFillTx/>
                  <a:latin typeface="Calibri"/>
                </a:rPr>
                <a:t>Subjects of</a:t>
              </a:r>
              <a:r>
                <a:rPr kumimoji="0" lang="en-US" sz="1600" b="1" i="0" u="none" strike="noStrike" kern="0" cap="none" spc="0" normalizeH="0" dirty="0" smtClean="0">
                  <a:ln>
                    <a:noFill/>
                  </a:ln>
                  <a:solidFill>
                    <a:srgbClr val="00B050"/>
                  </a:solidFill>
                  <a:effectLst/>
                  <a:uLnTx/>
                  <a:uFillTx/>
                  <a:latin typeface="Calibri"/>
                </a:rPr>
                <a:t> </a:t>
              </a:r>
              <a:r>
                <a:rPr kumimoji="0" lang="en-US" sz="1600" b="1" i="0" u="none" strike="noStrike" kern="0" cap="none" spc="0" normalizeH="0" baseline="0" dirty="0" smtClean="0">
                  <a:ln>
                    <a:noFill/>
                  </a:ln>
                  <a:solidFill>
                    <a:srgbClr val="00B050"/>
                  </a:solidFill>
                  <a:effectLst/>
                  <a:uLnTx/>
                  <a:uFillTx/>
                  <a:latin typeface="Calibri"/>
                </a:rPr>
                <a:t>IBC</a:t>
              </a:r>
              <a:endParaRPr kumimoji="0" lang="en-US" sz="1600" b="1" i="0" u="none" strike="noStrike" kern="0" cap="none" spc="0" normalizeH="0" baseline="0" dirty="0" smtClean="0">
                <a:ln>
                  <a:noFill/>
                </a:ln>
                <a:solidFill>
                  <a:srgbClr val="00B050"/>
                </a:solidFill>
                <a:effectLst/>
                <a:uLnTx/>
                <a:uFillTx/>
                <a:latin typeface="Calibri"/>
              </a:endParaRPr>
            </a:p>
          </p:txBody>
        </p:sp>
        <p:cxnSp>
          <p:nvCxnSpPr>
            <p:cNvPr id="54" name="Прямая со стрелкой 53"/>
            <p:cNvCxnSpPr/>
            <p:nvPr/>
          </p:nvCxnSpPr>
          <p:spPr>
            <a:xfrm rot="5400000">
              <a:off x="3572662" y="4714884"/>
              <a:ext cx="1570842" cy="794"/>
            </a:xfrm>
            <a:prstGeom prst="straightConnector1">
              <a:avLst/>
            </a:prstGeom>
            <a:noFill/>
            <a:ln w="25400" cap="flat" cmpd="sng" algn="ctr">
              <a:solidFill>
                <a:srgbClr val="FF0000"/>
              </a:solidFill>
              <a:prstDash val="solid"/>
              <a:tailEnd type="arrow"/>
            </a:ln>
            <a:effectLst/>
          </p:spPr>
        </p:cxnSp>
        <p:sp>
          <p:nvSpPr>
            <p:cNvPr id="55" name="TextBox 54"/>
            <p:cNvSpPr txBox="1"/>
            <p:nvPr/>
          </p:nvSpPr>
          <p:spPr>
            <a:xfrm>
              <a:off x="2440356" y="4000504"/>
              <a:ext cx="1656184"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dirty="0" smtClean="0">
                  <a:ln>
                    <a:noFill/>
                  </a:ln>
                  <a:solidFill>
                    <a:prstClr val="black"/>
                  </a:solidFill>
                  <a:effectLst/>
                  <a:uLnTx/>
                  <a:uFillTx/>
                  <a:latin typeface="Calibri"/>
                </a:rPr>
                <a:t>Detect, assess,</a:t>
              </a:r>
              <a:r>
                <a:rPr kumimoji="0" lang="en-US" sz="1400" b="0" i="0" u="none" strike="noStrike" kern="0" cap="none" spc="0" normalizeH="0" dirty="0" smtClean="0">
                  <a:ln>
                    <a:noFill/>
                  </a:ln>
                  <a:solidFill>
                    <a:prstClr val="black"/>
                  </a:solidFill>
                  <a:effectLst/>
                  <a:uLnTx/>
                  <a:uFillTx/>
                  <a:latin typeface="Calibri"/>
                </a:rPr>
                <a:t> minimize risks</a:t>
              </a:r>
              <a:endParaRPr kumimoji="0" lang="en-US" sz="1400" b="0" i="0" u="none" strike="noStrike" kern="0" cap="none" spc="0" normalizeH="0" baseline="0" dirty="0" smtClean="0">
                <a:ln>
                  <a:noFill/>
                </a:ln>
                <a:solidFill>
                  <a:prstClr val="black"/>
                </a:solidFill>
                <a:effectLst/>
                <a:uLnTx/>
                <a:uFillTx/>
                <a:latin typeface="Calibri"/>
              </a:endParaRPr>
            </a:p>
          </p:txBody>
        </p:sp>
        <p:cxnSp>
          <p:nvCxnSpPr>
            <p:cNvPr id="56" name="Прямая со стрелкой 55"/>
            <p:cNvCxnSpPr/>
            <p:nvPr/>
          </p:nvCxnSpPr>
          <p:spPr>
            <a:xfrm rot="16200000" flipH="1">
              <a:off x="3172404" y="3685588"/>
              <a:ext cx="3588430" cy="74858"/>
            </a:xfrm>
            <a:prstGeom prst="straightConnector1">
              <a:avLst/>
            </a:prstGeom>
            <a:noFill/>
            <a:ln w="25400" cap="flat" cmpd="sng" algn="ctr">
              <a:solidFill>
                <a:srgbClr val="FF0000"/>
              </a:solidFill>
              <a:prstDash val="solid"/>
              <a:tailEnd type="arrow"/>
            </a:ln>
            <a:effectLst/>
          </p:spPr>
        </p:cxnSp>
        <p:sp>
          <p:nvSpPr>
            <p:cNvPr id="57" name="TextBox 56"/>
            <p:cNvSpPr txBox="1"/>
            <p:nvPr/>
          </p:nvSpPr>
          <p:spPr>
            <a:xfrm>
              <a:off x="1713726" y="2153180"/>
              <a:ext cx="3109443"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dirty="0" smtClean="0">
                  <a:ln>
                    <a:noFill/>
                  </a:ln>
                  <a:solidFill>
                    <a:prstClr val="black"/>
                  </a:solidFill>
                  <a:effectLst/>
                  <a:uLnTx/>
                  <a:uFillTx/>
                  <a:latin typeface="Calibri"/>
                </a:rPr>
                <a:t>Organizes and carries out risk management</a:t>
              </a:r>
              <a:endParaRPr kumimoji="0" lang="en-US" sz="1400" b="0" i="0" u="none" strike="noStrike" kern="0" cap="none" spc="0" normalizeH="0" baseline="0" dirty="0" smtClean="0">
                <a:ln>
                  <a:noFill/>
                </a:ln>
                <a:solidFill>
                  <a:prstClr val="black"/>
                </a:solidFill>
                <a:effectLst/>
                <a:uLnTx/>
                <a:uFillTx/>
                <a:latin typeface="Calibri"/>
              </a:endParaRPr>
            </a:p>
          </p:txBody>
        </p:sp>
        <p:sp>
          <p:nvSpPr>
            <p:cNvPr id="58" name="TextBox 57"/>
            <p:cNvSpPr txBox="1"/>
            <p:nvPr/>
          </p:nvSpPr>
          <p:spPr>
            <a:xfrm>
              <a:off x="5796136" y="2636912"/>
              <a:ext cx="2376264" cy="310854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dirty="0" smtClean="0">
                  <a:ln>
                    <a:noFill/>
                  </a:ln>
                  <a:solidFill>
                    <a:prstClr val="black"/>
                  </a:solidFill>
                  <a:effectLst/>
                  <a:uLnTx/>
                  <a:uFillTx/>
                  <a:latin typeface="Calibri"/>
                </a:rPr>
                <a:t>Methodologic</a:t>
              </a:r>
              <a:r>
                <a:rPr lang="en-US" sz="1400" kern="0" dirty="0" smtClean="0">
                  <a:solidFill>
                    <a:prstClr val="black"/>
                  </a:solidFill>
                  <a:latin typeface="Calibri"/>
                </a:rPr>
                <a:t>al support for risk management</a:t>
              </a:r>
              <a:r>
                <a:rPr kumimoji="0" lang="en-US" sz="1400" b="0" i="0" u="none" strike="noStrike" kern="0" cap="none" spc="0" normalizeH="0" baseline="0" dirty="0" smtClean="0">
                  <a:ln>
                    <a:noFill/>
                  </a:ln>
                  <a:solidFill>
                    <a:prstClr val="black"/>
                  </a:solidFill>
                  <a:effectLst/>
                  <a:uLnTx/>
                  <a:uFillTx/>
                  <a:latin typeface="Calibri"/>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dirty="0" smtClean="0">
                <a:ln>
                  <a:noFill/>
                </a:ln>
                <a:solidFill>
                  <a:prstClr val="black"/>
                </a:solidFill>
                <a:effectLst/>
                <a:uLnTx/>
                <a:uFillTx/>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alibri"/>
                </a:rPr>
                <a:t>Providing support to the management and to heads of </a:t>
              </a:r>
              <a:r>
                <a:rPr kumimoji="0" lang="en-US" sz="1400" b="0" i="0" u="none" strike="noStrike" kern="0" cap="none" spc="0" normalizeH="0" baseline="0" dirty="0" smtClean="0">
                  <a:ln>
                    <a:noFill/>
                  </a:ln>
                  <a:solidFill>
                    <a:prstClr val="black"/>
                  </a:solidFill>
                  <a:effectLst/>
                  <a:uLnTx/>
                  <a:uFillTx/>
                  <a:latin typeface="Calibri"/>
                </a:rPr>
                <a:t>structural units in risk identification and assessment, elaboration</a:t>
              </a:r>
              <a:r>
                <a:rPr kumimoji="0" lang="en-US" sz="1400" b="0" i="0" u="none" strike="noStrike" kern="0" cap="none" spc="0" normalizeH="0" dirty="0" smtClean="0">
                  <a:ln>
                    <a:noFill/>
                  </a:ln>
                  <a:solidFill>
                    <a:prstClr val="black"/>
                  </a:solidFill>
                  <a:effectLst/>
                  <a:uLnTx/>
                  <a:uFillTx/>
                  <a:latin typeface="Calibri"/>
                </a:rPr>
                <a:t> and implementation of measures aimed at minimization of risks</a:t>
              </a:r>
              <a:r>
                <a:rPr kumimoji="0" lang="en-US" sz="1400" b="0" i="0" u="none" strike="noStrike" kern="0" cap="none" spc="0" normalizeH="0" baseline="0" dirty="0" smtClean="0">
                  <a:ln>
                    <a:noFill/>
                  </a:ln>
                  <a:solidFill>
                    <a:prstClr val="black"/>
                  </a:solidFill>
                  <a:effectLst/>
                  <a:uLnTx/>
                  <a:uFillTx/>
                  <a:latin typeface="Calibri"/>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dirty="0" smtClean="0">
                <a:ln>
                  <a:noFill/>
                </a:ln>
                <a:solidFill>
                  <a:prstClr val="black"/>
                </a:solidFill>
                <a:effectLst/>
                <a:uLnTx/>
                <a:uFillTx/>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alibri"/>
                </a:rPr>
                <a:t>Preparation and maintenance of a registry of risks</a:t>
              </a:r>
              <a:endParaRPr kumimoji="0" lang="en-US" sz="1400" b="0" i="0" u="none" strike="noStrike" kern="0" cap="none" spc="0" normalizeH="0" baseline="0" dirty="0" smtClean="0">
                <a:ln>
                  <a:noFill/>
                </a:ln>
                <a:solidFill>
                  <a:prstClr val="black"/>
                </a:solidFill>
                <a:effectLst/>
                <a:uLnTx/>
                <a:uFillTx/>
                <a:latin typeface="Calibri"/>
              </a:endParaRPr>
            </a:p>
          </p:txBody>
        </p:sp>
        <p:cxnSp>
          <p:nvCxnSpPr>
            <p:cNvPr id="59" name="Прямая со стрелкой 58"/>
            <p:cNvCxnSpPr/>
            <p:nvPr/>
          </p:nvCxnSpPr>
          <p:spPr>
            <a:xfrm>
              <a:off x="2285984" y="1928802"/>
              <a:ext cx="2643206" cy="1588"/>
            </a:xfrm>
            <a:prstGeom prst="straightConnector1">
              <a:avLst/>
            </a:prstGeom>
            <a:noFill/>
            <a:ln w="25400" cap="flat" cmpd="sng" algn="ctr">
              <a:solidFill>
                <a:srgbClr val="FF0000"/>
              </a:solidFill>
              <a:prstDash val="solid"/>
              <a:tailEnd type="none"/>
            </a:ln>
            <a:effectLst/>
          </p:spPr>
        </p:cxnSp>
        <p:cxnSp>
          <p:nvCxnSpPr>
            <p:cNvPr id="60" name="Прямая со стрелкой 59"/>
            <p:cNvCxnSpPr/>
            <p:nvPr/>
          </p:nvCxnSpPr>
          <p:spPr>
            <a:xfrm>
              <a:off x="2143108" y="3929066"/>
              <a:ext cx="2214578" cy="1588"/>
            </a:xfrm>
            <a:prstGeom prst="straightConnector1">
              <a:avLst/>
            </a:prstGeom>
            <a:noFill/>
            <a:ln w="25400" cap="flat" cmpd="sng" algn="ctr">
              <a:solidFill>
                <a:srgbClr val="FF0000"/>
              </a:solidFill>
              <a:prstDash val="solid"/>
              <a:tailEnd type="none"/>
            </a:ln>
            <a:effectLst/>
          </p:spPr>
        </p:cxnSp>
      </p:grpSp>
    </p:spTree>
    <p:extLst>
      <p:ext uri="{BB962C8B-B14F-4D97-AF65-F5344CB8AC3E}">
        <p14:creationId xmlns:p14="http://schemas.microsoft.com/office/powerpoint/2010/main" val="2205551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13</a:t>
            </a:fld>
            <a:endParaRPr lang="en-US"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Information systems</a:t>
            </a:r>
            <a:endParaRPr lang="en-US" sz="2400" b="1" dirty="0">
              <a:solidFill>
                <a:srgbClr val="00602B"/>
              </a:solidFill>
              <a:latin typeface="Arial" panose="020B0604020202020204" pitchFamily="34" charset="0"/>
              <a:cs typeface="Arial" panose="020B0604020202020204" pitchFamily="34" charset="0"/>
            </a:endParaRPr>
          </a:p>
        </p:txBody>
      </p:sp>
      <p:grpSp>
        <p:nvGrpSpPr>
          <p:cNvPr id="19" name="Группа 18"/>
          <p:cNvGrpSpPr/>
          <p:nvPr/>
        </p:nvGrpSpPr>
        <p:grpSpPr>
          <a:xfrm>
            <a:off x="408906" y="1043444"/>
            <a:ext cx="8352928" cy="5616624"/>
            <a:chOff x="408906" y="1043444"/>
            <a:chExt cx="8352928" cy="5616624"/>
          </a:xfrm>
        </p:grpSpPr>
        <p:sp>
          <p:nvSpPr>
            <p:cNvPr id="20" name="Скругленный прямоугольник 19"/>
            <p:cNvSpPr/>
            <p:nvPr/>
          </p:nvSpPr>
          <p:spPr>
            <a:xfrm>
              <a:off x="408906" y="1043444"/>
              <a:ext cx="8352928" cy="5616624"/>
            </a:xfrm>
            <a:prstGeom prst="round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21" name="TextBox 20"/>
            <p:cNvSpPr txBox="1"/>
            <p:nvPr/>
          </p:nvSpPr>
          <p:spPr>
            <a:xfrm>
              <a:off x="1835696" y="1043444"/>
              <a:ext cx="5760640" cy="369332"/>
            </a:xfrm>
            <a:prstGeom prst="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70C0"/>
                  </a:solidFill>
                  <a:effectLst/>
                  <a:uLnTx/>
                  <a:uFillTx/>
                  <a:latin typeface="Calibri"/>
                  <a:ea typeface="+mn-ea"/>
                  <a:cs typeface="+mn-cs"/>
                </a:rPr>
                <a:t>Participant of the budget process</a:t>
              </a:r>
              <a:endParaRPr kumimoji="0" lang="en-US" sz="1800" b="1" i="0" u="none" strike="noStrike" kern="0" cap="none" spc="0" normalizeH="0" baseline="0" dirty="0" smtClean="0">
                <a:ln>
                  <a:noFill/>
                </a:ln>
                <a:solidFill>
                  <a:srgbClr val="0070C0"/>
                </a:solidFill>
                <a:effectLst/>
                <a:uLnTx/>
                <a:uFillTx/>
                <a:latin typeface="Calibri"/>
                <a:ea typeface="+mn-ea"/>
                <a:cs typeface="+mn-cs"/>
              </a:endParaRPr>
            </a:p>
          </p:txBody>
        </p:sp>
        <p:sp>
          <p:nvSpPr>
            <p:cNvPr id="22" name="Овал 21"/>
            <p:cNvSpPr/>
            <p:nvPr/>
          </p:nvSpPr>
          <p:spPr>
            <a:xfrm>
              <a:off x="2987824" y="5805264"/>
              <a:ext cx="5400600" cy="576064"/>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Information systems</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23" name="TextBox 22"/>
            <p:cNvSpPr txBox="1"/>
            <p:nvPr/>
          </p:nvSpPr>
          <p:spPr>
            <a:xfrm>
              <a:off x="611560" y="1556792"/>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1.Management PBP</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4" name="TextBox 23"/>
            <p:cNvSpPr txBox="1"/>
            <p:nvPr/>
          </p:nvSpPr>
          <p:spPr>
            <a:xfrm>
              <a:off x="656556" y="4583707"/>
              <a:ext cx="1728192"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3. Heads and employees of structural units</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6" name="TextBox 25"/>
            <p:cNvSpPr txBox="1"/>
            <p:nvPr/>
          </p:nvSpPr>
          <p:spPr>
            <a:xfrm>
              <a:off x="683568" y="2780928"/>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2. IBC Coordinator</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7" name="TextBox 26"/>
            <p:cNvSpPr txBox="1"/>
            <p:nvPr/>
          </p:nvSpPr>
          <p:spPr>
            <a:xfrm>
              <a:off x="611560" y="6186790"/>
              <a:ext cx="1728192"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smtClean="0">
                  <a:solidFill>
                    <a:srgbClr val="00B050"/>
                  </a:solidFill>
                  <a:latin typeface="Calibri"/>
                </a:rPr>
                <a:t>Subjects of </a:t>
              </a:r>
              <a:r>
                <a:rPr kumimoji="0" lang="en-US" sz="1600" b="1" i="0" u="none" strike="noStrike" kern="0" cap="none" spc="0" normalizeH="0" baseline="0" dirty="0" smtClean="0">
                  <a:ln>
                    <a:noFill/>
                  </a:ln>
                  <a:solidFill>
                    <a:srgbClr val="00B050"/>
                  </a:solidFill>
                  <a:effectLst/>
                  <a:uLnTx/>
                  <a:uFillTx/>
                  <a:latin typeface="Calibri"/>
                </a:rPr>
                <a:t>IBC</a:t>
              </a:r>
              <a:endParaRPr kumimoji="0" lang="en-US" sz="1600" b="1" i="0" u="none" strike="noStrike" kern="0" cap="none" spc="0" normalizeH="0" baseline="0" dirty="0" smtClean="0">
                <a:ln>
                  <a:noFill/>
                </a:ln>
                <a:solidFill>
                  <a:srgbClr val="00B050"/>
                </a:solidFill>
                <a:effectLst/>
                <a:uLnTx/>
                <a:uFillTx/>
                <a:latin typeface="Calibri"/>
              </a:endParaRPr>
            </a:p>
          </p:txBody>
        </p:sp>
        <p:sp>
          <p:nvSpPr>
            <p:cNvPr id="28" name="TextBox 27"/>
            <p:cNvSpPr txBox="1"/>
            <p:nvPr/>
          </p:nvSpPr>
          <p:spPr>
            <a:xfrm>
              <a:off x="5868144" y="1772816"/>
              <a:ext cx="2448272" cy="2862322"/>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dirty="0" smtClean="0">
                  <a:ln>
                    <a:noFill/>
                  </a:ln>
                  <a:solidFill>
                    <a:prstClr val="black"/>
                  </a:solidFill>
                  <a:effectLst/>
                  <a:uLnTx/>
                  <a:uFillTx/>
                  <a:latin typeface="Calibri"/>
                </a:rPr>
                <a:t>Information systems </a:t>
              </a:r>
              <a:r>
                <a:rPr lang="en-US" sz="1200" i="1" kern="0" dirty="0" smtClean="0">
                  <a:solidFill>
                    <a:prstClr val="black"/>
                  </a:solidFill>
                  <a:latin typeface="Calibri"/>
                </a:rPr>
                <a:t>issue reports that contain operating, financial and non-financial information and also information on compliance with the current standards</a:t>
              </a:r>
              <a:r>
                <a:rPr kumimoji="0" lang="en-US" sz="1200" b="0" i="1" u="none" strike="noStrike" kern="0" cap="none" spc="0" normalizeH="0" baseline="0" dirty="0" smtClean="0">
                  <a:ln>
                    <a:noFill/>
                  </a:ln>
                  <a:solidFill>
                    <a:prstClr val="black"/>
                  </a:solidFill>
                  <a:effectLst/>
                  <a:uLnTx/>
                  <a:uFillTx/>
                  <a:latin typeface="Calibri"/>
                </a:rPr>
                <a:t>, which information allows </a:t>
              </a:r>
              <a:r>
                <a:rPr lang="en-US" sz="1200" i="1" kern="0" dirty="0" smtClean="0">
                  <a:solidFill>
                    <a:prstClr val="black"/>
                  </a:solidFill>
                  <a:latin typeface="Calibri"/>
                </a:rPr>
                <a:t>carrying out and control over activities of the organization</a:t>
              </a:r>
              <a:r>
                <a:rPr kumimoji="0" lang="en-US" sz="1200" b="0" i="1" u="none" strike="noStrike" kern="0" cap="none" spc="0" normalizeH="0" baseline="0" dirty="0" smtClean="0">
                  <a:ln>
                    <a:noFill/>
                  </a:ln>
                  <a:solidFill>
                    <a:prstClr val="black"/>
                  </a:solidFill>
                  <a:effectLst/>
                  <a:uLnTx/>
                  <a:uFillTx/>
                  <a:latin typeface="Calibri"/>
                </a:rPr>
                <a:t>. They work with information received</a:t>
              </a:r>
              <a:r>
                <a:rPr kumimoji="0" lang="en-US" sz="1200" b="0" i="1" u="none" strike="noStrike" kern="0" cap="none" spc="0" normalizeH="0" dirty="0" smtClean="0">
                  <a:ln>
                    <a:noFill/>
                  </a:ln>
                  <a:solidFill>
                    <a:prstClr val="black"/>
                  </a:solidFill>
                  <a:effectLst/>
                  <a:uLnTx/>
                  <a:uFillTx/>
                  <a:latin typeface="Calibri"/>
                </a:rPr>
                <a:t> not only from the organization itself, but also with information on external events,</a:t>
              </a:r>
              <a:r>
                <a:rPr kumimoji="0" lang="en-US" sz="1200" b="0" i="1" u="none" strike="noStrike" kern="0" cap="none" spc="0" normalizeH="0" baseline="0" dirty="0" smtClean="0">
                  <a:ln>
                    <a:noFill/>
                  </a:ln>
                  <a:solidFill>
                    <a:prstClr val="black"/>
                  </a:solidFill>
                  <a:effectLst/>
                  <a:uLnTx/>
                  <a:uFillTx/>
                  <a:latin typeface="Calibri"/>
                </a:rPr>
                <a:t> activities and conditions</a:t>
              </a:r>
              <a:r>
                <a:rPr lang="en-US" sz="1200" i="1" kern="0" dirty="0" smtClean="0">
                  <a:solidFill>
                    <a:prstClr val="black"/>
                  </a:solidFill>
                  <a:latin typeface="Calibri"/>
                </a:rPr>
                <a:t>, which is needed to make decisions and to prepare reports</a:t>
              </a:r>
              <a:r>
                <a:rPr kumimoji="0" lang="en-US" sz="1200" b="0" i="1" u="none" strike="noStrike" kern="0" cap="none" spc="0" normalizeH="0" baseline="0" dirty="0" smtClean="0">
                  <a:ln>
                    <a:noFill/>
                  </a:ln>
                  <a:solidFill>
                    <a:prstClr val="black"/>
                  </a:solidFill>
                  <a:effectLst/>
                  <a:uLnTx/>
                  <a:uFillTx/>
                  <a:latin typeface="Calibri"/>
                </a:rPr>
                <a:t>.</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srgbClr val="0070C0"/>
                  </a:solidFill>
                  <a:effectLst/>
                  <a:uLnTx/>
                  <a:uFillTx/>
                  <a:latin typeface="Calibri"/>
                </a:rPr>
                <a:t>INTOSAI GOV 9100</a:t>
              </a:r>
              <a:endParaRPr kumimoji="0" lang="en-US" sz="1200" b="0" i="1" u="none" strike="noStrike" kern="0" cap="none" spc="0" normalizeH="0" baseline="0" dirty="0" smtClean="0">
                <a:ln>
                  <a:noFill/>
                </a:ln>
                <a:solidFill>
                  <a:prstClr val="black"/>
                </a:solidFill>
                <a:effectLst/>
                <a:uLnTx/>
                <a:uFillTx/>
                <a:latin typeface="Calibri"/>
              </a:endParaRPr>
            </a:p>
          </p:txBody>
        </p:sp>
        <p:cxnSp>
          <p:nvCxnSpPr>
            <p:cNvPr id="29" name="Прямая со стрелкой 28"/>
            <p:cNvCxnSpPr/>
            <p:nvPr/>
          </p:nvCxnSpPr>
          <p:spPr>
            <a:xfrm rot="16200000" flipH="1">
              <a:off x="3602742" y="3683878"/>
              <a:ext cx="3731876" cy="78848"/>
            </a:xfrm>
            <a:prstGeom prst="straightConnector1">
              <a:avLst/>
            </a:prstGeom>
            <a:noFill/>
            <a:ln w="25400" cap="flat" cmpd="sng" algn="ctr">
              <a:solidFill>
                <a:srgbClr val="FF0000"/>
              </a:solidFill>
              <a:prstDash val="solid"/>
              <a:tailEnd type="arrow"/>
            </a:ln>
            <a:effectLst/>
          </p:spPr>
        </p:cxnSp>
        <p:sp>
          <p:nvSpPr>
            <p:cNvPr id="30" name="TextBox 29"/>
            <p:cNvSpPr txBox="1"/>
            <p:nvPr/>
          </p:nvSpPr>
          <p:spPr>
            <a:xfrm>
              <a:off x="2357422" y="1928802"/>
              <a:ext cx="2857520"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Organizes establishment</a:t>
              </a:r>
              <a:r>
                <a:rPr kumimoji="0" lang="en-US" sz="1200" b="0" i="0" u="none" strike="noStrike" kern="0" cap="none" spc="0" normalizeH="0" dirty="0" smtClean="0">
                  <a:ln>
                    <a:noFill/>
                  </a:ln>
                  <a:solidFill>
                    <a:prstClr val="black"/>
                  </a:solidFill>
                  <a:effectLst/>
                  <a:uLnTx/>
                  <a:uFillTx/>
                  <a:latin typeface="Calibri"/>
                </a:rPr>
                <a:t> and functioning, uses for the purpose of organization and performance of </a:t>
              </a:r>
              <a:r>
                <a:rPr kumimoji="0" lang="en-US" sz="1200" b="0" i="0" u="none" strike="noStrike" kern="0" cap="none" spc="0" normalizeH="0" baseline="0" dirty="0" smtClean="0">
                  <a:ln>
                    <a:noFill/>
                  </a:ln>
                  <a:solidFill>
                    <a:prstClr val="black"/>
                  </a:solidFill>
                  <a:effectLst/>
                  <a:uLnTx/>
                  <a:uFillTx/>
                  <a:latin typeface="Calibri"/>
                </a:rPr>
                <a:t>IBC</a:t>
              </a:r>
              <a:endParaRPr kumimoji="0" lang="en-US" sz="1200" b="0" i="0" u="none" strike="noStrike" kern="0" cap="none" spc="0" normalizeH="0" baseline="0" dirty="0" smtClean="0">
                <a:ln>
                  <a:noFill/>
                </a:ln>
                <a:solidFill>
                  <a:prstClr val="black"/>
                </a:solidFill>
                <a:effectLst/>
                <a:uLnTx/>
                <a:uFillTx/>
                <a:latin typeface="Calibri"/>
              </a:endParaRPr>
            </a:p>
          </p:txBody>
        </p:sp>
        <p:cxnSp>
          <p:nvCxnSpPr>
            <p:cNvPr id="31" name="Прямая со стрелкой 30"/>
            <p:cNvCxnSpPr/>
            <p:nvPr/>
          </p:nvCxnSpPr>
          <p:spPr>
            <a:xfrm rot="16200000" flipH="1">
              <a:off x="3893339" y="4250537"/>
              <a:ext cx="2571768" cy="71438"/>
            </a:xfrm>
            <a:prstGeom prst="straightConnector1">
              <a:avLst/>
            </a:prstGeom>
            <a:noFill/>
            <a:ln w="25400" cap="flat" cmpd="sng" algn="ctr">
              <a:solidFill>
                <a:srgbClr val="FF0000"/>
              </a:solidFill>
              <a:prstDash val="solid"/>
              <a:tailEnd type="arrow"/>
            </a:ln>
            <a:effectLst/>
          </p:spPr>
        </p:cxnSp>
        <p:sp>
          <p:nvSpPr>
            <p:cNvPr id="32" name="TextBox 31"/>
            <p:cNvSpPr txBox="1"/>
            <p:nvPr/>
          </p:nvSpPr>
          <p:spPr>
            <a:xfrm>
              <a:off x="2357422" y="3071810"/>
              <a:ext cx="2714644"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Uses for the purpose of analysis of IBC efficiency and preparation of reports on IBC results</a:t>
              </a:r>
              <a:endParaRPr kumimoji="0" lang="en-US" sz="1200" b="0" i="0" u="none" strike="noStrike" kern="0" cap="none" spc="0" normalizeH="0" baseline="0" dirty="0" smtClean="0">
                <a:ln>
                  <a:noFill/>
                </a:ln>
                <a:solidFill>
                  <a:prstClr val="black"/>
                </a:solidFill>
                <a:effectLst/>
                <a:uLnTx/>
                <a:uFillTx/>
                <a:latin typeface="Calibri"/>
              </a:endParaRPr>
            </a:p>
          </p:txBody>
        </p:sp>
        <p:cxnSp>
          <p:nvCxnSpPr>
            <p:cNvPr id="33" name="Прямая со стрелкой 32"/>
            <p:cNvCxnSpPr/>
            <p:nvPr/>
          </p:nvCxnSpPr>
          <p:spPr>
            <a:xfrm rot="5400000">
              <a:off x="4642644" y="5286388"/>
              <a:ext cx="572298" cy="794"/>
            </a:xfrm>
            <a:prstGeom prst="straightConnector1">
              <a:avLst/>
            </a:prstGeom>
            <a:noFill/>
            <a:ln w="25400" cap="flat" cmpd="sng" algn="ctr">
              <a:solidFill>
                <a:srgbClr val="FF0000"/>
              </a:solidFill>
              <a:prstDash val="solid"/>
              <a:tailEnd type="arrow"/>
            </a:ln>
            <a:effectLst/>
          </p:spPr>
        </p:cxnSp>
        <p:sp>
          <p:nvSpPr>
            <p:cNvPr id="34" name="TextBox 33"/>
            <p:cNvSpPr txBox="1"/>
            <p:nvPr/>
          </p:nvSpPr>
          <p:spPr>
            <a:xfrm>
              <a:off x="2643174" y="5072074"/>
              <a:ext cx="2016224"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Use for the purpose of IBC performance</a:t>
              </a:r>
              <a:endParaRPr kumimoji="0" lang="en-US" sz="1200" b="0" i="0" u="none" strike="noStrike" kern="0" cap="none" spc="0" normalizeH="0" baseline="0" dirty="0" smtClean="0">
                <a:ln>
                  <a:noFill/>
                </a:ln>
                <a:solidFill>
                  <a:prstClr val="black"/>
                </a:solidFill>
                <a:effectLst/>
                <a:uLnTx/>
                <a:uFillTx/>
                <a:latin typeface="Calibri"/>
              </a:endParaRPr>
            </a:p>
          </p:txBody>
        </p:sp>
        <p:cxnSp>
          <p:nvCxnSpPr>
            <p:cNvPr id="35" name="Прямая со стрелкой 34"/>
            <p:cNvCxnSpPr/>
            <p:nvPr/>
          </p:nvCxnSpPr>
          <p:spPr>
            <a:xfrm>
              <a:off x="2214546" y="1857364"/>
              <a:ext cx="3214710" cy="1588"/>
            </a:xfrm>
            <a:prstGeom prst="straightConnector1">
              <a:avLst/>
            </a:prstGeom>
            <a:noFill/>
            <a:ln w="25400" cap="flat" cmpd="sng" algn="ctr">
              <a:solidFill>
                <a:srgbClr val="FF0000"/>
              </a:solidFill>
              <a:prstDash val="solid"/>
              <a:tailEnd type="none"/>
            </a:ln>
            <a:effectLst/>
          </p:spPr>
        </p:cxnSp>
        <p:cxnSp>
          <p:nvCxnSpPr>
            <p:cNvPr id="36" name="Прямая со стрелкой 35"/>
            <p:cNvCxnSpPr/>
            <p:nvPr/>
          </p:nvCxnSpPr>
          <p:spPr>
            <a:xfrm>
              <a:off x="2357422" y="3000372"/>
              <a:ext cx="2786082" cy="1588"/>
            </a:xfrm>
            <a:prstGeom prst="straightConnector1">
              <a:avLst/>
            </a:prstGeom>
            <a:noFill/>
            <a:ln w="25400" cap="flat" cmpd="sng" algn="ctr">
              <a:solidFill>
                <a:srgbClr val="FF0000"/>
              </a:solidFill>
              <a:prstDash val="solid"/>
              <a:tailEnd type="none"/>
            </a:ln>
            <a:effectLst/>
          </p:spPr>
        </p:cxnSp>
        <p:cxnSp>
          <p:nvCxnSpPr>
            <p:cNvPr id="37" name="Прямая со стрелкой 36"/>
            <p:cNvCxnSpPr/>
            <p:nvPr/>
          </p:nvCxnSpPr>
          <p:spPr>
            <a:xfrm>
              <a:off x="2571736" y="5000636"/>
              <a:ext cx="2357454" cy="1588"/>
            </a:xfrm>
            <a:prstGeom prst="straightConnector1">
              <a:avLst/>
            </a:prstGeom>
            <a:noFill/>
            <a:ln w="25400" cap="flat" cmpd="sng" algn="ctr">
              <a:solidFill>
                <a:srgbClr val="FF0000"/>
              </a:solidFill>
              <a:prstDash val="solid"/>
              <a:tailEnd type="none"/>
            </a:ln>
            <a:effectLst/>
          </p:spPr>
        </p:cxnSp>
      </p:grpSp>
    </p:spTree>
    <p:extLst>
      <p:ext uri="{BB962C8B-B14F-4D97-AF65-F5344CB8AC3E}">
        <p14:creationId xmlns:p14="http://schemas.microsoft.com/office/powerpoint/2010/main" val="2917760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ru-RU" smtClean="0"/>
              <a:pPr>
                <a:defRPr/>
              </a:pPr>
              <a:t>14</a:t>
            </a:fld>
            <a:endParaRPr lang="ru-RU"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Monitoring of controls</a:t>
            </a:r>
            <a:endParaRPr lang="ru-RU" sz="2400" b="1" dirty="0">
              <a:solidFill>
                <a:srgbClr val="00602B"/>
              </a:solidFill>
              <a:latin typeface="Arial" panose="020B0604020202020204" pitchFamily="34" charset="0"/>
              <a:cs typeface="Arial" panose="020B0604020202020204" pitchFamily="34" charset="0"/>
            </a:endParaRPr>
          </a:p>
        </p:txBody>
      </p:sp>
      <p:grpSp>
        <p:nvGrpSpPr>
          <p:cNvPr id="19" name="Группа 18"/>
          <p:cNvGrpSpPr/>
          <p:nvPr/>
        </p:nvGrpSpPr>
        <p:grpSpPr>
          <a:xfrm>
            <a:off x="363786" y="980728"/>
            <a:ext cx="8352928" cy="5616624"/>
            <a:chOff x="395536" y="1080537"/>
            <a:chExt cx="8352928" cy="5616624"/>
          </a:xfrm>
        </p:grpSpPr>
        <p:sp>
          <p:nvSpPr>
            <p:cNvPr id="20" name="Скругленный прямоугольник 19"/>
            <p:cNvSpPr/>
            <p:nvPr/>
          </p:nvSpPr>
          <p:spPr>
            <a:xfrm>
              <a:off x="395536" y="1080537"/>
              <a:ext cx="8352928" cy="5616624"/>
            </a:xfrm>
            <a:prstGeom prst="roundRect">
              <a:avLst/>
            </a:prstGeom>
            <a:solidFill>
              <a:srgbClr val="4F81BD">
                <a:alpha val="1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21" name="Овал 20"/>
            <p:cNvSpPr/>
            <p:nvPr/>
          </p:nvSpPr>
          <p:spPr>
            <a:xfrm>
              <a:off x="2987824" y="6021288"/>
              <a:ext cx="5400600" cy="576064"/>
            </a:xfrm>
            <a:prstGeom prst="ellipse">
              <a:avLst/>
            </a:prstGeom>
            <a:solidFill>
              <a:srgbClr val="F79646">
                <a:lumMod val="20000"/>
                <a:lumOff val="80000"/>
                <a:alpha val="5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Monitoring of controls</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22" name="TextBox 21"/>
            <p:cNvSpPr txBox="1"/>
            <p:nvPr/>
          </p:nvSpPr>
          <p:spPr>
            <a:xfrm>
              <a:off x="467544" y="1584593"/>
              <a:ext cx="172819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1. Management</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3" name="TextBox 22"/>
            <p:cNvSpPr txBox="1"/>
            <p:nvPr/>
          </p:nvSpPr>
          <p:spPr>
            <a:xfrm>
              <a:off x="467544" y="4117647"/>
              <a:ext cx="1728192"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3. Heads and employees of structural units</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4" name="TextBox 23"/>
            <p:cNvSpPr txBox="1"/>
            <p:nvPr/>
          </p:nvSpPr>
          <p:spPr>
            <a:xfrm>
              <a:off x="467544" y="2952745"/>
              <a:ext cx="172819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srgbClr val="FF0000"/>
                  </a:solidFill>
                  <a:effectLst/>
                  <a:uLnTx/>
                  <a:uFillTx/>
                  <a:latin typeface="Calibri"/>
                </a:rPr>
                <a:t>2. IBC Coordinator</a:t>
              </a:r>
              <a:endParaRPr kumimoji="0" lang="en-US" sz="1800" b="0" i="0" u="none" strike="noStrike" kern="0" cap="none" spc="0" normalizeH="0" baseline="0" dirty="0" smtClean="0">
                <a:ln>
                  <a:noFill/>
                </a:ln>
                <a:solidFill>
                  <a:srgbClr val="FF0000"/>
                </a:solidFill>
                <a:effectLst/>
                <a:uLnTx/>
                <a:uFillTx/>
                <a:latin typeface="Calibri"/>
              </a:endParaRPr>
            </a:p>
          </p:txBody>
        </p:sp>
        <p:sp>
          <p:nvSpPr>
            <p:cNvPr id="26" name="TextBox 25"/>
            <p:cNvSpPr txBox="1"/>
            <p:nvPr/>
          </p:nvSpPr>
          <p:spPr>
            <a:xfrm>
              <a:off x="467544" y="6186790"/>
              <a:ext cx="1728192"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dirty="0" smtClean="0">
                  <a:ln>
                    <a:noFill/>
                  </a:ln>
                  <a:solidFill>
                    <a:srgbClr val="00B050"/>
                  </a:solidFill>
                  <a:effectLst/>
                  <a:uLnTx/>
                  <a:uFillTx/>
                  <a:latin typeface="Calibri"/>
                </a:rPr>
                <a:t>Subjects of IBC</a:t>
              </a:r>
              <a:endParaRPr kumimoji="0" lang="en-US" sz="1600" b="1" i="0" u="none" strike="noStrike" kern="0" cap="none" spc="0" normalizeH="0" baseline="0" dirty="0" smtClean="0">
                <a:ln>
                  <a:noFill/>
                </a:ln>
                <a:solidFill>
                  <a:srgbClr val="00B050"/>
                </a:solidFill>
                <a:effectLst/>
                <a:uLnTx/>
                <a:uFillTx/>
                <a:latin typeface="Calibri"/>
              </a:endParaRPr>
            </a:p>
          </p:txBody>
        </p:sp>
        <p:sp>
          <p:nvSpPr>
            <p:cNvPr id="27" name="TextBox 26"/>
            <p:cNvSpPr txBox="1"/>
            <p:nvPr/>
          </p:nvSpPr>
          <p:spPr>
            <a:xfrm>
              <a:off x="2195736" y="1412776"/>
              <a:ext cx="6336704" cy="646331"/>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For the purpose of </a:t>
              </a:r>
              <a:r>
                <a:rPr lang="en-US" sz="1200" kern="0" dirty="0" smtClean="0">
                  <a:solidFill>
                    <a:prstClr val="black"/>
                  </a:solidFill>
                  <a:latin typeface="Calibri"/>
                </a:rPr>
                <a:t>evaluating performance of the system over time, the internal control system has to be monitored</a:t>
              </a:r>
              <a:r>
                <a:rPr kumimoji="0" lang="en-US" sz="1200" b="0" i="0" u="none" strike="noStrike" kern="0" cap="none" spc="0" normalizeH="0" baseline="0" dirty="0" smtClean="0">
                  <a:ln>
                    <a:noFill/>
                  </a:ln>
                  <a:solidFill>
                    <a:prstClr val="black"/>
                  </a:solidFill>
                  <a:effectLst/>
                  <a:uLnTx/>
                  <a:uFillTx/>
                  <a:latin typeface="Calibri"/>
                </a:rPr>
                <a:t>.  Monitoring is carried out with the help of regular</a:t>
              </a:r>
              <a:r>
                <a:rPr kumimoji="0" lang="en-US" sz="1200" b="0" i="0" u="none" strike="noStrike" kern="0" cap="none" spc="0" normalizeH="0" dirty="0" smtClean="0">
                  <a:ln>
                    <a:noFill/>
                  </a:ln>
                  <a:solidFill>
                    <a:prstClr val="black"/>
                  </a:solidFill>
                  <a:effectLst/>
                  <a:uLnTx/>
                  <a:uFillTx/>
                  <a:latin typeface="Calibri"/>
                </a:rPr>
                <a:t> controls, individual inspections and also by means of combining both methods</a:t>
              </a:r>
              <a:r>
                <a:rPr kumimoji="0" lang="en-US" sz="1200" b="0" i="0" u="none" strike="noStrike" kern="0" cap="none" spc="0" normalizeH="0" baseline="0" dirty="0" smtClean="0">
                  <a:ln>
                    <a:noFill/>
                  </a:ln>
                  <a:solidFill>
                    <a:prstClr val="black"/>
                  </a:solidFill>
                  <a:effectLst/>
                  <a:uLnTx/>
                  <a:uFillTx/>
                  <a:latin typeface="Calibri"/>
                </a:rPr>
                <a:t>. </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28" name="TextBox 27"/>
            <p:cNvSpPr txBox="1"/>
            <p:nvPr/>
          </p:nvSpPr>
          <p:spPr>
            <a:xfrm>
              <a:off x="2195736" y="4266962"/>
              <a:ext cx="6336704" cy="1569660"/>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Monitoring of internal control systems should</a:t>
              </a:r>
              <a:r>
                <a:rPr kumimoji="0" lang="en-US" sz="1200" b="0" i="0" u="none" strike="noStrike" kern="0" cap="none" spc="0" normalizeH="0" dirty="0" smtClean="0">
                  <a:ln>
                    <a:noFill/>
                  </a:ln>
                  <a:solidFill>
                    <a:prstClr val="black"/>
                  </a:solidFill>
                  <a:effectLst/>
                  <a:uLnTx/>
                  <a:uFillTx/>
                  <a:latin typeface="Calibri"/>
                </a:rPr>
                <a:t> include principles and algorithms aimed at ensuring adequate and </a:t>
              </a:r>
              <a:r>
                <a:rPr lang="en-US" sz="1200" kern="0" dirty="0" smtClean="0">
                  <a:solidFill>
                    <a:prstClr val="black"/>
                  </a:solidFill>
                  <a:latin typeface="Calibri"/>
                </a:rPr>
                <a:t>timely response to results of conducted audit and other inspections</a:t>
              </a:r>
              <a:r>
                <a:rPr kumimoji="0" lang="en-US" sz="1200" b="0" i="0" u="none" strike="noStrike" kern="0" cap="none" spc="0" normalizeH="0" baseline="0" dirty="0" smtClean="0">
                  <a:ln>
                    <a:noFill/>
                  </a:ln>
                  <a:solidFill>
                    <a:prstClr val="black"/>
                  </a:solidFill>
                  <a:effectLst/>
                  <a:uLnTx/>
                  <a:uFillTx/>
                  <a:latin typeface="Calibri"/>
                </a:rPr>
                <a:t>.  The management is obliged (1) to evaluate auditor’s opinions</a:t>
              </a:r>
              <a:r>
                <a:rPr kumimoji="0" lang="en-US" sz="1200" b="0" i="0" u="none" strike="noStrike" kern="0" cap="none" spc="0" normalizeH="0" dirty="0" smtClean="0">
                  <a:ln>
                    <a:noFill/>
                  </a:ln>
                  <a:solidFill>
                    <a:prstClr val="black"/>
                  </a:solidFill>
                  <a:effectLst/>
                  <a:uLnTx/>
                  <a:uFillTx/>
                  <a:latin typeface="Calibri"/>
                </a:rPr>
                <a:t> </a:t>
              </a:r>
              <a:r>
                <a:rPr lang="en-US" sz="1200" kern="0" dirty="0" smtClean="0">
                  <a:solidFill>
                    <a:prstClr val="black"/>
                  </a:solidFill>
                  <a:latin typeface="Calibri"/>
                </a:rPr>
                <a:t>and results of other inspections in a timely manner, including those that demonstrate deficiencies and provide recommendations of auditors and other persons who evaluated activities of the organization</a:t>
              </a:r>
              <a:r>
                <a:rPr kumimoji="0" lang="en-US" sz="1200" b="0" i="0" u="none" strike="noStrike" kern="0" cap="none" spc="0" normalizeH="0" baseline="0" dirty="0" smtClean="0">
                  <a:ln>
                    <a:noFill/>
                  </a:ln>
                  <a:solidFill>
                    <a:prstClr val="black"/>
                  </a:solidFill>
                  <a:effectLst/>
                  <a:uLnTx/>
                  <a:uFillTx/>
                  <a:latin typeface="Calibri"/>
                </a:rPr>
                <a:t>, (2) to make decisions on taking appropriate actions based on the results</a:t>
              </a:r>
              <a:r>
                <a:rPr kumimoji="0" lang="en-US" sz="1200" b="0" i="0" u="none" strike="noStrike" kern="0" cap="none" spc="0" normalizeH="0" dirty="0" smtClean="0">
                  <a:ln>
                    <a:noFill/>
                  </a:ln>
                  <a:solidFill>
                    <a:prstClr val="black"/>
                  </a:solidFill>
                  <a:effectLst/>
                  <a:uLnTx/>
                  <a:uFillTx/>
                  <a:latin typeface="Calibri"/>
                </a:rPr>
                <a:t> of opinions and recommendations prepared on the basis of audits and other inspections</a:t>
              </a:r>
              <a:r>
                <a:rPr kumimoji="0" lang="en-US" sz="1200" b="0" i="0" u="none" strike="noStrike" kern="0" cap="none" spc="0" normalizeH="0" baseline="0" dirty="0" smtClean="0">
                  <a:ln>
                    <a:noFill/>
                  </a:ln>
                  <a:solidFill>
                    <a:prstClr val="black"/>
                  </a:solidFill>
                  <a:effectLst/>
                  <a:uLnTx/>
                  <a:uFillTx/>
                  <a:latin typeface="Calibri"/>
                </a:rPr>
                <a:t>, and (3) within the set timeframe to take all actions that correct or in some other way resolve issues brought</a:t>
              </a:r>
              <a:r>
                <a:rPr kumimoji="0" lang="en-US" sz="1200" b="0" i="0" u="none" strike="noStrike" kern="0" cap="none" spc="0" normalizeH="0" dirty="0" smtClean="0">
                  <a:ln>
                    <a:noFill/>
                  </a:ln>
                  <a:solidFill>
                    <a:prstClr val="black"/>
                  </a:solidFill>
                  <a:effectLst/>
                  <a:uLnTx/>
                  <a:uFillTx/>
                  <a:latin typeface="Calibri"/>
                </a:rPr>
                <a:t> to their attention</a:t>
              </a:r>
              <a:r>
                <a:rPr kumimoji="0" lang="en-US" sz="1200" b="0" i="0" u="none" strike="noStrike" kern="0" cap="none" spc="0" normalizeH="0" baseline="0" dirty="0" smtClean="0">
                  <a:ln>
                    <a:noFill/>
                  </a:ln>
                  <a:solidFill>
                    <a:prstClr val="black"/>
                  </a:solidFill>
                  <a:effectLst/>
                  <a:uLnTx/>
                  <a:uFillTx/>
                  <a:latin typeface="Calibri"/>
                </a:rPr>
                <a:t>. </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29" name="TextBox 28"/>
            <p:cNvSpPr txBox="1"/>
            <p:nvPr/>
          </p:nvSpPr>
          <p:spPr>
            <a:xfrm>
              <a:off x="2195736" y="2132856"/>
              <a:ext cx="6336704" cy="646331"/>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Ongoing monitoring of</a:t>
              </a:r>
              <a:r>
                <a:rPr kumimoji="0" lang="en-US" sz="1200" b="0" i="0" u="none" strike="noStrike" kern="0" cap="none" spc="0" normalizeH="0" dirty="0" smtClean="0">
                  <a:ln>
                    <a:noFill/>
                  </a:ln>
                  <a:solidFill>
                    <a:prstClr val="black"/>
                  </a:solidFill>
                  <a:effectLst/>
                  <a:uLnTx/>
                  <a:uFillTx/>
                  <a:latin typeface="Calibri"/>
                </a:rPr>
                <a:t> the internal control system is carried out in the framework of daily, routine activities of the organization</a:t>
              </a:r>
              <a:r>
                <a:rPr kumimoji="0" lang="en-US" sz="1200" b="0" i="0" u="none" strike="noStrike" kern="0" cap="none" spc="0" normalizeH="0" baseline="0" dirty="0" smtClean="0">
                  <a:ln>
                    <a:noFill/>
                  </a:ln>
                  <a:solidFill>
                    <a:prstClr val="black"/>
                  </a:solidFill>
                  <a:effectLst/>
                  <a:uLnTx/>
                  <a:uFillTx/>
                  <a:latin typeface="Calibri"/>
                </a:rPr>
                <a:t>. Monitoring is carried out continuously and in real</a:t>
              </a:r>
              <a:r>
                <a:rPr kumimoji="0" lang="en-US" sz="1200" b="0" i="0" u="none" strike="noStrike" kern="0" cap="none" spc="0" normalizeH="0" dirty="0" smtClean="0">
                  <a:ln>
                    <a:noFill/>
                  </a:ln>
                  <a:solidFill>
                    <a:prstClr val="black"/>
                  </a:solidFill>
                  <a:effectLst/>
                  <a:uLnTx/>
                  <a:uFillTx/>
                  <a:latin typeface="Calibri"/>
                </a:rPr>
                <a:t> time, it provides for dynamic response to changes in conditions and is an integral part of activities of the organization</a:t>
              </a:r>
              <a:r>
                <a:rPr kumimoji="0" lang="en-US" sz="1200" b="0" i="0" u="none" strike="noStrike" kern="0" cap="none" spc="0" normalizeH="0" baseline="0" dirty="0" smtClean="0">
                  <a:ln>
                    <a:noFill/>
                  </a:ln>
                  <a:solidFill>
                    <a:prstClr val="black"/>
                  </a:solidFill>
                  <a:effectLst/>
                  <a:uLnTx/>
                  <a:uFillTx/>
                  <a:latin typeface="Calibri"/>
                </a:rPr>
                <a:t>. </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30" name="TextBox 29"/>
            <p:cNvSpPr txBox="1"/>
            <p:nvPr/>
          </p:nvSpPr>
          <p:spPr>
            <a:xfrm>
              <a:off x="2195736" y="2996952"/>
              <a:ext cx="6336704" cy="830997"/>
            </a:xfrm>
            <a:prstGeom prst="rect">
              <a:avLst/>
            </a:prstGeom>
            <a:solidFill>
              <a:sysClr val="window" lastClr="FFFFFF">
                <a:alpha val="75000"/>
              </a:sys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The volume and</a:t>
              </a:r>
              <a:r>
                <a:rPr kumimoji="0" lang="en-US" sz="1200" b="0" i="0" u="none" strike="noStrike" kern="0" cap="none" spc="0" normalizeH="0" dirty="0" smtClean="0">
                  <a:ln>
                    <a:noFill/>
                  </a:ln>
                  <a:solidFill>
                    <a:prstClr val="black"/>
                  </a:solidFill>
                  <a:effectLst/>
                  <a:uLnTx/>
                  <a:uFillTx/>
                  <a:latin typeface="Calibri"/>
                </a:rPr>
                <a:t> frequency of individual inspections mostly depend on assessment of risks and on efficiency of permanent monitoring algorithm.  …. The organization has to take into consideration the nature and degree of changes </a:t>
              </a:r>
              <a:r>
                <a:rPr lang="en-US" sz="1200" kern="0" dirty="0" smtClean="0">
                  <a:solidFill>
                    <a:prstClr val="black"/>
                  </a:solidFill>
                  <a:latin typeface="Calibri"/>
                </a:rPr>
                <a:t>resulting from both internal and external events </a:t>
              </a:r>
              <a:r>
                <a:rPr kumimoji="0" lang="en-US" sz="1200" b="0" i="0" u="none" strike="noStrike" kern="0" cap="none" spc="0" normalizeH="0" dirty="0" smtClean="0">
                  <a:ln>
                    <a:noFill/>
                  </a:ln>
                  <a:solidFill>
                    <a:prstClr val="black"/>
                  </a:solidFill>
                  <a:effectLst/>
                  <a:uLnTx/>
                  <a:uFillTx/>
                  <a:latin typeface="Calibri"/>
                </a:rPr>
                <a:t>and risks associated with them, and relevant control </a:t>
              </a:r>
              <a:r>
                <a:rPr lang="en-US" sz="1200" kern="0" dirty="0" smtClean="0">
                  <a:solidFill>
                    <a:prstClr val="black"/>
                  </a:solidFill>
                  <a:latin typeface="Calibri"/>
                </a:rPr>
                <a:t>actions</a:t>
              </a:r>
              <a:r>
                <a:rPr kumimoji="0" lang="en-US" sz="1200" b="0" i="0" u="none" strike="noStrike" kern="0" cap="none" spc="0" normalizeH="0" baseline="0" dirty="0" smtClean="0">
                  <a:ln>
                    <a:noFill/>
                  </a:ln>
                  <a:solidFill>
                    <a:prstClr val="black"/>
                  </a:solidFill>
                  <a:effectLst/>
                  <a:uLnTx/>
                  <a:uFillTx/>
                  <a:latin typeface="Calibri"/>
                </a:rPr>
                <a:t>; and also the results of</a:t>
              </a:r>
              <a:r>
                <a:rPr kumimoji="0" lang="en-US" sz="1200" b="0" i="0" u="none" strike="noStrike" kern="0" cap="none" spc="0" normalizeH="0" dirty="0" smtClean="0">
                  <a:ln>
                    <a:noFill/>
                  </a:ln>
                  <a:solidFill>
                    <a:prstClr val="black"/>
                  </a:solidFill>
                  <a:effectLst/>
                  <a:uLnTx/>
                  <a:uFillTx/>
                  <a:latin typeface="Calibri"/>
                </a:rPr>
                <a:t> on-going monitoring</a:t>
              </a:r>
              <a:r>
                <a:rPr kumimoji="0" lang="en-US" sz="1200" b="0" i="0" u="none" strike="noStrike" kern="0" cap="none" spc="0" normalizeH="0" baseline="0" dirty="0" smtClean="0">
                  <a:ln>
                    <a:noFill/>
                  </a:ln>
                  <a:solidFill>
                    <a:prstClr val="black"/>
                  </a:solidFill>
                  <a:effectLst/>
                  <a:uLnTx/>
                  <a:uFillTx/>
                  <a:latin typeface="Calibri"/>
                </a:rPr>
                <a:t>.</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31" name="TextBox 30"/>
            <p:cNvSpPr txBox="1"/>
            <p:nvPr/>
          </p:nvSpPr>
          <p:spPr>
            <a:xfrm>
              <a:off x="438665" y="1953925"/>
              <a:ext cx="1785950"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Organizes, uses results</a:t>
              </a:r>
              <a:r>
                <a:rPr kumimoji="0" lang="en-US" sz="1200" b="0" i="0" u="none" strike="noStrike" kern="0" cap="none" spc="0" normalizeH="0" dirty="0" smtClean="0">
                  <a:ln>
                    <a:noFill/>
                  </a:ln>
                  <a:solidFill>
                    <a:prstClr val="black"/>
                  </a:solidFill>
                  <a:effectLst/>
                  <a:uLnTx/>
                  <a:uFillTx/>
                  <a:latin typeface="Calibri"/>
                </a:rPr>
                <a:t> for improvement of </a:t>
              </a:r>
              <a:r>
                <a:rPr kumimoji="0" lang="en-US" sz="1200" b="0" i="0" u="none" strike="noStrike" kern="0" cap="none" spc="0" normalizeH="0" baseline="0" dirty="0" smtClean="0">
                  <a:ln>
                    <a:noFill/>
                  </a:ln>
                  <a:solidFill>
                    <a:prstClr val="black"/>
                  </a:solidFill>
                  <a:effectLst/>
                  <a:uLnTx/>
                  <a:uFillTx/>
                  <a:latin typeface="Calibri"/>
                </a:rPr>
                <a:t>IBC</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32" name="TextBox 31"/>
            <p:cNvSpPr txBox="1"/>
            <p:nvPr/>
          </p:nvSpPr>
          <p:spPr>
            <a:xfrm>
              <a:off x="500034" y="3528239"/>
              <a:ext cx="1623694"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Carries out, prepares reports</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33" name="TextBox 32"/>
            <p:cNvSpPr txBox="1"/>
            <p:nvPr/>
          </p:nvSpPr>
          <p:spPr>
            <a:xfrm>
              <a:off x="418906" y="5180737"/>
              <a:ext cx="1785950"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solidFill>
                    <a:prstClr val="black"/>
                  </a:solidFill>
                  <a:latin typeface="Calibri"/>
                </a:rPr>
                <a:t>Use results for improvement of </a:t>
              </a:r>
              <a:r>
                <a:rPr kumimoji="0" lang="en-US" sz="1200" b="0" i="0" u="none" strike="noStrike" kern="0" cap="none" spc="0" normalizeH="0" baseline="0" dirty="0" smtClean="0">
                  <a:ln>
                    <a:noFill/>
                  </a:ln>
                  <a:solidFill>
                    <a:prstClr val="black"/>
                  </a:solidFill>
                  <a:effectLst/>
                  <a:uLnTx/>
                  <a:uFillTx/>
                  <a:latin typeface="Calibri"/>
                </a:rPr>
                <a:t>IBC</a:t>
              </a:r>
              <a:endParaRPr kumimoji="0" lang="en-US" sz="1200" b="0" i="0" u="none" strike="noStrike" kern="0" cap="none" spc="0" normalizeH="0" baseline="0" dirty="0" smtClean="0">
                <a:ln>
                  <a:noFill/>
                </a:ln>
                <a:solidFill>
                  <a:prstClr val="black"/>
                </a:solidFill>
                <a:effectLst/>
                <a:uLnTx/>
                <a:uFillTx/>
                <a:latin typeface="Calibri"/>
              </a:endParaRPr>
            </a:p>
          </p:txBody>
        </p:sp>
      </p:grpSp>
    </p:spTree>
    <p:extLst>
      <p:ext uri="{BB962C8B-B14F-4D97-AF65-F5344CB8AC3E}">
        <p14:creationId xmlns:p14="http://schemas.microsoft.com/office/powerpoint/2010/main" val="1270633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15</a:t>
            </a:fld>
            <a:endParaRPr lang="en-US" dirty="0"/>
          </a:p>
        </p:txBody>
      </p:sp>
      <p:sp>
        <p:nvSpPr>
          <p:cNvPr id="6" name="Заголовок 1"/>
          <p:cNvSpPr txBox="1">
            <a:spLocks/>
          </p:cNvSpPr>
          <p:nvPr/>
        </p:nvSpPr>
        <p:spPr bwMode="auto">
          <a:xfrm>
            <a:off x="279400" y="533399"/>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Internal budget control and Internal audit</a:t>
            </a:r>
            <a:endParaRPr lang="en-US" sz="2400" b="1" dirty="0">
              <a:solidFill>
                <a:srgbClr val="00602B"/>
              </a:solidFill>
              <a:latin typeface="Arial" panose="020B0604020202020204" pitchFamily="34" charset="0"/>
              <a:cs typeface="Arial" panose="020B0604020202020204" pitchFamily="34" charset="0"/>
            </a:endParaRPr>
          </a:p>
        </p:txBody>
      </p:sp>
      <p:sp>
        <p:nvSpPr>
          <p:cNvPr id="3" name="Хорда 2"/>
          <p:cNvSpPr/>
          <p:nvPr/>
        </p:nvSpPr>
        <p:spPr>
          <a:xfrm rot="6667483">
            <a:off x="2017268" y="3189210"/>
            <a:ext cx="2441764" cy="2712956"/>
          </a:xfrm>
          <a:prstGeom prst="chord">
            <a:avLst/>
          </a:prstGeom>
          <a:solidFill>
            <a:schemeClr val="accent6">
              <a:lumMod val="40000"/>
              <a:lumOff val="60000"/>
            </a:schemeClr>
          </a:solidFill>
          <a:ln w="25400">
            <a:tailEnd type="arrow"/>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200" dirty="0" smtClean="0"/>
          </a:p>
        </p:txBody>
      </p:sp>
      <p:sp>
        <p:nvSpPr>
          <p:cNvPr id="25" name="Хорда 24"/>
          <p:cNvSpPr/>
          <p:nvPr/>
        </p:nvSpPr>
        <p:spPr>
          <a:xfrm rot="6667483">
            <a:off x="734006" y="1572283"/>
            <a:ext cx="5008288" cy="5068251"/>
          </a:xfrm>
          <a:prstGeom prst="chord">
            <a:avLst>
              <a:gd name="adj1" fmla="val 2778945"/>
              <a:gd name="adj2" fmla="val 16200000"/>
            </a:avLst>
          </a:prstGeom>
          <a:noFill/>
          <a:ln w="31750">
            <a:tailEnd type="arrow"/>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200" dirty="0" smtClean="0"/>
          </a:p>
        </p:txBody>
      </p:sp>
      <p:sp>
        <p:nvSpPr>
          <p:cNvPr id="5" name="TextBox 4"/>
          <p:cNvSpPr txBox="1"/>
          <p:nvPr/>
        </p:nvSpPr>
        <p:spPr>
          <a:xfrm>
            <a:off x="1917307" y="4106407"/>
            <a:ext cx="2389693" cy="369332"/>
          </a:xfrm>
          <a:prstGeom prst="rect">
            <a:avLst/>
          </a:prstGeom>
          <a:noFill/>
        </p:spPr>
        <p:txBody>
          <a:bodyPr wrap="none" rtlCol="0">
            <a:spAutoFit/>
          </a:bodyPr>
          <a:lstStyle/>
          <a:p>
            <a:r>
              <a:rPr lang="en-US" b="1" dirty="0" smtClean="0">
                <a:latin typeface="Calibri" panose="020F0502020204030204" pitchFamily="34" charset="0"/>
              </a:rPr>
              <a:t>Internal budget control</a:t>
            </a:r>
            <a:endParaRPr lang="en-US" b="1" dirty="0">
              <a:latin typeface="Calibri" panose="020F0502020204030204" pitchFamily="34" charset="0"/>
            </a:endParaRPr>
          </a:p>
        </p:txBody>
      </p:sp>
      <p:sp>
        <p:nvSpPr>
          <p:cNvPr id="34" name="TextBox 33"/>
          <p:cNvSpPr txBox="1"/>
          <p:nvPr/>
        </p:nvSpPr>
        <p:spPr>
          <a:xfrm>
            <a:off x="1755382" y="2477632"/>
            <a:ext cx="2822632" cy="369332"/>
          </a:xfrm>
          <a:prstGeom prst="rect">
            <a:avLst/>
          </a:prstGeom>
          <a:noFill/>
        </p:spPr>
        <p:txBody>
          <a:bodyPr wrap="none" rtlCol="0">
            <a:spAutoFit/>
          </a:bodyPr>
          <a:lstStyle/>
          <a:p>
            <a:r>
              <a:rPr lang="en-US" b="1" dirty="0" smtClean="0">
                <a:latin typeface="Calibri" panose="020F0502020204030204" pitchFamily="34" charset="0"/>
              </a:rPr>
              <a:t>Internal operational control</a:t>
            </a:r>
            <a:endParaRPr lang="en-US" b="1" dirty="0">
              <a:latin typeface="Calibri" panose="020F0502020204030204" pitchFamily="34" charset="0"/>
            </a:endParaRPr>
          </a:p>
        </p:txBody>
      </p:sp>
      <p:cxnSp>
        <p:nvCxnSpPr>
          <p:cNvPr id="35" name="Прямая со стрелкой 34"/>
          <p:cNvCxnSpPr/>
          <p:nvPr/>
        </p:nvCxnSpPr>
        <p:spPr>
          <a:xfrm flipV="1">
            <a:off x="1922586" y="4752738"/>
            <a:ext cx="0" cy="647967"/>
          </a:xfrm>
          <a:prstGeom prst="straightConnector1">
            <a:avLst/>
          </a:prstGeom>
          <a:noFill/>
          <a:ln w="25400" cap="flat" cmpd="sng" algn="ctr">
            <a:solidFill>
              <a:srgbClr val="FF0000"/>
            </a:solidFill>
            <a:prstDash val="solid"/>
            <a:tailEnd type="arrow"/>
          </a:ln>
          <a:effectLst/>
        </p:spPr>
      </p:cxnSp>
      <p:cxnSp>
        <p:nvCxnSpPr>
          <p:cNvPr id="36" name="Прямая со стрелкой 35"/>
          <p:cNvCxnSpPr/>
          <p:nvPr/>
        </p:nvCxnSpPr>
        <p:spPr>
          <a:xfrm>
            <a:off x="1922586" y="5403827"/>
            <a:ext cx="3439989" cy="0"/>
          </a:xfrm>
          <a:prstGeom prst="straightConnector1">
            <a:avLst/>
          </a:prstGeom>
          <a:noFill/>
          <a:ln w="25400" cap="flat" cmpd="sng" algn="ctr">
            <a:solidFill>
              <a:srgbClr val="FF0000"/>
            </a:solidFill>
            <a:prstDash val="solid"/>
            <a:tailEnd type="none"/>
          </a:ln>
          <a:effectLst/>
        </p:spPr>
      </p:cxnSp>
      <p:cxnSp>
        <p:nvCxnSpPr>
          <p:cNvPr id="37" name="Прямая со стрелкой 36"/>
          <p:cNvCxnSpPr/>
          <p:nvPr/>
        </p:nvCxnSpPr>
        <p:spPr>
          <a:xfrm flipV="1">
            <a:off x="698080" y="4414061"/>
            <a:ext cx="0" cy="1410952"/>
          </a:xfrm>
          <a:prstGeom prst="straightConnector1">
            <a:avLst/>
          </a:prstGeom>
          <a:noFill/>
          <a:ln w="25400" cap="flat" cmpd="sng" algn="ctr">
            <a:solidFill>
              <a:srgbClr val="FF0000"/>
            </a:solidFill>
            <a:prstDash val="solid"/>
            <a:tailEnd type="arrow"/>
          </a:ln>
          <a:effectLst/>
        </p:spPr>
      </p:cxnSp>
      <p:cxnSp>
        <p:nvCxnSpPr>
          <p:cNvPr id="38" name="Прямая со стрелкой 37"/>
          <p:cNvCxnSpPr/>
          <p:nvPr/>
        </p:nvCxnSpPr>
        <p:spPr>
          <a:xfrm flipV="1">
            <a:off x="698080" y="5819775"/>
            <a:ext cx="4664495" cy="5238"/>
          </a:xfrm>
          <a:prstGeom prst="straightConnector1">
            <a:avLst/>
          </a:prstGeom>
          <a:noFill/>
          <a:ln w="25400" cap="flat" cmpd="sng" algn="ctr">
            <a:solidFill>
              <a:srgbClr val="FF0000"/>
            </a:solidFill>
            <a:prstDash val="solid"/>
            <a:tailEnd type="none"/>
          </a:ln>
          <a:effectLst/>
        </p:spPr>
      </p:cxnSp>
      <p:sp>
        <p:nvSpPr>
          <p:cNvPr id="42" name="TextBox 41"/>
          <p:cNvSpPr txBox="1"/>
          <p:nvPr/>
        </p:nvSpPr>
        <p:spPr>
          <a:xfrm>
            <a:off x="2149167" y="5060393"/>
            <a:ext cx="1980992" cy="369332"/>
          </a:xfrm>
          <a:prstGeom prst="rect">
            <a:avLst/>
          </a:prstGeom>
          <a:noFill/>
        </p:spPr>
        <p:txBody>
          <a:bodyPr wrap="none" rtlCol="0">
            <a:spAutoFit/>
          </a:bodyPr>
          <a:lstStyle/>
          <a:p>
            <a:r>
              <a:rPr lang="en-US" dirty="0" smtClean="0">
                <a:latin typeface="Calibri" panose="020F0502020204030204" pitchFamily="34" charset="0"/>
              </a:rPr>
              <a:t>Financial indicators</a:t>
            </a:r>
            <a:endParaRPr lang="en-US" dirty="0">
              <a:latin typeface="Calibri" panose="020F0502020204030204" pitchFamily="34" charset="0"/>
            </a:endParaRPr>
          </a:p>
        </p:txBody>
      </p:sp>
      <p:sp>
        <p:nvSpPr>
          <p:cNvPr id="43" name="TextBox 42"/>
          <p:cNvSpPr txBox="1"/>
          <p:nvPr/>
        </p:nvSpPr>
        <p:spPr>
          <a:xfrm>
            <a:off x="993785" y="5496609"/>
            <a:ext cx="6298134" cy="369332"/>
          </a:xfrm>
          <a:prstGeom prst="rect">
            <a:avLst/>
          </a:prstGeom>
          <a:noFill/>
        </p:spPr>
        <p:txBody>
          <a:bodyPr wrap="none" rtlCol="0">
            <a:spAutoFit/>
          </a:bodyPr>
          <a:lstStyle/>
          <a:p>
            <a:r>
              <a:rPr lang="en-US" dirty="0" smtClean="0">
                <a:latin typeface="Calibri" panose="020F0502020204030204" pitchFamily="34" charset="0"/>
              </a:rPr>
              <a:t>Indicators of activities of a public entity, local self-governing body</a:t>
            </a:r>
            <a:endParaRPr lang="en-US" dirty="0">
              <a:latin typeface="Calibri" panose="020F0502020204030204" pitchFamily="34" charset="0"/>
            </a:endParaRPr>
          </a:p>
        </p:txBody>
      </p:sp>
      <p:sp>
        <p:nvSpPr>
          <p:cNvPr id="46" name="Овал 45"/>
          <p:cNvSpPr/>
          <p:nvPr/>
        </p:nvSpPr>
        <p:spPr>
          <a:xfrm>
            <a:off x="6610350" y="2441580"/>
            <a:ext cx="1971675" cy="2104108"/>
          </a:xfrm>
          <a:prstGeom prst="ellipse">
            <a:avLst/>
          </a:prstGeom>
          <a:solidFill>
            <a:schemeClr val="bg1">
              <a:lumMod val="95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alibri" panose="020F0502020204030204" pitchFamily="34" charset="0"/>
              </a:rPr>
              <a:t>Internal audit</a:t>
            </a:r>
            <a:endParaRPr lang="en-US" b="1" dirty="0">
              <a:solidFill>
                <a:schemeClr val="tx1"/>
              </a:solidFill>
              <a:latin typeface="Calibri" panose="020F0502020204030204" pitchFamily="34" charset="0"/>
            </a:endParaRPr>
          </a:p>
        </p:txBody>
      </p:sp>
      <p:cxnSp>
        <p:nvCxnSpPr>
          <p:cNvPr id="47" name="Прямая со стрелкой 46"/>
          <p:cNvCxnSpPr/>
          <p:nvPr/>
        </p:nvCxnSpPr>
        <p:spPr>
          <a:xfrm flipH="1" flipV="1">
            <a:off x="4210050" y="2917977"/>
            <a:ext cx="2496782" cy="9525"/>
          </a:xfrm>
          <a:prstGeom prst="straightConnector1">
            <a:avLst/>
          </a:prstGeom>
          <a:noFill/>
          <a:ln w="38100" cap="flat" cmpd="sng" algn="ctr">
            <a:solidFill>
              <a:srgbClr val="FF0000"/>
            </a:solidFill>
            <a:prstDash val="solid"/>
            <a:tailEnd type="arrow"/>
          </a:ln>
          <a:effectLst/>
        </p:spPr>
      </p:cxnSp>
      <p:cxnSp>
        <p:nvCxnSpPr>
          <p:cNvPr id="50" name="Прямая со стрелкой 49"/>
          <p:cNvCxnSpPr/>
          <p:nvPr/>
        </p:nvCxnSpPr>
        <p:spPr>
          <a:xfrm flipH="1">
            <a:off x="4210050" y="4106407"/>
            <a:ext cx="2552701" cy="0"/>
          </a:xfrm>
          <a:prstGeom prst="straightConnector1">
            <a:avLst/>
          </a:prstGeom>
          <a:noFill/>
          <a:ln w="38100" cap="flat" cmpd="sng" algn="ctr">
            <a:solidFill>
              <a:srgbClr val="FF0000"/>
            </a:solidFill>
            <a:prstDash val="dash"/>
            <a:tailEnd type="arrow"/>
          </a:ln>
          <a:effectLst/>
        </p:spPr>
      </p:cxnSp>
      <p:sp>
        <p:nvSpPr>
          <p:cNvPr id="53" name="TextBox 52"/>
          <p:cNvSpPr txBox="1"/>
          <p:nvPr/>
        </p:nvSpPr>
        <p:spPr>
          <a:xfrm>
            <a:off x="4943476" y="3767730"/>
            <a:ext cx="1507897" cy="646331"/>
          </a:xfrm>
          <a:prstGeom prst="rect">
            <a:avLst/>
          </a:prstGeom>
          <a:noFill/>
        </p:spPr>
        <p:txBody>
          <a:bodyPr wrap="square" rtlCol="0">
            <a:spAutoFit/>
          </a:bodyPr>
          <a:lstStyle/>
          <a:p>
            <a:r>
              <a:rPr lang="en-US" dirty="0" smtClean="0">
                <a:latin typeface="Calibri" panose="020F0502020204030204" pitchFamily="34" charset="0"/>
              </a:rPr>
              <a:t>Coordination of IBC</a:t>
            </a:r>
            <a:endParaRPr lang="en-US" dirty="0">
              <a:latin typeface="Calibri" panose="020F0502020204030204" pitchFamily="34" charset="0"/>
            </a:endParaRPr>
          </a:p>
        </p:txBody>
      </p:sp>
      <p:sp>
        <p:nvSpPr>
          <p:cNvPr id="54" name="TextBox 53"/>
          <p:cNvSpPr txBox="1"/>
          <p:nvPr/>
        </p:nvSpPr>
        <p:spPr>
          <a:xfrm>
            <a:off x="5372100" y="2558170"/>
            <a:ext cx="1507897" cy="369332"/>
          </a:xfrm>
          <a:prstGeom prst="rect">
            <a:avLst/>
          </a:prstGeom>
          <a:noFill/>
        </p:spPr>
        <p:txBody>
          <a:bodyPr wrap="square" rtlCol="0">
            <a:spAutoFit/>
          </a:bodyPr>
          <a:lstStyle/>
          <a:p>
            <a:r>
              <a:rPr lang="en-US" dirty="0" smtClean="0">
                <a:latin typeface="Calibri" panose="020F0502020204030204" pitchFamily="34" charset="0"/>
              </a:rPr>
              <a:t>Assessment</a:t>
            </a:r>
            <a:endParaRPr lang="en-US" dirty="0" smtClean="0">
              <a:latin typeface="Calibri" panose="020F0502020204030204" pitchFamily="34" charset="0"/>
            </a:endParaRPr>
          </a:p>
        </p:txBody>
      </p:sp>
    </p:spTree>
    <p:extLst>
      <p:ext uri="{BB962C8B-B14F-4D97-AF65-F5344CB8AC3E}">
        <p14:creationId xmlns:p14="http://schemas.microsoft.com/office/powerpoint/2010/main" val="3132835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ru-RU" smtClean="0"/>
              <a:pPr>
                <a:defRPr/>
              </a:pPr>
              <a:t>16</a:t>
            </a:fld>
            <a:endParaRPr lang="ru-RU" dirty="0"/>
          </a:p>
        </p:txBody>
      </p:sp>
      <p:sp>
        <p:nvSpPr>
          <p:cNvPr id="6" name="Заголовок 1"/>
          <p:cNvSpPr txBox="1">
            <a:spLocks/>
          </p:cNvSpPr>
          <p:nvPr/>
        </p:nvSpPr>
        <p:spPr bwMode="auto">
          <a:xfrm>
            <a:off x="279400" y="381000"/>
            <a:ext cx="85217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Possible ways of internal audit organization</a:t>
            </a:r>
            <a:endParaRPr lang="ru-RU" sz="2400" b="1" dirty="0">
              <a:solidFill>
                <a:srgbClr val="00602B"/>
              </a:solidFill>
              <a:latin typeface="Arial" panose="020B0604020202020204" pitchFamily="34" charset="0"/>
              <a:cs typeface="Arial" panose="020B0604020202020204" pitchFamily="34" charset="0"/>
            </a:endParaRPr>
          </a:p>
        </p:txBody>
      </p:sp>
      <p:cxnSp>
        <p:nvCxnSpPr>
          <p:cNvPr id="45" name="Прямая со стрелкой 44"/>
          <p:cNvCxnSpPr/>
          <p:nvPr/>
        </p:nvCxnSpPr>
        <p:spPr>
          <a:xfrm flipH="1">
            <a:off x="2117045" y="2745793"/>
            <a:ext cx="1" cy="445082"/>
          </a:xfrm>
          <a:prstGeom prst="straightConnector1">
            <a:avLst/>
          </a:prstGeom>
          <a:noFill/>
          <a:ln w="25400" cap="flat" cmpd="sng" algn="ctr">
            <a:solidFill>
              <a:srgbClr val="1F497D"/>
            </a:solidFill>
            <a:prstDash val="solid"/>
            <a:tailEnd type="arrow"/>
          </a:ln>
          <a:effectLst/>
        </p:spPr>
      </p:cxnSp>
      <p:cxnSp>
        <p:nvCxnSpPr>
          <p:cNvPr id="47" name="Прямая со стрелкой 46"/>
          <p:cNvCxnSpPr/>
          <p:nvPr/>
        </p:nvCxnSpPr>
        <p:spPr>
          <a:xfrm>
            <a:off x="1266770" y="4472397"/>
            <a:ext cx="0" cy="1205449"/>
          </a:xfrm>
          <a:prstGeom prst="straightConnector1">
            <a:avLst/>
          </a:prstGeom>
          <a:noFill/>
          <a:ln w="25400" cap="flat" cmpd="sng" algn="ctr">
            <a:solidFill>
              <a:srgbClr val="1F497D"/>
            </a:solidFill>
            <a:prstDash val="dash"/>
            <a:tailEnd type="arrow"/>
          </a:ln>
          <a:effectLst/>
        </p:spPr>
      </p:cxnSp>
      <p:sp>
        <p:nvSpPr>
          <p:cNvPr id="53" name="TextBox 52"/>
          <p:cNvSpPr txBox="1"/>
          <p:nvPr/>
        </p:nvSpPr>
        <p:spPr>
          <a:xfrm>
            <a:off x="6555207" y="3609322"/>
            <a:ext cx="1207341" cy="138499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solidFill>
                  <a:prstClr val="black"/>
                </a:solidFill>
                <a:latin typeface="Calibri"/>
              </a:rPr>
              <a:t>Recommendations</a:t>
            </a:r>
            <a:r>
              <a:rPr lang="en-US" sz="1200" kern="0" dirty="0">
                <a:solidFill>
                  <a:prstClr val="black"/>
                </a:solidFill>
                <a:latin typeface="Calibri"/>
              </a:rPr>
              <a:t>, consultations for the management of the controller of the 2</a:t>
            </a:r>
            <a:r>
              <a:rPr lang="en-US" sz="1200" kern="0" baseline="30000" dirty="0">
                <a:solidFill>
                  <a:prstClr val="black"/>
                </a:solidFill>
                <a:latin typeface="Calibri"/>
              </a:rPr>
              <a:t>nd</a:t>
            </a:r>
            <a:r>
              <a:rPr lang="en-US" sz="1200" kern="0" dirty="0">
                <a:solidFill>
                  <a:prstClr val="black"/>
                </a:solidFill>
                <a:latin typeface="Calibri"/>
              </a:rPr>
              <a:t> level</a:t>
            </a:r>
            <a:endParaRPr lang="ru-RU" sz="1200" kern="0" dirty="0">
              <a:solidFill>
                <a:prstClr val="black"/>
              </a:solidFill>
              <a:latin typeface="Calibri"/>
            </a:endParaRPr>
          </a:p>
        </p:txBody>
      </p:sp>
      <p:sp>
        <p:nvSpPr>
          <p:cNvPr id="42" name="Блок-схема: несколько документов 41"/>
          <p:cNvSpPr/>
          <p:nvPr/>
        </p:nvSpPr>
        <p:spPr>
          <a:xfrm>
            <a:off x="4648199" y="5371390"/>
            <a:ext cx="1952616" cy="808851"/>
          </a:xfrm>
          <a:prstGeom prst="flowChartMultidocument">
            <a:avLst/>
          </a:prstGeom>
          <a:solidFill>
            <a:srgbClr val="9BBB59">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Controller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alibri"/>
              </a:rPr>
              <a:t>of the </a:t>
            </a:r>
            <a:r>
              <a:rPr lang="ru-RU" kern="0" dirty="0" smtClean="0">
                <a:solidFill>
                  <a:prstClr val="black"/>
                </a:solidFill>
                <a:latin typeface="Calibri"/>
              </a:rPr>
              <a:t>3</a:t>
            </a:r>
            <a:r>
              <a:rPr lang="en-US" kern="0" baseline="30000" dirty="0" smtClean="0">
                <a:solidFill>
                  <a:prstClr val="black"/>
                </a:solidFill>
                <a:latin typeface="Calibri"/>
              </a:rPr>
              <a:t>rd</a:t>
            </a:r>
            <a:r>
              <a:rPr lang="en-US" kern="0" dirty="0" smtClean="0">
                <a:solidFill>
                  <a:prstClr val="black"/>
                </a:solidFill>
                <a:latin typeface="Calibri"/>
              </a:rPr>
              <a:t> level</a:t>
            </a: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43" name="TextBox 42"/>
          <p:cNvSpPr txBox="1"/>
          <p:nvPr/>
        </p:nvSpPr>
        <p:spPr>
          <a:xfrm>
            <a:off x="4648199" y="3396298"/>
            <a:ext cx="1951822" cy="646331"/>
          </a:xfrm>
          <a:prstGeom prst="rect">
            <a:avLst/>
          </a:prstGeom>
          <a:solidFill>
            <a:srgbClr val="9BBB59">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Controller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alibri"/>
              </a:rPr>
              <a:t>of the 2nd level</a:t>
            </a: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44" name="TextBox 43"/>
          <p:cNvSpPr txBox="1"/>
          <p:nvPr/>
        </p:nvSpPr>
        <p:spPr>
          <a:xfrm>
            <a:off x="4648199" y="1249131"/>
            <a:ext cx="1952615" cy="923330"/>
          </a:xfrm>
          <a:prstGeom prst="rect">
            <a:avLst/>
          </a:prstGeom>
          <a:solidFill>
            <a:srgbClr val="1F497D">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Chief Administrator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46" name="TextBox 45"/>
          <p:cNvSpPr txBox="1"/>
          <p:nvPr/>
        </p:nvSpPr>
        <p:spPr>
          <a:xfrm>
            <a:off x="6600021" y="1261308"/>
            <a:ext cx="1591479" cy="830997"/>
          </a:xfrm>
          <a:prstGeom prst="rect">
            <a:avLst/>
          </a:prstGeom>
          <a:noFill/>
        </p:spPr>
        <p:txBody>
          <a:bodyPr wrap="square" rtlCol="0">
            <a:spAutoFit/>
          </a:bodyPr>
          <a:lstStyle/>
          <a:p>
            <a:pPr fontAlgn="auto">
              <a:spcBef>
                <a:spcPts val="0"/>
              </a:spcBef>
              <a:spcAft>
                <a:spcPts val="0"/>
              </a:spcAft>
              <a:defRPr/>
            </a:pPr>
            <a:r>
              <a:rPr lang="en-US" sz="1200" kern="0" dirty="0" smtClean="0">
                <a:solidFill>
                  <a:prstClr val="black"/>
                </a:solidFill>
                <a:latin typeface="Calibri"/>
              </a:rPr>
              <a:t>Recommendations</a:t>
            </a:r>
            <a:r>
              <a:rPr lang="en-US" sz="1200" kern="0" dirty="0">
                <a:solidFill>
                  <a:prstClr val="black"/>
                </a:solidFill>
                <a:latin typeface="Calibri"/>
              </a:rPr>
              <a:t>, consultations for the management of the </a:t>
            </a:r>
            <a:r>
              <a:rPr lang="en-US" sz="1200" kern="0" dirty="0" smtClean="0">
                <a:solidFill>
                  <a:prstClr val="black"/>
                </a:solidFill>
                <a:latin typeface="Calibri"/>
              </a:rPr>
              <a:t>chief administrator</a:t>
            </a:r>
            <a:r>
              <a:rPr kumimoji="0" lang="ru-RU" sz="1200" b="0" i="0" u="none" strike="noStrike" kern="0" cap="none" spc="0" normalizeH="0" baseline="0" noProof="0" dirty="0" smtClean="0">
                <a:ln>
                  <a:noFill/>
                </a:ln>
                <a:solidFill>
                  <a:prstClr val="black"/>
                </a:solidFill>
                <a:effectLst/>
                <a:uLnTx/>
                <a:uFillTx/>
                <a:latin typeface="Calibri"/>
              </a:rPr>
              <a:t> </a:t>
            </a:r>
            <a:endParaRPr kumimoji="0" lang="ru-RU" sz="1200" b="0" i="0" u="none" strike="noStrike" kern="0" cap="none" spc="0" normalizeH="0" baseline="0" noProof="0" dirty="0" smtClean="0">
              <a:ln>
                <a:noFill/>
              </a:ln>
              <a:solidFill>
                <a:prstClr val="black"/>
              </a:solidFill>
              <a:effectLst/>
              <a:uLnTx/>
              <a:uFillTx/>
              <a:latin typeface="Calibri"/>
            </a:endParaRPr>
          </a:p>
        </p:txBody>
      </p:sp>
      <p:cxnSp>
        <p:nvCxnSpPr>
          <p:cNvPr id="49" name="Прямая соединительная линия 48"/>
          <p:cNvCxnSpPr/>
          <p:nvPr/>
        </p:nvCxnSpPr>
        <p:spPr>
          <a:xfrm rot="5400000">
            <a:off x="5258433" y="3711893"/>
            <a:ext cx="3970648" cy="1588"/>
          </a:xfrm>
          <a:prstGeom prst="line">
            <a:avLst/>
          </a:prstGeom>
          <a:noFill/>
          <a:ln w="25400" cap="flat" cmpd="sng" algn="ctr">
            <a:solidFill>
              <a:srgbClr val="1F497D"/>
            </a:solidFill>
            <a:prstDash val="dash"/>
            <a:tailEnd type="none"/>
          </a:ln>
          <a:effectLst/>
        </p:spPr>
      </p:cxnSp>
      <p:cxnSp>
        <p:nvCxnSpPr>
          <p:cNvPr id="51" name="Прямая соединительная линия 50"/>
          <p:cNvCxnSpPr/>
          <p:nvPr/>
        </p:nvCxnSpPr>
        <p:spPr>
          <a:xfrm>
            <a:off x="6600021" y="3833563"/>
            <a:ext cx="642942" cy="1588"/>
          </a:xfrm>
          <a:prstGeom prst="line">
            <a:avLst/>
          </a:prstGeom>
          <a:ln w="25400">
            <a:solidFill>
              <a:schemeClr val="tx2"/>
            </a:solidFill>
            <a:prstDash val="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6600021" y="1727362"/>
            <a:ext cx="642942" cy="1588"/>
          </a:xfrm>
          <a:prstGeom prst="line">
            <a:avLst/>
          </a:prstGeom>
          <a:ln w="25400">
            <a:solidFill>
              <a:schemeClr val="tx2"/>
            </a:solidFill>
            <a:prstDash val="dash"/>
            <a:headEnd type="arrow"/>
            <a:tailEnd type="non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731025" y="5215763"/>
            <a:ext cx="1625288" cy="830997"/>
          </a:xfrm>
          <a:prstGeom prst="rect">
            <a:avLst/>
          </a:prstGeom>
          <a:noFill/>
        </p:spPr>
        <p:txBody>
          <a:bodyPr wrap="square" rtlCol="0">
            <a:spAutoFit/>
          </a:bodyPr>
          <a:lstStyle/>
          <a:p>
            <a:pPr fontAlgn="auto">
              <a:spcBef>
                <a:spcPts val="0"/>
              </a:spcBef>
              <a:spcAft>
                <a:spcPts val="0"/>
              </a:spcAft>
              <a:defRPr/>
            </a:pPr>
            <a:r>
              <a:rPr lang="en-US" sz="1200" kern="0" dirty="0">
                <a:solidFill>
                  <a:prstClr val="black"/>
                </a:solidFill>
                <a:latin typeface="Calibri"/>
              </a:rPr>
              <a:t>Recommendations, consultations for the management of the </a:t>
            </a:r>
            <a:r>
              <a:rPr lang="ru-RU" sz="1200" kern="0" dirty="0" smtClean="0">
                <a:solidFill>
                  <a:prstClr val="black"/>
                </a:solidFill>
                <a:latin typeface="Calibri"/>
              </a:rPr>
              <a:t>3</a:t>
            </a:r>
            <a:r>
              <a:rPr lang="en-US" sz="1200" kern="0" baseline="30000" dirty="0">
                <a:solidFill>
                  <a:prstClr val="black"/>
                </a:solidFill>
                <a:latin typeface="Calibri"/>
              </a:rPr>
              <a:t>rd</a:t>
            </a:r>
            <a:r>
              <a:rPr lang="en-US" sz="1200" kern="0" dirty="0">
                <a:solidFill>
                  <a:prstClr val="black"/>
                </a:solidFill>
                <a:latin typeface="Calibri"/>
              </a:rPr>
              <a:t> </a:t>
            </a:r>
            <a:r>
              <a:rPr lang="en-US" sz="1200" kern="0" dirty="0" smtClean="0">
                <a:solidFill>
                  <a:prstClr val="black"/>
                </a:solidFill>
                <a:latin typeface="Calibri"/>
              </a:rPr>
              <a:t>level</a:t>
            </a:r>
            <a:endParaRPr lang="ru-RU" sz="1200" kern="0" dirty="0">
              <a:solidFill>
                <a:prstClr val="black"/>
              </a:solidFill>
              <a:latin typeface="Calibri"/>
            </a:endParaRPr>
          </a:p>
        </p:txBody>
      </p:sp>
      <p:sp>
        <p:nvSpPr>
          <p:cNvPr id="55" name="Овал 54"/>
          <p:cNvSpPr/>
          <p:nvPr/>
        </p:nvSpPr>
        <p:spPr>
          <a:xfrm>
            <a:off x="7526337" y="3098518"/>
            <a:ext cx="1514476" cy="1470089"/>
          </a:xfrm>
          <a:prstGeom prst="ellipse">
            <a:avLst/>
          </a:prstGeom>
          <a:solidFill>
            <a:schemeClr val="bg1">
              <a:lumMod val="95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Calibri" panose="020F0502020204030204" pitchFamily="34" charset="0"/>
              </a:rPr>
              <a:t>Special institution on internal audit</a:t>
            </a:r>
            <a:endParaRPr lang="ru-RU" sz="1200" b="1" dirty="0" smtClean="0">
              <a:solidFill>
                <a:schemeClr val="tx1"/>
              </a:solidFill>
              <a:latin typeface="Calibri" panose="020F0502020204030204" pitchFamily="34" charset="0"/>
            </a:endParaRPr>
          </a:p>
        </p:txBody>
      </p:sp>
      <p:cxnSp>
        <p:nvCxnSpPr>
          <p:cNvPr id="56" name="Прямая соединительная линия 55"/>
          <p:cNvCxnSpPr/>
          <p:nvPr/>
        </p:nvCxnSpPr>
        <p:spPr>
          <a:xfrm flipV="1">
            <a:off x="7264825" y="3835151"/>
            <a:ext cx="201622" cy="1"/>
          </a:xfrm>
          <a:prstGeom prst="line">
            <a:avLst/>
          </a:prstGeom>
          <a:ln w="25400">
            <a:solidFill>
              <a:schemeClr val="tx2"/>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6601610" y="5677846"/>
            <a:ext cx="642942" cy="1588"/>
          </a:xfrm>
          <a:prstGeom prst="line">
            <a:avLst/>
          </a:prstGeom>
          <a:ln w="25400">
            <a:solidFill>
              <a:schemeClr val="tx2"/>
            </a:solidFill>
            <a:prstDash val="dash"/>
            <a:headEnd type="arrow"/>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450421" y="798641"/>
            <a:ext cx="348172" cy="461665"/>
          </a:xfrm>
          <a:prstGeom prst="rect">
            <a:avLst/>
          </a:prstGeom>
          <a:noFill/>
        </p:spPr>
        <p:txBody>
          <a:bodyPr wrap="none" rtlCol="0">
            <a:spAutoFit/>
          </a:bodyPr>
          <a:lstStyle/>
          <a:p>
            <a:r>
              <a:rPr lang="en-US" sz="2400" b="1" dirty="0" smtClean="0">
                <a:latin typeface="Calibri" panose="020F0502020204030204" pitchFamily="34" charset="0"/>
              </a:rPr>
              <a:t>II</a:t>
            </a:r>
            <a:endParaRPr lang="ru-RU" sz="2400" b="1" dirty="0">
              <a:latin typeface="Calibri" panose="020F0502020204030204" pitchFamily="34" charset="0"/>
            </a:endParaRPr>
          </a:p>
        </p:txBody>
      </p:sp>
      <p:sp>
        <p:nvSpPr>
          <p:cNvPr id="58" name="TextBox 57"/>
          <p:cNvSpPr txBox="1"/>
          <p:nvPr/>
        </p:nvSpPr>
        <p:spPr>
          <a:xfrm>
            <a:off x="1849831" y="806800"/>
            <a:ext cx="266420" cy="461665"/>
          </a:xfrm>
          <a:prstGeom prst="rect">
            <a:avLst/>
          </a:prstGeom>
          <a:noFill/>
        </p:spPr>
        <p:txBody>
          <a:bodyPr wrap="none" rtlCol="0">
            <a:spAutoFit/>
          </a:bodyPr>
          <a:lstStyle/>
          <a:p>
            <a:r>
              <a:rPr lang="en-US" sz="2400" b="1" dirty="0" smtClean="0">
                <a:latin typeface="Calibri" panose="020F0502020204030204" pitchFamily="34" charset="0"/>
              </a:rPr>
              <a:t>I</a:t>
            </a:r>
            <a:endParaRPr lang="ru-RU" sz="2400" b="1" dirty="0">
              <a:latin typeface="Calibri" panose="020F0502020204030204" pitchFamily="34" charset="0"/>
            </a:endParaRPr>
          </a:p>
        </p:txBody>
      </p:sp>
      <p:sp>
        <p:nvSpPr>
          <p:cNvPr id="59" name="TextBox 58"/>
          <p:cNvSpPr txBox="1"/>
          <p:nvPr/>
        </p:nvSpPr>
        <p:spPr>
          <a:xfrm>
            <a:off x="638174" y="1268465"/>
            <a:ext cx="3095625" cy="1477328"/>
          </a:xfrm>
          <a:prstGeom prst="rect">
            <a:avLst/>
          </a:prstGeom>
          <a:solidFill>
            <a:srgbClr val="1F497D">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Chief Administrator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ru-RU" kern="0" dirty="0">
              <a:solidFill>
                <a:prstClr val="black"/>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60" name="Овал 59"/>
          <p:cNvSpPr/>
          <p:nvPr/>
        </p:nvSpPr>
        <p:spPr>
          <a:xfrm>
            <a:off x="1027175" y="1584473"/>
            <a:ext cx="2344675" cy="1085850"/>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algn="ctr" fontAlgn="auto">
              <a:spcBef>
                <a:spcPts val="0"/>
              </a:spcBef>
              <a:spcAft>
                <a:spcPts val="0"/>
              </a:spcAft>
              <a:defRPr/>
            </a:pPr>
            <a:r>
              <a:rPr kumimoji="0" lang="en-US" sz="1200" b="0" i="0" u="none" strike="noStrike" kern="0" cap="none" spc="0" normalizeH="0" baseline="0" dirty="0" smtClean="0">
                <a:ln>
                  <a:noFill/>
                </a:ln>
                <a:solidFill>
                  <a:prstClr val="black"/>
                </a:solidFill>
                <a:effectLst/>
                <a:uLnTx/>
                <a:uFillTx/>
                <a:latin typeface="Calibri"/>
              </a:rPr>
              <a:t>IA unit: </a:t>
            </a:r>
            <a:r>
              <a:rPr lang="en-US" sz="1200" kern="0" dirty="0" smtClean="0">
                <a:solidFill>
                  <a:prstClr val="black"/>
                </a:solidFill>
                <a:latin typeface="Calibri"/>
              </a:rPr>
              <a:t>r</a:t>
            </a:r>
            <a:r>
              <a:rPr lang="en-US" sz="1200" kern="0" dirty="0" smtClean="0">
                <a:solidFill>
                  <a:prstClr val="black"/>
                </a:solidFill>
                <a:latin typeface="Calibri"/>
              </a:rPr>
              <a:t>ecommendations, consultations for the management of the chief administrator </a:t>
            </a:r>
            <a:endParaRPr lang="en-US" sz="1200" kern="0" dirty="0">
              <a:solidFill>
                <a:prstClr val="black"/>
              </a:solidFill>
              <a:latin typeface="Calibri"/>
            </a:endParaRPr>
          </a:p>
        </p:txBody>
      </p:sp>
      <p:sp>
        <p:nvSpPr>
          <p:cNvPr id="61" name="TextBox 60"/>
          <p:cNvSpPr txBox="1"/>
          <p:nvPr/>
        </p:nvSpPr>
        <p:spPr>
          <a:xfrm>
            <a:off x="638173" y="3190875"/>
            <a:ext cx="3095625" cy="1477328"/>
          </a:xfrm>
          <a:prstGeom prst="rect">
            <a:avLst/>
          </a:prstGeom>
          <a:solidFill>
            <a:srgbClr val="9BBB59">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Controller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alibri"/>
              </a:rPr>
              <a:t>of the 2</a:t>
            </a:r>
            <a:r>
              <a:rPr lang="en-US" kern="0" baseline="30000" dirty="0" smtClean="0">
                <a:solidFill>
                  <a:prstClr val="black"/>
                </a:solidFill>
                <a:latin typeface="Calibri"/>
              </a:rPr>
              <a:t>nd</a:t>
            </a:r>
            <a:r>
              <a:rPr lang="en-US" kern="0" dirty="0" smtClean="0">
                <a:solidFill>
                  <a:prstClr val="black"/>
                </a:solidFill>
                <a:latin typeface="Calibri"/>
              </a:rPr>
              <a:t> level</a:t>
            </a:r>
            <a:endParaRPr lang="ru-RU" kern="0" dirty="0" smtClean="0">
              <a:solidFill>
                <a:prstClr val="black"/>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ru-RU" kern="0" dirty="0" smtClean="0">
              <a:solidFill>
                <a:prstClr val="black"/>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62" name="Овал 61"/>
          <p:cNvSpPr/>
          <p:nvPr/>
        </p:nvSpPr>
        <p:spPr>
          <a:xfrm>
            <a:off x="747685" y="3791039"/>
            <a:ext cx="2890866" cy="777568"/>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Calibri"/>
                <a:ea typeface="+mn-ea"/>
                <a:cs typeface="+mn-cs"/>
              </a:rPr>
              <a:t>IA unit: recommendations, consultations for the management of the</a:t>
            </a:r>
            <a:r>
              <a:rPr kumimoji="0" lang="en-US" sz="1200" b="0" i="0" u="none" strike="noStrike" kern="0" cap="none" spc="0" normalizeH="0" noProof="0" dirty="0" smtClean="0">
                <a:ln>
                  <a:noFill/>
                </a:ln>
                <a:solidFill>
                  <a:prstClr val="black"/>
                </a:solidFill>
                <a:effectLst/>
                <a:uLnTx/>
                <a:uFillTx/>
                <a:latin typeface="Calibri"/>
                <a:ea typeface="+mn-ea"/>
                <a:cs typeface="+mn-cs"/>
              </a:rPr>
              <a:t> controller of the </a:t>
            </a:r>
            <a:r>
              <a:rPr kumimoji="0" lang="en-US" sz="1200" b="0" i="0" u="none" strike="noStrike" kern="0" cap="none" spc="0" normalizeH="0" baseline="0" noProof="0" dirty="0" smtClean="0">
                <a:ln>
                  <a:noFill/>
                </a:ln>
                <a:solidFill>
                  <a:prstClr val="black"/>
                </a:solidFill>
                <a:effectLst/>
                <a:uLnTx/>
                <a:uFillTx/>
                <a:latin typeface="Calibri"/>
                <a:ea typeface="+mn-ea"/>
                <a:cs typeface="+mn-cs"/>
              </a:rPr>
              <a:t>2</a:t>
            </a:r>
            <a:r>
              <a:rPr kumimoji="0" lang="en-US" sz="1200" b="0" i="0" u="none" strike="noStrike" kern="0" cap="none" spc="0" normalizeH="0" baseline="30000" noProof="0" dirty="0" smtClean="0">
                <a:ln>
                  <a:noFill/>
                </a:ln>
                <a:solidFill>
                  <a:prstClr val="black"/>
                </a:solidFill>
                <a:effectLst/>
                <a:uLnTx/>
                <a:uFillTx/>
                <a:latin typeface="Calibri"/>
                <a:ea typeface="+mn-ea"/>
                <a:cs typeface="+mn-cs"/>
              </a:rPr>
              <a:t>nd</a:t>
            </a:r>
            <a:r>
              <a:rPr kumimoji="0" lang="en-US" sz="1200" b="0" i="0" u="none" strike="noStrike" kern="0" cap="none" spc="0" normalizeH="0" baseline="0" noProof="0" dirty="0" smtClean="0">
                <a:ln>
                  <a:noFill/>
                </a:ln>
                <a:solidFill>
                  <a:prstClr val="black"/>
                </a:solidFill>
                <a:effectLst/>
                <a:uLnTx/>
                <a:uFillTx/>
                <a:latin typeface="Calibri"/>
                <a:ea typeface="+mn-ea"/>
                <a:cs typeface="+mn-cs"/>
              </a:rPr>
              <a:t> level</a:t>
            </a:r>
            <a:endParaRPr kumimoji="0" lang="ru-RU" sz="1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63" name="Прямая со стрелкой 62"/>
          <p:cNvCxnSpPr/>
          <p:nvPr/>
        </p:nvCxnSpPr>
        <p:spPr>
          <a:xfrm>
            <a:off x="2088611" y="4668203"/>
            <a:ext cx="23040" cy="1011231"/>
          </a:xfrm>
          <a:prstGeom prst="straightConnector1">
            <a:avLst/>
          </a:prstGeom>
          <a:noFill/>
          <a:ln w="25400" cap="flat" cmpd="sng" algn="ctr">
            <a:solidFill>
              <a:srgbClr val="1F497D"/>
            </a:solidFill>
            <a:prstDash val="dash"/>
            <a:tailEnd type="arrow"/>
          </a:ln>
          <a:effectLst/>
        </p:spPr>
      </p:cxnSp>
      <p:cxnSp>
        <p:nvCxnSpPr>
          <p:cNvPr id="69" name="Прямая со стрелкой 68"/>
          <p:cNvCxnSpPr/>
          <p:nvPr/>
        </p:nvCxnSpPr>
        <p:spPr>
          <a:xfrm>
            <a:off x="2869661" y="4666615"/>
            <a:ext cx="23040" cy="1011231"/>
          </a:xfrm>
          <a:prstGeom prst="straightConnector1">
            <a:avLst/>
          </a:prstGeom>
          <a:noFill/>
          <a:ln w="25400" cap="flat" cmpd="sng" algn="ctr">
            <a:solidFill>
              <a:srgbClr val="1F497D"/>
            </a:solidFill>
            <a:prstDash val="dash"/>
            <a:tailEnd type="arrow"/>
          </a:ln>
          <a:effectLst/>
        </p:spPr>
      </p:cxnSp>
      <p:sp>
        <p:nvSpPr>
          <p:cNvPr id="81" name="Блок-схема: несколько документов 80"/>
          <p:cNvSpPr/>
          <p:nvPr/>
        </p:nvSpPr>
        <p:spPr>
          <a:xfrm>
            <a:off x="638175" y="5677846"/>
            <a:ext cx="3000376" cy="808851"/>
          </a:xfrm>
          <a:prstGeom prst="flowChartMultidocument">
            <a:avLst/>
          </a:prstGeom>
          <a:solidFill>
            <a:srgbClr val="9BBB59">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rPr>
              <a:t>Controller</a:t>
            </a:r>
            <a:endParaRPr kumimoji="0" lang="ru-RU" sz="1800" b="0" i="0" u="none" strike="noStrike" kern="0" cap="none" spc="0" normalizeH="0" baseline="0" noProof="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alibri"/>
              </a:rPr>
              <a:t>of the </a:t>
            </a:r>
            <a:r>
              <a:rPr lang="ru-RU" kern="0" dirty="0" smtClean="0">
                <a:solidFill>
                  <a:prstClr val="black"/>
                </a:solidFill>
                <a:latin typeface="Calibri"/>
              </a:rPr>
              <a:t>3</a:t>
            </a:r>
            <a:r>
              <a:rPr lang="en-US" kern="0" baseline="30000" dirty="0" smtClean="0">
                <a:solidFill>
                  <a:prstClr val="black"/>
                </a:solidFill>
                <a:latin typeface="Calibri"/>
              </a:rPr>
              <a:t>rd</a:t>
            </a:r>
            <a:r>
              <a:rPr lang="en-US" kern="0" dirty="0" smtClean="0">
                <a:solidFill>
                  <a:prstClr val="black"/>
                </a:solidFill>
                <a:latin typeface="Calibri"/>
              </a:rPr>
              <a:t> level</a:t>
            </a:r>
            <a:endParaRPr kumimoji="0" lang="ru-RU" sz="1800" b="0" i="0" u="none" strike="noStrike" kern="0" cap="none" spc="0" normalizeH="0" baseline="0" noProof="0" dirty="0" smtClean="0">
              <a:ln>
                <a:noFill/>
              </a:ln>
              <a:solidFill>
                <a:prstClr val="black"/>
              </a:solidFill>
              <a:effectLst/>
              <a:uLnTx/>
              <a:uFillTx/>
              <a:latin typeface="Calibri"/>
            </a:endParaRPr>
          </a:p>
        </p:txBody>
      </p:sp>
      <p:sp>
        <p:nvSpPr>
          <p:cNvPr id="82" name="TextBox 81"/>
          <p:cNvSpPr txBox="1"/>
          <p:nvPr/>
        </p:nvSpPr>
        <p:spPr>
          <a:xfrm>
            <a:off x="114300" y="4760152"/>
            <a:ext cx="1409700" cy="101566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kern="0" dirty="0">
                <a:solidFill>
                  <a:prstClr val="black"/>
                </a:solidFill>
                <a:latin typeface="Calibri"/>
              </a:rPr>
              <a:t>R</a:t>
            </a:r>
            <a:r>
              <a:rPr lang="en-US" sz="1200" kern="0" dirty="0" smtClean="0">
                <a:solidFill>
                  <a:prstClr val="black"/>
                </a:solidFill>
                <a:latin typeface="Calibri"/>
              </a:rPr>
              <a:t>ecommendations</a:t>
            </a:r>
            <a:r>
              <a:rPr lang="en-US" sz="1200" kern="0" dirty="0">
                <a:solidFill>
                  <a:prstClr val="black"/>
                </a:solidFill>
                <a:latin typeface="Calibri"/>
              </a:rPr>
              <a:t>, consultations for the management of the controller of the </a:t>
            </a:r>
            <a:r>
              <a:rPr lang="ru-RU" sz="1200" kern="0" dirty="0" smtClean="0">
                <a:solidFill>
                  <a:prstClr val="black"/>
                </a:solidFill>
                <a:latin typeface="Calibri"/>
              </a:rPr>
              <a:t>3</a:t>
            </a:r>
            <a:r>
              <a:rPr lang="en-US" sz="1200" kern="0" baseline="30000" dirty="0" smtClean="0">
                <a:solidFill>
                  <a:prstClr val="black"/>
                </a:solidFill>
                <a:latin typeface="Calibri"/>
              </a:rPr>
              <a:t>rd</a:t>
            </a:r>
            <a:r>
              <a:rPr lang="en-US" sz="1200" kern="0" dirty="0" smtClean="0">
                <a:solidFill>
                  <a:prstClr val="black"/>
                </a:solidFill>
                <a:latin typeface="Calibri"/>
              </a:rPr>
              <a:t> level</a:t>
            </a:r>
            <a:endParaRPr kumimoji="0" lang="ru-RU" sz="1200" b="0" i="0" u="none" strike="noStrike" kern="0" cap="none" spc="0" normalizeH="0" baseline="0" noProof="0" dirty="0" smtClean="0">
              <a:ln>
                <a:noFill/>
              </a:ln>
              <a:solidFill>
                <a:prstClr val="black"/>
              </a:solidFill>
              <a:effectLst/>
              <a:uLnTx/>
              <a:uFillTx/>
              <a:latin typeface="Calibri"/>
            </a:endParaRPr>
          </a:p>
        </p:txBody>
      </p:sp>
      <p:sp>
        <p:nvSpPr>
          <p:cNvPr id="83" name="TextBox 82"/>
          <p:cNvSpPr txBox="1"/>
          <p:nvPr/>
        </p:nvSpPr>
        <p:spPr>
          <a:xfrm>
            <a:off x="112775" y="2668586"/>
            <a:ext cx="215729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Calibri"/>
              </a:rPr>
              <a:t>Coordination of work of IA units</a:t>
            </a:r>
            <a:endParaRPr kumimoji="0" lang="ru-RU" sz="1200" b="0" i="0" u="none" strike="noStrike" kern="0" cap="none" spc="0" normalizeH="0" baseline="0" noProof="0" dirty="0" smtClean="0">
              <a:ln>
                <a:noFill/>
              </a:ln>
              <a:solidFill>
                <a:prstClr val="black"/>
              </a:solidFill>
              <a:effectLst/>
              <a:uLnTx/>
              <a:uFillTx/>
              <a:latin typeface="Calibri"/>
            </a:endParaRPr>
          </a:p>
        </p:txBody>
      </p:sp>
    </p:spTree>
    <p:extLst>
      <p:ext uri="{BB962C8B-B14F-4D97-AF65-F5344CB8AC3E}">
        <p14:creationId xmlns:p14="http://schemas.microsoft.com/office/powerpoint/2010/main" val="1579757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
          <p:cNvSpPr txBox="1">
            <a:spLocks/>
          </p:cNvSpPr>
          <p:nvPr/>
        </p:nvSpPr>
        <p:spPr>
          <a:xfrm>
            <a:off x="7342188" y="1588"/>
            <a:ext cx="1593850" cy="309562"/>
          </a:xfrm>
          <a:prstGeom prst="rect">
            <a:avLst/>
          </a:prstGeom>
        </p:spPr>
        <p:txBody>
          <a:bodyPr/>
          <a:lstStyle>
            <a:defPPr>
              <a:defRPr lang="ru-RU"/>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a:lstStyle>
          <a:p>
            <a:pPr algn="r"/>
            <a:fld id="{8BAAFAC7-B355-4ACD-8910-0A5E7D0DACE1}" type="slidenum">
              <a:rPr lang="en-US" smtClean="0">
                <a:solidFill>
                  <a:prstClr val="white"/>
                </a:solidFill>
              </a:rPr>
              <a:pPr algn="r"/>
              <a:t>2</a:t>
            </a:fld>
            <a:endParaRPr lang="en-US" dirty="0">
              <a:solidFill>
                <a:prstClr val="white"/>
              </a:solidFill>
            </a:endParaRPr>
          </a:p>
        </p:txBody>
      </p:sp>
      <p:sp>
        <p:nvSpPr>
          <p:cNvPr id="14" name="Rectangle 17"/>
          <p:cNvSpPr txBox="1">
            <a:spLocks noChangeArrowheads="1"/>
          </p:cNvSpPr>
          <p:nvPr/>
        </p:nvSpPr>
        <p:spPr bwMode="auto">
          <a:xfrm>
            <a:off x="-200026" y="311150"/>
            <a:ext cx="9344025" cy="639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lgn="ctr"/>
            <a:r>
              <a:rPr lang="en-US" sz="2400" b="1" dirty="0" smtClean="0">
                <a:solidFill>
                  <a:srgbClr val="00602B"/>
                </a:solidFill>
              </a:rPr>
              <a:t>Division of powers between IA, SAI </a:t>
            </a:r>
            <a:r>
              <a:rPr lang="en-US" sz="2400" b="1" dirty="0" smtClean="0">
                <a:solidFill>
                  <a:srgbClr val="00602B"/>
                </a:solidFill>
              </a:rPr>
              <a:t>and FI</a:t>
            </a:r>
            <a:endParaRPr lang="en-US" sz="2400" b="1" dirty="0">
              <a:solidFill>
                <a:srgbClr val="00602B"/>
              </a:solidFill>
            </a:endParaRPr>
          </a:p>
        </p:txBody>
      </p:sp>
      <p:graphicFrame>
        <p:nvGraphicFramePr>
          <p:cNvPr id="15" name="Объект 5"/>
          <p:cNvGraphicFramePr>
            <a:graphicFrameLocks/>
          </p:cNvGraphicFramePr>
          <p:nvPr>
            <p:extLst>
              <p:ext uri="{D42A27DB-BD31-4B8C-83A1-F6EECF244321}">
                <p14:modId xmlns:p14="http://schemas.microsoft.com/office/powerpoint/2010/main" val="3797930838"/>
              </p:ext>
            </p:extLst>
          </p:nvPr>
        </p:nvGraphicFramePr>
        <p:xfrm>
          <a:off x="311152" y="950913"/>
          <a:ext cx="8624886" cy="5272684"/>
        </p:xfrm>
        <a:graphic>
          <a:graphicData uri="http://schemas.openxmlformats.org/drawingml/2006/table">
            <a:tbl>
              <a:tblPr firstRow="1" bandRow="1">
                <a:tableStyleId>{6E25E649-3F16-4E02-A733-19D2CDBF48F0}</a:tableStyleId>
              </a:tblPr>
              <a:tblGrid>
                <a:gridCol w="2058987"/>
                <a:gridCol w="2209800"/>
                <a:gridCol w="2105025"/>
                <a:gridCol w="2251074"/>
              </a:tblGrid>
              <a:tr h="822862">
                <a:tc>
                  <a:txBody>
                    <a:bodyPr/>
                    <a:lstStyle/>
                    <a:p>
                      <a:pPr algn="ctr"/>
                      <a:r>
                        <a:rPr lang="en-US" sz="1600" noProof="0" dirty="0" smtClean="0"/>
                        <a:t/>
                      </a:r>
                      <a:br>
                        <a:rPr lang="en-US" sz="1600" noProof="0" dirty="0" smtClean="0"/>
                      </a:br>
                      <a:r>
                        <a:rPr lang="en-US" sz="1600" noProof="0" dirty="0" smtClean="0"/>
                        <a:t>Entity</a:t>
                      </a:r>
                      <a:r>
                        <a:rPr lang="en-US" sz="1600" baseline="0" noProof="0" dirty="0" smtClean="0"/>
                        <a:t> </a:t>
                      </a:r>
                      <a:r>
                        <a:rPr lang="en-US" sz="1600" noProof="0" dirty="0" smtClean="0"/>
                        <a:t>/ Issue</a:t>
                      </a:r>
                      <a:endParaRPr lang="en-US" sz="16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600" noProof="0" dirty="0" smtClean="0"/>
                        <a:t>Chamber</a:t>
                      </a:r>
                      <a:r>
                        <a:rPr lang="en-US" sz="1600" baseline="0" noProof="0" dirty="0" smtClean="0"/>
                        <a:t> of Accounts</a:t>
                      </a:r>
                      <a:r>
                        <a:rPr lang="en-US" sz="1600" noProof="0" dirty="0" smtClean="0"/>
                        <a:t>,</a:t>
                      </a:r>
                    </a:p>
                    <a:p>
                      <a:pPr algn="ctr"/>
                      <a:r>
                        <a:rPr lang="en-US" sz="1600" noProof="0" dirty="0" smtClean="0"/>
                        <a:t>Control and</a:t>
                      </a:r>
                      <a:r>
                        <a:rPr lang="en-US" sz="1600" baseline="0" noProof="0" dirty="0" smtClean="0"/>
                        <a:t> Account </a:t>
                      </a:r>
                      <a:r>
                        <a:rPr lang="en-US" sz="1600" noProof="0" dirty="0" smtClean="0"/>
                        <a:t>Bodies (SAI)</a:t>
                      </a:r>
                      <a:endParaRPr lang="en-US" sz="16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600" noProof="0" dirty="0" smtClean="0"/>
                        <a:t>Treasury,</a:t>
                      </a:r>
                    </a:p>
                    <a:p>
                      <a:pPr algn="ctr"/>
                      <a:r>
                        <a:rPr lang="en-US" sz="1600" noProof="0" dirty="0" smtClean="0"/>
                        <a:t>Control and Audit Body (FI)</a:t>
                      </a:r>
                      <a:endParaRPr lang="en-US" sz="16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US" sz="1600" noProof="0" dirty="0" smtClean="0"/>
                    </a:p>
                    <a:p>
                      <a:pPr algn="ctr"/>
                      <a:r>
                        <a:rPr lang="en-US" sz="1600" noProof="0" dirty="0" smtClean="0"/>
                        <a:t>Internal Audit</a:t>
                      </a:r>
                      <a:r>
                        <a:rPr lang="en-US" sz="1600" baseline="0" noProof="0" dirty="0" smtClean="0"/>
                        <a:t> (IA</a:t>
                      </a:r>
                      <a:r>
                        <a:rPr lang="en-US" sz="1600" noProof="0" dirty="0" smtClean="0"/>
                        <a:t>)</a:t>
                      </a:r>
                      <a:endParaRPr lang="en-US" sz="16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344554">
                <a:tc>
                  <a:txBody>
                    <a:bodyPr/>
                    <a:lstStyle/>
                    <a:p>
                      <a:pPr marL="0" indent="0" algn="just">
                        <a:buFont typeface="Arial" pitchFamily="34" charset="0"/>
                        <a:buNone/>
                      </a:pPr>
                      <a:endParaRPr lang="en-US" sz="1600" noProof="0" dirty="0" smtClean="0"/>
                    </a:p>
                    <a:p>
                      <a:pPr marL="0" indent="0" algn="ctr">
                        <a:buFont typeface="Arial" pitchFamily="34" charset="0"/>
                        <a:buNone/>
                      </a:pPr>
                      <a:r>
                        <a:rPr lang="en-US" sz="1600" b="1" baseline="0" noProof="0" dirty="0" smtClean="0">
                          <a:solidFill>
                            <a:schemeClr val="bg1"/>
                          </a:solidFill>
                        </a:rPr>
                        <a:t>Key authorities</a:t>
                      </a:r>
                      <a:endParaRPr lang="en-US" sz="1600" b="1" baseline="0" noProof="0" dirty="0" smtClean="0">
                        <a:solidFill>
                          <a:schemeClr val="bg1"/>
                        </a:solidFill>
                      </a:endParaRPr>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r>
                        <a:rPr lang="en-US" sz="1400" noProof="0" dirty="0" smtClean="0"/>
                        <a:t>Verification of the report on execution</a:t>
                      </a:r>
                      <a:r>
                        <a:rPr lang="en-US" sz="1400" baseline="0" noProof="0" dirty="0" smtClean="0"/>
                        <a:t> of the budget</a:t>
                      </a:r>
                      <a:r>
                        <a:rPr lang="en-US" sz="1400" noProof="0" dirty="0" smtClean="0"/>
                        <a:t>;</a:t>
                      </a:r>
                    </a:p>
                    <a:p>
                      <a:pPr algn="just"/>
                      <a:r>
                        <a:rPr lang="en-US" sz="1400" noProof="0" dirty="0" smtClean="0"/>
                        <a:t>Expert testing</a:t>
                      </a:r>
                      <a:r>
                        <a:rPr lang="en-US" sz="1400" baseline="0" noProof="0" dirty="0" smtClean="0"/>
                        <a:t> of state programs and draft laws that affect the budget; monitoring of the budget process</a:t>
                      </a:r>
                      <a:endParaRPr lang="en-US" sz="1400" noProof="0" dirty="0" smtClean="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indent="0" algn="just">
                        <a:buFont typeface="Arial" pitchFamily="34" charset="0"/>
                        <a:buNone/>
                      </a:pPr>
                      <a:r>
                        <a:rPr lang="en-US" sz="1400" noProof="0" dirty="0" smtClean="0"/>
                        <a:t>Ex ante and ex post control over compliance with the budget legislation;</a:t>
                      </a:r>
                    </a:p>
                    <a:p>
                      <a:pPr marL="0" indent="0" algn="just">
                        <a:buFont typeface="Arial" pitchFamily="34" charset="0"/>
                        <a:buNone/>
                      </a:pPr>
                      <a:r>
                        <a:rPr lang="en-US" sz="1400" noProof="0" dirty="0" smtClean="0"/>
                        <a:t>Foreign exchange control</a:t>
                      </a:r>
                      <a:endParaRPr lang="en-US" sz="1400" noProof="0" dirty="0" smtClean="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400" noProof="0" dirty="0" smtClean="0"/>
                        <a:t>Assessment</a:t>
                      </a:r>
                      <a:r>
                        <a:rPr lang="en-US" sz="1400" baseline="0" noProof="0" dirty="0" smtClean="0"/>
                        <a:t> of reliability of internal financial control</a:t>
                      </a:r>
                      <a:r>
                        <a:rPr lang="en-US" sz="1400" noProof="0" dirty="0" smtClean="0"/>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400" noProof="0" dirty="0" smtClean="0"/>
                        <a:t>Verification of authenticity of budget reports, performance audit</a:t>
                      </a:r>
                      <a:endParaRPr lang="en-US" sz="1400" noProof="0" dirty="0" smtClean="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805835">
                <a:tc>
                  <a:txBody>
                    <a:bodyPr/>
                    <a:lstStyle/>
                    <a:p>
                      <a:pPr marL="0" indent="0" algn="just">
                        <a:buFont typeface="Arial" pitchFamily="34" charset="0"/>
                        <a:buNone/>
                      </a:pPr>
                      <a:endParaRPr lang="en-US" sz="1600" noProof="0" dirty="0" smtClean="0"/>
                    </a:p>
                    <a:p>
                      <a:pPr marL="0" indent="0" algn="ctr">
                        <a:buFont typeface="Arial" pitchFamily="34" charset="0"/>
                        <a:buNone/>
                      </a:pPr>
                      <a:r>
                        <a:rPr lang="en-US" sz="1600" b="1" baseline="0" noProof="0" dirty="0" smtClean="0">
                          <a:solidFill>
                            <a:schemeClr val="bg1"/>
                          </a:solidFill>
                        </a:rPr>
                        <a:t>Accountability</a:t>
                      </a:r>
                      <a:endParaRPr lang="en-US" sz="1600" b="1" baseline="0" noProof="0" dirty="0">
                        <a:solidFill>
                          <a:schemeClr val="bg1"/>
                        </a:solidFill>
                      </a:endParaRPr>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r>
                        <a:rPr lang="en-US" sz="1400" noProof="0" dirty="0" smtClean="0"/>
                        <a:t>Legislative,</a:t>
                      </a:r>
                      <a:r>
                        <a:rPr lang="en-US" sz="1400" baseline="0" noProof="0" dirty="0" smtClean="0"/>
                        <a:t> representative bodies (Parliament</a:t>
                      </a:r>
                      <a:r>
                        <a:rPr lang="en-US" sz="1400" noProof="0" dirty="0" smtClean="0"/>
                        <a:t>)</a:t>
                      </a:r>
                      <a:endParaRPr lang="en-US" sz="1400" noProof="0" dirty="0" smtClean="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400" noProof="0" dirty="0" smtClean="0"/>
                        <a:t>Government, local authorities</a:t>
                      </a:r>
                      <a:endParaRPr lang="en-US" sz="14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noProof="0" dirty="0" smtClean="0"/>
                        <a:t>Head of a pubic body, local self-governing</a:t>
                      </a:r>
                      <a:r>
                        <a:rPr lang="en-US" sz="1400" baseline="0" noProof="0" dirty="0" smtClean="0"/>
                        <a:t> body</a:t>
                      </a:r>
                      <a:endParaRPr lang="en-US" sz="14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601749">
                <a:tc>
                  <a:txBody>
                    <a:bodyPr/>
                    <a:lstStyle/>
                    <a:p>
                      <a:pPr marL="0" indent="0" algn="ctr">
                        <a:buFont typeface="Arial" pitchFamily="34" charset="0"/>
                        <a:buNone/>
                      </a:pPr>
                      <a:endParaRPr lang="en-US" sz="1600" noProof="0" dirty="0" smtClean="0"/>
                    </a:p>
                    <a:p>
                      <a:pPr marL="0" indent="0" algn="ctr">
                        <a:buFont typeface="Arial" pitchFamily="34" charset="0"/>
                        <a:buNone/>
                      </a:pPr>
                      <a:endParaRPr lang="en-US" sz="1600" noProof="0" dirty="0" smtClean="0"/>
                    </a:p>
                    <a:p>
                      <a:pPr marL="0" indent="0" algn="ctr">
                        <a:buFont typeface="Arial" pitchFamily="34" charset="0"/>
                        <a:buNone/>
                      </a:pPr>
                      <a:endParaRPr lang="en-US" sz="1600" noProof="0" dirty="0" smtClean="0"/>
                    </a:p>
                    <a:p>
                      <a:pPr marL="0" indent="0" algn="ctr">
                        <a:buFont typeface="Arial" pitchFamily="34" charset="0"/>
                        <a:buNone/>
                      </a:pPr>
                      <a:r>
                        <a:rPr lang="en-US" sz="1600" b="1" baseline="0" noProof="0" dirty="0" smtClean="0">
                          <a:solidFill>
                            <a:schemeClr val="bg1"/>
                          </a:solidFill>
                        </a:rPr>
                        <a:t>Performance results</a:t>
                      </a:r>
                      <a:endParaRPr lang="en-US" sz="1600" b="1" baseline="0" noProof="0" dirty="0">
                        <a:solidFill>
                          <a:schemeClr val="bg1"/>
                        </a:solidFill>
                      </a:endParaRPr>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r>
                        <a:rPr lang="en-US" sz="1400" noProof="0" dirty="0" smtClean="0"/>
                        <a:t>An opinion on the report on execution of the budget</a:t>
                      </a:r>
                      <a:r>
                        <a:rPr lang="en-US" sz="1400" baseline="0" noProof="0" dirty="0" smtClean="0"/>
                        <a:t>, other expert testing and opinions</a:t>
                      </a:r>
                    </a:p>
                    <a:p>
                      <a:pPr algn="just"/>
                      <a:r>
                        <a:rPr lang="en-US" sz="1400" baseline="0" noProof="0" dirty="0" smtClean="0"/>
                        <a:t>Communications and instructions on violations,</a:t>
                      </a:r>
                    </a:p>
                    <a:p>
                      <a:pPr algn="just"/>
                      <a:r>
                        <a:rPr lang="en-US" sz="1400" baseline="0" noProof="0" dirty="0" smtClean="0"/>
                        <a:t>Reports to the Parliament</a:t>
                      </a:r>
                      <a:endParaRPr lang="en-US" sz="14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400" noProof="0" dirty="0" smtClean="0"/>
                        <a:t>Suspension</a:t>
                      </a:r>
                      <a:r>
                        <a:rPr lang="en-US" sz="1400" baseline="0" noProof="0" dirty="0" smtClean="0"/>
                        <a:t> of operations</a:t>
                      </a:r>
                      <a:r>
                        <a:rPr lang="en-US" sz="1400" noProof="0" dirty="0" smtClean="0"/>
                        <a:t>, fines,</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400" noProof="0" dirty="0" smtClean="0"/>
                        <a:t>Recovering</a:t>
                      </a:r>
                      <a:r>
                        <a:rPr lang="en-US" sz="1400" baseline="0" noProof="0" dirty="0" smtClean="0"/>
                        <a:t> unlawfully used budgetary funds</a:t>
                      </a:r>
                      <a:endParaRPr lang="en-US" sz="14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noProof="0" dirty="0" smtClean="0"/>
                        <a:t>Recommendations to the management on improvement of internal financial control</a:t>
                      </a:r>
                      <a:r>
                        <a:rPr lang="en-US" sz="1400" baseline="0" noProof="0" dirty="0" smtClean="0"/>
                        <a:t>, enhancing efficiency of budget expenditures</a:t>
                      </a:r>
                      <a:endParaRPr lang="en-US" sz="1400" noProof="0" dirty="0"/>
                    </a:p>
                  </a:txBody>
                  <a:tcPr marL="87023" marR="87023" marT="45715" marB="4571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876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
          <p:cNvSpPr txBox="1">
            <a:spLocks/>
          </p:cNvSpPr>
          <p:nvPr/>
        </p:nvSpPr>
        <p:spPr>
          <a:xfrm>
            <a:off x="7342188" y="1588"/>
            <a:ext cx="1593850" cy="309562"/>
          </a:xfrm>
          <a:prstGeom prst="rect">
            <a:avLst/>
          </a:prstGeom>
        </p:spPr>
        <p:txBody>
          <a:bodyPr/>
          <a:lstStyle>
            <a:defPPr>
              <a:defRPr lang="ru-RU"/>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a:lstStyle>
          <a:p>
            <a:pPr algn="r"/>
            <a:fld id="{8BAAFAC7-B355-4ACD-8910-0A5E7D0DACE1}" type="slidenum">
              <a:rPr lang="ru-RU" smtClean="0">
                <a:solidFill>
                  <a:prstClr val="white"/>
                </a:solidFill>
              </a:rPr>
              <a:pPr algn="r"/>
              <a:t>3</a:t>
            </a:fld>
            <a:endParaRPr lang="ru-RU" dirty="0">
              <a:solidFill>
                <a:prstClr val="white"/>
              </a:solidFill>
            </a:endParaRPr>
          </a:p>
        </p:txBody>
      </p:sp>
      <p:grpSp>
        <p:nvGrpSpPr>
          <p:cNvPr id="14" name="Группа 13"/>
          <p:cNvGrpSpPr/>
          <p:nvPr/>
        </p:nvGrpSpPr>
        <p:grpSpPr>
          <a:xfrm>
            <a:off x="681211" y="1053290"/>
            <a:ext cx="7873305" cy="5426601"/>
            <a:chOff x="670619" y="1358862"/>
            <a:chExt cx="7873305" cy="5426601"/>
          </a:xfrm>
        </p:grpSpPr>
        <p:sp>
          <p:nvSpPr>
            <p:cNvPr id="15" name="Oval 5"/>
            <p:cNvSpPr>
              <a:spLocks noChangeArrowheads="1"/>
            </p:cNvSpPr>
            <p:nvPr/>
          </p:nvSpPr>
          <p:spPr bwMode="auto">
            <a:xfrm>
              <a:off x="1202308" y="3550728"/>
              <a:ext cx="1987897" cy="1224136"/>
            </a:xfrm>
            <a:prstGeom prst="ellipse">
              <a:avLst/>
            </a:prstGeom>
            <a:gradFill rotWithShape="0">
              <a:gsLst>
                <a:gs pos="0">
                  <a:srgbClr val="FFFFFF"/>
                </a:gs>
                <a:gs pos="100000">
                  <a:srgbClr val="FF99CC"/>
                </a:gs>
              </a:gsLst>
              <a:path path="shape">
                <a:fillToRect l="50000" t="50000" r="50000" b="50000"/>
              </a:path>
            </a:gradFill>
            <a:ln w="9525">
              <a:noFill/>
              <a:round/>
              <a:headEnd/>
              <a:tailEnd/>
            </a:ln>
            <a:effectLst/>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0000"/>
                  </a:solidFill>
                  <a:effectLst/>
                  <a:uLnTx/>
                  <a:uFillTx/>
                  <a:latin typeface="Arial Narrow" pitchFamily="34" charset="0"/>
                  <a:cs typeface="Arial" charset="0"/>
                </a:rPr>
                <a:t>Internal Audit</a:t>
              </a:r>
              <a:endParaRPr kumimoji="0" lang="ru-RU" sz="1800" b="1"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6" name="Oval 6"/>
            <p:cNvSpPr>
              <a:spLocks noChangeArrowheads="1"/>
            </p:cNvSpPr>
            <p:nvPr/>
          </p:nvSpPr>
          <p:spPr bwMode="auto">
            <a:xfrm>
              <a:off x="5816128" y="3591853"/>
              <a:ext cx="1913434" cy="1146702"/>
            </a:xfrm>
            <a:prstGeom prst="ellipse">
              <a:avLst/>
            </a:prstGeom>
            <a:gradFill rotWithShape="0">
              <a:gsLst>
                <a:gs pos="0">
                  <a:srgbClr val="FFFFFF"/>
                </a:gs>
                <a:gs pos="100000">
                  <a:srgbClr val="99CCFF"/>
                </a:gs>
              </a:gsLst>
              <a:path path="shape">
                <a:fillToRect l="50000" t="50000" r="50000" b="50000"/>
              </a:path>
            </a:gradFill>
            <a:ln w="9525">
              <a:noFill/>
              <a:round/>
              <a:headEnd/>
              <a:tailEnd/>
            </a:ln>
            <a:effectLst/>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0000"/>
                  </a:solidFill>
                  <a:effectLst/>
                  <a:uLnTx/>
                  <a:uFillTx/>
                  <a:latin typeface="Arial Narrow" pitchFamily="34" charset="0"/>
                  <a:cs typeface="Arial" charset="0"/>
                </a:rPr>
                <a:t>Financial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srgbClr val="000000"/>
                  </a:solidFill>
                  <a:effectLst/>
                  <a:uLnTx/>
                  <a:uFillTx/>
                  <a:latin typeface="Arial Narrow" pitchFamily="34" charset="0"/>
                  <a:cs typeface="Arial" charset="0"/>
                </a:rPr>
                <a:t>Inspectorate</a:t>
              </a:r>
              <a:endParaRPr kumimoji="0" lang="ru-RU" sz="1800" b="1"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7" name="Двойная стрелка влево/вправо 16"/>
            <p:cNvSpPr/>
            <p:nvPr/>
          </p:nvSpPr>
          <p:spPr bwMode="auto">
            <a:xfrm>
              <a:off x="3276029" y="3920480"/>
              <a:ext cx="2520280" cy="484632"/>
            </a:xfrm>
            <a:prstGeom prst="leftRightArrow">
              <a:avLst/>
            </a:prstGeom>
            <a:gradFill>
              <a:gsLst>
                <a:gs pos="100000">
                  <a:srgbClr val="021813"/>
                </a:gs>
                <a:gs pos="3000">
                  <a:srgbClr val="00CC99">
                    <a:lumMod val="77000"/>
                    <a:lumOff val="23000"/>
                  </a:srgbClr>
                </a:gs>
                <a:gs pos="100000">
                  <a:srgbClr val="FF99CC">
                    <a:lumMod val="0"/>
                  </a:srgbClr>
                </a:gs>
              </a:gsLst>
              <a:path path="shape">
                <a:fillToRect l="50000" t="50000" r="50000" b="50000"/>
              </a:path>
            </a:gradFill>
            <a:ln w="28575" cap="flat" cmpd="sng" algn="ctr">
              <a:no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ru-RU" sz="2400" b="1" i="0" u="none" strike="noStrike" kern="0" cap="none" spc="0" normalizeH="0" baseline="0" dirty="0" smtClean="0">
                <a:ln>
                  <a:noFill/>
                </a:ln>
                <a:solidFill>
                  <a:srgbClr val="000000"/>
                </a:solidFill>
                <a:effectLst/>
                <a:uLnTx/>
                <a:uFillTx/>
                <a:latin typeface="Times New Roman" pitchFamily="18" charset="0"/>
                <a:cs typeface="Arial" charset="0"/>
              </a:endParaRPr>
            </a:p>
          </p:txBody>
        </p:sp>
        <p:sp>
          <p:nvSpPr>
            <p:cNvPr id="18" name="Oval 13"/>
            <p:cNvSpPr>
              <a:spLocks noChangeArrowheads="1"/>
            </p:cNvSpPr>
            <p:nvPr/>
          </p:nvSpPr>
          <p:spPr bwMode="auto">
            <a:xfrm>
              <a:off x="3769270" y="1358862"/>
              <a:ext cx="1439863" cy="1080120"/>
            </a:xfrm>
            <a:prstGeom prst="ellipse">
              <a:avLst/>
            </a:prstGeom>
            <a:gradFill rotWithShape="1">
              <a:gsLst>
                <a:gs pos="0">
                  <a:srgbClr val="FFFFFF"/>
                </a:gs>
                <a:gs pos="100000">
                  <a:srgbClr val="FFC901"/>
                </a:gs>
              </a:gsLst>
              <a:path path="shape">
                <a:fillToRect l="50000" t="50000" r="50000" b="50000"/>
              </a:path>
            </a:gradFill>
            <a:ln w="9525">
              <a:noFill/>
              <a:round/>
              <a:headEnd/>
              <a:tailEn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dirty="0" smtClean="0">
                  <a:ln>
                    <a:noFill/>
                  </a:ln>
                  <a:solidFill>
                    <a:srgbClr val="000000"/>
                  </a:solidFill>
                  <a:effectLst/>
                  <a:uLnTx/>
                  <a:uFillTx/>
                  <a:latin typeface="Arial Narrow" pitchFamily="34" charset="0"/>
                  <a:cs typeface="Arial" charset="0"/>
                </a:rPr>
                <a:t>Chamber of Accounts</a:t>
              </a:r>
              <a:endParaRPr kumimoji="0" lang="ru-RU" sz="2000" b="1" i="0" u="none" strike="noStrike" kern="0" cap="none" spc="0" normalizeH="0" baseline="0" dirty="0" smtClean="0">
                <a:ln>
                  <a:noFill/>
                </a:ln>
                <a:solidFill>
                  <a:srgbClr val="000000"/>
                </a:solidFill>
                <a:effectLst/>
                <a:uLnTx/>
                <a:uFillTx/>
                <a:latin typeface="Arial Narrow" pitchFamily="34" charset="0"/>
                <a:cs typeface="Arial" charset="0"/>
              </a:endParaRPr>
            </a:p>
          </p:txBody>
        </p:sp>
        <p:cxnSp>
          <p:nvCxnSpPr>
            <p:cNvPr id="19" name="Прямая со стрелкой 18"/>
            <p:cNvCxnSpPr/>
            <p:nvPr/>
          </p:nvCxnSpPr>
          <p:spPr bwMode="auto">
            <a:xfrm flipH="1">
              <a:off x="2642468" y="2438982"/>
              <a:ext cx="1300882" cy="1111746"/>
            </a:xfrm>
            <a:prstGeom prst="straightConnector1">
              <a:avLst/>
            </a:prstGeom>
            <a:solidFill>
              <a:srgbClr val="00CC99"/>
            </a:solidFill>
            <a:ln w="127000" cap="flat" cmpd="sng" algn="ctr">
              <a:solidFill>
                <a:srgbClr val="808080"/>
              </a:solidFill>
              <a:prstDash val="solid"/>
              <a:round/>
              <a:headEnd type="none" w="med" len="med"/>
              <a:tailEnd type="arrow"/>
            </a:ln>
            <a:effectLst/>
          </p:spPr>
        </p:cxnSp>
        <p:cxnSp>
          <p:nvCxnSpPr>
            <p:cNvPr id="20" name="Прямая со стрелкой 19"/>
            <p:cNvCxnSpPr/>
            <p:nvPr/>
          </p:nvCxnSpPr>
          <p:spPr bwMode="auto">
            <a:xfrm>
              <a:off x="5018732" y="2438982"/>
              <a:ext cx="1304131" cy="1189830"/>
            </a:xfrm>
            <a:prstGeom prst="straightConnector1">
              <a:avLst/>
            </a:prstGeom>
            <a:solidFill>
              <a:srgbClr val="00CC99"/>
            </a:solidFill>
            <a:ln w="127000" cap="flat" cmpd="sng" algn="ctr">
              <a:solidFill>
                <a:srgbClr val="808080"/>
              </a:solidFill>
              <a:prstDash val="solid"/>
              <a:round/>
              <a:headEnd type="none" w="med" len="med"/>
              <a:tailEnd type="arrow"/>
            </a:ln>
            <a:effectLst/>
          </p:spPr>
        </p:cxnSp>
        <p:sp>
          <p:nvSpPr>
            <p:cNvPr id="21" name="Овал 20"/>
            <p:cNvSpPr/>
            <p:nvPr/>
          </p:nvSpPr>
          <p:spPr>
            <a:xfrm>
              <a:off x="670619" y="3333750"/>
              <a:ext cx="7844731" cy="1733550"/>
            </a:xfrm>
            <a:prstGeom prst="ellipse">
              <a:avLst/>
            </a:prstGeom>
            <a:noFill/>
            <a:ln w="38100" cap="flat" cmpd="sng" algn="ctr">
              <a:solidFill>
                <a:srgbClr val="C4652D"/>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smtClean="0">
                <a:ln>
                  <a:noFill/>
                </a:ln>
                <a:solidFill>
                  <a:prstClr val="white"/>
                </a:solidFill>
                <a:effectLst/>
                <a:uLnTx/>
                <a:uFillTx/>
                <a:latin typeface="Arial"/>
                <a:ea typeface="+mn-ea"/>
                <a:cs typeface="+mn-cs"/>
              </a:endParaRPr>
            </a:p>
          </p:txBody>
        </p:sp>
        <p:sp>
          <p:nvSpPr>
            <p:cNvPr id="22" name="Стрелка вниз 21"/>
            <p:cNvSpPr/>
            <p:nvPr/>
          </p:nvSpPr>
          <p:spPr>
            <a:xfrm flipV="1">
              <a:off x="4315488" y="5143499"/>
              <a:ext cx="482662" cy="561841"/>
            </a:xfrm>
            <a:prstGeom prst="downArrow">
              <a:avLst/>
            </a:prstGeom>
            <a:solidFill>
              <a:srgbClr val="C4652D"/>
            </a:solidFill>
            <a:ln w="19050" cap="flat" cmpd="sng" algn="ctr">
              <a:solidFill>
                <a:srgbClr val="C4652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a:ln>
                  <a:noFill/>
                </a:ln>
                <a:solidFill>
                  <a:prstClr val="white"/>
                </a:solidFill>
                <a:effectLst/>
                <a:uLnTx/>
                <a:uFillTx/>
                <a:latin typeface="Arial"/>
                <a:ea typeface="+mn-ea"/>
                <a:cs typeface="+mn-cs"/>
              </a:endParaRPr>
            </a:p>
          </p:txBody>
        </p:sp>
        <p:sp>
          <p:nvSpPr>
            <p:cNvPr id="23" name="TextBox 22"/>
            <p:cNvSpPr txBox="1"/>
            <p:nvPr/>
          </p:nvSpPr>
          <p:spPr>
            <a:xfrm>
              <a:off x="3439592" y="3766591"/>
              <a:ext cx="1861407"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black"/>
                  </a:solidFill>
                </a:rPr>
                <a:t>Reviews, opinions</a:t>
              </a:r>
              <a:endParaRPr kumimoji="0" lang="ru-RU" sz="1400" b="1" i="0" u="none" strike="noStrike" kern="0" cap="none" spc="0" normalizeH="0" baseline="0" dirty="0" smtClean="0">
                <a:ln>
                  <a:noFill/>
                </a:ln>
                <a:solidFill>
                  <a:prstClr val="black"/>
                </a:solidFill>
                <a:effectLst/>
                <a:uLnTx/>
                <a:uFillTx/>
              </a:endParaRPr>
            </a:p>
          </p:txBody>
        </p:sp>
        <p:sp>
          <p:nvSpPr>
            <p:cNvPr id="24" name="TextBox 23"/>
            <p:cNvSpPr txBox="1"/>
            <p:nvPr/>
          </p:nvSpPr>
          <p:spPr>
            <a:xfrm>
              <a:off x="3392066" y="4251810"/>
              <a:ext cx="2416046"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prstClr val="black"/>
                  </a:solidFill>
                  <a:effectLst/>
                  <a:uLnTx/>
                  <a:uFillTx/>
                </a:rPr>
                <a:t>Information on request</a:t>
              </a:r>
              <a:r>
                <a:rPr kumimoji="0" lang="ru-RU" sz="1400" b="1" i="0" u="none" strike="noStrike" kern="0" cap="none" spc="0" normalizeH="0" baseline="0" dirty="0" smtClean="0">
                  <a:ln>
                    <a:noFill/>
                  </a:ln>
                  <a:solidFill>
                    <a:prstClr val="black"/>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prstClr val="black"/>
                  </a:solidFill>
                  <a:effectLst/>
                  <a:uLnTx/>
                  <a:uFillTx/>
                </a:rPr>
                <a:t>On violations</a:t>
              </a:r>
              <a:r>
                <a:rPr kumimoji="0" lang="en-US" sz="1400" b="1" i="0" u="none" strike="noStrike" kern="0" cap="none" spc="0" normalizeH="0" dirty="0" smtClean="0">
                  <a:ln>
                    <a:noFill/>
                  </a:ln>
                  <a:solidFill>
                    <a:prstClr val="black"/>
                  </a:solidFill>
                  <a:effectLst/>
                  <a:uLnTx/>
                  <a:uFillTx/>
                </a:rPr>
                <a:t> to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dirty="0" smtClean="0">
                  <a:ln>
                    <a:noFill/>
                  </a:ln>
                  <a:solidFill>
                    <a:prstClr val="black"/>
                  </a:solidFill>
                  <a:effectLst/>
                  <a:uLnTx/>
                  <a:uFillTx/>
                </a:rPr>
                <a:t>impose sanctions</a:t>
              </a:r>
              <a:endParaRPr kumimoji="0" lang="ru-RU" sz="1400" b="1" i="0" u="none" strike="noStrike" kern="0" cap="none" spc="0" normalizeH="0" baseline="0" dirty="0" smtClean="0">
                <a:ln>
                  <a:noFill/>
                </a:ln>
                <a:solidFill>
                  <a:prstClr val="black"/>
                </a:solidFill>
                <a:effectLst/>
                <a:uLnTx/>
                <a:uFillTx/>
              </a:endParaRPr>
            </a:p>
          </p:txBody>
        </p:sp>
        <p:sp>
          <p:nvSpPr>
            <p:cNvPr id="25" name="TextBox 24"/>
            <p:cNvSpPr txBox="1"/>
            <p:nvPr/>
          </p:nvSpPr>
          <p:spPr>
            <a:xfrm>
              <a:off x="2042537" y="1961928"/>
              <a:ext cx="1507144"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lang="ru-RU" sz="1400" b="1" kern="0" dirty="0">
                <a:solidFill>
                  <a:prstClr val="black"/>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black"/>
                  </a:solidFill>
                </a:rPr>
                <a:t>Review of </a:t>
              </a:r>
              <a:br>
                <a:rPr lang="en-US" sz="1400" b="1" kern="0" dirty="0" smtClean="0">
                  <a:solidFill>
                    <a:prstClr val="black"/>
                  </a:solidFill>
                </a:rPr>
              </a:br>
              <a:r>
                <a:rPr lang="en-US" sz="1400" b="1" kern="0" dirty="0" smtClean="0">
                  <a:solidFill>
                    <a:prstClr val="black"/>
                  </a:solidFill>
                </a:rPr>
                <a:t>internal audit </a:t>
              </a:r>
              <a:br>
                <a:rPr lang="en-US" sz="1400" b="1" kern="0" dirty="0" smtClean="0">
                  <a:solidFill>
                    <a:prstClr val="black"/>
                  </a:solidFill>
                </a:rPr>
              </a:br>
              <a:r>
                <a:rPr lang="en-US" sz="1400" b="1" kern="0" dirty="0" smtClean="0">
                  <a:solidFill>
                    <a:prstClr val="black"/>
                  </a:solidFill>
                </a:rPr>
                <a:t>efficiency</a:t>
              </a:r>
              <a:endParaRPr kumimoji="0" lang="ru-RU" sz="1400" b="1" i="0" u="none" strike="noStrike" kern="0" cap="none" spc="0" normalizeH="0" baseline="0" dirty="0" smtClean="0">
                <a:ln>
                  <a:noFill/>
                </a:ln>
                <a:solidFill>
                  <a:prstClr val="black"/>
                </a:solidFill>
                <a:effectLst/>
                <a:uLnTx/>
                <a:uFillTx/>
              </a:endParaRPr>
            </a:p>
          </p:txBody>
        </p:sp>
        <p:sp>
          <p:nvSpPr>
            <p:cNvPr id="26" name="TextBox 25"/>
            <p:cNvSpPr txBox="1"/>
            <p:nvPr/>
          </p:nvSpPr>
          <p:spPr>
            <a:xfrm>
              <a:off x="5670797" y="2532743"/>
              <a:ext cx="23711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prstClr val="black"/>
                  </a:solidFill>
                  <a:effectLst/>
                  <a:uLnTx/>
                  <a:uFillTx/>
                </a:rPr>
                <a:t>Inspections of activities</a:t>
              </a:r>
              <a:endParaRPr kumimoji="0" lang="ru-RU" sz="1400" b="1" i="0" u="none" strike="noStrike" kern="0" cap="none" spc="0" normalizeH="0" baseline="0" dirty="0" smtClean="0">
                <a:ln>
                  <a:noFill/>
                </a:ln>
                <a:solidFill>
                  <a:prstClr val="black"/>
                </a:solidFill>
                <a:effectLst/>
                <a:uLnTx/>
                <a:uFillTx/>
              </a:endParaRPr>
            </a:p>
          </p:txBody>
        </p:sp>
        <p:sp>
          <p:nvSpPr>
            <p:cNvPr id="27" name="Oval 13"/>
            <p:cNvSpPr>
              <a:spLocks noChangeArrowheads="1"/>
            </p:cNvSpPr>
            <p:nvPr/>
          </p:nvSpPr>
          <p:spPr bwMode="auto">
            <a:xfrm>
              <a:off x="2801462" y="5705343"/>
              <a:ext cx="3525270" cy="1080120"/>
            </a:xfrm>
            <a:prstGeom prst="ellipse">
              <a:avLst/>
            </a:prstGeom>
            <a:gradFill rotWithShape="1">
              <a:gsLst>
                <a:gs pos="0">
                  <a:srgbClr val="FFFFFF"/>
                </a:gs>
                <a:gs pos="100000">
                  <a:srgbClr val="00E266"/>
                </a:gs>
              </a:gsLst>
              <a:path path="shape">
                <a:fillToRect l="50000" t="50000" r="50000" b="50000"/>
              </a:path>
            </a:gradFill>
            <a:ln w="9525">
              <a:noFill/>
              <a:round/>
              <a:headEnd/>
              <a:tailEn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dirty="0" smtClean="0">
                  <a:ln>
                    <a:noFill/>
                  </a:ln>
                  <a:solidFill>
                    <a:srgbClr val="000000"/>
                  </a:solidFill>
                  <a:effectLst/>
                  <a:uLnTx/>
                  <a:uFillTx/>
                  <a:latin typeface="Arial Narrow" pitchFamily="34" charset="0"/>
                  <a:cs typeface="Arial" charset="0"/>
                </a:rPr>
                <a:t>MoF of Russia</a:t>
              </a:r>
              <a:endParaRPr kumimoji="0" lang="ru-RU" sz="2000" b="1"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28" name="TextBox 27"/>
            <p:cNvSpPr txBox="1"/>
            <p:nvPr/>
          </p:nvSpPr>
          <p:spPr>
            <a:xfrm>
              <a:off x="4798150" y="5386320"/>
              <a:ext cx="139333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prstClr val="black"/>
                  </a:solidFill>
                  <a:effectLst/>
                  <a:uLnTx/>
                  <a:uFillTx/>
                </a:rPr>
                <a:t>Methodology</a:t>
              </a:r>
              <a:endParaRPr kumimoji="0" lang="ru-RU" sz="1400" b="1" i="0" u="none" strike="noStrike" kern="0" cap="none" spc="0" normalizeH="0" baseline="0" dirty="0" smtClean="0">
                <a:ln>
                  <a:noFill/>
                </a:ln>
                <a:solidFill>
                  <a:prstClr val="black"/>
                </a:solidFill>
                <a:effectLst/>
                <a:uLnTx/>
                <a:uFillTx/>
              </a:endParaRPr>
            </a:p>
          </p:txBody>
        </p:sp>
        <p:sp>
          <p:nvSpPr>
            <p:cNvPr id="29" name="TextBox 28"/>
            <p:cNvSpPr txBox="1"/>
            <p:nvPr/>
          </p:nvSpPr>
          <p:spPr>
            <a:xfrm>
              <a:off x="5744947" y="1437257"/>
              <a:ext cx="2798977" cy="923330"/>
            </a:xfrm>
            <a:prstGeom prst="rect">
              <a:avLst/>
            </a:prstGeom>
            <a:noFill/>
            <a:ln w="25400" cmpd="sng">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Times New Roman" panose="02020603050405020304" pitchFamily="18" charset="0"/>
                  <a:cs typeface="Times New Roman" panose="02020603050405020304" pitchFamily="18" charset="0"/>
                </a:rPr>
                <a:t>Law on the Chamber of Accounts</a:t>
              </a:r>
              <a:r>
                <a:rPr kumimoji="0" lang="ru-RU" sz="1800" b="1" i="0" u="none" strike="noStrike" kern="0" cap="none" spc="0" normalizeH="0" baseline="0" dirty="0" smtClean="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ru-RU" sz="1800" b="1" i="0" u="none" strike="noStrike" kern="0" cap="none" spc="0" normalizeH="0" baseline="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dirty="0" smtClean="0">
                  <a:ln>
                    <a:noFill/>
                  </a:ln>
                  <a:solidFill>
                    <a:prstClr val="black"/>
                  </a:solidFill>
                  <a:effectLst/>
                  <a:uLnTx/>
                  <a:uFillTx/>
                  <a:latin typeface="Times New Roman" panose="02020603050405020304" pitchFamily="18" charset="0"/>
                  <a:cs typeface="Times New Roman" panose="02020603050405020304" pitchFamily="18" charset="0"/>
                </a:rPr>
                <a:t>External Audit Standards</a:t>
              </a:r>
              <a:endParaRPr kumimoji="0" lang="ru-RU" sz="1800" b="1" i="0" u="none" strike="noStrike" kern="0" cap="none" spc="0" normalizeH="0" baseline="0" dirty="0" smtClean="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0" name="Стрелка вправо 29"/>
            <p:cNvSpPr/>
            <p:nvPr/>
          </p:nvSpPr>
          <p:spPr>
            <a:xfrm flipH="1">
              <a:off x="5209009" y="1656606"/>
              <a:ext cx="507239" cy="484632"/>
            </a:xfrm>
            <a:prstGeom prst="rightArrow">
              <a:avLst/>
            </a:prstGeom>
            <a:solidFill>
              <a:srgbClr val="FFC000"/>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smtClean="0">
                <a:ln>
                  <a:noFill/>
                </a:ln>
                <a:solidFill>
                  <a:prstClr val="white"/>
                </a:solidFill>
                <a:effectLst/>
                <a:uLnTx/>
                <a:uFillTx/>
                <a:latin typeface="Arial"/>
                <a:ea typeface="+mn-ea"/>
                <a:cs typeface="+mn-cs"/>
              </a:endParaRPr>
            </a:p>
          </p:txBody>
        </p:sp>
      </p:grpSp>
      <p:sp>
        <p:nvSpPr>
          <p:cNvPr id="31" name="Rectangle 17"/>
          <p:cNvSpPr txBox="1">
            <a:spLocks noChangeArrowheads="1"/>
          </p:cNvSpPr>
          <p:nvPr/>
        </p:nvSpPr>
        <p:spPr bwMode="auto">
          <a:xfrm>
            <a:off x="-172220" y="294481"/>
            <a:ext cx="9344025" cy="639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lgn="ctr"/>
            <a:r>
              <a:rPr lang="en-US" sz="2400" b="1" dirty="0" smtClean="0">
                <a:solidFill>
                  <a:srgbClr val="00602B"/>
                </a:solidFill>
              </a:rPr>
              <a:t>Lines of interaction between IA, </a:t>
            </a:r>
            <a:r>
              <a:rPr lang="ru-RU" sz="2400" b="1" dirty="0" smtClean="0">
                <a:solidFill>
                  <a:srgbClr val="00602B"/>
                </a:solidFill>
              </a:rPr>
              <a:t>SAI </a:t>
            </a:r>
            <a:r>
              <a:rPr lang="en-US" sz="2400" b="1" dirty="0" smtClean="0">
                <a:solidFill>
                  <a:srgbClr val="00602B"/>
                </a:solidFill>
              </a:rPr>
              <a:t>and FI</a:t>
            </a:r>
            <a:endParaRPr lang="ru-RU" sz="2400" b="1" dirty="0">
              <a:solidFill>
                <a:srgbClr val="00602B"/>
              </a:solidFill>
            </a:endParaRPr>
          </a:p>
        </p:txBody>
      </p:sp>
      <p:cxnSp>
        <p:nvCxnSpPr>
          <p:cNvPr id="32" name="Прямая со стрелкой 31"/>
          <p:cNvCxnSpPr/>
          <p:nvPr/>
        </p:nvCxnSpPr>
        <p:spPr bwMode="auto">
          <a:xfrm flipH="1">
            <a:off x="6282222" y="4562974"/>
            <a:ext cx="501216" cy="1111746"/>
          </a:xfrm>
          <a:prstGeom prst="straightConnector1">
            <a:avLst/>
          </a:prstGeom>
          <a:solidFill>
            <a:srgbClr val="00CC99"/>
          </a:solidFill>
          <a:ln w="127000" cap="flat" cmpd="sng" algn="ctr">
            <a:solidFill>
              <a:srgbClr val="808080"/>
            </a:solidFill>
            <a:prstDash val="solid"/>
            <a:round/>
            <a:headEnd type="none" w="med" len="med"/>
            <a:tailEnd type="arrow"/>
          </a:ln>
          <a:effectLst/>
        </p:spPr>
      </p:cxnSp>
      <p:sp>
        <p:nvSpPr>
          <p:cNvPr id="33" name="TextBox 32"/>
          <p:cNvSpPr txBox="1"/>
          <p:nvPr/>
        </p:nvSpPr>
        <p:spPr>
          <a:xfrm>
            <a:off x="6783438" y="4789395"/>
            <a:ext cx="2169184"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prstClr val="black"/>
                </a:solidFill>
                <a:effectLst/>
                <a:uLnTx/>
                <a:uFillTx/>
              </a:rPr>
              <a:t>Consolidated</a:t>
            </a:r>
            <a:r>
              <a:rPr kumimoji="0" lang="en-US" sz="1400" b="1" i="0" u="none" strike="noStrike" kern="0" cap="none" spc="0" normalizeH="0" dirty="0" smtClean="0">
                <a:ln>
                  <a:noFill/>
                </a:ln>
                <a:solidFill>
                  <a:prstClr val="black"/>
                </a:solidFill>
                <a:effectLst/>
                <a:uLnTx/>
                <a:uFillTx/>
              </a:rPr>
              <a:t> report</a:t>
            </a:r>
          </a:p>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black"/>
                </a:solidFill>
              </a:rPr>
              <a:t>on results of internal </a:t>
            </a:r>
            <a:br>
              <a:rPr lang="en-US" sz="1400" b="1" kern="0" dirty="0" smtClean="0">
                <a:solidFill>
                  <a:prstClr val="black"/>
                </a:solidFill>
              </a:rPr>
            </a:br>
            <a:r>
              <a:rPr lang="en-US" sz="1400" b="1" kern="0" dirty="0" smtClean="0">
                <a:solidFill>
                  <a:prstClr val="black"/>
                </a:solidFill>
              </a:rPr>
              <a:t>control and audit </a:t>
            </a:r>
            <a:br>
              <a:rPr lang="en-US" sz="1400" b="1" kern="0" dirty="0" smtClean="0">
                <a:solidFill>
                  <a:prstClr val="black"/>
                </a:solidFill>
              </a:rPr>
            </a:br>
            <a:r>
              <a:rPr lang="en-US" sz="1400" b="1" kern="0" dirty="0" smtClean="0">
                <a:solidFill>
                  <a:prstClr val="black"/>
                </a:solidFill>
              </a:rPr>
              <a:t>review</a:t>
            </a:r>
            <a:endParaRPr kumimoji="0" lang="ru-RU" sz="1400" b="1" i="0" u="none" strike="noStrike" kern="0" cap="none" spc="0" normalizeH="0" baseline="0" dirty="0" smtClean="0">
              <a:ln>
                <a:noFill/>
              </a:ln>
              <a:solidFill>
                <a:prstClr val="black"/>
              </a:solidFill>
              <a:effectLst/>
              <a:uLnTx/>
              <a:uFillTx/>
            </a:endParaRPr>
          </a:p>
        </p:txBody>
      </p:sp>
    </p:spTree>
    <p:extLst>
      <p:ext uri="{BB962C8B-B14F-4D97-AF65-F5344CB8AC3E}">
        <p14:creationId xmlns:p14="http://schemas.microsoft.com/office/powerpoint/2010/main" val="1804166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348555" y="1167204"/>
            <a:ext cx="6553200" cy="646331"/>
          </a:xfrm>
          <a:prstGeom prst="rect">
            <a:avLst/>
          </a:prstGeom>
        </p:spPr>
        <p:txBody>
          <a:bodyPr wrap="square">
            <a:spAutoFit/>
          </a:bodyPr>
          <a:lstStyle/>
          <a:p>
            <a:pPr algn="ctr" fontAlgn="auto">
              <a:spcBef>
                <a:spcPts val="0"/>
              </a:spcBef>
              <a:spcAft>
                <a:spcPts val="0"/>
              </a:spcAft>
            </a:pPr>
            <a:r>
              <a:rPr lang="en-US" dirty="0" smtClean="0">
                <a:solidFill>
                  <a:prstClr val="black"/>
                </a:solidFill>
                <a:latin typeface="Arial" panose="020B0604020202020204" pitchFamily="34" charset="0"/>
                <a:cs typeface="Arial" panose="020B0604020202020204" pitchFamily="34" charset="0"/>
              </a:rPr>
              <a:t> </a:t>
            </a:r>
          </a:p>
          <a:p>
            <a:pPr algn="ctr" fontAlgn="auto">
              <a:spcBef>
                <a:spcPts val="0"/>
              </a:spcBef>
              <a:spcAft>
                <a:spcPts val="0"/>
              </a:spcAft>
            </a:pPr>
            <a:r>
              <a:rPr lang="en-US" dirty="0" smtClean="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endParaRPr>
          </a:p>
        </p:txBody>
      </p:sp>
      <p:sp>
        <p:nvSpPr>
          <p:cNvPr id="3" name="Номер слайда 2"/>
          <p:cNvSpPr>
            <a:spLocks noGrp="1"/>
          </p:cNvSpPr>
          <p:nvPr>
            <p:ph type="sldNum" sz="quarter" idx="11"/>
          </p:nvPr>
        </p:nvSpPr>
        <p:spPr>
          <a:xfrm flipH="1">
            <a:off x="6711154" y="5231610"/>
            <a:ext cx="886621" cy="490540"/>
          </a:xfrm>
        </p:spPr>
        <p:txBody>
          <a:bodyPr/>
          <a:lstStyle/>
          <a:p>
            <a:pPr>
              <a:defRPr/>
            </a:pPr>
            <a:fld id="{7C948A7D-6C52-4157-BEA1-1B3B6891AEA4}" type="slidenum">
              <a:rPr lang="en-US" smtClean="0">
                <a:solidFill>
                  <a:prstClr val="white"/>
                </a:solidFill>
              </a:rPr>
              <a:pPr>
                <a:defRPr/>
              </a:pPr>
              <a:t>4</a:t>
            </a:fld>
            <a:endParaRPr lang="en-US" dirty="0">
              <a:solidFill>
                <a:prstClr val="white"/>
              </a:solidFill>
            </a:endParaRPr>
          </a:p>
        </p:txBody>
      </p:sp>
      <p:sp>
        <p:nvSpPr>
          <p:cNvPr id="10" name="Rectangle 17"/>
          <p:cNvSpPr txBox="1">
            <a:spLocks noChangeArrowheads="1"/>
          </p:cNvSpPr>
          <p:nvPr/>
        </p:nvSpPr>
        <p:spPr bwMode="auto">
          <a:xfrm>
            <a:off x="-112744" y="294471"/>
            <a:ext cx="9256741" cy="639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657225" indent="-246063" eaLnBrk="0" hangingPunct="0">
              <a:spcBef>
                <a:spcPts val="300"/>
              </a:spcBef>
              <a:buClr>
                <a:schemeClr val="accent2"/>
              </a:buClr>
              <a:buFont typeface="Georgia" pitchFamily="18" charset="0"/>
              <a:buChar char="▫"/>
              <a:defRPr sz="2600">
                <a:solidFill>
                  <a:schemeClr val="accent2"/>
                </a:solidFill>
                <a:latin typeface="Arial" charset="0"/>
              </a:defRPr>
            </a:lvl2pPr>
            <a:lvl3pPr marL="922338" indent="-219075" eaLnBrk="0" hangingPunct="0">
              <a:spcBef>
                <a:spcPts val="300"/>
              </a:spcBef>
              <a:buClr>
                <a:schemeClr val="accent1"/>
              </a:buClr>
              <a:buFont typeface="Wingdings 2" pitchFamily="18" charset="2"/>
              <a:buChar char=""/>
              <a:defRPr sz="2400">
                <a:solidFill>
                  <a:schemeClr val="accent1"/>
                </a:solidFill>
                <a:latin typeface="Arial" charset="0"/>
              </a:defRPr>
            </a:lvl3pPr>
            <a:lvl4pPr marL="1179513" indent="-200025" eaLnBrk="0" hangingPunct="0">
              <a:spcBef>
                <a:spcPts val="300"/>
              </a:spcBef>
              <a:buClr>
                <a:schemeClr val="accent1"/>
              </a:buClr>
              <a:buFont typeface="Wingdings 2" pitchFamily="18" charset="2"/>
              <a:buChar char=""/>
              <a:defRPr sz="2200">
                <a:solidFill>
                  <a:schemeClr val="accent1"/>
                </a:solidFill>
                <a:latin typeface="Arial" charset="0"/>
              </a:defRPr>
            </a:lvl4pPr>
            <a:lvl5pPr marL="1389063" indent="-182563" eaLnBrk="0" hangingPunct="0">
              <a:spcBef>
                <a:spcPts val="300"/>
              </a:spcBef>
              <a:buClr>
                <a:srgbClr val="A04DA3"/>
              </a:buClr>
              <a:buFont typeface="Georgia" pitchFamily="18" charset="0"/>
              <a:buChar char="▫"/>
              <a:defRPr sz="2000">
                <a:solidFill>
                  <a:srgbClr val="A04DA3"/>
                </a:solidFill>
                <a:latin typeface="Arial" charset="0"/>
              </a:defRPr>
            </a:lvl5pPr>
            <a:lvl6pPr marL="18462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3034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27606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2178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algn="ctr">
              <a:spcBef>
                <a:spcPct val="0"/>
              </a:spcBef>
              <a:buClrTx/>
              <a:buFontTx/>
              <a:buNone/>
            </a:pPr>
            <a:r>
              <a:rPr lang="en-US" altLang="ru-RU" sz="2400" b="1" dirty="0" smtClean="0">
                <a:solidFill>
                  <a:srgbClr val="00602B"/>
                </a:solidFill>
                <a:cs typeface="Arial" charset="0"/>
              </a:rPr>
              <a:t>Regulation of internal financial control and audit (1)</a:t>
            </a:r>
            <a:endParaRPr lang="en-US" altLang="ru-RU" sz="2400" b="1" dirty="0" smtClean="0">
              <a:solidFill>
                <a:srgbClr val="00602B"/>
              </a:solidFill>
              <a:cs typeface="Arial" charset="0"/>
            </a:endParaRPr>
          </a:p>
        </p:txBody>
      </p:sp>
      <p:graphicFrame>
        <p:nvGraphicFramePr>
          <p:cNvPr id="9" name="Диаграмма 8"/>
          <p:cNvGraphicFramePr>
            <a:graphicFrameLocks/>
          </p:cNvGraphicFramePr>
          <p:nvPr>
            <p:extLst>
              <p:ext uri="{D42A27DB-BD31-4B8C-83A1-F6EECF244321}">
                <p14:modId xmlns:p14="http://schemas.microsoft.com/office/powerpoint/2010/main" val="3440331568"/>
              </p:ext>
            </p:extLst>
          </p:nvPr>
        </p:nvGraphicFramePr>
        <p:xfrm>
          <a:off x="0" y="934233"/>
          <a:ext cx="9906000" cy="6524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Диаграмма 10"/>
          <p:cNvGraphicFramePr/>
          <p:nvPr>
            <p:extLst>
              <p:ext uri="{D42A27DB-BD31-4B8C-83A1-F6EECF244321}">
                <p14:modId xmlns:p14="http://schemas.microsoft.com/office/powerpoint/2010/main" val="2378488114"/>
              </p:ext>
            </p:extLst>
          </p:nvPr>
        </p:nvGraphicFramePr>
        <p:xfrm>
          <a:off x="-112744" y="1922460"/>
          <a:ext cx="4572032" cy="44291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Диаграмма 11"/>
          <p:cNvGraphicFramePr/>
          <p:nvPr>
            <p:extLst>
              <p:ext uri="{D42A27DB-BD31-4B8C-83A1-F6EECF244321}">
                <p14:modId xmlns:p14="http://schemas.microsoft.com/office/powerpoint/2010/main" val="242394986"/>
              </p:ext>
            </p:extLst>
          </p:nvPr>
        </p:nvGraphicFramePr>
        <p:xfrm>
          <a:off x="4420376" y="1167204"/>
          <a:ext cx="5214942" cy="4349752"/>
        </p:xfrm>
        <a:graphic>
          <a:graphicData uri="http://schemas.openxmlformats.org/drawingml/2006/chart">
            <c:chart xmlns:c="http://schemas.openxmlformats.org/drawingml/2006/chart" xmlns:r="http://schemas.openxmlformats.org/officeDocument/2006/relationships" r:id="rId5"/>
          </a:graphicData>
        </a:graphic>
      </p:graphicFrame>
      <p:cxnSp>
        <p:nvCxnSpPr>
          <p:cNvPr id="13" name="Прямая со стрелкой 12"/>
          <p:cNvCxnSpPr/>
          <p:nvPr/>
        </p:nvCxnSpPr>
        <p:spPr bwMode="auto">
          <a:xfrm>
            <a:off x="5065712" y="1899442"/>
            <a:ext cx="742950" cy="1027113"/>
          </a:xfrm>
          <a:prstGeom prst="straightConnector1">
            <a:avLst/>
          </a:prstGeom>
          <a:solidFill>
            <a:srgbClr val="00CC99"/>
          </a:solidFill>
          <a:ln w="127000" cap="flat" cmpd="sng" algn="ctr">
            <a:solidFill>
              <a:srgbClr val="808080"/>
            </a:solidFill>
            <a:prstDash val="solid"/>
            <a:round/>
            <a:headEnd type="none" w="med" len="med"/>
            <a:tailEnd type="arrow"/>
          </a:ln>
          <a:effectLst/>
        </p:spPr>
      </p:cxnSp>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779587" y="1899442"/>
            <a:ext cx="1292225"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AutoShape 39"/>
          <p:cNvSpPr>
            <a:spLocks noChangeArrowheads="1"/>
          </p:cNvSpPr>
          <p:nvPr/>
        </p:nvSpPr>
        <p:spPr bwMode="auto">
          <a:xfrm>
            <a:off x="3974304" y="6005515"/>
            <a:ext cx="2736850" cy="684212"/>
          </a:xfrm>
          <a:prstGeom prst="roundRect">
            <a:avLst>
              <a:gd name="adj" fmla="val 16667"/>
            </a:avLst>
          </a:prstGeom>
          <a:solidFill>
            <a:srgbClr val="424456">
              <a:lumMod val="20000"/>
              <a:lumOff val="80000"/>
            </a:srgbClr>
          </a:solidFill>
          <a:ln w="28575">
            <a:solidFill>
              <a:srgbClr val="DEDEDE"/>
            </a:solidFill>
            <a:round/>
            <a:headEnd/>
            <a:tailEnd/>
          </a:ln>
          <a:effectLst/>
        </p:spPr>
        <p:txBody>
          <a:bodyPr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600" i="1" kern="0" dirty="0" smtClean="0">
                <a:solidFill>
                  <a:prstClr val="black"/>
                </a:solidFill>
                <a:latin typeface="Arial Narrow" pitchFamily="34" charset="0"/>
              </a:rPr>
              <a:t>Internal audit units </a:t>
            </a:r>
            <a:r>
              <a:rPr lang="en-US" sz="1600" i="1" kern="0" dirty="0" smtClean="0">
                <a:solidFill>
                  <a:prstClr val="black"/>
                </a:solidFill>
                <a:latin typeface="Arial Narrow" pitchFamily="34" charset="0"/>
              </a:rPr>
              <a:t>are established in certain public entities</a:t>
            </a:r>
            <a:endParaRPr kumimoji="0" lang="en-US" sz="1600" b="0" i="1" u="none" strike="noStrike" kern="0" cap="none" spc="0" normalizeH="0" baseline="0" dirty="0">
              <a:ln>
                <a:noFill/>
              </a:ln>
              <a:solidFill>
                <a:prstClr val="black"/>
              </a:solidFill>
              <a:effectLst/>
              <a:uLnTx/>
              <a:uFillTx/>
              <a:latin typeface="Arial Narrow" pitchFamily="34" charset="0"/>
            </a:endParaRPr>
          </a:p>
        </p:txBody>
      </p:sp>
    </p:spTree>
    <p:extLst>
      <p:ext uri="{BB962C8B-B14F-4D97-AF65-F5344CB8AC3E}">
        <p14:creationId xmlns:p14="http://schemas.microsoft.com/office/powerpoint/2010/main" val="3259005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a:xfrm>
            <a:off x="6841424" y="-60177"/>
            <a:ext cx="2023208" cy="365125"/>
          </a:xfrm>
        </p:spPr>
        <p:txBody>
          <a:bodyPr/>
          <a:lstStyle/>
          <a:p>
            <a:pPr>
              <a:defRPr/>
            </a:pPr>
            <a:fld id="{7C948A7D-6C52-4157-BEA1-1B3B6891AEA4}" type="slidenum">
              <a:rPr lang="en-US" smtClean="0">
                <a:solidFill>
                  <a:prstClr val="white"/>
                </a:solidFill>
              </a:rPr>
              <a:pPr>
                <a:defRPr/>
              </a:pPr>
              <a:t>5</a:t>
            </a:fld>
            <a:endParaRPr lang="en-US" dirty="0">
              <a:solidFill>
                <a:prstClr val="white"/>
              </a:solidFill>
            </a:endParaRPr>
          </a:p>
        </p:txBody>
      </p:sp>
      <p:grpSp>
        <p:nvGrpSpPr>
          <p:cNvPr id="5" name="Группа 4"/>
          <p:cNvGrpSpPr/>
          <p:nvPr/>
        </p:nvGrpSpPr>
        <p:grpSpPr>
          <a:xfrm>
            <a:off x="217542" y="669205"/>
            <a:ext cx="8994775" cy="5918200"/>
            <a:chOff x="239712" y="630237"/>
            <a:chExt cx="8994775" cy="5918200"/>
          </a:xfrm>
        </p:grpSpPr>
        <p:sp>
          <p:nvSpPr>
            <p:cNvPr id="6" name="AutoShape 33"/>
            <p:cNvSpPr>
              <a:spLocks noChangeArrowheads="1"/>
            </p:cNvSpPr>
            <p:nvPr/>
          </p:nvSpPr>
          <p:spPr bwMode="auto">
            <a:xfrm>
              <a:off x="323850" y="1412875"/>
              <a:ext cx="5688013" cy="577850"/>
            </a:xfrm>
            <a:prstGeom prst="roundRect">
              <a:avLst>
                <a:gd name="adj" fmla="val 16667"/>
              </a:avLst>
            </a:prstGeom>
            <a:gradFill rotWithShape="1">
              <a:gsLst>
                <a:gs pos="0">
                  <a:srgbClr val="CCCCFF"/>
                </a:gs>
                <a:gs pos="100000">
                  <a:sysClr val="window" lastClr="FFFFFF"/>
                </a:gs>
              </a:gsLst>
              <a:lin ang="5400000" scaled="1"/>
            </a:gradFill>
            <a:ln w="28575">
              <a:solidFill>
                <a:srgbClr val="DEDED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ru-RU" sz="1800" b="1" i="1" u="none" strike="noStrike" kern="0" cap="none" spc="0" normalizeH="0" baseline="0" dirty="0" smtClean="0">
                  <a:ln>
                    <a:noFill/>
                  </a:ln>
                  <a:solidFill>
                    <a:srgbClr val="000000"/>
                  </a:solidFill>
                  <a:effectLst/>
                  <a:uLnTx/>
                  <a:uFillTx/>
                  <a:latin typeface="Arial Narrow" pitchFamily="34" charset="0"/>
                  <a:cs typeface="Arial" charset="0"/>
                </a:rPr>
                <a:t>Internal financial control</a:t>
              </a:r>
              <a:endParaRPr kumimoji="0" lang="en-US" altLang="ru-RU" sz="1800" b="1" i="1"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8" name="AutoShape 29"/>
            <p:cNvSpPr>
              <a:spLocks noChangeArrowheads="1"/>
            </p:cNvSpPr>
            <p:nvPr/>
          </p:nvSpPr>
          <p:spPr bwMode="auto">
            <a:xfrm>
              <a:off x="2268537" y="2247107"/>
              <a:ext cx="2016125" cy="3094037"/>
            </a:xfrm>
            <a:prstGeom prst="roundRect">
              <a:avLst>
                <a:gd name="adj" fmla="val 16667"/>
              </a:avLst>
            </a:prstGeom>
            <a:solidFill>
              <a:sysClr val="window" lastClr="FFFFFF"/>
            </a:solidFill>
            <a:ln w="28575">
              <a:solidFill>
                <a:srgbClr val="DEDED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algn="just" defTabSz="914400" eaLnBrk="1" fontAlgn="auto" latinLnBrk="0" hangingPunct="1">
                <a:lnSpc>
                  <a:spcPct val="100000"/>
                </a:lnSpc>
                <a:spcBef>
                  <a:spcPct val="0"/>
                </a:spcBef>
                <a:spcAft>
                  <a:spcPts val="0"/>
                </a:spcAft>
                <a:buClrTx/>
                <a:buSzTx/>
                <a:buFontTx/>
                <a:buNone/>
                <a:tabLst/>
                <a:defRPr/>
              </a:pPr>
              <a:r>
                <a:rPr lang="en-US" altLang="ru-RU" sz="1400" kern="0" dirty="0" smtClean="0">
                  <a:solidFill>
                    <a:srgbClr val="000000"/>
                  </a:solidFill>
                  <a:latin typeface="Arial Narrow" pitchFamily="34" charset="0"/>
                  <a:cs typeface="Arial" charset="0"/>
                </a:rPr>
                <a:t>Control over compliance with internal standards and procedures</a:t>
              </a:r>
              <a:r>
                <a:rPr lang="en-US" altLang="ru-RU" sz="1400" kern="0" dirty="0">
                  <a:solidFill>
                    <a:srgbClr val="000000"/>
                  </a:solidFill>
                  <a:latin typeface="Arial Narrow" pitchFamily="34" charset="0"/>
                  <a:cs typeface="Arial" charset="0"/>
                </a:rPr>
                <a:t> for preparation and execution of the budget </a:t>
              </a:r>
              <a:r>
                <a:rPr lang="en-US" altLang="ru-RU" sz="1400" kern="0" dirty="0" smtClean="0">
                  <a:solidFill>
                    <a:srgbClr val="000000"/>
                  </a:solidFill>
                  <a:latin typeface="Arial Narrow" pitchFamily="34" charset="0"/>
                  <a:cs typeface="Arial" charset="0"/>
                </a:rPr>
                <a:t>by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revenues</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 preparation of </a:t>
              </a:r>
              <a:r>
                <a:rPr lang="en-US" altLang="ru-RU" sz="1400" kern="0" dirty="0" smtClean="0">
                  <a:solidFill>
                    <a:srgbClr val="000000"/>
                  </a:solidFill>
                  <a:latin typeface="Arial Narrow" pitchFamily="34" charset="0"/>
                  <a:cs typeface="Arial" charset="0"/>
                </a:rPr>
                <a:t>budget reports and maintenance of budget accounting</a:t>
              </a:r>
              <a:endPar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9" name="AutoShape 30"/>
            <p:cNvSpPr>
              <a:spLocks noChangeArrowheads="1"/>
            </p:cNvSpPr>
            <p:nvPr/>
          </p:nvSpPr>
          <p:spPr bwMode="auto">
            <a:xfrm>
              <a:off x="4356099" y="2211388"/>
              <a:ext cx="1655763" cy="3109912"/>
            </a:xfrm>
            <a:prstGeom prst="roundRect">
              <a:avLst>
                <a:gd name="adj" fmla="val 16667"/>
              </a:avLst>
            </a:prstGeom>
            <a:solidFill>
              <a:sysClr val="window" lastClr="FFFFFF"/>
            </a:solidFill>
            <a:ln w="28575">
              <a:solidFill>
                <a:srgbClr val="DEDED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 </a:t>
              </a:r>
              <a:r>
                <a:rPr lang="en-US" altLang="ru-RU" sz="1400" kern="0" dirty="0">
                  <a:solidFill>
                    <a:srgbClr val="000000"/>
                  </a:solidFill>
                  <a:latin typeface="Arial Narrow" pitchFamily="34" charset="0"/>
                  <a:cs typeface="Arial" charset="0"/>
                </a:rPr>
                <a:t>Control over compliance with internal standards and procedures for preparation and execution of the budget by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sources of </a:t>
              </a:r>
              <a:r>
                <a:rPr kumimoji="0" lang="en-US" altLang="ru-RU" sz="1400" b="1" i="0" u="none" strike="noStrike" kern="0" cap="none" spc="0" normalizeH="0" dirty="0" smtClean="0">
                  <a:ln>
                    <a:noFill/>
                  </a:ln>
                  <a:solidFill>
                    <a:srgbClr val="000000"/>
                  </a:solidFill>
                  <a:effectLst/>
                  <a:uLnTx/>
                  <a:uFillTx/>
                  <a:latin typeface="Arial Narrow" pitchFamily="34" charset="0"/>
                  <a:cs typeface="Arial" charset="0"/>
                </a:rPr>
                <a:t>budget deficit </a:t>
              </a:r>
              <a:r>
                <a:rPr lang="en-US" altLang="ru-RU" sz="1400" b="1" kern="0" dirty="0" smtClean="0">
                  <a:solidFill>
                    <a:srgbClr val="000000"/>
                  </a:solidFill>
                  <a:latin typeface="Arial Narrow" pitchFamily="34" charset="0"/>
                  <a:cs typeface="Arial" charset="0"/>
                </a:rPr>
                <a:t>funding</a:t>
              </a:r>
              <a:endPar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0" name="AutoShape 31"/>
            <p:cNvSpPr>
              <a:spLocks noChangeArrowheads="1"/>
            </p:cNvSpPr>
            <p:nvPr/>
          </p:nvSpPr>
          <p:spPr bwMode="auto">
            <a:xfrm>
              <a:off x="250825" y="2247107"/>
              <a:ext cx="1873250" cy="3167062"/>
            </a:xfrm>
            <a:prstGeom prst="roundRect">
              <a:avLst>
                <a:gd name="adj" fmla="val 16667"/>
              </a:avLst>
            </a:prstGeom>
            <a:solidFill>
              <a:sysClr val="window" lastClr="FFFFFF"/>
            </a:solidFill>
            <a:ln w="28575">
              <a:solidFill>
                <a:srgbClr val="DEDED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algn="just" defTabSz="914400" eaLnBrk="1" fontAlgn="auto" latinLnBrk="0" hangingPunct="1">
                <a:lnSpc>
                  <a:spcPct val="100000"/>
                </a:lnSpc>
                <a:spcBef>
                  <a:spcPct val="0"/>
                </a:spcBef>
                <a:spcAft>
                  <a:spcPts val="0"/>
                </a:spcAft>
                <a:buClrTx/>
                <a:buSzTx/>
                <a:buFontTx/>
                <a:buNone/>
                <a:tabLst/>
                <a:defRPr/>
              </a:pPr>
              <a:r>
                <a:rPr lang="en-US" altLang="ru-RU" sz="1400" kern="0" dirty="0" smtClean="0">
                  <a:solidFill>
                    <a:srgbClr val="000000"/>
                  </a:solidFill>
                  <a:latin typeface="Arial Narrow" pitchFamily="34" charset="0"/>
                  <a:cs typeface="Arial" charset="0"/>
                </a:rPr>
                <a:t>Control is aimed at</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 </a:t>
              </a:r>
            </a:p>
            <a:p>
              <a:pPr marL="0" marR="0" lvl="0" indent="0" defTabSz="914400" eaLnBrk="1" fontAlgn="auto" latinLnBrk="0" hangingPunct="1">
                <a:lnSpc>
                  <a:spcPct val="100000"/>
                </a:lnSpc>
                <a:spcBef>
                  <a:spcPct val="0"/>
                </a:spcBef>
                <a:spcAft>
                  <a:spcPts val="0"/>
                </a:spcAft>
                <a:buClrTx/>
                <a:buSzTx/>
                <a:buFont typeface="Georgia" pitchFamily="18" charset="0"/>
                <a:buNone/>
                <a:tabLst/>
                <a:defRPr/>
              </a:pP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Compliance with internal standards and procedures for preparation and execution of the budget by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expenditures</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a:t>
              </a:r>
            </a:p>
            <a:p>
              <a:pPr marL="0" marR="0" lvl="0" indent="0" defTabSz="914400" eaLnBrk="1" fontAlgn="auto" latinLnBrk="0" hangingPunct="1">
                <a:lnSpc>
                  <a:spcPct val="100000"/>
                </a:lnSpc>
                <a:spcBef>
                  <a:spcPct val="0"/>
                </a:spcBef>
                <a:spcAft>
                  <a:spcPts val="0"/>
                </a:spcAft>
                <a:buClrTx/>
                <a:buSzTx/>
                <a:buFont typeface="Courier New" pitchFamily="49" charset="0"/>
                <a:buChar char="o"/>
                <a:tabLst/>
                <a:defRPr/>
              </a:pP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 implementation of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measures aimed at enhancing</a:t>
              </a:r>
              <a:r>
                <a:rPr kumimoji="0" lang="en-US" altLang="ru-RU" sz="1400" b="1" i="0" u="none" strike="noStrike" kern="0" cap="none" spc="0" normalizeH="0" dirty="0" smtClean="0">
                  <a:ln>
                    <a:noFill/>
                  </a:ln>
                  <a:solidFill>
                    <a:srgbClr val="000000"/>
                  </a:solidFill>
                  <a:effectLst/>
                  <a:uLnTx/>
                  <a:uFillTx/>
                  <a:latin typeface="Arial Narrow" pitchFamily="34" charset="0"/>
                  <a:cs typeface="Arial" charset="0"/>
                </a:rPr>
                <a:t> efficiency </a:t>
              </a:r>
              <a:r>
                <a:rPr kumimoji="0" lang="en-US" altLang="ru-RU" sz="1400" i="0" u="none" strike="noStrike" kern="0" cap="none" spc="0" normalizeH="0" dirty="0" smtClean="0">
                  <a:ln>
                    <a:noFill/>
                  </a:ln>
                  <a:solidFill>
                    <a:srgbClr val="000000"/>
                  </a:solidFill>
                  <a:effectLst/>
                  <a:uLnTx/>
                  <a:uFillTx/>
                  <a:latin typeface="Arial Narrow" pitchFamily="34" charset="0"/>
                  <a:cs typeface="Arial" charset="0"/>
                </a:rPr>
                <a:t>of use of budget funds</a:t>
              </a:r>
              <a:endPar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1" name="AutoShape 33"/>
            <p:cNvSpPr>
              <a:spLocks noChangeArrowheads="1"/>
            </p:cNvSpPr>
            <p:nvPr/>
          </p:nvSpPr>
          <p:spPr bwMode="auto">
            <a:xfrm>
              <a:off x="6300788" y="1412875"/>
              <a:ext cx="2592387" cy="577850"/>
            </a:xfrm>
            <a:prstGeom prst="roundRect">
              <a:avLst>
                <a:gd name="adj" fmla="val 16667"/>
              </a:avLst>
            </a:prstGeom>
            <a:gradFill rotWithShape="1">
              <a:gsLst>
                <a:gs pos="0">
                  <a:srgbClr val="FF99CC"/>
                </a:gs>
                <a:gs pos="100000">
                  <a:sysClr val="window" lastClr="FFFFFF"/>
                </a:gs>
              </a:gsLst>
              <a:lin ang="5400000" scaled="1"/>
            </a:gradFill>
            <a:ln w="28575">
              <a:solidFill>
                <a:srgbClr val="DEDEDE"/>
              </a:solidFill>
              <a:round/>
              <a:headEnd/>
              <a:tailEnd/>
            </a:ln>
          </p:spPr>
          <p:txBody>
            <a:bodyPr anchor="ctr"/>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ru-RU" sz="1800" b="1" i="1" kern="0" dirty="0" smtClean="0">
                  <a:solidFill>
                    <a:srgbClr val="000000"/>
                  </a:solidFill>
                  <a:latin typeface="Arial Narrow" pitchFamily="34" charset="0"/>
                  <a:cs typeface="Arial" charset="0"/>
                </a:rPr>
                <a:t>Internal financial audit</a:t>
              </a:r>
              <a:endParaRPr kumimoji="0" lang="en-US" altLang="ru-RU" sz="1800" b="1" i="1"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2" name="AutoShape 30"/>
            <p:cNvSpPr>
              <a:spLocks noChangeArrowheads="1"/>
            </p:cNvSpPr>
            <p:nvPr/>
          </p:nvSpPr>
          <p:spPr bwMode="auto">
            <a:xfrm>
              <a:off x="6222206" y="2247107"/>
              <a:ext cx="2749550" cy="2463800"/>
            </a:xfrm>
            <a:prstGeom prst="roundRect">
              <a:avLst>
                <a:gd name="adj" fmla="val 16667"/>
              </a:avLst>
            </a:prstGeom>
            <a:solidFill>
              <a:sysClr val="window" lastClr="FFFFFF"/>
            </a:solidFill>
            <a:ln w="28575">
              <a:solidFill>
                <a:srgbClr val="DEDED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charset="0"/>
                </a:defRPr>
              </a:lvl4pPr>
              <a:lvl5pPr marL="2057400" indent="-228600" eaLnBrk="0" hangingPunct="0">
                <a:spcBef>
                  <a:spcPts val="300"/>
                </a:spcBef>
                <a:buClr>
                  <a:srgbClr val="A04DA3"/>
                </a:buClr>
                <a:buFont typeface="Georgia" pitchFamily="18" charset="0"/>
                <a:buChar char="▫"/>
                <a:defRPr sz="2000">
                  <a:solidFill>
                    <a:srgbClr val="A04DA3"/>
                  </a:solidFill>
                  <a:latin typeface="Arial"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marL="0" marR="0" lvl="0" indent="0" algn="just" defTabSz="914400" eaLnBrk="1" fontAlgn="auto" latinLnBrk="0" hangingPunct="1">
                <a:lnSpc>
                  <a:spcPct val="100000"/>
                </a:lnSpc>
                <a:spcBef>
                  <a:spcPct val="0"/>
                </a:spcBef>
                <a:spcAft>
                  <a:spcPts val="0"/>
                </a:spcAft>
                <a:buClrTx/>
                <a:buSzTx/>
                <a:buFontTx/>
                <a:buNone/>
                <a:tabLst/>
                <a:defRPr/>
              </a:pP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Audit </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for the purpose</a:t>
              </a:r>
              <a:r>
                <a:rPr kumimoji="0" lang="en-US" altLang="ru-RU" sz="1400" b="0" i="0" u="none" strike="noStrike" kern="0" cap="none" spc="0" normalizeH="0" dirty="0" smtClean="0">
                  <a:ln>
                    <a:noFill/>
                  </a:ln>
                  <a:solidFill>
                    <a:srgbClr val="000000"/>
                  </a:solidFill>
                  <a:effectLst/>
                  <a:uLnTx/>
                  <a:uFillTx/>
                  <a:latin typeface="Arial Narrow" pitchFamily="34" charset="0"/>
                  <a:cs typeface="Arial" charset="0"/>
                </a:rPr>
                <a:t> of</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a:t>
              </a:r>
            </a:p>
            <a:p>
              <a:pPr marL="0" marR="0" lvl="0" indent="0" algn="just" defTabSz="914400" eaLnBrk="1" fontAlgn="auto" latinLnBrk="0" hangingPunct="1">
                <a:lnSpc>
                  <a:spcPct val="100000"/>
                </a:lnSpc>
                <a:spcBef>
                  <a:spcPct val="0"/>
                </a:spcBef>
                <a:spcAft>
                  <a:spcPts val="0"/>
                </a:spcAft>
                <a:buClrTx/>
                <a:buSzTx/>
                <a:buFont typeface="Georgia" pitchFamily="18" charset="0"/>
                <a:buNone/>
                <a:tabLst/>
                <a:defRPr/>
              </a:pP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Expressing an opinion on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reliability of internal financial</a:t>
              </a:r>
              <a:r>
                <a:rPr kumimoji="0" lang="en-US" altLang="ru-RU" sz="1400" b="1" i="0" u="none" strike="noStrike" kern="0" cap="none" spc="0" normalizeH="0" dirty="0" smtClean="0">
                  <a:ln>
                    <a:noFill/>
                  </a:ln>
                  <a:solidFill>
                    <a:srgbClr val="000000"/>
                  </a:solidFill>
                  <a:effectLst/>
                  <a:uLnTx/>
                  <a:uFillTx/>
                  <a:latin typeface="Arial Narrow" pitchFamily="34" charset="0"/>
                  <a:cs typeface="Arial" charset="0"/>
                </a:rPr>
                <a:t> control</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a:t>
              </a:r>
            </a:p>
            <a:p>
              <a:pPr marL="0" marR="0" lvl="0" indent="0" algn="just" defTabSz="914400" eaLnBrk="1" fontAlgn="auto" latinLnBrk="0" hangingPunct="1">
                <a:lnSpc>
                  <a:spcPct val="100000"/>
                </a:lnSpc>
                <a:spcBef>
                  <a:spcPct val="0"/>
                </a:spcBef>
                <a:spcAft>
                  <a:spcPts val="0"/>
                </a:spcAft>
                <a:buClrTx/>
                <a:buSzTx/>
                <a:buFont typeface="Georgia" pitchFamily="18" charset="0"/>
                <a:buNone/>
                <a:tabLst/>
                <a:defRPr/>
              </a:pP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Confirmation of authenticity of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budget reports</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a:t>
              </a:r>
            </a:p>
            <a:p>
              <a:pPr marL="0" marR="0" lvl="0" indent="0" algn="just" defTabSz="914400" eaLnBrk="1" fontAlgn="auto" latinLnBrk="0" hangingPunct="1">
                <a:lnSpc>
                  <a:spcPct val="100000"/>
                </a:lnSpc>
                <a:spcBef>
                  <a:spcPct val="0"/>
                </a:spcBef>
                <a:spcAft>
                  <a:spcPts val="0"/>
                </a:spcAft>
                <a:buClrTx/>
                <a:buSzTx/>
                <a:buFont typeface="Georgia" pitchFamily="18" charset="0"/>
                <a:buNone/>
                <a:tabLst/>
                <a:defRPr/>
              </a:pPr>
              <a:r>
                <a:rPr lang="en-US" altLang="ru-RU" sz="1400" kern="0" dirty="0" smtClean="0">
                  <a:solidFill>
                    <a:srgbClr val="000000"/>
                  </a:solidFill>
                  <a:latin typeface="Arial Narrow" pitchFamily="34" charset="0"/>
                  <a:cs typeface="Arial" charset="0"/>
                </a:rPr>
                <a:t>Preparation of </a:t>
              </a:r>
              <a:r>
                <a:rPr kumimoji="0" lang="en-US" altLang="ru-RU" sz="1400" b="1" i="0" u="none" strike="noStrike" kern="0" cap="none" spc="0" normalizeH="0" baseline="0" dirty="0" smtClean="0">
                  <a:ln>
                    <a:noFill/>
                  </a:ln>
                  <a:solidFill>
                    <a:srgbClr val="000000"/>
                  </a:solidFill>
                  <a:effectLst/>
                  <a:uLnTx/>
                  <a:uFillTx/>
                  <a:latin typeface="Arial Narrow" pitchFamily="34" charset="0"/>
                  <a:cs typeface="Arial" charset="0"/>
                </a:rPr>
                <a:t>proposals on enhancing efficiency of </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use of budget</a:t>
              </a:r>
              <a:r>
                <a:rPr kumimoji="0" lang="en-US" altLang="ru-RU" sz="1400" b="0" i="0" u="none" strike="noStrike" kern="0" cap="none" spc="0" normalizeH="0" dirty="0" smtClean="0">
                  <a:ln>
                    <a:noFill/>
                  </a:ln>
                  <a:solidFill>
                    <a:srgbClr val="000000"/>
                  </a:solidFill>
                  <a:effectLst/>
                  <a:uLnTx/>
                  <a:uFillTx/>
                  <a:latin typeface="Arial Narrow" pitchFamily="34" charset="0"/>
                  <a:cs typeface="Arial" charset="0"/>
                </a:rPr>
                <a:t> funds</a:t>
              </a:r>
              <a:r>
                <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rPr>
                <a:t>.</a:t>
              </a:r>
            </a:p>
            <a:p>
              <a:pPr marL="0" marR="0" lvl="0" indent="0" algn="just" defTabSz="914400" eaLnBrk="1" fontAlgn="auto" latinLnBrk="0" hangingPunct="1">
                <a:lnSpc>
                  <a:spcPct val="100000"/>
                </a:lnSpc>
                <a:spcBef>
                  <a:spcPct val="0"/>
                </a:spcBef>
                <a:spcAft>
                  <a:spcPts val="0"/>
                </a:spcAft>
                <a:buClrTx/>
                <a:buSzTx/>
                <a:buFontTx/>
                <a:buNone/>
                <a:tabLst/>
                <a:defRPr/>
              </a:pPr>
              <a:endPar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endParaRPr>
            </a:p>
            <a:p>
              <a:pPr marL="0" marR="0" lvl="0" indent="0" algn="just" defTabSz="914400" eaLnBrk="1" fontAlgn="auto" latinLnBrk="0" hangingPunct="1">
                <a:lnSpc>
                  <a:spcPct val="100000"/>
                </a:lnSpc>
                <a:spcBef>
                  <a:spcPct val="0"/>
                </a:spcBef>
                <a:spcAft>
                  <a:spcPts val="0"/>
                </a:spcAft>
                <a:buClrTx/>
                <a:buSzTx/>
                <a:buFontTx/>
                <a:buNone/>
                <a:tabLst/>
                <a:defRPr/>
              </a:pPr>
              <a:endParaRPr kumimoji="0" lang="en-US" altLang="ru-RU" sz="1400" b="0" i="0" u="none" strike="noStrike" kern="0" cap="none" spc="0" normalizeH="0" baseline="0" dirty="0" smtClean="0">
                <a:ln>
                  <a:noFill/>
                </a:ln>
                <a:solidFill>
                  <a:srgbClr val="000000"/>
                </a:solidFill>
                <a:effectLst/>
                <a:uLnTx/>
                <a:uFillTx/>
                <a:latin typeface="Arial Narrow" pitchFamily="34" charset="0"/>
                <a:cs typeface="Arial" charset="0"/>
              </a:endParaRPr>
            </a:p>
          </p:txBody>
        </p:sp>
        <p:sp>
          <p:nvSpPr>
            <p:cNvPr id="13" name="AutoShape 39"/>
            <p:cNvSpPr>
              <a:spLocks noChangeArrowheads="1"/>
            </p:cNvSpPr>
            <p:nvPr/>
          </p:nvSpPr>
          <p:spPr bwMode="auto">
            <a:xfrm>
              <a:off x="6222206" y="4881563"/>
              <a:ext cx="2736850" cy="684212"/>
            </a:xfrm>
            <a:prstGeom prst="roundRect">
              <a:avLst>
                <a:gd name="adj" fmla="val 16667"/>
              </a:avLst>
            </a:prstGeom>
            <a:solidFill>
              <a:srgbClr val="424456">
                <a:lumMod val="20000"/>
                <a:lumOff val="80000"/>
              </a:srgbClr>
            </a:solidFill>
            <a:ln w="28575">
              <a:solidFill>
                <a:srgbClr val="DEDEDE"/>
              </a:solidFill>
              <a:round/>
              <a:headEnd/>
              <a:tailEnd/>
            </a:ln>
            <a:effectLst/>
          </p:spPr>
          <p:txBody>
            <a:bodyPr anchor="ctr"/>
            <a:lstStyle/>
            <a:p>
              <a:pPr marL="0" marR="0" lvl="0" indent="0" algn="just" defTabSz="914400" eaLnBrk="1" fontAlgn="auto" latinLnBrk="0" hangingPunct="1">
                <a:lnSpc>
                  <a:spcPct val="100000"/>
                </a:lnSpc>
                <a:spcBef>
                  <a:spcPts val="0"/>
                </a:spcBef>
                <a:spcAft>
                  <a:spcPts val="0"/>
                </a:spcAft>
                <a:buClrTx/>
                <a:buSzTx/>
                <a:buFontTx/>
                <a:buNone/>
                <a:tabLst>
                  <a:tab pos="1601788" algn="l"/>
                </a:tabLst>
                <a:defRPr/>
              </a:pPr>
              <a:r>
                <a:rPr kumimoji="0" lang="en-US" sz="1600" b="0" i="1" u="none" strike="noStrike" kern="0" cap="none" spc="0" normalizeH="0" baseline="0" dirty="0" smtClean="0">
                  <a:ln>
                    <a:noFill/>
                  </a:ln>
                  <a:solidFill>
                    <a:prstClr val="black"/>
                  </a:solidFill>
                  <a:effectLst/>
                  <a:uLnTx/>
                  <a:uFillTx/>
                  <a:latin typeface="Arial Narrow" pitchFamily="34" charset="0"/>
                </a:rPr>
                <a:t>With the right to split off functions in </a:t>
              </a:r>
              <a:r>
                <a:rPr lang="en-US" sz="1600" i="1" kern="0" dirty="0" smtClean="0">
                  <a:solidFill>
                    <a:prstClr val="black"/>
                  </a:solidFill>
                  <a:latin typeface="Arial Narrow" pitchFamily="34" charset="0"/>
                </a:rPr>
                <a:t>separate structural units</a:t>
              </a:r>
              <a:endParaRPr kumimoji="0" lang="en-US" sz="1600" b="0" i="1" u="none" strike="noStrike" kern="0" cap="none" spc="0" normalizeH="0" baseline="0" dirty="0">
                <a:ln>
                  <a:noFill/>
                </a:ln>
                <a:solidFill>
                  <a:prstClr val="black"/>
                </a:solidFill>
                <a:effectLst/>
                <a:uLnTx/>
                <a:uFillTx/>
                <a:latin typeface="Arial Narrow" pitchFamily="34" charset="0"/>
              </a:endParaRPr>
            </a:p>
          </p:txBody>
        </p:sp>
        <p:sp>
          <p:nvSpPr>
            <p:cNvPr id="14" name="Rectangle 4"/>
            <p:cNvSpPr txBox="1">
              <a:spLocks noChangeArrowheads="1"/>
            </p:cNvSpPr>
            <p:nvPr/>
          </p:nvSpPr>
          <p:spPr bwMode="auto">
            <a:xfrm>
              <a:off x="239712" y="630237"/>
              <a:ext cx="8994775" cy="585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dirty="0" smtClean="0">
                  <a:ln>
                    <a:noFill/>
                  </a:ln>
                  <a:solidFill>
                    <a:srgbClr val="424456"/>
                  </a:solidFill>
                  <a:effectLst/>
                  <a:uLnTx/>
                  <a:uFillTx/>
                  <a:latin typeface="Arial" charset="0"/>
                  <a:ea typeface="+mj-ea"/>
                  <a:cs typeface="+mj-cs"/>
                </a:rPr>
                <a:t/>
              </a:r>
              <a:br>
                <a:rPr kumimoji="0" lang="en-US" altLang="ru-RU" sz="1800" b="1" i="0" u="none" strike="noStrike" kern="1200" cap="none" spc="0" normalizeH="0" baseline="0" dirty="0" smtClean="0">
                  <a:ln>
                    <a:noFill/>
                  </a:ln>
                  <a:solidFill>
                    <a:srgbClr val="424456"/>
                  </a:solidFill>
                  <a:effectLst/>
                  <a:uLnTx/>
                  <a:uFillTx/>
                  <a:latin typeface="Arial" charset="0"/>
                  <a:ea typeface="+mj-ea"/>
                  <a:cs typeface="+mj-cs"/>
                </a:rPr>
              </a:br>
              <a:r>
                <a:rPr kumimoji="0" lang="en-US" altLang="ru-RU" sz="1800" b="1" i="0" u="none" strike="noStrike" kern="1200" cap="none" spc="0" normalizeH="0" baseline="0" dirty="0" smtClean="0">
                  <a:ln>
                    <a:noFill/>
                  </a:ln>
                  <a:solidFill>
                    <a:srgbClr val="424456"/>
                  </a:solidFill>
                  <a:effectLst/>
                  <a:uLnTx/>
                  <a:uFillTx/>
                  <a:latin typeface="Arial" charset="0"/>
                  <a:ea typeface="+mj-ea"/>
                  <a:cs typeface="+mj-cs"/>
                </a:rPr>
                <a:t>Article </a:t>
              </a:r>
              <a:r>
                <a:rPr kumimoji="0" lang="en-US" altLang="ru-RU" sz="1800" b="1" i="0" u="none" strike="noStrike" kern="1200" cap="none" spc="0" normalizeH="0" baseline="0" dirty="0" smtClean="0">
                  <a:ln>
                    <a:noFill/>
                  </a:ln>
                  <a:solidFill>
                    <a:prstClr val="black"/>
                  </a:solidFill>
                  <a:effectLst/>
                  <a:uLnTx/>
                  <a:uFillTx/>
                  <a:latin typeface="Arial" charset="0"/>
                  <a:ea typeface="+mj-ea"/>
                  <a:cs typeface="+mj-cs"/>
                </a:rPr>
                <a:t>160.2-1 of the Budget Code</a:t>
              </a:r>
              <a:endParaRPr kumimoji="0" lang="en-US" altLang="ru-RU" sz="1800" b="1" i="0" u="none" strike="noStrike" kern="1200" cap="none" spc="0" normalizeH="0" baseline="0" dirty="0" smtClean="0">
                <a:ln>
                  <a:noFill/>
                </a:ln>
                <a:solidFill>
                  <a:prstClr val="black"/>
                </a:solidFill>
                <a:effectLst/>
                <a:uLnTx/>
                <a:uFillTx/>
                <a:latin typeface="Arial" charset="0"/>
                <a:ea typeface="+mj-ea"/>
                <a:cs typeface="+mj-cs"/>
              </a:endParaRPr>
            </a:p>
          </p:txBody>
        </p:sp>
        <p:sp>
          <p:nvSpPr>
            <p:cNvPr id="15" name="AutoShape 14"/>
            <p:cNvSpPr>
              <a:spLocks noChangeArrowheads="1"/>
            </p:cNvSpPr>
            <p:nvPr/>
          </p:nvSpPr>
          <p:spPr bwMode="auto">
            <a:xfrm>
              <a:off x="323850" y="5756275"/>
              <a:ext cx="8582025" cy="792162"/>
            </a:xfrm>
            <a:prstGeom prst="flowChartMultidocument">
              <a:avLst/>
            </a:prstGeom>
            <a:gradFill rotWithShape="1">
              <a:gsLst>
                <a:gs pos="0">
                  <a:srgbClr val="8488C4"/>
                </a:gs>
                <a:gs pos="53000">
                  <a:srgbClr val="D4DEFF"/>
                </a:gs>
                <a:gs pos="83000">
                  <a:srgbClr val="D4DEFF"/>
                </a:gs>
                <a:gs pos="100000">
                  <a:srgbClr val="96AB94"/>
                </a:gs>
              </a:gsLst>
              <a:lin ang="5400000"/>
            </a:gradFill>
            <a:ln w="9525">
              <a:solidFill>
                <a:srgbClr val="EEECE1"/>
              </a:solidFill>
              <a:round/>
              <a:headEnd/>
              <a:tailEnd/>
            </a:ln>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dirty="0" smtClean="0">
                <a:ln>
                  <a:noFill/>
                </a:ln>
                <a:solidFill>
                  <a:prstClr val="black"/>
                </a:solidFill>
                <a:effectLst/>
                <a:uLnTx/>
                <a:uFillTx/>
                <a:latin typeface="Arial Narrow"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sng" strike="noStrike" kern="0" cap="none" spc="0" normalizeH="0" baseline="0" dirty="0" smtClean="0">
                  <a:ln>
                    <a:noFill/>
                  </a:ln>
                  <a:solidFill>
                    <a:prstClr val="black"/>
                  </a:solidFill>
                  <a:effectLst/>
                  <a:uLnTx/>
                  <a:uFillTx/>
                  <a:latin typeface="Arial Narrow" pitchFamily="34" charset="0"/>
                </a:rPr>
                <a:t>The procedure for implementation </a:t>
              </a:r>
              <a:r>
                <a:rPr kumimoji="0" lang="en-US" sz="1600" b="1" i="0" u="none" strike="noStrike" kern="0" cap="none" spc="0" normalizeH="0" baseline="0" dirty="0" smtClean="0">
                  <a:ln>
                    <a:noFill/>
                  </a:ln>
                  <a:solidFill>
                    <a:prstClr val="black"/>
                  </a:solidFill>
                  <a:effectLst/>
                  <a:uLnTx/>
                  <a:uFillTx/>
                  <a:latin typeface="Arial Narrow" pitchFamily="34" charset="0"/>
                </a:rPr>
                <a:t>is set by the Government of the RF, by the supreme executive power body of a </a:t>
              </a:r>
              <a:r>
                <a:rPr lang="en-US" sz="1600" b="1" kern="0" dirty="0" smtClean="0">
                  <a:solidFill>
                    <a:prstClr val="black"/>
                  </a:solidFill>
                  <a:latin typeface="Arial Narrow" pitchFamily="34" charset="0"/>
                </a:rPr>
                <a:t>RF constituent, local administration</a:t>
              </a:r>
              <a:endParaRPr kumimoji="0" lang="en-US" sz="1600" b="1" i="0" u="none" strike="noStrike" kern="0" cap="none" spc="0" normalizeH="0" baseline="0" dirty="0" smtClean="0">
                <a:ln>
                  <a:noFill/>
                </a:ln>
                <a:solidFill>
                  <a:prstClr val="black"/>
                </a:solidFill>
                <a:effectLst/>
                <a:uLnTx/>
                <a:uFillTx/>
                <a:latin typeface="Arial Narrow"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dirty="0">
                <a:ln>
                  <a:noFill/>
                </a:ln>
                <a:solidFill>
                  <a:prstClr val="black"/>
                </a:solidFill>
                <a:effectLst/>
                <a:uLnTx/>
                <a:uFillTx/>
                <a:latin typeface="Arial Narrow" pitchFamily="34" charset="0"/>
              </a:endParaRPr>
            </a:p>
          </p:txBody>
        </p:sp>
      </p:grpSp>
      <p:sp>
        <p:nvSpPr>
          <p:cNvPr id="16" name="Rectangle 17"/>
          <p:cNvSpPr txBox="1">
            <a:spLocks noChangeArrowheads="1"/>
          </p:cNvSpPr>
          <p:nvPr/>
        </p:nvSpPr>
        <p:spPr bwMode="auto">
          <a:xfrm>
            <a:off x="-123828" y="266762"/>
            <a:ext cx="9256741" cy="639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eaLnBrk="0" hangingPunct="0">
              <a:spcBef>
                <a:spcPts val="300"/>
              </a:spcBef>
              <a:buClr>
                <a:srgbClr val="A04DA3"/>
              </a:buClr>
              <a:buFont typeface="Georgia" pitchFamily="18" charset="0"/>
              <a:buChar char="•"/>
              <a:defRPr sz="2800">
                <a:solidFill>
                  <a:schemeClr val="tx1"/>
                </a:solidFill>
                <a:latin typeface="Arial" charset="0"/>
              </a:defRPr>
            </a:lvl1pPr>
            <a:lvl2pPr marL="657225" indent="-246063" eaLnBrk="0" hangingPunct="0">
              <a:spcBef>
                <a:spcPts val="300"/>
              </a:spcBef>
              <a:buClr>
                <a:schemeClr val="accent2"/>
              </a:buClr>
              <a:buFont typeface="Georgia" pitchFamily="18" charset="0"/>
              <a:buChar char="▫"/>
              <a:defRPr sz="2600">
                <a:solidFill>
                  <a:schemeClr val="accent2"/>
                </a:solidFill>
                <a:latin typeface="Arial" charset="0"/>
              </a:defRPr>
            </a:lvl2pPr>
            <a:lvl3pPr marL="922338" indent="-219075" eaLnBrk="0" hangingPunct="0">
              <a:spcBef>
                <a:spcPts val="300"/>
              </a:spcBef>
              <a:buClr>
                <a:schemeClr val="accent1"/>
              </a:buClr>
              <a:buFont typeface="Wingdings 2" pitchFamily="18" charset="2"/>
              <a:buChar char=""/>
              <a:defRPr sz="2400">
                <a:solidFill>
                  <a:schemeClr val="accent1"/>
                </a:solidFill>
                <a:latin typeface="Arial" charset="0"/>
              </a:defRPr>
            </a:lvl3pPr>
            <a:lvl4pPr marL="1179513" indent="-200025" eaLnBrk="0" hangingPunct="0">
              <a:spcBef>
                <a:spcPts val="300"/>
              </a:spcBef>
              <a:buClr>
                <a:schemeClr val="accent1"/>
              </a:buClr>
              <a:buFont typeface="Wingdings 2" pitchFamily="18" charset="2"/>
              <a:buChar char=""/>
              <a:defRPr sz="2200">
                <a:solidFill>
                  <a:schemeClr val="accent1"/>
                </a:solidFill>
                <a:latin typeface="Arial" charset="0"/>
              </a:defRPr>
            </a:lvl4pPr>
            <a:lvl5pPr marL="1389063" indent="-182563" eaLnBrk="0" hangingPunct="0">
              <a:spcBef>
                <a:spcPts val="300"/>
              </a:spcBef>
              <a:buClr>
                <a:srgbClr val="A04DA3"/>
              </a:buClr>
              <a:buFont typeface="Georgia" pitchFamily="18" charset="0"/>
              <a:buChar char="▫"/>
              <a:defRPr sz="2000">
                <a:solidFill>
                  <a:srgbClr val="A04DA3"/>
                </a:solidFill>
                <a:latin typeface="Arial" charset="0"/>
              </a:defRPr>
            </a:lvl5pPr>
            <a:lvl6pPr marL="18462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6pPr>
            <a:lvl7pPr marL="23034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7pPr>
            <a:lvl8pPr marL="27606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8pPr>
            <a:lvl9pPr marL="3217863" indent="-182563" eaLnBrk="0" fontAlgn="base" hangingPunct="0">
              <a:spcBef>
                <a:spcPts val="300"/>
              </a:spcBef>
              <a:spcAft>
                <a:spcPct val="0"/>
              </a:spcAft>
              <a:buClr>
                <a:srgbClr val="A04DA3"/>
              </a:buClr>
              <a:buFont typeface="Georgia" pitchFamily="18" charset="0"/>
              <a:buChar char="▫"/>
              <a:defRPr sz="2000">
                <a:solidFill>
                  <a:srgbClr val="A04DA3"/>
                </a:solidFill>
                <a:latin typeface="Arial" charset="0"/>
              </a:defRPr>
            </a:lvl9pPr>
          </a:lstStyle>
          <a:p>
            <a:pPr algn="ctr">
              <a:spcBef>
                <a:spcPct val="0"/>
              </a:spcBef>
              <a:buClrTx/>
              <a:buFontTx/>
              <a:buNone/>
            </a:pPr>
            <a:r>
              <a:rPr lang="en-US" altLang="ru-RU" sz="2400" b="1" dirty="0" smtClean="0">
                <a:solidFill>
                  <a:srgbClr val="00602B"/>
                </a:solidFill>
                <a:cs typeface="Arial" charset="0"/>
              </a:rPr>
              <a:t>Regulation of internal financial control and audit (2)</a:t>
            </a:r>
            <a:endParaRPr lang="en-US" altLang="ru-RU" sz="2400" b="1" dirty="0" smtClean="0">
              <a:solidFill>
                <a:srgbClr val="00602B"/>
              </a:solidFill>
              <a:cs typeface="Arial" charset="0"/>
            </a:endParaRPr>
          </a:p>
        </p:txBody>
      </p:sp>
    </p:spTree>
    <p:extLst>
      <p:ext uri="{BB962C8B-B14F-4D97-AF65-F5344CB8AC3E}">
        <p14:creationId xmlns:p14="http://schemas.microsoft.com/office/powerpoint/2010/main" val="2139195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ru-RU" smtClean="0"/>
              <a:pPr>
                <a:defRPr/>
              </a:pPr>
              <a:t>6</a:t>
            </a:fld>
            <a:endParaRPr lang="ru-RU" dirty="0"/>
          </a:p>
        </p:txBody>
      </p:sp>
      <p:sp>
        <p:nvSpPr>
          <p:cNvPr id="6" name="Rectangle 2"/>
          <p:cNvSpPr txBox="1">
            <a:spLocks noChangeArrowheads="1"/>
          </p:cNvSpPr>
          <p:nvPr/>
        </p:nvSpPr>
        <p:spPr bwMode="auto">
          <a:xfrm>
            <a:off x="-55171" y="205103"/>
            <a:ext cx="9182131" cy="801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400" b="1" dirty="0" smtClean="0">
                <a:solidFill>
                  <a:srgbClr val="00602B"/>
                </a:solidFill>
              </a:rPr>
              <a:t>Organization of internal financial control </a:t>
            </a:r>
            <a:r>
              <a:rPr kumimoji="0" lang="ru-RU" sz="2400" b="1" i="0" u="none" strike="noStrike" kern="1200" cap="none" spc="0" normalizeH="0" noProof="0" dirty="0" smtClean="0">
                <a:ln>
                  <a:noFill/>
                </a:ln>
                <a:solidFill>
                  <a:srgbClr val="00602B"/>
                </a:solidFill>
                <a:effectLst/>
                <a:uLnTx/>
                <a:uFillTx/>
                <a:latin typeface="Arial" charset="0"/>
                <a:ea typeface="+mj-ea"/>
                <a:cs typeface="+mj-cs"/>
              </a:rPr>
              <a:t>(</a:t>
            </a:r>
            <a:r>
              <a:rPr kumimoji="0" lang="en-US" sz="2400" b="1" i="0" u="none" strike="noStrike" kern="1200" cap="none" spc="0" normalizeH="0" noProof="0" dirty="0" smtClean="0">
                <a:ln>
                  <a:noFill/>
                </a:ln>
                <a:solidFill>
                  <a:srgbClr val="00602B"/>
                </a:solidFill>
                <a:effectLst/>
                <a:uLnTx/>
                <a:uFillTx/>
                <a:latin typeface="Arial" charset="0"/>
                <a:ea typeface="+mj-ea"/>
                <a:cs typeface="+mj-cs"/>
              </a:rPr>
              <a:t>IFC</a:t>
            </a:r>
            <a:r>
              <a:rPr kumimoji="0" lang="ru-RU" sz="2400" b="1" i="0" u="none" strike="noStrike" kern="1200" cap="none" spc="0" normalizeH="0" noProof="0" dirty="0" smtClean="0">
                <a:ln>
                  <a:noFill/>
                </a:ln>
                <a:solidFill>
                  <a:srgbClr val="00602B"/>
                </a:solidFill>
                <a:effectLst/>
                <a:uLnTx/>
                <a:uFillTx/>
                <a:latin typeface="Arial" charset="0"/>
                <a:ea typeface="+mj-ea"/>
                <a:cs typeface="+mj-cs"/>
              </a:rPr>
              <a:t>)</a:t>
            </a:r>
            <a:endParaRPr kumimoji="0" lang="ru-RU" sz="2400" b="1" i="0" u="none" strike="noStrike" kern="1200" cap="none" spc="0" normalizeH="0" baseline="0" noProof="0" dirty="0">
              <a:ln>
                <a:noFill/>
              </a:ln>
              <a:solidFill>
                <a:srgbClr val="00602B"/>
              </a:solidFill>
              <a:effectLst/>
              <a:uLnTx/>
              <a:uFillTx/>
              <a:latin typeface="Arial" charset="0"/>
              <a:ea typeface="+mj-ea"/>
              <a:cs typeface="+mj-cs"/>
            </a:endParaRPr>
          </a:p>
        </p:txBody>
      </p:sp>
      <p:sp>
        <p:nvSpPr>
          <p:cNvPr id="9" name="Блок-схема: несколько документов 8"/>
          <p:cNvSpPr/>
          <p:nvPr/>
        </p:nvSpPr>
        <p:spPr>
          <a:xfrm>
            <a:off x="485784" y="4725144"/>
            <a:ext cx="2228828" cy="1368152"/>
          </a:xfrm>
          <a:prstGeom prst="flowChartMultidocument">
            <a:avLst/>
          </a:prstGeom>
          <a:solidFill>
            <a:srgbClr val="9BBB59">
              <a:lumMod val="40000"/>
              <a:lumOff val="6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srgbClr val="FF0000"/>
                </a:solidFill>
                <a:latin typeface="Calibri"/>
              </a:rPr>
              <a:t>Subordinated BFC and budget holders</a:t>
            </a:r>
            <a:endParaRPr kumimoji="0" lang="ru-RU" sz="1200" b="1" i="0" u="none" strike="noStrike" kern="0" cap="none" spc="0" normalizeH="0" baseline="0" noProof="0" dirty="0" smtClean="0">
              <a:ln>
                <a:noFill/>
              </a:ln>
              <a:solidFill>
                <a:srgbClr val="FF0000"/>
              </a:solidFill>
              <a:effectLst/>
              <a:uLnTx/>
              <a:uFillTx/>
              <a:latin typeface="Calibri"/>
              <a:ea typeface="+mn-ea"/>
              <a:cs typeface="+mn-cs"/>
            </a:endParaRPr>
          </a:p>
        </p:txBody>
      </p:sp>
      <p:cxnSp>
        <p:nvCxnSpPr>
          <p:cNvPr id="10" name="Прямая со стрелкой 9"/>
          <p:cNvCxnSpPr/>
          <p:nvPr/>
        </p:nvCxnSpPr>
        <p:spPr>
          <a:xfrm rot="5400000">
            <a:off x="279796" y="4219154"/>
            <a:ext cx="1010392" cy="1588"/>
          </a:xfrm>
          <a:prstGeom prst="straightConnector1">
            <a:avLst/>
          </a:prstGeom>
          <a:noFill/>
          <a:ln w="25400" cap="flat" cmpd="sng" algn="ctr">
            <a:solidFill>
              <a:sysClr val="windowText" lastClr="000000"/>
            </a:solidFill>
            <a:prstDash val="solid"/>
            <a:tailEnd type="arrow"/>
          </a:ln>
          <a:effectLst/>
        </p:spPr>
      </p:cxnSp>
      <p:sp>
        <p:nvSpPr>
          <p:cNvPr id="11" name="Прямоугольник 10"/>
          <p:cNvSpPr/>
          <p:nvPr/>
        </p:nvSpPr>
        <p:spPr>
          <a:xfrm>
            <a:off x="3409545" y="1381221"/>
            <a:ext cx="2232248" cy="2664296"/>
          </a:xfrm>
          <a:prstGeom prst="rect">
            <a:avLst/>
          </a:prstGeom>
          <a:solidFill>
            <a:srgbClr val="4F81BD">
              <a:lumMod val="20000"/>
              <a:lumOff val="80000"/>
              <a:alpha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2" name="Овал 11"/>
          <p:cNvSpPr/>
          <p:nvPr/>
        </p:nvSpPr>
        <p:spPr>
          <a:xfrm>
            <a:off x="3707904" y="2060848"/>
            <a:ext cx="1800200" cy="864096"/>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Calibri"/>
                <a:ea typeface="+mn-ea"/>
                <a:cs typeface="+mn-cs"/>
              </a:rPr>
              <a:t>Internal financial control inside the organization</a:t>
            </a:r>
            <a:endParaRPr kumimoji="0" lang="ru-RU" sz="12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3" name="Блок-схема: несколько документов 12"/>
          <p:cNvSpPr/>
          <p:nvPr/>
        </p:nvSpPr>
        <p:spPr>
          <a:xfrm>
            <a:off x="3563888" y="4797152"/>
            <a:ext cx="2160240" cy="1368152"/>
          </a:xfrm>
          <a:prstGeom prst="flowChartMultidocument">
            <a:avLst/>
          </a:prstGeom>
          <a:solidFill>
            <a:srgbClr val="4F81BD">
              <a:lumMod val="20000"/>
              <a:lumOff val="8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FF0000"/>
                </a:solidFill>
                <a:effectLst/>
                <a:uLnTx/>
                <a:uFillTx/>
                <a:latin typeface="Calibri"/>
                <a:ea typeface="+mn-ea"/>
                <a:cs typeface="+mn-cs"/>
              </a:rPr>
              <a:t>Subordinated participants of the budget process</a:t>
            </a:r>
            <a:endParaRPr kumimoji="0" lang="ru-RU" sz="1200" b="1" i="0" u="none" strike="noStrike" kern="0" cap="none" spc="0" normalizeH="0" baseline="0" noProof="0" dirty="0" smtClean="0">
              <a:ln>
                <a:noFill/>
              </a:ln>
              <a:solidFill>
                <a:srgbClr val="FF0000"/>
              </a:solidFill>
              <a:effectLst/>
              <a:uLnTx/>
              <a:uFillTx/>
              <a:latin typeface="Calibri"/>
              <a:ea typeface="+mn-ea"/>
              <a:cs typeface="+mn-cs"/>
            </a:endParaRPr>
          </a:p>
        </p:txBody>
      </p:sp>
      <p:sp>
        <p:nvSpPr>
          <p:cNvPr id="14" name="Прямоугольник 13"/>
          <p:cNvSpPr/>
          <p:nvPr/>
        </p:nvSpPr>
        <p:spPr>
          <a:xfrm>
            <a:off x="450065" y="1412776"/>
            <a:ext cx="2228828" cy="1944216"/>
          </a:xfrm>
          <a:prstGeom prst="rect">
            <a:avLst/>
          </a:prstGeom>
          <a:solidFill>
            <a:srgbClr val="9BBB59">
              <a:lumMod val="40000"/>
              <a:lumOff val="6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smtClean="0">
                <a:latin typeface="Calibri"/>
              </a:rPr>
              <a:t>Chief Budget Funds Controller</a:t>
            </a:r>
            <a:endParaRPr kumimoji="0" lang="ru-RU" sz="1600" b="0" i="0" u="none" strike="noStrike" kern="0" cap="none" spc="0" normalizeH="0" noProof="0" dirty="0" smtClean="0">
              <a:ln>
                <a:noFill/>
              </a:ln>
              <a:effectLst/>
              <a:uLnTx/>
              <a:uFillTx/>
              <a:latin typeface="Calibri"/>
            </a:endParaRPr>
          </a:p>
        </p:txBody>
      </p:sp>
      <p:cxnSp>
        <p:nvCxnSpPr>
          <p:cNvPr id="15" name="Прямая со стрелкой 14"/>
          <p:cNvCxnSpPr/>
          <p:nvPr/>
        </p:nvCxnSpPr>
        <p:spPr>
          <a:xfrm>
            <a:off x="1928794" y="3929066"/>
            <a:ext cx="0" cy="936104"/>
          </a:xfrm>
          <a:prstGeom prst="straightConnector1">
            <a:avLst/>
          </a:prstGeom>
          <a:noFill/>
          <a:ln w="25400" cap="flat" cmpd="sng" algn="ctr">
            <a:solidFill>
              <a:sysClr val="windowText" lastClr="000000"/>
            </a:solidFill>
            <a:prstDash val="solid"/>
            <a:tailEnd type="arrow"/>
          </a:ln>
          <a:effectLst/>
        </p:spPr>
      </p:cxnSp>
      <p:cxnSp>
        <p:nvCxnSpPr>
          <p:cNvPr id="16" name="Прямая со стрелкой 15"/>
          <p:cNvCxnSpPr/>
          <p:nvPr/>
        </p:nvCxnSpPr>
        <p:spPr>
          <a:xfrm>
            <a:off x="1357290" y="3929066"/>
            <a:ext cx="0" cy="936104"/>
          </a:xfrm>
          <a:prstGeom prst="straightConnector1">
            <a:avLst/>
          </a:prstGeom>
          <a:noFill/>
          <a:ln w="25400" cap="flat" cmpd="sng" algn="ctr">
            <a:solidFill>
              <a:sysClr val="windowText" lastClr="000000"/>
            </a:solidFill>
            <a:prstDash val="solid"/>
            <a:tailEnd type="arrow"/>
          </a:ln>
          <a:effectLst/>
        </p:spPr>
      </p:cxnSp>
      <p:cxnSp>
        <p:nvCxnSpPr>
          <p:cNvPr id="17" name="Прямая со стрелкой 16"/>
          <p:cNvCxnSpPr/>
          <p:nvPr/>
        </p:nvCxnSpPr>
        <p:spPr>
          <a:xfrm>
            <a:off x="2500298" y="3717032"/>
            <a:ext cx="0" cy="1008112"/>
          </a:xfrm>
          <a:prstGeom prst="straightConnector1">
            <a:avLst/>
          </a:prstGeom>
          <a:noFill/>
          <a:ln w="25400" cap="flat" cmpd="sng" algn="ctr">
            <a:solidFill>
              <a:sysClr val="windowText" lastClr="000000"/>
            </a:solidFill>
            <a:prstDash val="solid"/>
            <a:tailEnd type="arrow"/>
          </a:ln>
          <a:effectLst/>
        </p:spPr>
      </p:cxnSp>
      <p:sp>
        <p:nvSpPr>
          <p:cNvPr id="18" name="Овал 17"/>
          <p:cNvSpPr/>
          <p:nvPr/>
        </p:nvSpPr>
        <p:spPr>
          <a:xfrm>
            <a:off x="3491880" y="2924944"/>
            <a:ext cx="2232248" cy="941234"/>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Calibri"/>
                <a:ea typeface="+mn-ea"/>
                <a:cs typeface="+mn-cs"/>
              </a:rPr>
              <a:t>IFC</a:t>
            </a:r>
            <a:r>
              <a:rPr kumimoji="0" lang="ru-RU" sz="1200" b="0" i="0" u="none" strike="noStrike" kern="0" cap="none" spc="0" normalizeH="0" baseline="0" noProof="0" dirty="0" smtClean="0">
                <a:ln>
                  <a:noFill/>
                </a:ln>
                <a:solidFill>
                  <a:prstClr val="black"/>
                </a:solidFill>
                <a:effectLst/>
                <a:uLnTx/>
                <a:uFillTx/>
                <a:latin typeface="Calibri"/>
                <a:ea typeface="+mn-ea"/>
                <a:cs typeface="+mn-cs"/>
              </a:rPr>
              <a:t> </a:t>
            </a:r>
            <a:r>
              <a:rPr kumimoji="0" lang="en-US" sz="1200" b="0" i="0" u="none" strike="noStrike" kern="0" cap="none" spc="0" normalizeH="0" baseline="0" noProof="0" dirty="0" smtClean="0">
                <a:ln>
                  <a:noFill/>
                </a:ln>
                <a:solidFill>
                  <a:prstClr val="black"/>
                </a:solidFill>
                <a:effectLst/>
                <a:uLnTx/>
                <a:uFillTx/>
                <a:latin typeface="Calibri"/>
                <a:ea typeface="+mn-ea"/>
                <a:cs typeface="+mn-cs"/>
              </a:rPr>
              <a:t>with respect to subordinated </a:t>
            </a:r>
            <a:r>
              <a:rPr lang="en-US" sz="1200" kern="0" noProof="0" dirty="0" smtClean="0">
                <a:solidFill>
                  <a:prstClr val="black"/>
                </a:solidFill>
                <a:latin typeface="Calibri"/>
              </a:rPr>
              <a:t>participants of the budget process</a:t>
            </a:r>
            <a:endParaRPr kumimoji="0" lang="ru-RU" sz="1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19" name="Прямая со стрелкой 18"/>
          <p:cNvCxnSpPr/>
          <p:nvPr/>
        </p:nvCxnSpPr>
        <p:spPr>
          <a:xfrm rot="16200000" flipH="1">
            <a:off x="3851065" y="4364249"/>
            <a:ext cx="1019916" cy="6674"/>
          </a:xfrm>
          <a:prstGeom prst="straightConnector1">
            <a:avLst/>
          </a:prstGeom>
          <a:noFill/>
          <a:ln w="25400" cap="flat" cmpd="sng" algn="ctr">
            <a:solidFill>
              <a:sysClr val="windowText" lastClr="000000"/>
            </a:solidFill>
            <a:prstDash val="solid"/>
            <a:tailEnd type="arrow"/>
          </a:ln>
          <a:effectLst/>
        </p:spPr>
      </p:cxnSp>
      <p:cxnSp>
        <p:nvCxnSpPr>
          <p:cNvPr id="20" name="Прямая со стрелкой 19"/>
          <p:cNvCxnSpPr/>
          <p:nvPr/>
        </p:nvCxnSpPr>
        <p:spPr>
          <a:xfrm rot="16200000" flipH="1">
            <a:off x="4424849" y="4361969"/>
            <a:ext cx="1019916" cy="11234"/>
          </a:xfrm>
          <a:prstGeom prst="straightConnector1">
            <a:avLst/>
          </a:prstGeom>
          <a:noFill/>
          <a:ln w="25400" cap="flat" cmpd="sng" algn="ctr">
            <a:solidFill>
              <a:sysClr val="windowText" lastClr="000000"/>
            </a:solidFill>
            <a:prstDash val="solid"/>
            <a:tailEnd type="arrow"/>
          </a:ln>
          <a:effectLst/>
        </p:spPr>
      </p:cxnSp>
      <p:sp>
        <p:nvSpPr>
          <p:cNvPr id="22" name="Овал 21"/>
          <p:cNvSpPr/>
          <p:nvPr/>
        </p:nvSpPr>
        <p:spPr>
          <a:xfrm>
            <a:off x="485784" y="2924944"/>
            <a:ext cx="2157390" cy="1080120"/>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Calibri"/>
                <a:ea typeface="+mn-ea"/>
                <a:cs typeface="+mn-cs"/>
              </a:rPr>
              <a:t>Departmental </a:t>
            </a:r>
            <a:r>
              <a:rPr lang="en-US" sz="1200" kern="0" dirty="0" smtClean="0">
                <a:solidFill>
                  <a:prstClr val="black"/>
                </a:solidFill>
                <a:latin typeface="Calibri"/>
              </a:rPr>
              <a:t>financial control</a:t>
            </a:r>
            <a:endParaRPr kumimoji="0" lang="ru-RU" sz="1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23" name="Прямая со стрелкой 22"/>
          <p:cNvCxnSpPr/>
          <p:nvPr/>
        </p:nvCxnSpPr>
        <p:spPr>
          <a:xfrm rot="5400000">
            <a:off x="3321835" y="4249743"/>
            <a:ext cx="1071570" cy="1588"/>
          </a:xfrm>
          <a:prstGeom prst="straightConnector1">
            <a:avLst/>
          </a:prstGeom>
          <a:noFill/>
          <a:ln w="25400" cap="flat" cmpd="sng" algn="ctr">
            <a:solidFill>
              <a:sysClr val="windowText" lastClr="000000"/>
            </a:solidFill>
            <a:prstDash val="solid"/>
            <a:tailEnd type="arrow"/>
          </a:ln>
          <a:effectLst/>
        </p:spPr>
      </p:cxnSp>
      <p:cxnSp>
        <p:nvCxnSpPr>
          <p:cNvPr id="24" name="Прямая со стрелкой 23"/>
          <p:cNvCxnSpPr/>
          <p:nvPr/>
        </p:nvCxnSpPr>
        <p:spPr>
          <a:xfrm rot="16200000" flipH="1">
            <a:off x="4927480" y="4216528"/>
            <a:ext cx="1162222" cy="15794"/>
          </a:xfrm>
          <a:prstGeom prst="straightConnector1">
            <a:avLst/>
          </a:prstGeom>
          <a:noFill/>
          <a:ln w="25400" cap="flat" cmpd="sng" algn="ctr">
            <a:solidFill>
              <a:sysClr val="windowText" lastClr="000000"/>
            </a:solidFill>
            <a:prstDash val="solid"/>
            <a:tailEnd type="arrow"/>
          </a:ln>
          <a:effectLst/>
        </p:spPr>
      </p:cxnSp>
      <p:sp>
        <p:nvSpPr>
          <p:cNvPr id="25" name="TextBox 24"/>
          <p:cNvSpPr txBox="1"/>
          <p:nvPr/>
        </p:nvSpPr>
        <p:spPr>
          <a:xfrm>
            <a:off x="428596" y="857232"/>
            <a:ext cx="2357454"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B050"/>
                </a:solidFill>
                <a:effectLst/>
                <a:uLnTx/>
                <a:uFillTx/>
                <a:latin typeface="Calibri"/>
              </a:rPr>
              <a:t>Budget Code prior to the</a:t>
            </a:r>
            <a:r>
              <a:rPr kumimoji="0" lang="en-US" sz="1400" b="1" i="0" u="none" strike="noStrike" kern="0" cap="none" spc="0" normalizeH="0" noProof="0" dirty="0" smtClean="0">
                <a:ln>
                  <a:noFill/>
                </a:ln>
                <a:solidFill>
                  <a:srgbClr val="00B050"/>
                </a:solidFill>
                <a:effectLst/>
                <a:uLnTx/>
                <a:uFillTx/>
                <a:latin typeface="Calibri"/>
              </a:rPr>
              <a:t> reform </a:t>
            </a:r>
            <a:r>
              <a:rPr kumimoji="0" lang="ru-RU" sz="1400" b="1" i="0" u="none" strike="noStrike" kern="0" cap="none" spc="0" normalizeH="0" baseline="0" noProof="0" dirty="0" smtClean="0">
                <a:ln>
                  <a:noFill/>
                </a:ln>
                <a:solidFill>
                  <a:srgbClr val="00B050"/>
                </a:solidFill>
                <a:effectLst/>
                <a:uLnTx/>
                <a:uFillTx/>
                <a:latin typeface="Calibri"/>
              </a:rPr>
              <a:t>(2013)</a:t>
            </a:r>
            <a:endParaRPr kumimoji="0" lang="ru-RU" sz="1400" b="1" i="0" u="none" strike="noStrike" kern="0" cap="none" spc="0" normalizeH="0" baseline="0" noProof="0" dirty="0" smtClean="0">
              <a:ln>
                <a:noFill/>
              </a:ln>
              <a:solidFill>
                <a:srgbClr val="00B050"/>
              </a:solidFill>
              <a:effectLst/>
              <a:uLnTx/>
              <a:uFillTx/>
              <a:latin typeface="Calibri"/>
            </a:endParaRPr>
          </a:p>
        </p:txBody>
      </p:sp>
      <p:sp>
        <p:nvSpPr>
          <p:cNvPr id="26" name="TextBox 25"/>
          <p:cNvSpPr txBox="1"/>
          <p:nvPr/>
        </p:nvSpPr>
        <p:spPr>
          <a:xfrm>
            <a:off x="3428992" y="857232"/>
            <a:ext cx="2357454"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B050"/>
                </a:solidFill>
                <a:effectLst/>
                <a:uLnTx/>
                <a:uFillTx/>
                <a:latin typeface="Calibri"/>
              </a:rPr>
              <a:t>The current version of the Budget Code</a:t>
            </a:r>
            <a:endParaRPr kumimoji="0" lang="ru-RU" sz="1400" b="1" i="0" u="none" strike="noStrike" kern="0" cap="none" spc="0" normalizeH="0" baseline="0" noProof="0" dirty="0" smtClean="0">
              <a:ln>
                <a:noFill/>
              </a:ln>
              <a:solidFill>
                <a:srgbClr val="00B050"/>
              </a:solidFill>
              <a:effectLst/>
              <a:uLnTx/>
              <a:uFillTx/>
              <a:latin typeface="Calibri"/>
            </a:endParaRPr>
          </a:p>
        </p:txBody>
      </p:sp>
      <p:sp>
        <p:nvSpPr>
          <p:cNvPr id="27" name="TextBox 26"/>
          <p:cNvSpPr txBox="1"/>
          <p:nvPr/>
        </p:nvSpPr>
        <p:spPr>
          <a:xfrm>
            <a:off x="6526976" y="889556"/>
            <a:ext cx="2428892"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1F497D">
                    <a:lumMod val="60000"/>
                    <a:lumOff val="40000"/>
                  </a:srgbClr>
                </a:solidFill>
                <a:effectLst/>
                <a:uLnTx/>
                <a:uFillTx/>
                <a:latin typeface="Calibri"/>
              </a:rPr>
              <a:t>Forms and methods of performing</a:t>
            </a:r>
            <a:r>
              <a:rPr kumimoji="0" lang="en-US" sz="1400" b="1" i="0" u="none" strike="noStrike" kern="0" cap="none" spc="0" normalizeH="0" noProof="0" dirty="0" smtClean="0">
                <a:ln>
                  <a:noFill/>
                </a:ln>
                <a:solidFill>
                  <a:srgbClr val="1F497D">
                    <a:lumMod val="60000"/>
                    <a:lumOff val="40000"/>
                  </a:srgbClr>
                </a:solidFill>
                <a:effectLst/>
                <a:uLnTx/>
                <a:uFillTx/>
                <a:latin typeface="Calibri"/>
              </a:rPr>
              <a:t> IFC</a:t>
            </a:r>
            <a:endParaRPr kumimoji="0" lang="ru-RU" sz="1400" b="1" i="0" u="none" strike="noStrike" kern="0" cap="none" spc="0" normalizeH="0" baseline="0" noProof="0" dirty="0" smtClean="0">
              <a:ln>
                <a:noFill/>
              </a:ln>
              <a:solidFill>
                <a:srgbClr val="1F497D">
                  <a:lumMod val="60000"/>
                  <a:lumOff val="40000"/>
                </a:srgbClr>
              </a:solidFill>
              <a:effectLst/>
              <a:uLnTx/>
              <a:uFillTx/>
              <a:latin typeface="Calibri"/>
            </a:endParaRPr>
          </a:p>
        </p:txBody>
      </p:sp>
      <p:sp>
        <p:nvSpPr>
          <p:cNvPr id="3" name="TextBox 2"/>
          <p:cNvSpPr txBox="1"/>
          <p:nvPr/>
        </p:nvSpPr>
        <p:spPr>
          <a:xfrm>
            <a:off x="3404742" y="1470960"/>
            <a:ext cx="1876604" cy="584775"/>
          </a:xfrm>
          <a:prstGeom prst="rect">
            <a:avLst/>
          </a:prstGeom>
          <a:noFill/>
        </p:spPr>
        <p:txBody>
          <a:bodyPr wrap="none" rtlCol="0">
            <a:spAutoFit/>
          </a:bodyPr>
          <a:lstStyle/>
          <a:p>
            <a:r>
              <a:rPr lang="en-US" sz="1600" dirty="0" smtClean="0">
                <a:latin typeface="Calibri" panose="020F0502020204030204" pitchFamily="34" charset="0"/>
              </a:rPr>
              <a:t>Chief Budget </a:t>
            </a:r>
            <a:r>
              <a:rPr lang="ro-MD" sz="1600" dirty="0" smtClean="0">
                <a:latin typeface="Calibri" panose="020F0502020204030204" pitchFamily="34" charset="0"/>
              </a:rPr>
              <a:t/>
            </a:r>
            <a:br>
              <a:rPr lang="ro-MD" sz="1600" dirty="0" smtClean="0">
                <a:latin typeface="Calibri" panose="020F0502020204030204" pitchFamily="34" charset="0"/>
              </a:rPr>
            </a:br>
            <a:r>
              <a:rPr lang="en-US" sz="1600" dirty="0" smtClean="0">
                <a:latin typeface="Calibri" panose="020F0502020204030204" pitchFamily="34" charset="0"/>
              </a:rPr>
              <a:t>Funds Administrator</a:t>
            </a:r>
            <a:endParaRPr lang="ru-RU" sz="1600" dirty="0">
              <a:latin typeface="Calibri" panose="020F0502020204030204" pitchFamily="34" charset="0"/>
            </a:endParaRPr>
          </a:p>
        </p:txBody>
      </p:sp>
      <p:sp>
        <p:nvSpPr>
          <p:cNvPr id="4" name="Стрелка вправо 3"/>
          <p:cNvSpPr/>
          <p:nvPr/>
        </p:nvSpPr>
        <p:spPr>
          <a:xfrm>
            <a:off x="5891235" y="2067905"/>
            <a:ext cx="657225" cy="484632"/>
          </a:xfrm>
          <a:prstGeom prst="rightArrow">
            <a:avLst/>
          </a:prstGeom>
          <a:noFill/>
          <a:ln>
            <a:tailEnd type="arrow"/>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sz="1200" dirty="0" smtClean="0"/>
          </a:p>
        </p:txBody>
      </p:sp>
      <p:sp>
        <p:nvSpPr>
          <p:cNvPr id="31" name="Прямоугольник 30"/>
          <p:cNvSpPr/>
          <p:nvPr/>
        </p:nvSpPr>
        <p:spPr>
          <a:xfrm>
            <a:off x="6727040" y="2914162"/>
            <a:ext cx="2228828" cy="1305785"/>
          </a:xfrm>
          <a:prstGeom prst="rect">
            <a:avLst/>
          </a:prstGeom>
          <a:solidFill>
            <a:srgbClr val="9BBB59">
              <a:lumMod val="40000"/>
              <a:lumOff val="6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latin typeface="Calibri"/>
              </a:rPr>
              <a:t>Monitoring of financial indicators of subordinated participants of the budget process;</a:t>
            </a:r>
            <a:endParaRPr lang="en-US" sz="1200" kern="0" dirty="0" smtClean="0">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latin typeface="Calibri"/>
              </a:rPr>
              <a:t>Verification of incoming financial documents</a:t>
            </a:r>
            <a:endParaRPr kumimoji="0" lang="ru-RU" sz="1200" b="0" i="0" u="none" strike="noStrike" kern="0" cap="none" spc="0" normalizeH="0" noProof="0" dirty="0" smtClean="0">
              <a:ln>
                <a:noFill/>
              </a:ln>
              <a:effectLst/>
              <a:uLnTx/>
              <a:uFillTx/>
              <a:latin typeface="Calibri"/>
            </a:endParaRPr>
          </a:p>
        </p:txBody>
      </p:sp>
      <p:sp>
        <p:nvSpPr>
          <p:cNvPr id="32" name="Стрелка вправо 31"/>
          <p:cNvSpPr/>
          <p:nvPr/>
        </p:nvSpPr>
        <p:spPr>
          <a:xfrm>
            <a:off x="5869751" y="3153245"/>
            <a:ext cx="657225" cy="484632"/>
          </a:xfrm>
          <a:prstGeom prst="rightArrow">
            <a:avLst/>
          </a:prstGeom>
          <a:noFill/>
          <a:ln>
            <a:tailEnd type="arrow"/>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sz="1200" dirty="0" smtClean="0"/>
          </a:p>
        </p:txBody>
      </p:sp>
      <p:sp>
        <p:nvSpPr>
          <p:cNvPr id="33" name="Прямоугольник 32"/>
          <p:cNvSpPr/>
          <p:nvPr/>
        </p:nvSpPr>
        <p:spPr>
          <a:xfrm>
            <a:off x="6727040" y="1600067"/>
            <a:ext cx="2228828" cy="1063581"/>
          </a:xfrm>
          <a:prstGeom prst="rect">
            <a:avLst/>
          </a:prstGeom>
          <a:solidFill>
            <a:srgbClr val="9BBB59">
              <a:lumMod val="40000"/>
              <a:lumOff val="6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noProof="0" dirty="0" smtClean="0">
                <a:ln>
                  <a:noFill/>
                </a:ln>
                <a:effectLst/>
                <a:uLnTx/>
                <a:uFillTx/>
                <a:latin typeface="Calibri"/>
              </a:rPr>
              <a:t>Verifications of compliance in the course of self-control, control over subordination, related control with respect to risky operations</a:t>
            </a:r>
            <a:endParaRPr kumimoji="0" lang="ru-RU" sz="1200" b="0" i="0" u="none" strike="noStrike" kern="0" cap="none" spc="0" normalizeH="0" noProof="0" dirty="0" smtClean="0">
              <a:ln>
                <a:noFill/>
              </a:ln>
              <a:effectLst/>
              <a:uLnTx/>
              <a:uFillTx/>
              <a:latin typeface="Calibri"/>
            </a:endParaRPr>
          </a:p>
        </p:txBody>
      </p:sp>
      <p:sp>
        <p:nvSpPr>
          <p:cNvPr id="34" name="Стрелка вправо 33"/>
          <p:cNvSpPr/>
          <p:nvPr/>
        </p:nvSpPr>
        <p:spPr>
          <a:xfrm>
            <a:off x="5929346" y="4979828"/>
            <a:ext cx="657225" cy="484632"/>
          </a:xfrm>
          <a:prstGeom prst="rightArrow">
            <a:avLst/>
          </a:prstGeom>
          <a:noFill/>
          <a:ln>
            <a:tailEnd type="arrow"/>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sz="1200" dirty="0" smtClean="0"/>
          </a:p>
        </p:txBody>
      </p:sp>
      <p:sp>
        <p:nvSpPr>
          <p:cNvPr id="35" name="Прямоугольник 34"/>
          <p:cNvSpPr/>
          <p:nvPr/>
        </p:nvSpPr>
        <p:spPr>
          <a:xfrm>
            <a:off x="6704327" y="4774396"/>
            <a:ext cx="2228828" cy="1063581"/>
          </a:xfrm>
          <a:prstGeom prst="rect">
            <a:avLst/>
          </a:prstGeom>
          <a:solidFill>
            <a:srgbClr val="9BBB59">
              <a:lumMod val="40000"/>
              <a:lumOff val="60000"/>
              <a:alpha val="65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latin typeface="Calibri"/>
              </a:rPr>
              <a:t>Internal control over business operation items</a:t>
            </a:r>
            <a:r>
              <a:rPr lang="ru-RU" sz="1200" kern="0" dirty="0" smtClean="0">
                <a:latin typeface="Calibri"/>
              </a:rPr>
              <a:t> </a:t>
            </a:r>
            <a:r>
              <a:rPr lang="ru-RU" sz="1200" kern="0" dirty="0" smtClean="0">
                <a:latin typeface="Calibri"/>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noProof="0" dirty="0" smtClean="0">
                <a:ln>
                  <a:noFill/>
                </a:ln>
                <a:effectLst/>
                <a:uLnTx/>
                <a:uFillTx/>
                <a:latin typeface="Calibri"/>
              </a:rPr>
              <a:t>Is determined by a separate Law and not by the Budget Code</a:t>
            </a:r>
            <a:endParaRPr kumimoji="0" lang="ru-RU" sz="1200" b="0" i="0" u="none" strike="noStrike" kern="0" cap="none" spc="0" normalizeH="0" noProof="0" dirty="0" smtClean="0">
              <a:ln>
                <a:noFill/>
              </a:ln>
              <a:effectLst/>
              <a:uLnTx/>
              <a:uFillTx/>
              <a:latin typeface="Calibri"/>
            </a:endParaRPr>
          </a:p>
        </p:txBody>
      </p:sp>
    </p:spTree>
    <p:extLst>
      <p:ext uri="{BB962C8B-B14F-4D97-AF65-F5344CB8AC3E}">
        <p14:creationId xmlns:p14="http://schemas.microsoft.com/office/powerpoint/2010/main" val="703607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7</a:t>
            </a:fld>
            <a:endParaRPr lang="en-US" dirty="0"/>
          </a:p>
        </p:txBody>
      </p:sp>
      <p:sp>
        <p:nvSpPr>
          <p:cNvPr id="6" name="Rectangle 2"/>
          <p:cNvSpPr txBox="1">
            <a:spLocks noChangeArrowheads="1"/>
          </p:cNvSpPr>
          <p:nvPr/>
        </p:nvSpPr>
        <p:spPr bwMode="auto">
          <a:xfrm>
            <a:off x="200025" y="171728"/>
            <a:ext cx="8761095" cy="801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lgn="ctr">
              <a:defRPr/>
            </a:pPr>
            <a:r>
              <a:rPr lang="en-US" sz="2400" b="1" dirty="0" smtClean="0">
                <a:solidFill>
                  <a:srgbClr val="00602B"/>
                </a:solidFill>
              </a:rPr>
              <a:t>Organization of internal financial audit (IFA)</a:t>
            </a:r>
            <a:endParaRPr lang="en-US" sz="2400" b="1" dirty="0">
              <a:solidFill>
                <a:srgbClr val="00602B"/>
              </a:solidFill>
            </a:endParaRPr>
          </a:p>
        </p:txBody>
      </p:sp>
      <p:sp>
        <p:nvSpPr>
          <p:cNvPr id="7" name="Прямоугольник 6"/>
          <p:cNvSpPr/>
          <p:nvPr/>
        </p:nvSpPr>
        <p:spPr>
          <a:xfrm>
            <a:off x="106578" y="873542"/>
            <a:ext cx="6408712" cy="4455244"/>
          </a:xfrm>
          <a:prstGeom prst="rect">
            <a:avLst/>
          </a:prstGeom>
          <a:solidFill>
            <a:schemeClr val="accent1">
              <a:lumMod val="20000"/>
              <a:lumOff val="80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04618" y="863746"/>
            <a:ext cx="5561811" cy="338554"/>
          </a:xfrm>
          <a:prstGeom prst="rect">
            <a:avLst/>
          </a:prstGeom>
          <a:noFill/>
        </p:spPr>
        <p:txBody>
          <a:bodyPr wrap="square" rtlCol="0">
            <a:spAutoFit/>
          </a:bodyPr>
          <a:lstStyle/>
          <a:p>
            <a:pPr algn="ctr"/>
            <a:r>
              <a:rPr lang="en-US" sz="1600" b="1" dirty="0" smtClean="0">
                <a:latin typeface="Calibri" panose="020F0502020204030204" pitchFamily="34" charset="0"/>
              </a:rPr>
              <a:t>The system of the chief budget funds administrator</a:t>
            </a:r>
            <a:endParaRPr lang="en-US" sz="1600" b="1" dirty="0" smtClean="0">
              <a:latin typeface="Calibri" panose="020F0502020204030204" pitchFamily="34" charset="0"/>
            </a:endParaRPr>
          </a:p>
        </p:txBody>
      </p:sp>
      <p:sp>
        <p:nvSpPr>
          <p:cNvPr id="10" name="Овал 9"/>
          <p:cNvSpPr/>
          <p:nvPr/>
        </p:nvSpPr>
        <p:spPr>
          <a:xfrm>
            <a:off x="200025" y="2486942"/>
            <a:ext cx="1971675" cy="1014383"/>
          </a:xfrm>
          <a:prstGeom prst="ellipse">
            <a:avLst/>
          </a:prstGeom>
          <a:solidFill>
            <a:schemeClr val="bg1">
              <a:lumMod val="95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anose="020F0502020204030204" pitchFamily="34" charset="0"/>
              </a:rPr>
              <a:t>Chief administrator</a:t>
            </a:r>
            <a:endParaRPr lang="en-US" sz="1400" dirty="0">
              <a:solidFill>
                <a:schemeClr val="tx1"/>
              </a:solidFill>
              <a:latin typeface="Calibri" panose="020F0502020204030204" pitchFamily="34" charset="0"/>
            </a:endParaRPr>
          </a:p>
        </p:txBody>
      </p:sp>
      <p:sp>
        <p:nvSpPr>
          <p:cNvPr id="12" name="Овал 11"/>
          <p:cNvSpPr/>
          <p:nvPr/>
        </p:nvSpPr>
        <p:spPr>
          <a:xfrm>
            <a:off x="200025" y="3747083"/>
            <a:ext cx="2249749" cy="1080120"/>
          </a:xfrm>
          <a:prstGeom prst="ellipse">
            <a:avLst/>
          </a:prstGeom>
          <a:solidFill>
            <a:schemeClr val="bg1">
              <a:lumMod val="95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Subordinated participants of the budget process</a:t>
            </a:r>
            <a:endParaRPr lang="en-US" sz="1200" dirty="0">
              <a:solidFill>
                <a:schemeClr val="tx1"/>
              </a:solidFill>
            </a:endParaRPr>
          </a:p>
        </p:txBody>
      </p:sp>
      <p:sp>
        <p:nvSpPr>
          <p:cNvPr id="13" name="TextBox 12"/>
          <p:cNvSpPr txBox="1"/>
          <p:nvPr/>
        </p:nvSpPr>
        <p:spPr>
          <a:xfrm>
            <a:off x="4532710" y="1763659"/>
            <a:ext cx="1944216" cy="307777"/>
          </a:xfrm>
          <a:prstGeom prst="rect">
            <a:avLst/>
          </a:prstGeom>
          <a:solidFill>
            <a:schemeClr val="bg1"/>
          </a:solidFill>
          <a:ln w="12700">
            <a:solidFill>
              <a:schemeClr val="tx1"/>
            </a:solidFill>
          </a:ln>
        </p:spPr>
        <p:txBody>
          <a:bodyPr wrap="square" rtlCol="0">
            <a:spAutoFit/>
          </a:bodyPr>
          <a:lstStyle/>
          <a:p>
            <a:pPr algn="ctr"/>
            <a:r>
              <a:rPr lang="en-US" sz="1400" dirty="0" smtClean="0">
                <a:latin typeface="Calibri" panose="020F0502020204030204" pitchFamily="34" charset="0"/>
              </a:rPr>
              <a:t>Internal financial audit</a:t>
            </a:r>
            <a:endParaRPr lang="en-US" sz="1400" dirty="0">
              <a:latin typeface="Calibri" panose="020F0502020204030204" pitchFamily="34" charset="0"/>
            </a:endParaRPr>
          </a:p>
        </p:txBody>
      </p:sp>
      <p:cxnSp>
        <p:nvCxnSpPr>
          <p:cNvPr id="14" name="Прямая со стрелкой 13"/>
          <p:cNvCxnSpPr/>
          <p:nvPr/>
        </p:nvCxnSpPr>
        <p:spPr>
          <a:xfrm>
            <a:off x="5181922" y="2342927"/>
            <a:ext cx="0" cy="576064"/>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5325938" y="2342927"/>
            <a:ext cx="0" cy="1944216"/>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a:off x="3180518" y="2903142"/>
            <a:ext cx="200140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a:off x="3251065" y="4287143"/>
            <a:ext cx="2074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5833045" y="2270919"/>
            <a:ext cx="0" cy="1944216"/>
          </a:xfrm>
          <a:prstGeom prst="straightConnector1">
            <a:avLst/>
          </a:prstGeom>
          <a:ln w="25400">
            <a:solidFill>
              <a:srgbClr val="00B05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H="1">
            <a:off x="5325938" y="4272546"/>
            <a:ext cx="507108" cy="7298"/>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844907" y="5015934"/>
            <a:ext cx="1872208" cy="307777"/>
          </a:xfrm>
          <a:prstGeom prst="rect">
            <a:avLst/>
          </a:prstGeom>
          <a:solidFill>
            <a:schemeClr val="accent3">
              <a:lumMod val="20000"/>
              <a:lumOff val="80000"/>
            </a:schemeClr>
          </a:solidFill>
          <a:ln w="12700">
            <a:solidFill>
              <a:schemeClr val="tx1"/>
            </a:solidFill>
          </a:ln>
        </p:spPr>
        <p:txBody>
          <a:bodyPr wrap="square" rtlCol="0">
            <a:spAutoFit/>
          </a:bodyPr>
          <a:lstStyle/>
          <a:p>
            <a:r>
              <a:rPr lang="en-US" sz="1400" dirty="0" smtClean="0">
                <a:latin typeface="Calibri" panose="020F0502020204030204" pitchFamily="34" charset="0"/>
              </a:rPr>
              <a:t>IA of efficiency, etc.,</a:t>
            </a:r>
            <a:endParaRPr lang="en-US" sz="1400" dirty="0" smtClean="0">
              <a:latin typeface="Calibri" panose="020F0502020204030204" pitchFamily="34" charset="0"/>
            </a:endParaRPr>
          </a:p>
        </p:txBody>
      </p:sp>
      <p:sp>
        <p:nvSpPr>
          <p:cNvPr id="21" name="TextBox 20"/>
          <p:cNvSpPr txBox="1"/>
          <p:nvPr/>
        </p:nvSpPr>
        <p:spPr>
          <a:xfrm>
            <a:off x="6824064" y="2255682"/>
            <a:ext cx="1872208" cy="307777"/>
          </a:xfrm>
          <a:prstGeom prst="rect">
            <a:avLst/>
          </a:prstGeom>
          <a:solidFill>
            <a:schemeClr val="accent3">
              <a:lumMod val="20000"/>
              <a:lumOff val="80000"/>
            </a:schemeClr>
          </a:solidFill>
          <a:ln w="12700">
            <a:solidFill>
              <a:schemeClr val="tx1"/>
            </a:solidFill>
          </a:ln>
        </p:spPr>
        <p:txBody>
          <a:bodyPr wrap="square" rtlCol="0">
            <a:spAutoFit/>
          </a:bodyPr>
          <a:lstStyle/>
          <a:p>
            <a:r>
              <a:rPr lang="en-US" sz="1400" dirty="0" smtClean="0">
                <a:latin typeface="Calibri" panose="020F0502020204030204" pitchFamily="34" charset="0"/>
              </a:rPr>
              <a:t>IA of financial activities</a:t>
            </a:r>
            <a:endParaRPr lang="en-US" sz="1400" dirty="0">
              <a:latin typeface="Calibri" panose="020F0502020204030204" pitchFamily="34" charset="0"/>
            </a:endParaRPr>
          </a:p>
        </p:txBody>
      </p:sp>
      <p:sp>
        <p:nvSpPr>
          <p:cNvPr id="22" name="TextBox 21"/>
          <p:cNvSpPr txBox="1"/>
          <p:nvPr/>
        </p:nvSpPr>
        <p:spPr>
          <a:xfrm>
            <a:off x="6798651" y="2924202"/>
            <a:ext cx="1897621" cy="523220"/>
          </a:xfrm>
          <a:prstGeom prst="rect">
            <a:avLst/>
          </a:prstGeom>
          <a:solidFill>
            <a:schemeClr val="accent3">
              <a:lumMod val="20000"/>
              <a:lumOff val="80000"/>
            </a:schemeClr>
          </a:solidFill>
          <a:ln w="12700">
            <a:solidFill>
              <a:schemeClr val="tx1"/>
            </a:solidFill>
          </a:ln>
        </p:spPr>
        <p:txBody>
          <a:bodyPr wrap="square" rtlCol="0">
            <a:spAutoFit/>
          </a:bodyPr>
          <a:lstStyle/>
          <a:p>
            <a:r>
              <a:rPr lang="en-US" sz="1400" dirty="0" smtClean="0">
                <a:latin typeface="Calibri" panose="020F0502020204030204" pitchFamily="34" charset="0"/>
              </a:rPr>
              <a:t>Internal </a:t>
            </a:r>
            <a:r>
              <a:rPr lang="en-US" sz="1400" dirty="0" smtClean="0">
                <a:latin typeface="Calibri" panose="020F0502020204030204" pitchFamily="34" charset="0"/>
              </a:rPr>
              <a:t>operating audit</a:t>
            </a:r>
            <a:endParaRPr lang="en-US" sz="1400" dirty="0" smtClean="0">
              <a:latin typeface="Calibri" panose="020F0502020204030204" pitchFamily="34" charset="0"/>
            </a:endParaRPr>
          </a:p>
        </p:txBody>
      </p:sp>
      <p:sp>
        <p:nvSpPr>
          <p:cNvPr id="23" name="TextBox 22"/>
          <p:cNvSpPr txBox="1"/>
          <p:nvPr/>
        </p:nvSpPr>
        <p:spPr>
          <a:xfrm>
            <a:off x="6788568" y="3583573"/>
            <a:ext cx="1907704" cy="523220"/>
          </a:xfrm>
          <a:prstGeom prst="rect">
            <a:avLst/>
          </a:prstGeom>
          <a:solidFill>
            <a:schemeClr val="accent3">
              <a:lumMod val="20000"/>
              <a:lumOff val="80000"/>
            </a:schemeClr>
          </a:solidFill>
          <a:ln w="12700">
            <a:solidFill>
              <a:schemeClr val="tx1"/>
            </a:solidFill>
          </a:ln>
        </p:spPr>
        <p:txBody>
          <a:bodyPr wrap="square" rtlCol="0">
            <a:spAutoFit/>
          </a:bodyPr>
          <a:lstStyle/>
          <a:p>
            <a:r>
              <a:rPr lang="en-US" sz="1400" dirty="0" smtClean="0">
                <a:latin typeface="Calibri" panose="020F0502020204030204" pitchFamily="34" charset="0"/>
              </a:rPr>
              <a:t>Internal audit  of information systems</a:t>
            </a:r>
            <a:endParaRPr lang="en-US" sz="1400" dirty="0" smtClean="0">
              <a:latin typeface="Calibri" panose="020F0502020204030204" pitchFamily="34" charset="0"/>
            </a:endParaRPr>
          </a:p>
        </p:txBody>
      </p:sp>
      <p:sp>
        <p:nvSpPr>
          <p:cNvPr id="24" name="TextBox 23"/>
          <p:cNvSpPr txBox="1"/>
          <p:nvPr/>
        </p:nvSpPr>
        <p:spPr>
          <a:xfrm>
            <a:off x="6806316" y="4503898"/>
            <a:ext cx="1872208" cy="307777"/>
          </a:xfrm>
          <a:prstGeom prst="rect">
            <a:avLst/>
          </a:prstGeom>
          <a:solidFill>
            <a:schemeClr val="accent3">
              <a:lumMod val="20000"/>
              <a:lumOff val="80000"/>
            </a:schemeClr>
          </a:solidFill>
          <a:ln w="12700">
            <a:solidFill>
              <a:schemeClr val="tx1"/>
            </a:solidFill>
          </a:ln>
        </p:spPr>
        <p:txBody>
          <a:bodyPr wrap="square" rtlCol="0">
            <a:spAutoFit/>
          </a:bodyPr>
          <a:lstStyle/>
          <a:p>
            <a:r>
              <a:rPr lang="en-US" sz="1400" dirty="0" smtClean="0">
                <a:latin typeface="Calibri" panose="020F0502020204030204" pitchFamily="34" charset="0"/>
              </a:rPr>
              <a:t>Safety IA</a:t>
            </a:r>
            <a:endParaRPr lang="en-US" sz="1400" dirty="0" smtClean="0">
              <a:latin typeface="Calibri" panose="020F0502020204030204" pitchFamily="34" charset="0"/>
            </a:endParaRPr>
          </a:p>
        </p:txBody>
      </p:sp>
      <p:sp>
        <p:nvSpPr>
          <p:cNvPr id="25" name="TextBox 24"/>
          <p:cNvSpPr txBox="1"/>
          <p:nvPr/>
        </p:nvSpPr>
        <p:spPr>
          <a:xfrm>
            <a:off x="6730602" y="921464"/>
            <a:ext cx="1728192" cy="830997"/>
          </a:xfrm>
          <a:prstGeom prst="rect">
            <a:avLst/>
          </a:prstGeom>
          <a:noFill/>
        </p:spPr>
        <p:txBody>
          <a:bodyPr wrap="square" rtlCol="0">
            <a:spAutoFit/>
          </a:bodyPr>
          <a:lstStyle/>
          <a:p>
            <a:pPr algn="ctr"/>
            <a:r>
              <a:rPr lang="en-US" sz="1600" b="1" dirty="0" smtClean="0">
                <a:solidFill>
                  <a:srgbClr val="FF0000"/>
                </a:solidFill>
                <a:latin typeface="Calibri" panose="020F0502020204030204" pitchFamily="34" charset="0"/>
              </a:rPr>
              <a:t>International practice and IA standards</a:t>
            </a:r>
            <a:endParaRPr lang="en-US" sz="1600" b="1" dirty="0">
              <a:solidFill>
                <a:srgbClr val="FF0000"/>
              </a:solidFill>
              <a:latin typeface="Calibri" panose="020F0502020204030204" pitchFamily="34" charset="0"/>
            </a:endParaRPr>
          </a:p>
        </p:txBody>
      </p:sp>
      <p:cxnSp>
        <p:nvCxnSpPr>
          <p:cNvPr id="26" name="Прямая со стрелкой 25"/>
          <p:cNvCxnSpPr/>
          <p:nvPr/>
        </p:nvCxnSpPr>
        <p:spPr>
          <a:xfrm>
            <a:off x="7010697" y="1823634"/>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7255965" y="1823634"/>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7492002" y="1838871"/>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7762849" y="1823634"/>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7979268" y="1838871"/>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673744" y="2626143"/>
            <a:ext cx="1643074" cy="523220"/>
          </a:xfrm>
          <a:prstGeom prst="rect">
            <a:avLst/>
          </a:prstGeom>
          <a:noFill/>
        </p:spPr>
        <p:txBody>
          <a:bodyPr wrap="square" rtlCol="0">
            <a:spAutoFit/>
          </a:bodyPr>
          <a:lstStyle/>
          <a:p>
            <a:r>
              <a:rPr lang="en-US" sz="1400" dirty="0" smtClean="0">
                <a:latin typeface="Calibri" panose="020F0502020204030204" pitchFamily="34" charset="0"/>
              </a:rPr>
              <a:t>Assessment of control</a:t>
            </a:r>
            <a:endParaRPr lang="en-US" sz="1400" dirty="0">
              <a:latin typeface="Calibri" panose="020F0502020204030204" pitchFamily="34" charset="0"/>
            </a:endParaRPr>
          </a:p>
        </p:txBody>
      </p:sp>
      <p:sp>
        <p:nvSpPr>
          <p:cNvPr id="32" name="TextBox 31"/>
          <p:cNvSpPr txBox="1"/>
          <p:nvPr/>
        </p:nvSpPr>
        <p:spPr>
          <a:xfrm>
            <a:off x="3673744" y="3952905"/>
            <a:ext cx="1508178" cy="523220"/>
          </a:xfrm>
          <a:prstGeom prst="rect">
            <a:avLst/>
          </a:prstGeom>
          <a:noFill/>
        </p:spPr>
        <p:txBody>
          <a:bodyPr wrap="square" rtlCol="0">
            <a:spAutoFit/>
          </a:bodyPr>
          <a:lstStyle/>
          <a:p>
            <a:r>
              <a:rPr lang="en-US" sz="1400" dirty="0">
                <a:latin typeface="Calibri" panose="020F0502020204030204" pitchFamily="34" charset="0"/>
              </a:rPr>
              <a:t>Assessment of control</a:t>
            </a:r>
            <a:endParaRPr lang="en-US" sz="1400" dirty="0">
              <a:latin typeface="Calibri" panose="020F0502020204030204" pitchFamily="34" charset="0"/>
            </a:endParaRPr>
          </a:p>
        </p:txBody>
      </p:sp>
      <p:sp>
        <p:nvSpPr>
          <p:cNvPr id="34" name="TextBox 33"/>
          <p:cNvSpPr txBox="1"/>
          <p:nvPr/>
        </p:nvSpPr>
        <p:spPr>
          <a:xfrm>
            <a:off x="2316422" y="1763659"/>
            <a:ext cx="1944216" cy="523220"/>
          </a:xfrm>
          <a:prstGeom prst="rect">
            <a:avLst/>
          </a:prstGeom>
          <a:solidFill>
            <a:schemeClr val="bg1"/>
          </a:solidFill>
          <a:ln w="12700">
            <a:solidFill>
              <a:schemeClr val="tx1"/>
            </a:solidFill>
          </a:ln>
        </p:spPr>
        <p:txBody>
          <a:bodyPr wrap="square" rtlCol="0">
            <a:spAutoFit/>
          </a:bodyPr>
          <a:lstStyle/>
          <a:p>
            <a:pPr algn="ctr"/>
            <a:r>
              <a:rPr lang="en-US" sz="1400" dirty="0" smtClean="0">
                <a:latin typeface="Calibri" panose="020F0502020204030204" pitchFamily="34" charset="0"/>
              </a:rPr>
              <a:t>Internal financial control</a:t>
            </a:r>
            <a:endParaRPr lang="en-US" sz="1400" dirty="0">
              <a:latin typeface="Calibri" panose="020F0502020204030204" pitchFamily="34" charset="0"/>
            </a:endParaRPr>
          </a:p>
        </p:txBody>
      </p:sp>
      <p:cxnSp>
        <p:nvCxnSpPr>
          <p:cNvPr id="35" name="Прямая со стрелкой 34"/>
          <p:cNvCxnSpPr/>
          <p:nvPr/>
        </p:nvCxnSpPr>
        <p:spPr>
          <a:xfrm flipH="1">
            <a:off x="2964540" y="2354897"/>
            <a:ext cx="1664" cy="597256"/>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flipH="1">
            <a:off x="2102108" y="2952153"/>
            <a:ext cx="86409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3173678" y="2358317"/>
            <a:ext cx="0" cy="1928826"/>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102614" y="2955908"/>
            <a:ext cx="1071570" cy="307777"/>
          </a:xfrm>
          <a:prstGeom prst="rect">
            <a:avLst/>
          </a:prstGeom>
          <a:noFill/>
        </p:spPr>
        <p:txBody>
          <a:bodyPr wrap="square" rtlCol="0">
            <a:spAutoFit/>
          </a:bodyPr>
          <a:lstStyle/>
          <a:p>
            <a:r>
              <a:rPr lang="en-US" sz="1400" dirty="0" smtClean="0">
                <a:latin typeface="Calibri" panose="020F0502020204030204" pitchFamily="34" charset="0"/>
              </a:rPr>
              <a:t>Control</a:t>
            </a:r>
            <a:endParaRPr lang="en-US" sz="1400" dirty="0">
              <a:latin typeface="Calibri" panose="020F0502020204030204" pitchFamily="34" charset="0"/>
            </a:endParaRPr>
          </a:p>
        </p:txBody>
      </p:sp>
      <p:cxnSp>
        <p:nvCxnSpPr>
          <p:cNvPr id="41" name="Прямая со стрелкой 40"/>
          <p:cNvCxnSpPr>
            <a:endCxn id="12" idx="6"/>
          </p:cNvCxnSpPr>
          <p:nvPr/>
        </p:nvCxnSpPr>
        <p:spPr>
          <a:xfrm flipH="1">
            <a:off x="2449774" y="4287143"/>
            <a:ext cx="73074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351698" y="4298673"/>
            <a:ext cx="1071570" cy="307777"/>
          </a:xfrm>
          <a:prstGeom prst="rect">
            <a:avLst/>
          </a:prstGeom>
          <a:noFill/>
        </p:spPr>
        <p:txBody>
          <a:bodyPr wrap="square" rtlCol="0">
            <a:spAutoFit/>
          </a:bodyPr>
          <a:lstStyle/>
          <a:p>
            <a:r>
              <a:rPr lang="en-US" sz="1400" dirty="0" smtClean="0">
                <a:latin typeface="Calibri" panose="020F0502020204030204" pitchFamily="34" charset="0"/>
              </a:rPr>
              <a:t>Control</a:t>
            </a:r>
            <a:endParaRPr lang="en-US" sz="1400" dirty="0">
              <a:latin typeface="Calibri" panose="020F0502020204030204" pitchFamily="34" charset="0"/>
            </a:endParaRPr>
          </a:p>
        </p:txBody>
      </p:sp>
      <p:cxnSp>
        <p:nvCxnSpPr>
          <p:cNvPr id="59" name="Прямая со стрелкой 58"/>
          <p:cNvCxnSpPr/>
          <p:nvPr/>
        </p:nvCxnSpPr>
        <p:spPr>
          <a:xfrm flipH="1">
            <a:off x="5316818" y="2890579"/>
            <a:ext cx="516227" cy="0"/>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775896" y="4431159"/>
            <a:ext cx="1457844" cy="738664"/>
          </a:xfrm>
          <a:prstGeom prst="rect">
            <a:avLst/>
          </a:prstGeom>
          <a:noFill/>
        </p:spPr>
        <p:txBody>
          <a:bodyPr wrap="square" rtlCol="0">
            <a:spAutoFit/>
          </a:bodyPr>
          <a:lstStyle/>
          <a:p>
            <a:r>
              <a:rPr lang="en-US" sz="1400" dirty="0" smtClean="0">
                <a:latin typeface="Calibri" panose="020F0502020204030204" pitchFamily="34" charset="0"/>
              </a:rPr>
              <a:t>Confirmation of authenticity of budget reporting</a:t>
            </a:r>
            <a:endParaRPr lang="en-US" sz="1400" dirty="0" smtClean="0">
              <a:latin typeface="Calibri" panose="020F0502020204030204" pitchFamily="34" charset="0"/>
            </a:endParaRPr>
          </a:p>
        </p:txBody>
      </p:sp>
      <p:sp>
        <p:nvSpPr>
          <p:cNvPr id="64" name="TextBox 63"/>
          <p:cNvSpPr txBox="1"/>
          <p:nvPr/>
        </p:nvSpPr>
        <p:spPr>
          <a:xfrm>
            <a:off x="106578" y="5333325"/>
            <a:ext cx="6336704" cy="523220"/>
          </a:xfrm>
          <a:prstGeom prst="rect">
            <a:avLst/>
          </a:prstGeom>
          <a:noFill/>
        </p:spPr>
        <p:txBody>
          <a:bodyPr wrap="square" rtlCol="0">
            <a:spAutoFit/>
          </a:bodyPr>
          <a:lstStyle/>
          <a:p>
            <a:r>
              <a:rPr lang="en-US" sz="1400" b="1" dirty="0" smtClean="0">
                <a:solidFill>
                  <a:srgbClr val="FF0000"/>
                </a:solidFill>
                <a:latin typeface="Calibri" panose="020F0502020204030204" pitchFamily="34" charset="0"/>
              </a:rPr>
              <a:t>1. </a:t>
            </a:r>
            <a:r>
              <a:rPr lang="en-US" sz="1400" b="1" dirty="0" smtClean="0">
                <a:solidFill>
                  <a:srgbClr val="FF0000"/>
                </a:solidFill>
                <a:latin typeface="Calibri" panose="020F0502020204030204" pitchFamily="34" charset="0"/>
              </a:rPr>
              <a:t>Audit with respect to subordinated </a:t>
            </a:r>
            <a:r>
              <a:rPr lang="en-US" sz="1400" b="1" dirty="0" smtClean="0">
                <a:solidFill>
                  <a:srgbClr val="FF0000"/>
                </a:solidFill>
                <a:latin typeface="Calibri" panose="020F0502020204030204" pitchFamily="34" charset="0"/>
              </a:rPr>
              <a:t>participants of the budget process </a:t>
            </a:r>
            <a:r>
              <a:rPr lang="en-US" sz="1400" b="1" dirty="0" smtClean="0">
                <a:solidFill>
                  <a:srgbClr val="FF0000"/>
                </a:solidFill>
                <a:latin typeface="Calibri" panose="020F0502020204030204" pitchFamily="34" charset="0"/>
              </a:rPr>
              <a:t>means that at the same time </a:t>
            </a:r>
            <a:r>
              <a:rPr lang="en-US" sz="1400" b="1" dirty="0" smtClean="0">
                <a:solidFill>
                  <a:srgbClr val="FF0000"/>
                </a:solidFill>
                <a:latin typeface="Calibri" panose="020F0502020204030204" pitchFamily="34" charset="0"/>
              </a:rPr>
              <a:t>IFA </a:t>
            </a:r>
            <a:r>
              <a:rPr lang="en-US" sz="1400" b="1" dirty="0" smtClean="0">
                <a:solidFill>
                  <a:srgbClr val="FF0000"/>
                </a:solidFill>
                <a:latin typeface="Calibri" panose="020F0502020204030204" pitchFamily="34" charset="0"/>
              </a:rPr>
              <a:t>performs the function of both internal and external audit</a:t>
            </a:r>
            <a:endParaRPr lang="en-US" sz="1400" b="1" dirty="0">
              <a:solidFill>
                <a:srgbClr val="FF0000"/>
              </a:solidFill>
              <a:latin typeface="Calibri" panose="020F0502020204030204" pitchFamily="34" charset="0"/>
            </a:endParaRPr>
          </a:p>
        </p:txBody>
      </p:sp>
      <p:sp>
        <p:nvSpPr>
          <p:cNvPr id="65" name="TextBox 64"/>
          <p:cNvSpPr txBox="1"/>
          <p:nvPr/>
        </p:nvSpPr>
        <p:spPr>
          <a:xfrm>
            <a:off x="106578" y="5913467"/>
            <a:ext cx="6336704" cy="523220"/>
          </a:xfrm>
          <a:prstGeom prst="rect">
            <a:avLst/>
          </a:prstGeom>
          <a:noFill/>
        </p:spPr>
        <p:txBody>
          <a:bodyPr wrap="square" rtlCol="0">
            <a:spAutoFit/>
          </a:bodyPr>
          <a:lstStyle/>
          <a:p>
            <a:r>
              <a:rPr lang="en-US" sz="1400" b="1" dirty="0" smtClean="0">
                <a:solidFill>
                  <a:srgbClr val="FF0000"/>
                </a:solidFill>
                <a:latin typeface="Calibri" panose="020F0502020204030204" pitchFamily="34" charset="0"/>
              </a:rPr>
              <a:t>2. IFA assessment of IFC efficiency means that IFA duplicate activities of </a:t>
            </a:r>
            <a:r>
              <a:rPr lang="en-US" sz="1400" b="1" dirty="0" smtClean="0">
                <a:solidFill>
                  <a:srgbClr val="FF0000"/>
                </a:solidFill>
                <a:latin typeface="Calibri" panose="020F0502020204030204" pitchFamily="34" charset="0"/>
              </a:rPr>
              <a:t>the financial inspectorate on carrying out IFC analysis</a:t>
            </a:r>
            <a:endParaRPr lang="en-US" sz="1400" b="1" dirty="0">
              <a:solidFill>
                <a:srgbClr val="FF0000"/>
              </a:solidFill>
              <a:latin typeface="Calibri" panose="020F0502020204030204" pitchFamily="34" charset="0"/>
            </a:endParaRPr>
          </a:p>
        </p:txBody>
      </p:sp>
      <p:sp>
        <p:nvSpPr>
          <p:cNvPr id="66" name="TextBox 65"/>
          <p:cNvSpPr txBox="1"/>
          <p:nvPr/>
        </p:nvSpPr>
        <p:spPr>
          <a:xfrm>
            <a:off x="120177" y="6341437"/>
            <a:ext cx="8720680" cy="523220"/>
          </a:xfrm>
          <a:prstGeom prst="rect">
            <a:avLst/>
          </a:prstGeom>
          <a:noFill/>
        </p:spPr>
        <p:txBody>
          <a:bodyPr wrap="square" rtlCol="0">
            <a:spAutoFit/>
          </a:bodyPr>
          <a:lstStyle/>
          <a:p>
            <a:r>
              <a:rPr lang="en-US" sz="1400" b="1" dirty="0" smtClean="0">
                <a:solidFill>
                  <a:srgbClr val="FF0000"/>
                </a:solidFill>
                <a:latin typeface="Calibri" panose="020F0502020204030204" pitchFamily="34" charset="0"/>
              </a:rPr>
              <a:t>3. Manpower and organization, human resource and financial limitations of possibilities of departments in terms of organizing IFA, especially in constituents of the RF and </a:t>
            </a:r>
            <a:r>
              <a:rPr lang="en-US" sz="1400" b="1" dirty="0" smtClean="0">
                <a:solidFill>
                  <a:srgbClr val="FF0000"/>
                </a:solidFill>
                <a:latin typeface="Calibri" panose="020F0502020204030204" pitchFamily="34" charset="0"/>
              </a:rPr>
              <a:t>in municipal formations</a:t>
            </a:r>
            <a:endParaRPr lang="en-US" sz="14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748399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8</a:t>
            </a:fld>
            <a:endParaRPr lang="en-US" dirty="0"/>
          </a:p>
        </p:txBody>
      </p:sp>
      <p:sp>
        <p:nvSpPr>
          <p:cNvPr id="3" name="Заголовок 2"/>
          <p:cNvSpPr>
            <a:spLocks noGrp="1"/>
          </p:cNvSpPr>
          <p:nvPr>
            <p:ph type="title" idx="4294967295"/>
          </p:nvPr>
        </p:nvSpPr>
        <p:spPr>
          <a:xfrm>
            <a:off x="381000" y="379413"/>
            <a:ext cx="8229600" cy="4984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sz="2400" b="1" dirty="0" smtClean="0">
                <a:solidFill>
                  <a:srgbClr val="004821"/>
                </a:solidFill>
                <a:latin typeface="Arial" panose="020B0604020202020204" pitchFamily="34" charset="0"/>
                <a:cs typeface="Arial" panose="020B0604020202020204" pitchFamily="34" charset="0"/>
              </a:rPr>
              <a:t>From </a:t>
            </a:r>
            <a:r>
              <a:rPr lang="en-US" sz="2400" b="1" dirty="0" smtClean="0">
                <a:solidFill>
                  <a:srgbClr val="004821"/>
                </a:solidFill>
                <a:latin typeface="Arial" panose="020B0604020202020204" pitchFamily="34" charset="0"/>
                <a:cs typeface="Arial" panose="020B0604020202020204" pitchFamily="34" charset="0"/>
              </a:rPr>
              <a:t>IFC and IFA to internal budget control (IBC). </a:t>
            </a:r>
            <a:r>
              <a:rPr lang="en-US" sz="2400" b="1" dirty="0" smtClean="0">
                <a:solidFill>
                  <a:srgbClr val="004821"/>
                </a:solidFill>
                <a:latin typeface="Arial" panose="020B0604020202020204" pitchFamily="34" charset="0"/>
                <a:cs typeface="Arial" panose="020B0604020202020204" pitchFamily="34" charset="0"/>
              </a:rPr>
              <a:t>Changes in approaches</a:t>
            </a:r>
            <a:endParaRPr lang="en-US" sz="2400" b="1" dirty="0">
              <a:solidFill>
                <a:srgbClr val="004821"/>
              </a:solidFill>
              <a:latin typeface="Arial" panose="020B0604020202020204" pitchFamily="34" charset="0"/>
              <a:cs typeface="Arial" panose="020B0604020202020204" pitchFamily="34" charset="0"/>
            </a:endParaRPr>
          </a:p>
        </p:txBody>
      </p:sp>
      <p:grpSp>
        <p:nvGrpSpPr>
          <p:cNvPr id="5" name="Группа 4"/>
          <p:cNvGrpSpPr/>
          <p:nvPr/>
        </p:nvGrpSpPr>
        <p:grpSpPr>
          <a:xfrm>
            <a:off x="141704" y="1064050"/>
            <a:ext cx="9078496" cy="5604355"/>
            <a:chOff x="141704" y="616375"/>
            <a:chExt cx="9078496" cy="5604355"/>
          </a:xfrm>
        </p:grpSpPr>
        <p:sp>
          <p:nvSpPr>
            <p:cNvPr id="6" name="Прямоугольник 5"/>
            <p:cNvSpPr/>
            <p:nvPr/>
          </p:nvSpPr>
          <p:spPr>
            <a:xfrm>
              <a:off x="141704" y="2853772"/>
              <a:ext cx="8928992" cy="940459"/>
            </a:xfrm>
            <a:prstGeom prst="rect">
              <a:avLst/>
            </a:prstGeom>
            <a:solidFill>
              <a:srgbClr val="F79646">
                <a:lumMod val="20000"/>
                <a:lumOff val="80000"/>
                <a:alpha val="20000"/>
              </a:srgb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7" name="Прямоугольник 6"/>
            <p:cNvSpPr/>
            <p:nvPr/>
          </p:nvSpPr>
          <p:spPr>
            <a:xfrm>
              <a:off x="141704" y="1833080"/>
              <a:ext cx="8928992" cy="832738"/>
            </a:xfrm>
            <a:prstGeom prst="rect">
              <a:avLst/>
            </a:prstGeom>
            <a:solidFill>
              <a:srgbClr val="F79646">
                <a:lumMod val="20000"/>
                <a:lumOff val="80000"/>
                <a:alpha val="20000"/>
              </a:srgb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8" name="Прямоугольник 7"/>
            <p:cNvSpPr/>
            <p:nvPr/>
          </p:nvSpPr>
          <p:spPr>
            <a:xfrm>
              <a:off x="141704" y="642918"/>
              <a:ext cx="8893652" cy="1071570"/>
            </a:xfrm>
            <a:prstGeom prst="rect">
              <a:avLst/>
            </a:prstGeom>
            <a:solidFill>
              <a:srgbClr val="F79646">
                <a:lumMod val="20000"/>
                <a:lumOff val="80000"/>
                <a:alpha val="20000"/>
              </a:srgb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sp>
          <p:nvSpPr>
            <p:cNvPr id="9" name="TextBox 8"/>
            <p:cNvSpPr txBox="1"/>
            <p:nvPr/>
          </p:nvSpPr>
          <p:spPr>
            <a:xfrm>
              <a:off x="285720" y="620688"/>
              <a:ext cx="3456384" cy="132343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prstClr val="black"/>
                  </a:solidFill>
                  <a:effectLst/>
                  <a:uLnTx/>
                  <a:uFillTx/>
                  <a:latin typeface="Calibri"/>
                </a:rPr>
                <a:t>Introduction of risk management elements for the purpose of re-orienting</a:t>
              </a:r>
              <a:r>
                <a:rPr kumimoji="0" lang="en-US" sz="1600" b="0" i="0" u="none" strike="noStrike" kern="0" cap="none" spc="0" normalizeH="0" dirty="0" smtClean="0">
                  <a:ln>
                    <a:noFill/>
                  </a:ln>
                  <a:solidFill>
                    <a:prstClr val="black"/>
                  </a:solidFill>
                  <a:effectLst/>
                  <a:uLnTx/>
                  <a:uFillTx/>
                  <a:latin typeface="Calibri"/>
                </a:rPr>
                <a:t> towards prevention of violations and deficiencies</a:t>
              </a:r>
              <a:endParaRPr kumimoji="0" lang="en-US" sz="1600" b="0" i="0" u="none" strike="noStrike" kern="0" cap="none" spc="0" normalizeH="0" baseline="0" dirty="0" smtClean="0">
                <a:ln>
                  <a:noFill/>
                </a:ln>
                <a:solidFill>
                  <a:prstClr val="black"/>
                </a:solidFill>
                <a:effectLst/>
                <a:uLnTx/>
                <a:uFillTx/>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dirty="0" smtClean="0">
                <a:ln>
                  <a:noFill/>
                </a:ln>
                <a:solidFill>
                  <a:prstClr val="black"/>
                </a:solidFill>
                <a:effectLst/>
                <a:uLnTx/>
                <a:uFillTx/>
                <a:latin typeface="Calibri"/>
              </a:endParaRPr>
            </a:p>
          </p:txBody>
        </p:sp>
        <p:sp>
          <p:nvSpPr>
            <p:cNvPr id="10" name="TextBox 9"/>
            <p:cNvSpPr txBox="1"/>
            <p:nvPr/>
          </p:nvSpPr>
          <p:spPr>
            <a:xfrm>
              <a:off x="3635896" y="616375"/>
              <a:ext cx="5400600" cy="116955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Now</a:t>
              </a:r>
              <a:r>
                <a:rPr kumimoji="0" lang="en-US" sz="1400" b="0" i="0" u="none" strike="noStrike" kern="0" cap="none" spc="0" normalizeH="0" baseline="0" dirty="0" smtClean="0">
                  <a:ln>
                    <a:noFill/>
                  </a:ln>
                  <a:solidFill>
                    <a:prstClr val="black"/>
                  </a:solidFill>
                  <a:effectLst/>
                  <a:uLnTx/>
                  <a:uFillTx/>
                  <a:latin typeface="Calibri"/>
                </a:rPr>
                <a:t> – identification</a:t>
              </a:r>
              <a:r>
                <a:rPr kumimoji="0" lang="en-US" sz="1400" b="0" i="0" u="none" strike="noStrike" kern="0" cap="none" spc="0" normalizeH="0" dirty="0" smtClean="0">
                  <a:ln>
                    <a:noFill/>
                  </a:ln>
                  <a:solidFill>
                    <a:prstClr val="black"/>
                  </a:solidFill>
                  <a:effectLst/>
                  <a:uLnTx/>
                  <a:uFillTx/>
                  <a:latin typeface="Calibri"/>
                </a:rPr>
                <a:t> of the most risky operations in the framework of budget procedures and control over </a:t>
              </a:r>
              <a:r>
                <a:rPr lang="en-US" sz="1400" kern="0" dirty="0" smtClean="0">
                  <a:solidFill>
                    <a:prstClr val="black"/>
                  </a:solidFill>
                  <a:latin typeface="Calibri"/>
                </a:rPr>
                <a:t>their enforcement</a:t>
              </a:r>
              <a:r>
                <a:rPr kumimoji="0" lang="en-US" sz="1400" b="0" i="0" u="none" strike="noStrike" kern="0" cap="none" spc="0" normalizeH="0" baseline="0" dirty="0" smtClean="0">
                  <a:ln>
                    <a:noFill/>
                  </a:ln>
                  <a:solidFill>
                    <a:prstClr val="black"/>
                  </a:solidFill>
                  <a:effectLst/>
                  <a:uLnTx/>
                  <a:uFillTx/>
                  <a:latin typeface="Calibri"/>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In the future</a:t>
              </a:r>
              <a:r>
                <a:rPr kumimoji="0" lang="en-US" sz="1400" b="0" i="0" u="none" strike="noStrike" kern="0" cap="none" spc="0" normalizeH="0" baseline="0" dirty="0" smtClean="0">
                  <a:ln>
                    <a:noFill/>
                  </a:ln>
                  <a:solidFill>
                    <a:prstClr val="black"/>
                  </a:solidFill>
                  <a:effectLst/>
                  <a:uLnTx/>
                  <a:uFillTx/>
                  <a:latin typeface="Calibri"/>
                </a:rPr>
                <a:t> – detection and evaluation of risks of violations</a:t>
              </a:r>
              <a:r>
                <a:rPr kumimoji="0" lang="en-US" sz="1400" b="0" i="0" u="none" strike="noStrike" kern="0" cap="none" spc="0" normalizeH="0" dirty="0" smtClean="0">
                  <a:ln>
                    <a:noFill/>
                  </a:ln>
                  <a:solidFill>
                    <a:prstClr val="black"/>
                  </a:solidFill>
                  <a:effectLst/>
                  <a:uLnTx/>
                  <a:uFillTx/>
                  <a:latin typeface="Calibri"/>
                </a:rPr>
                <a:t> of the legislation, failure to achieve results,</a:t>
              </a:r>
              <a:r>
                <a:rPr kumimoji="0" lang="en-US" sz="1400" b="0" i="0" u="none" strike="noStrike" kern="0" cap="none" spc="0" normalizeH="0" baseline="0" dirty="0" smtClean="0">
                  <a:ln>
                    <a:noFill/>
                  </a:ln>
                  <a:solidFill>
                    <a:prstClr val="black"/>
                  </a:solidFill>
                  <a:effectLst/>
                  <a:uLnTx/>
                  <a:uFillTx/>
                  <a:latin typeface="Calibri"/>
                </a:rPr>
                <a:t> in</a:t>
              </a:r>
              <a:r>
                <a:rPr lang="en-US" sz="1400" kern="0" dirty="0" smtClean="0">
                  <a:solidFill>
                    <a:prstClr val="black"/>
                  </a:solidFill>
                  <a:latin typeface="Calibri"/>
                </a:rPr>
                <a:t>accuracy of the reporting, etc.  Analysis and elimination of reasons</a:t>
              </a:r>
              <a:r>
                <a:rPr kumimoji="0" lang="en-US" sz="1400" b="0" i="0" u="none" strike="noStrike" kern="0" cap="none" spc="0" normalizeH="0" baseline="0" dirty="0" smtClean="0">
                  <a:ln>
                    <a:noFill/>
                  </a:ln>
                  <a:solidFill>
                    <a:prstClr val="black"/>
                  </a:solidFill>
                  <a:effectLst/>
                  <a:uLnTx/>
                  <a:uFillTx/>
                  <a:latin typeface="Calibri"/>
                </a:rPr>
                <a:t> </a:t>
              </a:r>
              <a:r>
                <a:rPr lang="en-US" sz="1400" kern="0" dirty="0" smtClean="0">
                  <a:solidFill>
                    <a:prstClr val="black"/>
                  </a:solidFill>
                  <a:latin typeface="Calibri"/>
                </a:rPr>
                <a:t>of potential violations</a:t>
              </a:r>
              <a:r>
                <a:rPr kumimoji="0" lang="en-US" sz="1400" b="0" i="0" u="none" strike="noStrike" kern="0" cap="none" spc="0" normalizeH="0" baseline="0" dirty="0" smtClean="0">
                  <a:ln>
                    <a:noFill/>
                  </a:ln>
                  <a:solidFill>
                    <a:prstClr val="black"/>
                  </a:solidFill>
                  <a:effectLst/>
                  <a:uLnTx/>
                  <a:uFillTx/>
                  <a:latin typeface="Calibri"/>
                </a:rPr>
                <a:t>.</a:t>
              </a:r>
              <a:endParaRPr kumimoji="0" lang="en-US" sz="1400" b="0" i="0" u="none" strike="noStrike" kern="0" cap="none" spc="0" normalizeH="0" baseline="0" dirty="0" smtClean="0">
                <a:ln>
                  <a:noFill/>
                </a:ln>
                <a:solidFill>
                  <a:prstClr val="black"/>
                </a:solidFill>
                <a:effectLst/>
                <a:uLnTx/>
                <a:uFillTx/>
                <a:latin typeface="Calibri"/>
              </a:endParaRPr>
            </a:p>
          </p:txBody>
        </p:sp>
        <p:sp>
          <p:nvSpPr>
            <p:cNvPr id="11" name="TextBox 10"/>
            <p:cNvSpPr txBox="1"/>
            <p:nvPr/>
          </p:nvSpPr>
          <p:spPr>
            <a:xfrm>
              <a:off x="285720" y="1834821"/>
              <a:ext cx="3816424"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prstClr val="black"/>
                  </a:solidFill>
                  <a:effectLst/>
                  <a:uLnTx/>
                  <a:uFillTx/>
                  <a:latin typeface="Calibri"/>
                </a:rPr>
                <a:t>Focus on achievement of results </a:t>
              </a:r>
              <a:br>
                <a:rPr kumimoji="0" lang="en-US" sz="1600" b="0" i="0" u="none" strike="noStrike" kern="0" cap="none" spc="0" normalizeH="0" baseline="0" dirty="0" smtClean="0">
                  <a:ln>
                    <a:noFill/>
                  </a:ln>
                  <a:solidFill>
                    <a:prstClr val="black"/>
                  </a:solidFill>
                  <a:effectLst/>
                  <a:uLnTx/>
                  <a:uFillTx/>
                  <a:latin typeface="Calibri"/>
                </a:rPr>
              </a:br>
              <a:r>
                <a:rPr kumimoji="0" lang="en-US" sz="1600" b="0" i="0" u="none" strike="noStrike" kern="0" cap="none" spc="0" normalizeH="0" baseline="0" dirty="0" smtClean="0">
                  <a:ln>
                    <a:noFill/>
                  </a:ln>
                  <a:solidFill>
                    <a:prstClr val="black"/>
                  </a:solidFill>
                  <a:effectLst/>
                  <a:uLnTx/>
                  <a:uFillTx/>
                  <a:latin typeface="Calibri"/>
                </a:rPr>
                <a:t>of financial management performance</a:t>
              </a:r>
              <a:endParaRPr kumimoji="0" lang="en-US" sz="1600" b="0" i="0" u="none" strike="noStrike" kern="0" cap="none" spc="0" normalizeH="0" baseline="0" dirty="0" smtClean="0">
                <a:ln>
                  <a:noFill/>
                </a:ln>
                <a:solidFill>
                  <a:prstClr val="black"/>
                </a:solidFill>
                <a:effectLst/>
                <a:uLnTx/>
                <a:uFillTx/>
                <a:latin typeface="Calibri"/>
              </a:endParaRPr>
            </a:p>
          </p:txBody>
        </p:sp>
        <p:sp>
          <p:nvSpPr>
            <p:cNvPr id="12" name="TextBox 11"/>
            <p:cNvSpPr txBox="1"/>
            <p:nvPr/>
          </p:nvSpPr>
          <p:spPr>
            <a:xfrm>
              <a:off x="3635896" y="1833080"/>
              <a:ext cx="5584304" cy="738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Now</a:t>
              </a:r>
              <a:r>
                <a:rPr kumimoji="0" lang="en-US" sz="1400" b="0" i="0" u="none" strike="noStrike" kern="0" cap="none" spc="0" normalizeH="0" baseline="0" dirty="0" smtClean="0">
                  <a:ln>
                    <a:noFill/>
                  </a:ln>
                  <a:solidFill>
                    <a:prstClr val="black"/>
                  </a:solidFill>
                  <a:effectLst/>
                  <a:uLnTx/>
                  <a:uFillTx/>
                  <a:latin typeface="Calibri"/>
                </a:rPr>
                <a:t> – indirect focus.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In the future </a:t>
              </a:r>
              <a:r>
                <a:rPr kumimoji="0" lang="en-US" sz="1400" b="0" i="0" u="none" strike="noStrike" kern="0" cap="none" spc="0" normalizeH="0" baseline="0" dirty="0" smtClean="0">
                  <a:ln>
                    <a:noFill/>
                  </a:ln>
                  <a:solidFill>
                    <a:prstClr val="black"/>
                  </a:solidFill>
                  <a:effectLst/>
                  <a:uLnTx/>
                  <a:uFillTx/>
                  <a:latin typeface="Calibri"/>
                </a:rPr>
                <a:t>– mandatory evaluation and minimization of risks of</a:t>
              </a:r>
              <a:r>
                <a:rPr kumimoji="0" lang="en-US" sz="1400" b="0" i="0" u="none" strike="noStrike" kern="0" cap="none" spc="0" normalizeH="0" dirty="0" smtClean="0">
                  <a:ln>
                    <a:noFill/>
                  </a:ln>
                  <a:solidFill>
                    <a:prstClr val="black"/>
                  </a:solidFill>
                  <a:effectLst/>
                  <a:uLnTx/>
                  <a:uFillTx/>
                  <a:latin typeface="Calibri"/>
                </a:rPr>
                <a:t> non-achievement of target values of financial management quality </a:t>
              </a:r>
              <a:r>
                <a:rPr kumimoji="0" lang="en-US" sz="1400" b="0" i="0" u="none" strike="noStrike" kern="0" cap="none" spc="0" normalizeH="0" baseline="0" dirty="0" smtClean="0">
                  <a:ln>
                    <a:noFill/>
                  </a:ln>
                  <a:solidFill>
                    <a:prstClr val="black"/>
                  </a:solidFill>
                  <a:effectLst/>
                  <a:uLnTx/>
                  <a:uFillTx/>
                  <a:latin typeface="Calibri"/>
                </a:rPr>
                <a:t> indicators.</a:t>
              </a:r>
              <a:endParaRPr kumimoji="0" lang="en-US" sz="1400" b="0" i="0" u="none" strike="noStrike" kern="0" cap="none" spc="0" normalizeH="0" baseline="0" dirty="0" smtClean="0">
                <a:ln>
                  <a:noFill/>
                </a:ln>
                <a:solidFill>
                  <a:prstClr val="black"/>
                </a:solidFill>
                <a:effectLst/>
                <a:uLnTx/>
                <a:uFillTx/>
                <a:latin typeface="Calibri"/>
              </a:endParaRPr>
            </a:p>
          </p:txBody>
        </p:sp>
        <p:sp>
          <p:nvSpPr>
            <p:cNvPr id="13" name="TextBox 12"/>
            <p:cNvSpPr txBox="1"/>
            <p:nvPr/>
          </p:nvSpPr>
          <p:spPr>
            <a:xfrm>
              <a:off x="319920" y="2917070"/>
              <a:ext cx="2736304"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prstClr val="black"/>
                  </a:solidFill>
                  <a:effectLst/>
                  <a:uLnTx/>
                  <a:uFillTx/>
                  <a:latin typeface="Calibri"/>
                </a:rPr>
                <a:t>Elaboration of a common methodology</a:t>
              </a:r>
              <a:endParaRPr kumimoji="0" lang="en-US" sz="1600" b="0" i="0" u="none" strike="noStrike" kern="0" cap="none" spc="0" normalizeH="0" baseline="0" dirty="0" smtClean="0">
                <a:ln>
                  <a:noFill/>
                </a:ln>
                <a:solidFill>
                  <a:prstClr val="black"/>
                </a:solidFill>
                <a:effectLst/>
                <a:uLnTx/>
                <a:uFillTx/>
                <a:latin typeface="Calibri"/>
              </a:endParaRPr>
            </a:p>
          </p:txBody>
        </p:sp>
        <p:sp>
          <p:nvSpPr>
            <p:cNvPr id="14" name="TextBox 13"/>
            <p:cNvSpPr txBox="1"/>
            <p:nvPr/>
          </p:nvSpPr>
          <p:spPr>
            <a:xfrm>
              <a:off x="3635896" y="2840125"/>
              <a:ext cx="5328592" cy="738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Now</a:t>
              </a:r>
              <a:r>
                <a:rPr kumimoji="0" lang="en-US" sz="1400" b="0" i="0" u="none" strike="noStrike" kern="0" cap="none" spc="0" normalizeH="0" baseline="0" dirty="0" smtClean="0">
                  <a:ln>
                    <a:noFill/>
                  </a:ln>
                  <a:solidFill>
                    <a:prstClr val="black"/>
                  </a:solidFill>
                  <a:effectLst/>
                  <a:uLnTx/>
                  <a:uFillTx/>
                  <a:latin typeface="Calibri"/>
                </a:rPr>
                <a:t> –</a:t>
              </a:r>
              <a:r>
                <a:rPr kumimoji="0" lang="en-US" sz="1400" b="0" i="0" u="none" strike="noStrike" kern="0" cap="none" spc="0" normalizeH="0" dirty="0" smtClean="0">
                  <a:ln>
                    <a:noFill/>
                  </a:ln>
                  <a:solidFill>
                    <a:prstClr val="black"/>
                  </a:solidFill>
                  <a:effectLst/>
                  <a:uLnTx/>
                  <a:uFillTx/>
                  <a:latin typeface="Calibri"/>
                </a:rPr>
                <a:t> each public formation determines independently</a:t>
              </a:r>
              <a:r>
                <a:rPr kumimoji="0" lang="en-US" sz="1400" b="0" i="0" u="none" strike="noStrike" kern="0" cap="none" spc="0" normalizeH="0" baseline="0" dirty="0" smtClean="0">
                  <a:ln>
                    <a:noFill/>
                  </a:ln>
                  <a:solidFill>
                    <a:prstClr val="black"/>
                  </a:solidFill>
                  <a:effectLst/>
                  <a:uLnTx/>
                  <a:uFillTx/>
                  <a:latin typeface="Calibri"/>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dirty="0" smtClean="0">
                  <a:ln>
                    <a:noFill/>
                  </a:ln>
                  <a:solidFill>
                    <a:srgbClr val="FF0000"/>
                  </a:solidFill>
                  <a:effectLst/>
                  <a:uLnTx/>
                  <a:uFillTx/>
                  <a:latin typeface="Calibri"/>
                </a:rPr>
                <a:t>In the future</a:t>
              </a:r>
              <a:r>
                <a:rPr kumimoji="0" lang="en-US" sz="1400" b="0" i="0" u="none" strike="noStrike" kern="0" cap="none" spc="0" normalizeH="0" baseline="0" dirty="0" smtClean="0">
                  <a:ln>
                    <a:noFill/>
                  </a:ln>
                  <a:solidFill>
                    <a:prstClr val="black"/>
                  </a:solidFill>
                  <a:effectLst/>
                  <a:uLnTx/>
                  <a:uFillTx/>
                  <a:latin typeface="Calibri"/>
                </a:rPr>
                <a:t> – granting authorities to the MoF of Russia on methodological</a:t>
              </a:r>
              <a:r>
                <a:rPr kumimoji="0" lang="en-US" sz="1400" b="0" i="0" u="none" strike="noStrike" kern="0" cap="none" spc="0" normalizeH="0" dirty="0" smtClean="0">
                  <a:ln>
                    <a:noFill/>
                  </a:ln>
                  <a:solidFill>
                    <a:prstClr val="black"/>
                  </a:solidFill>
                  <a:effectLst/>
                  <a:uLnTx/>
                  <a:uFillTx/>
                  <a:latin typeface="Calibri"/>
                </a:rPr>
                <a:t> support for </a:t>
              </a:r>
              <a:r>
                <a:rPr kumimoji="0" lang="en-US" sz="1400" b="0" i="0" u="none" strike="noStrike" kern="0" cap="none" spc="0" normalizeH="0" baseline="0" dirty="0" smtClean="0">
                  <a:ln>
                    <a:noFill/>
                  </a:ln>
                  <a:solidFill>
                    <a:prstClr val="black"/>
                  </a:solidFill>
                  <a:effectLst/>
                  <a:uLnTx/>
                  <a:uFillTx/>
                  <a:latin typeface="Calibri"/>
                </a:rPr>
                <a:t>IBC</a:t>
              </a:r>
              <a:endParaRPr kumimoji="0" lang="en-US" sz="1400" b="0" i="0" u="none" strike="noStrike" kern="0" cap="none" spc="0" normalizeH="0" baseline="0" dirty="0" smtClean="0">
                <a:ln>
                  <a:noFill/>
                </a:ln>
                <a:solidFill>
                  <a:prstClr val="black"/>
                </a:solidFill>
                <a:effectLst/>
                <a:uLnTx/>
                <a:uFillTx/>
                <a:latin typeface="Calibri"/>
              </a:endParaRPr>
            </a:p>
          </p:txBody>
        </p:sp>
        <p:sp>
          <p:nvSpPr>
            <p:cNvPr id="15" name="Прямоугольник 14"/>
            <p:cNvSpPr/>
            <p:nvPr/>
          </p:nvSpPr>
          <p:spPr>
            <a:xfrm>
              <a:off x="141704" y="4001022"/>
              <a:ext cx="8928992" cy="2219708"/>
            </a:xfrm>
            <a:prstGeom prst="rect">
              <a:avLst/>
            </a:prstGeom>
            <a:solidFill>
              <a:srgbClr val="F79646">
                <a:lumMod val="20000"/>
                <a:lumOff val="80000"/>
                <a:alpha val="20000"/>
              </a:srgb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white"/>
                </a:solidFill>
                <a:effectLst/>
                <a:uLnTx/>
                <a:uFillTx/>
                <a:latin typeface="Calibri"/>
                <a:ea typeface="+mn-ea"/>
                <a:cs typeface="+mn-cs"/>
              </a:endParaRPr>
            </a:p>
          </p:txBody>
        </p:sp>
      </p:grpSp>
      <p:grpSp>
        <p:nvGrpSpPr>
          <p:cNvPr id="16" name="Группа 15"/>
          <p:cNvGrpSpPr/>
          <p:nvPr/>
        </p:nvGrpSpPr>
        <p:grpSpPr>
          <a:xfrm>
            <a:off x="266816" y="4448697"/>
            <a:ext cx="8678768" cy="1815882"/>
            <a:chOff x="285720" y="4189405"/>
            <a:chExt cx="8678768" cy="1815882"/>
          </a:xfrm>
        </p:grpSpPr>
        <p:sp>
          <p:nvSpPr>
            <p:cNvPr id="17" name="TextBox 16"/>
            <p:cNvSpPr txBox="1"/>
            <p:nvPr/>
          </p:nvSpPr>
          <p:spPr>
            <a:xfrm>
              <a:off x="3635896" y="4189405"/>
              <a:ext cx="5328592" cy="1815882"/>
            </a:xfrm>
            <a:prstGeom prst="rect">
              <a:avLst/>
            </a:prstGeom>
            <a:noFill/>
          </p:spPr>
          <p:txBody>
            <a:bodyPr wrap="square" rtlCol="0">
              <a:spAutoFit/>
            </a:bodyPr>
            <a:lstStyle/>
            <a:p>
              <a:r>
                <a:rPr lang="en-US" sz="1400" b="1" dirty="0" smtClean="0">
                  <a:solidFill>
                    <a:srgbClr val="FF0000"/>
                  </a:solidFill>
                  <a:latin typeface="Calibri" panose="020F0502020204030204" pitchFamily="34" charset="0"/>
                </a:rPr>
                <a:t>Now</a:t>
              </a:r>
              <a:r>
                <a:rPr lang="en-US" sz="1400" dirty="0" smtClean="0">
                  <a:latin typeface="Calibri" panose="020F0502020204030204" pitchFamily="34" charset="0"/>
                </a:rPr>
                <a:t> – IFC is performed by employees and managers of structural units, their activities are not coordinated; activities of internal auditors duplicates the work of financial inspectorate; IFA is performed at all times.</a:t>
              </a:r>
            </a:p>
            <a:p>
              <a:r>
                <a:rPr lang="en-US" sz="1400" b="1" dirty="0" smtClean="0">
                  <a:solidFill>
                    <a:srgbClr val="FF0000"/>
                  </a:solidFill>
                  <a:latin typeface="Calibri" panose="020F0502020204030204" pitchFamily="34" charset="0"/>
                </a:rPr>
                <a:t>In the future</a:t>
              </a:r>
              <a:r>
                <a:rPr lang="en-US" sz="1400" dirty="0" smtClean="0">
                  <a:latin typeface="Calibri" panose="020F0502020204030204" pitchFamily="34" charset="0"/>
                </a:rPr>
                <a:t> – </a:t>
              </a:r>
              <a:r>
                <a:rPr lang="en-US" sz="1400" dirty="0" smtClean="0">
                  <a:latin typeface="Calibri" panose="020F0502020204030204" pitchFamily="34" charset="0"/>
                </a:rPr>
                <a:t>requirement to coordinate </a:t>
              </a:r>
              <a:r>
                <a:rPr lang="en-US" sz="1400" dirty="0" smtClean="0">
                  <a:latin typeface="Calibri" panose="020F0502020204030204" pitchFamily="34" charset="0"/>
                </a:rPr>
                <a:t>IBC (IBC management); IBC is performed only inside the organization; </a:t>
              </a:r>
              <a:r>
                <a:rPr lang="en-US" sz="1400" b="1" dirty="0" smtClean="0">
                  <a:latin typeface="Calibri" panose="020F0502020204030204" pitchFamily="34" charset="0"/>
                </a:rPr>
                <a:t>establishment of an internal audit service </a:t>
              </a:r>
              <a:r>
                <a:rPr lang="en-US" sz="1400" dirty="0" smtClean="0">
                  <a:latin typeface="Calibri" panose="020F0502020204030204" pitchFamily="34" charset="0"/>
                </a:rPr>
                <a:t>is done </a:t>
              </a:r>
              <a:r>
                <a:rPr lang="en-US" sz="1400" b="1" dirty="0" smtClean="0">
                  <a:latin typeface="Calibri" panose="020F0502020204030204" pitchFamily="34" charset="0"/>
                </a:rPr>
                <a:t>according to the decision of the </a:t>
              </a:r>
              <a:r>
                <a:rPr lang="en-US" sz="1400" dirty="0" smtClean="0">
                  <a:latin typeface="Calibri" panose="020F0502020204030204" pitchFamily="34" charset="0"/>
                </a:rPr>
                <a:t>head of the organization</a:t>
              </a:r>
              <a:r>
                <a:rPr lang="en-US" sz="1400" dirty="0" smtClean="0">
                  <a:latin typeface="Calibri" panose="020F0502020204030204" pitchFamily="34" charset="0"/>
                </a:rPr>
                <a:t>.</a:t>
              </a:r>
              <a:endParaRPr lang="en-US" sz="1400" dirty="0" smtClean="0">
                <a:latin typeface="Calibri" panose="020F0502020204030204" pitchFamily="34" charset="0"/>
              </a:endParaRPr>
            </a:p>
          </p:txBody>
        </p:sp>
        <p:sp>
          <p:nvSpPr>
            <p:cNvPr id="18" name="TextBox 17"/>
            <p:cNvSpPr txBox="1"/>
            <p:nvPr/>
          </p:nvSpPr>
          <p:spPr>
            <a:xfrm>
              <a:off x="285720" y="4359670"/>
              <a:ext cx="2736304" cy="1569660"/>
            </a:xfrm>
            <a:prstGeom prst="rect">
              <a:avLst/>
            </a:prstGeom>
            <a:noFill/>
          </p:spPr>
          <p:txBody>
            <a:bodyPr wrap="square" rtlCol="0">
              <a:spAutoFit/>
            </a:bodyPr>
            <a:lstStyle/>
            <a:p>
              <a:r>
                <a:rPr lang="en-US" sz="1600" dirty="0" smtClean="0">
                  <a:latin typeface="Calibri" panose="020F0502020204030204" pitchFamily="34" charset="0"/>
                </a:rPr>
                <a:t>Organization of work on coordination of IBC inside the </a:t>
              </a:r>
              <a:r>
                <a:rPr lang="en-US" sz="1600" dirty="0" smtClean="0">
                  <a:latin typeface="Calibri" panose="020F0502020204030204" pitchFamily="34" charset="0"/>
                </a:rPr>
                <a:t>entity, with the exception of duplication of </a:t>
              </a:r>
              <a:r>
                <a:rPr lang="en-US" sz="1600" dirty="0" smtClean="0">
                  <a:latin typeface="Calibri" panose="020F0502020204030204" pitchFamily="34" charset="0"/>
                </a:rPr>
                <a:t>control activities, changes in the role of internal audit</a:t>
              </a:r>
              <a:endParaRPr lang="en-US" sz="1600" dirty="0">
                <a:latin typeface="Calibri" panose="020F0502020204030204" pitchFamily="34" charset="0"/>
              </a:endParaRPr>
            </a:p>
          </p:txBody>
        </p:sp>
      </p:grpSp>
    </p:spTree>
    <p:extLst>
      <p:ext uri="{BB962C8B-B14F-4D97-AF65-F5344CB8AC3E}">
        <p14:creationId xmlns:p14="http://schemas.microsoft.com/office/powerpoint/2010/main" val="1880595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1"/>
          </p:nvPr>
        </p:nvSpPr>
        <p:spPr/>
        <p:txBody>
          <a:bodyPr/>
          <a:lstStyle/>
          <a:p>
            <a:pPr>
              <a:defRPr/>
            </a:pPr>
            <a:fld id="{2390790C-28AD-4057-B5AE-EE6E851BBDA6}" type="slidenum">
              <a:rPr lang="en-US" smtClean="0"/>
              <a:pPr>
                <a:defRPr/>
              </a:pPr>
              <a:t>9</a:t>
            </a:fld>
            <a:endParaRPr lang="en-US" dirty="0"/>
          </a:p>
        </p:txBody>
      </p:sp>
      <p:sp>
        <p:nvSpPr>
          <p:cNvPr id="6" name="Заголовок 1"/>
          <p:cNvSpPr txBox="1">
            <a:spLocks/>
          </p:cNvSpPr>
          <p:nvPr/>
        </p:nvSpPr>
        <p:spPr bwMode="auto">
          <a:xfrm>
            <a:off x="517525" y="447675"/>
            <a:ext cx="8229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lvl1pPr algn="ctr" rtl="0" eaLnBrk="0" fontAlgn="base" hangingPunct="0">
              <a:spcBef>
                <a:spcPct val="0"/>
              </a:spcBef>
              <a:spcAft>
                <a:spcPct val="0"/>
              </a:spcAft>
              <a:defRPr sz="32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3200">
                <a:solidFill>
                  <a:schemeClr val="tx1"/>
                </a:solidFill>
                <a:latin typeface="Times New Roman" pitchFamily="18" charset="0"/>
              </a:defRPr>
            </a:lvl2pPr>
            <a:lvl3pPr algn="ctr" rtl="0" eaLnBrk="0" fontAlgn="base" hangingPunct="0">
              <a:spcBef>
                <a:spcPct val="0"/>
              </a:spcBef>
              <a:spcAft>
                <a:spcPct val="0"/>
              </a:spcAft>
              <a:defRPr sz="3200">
                <a:solidFill>
                  <a:schemeClr val="tx1"/>
                </a:solidFill>
                <a:latin typeface="Times New Roman" pitchFamily="18" charset="0"/>
              </a:defRPr>
            </a:lvl3pPr>
            <a:lvl4pPr algn="ctr" rtl="0" eaLnBrk="0" fontAlgn="base" hangingPunct="0">
              <a:spcBef>
                <a:spcPct val="0"/>
              </a:spcBef>
              <a:spcAft>
                <a:spcPct val="0"/>
              </a:spcAft>
              <a:defRPr sz="3200">
                <a:solidFill>
                  <a:schemeClr val="tx1"/>
                </a:solidFill>
                <a:latin typeface="Times New Roman" pitchFamily="18" charset="0"/>
              </a:defRPr>
            </a:lvl4pPr>
            <a:lvl5pPr algn="ctr" rtl="0" eaLnBrk="0" fontAlgn="base" hangingPunct="0">
              <a:spcBef>
                <a:spcPct val="0"/>
              </a:spcBef>
              <a:spcAft>
                <a:spcPct val="0"/>
              </a:spcAft>
              <a:defRPr sz="3200">
                <a:solidFill>
                  <a:schemeClr val="tx1"/>
                </a:solidFill>
                <a:latin typeface="Times New Roman" pitchFamily="18"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a:defRPr/>
            </a:pPr>
            <a:r>
              <a:rPr lang="en-US" sz="2400" b="1" dirty="0" smtClean="0">
                <a:solidFill>
                  <a:srgbClr val="00602B"/>
                </a:solidFill>
                <a:latin typeface="Arial" panose="020B0604020202020204" pitchFamily="34" charset="0"/>
                <a:cs typeface="Arial" panose="020B0604020202020204" pitchFamily="34" charset="0"/>
              </a:rPr>
              <a:t>Interaction of participants of the budget process in the course of organization and performance of IBC</a:t>
            </a:r>
            <a:endParaRPr lang="en-US" sz="2400" b="1" dirty="0">
              <a:solidFill>
                <a:srgbClr val="00602B"/>
              </a:solidFill>
              <a:latin typeface="Arial" panose="020B0604020202020204" pitchFamily="34" charset="0"/>
              <a:cs typeface="Arial" panose="020B0604020202020204" pitchFamily="34" charset="0"/>
            </a:endParaRPr>
          </a:p>
        </p:txBody>
      </p:sp>
      <p:grpSp>
        <p:nvGrpSpPr>
          <p:cNvPr id="43" name="Группа 42"/>
          <p:cNvGrpSpPr/>
          <p:nvPr/>
        </p:nvGrpSpPr>
        <p:grpSpPr>
          <a:xfrm>
            <a:off x="394017" y="1299616"/>
            <a:ext cx="8501122" cy="5357850"/>
            <a:chOff x="500034" y="857232"/>
            <a:chExt cx="8501122" cy="5929354"/>
          </a:xfrm>
        </p:grpSpPr>
        <p:sp>
          <p:nvSpPr>
            <p:cNvPr id="44" name="TextBox 43"/>
            <p:cNvSpPr txBox="1"/>
            <p:nvPr/>
          </p:nvSpPr>
          <p:spPr>
            <a:xfrm>
              <a:off x="2500298" y="3714752"/>
              <a:ext cx="4429156" cy="885576"/>
            </a:xfrm>
            <a:prstGeom prst="rect">
              <a:avLst/>
            </a:prstGeom>
            <a:solidFill>
              <a:srgbClr val="C0504D">
                <a:lumMod val="60000"/>
                <a:lumOff val="40000"/>
                <a:alpha val="65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dirty="0" smtClean="0">
                  <a:ln>
                    <a:noFill/>
                  </a:ln>
                  <a:solidFill>
                    <a:srgbClr val="FF0000"/>
                  </a:solidFill>
                  <a:effectLst/>
                  <a:uLnTx/>
                  <a:uFillTx/>
                  <a:latin typeface="Calibri"/>
                </a:rPr>
                <a:t>Controller of the 2</a:t>
              </a:r>
              <a:r>
                <a:rPr kumimoji="0" lang="en-US" sz="2800" b="0" i="0" u="none" strike="noStrike" kern="0" cap="none" spc="0" normalizeH="0" baseline="30000" dirty="0" smtClean="0">
                  <a:ln>
                    <a:noFill/>
                  </a:ln>
                  <a:solidFill>
                    <a:srgbClr val="FF0000"/>
                  </a:solidFill>
                  <a:effectLst/>
                  <a:uLnTx/>
                  <a:uFillTx/>
                  <a:latin typeface="Calibri"/>
                </a:rPr>
                <a:t>nd</a:t>
              </a:r>
              <a:r>
                <a:rPr kumimoji="0" lang="en-US" sz="2800" b="0" i="0" u="none" strike="noStrike" kern="0" cap="none" spc="0" normalizeH="0" baseline="0" dirty="0" smtClean="0">
                  <a:ln>
                    <a:noFill/>
                  </a:ln>
                  <a:solidFill>
                    <a:srgbClr val="FF0000"/>
                  </a:solidFill>
                  <a:effectLst/>
                  <a:uLnTx/>
                  <a:uFillTx/>
                  <a:latin typeface="Calibri"/>
                </a:rPr>
                <a:t> level</a:t>
              </a:r>
              <a:endParaRPr kumimoji="0" lang="en-US" sz="2800" b="0" i="0" u="none" strike="noStrike" kern="0" cap="none" spc="0" normalizeH="0" baseline="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black"/>
                </a:solidFill>
                <a:effectLst/>
                <a:uLnTx/>
                <a:uFillTx/>
                <a:latin typeface="Calibri"/>
              </a:endParaRPr>
            </a:p>
          </p:txBody>
        </p:sp>
        <p:sp>
          <p:nvSpPr>
            <p:cNvPr id="45" name="TextBox 44"/>
            <p:cNvSpPr txBox="1"/>
            <p:nvPr/>
          </p:nvSpPr>
          <p:spPr>
            <a:xfrm>
              <a:off x="2483768" y="2343751"/>
              <a:ext cx="4464496" cy="885576"/>
            </a:xfrm>
            <a:prstGeom prst="rect">
              <a:avLst/>
            </a:prstGeom>
            <a:solidFill>
              <a:srgbClr val="1F497D">
                <a:lumMod val="20000"/>
                <a:lumOff val="80000"/>
              </a:srgbClr>
            </a:solidFill>
            <a:ln w="254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dirty="0" smtClean="0">
                  <a:ln>
                    <a:noFill/>
                  </a:ln>
                  <a:solidFill>
                    <a:srgbClr val="FF0000"/>
                  </a:solidFill>
                  <a:effectLst/>
                  <a:uLnTx/>
                  <a:uFillTx/>
                  <a:latin typeface="Calibri"/>
                </a:rPr>
                <a:t>Chief Administrator</a:t>
              </a:r>
              <a:endParaRPr kumimoji="0" lang="en-US" sz="2800" b="0" i="0" u="none" strike="noStrike" kern="0" cap="none" spc="0" normalizeH="0" baseline="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black"/>
                </a:solidFill>
                <a:effectLst/>
                <a:uLnTx/>
                <a:uFillTx/>
                <a:latin typeface="Calibri"/>
              </a:endParaRPr>
            </a:p>
          </p:txBody>
        </p:sp>
        <p:sp>
          <p:nvSpPr>
            <p:cNvPr id="46" name="TextBox 45"/>
            <p:cNvSpPr txBox="1"/>
            <p:nvPr/>
          </p:nvSpPr>
          <p:spPr>
            <a:xfrm>
              <a:off x="6929454" y="1552232"/>
              <a:ext cx="1454576" cy="590884"/>
            </a:xfrm>
            <a:prstGeom prst="rect">
              <a:avLst/>
            </a:prstGeom>
            <a:solidFill>
              <a:srgbClr val="FFFF00">
                <a:alpha val="31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MoF of Russia</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sp>
          <p:nvSpPr>
            <p:cNvPr id="47" name="TextBox 46"/>
            <p:cNvSpPr txBox="1"/>
            <p:nvPr/>
          </p:nvSpPr>
          <p:spPr>
            <a:xfrm>
              <a:off x="500034" y="1428736"/>
              <a:ext cx="1839718" cy="785818"/>
            </a:xfrm>
            <a:prstGeom prst="rect">
              <a:avLst/>
            </a:prstGeom>
            <a:solidFill>
              <a:srgbClr val="C0504D">
                <a:lumMod val="60000"/>
                <a:lumOff val="40000"/>
                <a:alpha val="34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Financial</a:t>
              </a:r>
              <a:r>
                <a:rPr kumimoji="0" lang="en-US" sz="1800" b="0" i="0" u="none" strike="noStrike" kern="0" cap="none" spc="0" normalizeH="0" dirty="0" smtClean="0">
                  <a:ln>
                    <a:noFill/>
                  </a:ln>
                  <a:solidFill>
                    <a:prstClr val="black"/>
                  </a:solidFill>
                  <a:effectLst/>
                  <a:uLnTx/>
                  <a:uFillTx/>
                  <a:latin typeface="Calibri"/>
                  <a:ea typeface="+mn-ea"/>
                  <a:cs typeface="+mn-cs"/>
                </a:rPr>
                <a:t> Inspectorate</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cxnSp>
          <p:nvCxnSpPr>
            <p:cNvPr id="48" name="Прямая со стрелкой 47"/>
            <p:cNvCxnSpPr/>
            <p:nvPr/>
          </p:nvCxnSpPr>
          <p:spPr>
            <a:xfrm>
              <a:off x="1330500" y="3000372"/>
              <a:ext cx="1143008" cy="1588"/>
            </a:xfrm>
            <a:prstGeom prst="straightConnector1">
              <a:avLst/>
            </a:prstGeom>
            <a:noFill/>
            <a:ln w="25400" cap="flat" cmpd="sng" algn="ctr">
              <a:solidFill>
                <a:srgbClr val="1F497D"/>
              </a:solidFill>
              <a:prstDash val="solid"/>
              <a:tailEnd type="arrow"/>
            </a:ln>
            <a:effectLst/>
          </p:spPr>
        </p:cxnSp>
        <p:sp>
          <p:nvSpPr>
            <p:cNvPr id="49" name="TextBox 48"/>
            <p:cNvSpPr txBox="1"/>
            <p:nvPr/>
          </p:nvSpPr>
          <p:spPr>
            <a:xfrm rot="16200000">
              <a:off x="6341447" y="3626811"/>
              <a:ext cx="3571868"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prstClr val="black"/>
                  </a:solidFill>
                  <a:effectLst/>
                  <a:uLnTx/>
                  <a:uFillTx/>
                  <a:latin typeface="Calibri"/>
                </a:rPr>
                <a:t>General requirements to organization of IBC, methodological support</a:t>
              </a:r>
              <a:endParaRPr kumimoji="0" lang="en-US" sz="1200" b="1" i="0" u="none" strike="noStrike" kern="0" cap="none" spc="0" normalizeH="0" baseline="0" dirty="0" smtClean="0">
                <a:ln>
                  <a:noFill/>
                </a:ln>
                <a:solidFill>
                  <a:prstClr val="black"/>
                </a:solidFill>
                <a:effectLst/>
                <a:uLnTx/>
                <a:uFillTx/>
                <a:latin typeface="Calibri"/>
              </a:endParaRPr>
            </a:p>
          </p:txBody>
        </p:sp>
        <p:cxnSp>
          <p:nvCxnSpPr>
            <p:cNvPr id="50" name="Прямая со стрелкой 49"/>
            <p:cNvCxnSpPr/>
            <p:nvPr/>
          </p:nvCxnSpPr>
          <p:spPr>
            <a:xfrm>
              <a:off x="7929586" y="2127726"/>
              <a:ext cx="0" cy="3600400"/>
            </a:xfrm>
            <a:prstGeom prst="straightConnector1">
              <a:avLst/>
            </a:prstGeom>
            <a:noFill/>
            <a:ln w="25400" cap="flat" cmpd="sng" algn="ctr">
              <a:solidFill>
                <a:srgbClr val="1F497D"/>
              </a:solidFill>
              <a:prstDash val="solid"/>
              <a:tailEnd type="none"/>
            </a:ln>
            <a:effectLst/>
          </p:spPr>
        </p:cxnSp>
        <p:cxnSp>
          <p:nvCxnSpPr>
            <p:cNvPr id="51" name="Прямая со стрелкой 50"/>
            <p:cNvCxnSpPr/>
            <p:nvPr/>
          </p:nvCxnSpPr>
          <p:spPr>
            <a:xfrm flipH="1">
              <a:off x="2735796" y="1714488"/>
              <a:ext cx="3744416" cy="0"/>
            </a:xfrm>
            <a:prstGeom prst="straightConnector1">
              <a:avLst/>
            </a:prstGeom>
            <a:noFill/>
            <a:ln w="25400" cap="flat" cmpd="sng" algn="ctr">
              <a:solidFill>
                <a:srgbClr val="1F497D"/>
              </a:solidFill>
              <a:prstDash val="solid"/>
              <a:tailEnd type="arrow"/>
            </a:ln>
            <a:effectLst/>
          </p:spPr>
        </p:cxnSp>
        <p:sp>
          <p:nvSpPr>
            <p:cNvPr id="52" name="TextBox 51"/>
            <p:cNvSpPr txBox="1"/>
            <p:nvPr/>
          </p:nvSpPr>
          <p:spPr>
            <a:xfrm>
              <a:off x="3714744" y="1651803"/>
              <a:ext cx="1795842" cy="30654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Methodology of</a:t>
              </a:r>
              <a:r>
                <a:rPr kumimoji="0" lang="en-US" sz="1200" b="0" i="0" u="none" strike="noStrike" kern="0" cap="none" spc="0" normalizeH="0" dirty="0" smtClean="0">
                  <a:ln>
                    <a:noFill/>
                  </a:ln>
                  <a:solidFill>
                    <a:prstClr val="black"/>
                  </a:solidFill>
                  <a:effectLst/>
                  <a:uLnTx/>
                  <a:uFillTx/>
                  <a:latin typeface="Calibri"/>
                </a:rPr>
                <a:t> analysis</a:t>
              </a:r>
              <a:endParaRPr kumimoji="0" lang="en-US" sz="1200" b="0" i="0" u="none" strike="noStrike" kern="0" cap="none" spc="0" normalizeH="0" baseline="0" dirty="0" smtClean="0">
                <a:ln>
                  <a:noFill/>
                </a:ln>
                <a:solidFill>
                  <a:prstClr val="black"/>
                </a:solidFill>
                <a:effectLst/>
                <a:uLnTx/>
                <a:uFillTx/>
                <a:latin typeface="Calibri"/>
              </a:endParaRPr>
            </a:p>
          </p:txBody>
        </p:sp>
        <p:sp>
          <p:nvSpPr>
            <p:cNvPr id="53" name="TextBox 52"/>
            <p:cNvSpPr txBox="1"/>
            <p:nvPr/>
          </p:nvSpPr>
          <p:spPr>
            <a:xfrm rot="16200000">
              <a:off x="10030" y="3719128"/>
              <a:ext cx="2143141"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prstClr val="black"/>
                  </a:solidFill>
                  <a:effectLst/>
                  <a:uLnTx/>
                  <a:uFillTx/>
                  <a:latin typeface="Calibri"/>
                </a:rPr>
                <a:t>IBC performance</a:t>
              </a:r>
              <a:r>
                <a:rPr kumimoji="0" lang="en-US" sz="1200" b="1" i="0" u="none" strike="noStrike" kern="0" cap="none" spc="0" normalizeH="0" dirty="0" smtClean="0">
                  <a:ln>
                    <a:noFill/>
                  </a:ln>
                  <a:solidFill>
                    <a:prstClr val="black"/>
                  </a:solidFill>
                  <a:effectLst/>
                  <a:uLnTx/>
                  <a:uFillTx/>
                  <a:latin typeface="Calibri"/>
                </a:rPr>
                <a:t> analysis</a:t>
              </a:r>
              <a:endParaRPr kumimoji="0" lang="en-US" sz="1200" b="1" i="0" u="none" strike="noStrike" kern="0" cap="none" spc="0" normalizeH="0" baseline="0" dirty="0" smtClean="0">
                <a:ln>
                  <a:noFill/>
                </a:ln>
                <a:solidFill>
                  <a:prstClr val="black"/>
                </a:solidFill>
                <a:effectLst/>
                <a:uLnTx/>
                <a:uFillTx/>
                <a:latin typeface="Calibri"/>
              </a:endParaRPr>
            </a:p>
          </p:txBody>
        </p:sp>
        <p:cxnSp>
          <p:nvCxnSpPr>
            <p:cNvPr id="54" name="Прямая со стрелкой 53"/>
            <p:cNvCxnSpPr/>
            <p:nvPr/>
          </p:nvCxnSpPr>
          <p:spPr>
            <a:xfrm rot="10800000">
              <a:off x="6929454" y="5715016"/>
              <a:ext cx="1000132" cy="1588"/>
            </a:xfrm>
            <a:prstGeom prst="straightConnector1">
              <a:avLst/>
            </a:prstGeom>
            <a:noFill/>
            <a:ln w="25400" cap="flat" cmpd="sng" algn="ctr">
              <a:solidFill>
                <a:srgbClr val="1F497D"/>
              </a:solidFill>
              <a:prstDash val="solid"/>
              <a:tailEnd type="arrow"/>
            </a:ln>
            <a:effectLst/>
          </p:spPr>
        </p:cxnSp>
        <p:sp>
          <p:nvSpPr>
            <p:cNvPr id="55" name="Блок-схема: несколько документов 54"/>
            <p:cNvSpPr/>
            <p:nvPr/>
          </p:nvSpPr>
          <p:spPr>
            <a:xfrm>
              <a:off x="2500298" y="5072074"/>
              <a:ext cx="4429156" cy="1714512"/>
            </a:xfrm>
            <a:prstGeom prst="flowChartMultidocument">
              <a:avLst/>
            </a:prstGeom>
            <a:solidFill>
              <a:srgbClr val="FFC000"/>
            </a:solidFill>
            <a:ln w="25400">
              <a:solidFill>
                <a:sysClr val="windowText" lastClr="000000"/>
              </a:solidFill>
            </a:ln>
          </p:spPr>
          <p:txBody>
            <a:bodyPr wrap="squar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black"/>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dirty="0" smtClean="0">
                <a:ln>
                  <a:noFill/>
                </a:ln>
                <a:solidFill>
                  <a:prstClr val="black"/>
                </a:solidFill>
                <a:effectLst/>
                <a:uLnTx/>
                <a:uFillTx/>
                <a:latin typeface="Calibri"/>
              </a:endParaRPr>
            </a:p>
          </p:txBody>
        </p:sp>
        <p:cxnSp>
          <p:nvCxnSpPr>
            <p:cNvPr id="56" name="Прямая соединительная линия 55"/>
            <p:cNvCxnSpPr/>
            <p:nvPr/>
          </p:nvCxnSpPr>
          <p:spPr>
            <a:xfrm rot="5400000">
              <a:off x="-562607" y="4107661"/>
              <a:ext cx="3786214" cy="1588"/>
            </a:xfrm>
            <a:prstGeom prst="line">
              <a:avLst/>
            </a:prstGeom>
            <a:noFill/>
            <a:ln w="25400" cap="flat" cmpd="sng" algn="ctr">
              <a:solidFill>
                <a:srgbClr val="1F497D"/>
              </a:solidFill>
              <a:prstDash val="solid"/>
              <a:tailEnd type="none"/>
            </a:ln>
            <a:effectLst/>
          </p:spPr>
        </p:cxnSp>
        <p:sp>
          <p:nvSpPr>
            <p:cNvPr id="57" name="Овал 56"/>
            <p:cNvSpPr/>
            <p:nvPr/>
          </p:nvSpPr>
          <p:spPr>
            <a:xfrm>
              <a:off x="3214678" y="2857496"/>
              <a:ext cx="2928958" cy="662892"/>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solidFill>
                    <a:prstClr val="black"/>
                  </a:solidFill>
                  <a:latin typeface="Calibri"/>
                </a:rPr>
                <a:t>Organizes and performs IBC inside itself</a:t>
              </a:r>
              <a:endParaRPr lang="en-US" sz="1200" kern="0" dirty="0">
                <a:solidFill>
                  <a:prstClr val="black"/>
                </a:solidFill>
                <a:latin typeface="Calibri"/>
              </a:endParaRPr>
            </a:p>
          </p:txBody>
        </p:sp>
        <p:sp>
          <p:nvSpPr>
            <p:cNvPr id="58" name="Овал 57"/>
            <p:cNvSpPr/>
            <p:nvPr/>
          </p:nvSpPr>
          <p:spPr>
            <a:xfrm>
              <a:off x="3214678" y="4214818"/>
              <a:ext cx="2928958" cy="662892"/>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ea typeface="+mn-ea"/>
                  <a:cs typeface="+mn-cs"/>
                </a:rPr>
                <a:t>Organizes and performs</a:t>
              </a:r>
              <a:r>
                <a:rPr kumimoji="0" lang="en-US" sz="1200" b="0" i="0" u="none" strike="noStrike" kern="0" cap="none" spc="0" normalizeH="0" dirty="0" smtClean="0">
                  <a:ln>
                    <a:noFill/>
                  </a:ln>
                  <a:solidFill>
                    <a:prstClr val="black"/>
                  </a:solidFill>
                  <a:effectLst/>
                  <a:uLnTx/>
                  <a:uFillTx/>
                  <a:latin typeface="Calibri"/>
                  <a:ea typeface="+mn-ea"/>
                  <a:cs typeface="+mn-cs"/>
                </a:rPr>
                <a:t> </a:t>
              </a:r>
              <a:r>
                <a:rPr kumimoji="0" lang="en-US" sz="1200" b="0" i="0" u="none" strike="noStrike" kern="0" cap="none" spc="0" normalizeH="0" baseline="0" dirty="0" smtClean="0">
                  <a:ln>
                    <a:noFill/>
                  </a:ln>
                  <a:solidFill>
                    <a:prstClr val="black"/>
                  </a:solidFill>
                  <a:effectLst/>
                  <a:uLnTx/>
                  <a:uFillTx/>
                  <a:latin typeface="Calibri"/>
                  <a:ea typeface="+mn-ea"/>
                  <a:cs typeface="+mn-cs"/>
                </a:rPr>
                <a:t>IBC inside</a:t>
              </a:r>
              <a:r>
                <a:rPr kumimoji="0" lang="en-US" sz="1200" b="0" i="0" u="none" strike="noStrike" kern="0" cap="none" spc="0" normalizeH="0" dirty="0" smtClean="0">
                  <a:ln>
                    <a:noFill/>
                  </a:ln>
                  <a:solidFill>
                    <a:prstClr val="black"/>
                  </a:solidFill>
                  <a:effectLst/>
                  <a:uLnTx/>
                  <a:uFillTx/>
                  <a:latin typeface="Calibri"/>
                  <a:ea typeface="+mn-ea"/>
                  <a:cs typeface="+mn-cs"/>
                </a:rPr>
                <a:t> itself</a:t>
              </a:r>
              <a:endParaRPr kumimoji="0" lang="en-US" sz="1200" b="0" i="0" u="none" strike="noStrike" kern="0" cap="none" spc="0" normalizeH="0" baseline="0" dirty="0" smtClean="0">
                <a:ln>
                  <a:noFill/>
                </a:ln>
                <a:solidFill>
                  <a:prstClr val="black"/>
                </a:solidFill>
                <a:effectLst/>
                <a:uLnTx/>
                <a:uFillTx/>
                <a:latin typeface="Calibri"/>
                <a:ea typeface="+mn-ea"/>
                <a:cs typeface="+mn-cs"/>
              </a:endParaRPr>
            </a:p>
          </p:txBody>
        </p:sp>
        <p:sp>
          <p:nvSpPr>
            <p:cNvPr id="59" name="Овал 58"/>
            <p:cNvSpPr/>
            <p:nvPr/>
          </p:nvSpPr>
          <p:spPr>
            <a:xfrm>
              <a:off x="3214678" y="5837942"/>
              <a:ext cx="2928958" cy="662892"/>
            </a:xfrm>
            <a:prstGeom prst="ellipse">
              <a:avLst/>
            </a:prstGeom>
            <a:solidFill>
              <a:sysClr val="window" lastClr="FFFFFF">
                <a:lumMod val="95000"/>
              </a:sysClr>
            </a:solidFill>
            <a:ln w="127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smtClean="0">
                  <a:solidFill>
                    <a:prstClr val="black"/>
                  </a:solidFill>
                  <a:latin typeface="Calibri"/>
                </a:rPr>
                <a:t>Organizes and performs IBC inside itself</a:t>
              </a:r>
              <a:endParaRPr lang="en-US" sz="1200" kern="0" dirty="0">
                <a:solidFill>
                  <a:prstClr val="black"/>
                </a:solidFill>
                <a:latin typeface="Calibri"/>
              </a:endParaRPr>
            </a:p>
          </p:txBody>
        </p:sp>
        <p:cxnSp>
          <p:nvCxnSpPr>
            <p:cNvPr id="60" name="Прямая со стрелкой 59"/>
            <p:cNvCxnSpPr/>
            <p:nvPr/>
          </p:nvCxnSpPr>
          <p:spPr>
            <a:xfrm>
              <a:off x="2786050" y="2000240"/>
              <a:ext cx="3714776" cy="1588"/>
            </a:xfrm>
            <a:prstGeom prst="straightConnector1">
              <a:avLst/>
            </a:prstGeom>
            <a:noFill/>
            <a:ln w="25400" cap="flat" cmpd="sng" algn="ctr">
              <a:solidFill>
                <a:srgbClr val="1F497D"/>
              </a:solidFill>
              <a:prstDash val="solid"/>
              <a:tailEnd type="arrow"/>
            </a:ln>
            <a:effectLst/>
          </p:spPr>
        </p:cxnSp>
        <p:sp>
          <p:nvSpPr>
            <p:cNvPr id="61" name="TextBox 60"/>
            <p:cNvSpPr txBox="1"/>
            <p:nvPr/>
          </p:nvSpPr>
          <p:spPr>
            <a:xfrm>
              <a:off x="3857620" y="1937554"/>
              <a:ext cx="1520552" cy="30654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black"/>
                  </a:solidFill>
                  <a:effectLst/>
                  <a:uLnTx/>
                  <a:uFillTx/>
                  <a:latin typeface="Calibri"/>
                </a:rPr>
                <a:t>Reporting</a:t>
              </a:r>
              <a:endParaRPr kumimoji="0" lang="en-US" sz="1200" b="0" i="0" u="none" strike="noStrike" kern="0" cap="none" spc="0" normalizeH="0" baseline="0" dirty="0" smtClean="0">
                <a:ln>
                  <a:noFill/>
                </a:ln>
                <a:solidFill>
                  <a:prstClr val="black"/>
                </a:solidFill>
                <a:effectLst/>
                <a:uLnTx/>
                <a:uFillTx/>
                <a:latin typeface="Calibri"/>
              </a:endParaRPr>
            </a:p>
          </p:txBody>
        </p:sp>
        <p:cxnSp>
          <p:nvCxnSpPr>
            <p:cNvPr id="62" name="Прямая со стрелкой 61"/>
            <p:cNvCxnSpPr/>
            <p:nvPr/>
          </p:nvCxnSpPr>
          <p:spPr>
            <a:xfrm>
              <a:off x="1330500" y="6000768"/>
              <a:ext cx="1169798" cy="7980"/>
            </a:xfrm>
            <a:prstGeom prst="straightConnector1">
              <a:avLst/>
            </a:prstGeom>
            <a:noFill/>
            <a:ln w="25400" cap="flat" cmpd="sng" algn="ctr">
              <a:solidFill>
                <a:srgbClr val="1F497D"/>
              </a:solidFill>
              <a:prstDash val="solid"/>
              <a:tailEnd type="arrow"/>
            </a:ln>
            <a:effectLst/>
          </p:spPr>
        </p:cxnSp>
        <p:cxnSp>
          <p:nvCxnSpPr>
            <p:cNvPr id="63" name="Прямая со стрелкой 62"/>
            <p:cNvCxnSpPr/>
            <p:nvPr/>
          </p:nvCxnSpPr>
          <p:spPr>
            <a:xfrm>
              <a:off x="1330500" y="4356106"/>
              <a:ext cx="1143008" cy="1588"/>
            </a:xfrm>
            <a:prstGeom prst="straightConnector1">
              <a:avLst/>
            </a:prstGeom>
            <a:noFill/>
            <a:ln w="25400" cap="flat" cmpd="sng" algn="ctr">
              <a:solidFill>
                <a:srgbClr val="1F497D"/>
              </a:solidFill>
              <a:prstDash val="solid"/>
              <a:tailEnd type="arrow"/>
            </a:ln>
            <a:effectLst/>
          </p:spPr>
        </p:cxnSp>
        <p:sp>
          <p:nvSpPr>
            <p:cNvPr id="64" name="TextBox 63"/>
            <p:cNvSpPr txBox="1"/>
            <p:nvPr/>
          </p:nvSpPr>
          <p:spPr>
            <a:xfrm>
              <a:off x="6215074" y="857232"/>
              <a:ext cx="2786082" cy="428628"/>
            </a:xfrm>
            <a:prstGeom prst="rect">
              <a:avLst/>
            </a:prstGeom>
            <a:solidFill>
              <a:srgbClr val="9BBB59">
                <a:lumMod val="60000"/>
                <a:lumOff val="40000"/>
                <a:alpha val="83000"/>
              </a:srgbClr>
            </a:solidFill>
            <a:ln w="25400" cap="flat" cmpd="sng" algn="ctr">
              <a:solidFill>
                <a:srgbClr val="00206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smtClean="0">
                  <a:ln>
                    <a:noFill/>
                  </a:ln>
                  <a:solidFill>
                    <a:prstClr val="black"/>
                  </a:solidFill>
                  <a:effectLst/>
                  <a:uLnTx/>
                  <a:uFillTx/>
                  <a:latin typeface="Calibri"/>
                  <a:ea typeface="+mn-ea"/>
                  <a:cs typeface="+mn-cs"/>
                </a:rPr>
                <a:t>Chamber of accounts</a:t>
              </a:r>
              <a:endParaRPr kumimoji="0" lang="en-US" sz="1800" b="0" i="0" u="none" strike="noStrike" kern="0" cap="none" spc="0" normalizeH="0" baseline="0" dirty="0" smtClean="0">
                <a:ln>
                  <a:noFill/>
                </a:ln>
                <a:solidFill>
                  <a:prstClr val="black"/>
                </a:solidFill>
                <a:effectLst/>
                <a:uLnTx/>
                <a:uFillTx/>
                <a:latin typeface="Calibri"/>
                <a:ea typeface="+mn-ea"/>
                <a:cs typeface="+mn-cs"/>
              </a:endParaRPr>
            </a:p>
          </p:txBody>
        </p:sp>
        <p:cxnSp>
          <p:nvCxnSpPr>
            <p:cNvPr id="65" name="Прямая со стрелкой 64"/>
            <p:cNvCxnSpPr/>
            <p:nvPr/>
          </p:nvCxnSpPr>
          <p:spPr>
            <a:xfrm rot="5400000">
              <a:off x="6323025" y="3607595"/>
              <a:ext cx="4642676" cy="794"/>
            </a:xfrm>
            <a:prstGeom prst="straightConnector1">
              <a:avLst/>
            </a:prstGeom>
            <a:noFill/>
            <a:ln w="25400" cap="flat" cmpd="sng" algn="ctr">
              <a:solidFill>
                <a:srgbClr val="8064A2">
                  <a:lumMod val="75000"/>
                </a:srgbClr>
              </a:solidFill>
              <a:prstDash val="dash"/>
              <a:tailEnd type="none"/>
            </a:ln>
            <a:effectLst/>
          </p:spPr>
        </p:cxnSp>
        <p:sp>
          <p:nvSpPr>
            <p:cNvPr id="66" name="TextBox 65"/>
            <p:cNvSpPr txBox="1"/>
            <p:nvPr/>
          </p:nvSpPr>
          <p:spPr>
            <a:xfrm rot="16200000">
              <a:off x="7005284" y="3647675"/>
              <a:ext cx="3571868"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prstClr val="black"/>
                  </a:solidFill>
                  <a:effectLst/>
                  <a:uLnTx/>
                  <a:uFillTx/>
                  <a:latin typeface="Calibri"/>
                </a:rPr>
                <a:t>External control</a:t>
              </a:r>
              <a:endParaRPr kumimoji="0" lang="en-US" sz="1200" b="1" i="0" u="none" strike="noStrike" kern="0" cap="none" spc="0" normalizeH="0" baseline="0" dirty="0" smtClean="0">
                <a:ln>
                  <a:noFill/>
                </a:ln>
                <a:solidFill>
                  <a:prstClr val="black"/>
                </a:solidFill>
                <a:effectLst/>
                <a:uLnTx/>
                <a:uFillTx/>
                <a:latin typeface="Calibri"/>
              </a:endParaRPr>
            </a:p>
          </p:txBody>
        </p:sp>
        <p:cxnSp>
          <p:nvCxnSpPr>
            <p:cNvPr id="67" name="Прямая со стрелкой 66"/>
            <p:cNvCxnSpPr>
              <a:endCxn id="55" idx="3"/>
            </p:cNvCxnSpPr>
            <p:nvPr/>
          </p:nvCxnSpPr>
          <p:spPr>
            <a:xfrm rot="10800000">
              <a:off x="6929454" y="5929330"/>
              <a:ext cx="1714512" cy="1588"/>
            </a:xfrm>
            <a:prstGeom prst="straightConnector1">
              <a:avLst/>
            </a:prstGeom>
            <a:noFill/>
            <a:ln w="25400" cap="flat" cmpd="sng" algn="ctr">
              <a:solidFill>
                <a:srgbClr val="8064A2">
                  <a:lumMod val="75000"/>
                </a:srgbClr>
              </a:solidFill>
              <a:prstDash val="dash"/>
              <a:tailEnd type="arrow"/>
            </a:ln>
            <a:effectLst/>
          </p:spPr>
        </p:cxnSp>
        <p:cxnSp>
          <p:nvCxnSpPr>
            <p:cNvPr id="68" name="Прямая со стрелкой 67"/>
            <p:cNvCxnSpPr/>
            <p:nvPr/>
          </p:nvCxnSpPr>
          <p:spPr>
            <a:xfrm rot="10800000">
              <a:off x="6929454" y="4427543"/>
              <a:ext cx="1714512" cy="1588"/>
            </a:xfrm>
            <a:prstGeom prst="straightConnector1">
              <a:avLst/>
            </a:prstGeom>
            <a:noFill/>
            <a:ln w="25400" cap="flat" cmpd="sng" algn="ctr">
              <a:solidFill>
                <a:srgbClr val="8064A2">
                  <a:lumMod val="75000"/>
                </a:srgbClr>
              </a:solidFill>
              <a:prstDash val="dash"/>
              <a:tailEnd type="arrow"/>
            </a:ln>
            <a:effectLst/>
          </p:spPr>
        </p:cxnSp>
        <p:cxnSp>
          <p:nvCxnSpPr>
            <p:cNvPr id="69" name="Прямая со стрелкой 68"/>
            <p:cNvCxnSpPr/>
            <p:nvPr/>
          </p:nvCxnSpPr>
          <p:spPr>
            <a:xfrm rot="10800000">
              <a:off x="6929454" y="3141660"/>
              <a:ext cx="1714512" cy="1588"/>
            </a:xfrm>
            <a:prstGeom prst="straightConnector1">
              <a:avLst/>
            </a:prstGeom>
            <a:noFill/>
            <a:ln w="25400" cap="flat" cmpd="sng" algn="ctr">
              <a:solidFill>
                <a:srgbClr val="8064A2">
                  <a:lumMod val="75000"/>
                </a:srgbClr>
              </a:solidFill>
              <a:prstDash val="dash"/>
              <a:tailEnd type="arrow"/>
            </a:ln>
            <a:effectLst/>
          </p:spPr>
        </p:cxnSp>
        <p:cxnSp>
          <p:nvCxnSpPr>
            <p:cNvPr id="70" name="Прямая со стрелкой 69"/>
            <p:cNvCxnSpPr/>
            <p:nvPr/>
          </p:nvCxnSpPr>
          <p:spPr>
            <a:xfrm rot="5400000">
              <a:off x="1358084" y="1215216"/>
              <a:ext cx="284164" cy="1588"/>
            </a:xfrm>
            <a:prstGeom prst="straightConnector1">
              <a:avLst/>
            </a:prstGeom>
            <a:noFill/>
            <a:ln w="25400" cap="flat" cmpd="sng" algn="ctr">
              <a:solidFill>
                <a:srgbClr val="8064A2">
                  <a:lumMod val="75000"/>
                </a:srgbClr>
              </a:solidFill>
              <a:prstDash val="dash"/>
              <a:tailEnd type="arrow"/>
            </a:ln>
            <a:effectLst/>
          </p:spPr>
        </p:cxnSp>
        <p:cxnSp>
          <p:nvCxnSpPr>
            <p:cNvPr id="71" name="Прямая со стрелкой 70"/>
            <p:cNvCxnSpPr/>
            <p:nvPr/>
          </p:nvCxnSpPr>
          <p:spPr>
            <a:xfrm rot="5400000">
              <a:off x="6892941" y="1392223"/>
              <a:ext cx="357190" cy="1588"/>
            </a:xfrm>
            <a:prstGeom prst="straightConnector1">
              <a:avLst/>
            </a:prstGeom>
            <a:noFill/>
            <a:ln w="25400" cap="flat" cmpd="sng" algn="ctr">
              <a:solidFill>
                <a:srgbClr val="8064A2">
                  <a:lumMod val="75000"/>
                </a:srgbClr>
              </a:solidFill>
              <a:prstDash val="dash"/>
              <a:tailEnd type="arrow"/>
            </a:ln>
            <a:effectLst/>
          </p:spPr>
        </p:cxnSp>
        <p:sp>
          <p:nvSpPr>
            <p:cNvPr id="72" name="TextBox 71"/>
            <p:cNvSpPr txBox="1"/>
            <p:nvPr/>
          </p:nvSpPr>
          <p:spPr>
            <a:xfrm>
              <a:off x="2500298" y="1000108"/>
              <a:ext cx="3571868" cy="30654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dirty="0" smtClean="0">
                  <a:ln>
                    <a:noFill/>
                  </a:ln>
                  <a:solidFill>
                    <a:prstClr val="black"/>
                  </a:solidFill>
                  <a:effectLst/>
                  <a:uLnTx/>
                  <a:uFillTx/>
                  <a:latin typeface="Calibri"/>
                </a:rPr>
                <a:t>External control</a:t>
              </a:r>
              <a:endParaRPr kumimoji="0" lang="en-US" sz="1200" b="1" i="0" u="none" strike="noStrike" kern="0" cap="none" spc="0" normalizeH="0" baseline="0" dirty="0" smtClean="0">
                <a:ln>
                  <a:noFill/>
                </a:ln>
                <a:solidFill>
                  <a:prstClr val="black"/>
                </a:solidFill>
                <a:effectLst/>
                <a:uLnTx/>
                <a:uFillTx/>
                <a:latin typeface="Calibri"/>
              </a:endParaRPr>
            </a:p>
          </p:txBody>
        </p:sp>
      </p:grpSp>
      <p:sp>
        <p:nvSpPr>
          <p:cNvPr id="5" name="Прямоугольник 4"/>
          <p:cNvSpPr/>
          <p:nvPr/>
        </p:nvSpPr>
        <p:spPr>
          <a:xfrm>
            <a:off x="2517437" y="5338593"/>
            <a:ext cx="3520182" cy="46166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FF0000"/>
                </a:solidFill>
                <a:latin typeface="Calibri"/>
              </a:rPr>
              <a:t>Controller of the 3</a:t>
            </a:r>
            <a:r>
              <a:rPr lang="en-US" sz="2400" kern="0" baseline="30000" dirty="0" smtClean="0">
                <a:solidFill>
                  <a:srgbClr val="FF0000"/>
                </a:solidFill>
                <a:latin typeface="Calibri"/>
              </a:rPr>
              <a:t>rd</a:t>
            </a:r>
            <a:r>
              <a:rPr lang="en-US" sz="2400" kern="0" dirty="0" smtClean="0">
                <a:solidFill>
                  <a:srgbClr val="FF0000"/>
                </a:solidFill>
                <a:latin typeface="Calibri"/>
              </a:rPr>
              <a:t> level</a:t>
            </a:r>
            <a:endParaRPr lang="en-US" sz="2400" kern="0" dirty="0">
              <a:solidFill>
                <a:prstClr val="black"/>
              </a:solidFill>
              <a:latin typeface="Calibri"/>
            </a:endParaRPr>
          </a:p>
        </p:txBody>
      </p:sp>
      <p:cxnSp>
        <p:nvCxnSpPr>
          <p:cNvPr id="73" name="Прямая со стрелкой 72"/>
          <p:cNvCxnSpPr/>
          <p:nvPr/>
        </p:nvCxnSpPr>
        <p:spPr>
          <a:xfrm rot="10800000">
            <a:off x="1394944" y="1452516"/>
            <a:ext cx="4714908" cy="1588"/>
          </a:xfrm>
          <a:prstGeom prst="straightConnector1">
            <a:avLst/>
          </a:prstGeom>
          <a:ln w="25400">
            <a:solidFill>
              <a:schemeClr val="accent4">
                <a:lumMod val="75000"/>
              </a:schemeClr>
            </a:solidFill>
            <a:prstDash val="dash"/>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3480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_Городская">
  <a:themeElements>
    <a:clrScheme name="MF">
      <a:dk1>
        <a:sysClr val="windowText" lastClr="000000"/>
      </a:dk1>
      <a:lt1>
        <a:srgbClr val="EDEDE3"/>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F">
      <a:majorFont>
        <a:latin typeface="Trebuchet MS"/>
        <a:ea typeface=""/>
        <a:cs typeface=""/>
      </a:majorFont>
      <a:minorFont>
        <a:latin typeface="Trebuchet MS"/>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noFill/>
        <a:ln>
          <a:tailEnd type="arrow"/>
        </a:ln>
      </a:spPr>
      <a:bodyPr rtlCol="0" anchor="ctr"/>
      <a:lstStyle>
        <a:defPPr algn="ctr">
          <a:defRPr sz="1200" dirty="0" smtClean="0"/>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10.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Городская">
  <a:themeElements>
    <a:clrScheme name="MF">
      <a:dk1>
        <a:sysClr val="windowText" lastClr="000000"/>
      </a:dk1>
      <a:lt1>
        <a:srgbClr val="EDEDE3"/>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F">
      <a:majorFont>
        <a:latin typeface="Trebuchet MS"/>
        <a:ea typeface=""/>
        <a:cs typeface=""/>
      </a:majorFont>
      <a:minorFont>
        <a:latin typeface="Trebuchet MS"/>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noFill/>
        <a:ln>
          <a:tailEnd type="arrow"/>
        </a:ln>
      </a:spPr>
      <a:bodyPr rtlCol="0" anchor="ctr"/>
      <a:lstStyle>
        <a:defPPr algn="ctr">
          <a:defRPr sz="1200" dirty="0" smtClean="0"/>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3.xml><?xml version="1.0" encoding="utf-8"?>
<a:theme xmlns:a="http://schemas.openxmlformats.org/drawingml/2006/main" name="5_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5_Городская">
      <a:majorFont>
        <a:latin typeface=""/>
        <a:ea typeface=""/>
        <a:cs typeface=""/>
      </a:majorFont>
      <a:minorFont>
        <a:latin typeface=""/>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5_Городская">
      <a:majorFont>
        <a:latin typeface=""/>
        <a:ea typeface=""/>
        <a:cs typeface=""/>
      </a:majorFont>
      <a:minorFont>
        <a:latin typeface=""/>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8.xml><?xml version="1.0" encoding="utf-8"?>
<a:theme xmlns:a="http://schemas.openxmlformats.org/drawingml/2006/main" name="23_Городская">
  <a:themeElements>
    <a:clrScheme name="MF">
      <a:dk1>
        <a:sysClr val="windowText" lastClr="000000"/>
      </a:dk1>
      <a:lt1>
        <a:srgbClr val="EDEDE3"/>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F">
      <a:majorFont>
        <a:latin typeface="Trebuchet MS"/>
        <a:ea typeface=""/>
        <a:cs typeface=""/>
      </a:majorFont>
      <a:minorFont>
        <a:latin typeface="Trebuchet MS"/>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noFill/>
        <a:ln>
          <a:tailEnd type="arrow"/>
        </a:ln>
      </a:spPr>
      <a:bodyPr rtlCol="0" anchor="ctr"/>
      <a:lstStyle>
        <a:defPPr algn="ctr">
          <a:defRPr sz="1200" dirty="0" smtClean="0"/>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9.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11_Городская">
    <a:majorFont>
      <a:latin typeface="Arial"/>
      <a:ea typeface=""/>
      <a:cs typeface=""/>
    </a:majorFont>
    <a:minorFont>
      <a:latin typeface="Arial"/>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2.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11_Городская">
    <a:majorFont>
      <a:latin typeface="Arial"/>
      <a:ea typeface=""/>
      <a:cs typeface=""/>
    </a:majorFont>
    <a:minorFont>
      <a:latin typeface="Arial"/>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3.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11_Городская">
    <a:majorFont>
      <a:latin typeface="Arial"/>
      <a:ea typeface=""/>
      <a:cs typeface=""/>
    </a:majorFont>
    <a:minorFont>
      <a:latin typeface="Arial"/>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106819</TotalTime>
  <Words>2006</Words>
  <Application>Microsoft Office PowerPoint</Application>
  <PresentationFormat>On-screen Show (4:3)</PresentationFormat>
  <Paragraphs>267</Paragraphs>
  <Slides>16</Slides>
  <Notes>3</Notes>
  <HiddenSlides>0</HiddenSlides>
  <MMClips>0</MMClips>
  <ScaleCrop>false</ScaleCrop>
  <HeadingPairs>
    <vt:vector size="6" baseType="variant">
      <vt:variant>
        <vt:lpstr>Fonts Used</vt:lpstr>
      </vt:variant>
      <vt:variant>
        <vt:i4>8</vt:i4>
      </vt:variant>
      <vt:variant>
        <vt:lpstr>Theme</vt:lpstr>
      </vt:variant>
      <vt:variant>
        <vt:i4>8</vt:i4>
      </vt:variant>
      <vt:variant>
        <vt:lpstr>Slide Titles</vt:lpstr>
      </vt:variant>
      <vt:variant>
        <vt:i4>16</vt:i4>
      </vt:variant>
    </vt:vector>
  </HeadingPairs>
  <TitlesOfParts>
    <vt:vector size="32" baseType="lpstr">
      <vt:lpstr>Arial</vt:lpstr>
      <vt:lpstr>Arial Narrow</vt:lpstr>
      <vt:lpstr>Calibri</vt:lpstr>
      <vt:lpstr>Courier New</vt:lpstr>
      <vt:lpstr>Georgia</vt:lpstr>
      <vt:lpstr>Times New Roman</vt:lpstr>
      <vt:lpstr>Trebuchet MS</vt:lpstr>
      <vt:lpstr>Wingdings 2</vt:lpstr>
      <vt:lpstr>20_Городская</vt:lpstr>
      <vt:lpstr>21_Городская</vt:lpstr>
      <vt:lpstr>5_Городская</vt:lpstr>
      <vt:lpstr>1_Тема Office</vt:lpstr>
      <vt:lpstr>Тема Office</vt:lpstr>
      <vt:lpstr>2_Тема Office</vt:lpstr>
      <vt:lpstr>6_Городская</vt:lpstr>
      <vt:lpstr>23_Городская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From IFC and IFA to internal budget control (IBC). Changes in approaches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Россия-2020: Концепция обеспечения экономического лидерства</dc:title>
  <dc:creator>ШММ</dc:creator>
  <cp:lastModifiedBy>Marina Lazo</cp:lastModifiedBy>
  <cp:revision>5772</cp:revision>
  <cp:lastPrinted>2015-09-29T10:52:56Z</cp:lastPrinted>
  <dcterms:modified xsi:type="dcterms:W3CDTF">2016-10-04T09:01:51Z</dcterms:modified>
</cp:coreProperties>
</file>