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67" r:id="rId2"/>
    <p:sldId id="266" r:id="rId3"/>
    <p:sldId id="269" r:id="rId4"/>
    <p:sldId id="270" r:id="rId5"/>
    <p:sldId id="271" r:id="rId6"/>
    <p:sldId id="272" r:id="rId7"/>
    <p:sldId id="273" r:id="rId8"/>
    <p:sldId id="261" r:id="rId9"/>
    <p:sldId id="258" r:id="rId10"/>
    <p:sldId id="260" r:id="rId11"/>
    <p:sldId id="259" r:id="rId12"/>
    <p:sldId id="257" r:id="rId13"/>
    <p:sldId id="263" r:id="rId14"/>
    <p:sldId id="264" r:id="rId15"/>
    <p:sldId id="268" r:id="rId16"/>
  </p:sldIdLst>
  <p:sldSz cx="9144000" cy="6858000" type="screen4x3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8EE0E1E1-0DE7-4925-AC55-2BF12C60669E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1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>
              <a:defRPr/>
            </a:pPr>
            <a:fld id="{17E8F975-CA93-4CAC-8B2D-F6D625F794BE}" type="slidenum">
              <a:rPr lang="en-US" smtClean="0"/>
              <a:pPr rtl="0"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 rtlCol="0"/>
          <a:lstStyle>
            <a:lvl1pPr marL="0" indent="0" algn="ctr" rtl="0">
              <a:buNone/>
              <a:defRPr sz="24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8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7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 rtlCol="0"/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68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667000"/>
            <a:ext cx="7162800" cy="933450"/>
          </a:xfrm>
        </p:spPr>
        <p:txBody>
          <a:bodyPr rtlCol="0"/>
          <a:lstStyle>
            <a:lvl1pPr algn="l" rtl="0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bg1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Click to edit Master subtitle style</a:t>
            </a:r>
            <a:endParaRPr lang="ru-RU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1905000" y="4267200"/>
            <a:ext cx="6781800" cy="457200"/>
          </a:xfrm>
        </p:spPr>
        <p:txBody>
          <a:bodyPr rtlCol="0">
            <a:normAutofit/>
          </a:bodyPr>
          <a:lstStyle>
            <a:lvl1pPr algn="l" rtl="0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/>
          </p:nvPr>
        </p:nvSpPr>
        <p:spPr>
          <a:xfrm>
            <a:off x="1905000" y="4495800"/>
            <a:ext cx="6781800" cy="457200"/>
          </a:xfrm>
        </p:spPr>
        <p:txBody>
          <a:bodyPr rtlCol="0">
            <a:normAutofit/>
          </a:bodyPr>
          <a:lstStyle>
            <a:lvl1pPr algn="l" rtl="0"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45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1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rtlCol="0" anchor="b"/>
          <a:lstStyle>
            <a:lvl1pPr algn="l" rtl="0">
              <a:defRPr sz="6000"/>
            </a:lvl1pPr>
          </a:lstStyle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 rtlCol="0"/>
          <a:lstStyle>
            <a:lvl1pPr marL="0" indent="0" algn="l" rtl="0">
              <a:buNone/>
              <a:defRPr sz="2400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7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1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3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1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8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 anchor="t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 rtlCol="0"/>
          <a:lstStyle>
            <a:lvl1pPr marL="0" indent="0" algn="l" rtl="0"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1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dirty="0" smtClean="0"/>
              <a:t>9/17/2015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76C68DD-32C0-4224-957D-B1ECA5E39914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2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4" cy="1411013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429000" y="2514600"/>
            <a:ext cx="3897086" cy="1066800"/>
          </a:xfrm>
          <a:noFill/>
        </p:spPr>
        <p:txBody>
          <a:bodyPr rtlCol="0">
            <a:normAutofit/>
          </a:bodyPr>
          <a:lstStyle/>
          <a:p>
            <a:pPr rtl="0"/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Интеграция системы</a:t>
            </a:r>
            <a:endParaRPr lang="ru-RU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Content Placeholder 3"/>
          <p:cNvSpPr>
            <a:spLocks noGrp="1"/>
          </p:cNvSpPr>
          <p:nvPr>
            <p:ph sz="quarter" idx="10"/>
          </p:nvPr>
        </p:nvSpPr>
        <p:spPr>
          <a:xfrm>
            <a:off x="1258212" y="4648200"/>
            <a:ext cx="6781800" cy="928523"/>
          </a:xfrm>
        </p:spPr>
        <p:txBody>
          <a:bodyPr rtlCol="0">
            <a:normAutofit/>
          </a:bodyPr>
          <a:lstStyle/>
          <a:p>
            <a:pPr algn="ctr" rtl="0" eaLnBrk="1" hangingPunct="1"/>
            <a:endParaRPr lang="ka-GE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pPr algn="ctr" rtl="0" eaLnBrk="1" hangingPunct="1"/>
            <a:r>
              <a:rPr lang="ru-RU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Финансовая аналитическая служба ЮЛПП, Министерство финансов</a:t>
            </a:r>
          </a:p>
          <a:p>
            <a:pPr algn="ctr" rtl="0" eaLnBrk="1" hangingPunct="1"/>
            <a:r>
              <a:rPr lang="ru-RU" sz="1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октябрь 2015 года</a:t>
            </a:r>
            <a:endParaRPr lang="ru-RU" sz="1200" dirty="0" smtClean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696" y="1965714"/>
            <a:ext cx="3048000" cy="302895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605" y="1965714"/>
            <a:ext cx="3048000" cy="3028950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quarter" idx="10"/>
          </p:nvPr>
        </p:nvSpPr>
        <p:spPr>
          <a:xfrm>
            <a:off x="6539294" y="5444133"/>
            <a:ext cx="2474091" cy="292640"/>
          </a:xfrm>
        </p:spPr>
        <p:txBody>
          <a:bodyPr rtlCol="0">
            <a:noAutofit/>
          </a:bodyPr>
          <a:lstStyle/>
          <a:p>
            <a:pPr algn="r" rtl="0" eaLnBrk="1" hangingPunct="1"/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Дмитрий 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Раквиашвили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, </a:t>
            </a:r>
            <a:r>
              <a:rPr lang="ru-RU" sz="9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начальник 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отдела программного обеспечения</a:t>
            </a:r>
          </a:p>
          <a:p>
            <a:pPr algn="ctr" rtl="0" eaLnBrk="1" hangingPunct="1"/>
            <a:endParaRPr lang="ru-RU" sz="900" dirty="0" smtClean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6005883" y="5723259"/>
            <a:ext cx="3138117" cy="271396"/>
          </a:xfrm>
        </p:spPr>
        <p:txBody>
          <a:bodyPr rtlCol="0">
            <a:normAutofit/>
          </a:bodyPr>
          <a:lstStyle/>
          <a:p>
            <a:pPr algn="r" rtl="0" eaLnBrk="1" hangingPunct="1"/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Георгий 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Гурашвили</a:t>
            </a:r>
            <a:r>
              <a:rPr lang="ru-RU" sz="9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, главный системный аналитик</a:t>
            </a:r>
          </a:p>
          <a:p>
            <a:pPr algn="ctr" rtl="0" eaLnBrk="1" hangingPunct="1"/>
            <a:endParaRPr lang="ru-RU" sz="900" dirty="0" smtClean="0">
              <a:solidFill>
                <a:srgbClr val="C0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65246" y="5624513"/>
            <a:ext cx="2057400" cy="273844"/>
          </a:xfrm>
        </p:spPr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10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10" y="1867478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399901" y="1730518"/>
            <a:ext cx="1344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Регистрация контракта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963005" y="1708657"/>
            <a:ext cx="1114649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е-Казначейство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905572" y="1907058"/>
            <a:ext cx="2057434" cy="130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3934535" y="3011773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Службы ФАС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4174713" y="2662600"/>
            <a:ext cx="3472" cy="37616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43224" y="2732009"/>
            <a:ext cx="78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результата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934535" y="4350919"/>
            <a:ext cx="971550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Система закупок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130556" y="3955765"/>
            <a:ext cx="5969" cy="38704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591556" y="3960554"/>
            <a:ext cx="76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56831" y="2665245"/>
            <a:ext cx="795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H="1" flipV="1">
            <a:off x="4663596" y="3984367"/>
            <a:ext cx="1" cy="35405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633495" y="3986750"/>
            <a:ext cx="904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результата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H="1" flipV="1">
            <a:off x="4709103" y="2662601"/>
            <a:ext cx="1" cy="35405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367697" y="2191350"/>
            <a:ext cx="1041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Осуществление оплаты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73368" y="2367890"/>
            <a:ext cx="2057434" cy="1303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7165418" y="1708657"/>
            <a:ext cx="1261785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GPSS/RTGS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5077654" y="1920088"/>
            <a:ext cx="2087765" cy="2908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672427" y="1758636"/>
            <a:ext cx="1041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платежа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5077654" y="2398613"/>
            <a:ext cx="2087765" cy="2356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672427" y="2208078"/>
            <a:ext cx="12111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платежа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6294793" y="2990901"/>
            <a:ext cx="125481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Хранилище данных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1558033" y="3048910"/>
            <a:ext cx="1121237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Уведомление плагина</a:t>
            </a:r>
          </a:p>
        </p:txBody>
      </p:sp>
      <p:cxnSp>
        <p:nvCxnSpPr>
          <p:cNvPr id="89" name="Straight Arrow Connector 88"/>
          <p:cNvCxnSpPr>
            <a:endCxn id="88" idx="0"/>
          </p:cNvCxnSpPr>
          <p:nvPr/>
        </p:nvCxnSpPr>
        <p:spPr>
          <a:xfrm flipH="1">
            <a:off x="2118651" y="2477714"/>
            <a:ext cx="1885482" cy="57119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20595317">
            <a:off x="2431043" y="2603889"/>
            <a:ext cx="1041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Добавление уведомления</a:t>
            </a:r>
          </a:p>
        </p:txBody>
      </p:sp>
      <p:cxnSp>
        <p:nvCxnSpPr>
          <p:cNvPr id="91" name="Straight Arrow Connector 90"/>
          <p:cNvCxnSpPr>
            <a:stCxn id="88" idx="2"/>
            <a:endCxn id="46" idx="1"/>
          </p:cNvCxnSpPr>
          <p:nvPr/>
        </p:nvCxnSpPr>
        <p:spPr>
          <a:xfrm>
            <a:off x="2118652" y="4002853"/>
            <a:ext cx="1815884" cy="8250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1333236">
            <a:off x="2270172" y="4327471"/>
            <a:ext cx="1113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уведомления</a:t>
            </a:r>
          </a:p>
        </p:txBody>
      </p:sp>
      <p:cxnSp>
        <p:nvCxnSpPr>
          <p:cNvPr id="93" name="Straight Arrow Connector 92"/>
          <p:cNvCxnSpPr>
            <a:endCxn id="87" idx="0"/>
          </p:cNvCxnSpPr>
          <p:nvPr/>
        </p:nvCxnSpPr>
        <p:spPr>
          <a:xfrm>
            <a:off x="5048977" y="2577410"/>
            <a:ext cx="1873226" cy="41349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rot="702376">
            <a:off x="5482017" y="2602461"/>
            <a:ext cx="11847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Вставка информации о платеже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V="1">
            <a:off x="4925436" y="3897043"/>
            <a:ext cx="1502118" cy="7120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 rot="20100395">
            <a:off x="5195190" y="4141630"/>
            <a:ext cx="13842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 о платеже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4934556" y="3952401"/>
            <a:ext cx="2091249" cy="109713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19921561">
            <a:off x="5388183" y="4486804"/>
            <a:ext cx="14087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данных о платеже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59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Схемы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интеграции: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закупки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89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42" grpId="0" animBg="1"/>
      <p:bldP spid="45" grpId="0"/>
      <p:bldP spid="46" grpId="0" animBg="1"/>
      <p:bldP spid="55" grpId="0"/>
      <p:bldP spid="58" grpId="0"/>
      <p:bldP spid="74" grpId="0"/>
      <p:bldP spid="77" grpId="0"/>
      <p:bldP spid="81" grpId="0" animBg="1"/>
      <p:bldP spid="84" grpId="0"/>
      <p:bldP spid="86" grpId="0"/>
      <p:bldP spid="87" grpId="0" animBg="1"/>
      <p:bldP spid="88" grpId="0" animBg="1"/>
      <p:bldP spid="90" grpId="0"/>
      <p:bldP spid="92" grpId="0"/>
      <p:bldP spid="94" grpId="0"/>
      <p:bldP spid="96" grpId="0"/>
      <p:bldP spid="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11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31304" y="163082"/>
            <a:ext cx="6438391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Схемы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интеграции: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реестр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записи актов гражданского и государственного состояния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" y="1867770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50415" y="2487303"/>
            <a:ext cx="9887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Затратные единицы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3843337" y="1697356"/>
            <a:ext cx="971550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СУГФ</a:t>
            </a:r>
          </a:p>
        </p:txBody>
      </p:sp>
      <p:cxnSp>
        <p:nvCxnSpPr>
          <p:cNvPr id="50" name="Straight Arrow Connector 49"/>
          <p:cNvCxnSpPr>
            <a:stCxn id="47" idx="3"/>
            <a:endCxn id="49" idx="1"/>
          </p:cNvCxnSpPr>
          <p:nvPr/>
        </p:nvCxnSpPr>
        <p:spPr>
          <a:xfrm flipV="1">
            <a:off x="1340442" y="2174329"/>
            <a:ext cx="2502895" cy="107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270702" y="1971929"/>
            <a:ext cx="26697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информации об организации / лице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363383" y="1659330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Службы ФАС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879404" y="3037587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Реестр записи актов государственного состояния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4871125" y="3038854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Реестр записи актов гражданского состояния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4814887" y="1972549"/>
            <a:ext cx="1543051" cy="314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75275" y="1782110"/>
            <a:ext cx="1733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запроса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982994" y="2582754"/>
            <a:ext cx="1418108" cy="47383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871125" y="4334061"/>
            <a:ext cx="971550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Сторонняя система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879404" y="4329810"/>
            <a:ext cx="971550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Сторонняя система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329488" y="2538288"/>
            <a:ext cx="1328736" cy="49489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20531911">
            <a:off x="5201954" y="2574769"/>
            <a:ext cx="11446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Передача запроса</a:t>
            </a:r>
          </a:p>
        </p:txBody>
      </p:sp>
      <p:sp>
        <p:nvSpPr>
          <p:cNvPr id="54" name="TextBox 53"/>
          <p:cNvSpPr txBox="1"/>
          <p:nvPr/>
        </p:nvSpPr>
        <p:spPr>
          <a:xfrm rot="1201426">
            <a:off x="7481324" y="2600159"/>
            <a:ext cx="12256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Передача запроса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048655" y="3991531"/>
            <a:ext cx="7296" cy="33827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329113" y="3966707"/>
            <a:ext cx="726840" cy="36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8088549" y="4007310"/>
            <a:ext cx="7296" cy="33827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7398664" y="4020612"/>
            <a:ext cx="79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данных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586412" y="3991531"/>
            <a:ext cx="1" cy="35405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641616" y="4003783"/>
            <a:ext cx="867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Выдача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результата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 flipV="1">
            <a:off x="8626306" y="3983230"/>
            <a:ext cx="1" cy="35405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343270" y="4009179"/>
            <a:ext cx="816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результата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7152469" y="2634185"/>
            <a:ext cx="892343" cy="39899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 rot="1533967">
            <a:off x="7082159" y="2798614"/>
            <a:ext cx="9321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результата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5641618" y="2634185"/>
            <a:ext cx="1008248" cy="39603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 rot="20188472">
            <a:off x="5832957" y="2751305"/>
            <a:ext cx="9321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результата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4810149" y="2348012"/>
            <a:ext cx="1522184" cy="633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5131610" y="2181982"/>
            <a:ext cx="9321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Возврат результата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65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2" grpId="0"/>
      <p:bldP spid="61" grpId="0" animBg="1"/>
      <p:bldP spid="69" grpId="0" animBg="1"/>
      <p:bldP spid="82" grpId="0" animBg="1"/>
      <p:bldP spid="38" grpId="0"/>
      <p:bldP spid="40" grpId="0" animBg="1"/>
      <p:bldP spid="41" grpId="0" animBg="1"/>
      <p:bldP spid="51" grpId="0"/>
      <p:bldP spid="54" grpId="0"/>
      <p:bldP spid="59" grpId="0"/>
      <p:bldP spid="64" grpId="0"/>
      <p:bldP spid="66" grpId="0"/>
      <p:bldP spid="68" grpId="0"/>
      <p:bldP spid="71" grpId="0"/>
      <p:bldP spid="76" grpId="0"/>
      <p:bldP spid="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12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Диаграммы интеграции: е-Казначейство - открытый API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99" y="2930252"/>
            <a:ext cx="791280" cy="6345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709075" y="3592044"/>
            <a:ext cx="129892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организации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750306" y="2753682"/>
            <a:ext cx="1048857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е-Казначейство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335938" y="2770537"/>
            <a:ext cx="1041589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Сторонняя система</a:t>
            </a:r>
          </a:p>
        </p:txBody>
      </p:sp>
      <p:cxnSp>
        <p:nvCxnSpPr>
          <p:cNvPr id="41" name="Straight Arrow Connector 40"/>
          <p:cNvCxnSpPr>
            <a:stCxn id="2" idx="3"/>
            <a:endCxn id="40" idx="1"/>
          </p:cNvCxnSpPr>
          <p:nvPr/>
        </p:nvCxnSpPr>
        <p:spPr>
          <a:xfrm flipV="1">
            <a:off x="1754179" y="3247509"/>
            <a:ext cx="1581759" cy="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954204" y="3057071"/>
            <a:ext cx="114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Выполнение операции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5651663" y="2770537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Открытый API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377527" y="3057072"/>
            <a:ext cx="1274137" cy="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58528" y="2866634"/>
            <a:ext cx="946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запроса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6615974" y="3026047"/>
            <a:ext cx="1134332" cy="4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778756" y="2835610"/>
            <a:ext cx="883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запроса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623214" y="3460730"/>
            <a:ext cx="1127092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377527" y="3459048"/>
            <a:ext cx="1285626" cy="168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632254" y="3262731"/>
            <a:ext cx="85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Выдача результата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04215" y="3264103"/>
            <a:ext cx="857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Выдача результата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576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4" grpId="0" animBg="1"/>
      <p:bldP spid="40" grpId="0" animBg="1"/>
      <p:bldP spid="47" grpId="0"/>
      <p:bldP spid="48" grpId="0" animBg="1"/>
      <p:bldP spid="50" grpId="0"/>
      <p:bldP spid="53" grpId="0"/>
      <p:bldP spid="6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13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588" y="2769076"/>
            <a:ext cx="791280" cy="63451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364530" y="3442575"/>
            <a:ext cx="12883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Государственные организации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457950" y="2638661"/>
            <a:ext cx="1074227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е-Казначейство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034628" y="2609361"/>
            <a:ext cx="1117129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Хранилище данных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449655" y="2913072"/>
            <a:ext cx="1581759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07162" y="2736000"/>
            <a:ext cx="1269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информации</a:t>
            </a:r>
          </a:p>
        </p:txBody>
      </p:sp>
      <p:cxnSp>
        <p:nvCxnSpPr>
          <p:cNvPr id="23" name="Straight Arrow Connector 22"/>
          <p:cNvCxnSpPr>
            <a:stCxn id="44" idx="1"/>
            <a:endCxn id="40" idx="3"/>
          </p:cNvCxnSpPr>
          <p:nvPr/>
        </p:nvCxnSpPr>
        <p:spPr>
          <a:xfrm flipH="1" flipV="1">
            <a:off x="5151756" y="3086333"/>
            <a:ext cx="1306194" cy="293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312229" y="2904356"/>
            <a:ext cx="94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Обновление данных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449655" y="3293102"/>
            <a:ext cx="1581759" cy="645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48512" y="3113584"/>
            <a:ext cx="130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Выдача информации</a:t>
            </a: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Диаграммы интеграции: е-Казначейство - хранилище данных</a:t>
            </a:r>
          </a:p>
        </p:txBody>
      </p:sp>
    </p:spTree>
    <p:extLst>
      <p:ext uri="{BB962C8B-B14F-4D97-AF65-F5344CB8AC3E}">
        <p14:creationId xmlns:p14="http://schemas.microsoft.com/office/powerpoint/2010/main" val="2435254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4" grpId="0" animBg="1"/>
      <p:bldP spid="40" grpId="0" animBg="1"/>
      <p:bldP spid="47" grpId="0"/>
      <p:bldP spid="25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14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751021" y="2383118"/>
            <a:ext cx="1041589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е-Казначейство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2451006" y="2383118"/>
            <a:ext cx="1041589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Налоговая служба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492594" y="3150919"/>
            <a:ext cx="2258427" cy="392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492594" y="2610635"/>
            <a:ext cx="2258427" cy="2324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47455" y="2450869"/>
            <a:ext cx="17167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Проверка, закрыт ли день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492594" y="2999883"/>
            <a:ext cx="2258427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000216" y="2826031"/>
            <a:ext cx="14507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информации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2575" y="3113966"/>
            <a:ext cx="15442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Выдача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Диаграммы интеграции: е-Казначейство - налоговая служба</a:t>
            </a:r>
          </a:p>
        </p:txBody>
      </p:sp>
    </p:spTree>
    <p:extLst>
      <p:ext uri="{BB962C8B-B14F-4D97-AF65-F5344CB8AC3E}">
        <p14:creationId xmlns:p14="http://schemas.microsoft.com/office/powerpoint/2010/main" val="3566116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0" grpId="0" animBg="1"/>
      <p:bldP spid="24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624946"/>
            <a:ext cx="4983477" cy="28862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9143994" cy="1411013"/>
          </a:xfrm>
          <a:prstGeom prst="rect">
            <a:avLst/>
          </a:prstGeom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053093" y="1524000"/>
            <a:ext cx="5449290" cy="1524000"/>
          </a:xfrm>
        </p:spPr>
        <p:txBody>
          <a:bodyPr rtlCol="0">
            <a:normAutofit/>
          </a:bodyPr>
          <a:lstStyle/>
          <a:p>
            <a:pPr algn="ctr" rtl="0"/>
            <a:r>
              <a:rPr lang="ru-RU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Спасибо за внимание!</a:t>
            </a:r>
            <a: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/>
            </a:r>
            <a:b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</a:br>
            <a: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/>
            </a:r>
            <a:br>
              <a:rPr lang="en-US" sz="2200" dirty="0" smtClean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</a:br>
            <a:r>
              <a:rPr lang="ru-RU" sz="2200" dirty="0">
                <a:solidFill>
                  <a:srgbClr val="C0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Прошу задавать вопросы.</a:t>
            </a:r>
            <a:endParaRPr lang="en-US" sz="2200" dirty="0" smtClean="0">
              <a:solidFill>
                <a:schemeClr val="tx1">
                  <a:lumMod val="85000"/>
                  <a:lumOff val="15000"/>
                </a:schemeClr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97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2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645229" y="136978"/>
            <a:ext cx="4357688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 системы - План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638" y="1924069"/>
            <a:ext cx="297593" cy="34532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302596" y="1958229"/>
            <a:ext cx="53576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Интеграция системы - Глобальные темы: 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протоколы 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интеграции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638" y="2680614"/>
            <a:ext cx="297593" cy="34532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291334" y="2707586"/>
            <a:ext cx="567375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Интеграция системы - Взгляд изнутри: 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схемы 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интеграции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730" y="3402997"/>
            <a:ext cx="297593" cy="34532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286689" y="3437157"/>
            <a:ext cx="329810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Обсуждение (вопросы и ответы)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5546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3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6754" y="1479307"/>
            <a:ext cx="5033817" cy="1198505"/>
            <a:chOff x="2074554" y="1746007"/>
            <a:chExt cx="5033817" cy="1198505"/>
          </a:xfrm>
        </p:grpSpPr>
        <p:sp>
          <p:nvSpPr>
            <p:cNvPr id="44" name="Rounded Rectangle 43"/>
            <p:cNvSpPr/>
            <p:nvPr/>
          </p:nvSpPr>
          <p:spPr>
            <a:xfrm>
              <a:off x="5920836" y="1787769"/>
              <a:ext cx="1187535" cy="953944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860000"/>
                </a:gs>
              </a:gsLst>
              <a:lin ang="5400000" scaled="1"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ru-RU" sz="1350" dirty="0">
                  <a:latin typeface="Arial" panose="020B0604020202020204" pitchFamily="34" charset="0"/>
                  <a:cs typeface="Arial" panose="020B0604020202020204" pitchFamily="34" charset="0"/>
                </a:rPr>
                <a:t>Основная система</a:t>
              </a:r>
              <a:endParaRPr lang="en-US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074554" y="1787769"/>
              <a:ext cx="1259533" cy="953944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Партнерская система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V="1">
              <a:off x="3334087" y="2069068"/>
              <a:ext cx="2586749" cy="13765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929916" y="1746007"/>
              <a:ext cx="12699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ru-RU" sz="12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Запрос WSDL</a:t>
              </a:r>
              <a:endPara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3334087" y="2462861"/>
              <a:ext cx="2586749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436620" y="2482847"/>
              <a:ext cx="2400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ru-RU" sz="12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Возврат данных и сервисные контракты в формате WSDL</a:t>
              </a:r>
              <a:endPara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интеграции: Подготовка интеграции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6754" y="2913014"/>
            <a:ext cx="80371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Основная система размещает функциональные API на веб-сервере с помощью контрактов служебных </a:t>
            </a:r>
            <a:r>
              <a:rPr lang="ru-RU" sz="1600" dirty="0" smtClean="0"/>
              <a:t>данных</a:t>
            </a:r>
          </a:p>
          <a:p>
            <a:pPr marL="285750" indent="-285750" rtl="0">
              <a:buClr>
                <a:srgbClr val="C00000"/>
              </a:buClr>
            </a:pPr>
            <a:endParaRPr lang="en-US" sz="1600" dirty="0" smtClean="0">
              <a:ea typeface="DejaVu Sans" panose="020B0603030804020204" pitchFamily="34" charset="0"/>
            </a:endParaRP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 smtClean="0">
                <a:ea typeface="DejaVu Sans" panose="020B0603030804020204" pitchFamily="34" charset="0"/>
              </a:rPr>
              <a:t>На </a:t>
            </a:r>
            <a:r>
              <a:rPr lang="ru-RU" sz="1600" dirty="0">
                <a:ea typeface="DejaVu Sans" panose="020B0603030804020204" pitchFamily="34" charset="0"/>
              </a:rPr>
              <a:t>уровне данных используется стандарт </a:t>
            </a:r>
            <a:r>
              <a:rPr lang="ru-RU" sz="1600" dirty="0" smtClean="0">
                <a:ea typeface="DejaVu Sans" panose="020B0603030804020204" pitchFamily="34" charset="0"/>
              </a:rPr>
              <a:t>SOAP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>
              <a:ea typeface="DejaVu Sans" panose="020B0603030804020204" pitchFamily="34" charset="0"/>
            </a:endParaRP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 smtClean="0">
                <a:ea typeface="DejaVu Sans" panose="020B0603030804020204" pitchFamily="34" charset="0"/>
              </a:rPr>
              <a:t>Клиент </a:t>
            </a:r>
            <a:r>
              <a:rPr lang="ru-RU" sz="1600" dirty="0">
                <a:ea typeface="DejaVu Sans" panose="020B0603030804020204" pitchFamily="34" charset="0"/>
              </a:rPr>
              <a:t>создает библиотеку прокси-сервера с помощью языка описания веб-сервисов (WSDL</a:t>
            </a:r>
            <a:r>
              <a:rPr lang="ru-RU" sz="1600" dirty="0" smtClean="0">
                <a:ea typeface="DejaVu Sans" panose="020B0603030804020204" pitchFamily="34" charset="0"/>
              </a:rPr>
              <a:t>)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>
              <a:ea typeface="DejaVu Sans" panose="020B0603030804020204" pitchFamily="34" charset="0"/>
            </a:endParaRP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 smtClean="0">
                <a:ea typeface="DejaVu Sans" panose="020B0603030804020204" pitchFamily="34" charset="0"/>
              </a:rPr>
              <a:t>Последующие </a:t>
            </a:r>
            <a:r>
              <a:rPr lang="ru-RU" sz="1600" dirty="0">
                <a:ea typeface="DejaVu Sans" panose="020B0603030804020204" pitchFamily="34" charset="0"/>
              </a:rPr>
              <a:t>сообщения между партнером и основной системой производятся с использованием контрактных интерфейсных </a:t>
            </a:r>
            <a:r>
              <a:rPr lang="ru-RU" sz="1600" dirty="0" smtClean="0">
                <a:ea typeface="DejaVu Sans" panose="020B0603030804020204" pitchFamily="34" charset="0"/>
              </a:rPr>
              <a:t>протоколов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>
              <a:ea typeface="DejaVu Sans" panose="020B0603030804020204" pitchFamily="34" charset="0"/>
            </a:endParaRP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 smtClean="0">
                <a:ea typeface="DejaVu Sans" panose="020B0603030804020204" pitchFamily="34" charset="0"/>
              </a:rPr>
              <a:t>Партнеру обеспечивается сопровождение</a:t>
            </a:r>
            <a:endParaRPr lang="en-US" sz="1600" dirty="0">
              <a:ea typeface="DejaVu Sans" panose="020B0603030804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23437" y="1363356"/>
            <a:ext cx="2540503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rtl="0"/>
            <a:r>
              <a:rPr lang="ru-RU" sz="1600" dirty="0">
                <a:solidFill>
                  <a:srgbClr val="C00000"/>
                </a:solidFill>
                <a:ea typeface="DejaVu Sans" panose="020B0603030804020204" pitchFamily="34" charset="0"/>
              </a:rPr>
              <a:t>Создание одноразового партнерства</a:t>
            </a:r>
          </a:p>
          <a:p>
            <a:pPr rtl="0"/>
            <a:r>
              <a:rPr lang="ru-RU" sz="1600" dirty="0">
                <a:solidFill>
                  <a:srgbClr val="C00000"/>
                </a:solidFill>
                <a:ea typeface="DejaVu Sans" panose="020B0603030804020204" pitchFamily="34" charset="0"/>
              </a:rPr>
              <a:t>между партнером и основной системой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3890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4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340430" y="1533596"/>
            <a:ext cx="4985656" cy="1127623"/>
            <a:chOff x="2134690" y="1746007"/>
            <a:chExt cx="4985656" cy="1127623"/>
          </a:xfrm>
        </p:grpSpPr>
        <p:sp>
          <p:nvSpPr>
            <p:cNvPr id="44" name="Rounded Rectangle 43"/>
            <p:cNvSpPr/>
            <p:nvPr/>
          </p:nvSpPr>
          <p:spPr>
            <a:xfrm>
              <a:off x="5920836" y="1787769"/>
              <a:ext cx="1199510" cy="953944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860000"/>
                </a:gs>
              </a:gsLst>
              <a:lin ang="5400000" scaled="1"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ru-RU" sz="1350" dirty="0">
                  <a:latin typeface="Arial" panose="020B0604020202020204" pitchFamily="34" charset="0"/>
                  <a:cs typeface="Arial" panose="020B0604020202020204" pitchFamily="34" charset="0"/>
                </a:rPr>
                <a:t>Основная система</a:t>
              </a:r>
              <a:endParaRPr lang="en-US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134690" y="1787769"/>
              <a:ext cx="1199398" cy="953944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Партнерская система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V="1">
              <a:off x="3334087" y="2069068"/>
              <a:ext cx="2586749" cy="13765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929916" y="1746007"/>
              <a:ext cx="12699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Запрос информации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3334087" y="2462861"/>
              <a:ext cx="2586749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031414" y="2504298"/>
              <a:ext cx="13073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Выдача информации</a:t>
              </a:r>
              <a:endParaRPr lang="ru-RU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интеграции: Онлайн запрос (ответ)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3842" y="3032760"/>
            <a:ext cx="7200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Партнерская система запрашивает информацию с использованием согласованной сигнатуры методов, проходит фильтр и другие входные данные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 smtClean="0">
              <a:ea typeface="DejaVu Sans" panose="020B0603030804020204" pitchFamily="34" charset="0"/>
            </a:endParaRP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>
                <a:ea typeface="DejaVu Sans" panose="020B0603030804020204" pitchFamily="34" charset="0"/>
              </a:rPr>
              <a:t>Основная системы реагирует немедленным ответом на вызов партнера, предоставляя запрашиваемую информацию</a:t>
            </a:r>
          </a:p>
          <a:p>
            <a:pPr rtl="0">
              <a:buClr>
                <a:srgbClr val="C00000"/>
              </a:buClr>
            </a:pPr>
            <a:endParaRPr lang="en-US" sz="1600" dirty="0">
              <a:ea typeface="DejaVu Sans" panose="020B0603030804020204" pitchFamily="34" charset="0"/>
            </a:endParaRPr>
          </a:p>
          <a:p>
            <a:pPr rtl="0">
              <a:buClr>
                <a:srgbClr val="C00000"/>
              </a:buClr>
            </a:pPr>
            <a:endParaRPr lang="en-US" sz="1600" dirty="0">
              <a:ea typeface="DejaVu Sans" panose="020B0603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92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5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412423" y="998783"/>
            <a:ext cx="1327320" cy="1809031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Основная система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1654630" y="998784"/>
            <a:ext cx="1289150" cy="1809031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Партнерская система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957768" y="1407741"/>
            <a:ext cx="3454655" cy="137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957768" y="1108435"/>
            <a:ext cx="3440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Транзакция запуска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936786" y="1798177"/>
            <a:ext cx="3475637" cy="1779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757" y="2563217"/>
            <a:ext cx="34126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Подтверждение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или возврат к началу транзакции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интеграции: Распределенная транзакция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6753" y="3032760"/>
            <a:ext cx="810388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Партнерская система запускает распределенную транзакцию - такая же логическая транзакция запускается со стороны партнерской и основной системы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Партнер выполняет действия в основной системе, обрабатывая результаты.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>
                <a:ea typeface="DejaVu Sans" panose="020B0603030804020204" pitchFamily="34" charset="0"/>
              </a:rPr>
              <a:t>В зависимости от результатов действий партнер </a:t>
            </a:r>
            <a:r>
              <a:rPr lang="ru-RU" sz="1600" dirty="0" smtClean="0">
                <a:ea typeface="DejaVu Sans" panose="020B0603030804020204" pitchFamily="34" charset="0"/>
              </a:rPr>
              <a:t>подтверждает транзакцию </a:t>
            </a:r>
            <a:r>
              <a:rPr lang="ru-RU" sz="1600" dirty="0">
                <a:ea typeface="DejaVu Sans" panose="020B0603030804020204" pitchFamily="34" charset="0"/>
              </a:rPr>
              <a:t>или возвращается к началу распределенной транзакции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>
              <a:ea typeface="DejaVu Sans" panose="020B0603030804020204" pitchFamily="34" charset="0"/>
            </a:endParaRP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>
                <a:ea typeface="DejaVu Sans" panose="020B0603030804020204" pitchFamily="34" charset="0"/>
              </a:rPr>
              <a:t>Все сообщения происходят на сервисном уровне. Распределенная транзакция организована </a:t>
            </a:r>
            <a:r>
              <a:rPr lang="ru-RU" sz="1600" dirty="0">
                <a:ea typeface="DejaVu Sans" panose="020B0603030804020204" pitchFamily="34" charset="0"/>
              </a:rPr>
              <a:t>программно</a:t>
            </a:r>
            <a:r>
              <a:rPr lang="ru-RU" sz="1600" dirty="0">
                <a:ea typeface="DejaVu Sans" panose="020B0603030804020204" pitchFamily="34" charset="0"/>
              </a:rPr>
              <a:t>, используя специальные удаленные вызовы и транзакцию локальной базы данных.</a:t>
            </a:r>
          </a:p>
          <a:p>
            <a:pPr rtl="0">
              <a:buClr>
                <a:srgbClr val="C00000"/>
              </a:buClr>
            </a:pPr>
            <a:endParaRPr lang="en-US" sz="1600" dirty="0">
              <a:ea typeface="DejaVu Sans" panose="020B0603030804020204" pitchFamily="34" charset="0"/>
            </a:endParaRPr>
          </a:p>
          <a:p>
            <a:pPr rtl="0">
              <a:buClr>
                <a:srgbClr val="C00000"/>
              </a:buClr>
            </a:pPr>
            <a:endParaRPr lang="en-US" sz="1600" dirty="0">
              <a:ea typeface="DejaVu Sans" panose="020B0603030804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943779" y="1740409"/>
            <a:ext cx="3454655" cy="137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71757" y="1528337"/>
            <a:ext cx="34406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1 (обработка результата)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71757" y="1856011"/>
            <a:ext cx="341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Выполняет действие N (обработка результата)</a:t>
            </a:r>
          </a:p>
          <a:p>
            <a:pPr algn="ctr" rtl="0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964762" y="2100895"/>
            <a:ext cx="3454655" cy="137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943780" y="2165027"/>
            <a:ext cx="3475637" cy="1779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950773" y="2478961"/>
            <a:ext cx="3454655" cy="1376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410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6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126576" y="1112520"/>
            <a:ext cx="1210395" cy="210312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Основная система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275114" y="1112520"/>
            <a:ext cx="1264713" cy="2103120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Партнерская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система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3539826" y="1487563"/>
            <a:ext cx="2586749" cy="1376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274558" y="1285951"/>
            <a:ext cx="1269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Уведомление о событии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92362" y="1598263"/>
            <a:ext cx="18807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Реакция на событие (представление)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интеграции: Коммуникации на основе событий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6754" y="3032760"/>
            <a:ext cx="7200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 smtClean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 smtClean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Основная система уведомляет партнера о некоторых событиях, передавая идентификатор события. Партнер реагирует немедленно, уведомляя о результате представления, и хранит данные о событиях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Партнерская система затем асинхронно запрашивает данные из основной системы (с помощью внутреннего плана), передавая хранимый идентификатор события. Основная система немедленно реагирует полным профилем данных</a:t>
            </a:r>
            <a:endParaRPr lang="en-US" sz="1600" dirty="0">
              <a:ea typeface="DejaVu Sans" panose="020B0603030804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539826" y="1610370"/>
            <a:ext cx="258674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39826" y="2643276"/>
            <a:ext cx="2586749" cy="1376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49980" y="2441664"/>
            <a:ext cx="2423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Асинхронный запрос данных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93263" y="2753976"/>
            <a:ext cx="24798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Ответная выдача данных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539826" y="2766083"/>
            <a:ext cx="258674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3905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7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126576" y="1112520"/>
            <a:ext cx="1264824" cy="210312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Основная система</a:t>
            </a:r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231571" y="1112520"/>
            <a:ext cx="1308257" cy="2103120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Партнерская система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3539826" y="1487563"/>
            <a:ext cx="2586749" cy="1376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649980" y="1285951"/>
            <a:ext cx="2423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доступности данных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49980" y="1598263"/>
            <a:ext cx="2423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Ответ о доступности данных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28" name="Title 1"/>
          <p:cNvSpPr txBox="1">
            <a:spLocks/>
          </p:cNvSpPr>
          <p:nvPr/>
        </p:nvSpPr>
        <p:spPr>
          <a:xfrm>
            <a:off x="2636520" y="189114"/>
            <a:ext cx="6394602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Протоколы интеграции: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опрос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6754" y="3032760"/>
            <a:ext cx="72009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 smtClean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 smtClean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Партнерская система периодически проверяет, доступны ли данные для скачивания или нет (опросы). Партнер использует специальный сервисный метод для этой операции. Периодическое действие организуется </a:t>
            </a:r>
            <a:r>
              <a:rPr lang="ru-RU" sz="1600" dirty="0"/>
              <a:t>программно</a:t>
            </a:r>
            <a:r>
              <a:rPr lang="ru-RU" sz="1600" dirty="0"/>
              <a:t> со стороны партнера.</a:t>
            </a:r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endParaRPr lang="en-US" sz="1600" dirty="0"/>
          </a:p>
          <a:p>
            <a:pPr marL="285750" indent="-285750" rtl="0">
              <a:buClr>
                <a:srgbClr val="C00000"/>
              </a:buClr>
              <a:buFont typeface="Arial" panose="020B0604020202020204" pitchFamily="34" charset="0"/>
              <a:buChar char="›"/>
            </a:pPr>
            <a:r>
              <a:rPr lang="ru-RU" sz="1600" dirty="0"/>
              <a:t>Когда данные доступны в основной системе, партнер получает данные посредством синхронного запроса данных. Основная система немедленно реагирует предоставлением запрошенных данных.</a:t>
            </a:r>
            <a:endParaRPr lang="en-US" sz="1600" dirty="0">
              <a:ea typeface="DejaVu Sans" panose="020B0603030804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539826" y="1610370"/>
            <a:ext cx="258674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539826" y="2643276"/>
            <a:ext cx="2586749" cy="1376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49980" y="2441664"/>
            <a:ext cx="2423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Синхронный запрос данных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93263" y="2753976"/>
            <a:ext cx="24798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Синхронная выдача данных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539826" y="2766083"/>
            <a:ext cx="2586749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7012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8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27200" y="139254"/>
            <a:ext cx="6603921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Схемы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интеграции: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интеграция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компонента СУГФ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82881" y="1607820"/>
            <a:ext cx="8642898" cy="3776710"/>
            <a:chOff x="969831" y="1221014"/>
            <a:chExt cx="7985487" cy="3450270"/>
          </a:xfrm>
        </p:grpSpPr>
        <p:sp>
          <p:nvSpPr>
            <p:cNvPr id="29" name="Rounded Rectangle 28"/>
            <p:cNvSpPr/>
            <p:nvPr/>
          </p:nvSpPr>
          <p:spPr>
            <a:xfrm>
              <a:off x="3855906" y="1221014"/>
              <a:ext cx="992504" cy="959431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860000"/>
                </a:gs>
              </a:gsLst>
              <a:lin ang="5400000" scaled="1"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ru-RU" sz="1350" dirty="0">
                  <a:latin typeface="Arial" panose="020B0604020202020204" pitchFamily="34" charset="0"/>
                  <a:cs typeface="Arial" panose="020B0604020202020204" pitchFamily="34" charset="0"/>
                </a:rPr>
                <a:t>e-Бюджет</a:t>
              </a:r>
              <a:endParaRPr lang="en-US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856" y="1370693"/>
              <a:ext cx="791280" cy="634517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969831" y="1991528"/>
              <a:ext cx="1191330" cy="337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Государственные организации</a:t>
              </a:r>
            </a:p>
          </p:txBody>
        </p:sp>
        <p:cxnSp>
          <p:nvCxnSpPr>
            <p:cNvPr id="16" name="Straight Arrow Connector 15"/>
            <p:cNvCxnSpPr>
              <a:stCxn id="2" idx="3"/>
            </p:cNvCxnSpPr>
            <p:nvPr/>
          </p:nvCxnSpPr>
          <p:spPr>
            <a:xfrm flipV="1">
              <a:off x="1961136" y="1678959"/>
              <a:ext cx="1894770" cy="8993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1969955" y="1490824"/>
              <a:ext cx="1552695" cy="337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Планирование бюджета следующего года</a:t>
              </a:r>
              <a:endParaRPr 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81671" y="1426868"/>
              <a:ext cx="518267" cy="518267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6596206" y="1938091"/>
              <a:ext cx="1388150" cy="337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Администратор е-Бюджета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H="1" flipV="1">
              <a:off x="4848409" y="1694032"/>
              <a:ext cx="2033262" cy="7043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459153" y="1522126"/>
              <a:ext cx="937030" cy="337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Утверждение бюджета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792231" y="3535108"/>
              <a:ext cx="1037461" cy="953944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860000"/>
                </a:gs>
              </a:gsLst>
              <a:lin ang="5400000" scaled="1"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ru-RU" sz="13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е-Казна</a:t>
              </a:r>
              <a:r>
                <a:rPr lang="en-US" sz="13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ru-RU" sz="13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чейство</a:t>
              </a:r>
              <a:endParaRPr lang="ru-RU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H="1">
              <a:off x="2696740" y="2109606"/>
              <a:ext cx="1125975" cy="1383362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182229" y="2978491"/>
              <a:ext cx="2239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Отправка утвержденных данных о ресурсах и изменениях организаций в бюджет</a:t>
              </a:r>
            </a:p>
          </p:txBody>
        </p:sp>
        <p:cxnSp>
          <p:nvCxnSpPr>
            <p:cNvPr id="56" name="Straight Arrow Connector 55"/>
            <p:cNvCxnSpPr>
              <a:stCxn id="2" idx="2"/>
            </p:cNvCxnSpPr>
            <p:nvPr/>
          </p:nvCxnSpPr>
          <p:spPr>
            <a:xfrm>
              <a:off x="1565496" y="2005211"/>
              <a:ext cx="417023" cy="1547222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351413" y="2655675"/>
              <a:ext cx="106157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Осуществление оплаты</a:t>
              </a:r>
            </a:p>
          </p:txBody>
        </p:sp>
        <p:cxnSp>
          <p:nvCxnSpPr>
            <p:cNvPr id="60" name="Straight Arrow Connector 59"/>
            <p:cNvCxnSpPr>
              <a:stCxn id="44" idx="0"/>
            </p:cNvCxnSpPr>
            <p:nvPr/>
          </p:nvCxnSpPr>
          <p:spPr>
            <a:xfrm flipV="1">
              <a:off x="2310961" y="1678959"/>
              <a:ext cx="1544945" cy="1856149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410798" y="2155270"/>
              <a:ext cx="14119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Отправка информации об оплате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6052164" y="3515974"/>
              <a:ext cx="992504" cy="953944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860000"/>
                </a:gs>
              </a:gsLst>
              <a:lin ang="5400000" scaled="1"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rtl="0"/>
              <a:r>
                <a:rPr lang="ru-RU" sz="1350" dirty="0">
                  <a:latin typeface="Arial" panose="020B0604020202020204" pitchFamily="34" charset="0"/>
                  <a:cs typeface="Arial" panose="020B0604020202020204" pitchFamily="34" charset="0"/>
                </a:rPr>
                <a:t>e-DMS</a:t>
              </a:r>
              <a:endParaRPr lang="en-US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rtl="0"/>
              <a:endParaRPr lang="en-US" sz="13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7534" y="3872973"/>
              <a:ext cx="518267" cy="518267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7715693" y="4333875"/>
              <a:ext cx="1239625" cy="337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Администратор e-DMS</a:t>
              </a:r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>
              <a:off x="7034013" y="3838431"/>
              <a:ext cx="1103319" cy="2069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7051310" y="3551412"/>
              <a:ext cx="1293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Регистрация целевого гранта</a:t>
              </a:r>
            </a:p>
          </p:txBody>
        </p:sp>
        <p:cxnSp>
          <p:nvCxnSpPr>
            <p:cNvPr id="76" name="Straight Arrow Connector 75"/>
            <p:cNvCxnSpPr>
              <a:stCxn id="66" idx="0"/>
            </p:cNvCxnSpPr>
            <p:nvPr/>
          </p:nvCxnSpPr>
          <p:spPr>
            <a:xfrm flipH="1" flipV="1">
              <a:off x="4848409" y="1678958"/>
              <a:ext cx="1700007" cy="1837016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5646661" y="2712519"/>
              <a:ext cx="1077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Отправка контрактных данных</a:t>
              </a: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H="1">
              <a:off x="2842821" y="3722713"/>
              <a:ext cx="3192635" cy="21063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656372" y="3549835"/>
              <a:ext cx="12864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Отправка контрактных данных</a:t>
              </a:r>
            </a:p>
          </p:txBody>
        </p:sp>
        <p:cxnSp>
          <p:nvCxnSpPr>
            <p:cNvPr id="88" name="Straight Arrow Connector 87"/>
            <p:cNvCxnSpPr>
              <a:stCxn id="67" idx="1"/>
            </p:cNvCxnSpPr>
            <p:nvPr/>
          </p:nvCxnSpPr>
          <p:spPr>
            <a:xfrm flipH="1">
              <a:off x="7044668" y="4132107"/>
              <a:ext cx="1022866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7085412" y="4132107"/>
              <a:ext cx="1293221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Регистрация заказа</a:t>
              </a:r>
            </a:p>
          </p:txBody>
        </p:sp>
        <p:cxnSp>
          <p:nvCxnSpPr>
            <p:cNvPr id="96" name="Straight Arrow Connector 95"/>
            <p:cNvCxnSpPr>
              <a:stCxn id="66" idx="1"/>
              <a:endCxn id="44" idx="3"/>
            </p:cNvCxnSpPr>
            <p:nvPr/>
          </p:nvCxnSpPr>
          <p:spPr>
            <a:xfrm flipH="1">
              <a:off x="2829692" y="3992947"/>
              <a:ext cx="3222473" cy="19133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3275587" y="3829396"/>
              <a:ext cx="1293221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Отправка данных о заказе</a:t>
              </a:r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V="1">
              <a:off x="2829692" y="4142357"/>
              <a:ext cx="3196783" cy="4055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3085451" y="4166634"/>
              <a:ext cx="12932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Подтверждение платежа</a:t>
              </a:r>
            </a:p>
          </p:txBody>
        </p:sp>
      </p:grpSp>
      <p:pic>
        <p:nvPicPr>
          <p:cNvPr id="49" name="Picture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438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399"/>
            <a:ext cx="9143999" cy="141214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>
              <a:defRPr/>
            </a:pPr>
            <a:fld id="{149CE8F6-9B7B-482F-ADCE-D12011166216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 rtl="0">
                <a:defRPr/>
              </a:pPr>
              <a:t>9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71800" y="971550"/>
            <a:ext cx="4357688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3" y="2105125"/>
            <a:ext cx="791280" cy="63451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6766" y="2722198"/>
            <a:ext cx="10329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Затратные единицы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2230707" y="1949171"/>
            <a:ext cx="1045645" cy="953944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860000"/>
              </a:gs>
            </a:gsLst>
            <a:lin ang="5400000" scaled="1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е-Казначейство</a:t>
            </a:r>
          </a:p>
        </p:txBody>
      </p:sp>
      <p:cxnSp>
        <p:nvCxnSpPr>
          <p:cNvPr id="50" name="Straight Arrow Connector 49"/>
          <p:cNvCxnSpPr>
            <a:stCxn id="47" idx="3"/>
            <a:endCxn id="49" idx="1"/>
          </p:cNvCxnSpPr>
          <p:nvPr/>
        </p:nvCxnSpPr>
        <p:spPr>
          <a:xfrm>
            <a:off x="887723" y="2422383"/>
            <a:ext cx="1342983" cy="376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050842" y="2249187"/>
            <a:ext cx="111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Регистрация платежа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104331" y="4951136"/>
            <a:ext cx="14590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Администратор е-Казначейства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688" y="4435793"/>
            <a:ext cx="518267" cy="518267"/>
          </a:xfrm>
          <a:prstGeom prst="rect">
            <a:avLst/>
          </a:prstGeom>
        </p:spPr>
      </p:pic>
      <p:cxnSp>
        <p:nvCxnSpPr>
          <p:cNvPr id="57" name="Straight Arrow Connector 56"/>
          <p:cNvCxnSpPr>
            <a:stCxn id="55" idx="0"/>
            <a:endCxn id="49" idx="2"/>
          </p:cNvCxnSpPr>
          <p:nvPr/>
        </p:nvCxnSpPr>
        <p:spPr>
          <a:xfrm flipH="1" flipV="1">
            <a:off x="2753529" y="2903114"/>
            <a:ext cx="47293" cy="153267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399831" y="4071854"/>
            <a:ext cx="97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Утверждение оплаты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4336356" y="1945410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GPSS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3276029" y="2217391"/>
            <a:ext cx="1060005" cy="376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341367" y="1880906"/>
            <a:ext cx="885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платежа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336952" y="1941441"/>
            <a:ext cx="971550" cy="95394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RTGS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V="1">
            <a:off x="5307906" y="2234633"/>
            <a:ext cx="1029046" cy="396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374943" y="1908472"/>
            <a:ext cx="885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платежа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6405167" y="4000101"/>
            <a:ext cx="971550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НБГ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38180" y="3025991"/>
            <a:ext cx="82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платежа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7164879" y="2883616"/>
            <a:ext cx="20213" cy="111648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 flipV="1">
            <a:off x="6538503" y="2883615"/>
            <a:ext cx="7214" cy="111648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928369" y="3385626"/>
            <a:ext cx="1007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платежа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5307906" y="2585387"/>
            <a:ext cx="1028827" cy="713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15149" y="2593885"/>
            <a:ext cx="1060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платежа</a:t>
            </a:r>
          </a:p>
        </p:txBody>
      </p:sp>
      <p:cxnSp>
        <p:nvCxnSpPr>
          <p:cNvPr id="97" name="Straight Arrow Connector 96"/>
          <p:cNvCxnSpPr/>
          <p:nvPr/>
        </p:nvCxnSpPr>
        <p:spPr>
          <a:xfrm flipH="1">
            <a:off x="3296637" y="2607437"/>
            <a:ext cx="1039397" cy="1139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301492" y="2601608"/>
            <a:ext cx="109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платежа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5377009" y="4250830"/>
            <a:ext cx="1028158" cy="902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55087" y="4073661"/>
            <a:ext cx="1143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валютных курсов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4405459" y="4009122"/>
            <a:ext cx="971550" cy="953944"/>
          </a:xfrm>
          <a:prstGeom prst="roundRect">
            <a:avLst/>
          </a:prstGeom>
          <a:solidFill>
            <a:srgbClr val="00B05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Службы ФАС</a:t>
            </a:r>
          </a:p>
        </p:txBody>
      </p:sp>
      <p:cxnSp>
        <p:nvCxnSpPr>
          <p:cNvPr id="114" name="Straight Arrow Connector 113"/>
          <p:cNvCxnSpPr/>
          <p:nvPr/>
        </p:nvCxnSpPr>
        <p:spPr>
          <a:xfrm flipH="1" flipV="1">
            <a:off x="3276029" y="2781315"/>
            <a:ext cx="1892209" cy="121878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 rot="2059573">
            <a:off x="3830866" y="3365510"/>
            <a:ext cx="1387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Отправка валютных курсов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105760" y="2883615"/>
            <a:ext cx="1638272" cy="112550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59573">
            <a:off x="3122566" y="3412877"/>
            <a:ext cx="14976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Запрос валютных курсов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377009" y="4703386"/>
            <a:ext cx="1061638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47917" y="4726454"/>
            <a:ext cx="1266021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825" dirty="0">
                <a:latin typeface="Arial" panose="020B0604020202020204" pitchFamily="34" charset="0"/>
                <a:cs typeface="Arial" panose="020B0604020202020204" pitchFamily="34" charset="0"/>
              </a:rPr>
              <a:t>Запрос валютных курсов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02054" y="895150"/>
            <a:ext cx="1336206" cy="953944"/>
          </a:xfrm>
          <a:prstGeom prst="roundRect">
            <a:avLst/>
          </a:prstGeom>
          <a:solidFill>
            <a:srgbClr val="7030A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Коммерческие банки</a:t>
            </a:r>
          </a:p>
        </p:txBody>
      </p:sp>
      <p:cxnSp>
        <p:nvCxnSpPr>
          <p:cNvPr id="51" name="Straight Arrow Connector 50"/>
          <p:cNvCxnSpPr>
            <a:stCxn id="46" idx="1"/>
            <a:endCxn id="69" idx="3"/>
          </p:cNvCxnSpPr>
          <p:nvPr/>
        </p:nvCxnSpPr>
        <p:spPr>
          <a:xfrm flipH="1">
            <a:off x="7308502" y="1372122"/>
            <a:ext cx="293552" cy="104629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455278" y="2039171"/>
            <a:ext cx="885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Осуществление оплаты</a:t>
            </a:r>
          </a:p>
        </p:txBody>
      </p:sp>
      <p:cxnSp>
        <p:nvCxnSpPr>
          <p:cNvPr id="56" name="Straight Arrow Connector 55"/>
          <p:cNvCxnSpPr>
            <a:endCxn id="61" idx="3"/>
          </p:cNvCxnSpPr>
          <p:nvPr/>
        </p:nvCxnSpPr>
        <p:spPr>
          <a:xfrm flipH="1">
            <a:off x="5307906" y="2408503"/>
            <a:ext cx="1028827" cy="1388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396039" y="2246929"/>
            <a:ext cx="960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Импорт платежа</a:t>
            </a:r>
          </a:p>
        </p:txBody>
      </p:sp>
      <p:cxnSp>
        <p:nvCxnSpPr>
          <p:cNvPr id="60" name="Straight Arrow Connector 59"/>
          <p:cNvCxnSpPr>
            <a:stCxn id="61" idx="1"/>
          </p:cNvCxnSpPr>
          <p:nvPr/>
        </p:nvCxnSpPr>
        <p:spPr>
          <a:xfrm flipH="1" flipV="1">
            <a:off x="3280188" y="2416496"/>
            <a:ext cx="1056169" cy="588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339172" y="2244581"/>
            <a:ext cx="995267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rtl="0"/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Импорт платежа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0203"/>
            <a:ext cx="9144000" cy="906517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57249"/>
            <a:ext cx="687696" cy="732424"/>
          </a:xfrm>
          <a:prstGeom prst="rect">
            <a:avLst/>
          </a:prstGeom>
        </p:spPr>
      </p:pic>
      <p:sp>
        <p:nvSpPr>
          <p:cNvPr id="71" name="Title 1"/>
          <p:cNvSpPr txBox="1">
            <a:spLocks/>
          </p:cNvSpPr>
          <p:nvPr/>
        </p:nvSpPr>
        <p:spPr>
          <a:xfrm>
            <a:off x="2645228" y="136978"/>
            <a:ext cx="6424467" cy="33764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Диаграммы интеграции: е-Казначейство - НБГ</a:t>
            </a:r>
            <a:endParaRPr lang="en-US" sz="18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9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2" grpId="0"/>
      <p:bldP spid="53" grpId="0"/>
      <p:bldP spid="58" grpId="0"/>
      <p:bldP spid="61" grpId="0" animBg="1"/>
      <p:bldP spid="63" grpId="0"/>
      <p:bldP spid="69" grpId="0" animBg="1"/>
      <p:bldP spid="77" grpId="0"/>
      <p:bldP spid="82" grpId="0" animBg="1"/>
      <p:bldP spid="84" grpId="0"/>
      <p:bldP spid="90" grpId="0"/>
      <p:bldP spid="94" grpId="0"/>
      <p:bldP spid="98" grpId="0"/>
      <p:bldP spid="102" grpId="0"/>
      <p:bldP spid="111" grpId="0" animBg="1"/>
      <p:bldP spid="117" grpId="0"/>
      <p:bldP spid="41" grpId="0"/>
      <p:bldP spid="45" grpId="0"/>
      <p:bldP spid="46" grpId="0" animBg="1"/>
      <p:bldP spid="54" grpId="0"/>
      <p:bldP spid="59" grpId="0"/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</TotalTime>
  <Words>705</Words>
  <Application>Microsoft Office PowerPoint</Application>
  <PresentationFormat>Экран (4:3)</PresentationFormat>
  <Paragraphs>192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Интеграция системы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Прошу задавать вопросы.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gurashvili</dc:creator>
  <cp:lastModifiedBy>Anna Kukharenko</cp:lastModifiedBy>
  <cp:revision>74</cp:revision>
  <dcterms:created xsi:type="dcterms:W3CDTF">2015-09-11T19:53:08Z</dcterms:created>
  <dcterms:modified xsi:type="dcterms:W3CDTF">2015-09-25T08:42:56Z</dcterms:modified>
</cp:coreProperties>
</file>