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365" r:id="rId2"/>
    <p:sldId id="394" r:id="rId3"/>
    <p:sldId id="393" r:id="rId4"/>
    <p:sldId id="387" r:id="rId5"/>
    <p:sldId id="395" r:id="rId6"/>
    <p:sldId id="357" r:id="rId7"/>
    <p:sldId id="397" r:id="rId8"/>
    <p:sldId id="384" r:id="rId9"/>
    <p:sldId id="396" r:id="rId10"/>
    <p:sldId id="390" r:id="rId11"/>
  </p:sldIdLst>
  <p:sldSz cx="12192000" cy="6858000"/>
  <p:notesSz cx="6797675" cy="9926638"/>
  <p:embeddedFontLst>
    <p:embeddedFont>
      <p:font typeface="Open Sans Condensed" panose="020B060402020202020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Condensed Light" panose="020B0604020202020204" charset="0"/>
      <p:regular r:id="rId18"/>
      <p: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87">
          <p15:clr>
            <a:srgbClr val="A4A3A4"/>
          </p15:clr>
        </p15:guide>
        <p15:guide id="2" pos="16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3926F"/>
    <a:srgbClr val="5CB7D6"/>
    <a:srgbClr val="4EA7C5"/>
    <a:srgbClr val="3798BB"/>
    <a:srgbClr val="E6E6E6"/>
    <a:srgbClr val="EAEFF7"/>
    <a:srgbClr val="DBDBDB"/>
    <a:srgbClr val="57AAC5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45" y="75"/>
      </p:cViewPr>
      <p:guideLst>
        <p:guide orient="horz" pos="3987"/>
        <p:guide pos="1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68375-93B1-493F-9E9F-7E3E17E3211F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C80C-3DEA-4070-A5DA-541B0478FA21}">
      <dgm:prSet phldrT="[Текст]" custT="1"/>
      <dgm:spPr/>
      <dgm:t>
        <a:bodyPr/>
        <a:lstStyle/>
        <a:p>
          <a:pPr algn="ctr"/>
          <a:r>
            <a:rPr lang="en-US" sz="1500" dirty="0" smtClean="0"/>
            <a:t>TRADITIONAL FUNCTIONS</a:t>
          </a:r>
          <a:endParaRPr lang="ru-RU" sz="1500" dirty="0"/>
        </a:p>
      </dgm:t>
    </dgm:pt>
    <dgm:pt modelId="{95FBAB65-122F-4734-8DC7-A25293D683AB}" type="parTrans" cxnId="{C60AE06C-3912-4EF0-87C6-D600AAEF2477}">
      <dgm:prSet/>
      <dgm:spPr/>
      <dgm:t>
        <a:bodyPr/>
        <a:lstStyle/>
        <a:p>
          <a:endParaRPr lang="ru-RU"/>
        </a:p>
      </dgm:t>
    </dgm:pt>
    <dgm:pt modelId="{A847CAE9-F307-41B9-B55A-A30AC0C79724}" type="sibTrans" cxnId="{C60AE06C-3912-4EF0-87C6-D600AAEF2477}">
      <dgm:prSet/>
      <dgm:spPr/>
      <dgm:t>
        <a:bodyPr/>
        <a:lstStyle/>
        <a:p>
          <a:endParaRPr lang="ru-RU"/>
        </a:p>
      </dgm:t>
    </dgm:pt>
    <dgm:pt modelId="{B1B23BE5-7087-4797-8373-0FF77CBCAA25}">
      <dgm:prSet phldrT="[Текст]"/>
      <dgm:spPr/>
      <dgm:t>
        <a:bodyPr/>
        <a:lstStyle/>
        <a:p>
          <a:r>
            <a:rPr lang="en-US" dirty="0" smtClean="0"/>
            <a:t>Accounting and allocation of revenues</a:t>
          </a:r>
          <a:endParaRPr lang="ru-RU" dirty="0"/>
        </a:p>
      </dgm:t>
    </dgm:pt>
    <dgm:pt modelId="{36C3DBF0-AB6E-4EF0-AE77-008539FC6FBB}" type="parTrans" cxnId="{4703B0D9-157F-4502-BAC5-2849BB9DC586}">
      <dgm:prSet/>
      <dgm:spPr/>
      <dgm:t>
        <a:bodyPr/>
        <a:lstStyle/>
        <a:p>
          <a:endParaRPr lang="ru-RU"/>
        </a:p>
      </dgm:t>
    </dgm:pt>
    <dgm:pt modelId="{88B9A092-B73D-400B-BD16-FA0D44E908EC}" type="sibTrans" cxnId="{4703B0D9-157F-4502-BAC5-2849BB9DC586}">
      <dgm:prSet/>
      <dgm:spPr/>
      <dgm:t>
        <a:bodyPr/>
        <a:lstStyle/>
        <a:p>
          <a:endParaRPr lang="ru-RU"/>
        </a:p>
      </dgm:t>
    </dgm:pt>
    <dgm:pt modelId="{F22FA9EF-20E4-413E-B9FA-4F1210B67B7F}">
      <dgm:prSet phldrT="[Текст]"/>
      <dgm:spPr/>
      <dgm:t>
        <a:bodyPr/>
        <a:lstStyle/>
        <a:p>
          <a:r>
            <a:rPr lang="en-US" noProof="0" dirty="0" smtClean="0"/>
            <a:t> Issuance of electronic signature key certificates</a:t>
          </a:r>
          <a:endParaRPr lang="en-US" noProof="0" dirty="0"/>
        </a:p>
      </dgm:t>
    </dgm:pt>
    <dgm:pt modelId="{15FB0FB9-92F5-4221-9F41-0B5EE50E8616}" type="parTrans" cxnId="{941E5D6F-ECFD-4444-B2E9-CFF72AE3E723}">
      <dgm:prSet/>
      <dgm:spPr/>
      <dgm:t>
        <a:bodyPr/>
        <a:lstStyle/>
        <a:p>
          <a:endParaRPr lang="ru-RU"/>
        </a:p>
      </dgm:t>
    </dgm:pt>
    <dgm:pt modelId="{BA2350BD-4AD3-4473-980E-D9691779D9CA}" type="sibTrans" cxnId="{941E5D6F-ECFD-4444-B2E9-CFF72AE3E723}">
      <dgm:prSet/>
      <dgm:spPr/>
      <dgm:t>
        <a:bodyPr/>
        <a:lstStyle/>
        <a:p>
          <a:endParaRPr lang="ru-RU"/>
        </a:p>
      </dgm:t>
    </dgm:pt>
    <dgm:pt modelId="{12AE9952-2BE2-4BDC-AB37-A2CB46DCA7B8}">
      <dgm:prSet phldrT="[Текст]"/>
      <dgm:spPr/>
      <dgm:t>
        <a:bodyPr/>
        <a:lstStyle/>
        <a:p>
          <a:r>
            <a:rPr lang="en-US" noProof="0" dirty="0" smtClean="0"/>
            <a:t>Placement of federal budget funds to bank deposits</a:t>
          </a:r>
          <a:endParaRPr lang="en-US" noProof="0" dirty="0"/>
        </a:p>
      </dgm:t>
    </dgm:pt>
    <dgm:pt modelId="{4F0DE83F-2DD4-4128-911C-76A29B909D5F}" type="parTrans" cxnId="{67D4EFF6-DD2A-49DE-9454-63D3C9FF1FAB}">
      <dgm:prSet/>
      <dgm:spPr/>
      <dgm:t>
        <a:bodyPr/>
        <a:lstStyle/>
        <a:p>
          <a:endParaRPr lang="ru-RU"/>
        </a:p>
      </dgm:t>
    </dgm:pt>
    <dgm:pt modelId="{0CA5F3F4-4212-4031-BD0F-008D80B0C525}" type="sibTrans" cxnId="{67D4EFF6-DD2A-49DE-9454-63D3C9FF1FAB}">
      <dgm:prSet/>
      <dgm:spPr/>
      <dgm:t>
        <a:bodyPr/>
        <a:lstStyle/>
        <a:p>
          <a:endParaRPr lang="ru-RU"/>
        </a:p>
      </dgm:t>
    </dgm:pt>
    <dgm:pt modelId="{14416304-B551-4EB9-82F0-145E3E3006AD}">
      <dgm:prSet phldrT="[Текст]"/>
      <dgm:spPr/>
      <dgm:t>
        <a:bodyPr/>
        <a:lstStyle/>
        <a:p>
          <a:r>
            <a:rPr lang="en-US" noProof="0" dirty="0" smtClean="0"/>
            <a:t>Provision of budget loans to budgets of constituents of the RF and to municipalities</a:t>
          </a:r>
          <a:endParaRPr lang="en-US" noProof="0" dirty="0"/>
        </a:p>
      </dgm:t>
    </dgm:pt>
    <dgm:pt modelId="{9964A295-7E20-416D-B2B4-2DF429CD37AE}" type="parTrans" cxnId="{71B596BB-66BA-4A45-A89F-81327C213EE4}">
      <dgm:prSet/>
      <dgm:spPr/>
      <dgm:t>
        <a:bodyPr/>
        <a:lstStyle/>
        <a:p>
          <a:endParaRPr lang="ru-RU"/>
        </a:p>
      </dgm:t>
    </dgm:pt>
    <dgm:pt modelId="{5A420385-F2C4-42F7-A961-13C9F16C5C0A}" type="sibTrans" cxnId="{71B596BB-66BA-4A45-A89F-81327C213EE4}">
      <dgm:prSet/>
      <dgm:spPr/>
      <dgm:t>
        <a:bodyPr/>
        <a:lstStyle/>
        <a:p>
          <a:endParaRPr lang="ru-RU"/>
        </a:p>
      </dgm:t>
    </dgm:pt>
    <dgm:pt modelId="{2457C769-573C-458F-AB78-CF49495BC704}">
      <dgm:prSet phldrT="[Текст]"/>
      <dgm:spPr/>
      <dgm:t>
        <a:bodyPr/>
        <a:lstStyle/>
        <a:p>
          <a:r>
            <a:rPr lang="en-US" dirty="0" smtClean="0"/>
            <a:t>Provision with cash</a:t>
          </a:r>
          <a:endParaRPr lang="ru-RU" dirty="0"/>
        </a:p>
      </dgm:t>
    </dgm:pt>
    <dgm:pt modelId="{C3C6BC60-BEA9-4F2D-B05C-A9CE02828362}" type="parTrans" cxnId="{64343FA5-A48C-404D-A94A-A3352D0732CE}">
      <dgm:prSet/>
      <dgm:spPr/>
      <dgm:t>
        <a:bodyPr/>
        <a:lstStyle/>
        <a:p>
          <a:endParaRPr lang="ru-RU"/>
        </a:p>
      </dgm:t>
    </dgm:pt>
    <dgm:pt modelId="{8F24D2DA-5EAC-4A49-8DF2-6844B6F2484E}" type="sibTrans" cxnId="{64343FA5-A48C-404D-A94A-A3352D0732CE}">
      <dgm:prSet/>
      <dgm:spPr/>
      <dgm:t>
        <a:bodyPr/>
        <a:lstStyle/>
        <a:p>
          <a:endParaRPr lang="ru-RU"/>
        </a:p>
      </dgm:t>
    </dgm:pt>
    <dgm:pt modelId="{286E1E2A-294E-407D-94E4-E146B84BC998}">
      <dgm:prSet phldrT="[Текст]"/>
      <dgm:spPr/>
      <dgm:t>
        <a:bodyPr/>
        <a:lstStyle/>
        <a:p>
          <a:r>
            <a:rPr lang="en-US" noProof="0" dirty="0" smtClean="0"/>
            <a:t>Purchase (sale) of foreign currency</a:t>
          </a:r>
          <a:endParaRPr lang="en-US" noProof="0" dirty="0"/>
        </a:p>
      </dgm:t>
    </dgm:pt>
    <dgm:pt modelId="{C60EFC19-DAF2-4017-86AB-5F04EE9EA965}" type="parTrans" cxnId="{2E0C6AC8-D4BA-4110-B747-F2E1D4F5FCE5}">
      <dgm:prSet/>
      <dgm:spPr/>
      <dgm:t>
        <a:bodyPr/>
        <a:lstStyle/>
        <a:p>
          <a:endParaRPr lang="ru-RU"/>
        </a:p>
      </dgm:t>
    </dgm:pt>
    <dgm:pt modelId="{46959EEB-1492-46AD-90A4-145CD9EBBCC8}" type="sibTrans" cxnId="{2E0C6AC8-D4BA-4110-B747-F2E1D4F5FCE5}">
      <dgm:prSet/>
      <dgm:spPr/>
      <dgm:t>
        <a:bodyPr/>
        <a:lstStyle/>
        <a:p>
          <a:endParaRPr lang="ru-RU"/>
        </a:p>
      </dgm:t>
    </dgm:pt>
    <dgm:pt modelId="{CFFA8338-DBAC-44AC-9DEC-0D36C7DE899C}">
      <dgm:prSet phldrT="[Текст]"/>
      <dgm:spPr/>
      <dgm:t>
        <a:bodyPr/>
        <a:lstStyle/>
        <a:p>
          <a:r>
            <a:rPr lang="en-US" noProof="0" dirty="0" smtClean="0"/>
            <a:t>Purchase (sale) of securities under </a:t>
          </a:r>
          <a:r>
            <a:rPr lang="ro-MD" noProof="0" dirty="0" smtClean="0"/>
            <a:t>REPO agreement</a:t>
          </a:r>
          <a:r>
            <a:rPr lang="en-US" noProof="0" dirty="0" smtClean="0"/>
            <a:t> </a:t>
          </a:r>
          <a:endParaRPr lang="en-US" noProof="0" dirty="0"/>
        </a:p>
      </dgm:t>
    </dgm:pt>
    <dgm:pt modelId="{F41003EE-0CEB-4E1B-8D89-4D765C3490E8}" type="parTrans" cxnId="{DFCD9880-5EE8-4853-AF1D-8187C9F04B41}">
      <dgm:prSet/>
      <dgm:spPr/>
      <dgm:t>
        <a:bodyPr/>
        <a:lstStyle/>
        <a:p>
          <a:endParaRPr lang="ru-RU"/>
        </a:p>
      </dgm:t>
    </dgm:pt>
    <dgm:pt modelId="{08B7BDAA-1584-4E63-B6BB-B08EC2ED9FA6}" type="sibTrans" cxnId="{DFCD9880-5EE8-4853-AF1D-8187C9F04B41}">
      <dgm:prSet/>
      <dgm:spPr/>
      <dgm:t>
        <a:bodyPr/>
        <a:lstStyle/>
        <a:p>
          <a:endParaRPr lang="ru-RU"/>
        </a:p>
      </dgm:t>
    </dgm:pt>
    <dgm:pt modelId="{5AAC0AB7-81A1-43D8-89E5-46C5A5AD0396}">
      <dgm:prSet phldrT="[Текст]"/>
      <dgm:spPr/>
      <dgm:t>
        <a:bodyPr/>
        <a:lstStyle/>
        <a:p>
          <a:pPr algn="ctr"/>
          <a:endParaRPr lang="ru-RU" dirty="0"/>
        </a:p>
      </dgm:t>
    </dgm:pt>
    <dgm:pt modelId="{1F2D13B3-E8C0-46F6-ADFA-2F6DC35BE3B6}" type="sibTrans" cxnId="{E4651078-E4E7-41AA-A781-C599BDFFF66D}">
      <dgm:prSet/>
      <dgm:spPr/>
      <dgm:t>
        <a:bodyPr/>
        <a:lstStyle/>
        <a:p>
          <a:endParaRPr lang="ru-RU"/>
        </a:p>
      </dgm:t>
    </dgm:pt>
    <dgm:pt modelId="{86AD58DE-EA26-44A2-BA7B-CB9C9226721F}" type="parTrans" cxnId="{E4651078-E4E7-41AA-A781-C599BDFFF66D}">
      <dgm:prSet/>
      <dgm:spPr/>
      <dgm:t>
        <a:bodyPr/>
        <a:lstStyle/>
        <a:p>
          <a:endParaRPr lang="ru-RU"/>
        </a:p>
      </dgm:t>
    </dgm:pt>
    <dgm:pt modelId="{55AA4184-86D3-4905-9594-709FB0B30012}">
      <dgm:prSet phldrT="[Текст]"/>
      <dgm:spPr/>
      <dgm:t>
        <a:bodyPr/>
        <a:lstStyle/>
        <a:p>
          <a:endParaRPr lang="ru-RU" dirty="0"/>
        </a:p>
      </dgm:t>
    </dgm:pt>
    <dgm:pt modelId="{C272E120-EA34-4246-B04C-A9DC4AFC33B0}" type="sibTrans" cxnId="{1F060DA6-9C64-4440-9D41-55F96721605A}">
      <dgm:prSet/>
      <dgm:spPr/>
      <dgm:t>
        <a:bodyPr/>
        <a:lstStyle/>
        <a:p>
          <a:endParaRPr lang="ru-RU"/>
        </a:p>
      </dgm:t>
    </dgm:pt>
    <dgm:pt modelId="{0D2BD420-70F2-4CD9-8719-4C42C2E21AAC}" type="parTrans" cxnId="{1F060DA6-9C64-4440-9D41-55F96721605A}">
      <dgm:prSet/>
      <dgm:spPr/>
      <dgm:t>
        <a:bodyPr/>
        <a:lstStyle/>
        <a:p>
          <a:endParaRPr lang="ru-RU"/>
        </a:p>
      </dgm:t>
    </dgm:pt>
    <dgm:pt modelId="{51FE9D67-B873-41E6-92EA-E9B7A92B3624}">
      <dgm:prSet phldrT="[Текст]"/>
      <dgm:spPr/>
      <dgm:t>
        <a:bodyPr/>
        <a:lstStyle/>
        <a:p>
          <a:r>
            <a:rPr lang="en-US" noProof="0" dirty="0" smtClean="0"/>
            <a:t>IT system operator</a:t>
          </a:r>
          <a:endParaRPr lang="en-US" noProof="0" dirty="0"/>
        </a:p>
      </dgm:t>
    </dgm:pt>
    <dgm:pt modelId="{571072B8-42FA-4469-B70F-666171977C87}" type="parTrans" cxnId="{A94EDEAD-3B45-4946-8027-A61D447C044D}">
      <dgm:prSet/>
      <dgm:spPr/>
      <dgm:t>
        <a:bodyPr/>
        <a:lstStyle/>
        <a:p>
          <a:endParaRPr lang="ru-RU"/>
        </a:p>
      </dgm:t>
    </dgm:pt>
    <dgm:pt modelId="{B8AA26DF-ACC7-4E80-A4FD-EE94861BF7F3}" type="sibTrans" cxnId="{A94EDEAD-3B45-4946-8027-A61D447C044D}">
      <dgm:prSet/>
      <dgm:spPr/>
      <dgm:t>
        <a:bodyPr/>
        <a:lstStyle/>
        <a:p>
          <a:endParaRPr lang="ru-RU"/>
        </a:p>
      </dgm:t>
    </dgm:pt>
    <dgm:pt modelId="{3AD3D4AF-33ED-4A56-BCF8-3727C03F534F}">
      <dgm:prSet phldrT="[Текст]"/>
      <dgm:spPr/>
      <dgm:t>
        <a:bodyPr/>
        <a:lstStyle/>
        <a:p>
          <a:r>
            <a:rPr lang="en-US" dirty="0" smtClean="0"/>
            <a:t>Ensuring liquidity of the federal budget account</a:t>
          </a:r>
          <a:endParaRPr lang="ru-RU" dirty="0"/>
        </a:p>
      </dgm:t>
    </dgm:pt>
    <dgm:pt modelId="{A60C2047-A174-4484-BA55-7EBC5F89A201}" type="sibTrans" cxnId="{B90F6AFC-E9D7-47A8-B326-0624122CCABE}">
      <dgm:prSet/>
      <dgm:spPr/>
      <dgm:t>
        <a:bodyPr/>
        <a:lstStyle/>
        <a:p>
          <a:endParaRPr lang="ru-RU"/>
        </a:p>
      </dgm:t>
    </dgm:pt>
    <dgm:pt modelId="{3302F566-624B-4623-A3E9-2D8343186705}" type="parTrans" cxnId="{B90F6AFC-E9D7-47A8-B326-0624122CCABE}">
      <dgm:prSet/>
      <dgm:spPr/>
      <dgm:t>
        <a:bodyPr/>
        <a:lstStyle/>
        <a:p>
          <a:endParaRPr lang="ru-RU"/>
        </a:p>
      </dgm:t>
    </dgm:pt>
    <dgm:pt modelId="{BA0A3B13-643E-4ACB-BD2E-77591E5FA0B9}">
      <dgm:prSet phldrT="[Текст]"/>
      <dgm:spPr/>
      <dgm:t>
        <a:bodyPr/>
        <a:lstStyle/>
        <a:p>
          <a:r>
            <a:rPr lang="en-US" dirty="0" smtClean="0"/>
            <a:t>Treasury support for contracts (agreements, arrangements</a:t>
          </a:r>
          <a:r>
            <a:rPr lang="ru-RU" dirty="0" smtClean="0"/>
            <a:t>)</a:t>
          </a:r>
          <a:endParaRPr lang="ru-RU" dirty="0"/>
        </a:p>
      </dgm:t>
    </dgm:pt>
    <dgm:pt modelId="{73CA58F0-986A-4C8B-A2A7-F29880D72928}" type="sibTrans" cxnId="{39349F18-1F2B-4057-B852-9DF1E0CBBB76}">
      <dgm:prSet/>
      <dgm:spPr/>
      <dgm:t>
        <a:bodyPr/>
        <a:lstStyle/>
        <a:p>
          <a:endParaRPr lang="ru-RU"/>
        </a:p>
      </dgm:t>
    </dgm:pt>
    <dgm:pt modelId="{376036A6-152D-48BD-89AC-4323BF46F6FE}" type="parTrans" cxnId="{39349F18-1F2B-4057-B852-9DF1E0CBBB76}">
      <dgm:prSet/>
      <dgm:spPr/>
      <dgm:t>
        <a:bodyPr/>
        <a:lstStyle/>
        <a:p>
          <a:endParaRPr lang="ru-RU"/>
        </a:p>
      </dgm:t>
    </dgm:pt>
    <dgm:pt modelId="{8F460438-E60D-47CB-9B90-214CD4E929D0}">
      <dgm:prSet phldrT="[Текст]"/>
      <dgm:spPr/>
      <dgm:t>
        <a:bodyPr/>
        <a:lstStyle/>
        <a:p>
          <a:r>
            <a:rPr lang="en-US" dirty="0" smtClean="0"/>
            <a:t>Ex ante financial control</a:t>
          </a:r>
          <a:endParaRPr lang="ru-RU" dirty="0"/>
        </a:p>
      </dgm:t>
    </dgm:pt>
    <dgm:pt modelId="{4F5CE9A4-DDFD-422F-8721-5B4672EB1A55}" type="sibTrans" cxnId="{2C3769B5-DEFF-4BFD-8DC0-40FB15692B11}">
      <dgm:prSet/>
      <dgm:spPr/>
      <dgm:t>
        <a:bodyPr/>
        <a:lstStyle/>
        <a:p>
          <a:endParaRPr lang="ru-RU"/>
        </a:p>
      </dgm:t>
    </dgm:pt>
    <dgm:pt modelId="{CD8C6463-8955-4CF8-B897-7033588C2D4C}" type="parTrans" cxnId="{2C3769B5-DEFF-4BFD-8DC0-40FB15692B11}">
      <dgm:prSet/>
      <dgm:spPr/>
      <dgm:t>
        <a:bodyPr/>
        <a:lstStyle/>
        <a:p>
          <a:endParaRPr lang="ru-RU"/>
        </a:p>
      </dgm:t>
    </dgm:pt>
    <dgm:pt modelId="{AD88972D-6B46-4D09-9DF3-1E69E5A1C968}">
      <dgm:prSet phldrT="[Текст]"/>
      <dgm:spPr/>
      <dgm:t>
        <a:bodyPr/>
        <a:lstStyle/>
        <a:p>
          <a:r>
            <a:rPr lang="en-US" dirty="0" smtClean="0"/>
            <a:t>Accounting and reporting</a:t>
          </a:r>
          <a:endParaRPr lang="ru-RU" dirty="0"/>
        </a:p>
      </dgm:t>
    </dgm:pt>
    <dgm:pt modelId="{B844EC48-2584-4DFD-ADE8-4AA67C9D31D3}" type="sibTrans" cxnId="{FC9B3EF4-50EE-4B8E-A0D3-FAEDA43FD9F3}">
      <dgm:prSet/>
      <dgm:spPr/>
      <dgm:t>
        <a:bodyPr/>
        <a:lstStyle/>
        <a:p>
          <a:endParaRPr lang="ru-RU"/>
        </a:p>
      </dgm:t>
    </dgm:pt>
    <dgm:pt modelId="{C3B7FFAB-1E08-460A-A88B-C8028B05CA98}" type="parTrans" cxnId="{FC9B3EF4-50EE-4B8E-A0D3-FAEDA43FD9F3}">
      <dgm:prSet/>
      <dgm:spPr/>
      <dgm:t>
        <a:bodyPr/>
        <a:lstStyle/>
        <a:p>
          <a:endParaRPr lang="ru-RU"/>
        </a:p>
      </dgm:t>
    </dgm:pt>
    <dgm:pt modelId="{46A5AAE0-6367-46FC-8B7D-99AAF816366E}">
      <dgm:prSet phldrT="[Текст]"/>
      <dgm:spPr/>
      <dgm:t>
        <a:bodyPr/>
        <a:lstStyle/>
        <a:p>
          <a:r>
            <a:rPr lang="en-US" dirty="0" smtClean="0"/>
            <a:t>Expenditure management</a:t>
          </a:r>
          <a:endParaRPr lang="ru-RU" dirty="0"/>
        </a:p>
      </dgm:t>
    </dgm:pt>
    <dgm:pt modelId="{B1852ADC-D5B3-4019-B405-40D75182A05C}" type="sibTrans" cxnId="{CE71A72E-EE81-41A0-B8AE-9207E004C9BB}">
      <dgm:prSet/>
      <dgm:spPr/>
      <dgm:t>
        <a:bodyPr/>
        <a:lstStyle/>
        <a:p>
          <a:endParaRPr lang="en-US"/>
        </a:p>
      </dgm:t>
    </dgm:pt>
    <dgm:pt modelId="{CB6B4741-49D5-410A-9024-6ABF4E2BE63F}" type="parTrans" cxnId="{CE71A72E-EE81-41A0-B8AE-9207E004C9BB}">
      <dgm:prSet/>
      <dgm:spPr/>
      <dgm:t>
        <a:bodyPr/>
        <a:lstStyle/>
        <a:p>
          <a:endParaRPr lang="en-US"/>
        </a:p>
      </dgm:t>
    </dgm:pt>
    <dgm:pt modelId="{79D2A8D9-CB17-4C58-B089-EDF69831A3BC}" type="pres">
      <dgm:prSet presAssocID="{2F068375-93B1-493F-9E9F-7E3E17E321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7ECE3-494C-4B9C-8885-5C6E490F795B}" type="pres">
      <dgm:prSet presAssocID="{4926C80C-3DEA-4070-A5DA-541B0478FA21}" presName="compositeNode" presStyleCnt="0">
        <dgm:presLayoutVars>
          <dgm:bulletEnabled val="1"/>
        </dgm:presLayoutVars>
      </dgm:prSet>
      <dgm:spPr/>
    </dgm:pt>
    <dgm:pt modelId="{11C263CF-8B38-47A1-817F-5499CDCDBFE8}" type="pres">
      <dgm:prSet presAssocID="{4926C80C-3DEA-4070-A5DA-541B0478FA21}" presName="image" presStyleLbl="fgImgPlace1" presStyleIdx="0" presStyleCnt="3" custLinFactNeighborY="-2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9C754C7-44A3-4263-BE93-6EE707987FD5}" type="pres">
      <dgm:prSet presAssocID="{4926C80C-3DEA-4070-A5DA-541B0478FA21}" presName="childNode" presStyleLbl="node1" presStyleIdx="0" presStyleCnt="3" custScaleX="110879" custScaleY="100761" custLinFactNeighborY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E278-8137-4974-B88E-1221DA7ABCB1}" type="pres">
      <dgm:prSet presAssocID="{4926C80C-3DEA-4070-A5DA-541B0478FA21}" presName="parentNode" presStyleLbl="revTx" presStyleIdx="0" presStyleCnt="3" custAng="5400000" custScaleY="50577" custLinFactX="175253" custLinFactNeighborX="200000" custLinFactNeighborY="-56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B594-5AD1-409A-B73C-DE2064743F3B}" type="pres">
      <dgm:prSet presAssocID="{A847CAE9-F307-41B9-B55A-A30AC0C79724}" presName="sibTrans" presStyleCnt="0"/>
      <dgm:spPr/>
    </dgm:pt>
    <dgm:pt modelId="{63CA4140-A629-47E8-9DD8-645A0656C991}" type="pres">
      <dgm:prSet presAssocID="{55AA4184-86D3-4905-9594-709FB0B30012}" presName="compositeNode" presStyleCnt="0">
        <dgm:presLayoutVars>
          <dgm:bulletEnabled val="1"/>
        </dgm:presLayoutVars>
      </dgm:prSet>
      <dgm:spPr/>
    </dgm:pt>
    <dgm:pt modelId="{6ACC214B-60E2-4BAD-BE33-C5156B20D4D3}" type="pres">
      <dgm:prSet presAssocID="{55AA4184-86D3-4905-9594-709FB0B30012}" presName="image" presStyleLbl="fgImgPlace1" presStyleIdx="1" presStyleCnt="3" custLinFactNeighborY="-1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8E5D050-945A-4D1C-976A-17D73D85A3F9}" type="pres">
      <dgm:prSet presAssocID="{55AA4184-86D3-4905-9594-709FB0B30012}" presName="childNode" presStyleLbl="node1" presStyleIdx="1" presStyleCnt="3" custScaleX="119325" custScaleY="101705" custLinFactNeighborX="4099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6875-C225-4F64-827C-224353040CCB}" type="pres">
      <dgm:prSet presAssocID="{55AA4184-86D3-4905-9594-709FB0B30012}" presName="parentNode" presStyleLbl="revTx" presStyleIdx="1" presStyleCnt="3" custAng="5400000" custScaleY="34122" custLinFactX="100000" custLinFactNeighborX="171939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8763-4D80-4DB4-9922-6270C30F881E}" type="pres">
      <dgm:prSet presAssocID="{C272E120-EA34-4246-B04C-A9DC4AFC33B0}" presName="sibTrans" presStyleCnt="0"/>
      <dgm:spPr/>
    </dgm:pt>
    <dgm:pt modelId="{F857F658-D98A-4911-8E24-116E24E639F5}" type="pres">
      <dgm:prSet presAssocID="{5AAC0AB7-81A1-43D8-89E5-46C5A5AD0396}" presName="compositeNode" presStyleCnt="0">
        <dgm:presLayoutVars>
          <dgm:bulletEnabled val="1"/>
        </dgm:presLayoutVars>
      </dgm:prSet>
      <dgm:spPr/>
    </dgm:pt>
    <dgm:pt modelId="{D5ABE7D8-38F8-4D76-A9D1-A3C832E42E72}" type="pres">
      <dgm:prSet presAssocID="{5AAC0AB7-81A1-43D8-89E5-46C5A5AD0396}" presName="image" presStyleLbl="fgImgPlace1" presStyleIdx="2" presStyleCnt="3" custLinFactNeighborY="-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01169AA4-6DA5-4C6A-9D6B-0E6EDE40F908}" type="pres">
      <dgm:prSet presAssocID="{5AAC0AB7-81A1-43D8-89E5-46C5A5AD0396}" presName="childNode" presStyleLbl="node1" presStyleIdx="2" presStyleCnt="3" custScaleX="104980" custScaleY="101817" custLinFactNeighborY="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DD13-E657-4984-B0F2-19085EE67EAF}" type="pres">
      <dgm:prSet presAssocID="{5AAC0AB7-81A1-43D8-89E5-46C5A5AD0396}" presName="parentNode" presStyleLbl="revTx" presStyleIdx="2" presStyleCnt="3" custAng="5400000" custScaleY="51616" custLinFactX="200000" custLinFactNeighborX="245628" custLinFactNeighborY="-5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539A8-1AD3-4C28-8539-D61BB67EAAC7}" type="presOf" srcId="{4926C80C-3DEA-4070-A5DA-541B0478FA21}" destId="{14BDE278-8137-4974-B88E-1221DA7ABCB1}" srcOrd="0" destOrd="0" presId="urn:microsoft.com/office/officeart/2005/8/layout/hList2#1"/>
    <dgm:cxn modelId="{941E5D6F-ECFD-4444-B2E9-CFF72AE3E723}" srcId="{55AA4184-86D3-4905-9594-709FB0B30012}" destId="{F22FA9EF-20E4-413E-B9FA-4F1210B67B7F}" srcOrd="0" destOrd="0" parTransId="{15FB0FB9-92F5-4221-9F41-0B5EE50E8616}" sibTransId="{BA2350BD-4AD3-4473-980E-D9691779D9CA}"/>
    <dgm:cxn modelId="{7CE08B50-CF03-4B28-8B92-441C29298866}" type="presOf" srcId="{286E1E2A-294E-407D-94E4-E146B84BC998}" destId="{01169AA4-6DA5-4C6A-9D6B-0E6EDE40F908}" srcOrd="0" destOrd="3" presId="urn:microsoft.com/office/officeart/2005/8/layout/hList2#1"/>
    <dgm:cxn modelId="{2E0C6AC8-D4BA-4110-B747-F2E1D4F5FCE5}" srcId="{5AAC0AB7-81A1-43D8-89E5-46C5A5AD0396}" destId="{286E1E2A-294E-407D-94E4-E146B84BC998}" srcOrd="3" destOrd="0" parTransId="{C60EFC19-DAF2-4017-86AB-5F04EE9EA965}" sibTransId="{46959EEB-1492-46AD-90A4-145CD9EBBCC8}"/>
    <dgm:cxn modelId="{CD69C045-A0DC-42D2-82ED-D0241080FB0C}" type="presOf" srcId="{14416304-B551-4EB9-82F0-145E3E3006AD}" destId="{01169AA4-6DA5-4C6A-9D6B-0E6EDE40F908}" srcOrd="0" destOrd="2" presId="urn:microsoft.com/office/officeart/2005/8/layout/hList2#1"/>
    <dgm:cxn modelId="{DB4DFFB8-AA6B-4B51-938E-9CA3D2919AAC}" type="presOf" srcId="{F22FA9EF-20E4-413E-B9FA-4F1210B67B7F}" destId="{98E5D050-945A-4D1C-976A-17D73D85A3F9}" srcOrd="0" destOrd="0" presId="urn:microsoft.com/office/officeart/2005/8/layout/hList2#1"/>
    <dgm:cxn modelId="{95599877-F9AA-423C-999E-89CA9D0CF43E}" type="presOf" srcId="{BA0A3B13-643E-4ACB-BD2E-77591E5FA0B9}" destId="{29C754C7-44A3-4263-BE93-6EE707987FD5}" srcOrd="0" destOrd="4" presId="urn:microsoft.com/office/officeart/2005/8/layout/hList2#1"/>
    <dgm:cxn modelId="{A94EDEAD-3B45-4946-8027-A61D447C044D}" srcId="{55AA4184-86D3-4905-9594-709FB0B30012}" destId="{51FE9D67-B873-41E6-92EA-E9B7A92B3624}" srcOrd="1" destOrd="0" parTransId="{571072B8-42FA-4469-B70F-666171977C87}" sibTransId="{B8AA26DF-ACC7-4E80-A4FD-EE94861BF7F3}"/>
    <dgm:cxn modelId="{C6C12B5D-DAAD-4B21-A1BC-86660448218C}" type="presOf" srcId="{CFFA8338-DBAC-44AC-9DEC-0D36C7DE899C}" destId="{01169AA4-6DA5-4C6A-9D6B-0E6EDE40F908}" srcOrd="0" destOrd="1" presId="urn:microsoft.com/office/officeart/2005/8/layout/hList2#1"/>
    <dgm:cxn modelId="{12B25999-EB2A-4B5F-83D4-65A69759331D}" type="presOf" srcId="{55AA4184-86D3-4905-9594-709FB0B30012}" destId="{4B606875-C225-4F64-827C-224353040CCB}" srcOrd="0" destOrd="0" presId="urn:microsoft.com/office/officeart/2005/8/layout/hList2#1"/>
    <dgm:cxn modelId="{519B1FC7-4C56-4B99-9CD9-929C0DE448B0}" type="presOf" srcId="{2457C769-573C-458F-AB78-CF49495BC704}" destId="{29C754C7-44A3-4263-BE93-6EE707987FD5}" srcOrd="0" destOrd="6" presId="urn:microsoft.com/office/officeart/2005/8/layout/hList2#1"/>
    <dgm:cxn modelId="{67D4EFF6-DD2A-49DE-9454-63D3C9FF1FAB}" srcId="{5AAC0AB7-81A1-43D8-89E5-46C5A5AD0396}" destId="{12AE9952-2BE2-4BDC-AB37-A2CB46DCA7B8}" srcOrd="0" destOrd="0" parTransId="{4F0DE83F-2DD4-4128-911C-76A29B909D5F}" sibTransId="{0CA5F3F4-4212-4031-BD0F-008D80B0C525}"/>
    <dgm:cxn modelId="{C60AE06C-3912-4EF0-87C6-D600AAEF2477}" srcId="{2F068375-93B1-493F-9E9F-7E3E17E3211F}" destId="{4926C80C-3DEA-4070-A5DA-541B0478FA21}" srcOrd="0" destOrd="0" parTransId="{95FBAB65-122F-4734-8DC7-A25293D683AB}" sibTransId="{A847CAE9-F307-41B9-B55A-A30AC0C79724}"/>
    <dgm:cxn modelId="{64343FA5-A48C-404D-A94A-A3352D0732CE}" srcId="{4926C80C-3DEA-4070-A5DA-541B0478FA21}" destId="{2457C769-573C-458F-AB78-CF49495BC704}" srcOrd="6" destOrd="0" parTransId="{C3C6BC60-BEA9-4F2D-B05C-A9CE02828362}" sibTransId="{8F24D2DA-5EAC-4A49-8DF2-6844B6F2484E}"/>
    <dgm:cxn modelId="{5FA11483-CD53-445B-81C0-5A4565CDC5DD}" type="presOf" srcId="{3AD3D4AF-33ED-4A56-BCF8-3727C03F534F}" destId="{29C754C7-44A3-4263-BE93-6EE707987FD5}" srcOrd="0" destOrd="5" presId="urn:microsoft.com/office/officeart/2005/8/layout/hList2#1"/>
    <dgm:cxn modelId="{39349F18-1F2B-4057-B852-9DF1E0CBBB76}" srcId="{4926C80C-3DEA-4070-A5DA-541B0478FA21}" destId="{BA0A3B13-643E-4ACB-BD2E-77591E5FA0B9}" srcOrd="4" destOrd="0" parTransId="{376036A6-152D-48BD-89AC-4323BF46F6FE}" sibTransId="{73CA58F0-986A-4C8B-A2A7-F29880D72928}"/>
    <dgm:cxn modelId="{FC9B3EF4-50EE-4B8E-A0D3-FAEDA43FD9F3}" srcId="{4926C80C-3DEA-4070-A5DA-541B0478FA21}" destId="{AD88972D-6B46-4D09-9DF3-1E69E5A1C968}" srcOrd="2" destOrd="0" parTransId="{C3B7FFAB-1E08-460A-A88B-C8028B05CA98}" sibTransId="{B844EC48-2584-4DFD-ADE8-4AA67C9D31D3}"/>
    <dgm:cxn modelId="{2C3769B5-DEFF-4BFD-8DC0-40FB15692B11}" srcId="{4926C80C-3DEA-4070-A5DA-541B0478FA21}" destId="{8F460438-E60D-47CB-9B90-214CD4E929D0}" srcOrd="3" destOrd="0" parTransId="{CD8C6463-8955-4CF8-B897-7033588C2D4C}" sibTransId="{4F5CE9A4-DDFD-422F-8721-5B4672EB1A55}"/>
    <dgm:cxn modelId="{71B596BB-66BA-4A45-A89F-81327C213EE4}" srcId="{5AAC0AB7-81A1-43D8-89E5-46C5A5AD0396}" destId="{14416304-B551-4EB9-82F0-145E3E3006AD}" srcOrd="2" destOrd="0" parTransId="{9964A295-7E20-416D-B2B4-2DF429CD37AE}" sibTransId="{5A420385-F2C4-42F7-A961-13C9F16C5C0A}"/>
    <dgm:cxn modelId="{9317CC86-CA61-4229-86DB-15A72589087F}" type="presOf" srcId="{5AAC0AB7-81A1-43D8-89E5-46C5A5AD0396}" destId="{9883DD13-E657-4984-B0F2-19085EE67EAF}" srcOrd="0" destOrd="0" presId="urn:microsoft.com/office/officeart/2005/8/layout/hList2#1"/>
    <dgm:cxn modelId="{B90F6AFC-E9D7-47A8-B326-0624122CCABE}" srcId="{4926C80C-3DEA-4070-A5DA-541B0478FA21}" destId="{3AD3D4AF-33ED-4A56-BCF8-3727C03F534F}" srcOrd="5" destOrd="0" parTransId="{3302F566-624B-4623-A3E9-2D8343186705}" sibTransId="{A60C2047-A174-4484-BA55-7EBC5F89A201}"/>
    <dgm:cxn modelId="{EA139A63-26FC-44CA-8284-31765825429A}" type="presOf" srcId="{2F068375-93B1-493F-9E9F-7E3E17E3211F}" destId="{79D2A8D9-CB17-4C58-B089-EDF69831A3BC}" srcOrd="0" destOrd="0" presId="urn:microsoft.com/office/officeart/2005/8/layout/hList2#1"/>
    <dgm:cxn modelId="{DFCD9880-5EE8-4853-AF1D-8187C9F04B41}" srcId="{5AAC0AB7-81A1-43D8-89E5-46C5A5AD0396}" destId="{CFFA8338-DBAC-44AC-9DEC-0D36C7DE899C}" srcOrd="1" destOrd="0" parTransId="{F41003EE-0CEB-4E1B-8D89-4D765C3490E8}" sibTransId="{08B7BDAA-1584-4E63-B6BB-B08EC2ED9FA6}"/>
    <dgm:cxn modelId="{60C8492E-B489-4E86-BDAD-1C49EDC2DFD4}" type="presOf" srcId="{51FE9D67-B873-41E6-92EA-E9B7A92B3624}" destId="{98E5D050-945A-4D1C-976A-17D73D85A3F9}" srcOrd="0" destOrd="1" presId="urn:microsoft.com/office/officeart/2005/8/layout/hList2#1"/>
    <dgm:cxn modelId="{626B4945-04FB-4D77-BEB7-714E873045AD}" type="presOf" srcId="{AD88972D-6B46-4D09-9DF3-1E69E5A1C968}" destId="{29C754C7-44A3-4263-BE93-6EE707987FD5}" srcOrd="0" destOrd="2" presId="urn:microsoft.com/office/officeart/2005/8/layout/hList2#1"/>
    <dgm:cxn modelId="{FEC90461-5F3A-43E7-87CA-E11A4FE9F3D6}" type="presOf" srcId="{B1B23BE5-7087-4797-8373-0FF77CBCAA25}" destId="{29C754C7-44A3-4263-BE93-6EE707987FD5}" srcOrd="0" destOrd="0" presId="urn:microsoft.com/office/officeart/2005/8/layout/hList2#1"/>
    <dgm:cxn modelId="{4703B0D9-157F-4502-BAC5-2849BB9DC586}" srcId="{4926C80C-3DEA-4070-A5DA-541B0478FA21}" destId="{B1B23BE5-7087-4797-8373-0FF77CBCAA25}" srcOrd="0" destOrd="0" parTransId="{36C3DBF0-AB6E-4EF0-AE77-008539FC6FBB}" sibTransId="{88B9A092-B73D-400B-BD16-FA0D44E908EC}"/>
    <dgm:cxn modelId="{1F060DA6-9C64-4440-9D41-55F96721605A}" srcId="{2F068375-93B1-493F-9E9F-7E3E17E3211F}" destId="{55AA4184-86D3-4905-9594-709FB0B30012}" srcOrd="1" destOrd="0" parTransId="{0D2BD420-70F2-4CD9-8719-4C42C2E21AAC}" sibTransId="{C272E120-EA34-4246-B04C-A9DC4AFC33B0}"/>
    <dgm:cxn modelId="{1C6DC929-2FB8-4DD6-BC74-B7CDA1CDD94F}" type="presOf" srcId="{46A5AAE0-6367-46FC-8B7D-99AAF816366E}" destId="{29C754C7-44A3-4263-BE93-6EE707987FD5}" srcOrd="0" destOrd="1" presId="urn:microsoft.com/office/officeart/2005/8/layout/hList2#1"/>
    <dgm:cxn modelId="{BCAE2F1D-10D9-4F2B-A851-B10B4AACB156}" type="presOf" srcId="{12AE9952-2BE2-4BDC-AB37-A2CB46DCA7B8}" destId="{01169AA4-6DA5-4C6A-9D6B-0E6EDE40F908}" srcOrd="0" destOrd="0" presId="urn:microsoft.com/office/officeart/2005/8/layout/hList2#1"/>
    <dgm:cxn modelId="{034711D9-FC83-49B8-B1DA-3FCE02699DA1}" type="presOf" srcId="{8F460438-E60D-47CB-9B90-214CD4E929D0}" destId="{29C754C7-44A3-4263-BE93-6EE707987FD5}" srcOrd="0" destOrd="3" presId="urn:microsoft.com/office/officeart/2005/8/layout/hList2#1"/>
    <dgm:cxn modelId="{CE71A72E-EE81-41A0-B8AE-9207E004C9BB}" srcId="{4926C80C-3DEA-4070-A5DA-541B0478FA21}" destId="{46A5AAE0-6367-46FC-8B7D-99AAF816366E}" srcOrd="1" destOrd="0" parTransId="{CB6B4741-49D5-410A-9024-6ABF4E2BE63F}" sibTransId="{B1852ADC-D5B3-4019-B405-40D75182A05C}"/>
    <dgm:cxn modelId="{E4651078-E4E7-41AA-A781-C599BDFFF66D}" srcId="{2F068375-93B1-493F-9E9F-7E3E17E3211F}" destId="{5AAC0AB7-81A1-43D8-89E5-46C5A5AD0396}" srcOrd="2" destOrd="0" parTransId="{86AD58DE-EA26-44A2-BA7B-CB9C9226721F}" sibTransId="{1F2D13B3-E8C0-46F6-ADFA-2F6DC35BE3B6}"/>
    <dgm:cxn modelId="{D8AB40E3-6653-47EE-9729-A6D9FD5F6C89}" type="presParOf" srcId="{79D2A8D9-CB17-4C58-B089-EDF69831A3BC}" destId="{83C7ECE3-494C-4B9C-8885-5C6E490F795B}" srcOrd="0" destOrd="0" presId="urn:microsoft.com/office/officeart/2005/8/layout/hList2#1"/>
    <dgm:cxn modelId="{210B74D0-E680-4B41-A471-2F5CF3B9F197}" type="presParOf" srcId="{83C7ECE3-494C-4B9C-8885-5C6E490F795B}" destId="{11C263CF-8B38-47A1-817F-5499CDCDBFE8}" srcOrd="0" destOrd="0" presId="urn:microsoft.com/office/officeart/2005/8/layout/hList2#1"/>
    <dgm:cxn modelId="{CCD96BAF-C79D-468F-B9A0-1906F8F86CDD}" type="presParOf" srcId="{83C7ECE3-494C-4B9C-8885-5C6E490F795B}" destId="{29C754C7-44A3-4263-BE93-6EE707987FD5}" srcOrd="1" destOrd="0" presId="urn:microsoft.com/office/officeart/2005/8/layout/hList2#1"/>
    <dgm:cxn modelId="{5B5C1204-2242-4AD6-98AD-B6E164B60F7C}" type="presParOf" srcId="{83C7ECE3-494C-4B9C-8885-5C6E490F795B}" destId="{14BDE278-8137-4974-B88E-1221DA7ABCB1}" srcOrd="2" destOrd="0" presId="urn:microsoft.com/office/officeart/2005/8/layout/hList2#1"/>
    <dgm:cxn modelId="{2A3E5358-8F92-4B1D-9BD1-2080881B9501}" type="presParOf" srcId="{79D2A8D9-CB17-4C58-B089-EDF69831A3BC}" destId="{F77FB594-5AD1-409A-B73C-DE2064743F3B}" srcOrd="1" destOrd="0" presId="urn:microsoft.com/office/officeart/2005/8/layout/hList2#1"/>
    <dgm:cxn modelId="{31C48F37-AC62-416A-929E-52FB9F441340}" type="presParOf" srcId="{79D2A8D9-CB17-4C58-B089-EDF69831A3BC}" destId="{63CA4140-A629-47E8-9DD8-645A0656C991}" srcOrd="2" destOrd="0" presId="urn:microsoft.com/office/officeart/2005/8/layout/hList2#1"/>
    <dgm:cxn modelId="{F688216C-6216-4524-A764-FDD3EF770774}" type="presParOf" srcId="{63CA4140-A629-47E8-9DD8-645A0656C991}" destId="{6ACC214B-60E2-4BAD-BE33-C5156B20D4D3}" srcOrd="0" destOrd="0" presId="urn:microsoft.com/office/officeart/2005/8/layout/hList2#1"/>
    <dgm:cxn modelId="{42D79B62-1929-4CFE-A05D-A8460AF5CA56}" type="presParOf" srcId="{63CA4140-A629-47E8-9DD8-645A0656C991}" destId="{98E5D050-945A-4D1C-976A-17D73D85A3F9}" srcOrd="1" destOrd="0" presId="urn:microsoft.com/office/officeart/2005/8/layout/hList2#1"/>
    <dgm:cxn modelId="{47F9500A-BEB3-4F5F-BB67-2804867E6950}" type="presParOf" srcId="{63CA4140-A629-47E8-9DD8-645A0656C991}" destId="{4B606875-C225-4F64-827C-224353040CCB}" srcOrd="2" destOrd="0" presId="urn:microsoft.com/office/officeart/2005/8/layout/hList2#1"/>
    <dgm:cxn modelId="{6B2320F2-4A9A-47D0-95A6-A65527E4A911}" type="presParOf" srcId="{79D2A8D9-CB17-4C58-B089-EDF69831A3BC}" destId="{F7108763-4D80-4DB4-9922-6270C30F881E}" srcOrd="3" destOrd="0" presId="urn:microsoft.com/office/officeart/2005/8/layout/hList2#1"/>
    <dgm:cxn modelId="{EE38D7B6-C172-4BC3-884C-B070FD57CEC3}" type="presParOf" srcId="{79D2A8D9-CB17-4C58-B089-EDF69831A3BC}" destId="{F857F658-D98A-4911-8E24-116E24E639F5}" srcOrd="4" destOrd="0" presId="urn:microsoft.com/office/officeart/2005/8/layout/hList2#1"/>
    <dgm:cxn modelId="{6687580A-1D13-4519-A7F8-23D9D337C2E4}" type="presParOf" srcId="{F857F658-D98A-4911-8E24-116E24E639F5}" destId="{D5ABE7D8-38F8-4D76-A9D1-A3C832E42E72}" srcOrd="0" destOrd="0" presId="urn:microsoft.com/office/officeart/2005/8/layout/hList2#1"/>
    <dgm:cxn modelId="{B52B6A6F-2B4C-446D-9F34-6A247B42ABF6}" type="presParOf" srcId="{F857F658-D98A-4911-8E24-116E24E639F5}" destId="{01169AA4-6DA5-4C6A-9D6B-0E6EDE40F908}" srcOrd="1" destOrd="0" presId="urn:microsoft.com/office/officeart/2005/8/layout/hList2#1"/>
    <dgm:cxn modelId="{2127C24C-108A-4A14-945C-5BAC5C22A8BE}" type="presParOf" srcId="{F857F658-D98A-4911-8E24-116E24E639F5}" destId="{9883DD13-E657-4984-B0F2-19085EE67EAF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68375-93B1-493F-9E9F-7E3E17E3211F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C80C-3DEA-4070-A5DA-541B0478FA21}">
      <dgm:prSet phldrT="[Текст]" custT="1"/>
      <dgm:spPr/>
      <dgm:t>
        <a:bodyPr/>
        <a:lstStyle/>
        <a:p>
          <a:pPr algn="ctr"/>
          <a:r>
            <a:rPr lang="en-US" sz="1400" noProof="0" dirty="0" smtClean="0"/>
            <a:t>TRADITIONAL FUNCTIONS</a:t>
          </a:r>
          <a:endParaRPr lang="en-US" sz="1400" noProof="0" dirty="0"/>
        </a:p>
      </dgm:t>
    </dgm:pt>
    <dgm:pt modelId="{95FBAB65-122F-4734-8DC7-A25293D683AB}" type="parTrans" cxnId="{C60AE06C-3912-4EF0-87C6-D600AAEF2477}">
      <dgm:prSet/>
      <dgm:spPr/>
      <dgm:t>
        <a:bodyPr/>
        <a:lstStyle/>
        <a:p>
          <a:endParaRPr lang="ru-RU"/>
        </a:p>
      </dgm:t>
    </dgm:pt>
    <dgm:pt modelId="{A847CAE9-F307-41B9-B55A-A30AC0C79724}" type="sibTrans" cxnId="{C60AE06C-3912-4EF0-87C6-D600AAEF2477}">
      <dgm:prSet/>
      <dgm:spPr/>
      <dgm:t>
        <a:bodyPr/>
        <a:lstStyle/>
        <a:p>
          <a:endParaRPr lang="ru-RU"/>
        </a:p>
      </dgm:t>
    </dgm:pt>
    <dgm:pt modelId="{B1B23BE5-7087-4797-8373-0FF77CBCAA25}">
      <dgm:prSet phldrT="[Текст]" custT="1"/>
      <dgm:spPr/>
      <dgm:t>
        <a:bodyPr/>
        <a:lstStyle/>
        <a:p>
          <a:r>
            <a:rPr lang="en-US" sz="1400" noProof="0" dirty="0" smtClean="0"/>
            <a:t>Accounting and allocation of revenues</a:t>
          </a:r>
          <a:endParaRPr lang="en-US" sz="1400" noProof="0" dirty="0"/>
        </a:p>
      </dgm:t>
    </dgm:pt>
    <dgm:pt modelId="{36C3DBF0-AB6E-4EF0-AE77-008539FC6FBB}" type="parTrans" cxnId="{4703B0D9-157F-4502-BAC5-2849BB9DC586}">
      <dgm:prSet/>
      <dgm:spPr/>
      <dgm:t>
        <a:bodyPr/>
        <a:lstStyle/>
        <a:p>
          <a:endParaRPr lang="ru-RU"/>
        </a:p>
      </dgm:t>
    </dgm:pt>
    <dgm:pt modelId="{88B9A092-B73D-400B-BD16-FA0D44E908EC}" type="sibTrans" cxnId="{4703B0D9-157F-4502-BAC5-2849BB9DC586}">
      <dgm:prSet/>
      <dgm:spPr/>
      <dgm:t>
        <a:bodyPr/>
        <a:lstStyle/>
        <a:p>
          <a:endParaRPr lang="ru-RU"/>
        </a:p>
      </dgm:t>
    </dgm:pt>
    <dgm:pt modelId="{F22FA9EF-20E4-413E-B9FA-4F1210B67B7F}">
      <dgm:prSet phldrT="[Текст]" custT="1"/>
      <dgm:spPr/>
      <dgm:t>
        <a:bodyPr/>
        <a:lstStyle/>
        <a:p>
          <a:r>
            <a:rPr lang="en-US" sz="1200" noProof="0" dirty="0" smtClean="0"/>
            <a:t> Issuance of electronic signature key certificates</a:t>
          </a:r>
          <a:endParaRPr lang="en-US" sz="1200" noProof="0" dirty="0"/>
        </a:p>
      </dgm:t>
    </dgm:pt>
    <dgm:pt modelId="{15FB0FB9-92F5-4221-9F41-0B5EE50E8616}" type="parTrans" cxnId="{941E5D6F-ECFD-4444-B2E9-CFF72AE3E723}">
      <dgm:prSet/>
      <dgm:spPr/>
      <dgm:t>
        <a:bodyPr/>
        <a:lstStyle/>
        <a:p>
          <a:endParaRPr lang="ru-RU"/>
        </a:p>
      </dgm:t>
    </dgm:pt>
    <dgm:pt modelId="{BA2350BD-4AD3-4473-980E-D9691779D9CA}" type="sibTrans" cxnId="{941E5D6F-ECFD-4444-B2E9-CFF72AE3E723}">
      <dgm:prSet/>
      <dgm:spPr/>
      <dgm:t>
        <a:bodyPr/>
        <a:lstStyle/>
        <a:p>
          <a:endParaRPr lang="ru-RU"/>
        </a:p>
      </dgm:t>
    </dgm:pt>
    <dgm:pt modelId="{12AE9952-2BE2-4BDC-AB37-A2CB46DCA7B8}">
      <dgm:prSet phldrT="[Текст]" custT="1"/>
      <dgm:spPr/>
      <dgm:t>
        <a:bodyPr/>
        <a:lstStyle/>
        <a:p>
          <a:pPr algn="l"/>
          <a:r>
            <a:rPr lang="en-US" sz="1100" noProof="0" dirty="0" smtClean="0"/>
            <a:t>Placement of federal budget funds to bank deposits</a:t>
          </a:r>
          <a:endParaRPr lang="en-US" sz="1100" noProof="0" dirty="0"/>
        </a:p>
      </dgm:t>
    </dgm:pt>
    <dgm:pt modelId="{4F0DE83F-2DD4-4128-911C-76A29B909D5F}" type="parTrans" cxnId="{67D4EFF6-DD2A-49DE-9454-63D3C9FF1FAB}">
      <dgm:prSet/>
      <dgm:spPr/>
      <dgm:t>
        <a:bodyPr/>
        <a:lstStyle/>
        <a:p>
          <a:endParaRPr lang="ru-RU"/>
        </a:p>
      </dgm:t>
    </dgm:pt>
    <dgm:pt modelId="{0CA5F3F4-4212-4031-BD0F-008D80B0C525}" type="sibTrans" cxnId="{67D4EFF6-DD2A-49DE-9454-63D3C9FF1FAB}">
      <dgm:prSet/>
      <dgm:spPr/>
      <dgm:t>
        <a:bodyPr/>
        <a:lstStyle/>
        <a:p>
          <a:endParaRPr lang="ru-RU"/>
        </a:p>
      </dgm:t>
    </dgm:pt>
    <dgm:pt modelId="{CFFA8338-DBAC-44AC-9DEC-0D36C7DE899C}">
      <dgm:prSet phldrT="[Текст]" custT="1"/>
      <dgm:spPr/>
      <dgm:t>
        <a:bodyPr/>
        <a:lstStyle/>
        <a:p>
          <a:pPr algn="l"/>
          <a:endParaRPr lang="en-US" sz="1100" noProof="0" dirty="0"/>
        </a:p>
      </dgm:t>
    </dgm:pt>
    <dgm:pt modelId="{F41003EE-0CEB-4E1B-8D89-4D765C3490E8}" type="parTrans" cxnId="{DFCD9880-5EE8-4853-AF1D-8187C9F04B41}">
      <dgm:prSet/>
      <dgm:spPr/>
      <dgm:t>
        <a:bodyPr/>
        <a:lstStyle/>
        <a:p>
          <a:endParaRPr lang="ru-RU"/>
        </a:p>
      </dgm:t>
    </dgm:pt>
    <dgm:pt modelId="{08B7BDAA-1584-4E63-B6BB-B08EC2ED9FA6}" type="sibTrans" cxnId="{DFCD9880-5EE8-4853-AF1D-8187C9F04B41}">
      <dgm:prSet/>
      <dgm:spPr/>
      <dgm:t>
        <a:bodyPr/>
        <a:lstStyle/>
        <a:p>
          <a:endParaRPr lang="ru-RU"/>
        </a:p>
      </dgm:t>
    </dgm:pt>
    <dgm:pt modelId="{5AAC0AB7-81A1-43D8-89E5-46C5A5AD0396}">
      <dgm:prSet phldrT="[Текст]"/>
      <dgm:spPr/>
      <dgm:t>
        <a:bodyPr/>
        <a:lstStyle/>
        <a:p>
          <a:pPr algn="ctr"/>
          <a:endParaRPr lang="en-US" noProof="0" dirty="0"/>
        </a:p>
      </dgm:t>
    </dgm:pt>
    <dgm:pt modelId="{1F2D13B3-E8C0-46F6-ADFA-2F6DC35BE3B6}" type="sibTrans" cxnId="{E4651078-E4E7-41AA-A781-C599BDFFF66D}">
      <dgm:prSet/>
      <dgm:spPr/>
      <dgm:t>
        <a:bodyPr/>
        <a:lstStyle/>
        <a:p>
          <a:endParaRPr lang="ru-RU"/>
        </a:p>
      </dgm:t>
    </dgm:pt>
    <dgm:pt modelId="{86AD58DE-EA26-44A2-BA7B-CB9C9226721F}" type="parTrans" cxnId="{E4651078-E4E7-41AA-A781-C599BDFFF66D}">
      <dgm:prSet/>
      <dgm:spPr/>
      <dgm:t>
        <a:bodyPr/>
        <a:lstStyle/>
        <a:p>
          <a:endParaRPr lang="ru-RU"/>
        </a:p>
      </dgm:t>
    </dgm:pt>
    <dgm:pt modelId="{55AA4184-86D3-4905-9594-709FB0B30012}">
      <dgm:prSet phldrT="[Текст]"/>
      <dgm:spPr/>
      <dgm:t>
        <a:bodyPr/>
        <a:lstStyle/>
        <a:p>
          <a:endParaRPr lang="en-US" noProof="0" dirty="0"/>
        </a:p>
      </dgm:t>
    </dgm:pt>
    <dgm:pt modelId="{C272E120-EA34-4246-B04C-A9DC4AFC33B0}" type="sibTrans" cxnId="{1F060DA6-9C64-4440-9D41-55F96721605A}">
      <dgm:prSet/>
      <dgm:spPr/>
      <dgm:t>
        <a:bodyPr/>
        <a:lstStyle/>
        <a:p>
          <a:endParaRPr lang="ru-RU"/>
        </a:p>
      </dgm:t>
    </dgm:pt>
    <dgm:pt modelId="{0D2BD420-70F2-4CD9-8719-4C42C2E21AAC}" type="parTrans" cxnId="{1F060DA6-9C64-4440-9D41-55F96721605A}">
      <dgm:prSet/>
      <dgm:spPr/>
      <dgm:t>
        <a:bodyPr/>
        <a:lstStyle/>
        <a:p>
          <a:endParaRPr lang="ru-RU"/>
        </a:p>
      </dgm:t>
    </dgm:pt>
    <dgm:pt modelId="{AA1C303B-3A4B-470B-B51B-169678430563}">
      <dgm:prSet/>
      <dgm:spPr/>
      <dgm:t>
        <a:bodyPr/>
        <a:lstStyle/>
        <a:p>
          <a:endParaRPr lang="en-US" noProof="0" dirty="0"/>
        </a:p>
      </dgm:t>
    </dgm:pt>
    <dgm:pt modelId="{58685B75-7566-4206-A8CB-566311E6A7AE}" type="parTrans" cxnId="{8A1EF34D-1CB9-4953-A408-37B68A099646}">
      <dgm:prSet/>
      <dgm:spPr/>
      <dgm:t>
        <a:bodyPr/>
        <a:lstStyle/>
        <a:p>
          <a:endParaRPr lang="ru-RU"/>
        </a:p>
      </dgm:t>
    </dgm:pt>
    <dgm:pt modelId="{36A801CE-8ABE-4803-93E4-4DDB604D7839}" type="sibTrans" cxnId="{8A1EF34D-1CB9-4953-A408-37B68A099646}">
      <dgm:prSet/>
      <dgm:spPr/>
      <dgm:t>
        <a:bodyPr/>
        <a:lstStyle/>
        <a:p>
          <a:endParaRPr lang="ru-RU"/>
        </a:p>
      </dgm:t>
    </dgm:pt>
    <dgm:pt modelId="{5FAC7830-59BE-4BA3-9872-BFD53B95F3B4}">
      <dgm:prSet custT="1"/>
      <dgm:spPr/>
      <dgm:t>
        <a:bodyPr/>
        <a:lstStyle/>
        <a:p>
          <a:r>
            <a:rPr lang="en-US" sz="1150" noProof="0" dirty="0" smtClean="0"/>
            <a:t>Control and supervision in the financial and budget sphere</a:t>
          </a:r>
          <a:endParaRPr lang="en-US" sz="1150" noProof="0" dirty="0"/>
        </a:p>
      </dgm:t>
    </dgm:pt>
    <dgm:pt modelId="{F945F125-C48B-4384-B836-6DD8A231699D}" type="parTrans" cxnId="{29B97A3B-74BE-4D65-9BF1-C681458EA891}">
      <dgm:prSet/>
      <dgm:spPr/>
      <dgm:t>
        <a:bodyPr/>
        <a:lstStyle/>
        <a:p>
          <a:endParaRPr lang="ru-RU"/>
        </a:p>
      </dgm:t>
    </dgm:pt>
    <dgm:pt modelId="{662E2D99-0212-4EA3-B2ED-16DEE0A9D41E}" type="sibTrans" cxnId="{29B97A3B-74BE-4D65-9BF1-C681458EA891}">
      <dgm:prSet/>
      <dgm:spPr/>
      <dgm:t>
        <a:bodyPr/>
        <a:lstStyle/>
        <a:p>
          <a:endParaRPr lang="ru-RU"/>
        </a:p>
      </dgm:t>
    </dgm:pt>
    <dgm:pt modelId="{DD25AF2F-EFB1-4F7B-9404-3578B6926AC9}">
      <dgm:prSet custT="1"/>
      <dgm:spPr/>
      <dgm:t>
        <a:bodyPr/>
        <a:lstStyle/>
        <a:p>
          <a:endParaRPr lang="en-US" sz="1150" noProof="0" dirty="0"/>
        </a:p>
      </dgm:t>
    </dgm:pt>
    <dgm:pt modelId="{6272CE75-02BA-4353-B762-725910FC0434}" type="parTrans" cxnId="{554B043D-65E5-4105-8552-2A9EEA5F32BB}">
      <dgm:prSet/>
      <dgm:spPr/>
      <dgm:t>
        <a:bodyPr/>
        <a:lstStyle/>
        <a:p>
          <a:endParaRPr lang="ru-RU"/>
        </a:p>
      </dgm:t>
    </dgm:pt>
    <dgm:pt modelId="{58446818-9AE8-4603-A244-9C07A83F10A2}" type="sibTrans" cxnId="{554B043D-65E5-4105-8552-2A9EEA5F32BB}">
      <dgm:prSet/>
      <dgm:spPr/>
      <dgm:t>
        <a:bodyPr/>
        <a:lstStyle/>
        <a:p>
          <a:endParaRPr lang="ru-RU"/>
        </a:p>
      </dgm:t>
    </dgm:pt>
    <dgm:pt modelId="{1E8B6801-BEA7-4418-A0E5-AD9D20BF8B9A}">
      <dgm:prSet custT="1"/>
      <dgm:spPr/>
      <dgm:t>
        <a:bodyPr/>
        <a:lstStyle/>
        <a:p>
          <a:endParaRPr lang="en-US" sz="1150" noProof="0" dirty="0"/>
        </a:p>
      </dgm:t>
    </dgm:pt>
    <dgm:pt modelId="{39BF2A04-9EB0-4D4D-989C-DF94EEE333B3}" type="parTrans" cxnId="{5B0D01B5-FECE-47E4-AAC6-CEC5AACBC163}">
      <dgm:prSet/>
      <dgm:spPr/>
      <dgm:t>
        <a:bodyPr/>
        <a:lstStyle/>
        <a:p>
          <a:endParaRPr lang="ru-RU"/>
        </a:p>
      </dgm:t>
    </dgm:pt>
    <dgm:pt modelId="{33F33263-9E68-4D7F-B2D5-0EC782A89ABF}" type="sibTrans" cxnId="{5B0D01B5-FECE-47E4-AAC6-CEC5AACBC163}">
      <dgm:prSet/>
      <dgm:spPr/>
      <dgm:t>
        <a:bodyPr/>
        <a:lstStyle/>
        <a:p>
          <a:endParaRPr lang="ru-RU"/>
        </a:p>
      </dgm:t>
    </dgm:pt>
    <dgm:pt modelId="{18B24306-6F36-451E-A282-557057F39691}">
      <dgm:prSet custT="1"/>
      <dgm:spPr/>
      <dgm:t>
        <a:bodyPr/>
        <a:lstStyle/>
        <a:p>
          <a:r>
            <a:rPr lang="en-US" sz="1150" noProof="0" dirty="0" smtClean="0"/>
            <a:t>External control of the quality of work of audit organizations</a:t>
          </a:r>
          <a:endParaRPr lang="en-US" sz="1150" noProof="0" dirty="0"/>
        </a:p>
      </dgm:t>
    </dgm:pt>
    <dgm:pt modelId="{2D126BD2-B537-4006-A729-CEAD97DEA15B}" type="parTrans" cxnId="{8C425539-85DA-4DAC-A3B6-4502B0002B32}">
      <dgm:prSet/>
      <dgm:spPr/>
      <dgm:t>
        <a:bodyPr/>
        <a:lstStyle/>
        <a:p>
          <a:endParaRPr lang="ru-RU"/>
        </a:p>
      </dgm:t>
    </dgm:pt>
    <dgm:pt modelId="{BE05A036-8076-4FD0-9D78-F4F4C801B631}" type="sibTrans" cxnId="{8C425539-85DA-4DAC-A3B6-4502B0002B32}">
      <dgm:prSet/>
      <dgm:spPr/>
      <dgm:t>
        <a:bodyPr/>
        <a:lstStyle/>
        <a:p>
          <a:endParaRPr lang="ru-RU"/>
        </a:p>
      </dgm:t>
    </dgm:pt>
    <dgm:pt modelId="{95651622-1F67-4A02-B60C-FA6C3221E028}">
      <dgm:prSet custT="1"/>
      <dgm:spPr/>
      <dgm:t>
        <a:bodyPr/>
        <a:lstStyle/>
        <a:p>
          <a:endParaRPr lang="en-US" sz="1150" noProof="0" dirty="0"/>
        </a:p>
      </dgm:t>
    </dgm:pt>
    <dgm:pt modelId="{2B5B77A1-D44F-44E2-BAC0-2E64732DE83A}" type="parTrans" cxnId="{84664D9E-BA7E-4D9E-A42C-EFC67B0E4278}">
      <dgm:prSet/>
      <dgm:spPr/>
      <dgm:t>
        <a:bodyPr/>
        <a:lstStyle/>
        <a:p>
          <a:endParaRPr lang="ru-RU"/>
        </a:p>
      </dgm:t>
    </dgm:pt>
    <dgm:pt modelId="{8A6C45BE-3147-46E1-85C8-442E02BFD84F}" type="sibTrans" cxnId="{84664D9E-BA7E-4D9E-A42C-EFC67B0E4278}">
      <dgm:prSet/>
      <dgm:spPr/>
      <dgm:t>
        <a:bodyPr/>
        <a:lstStyle/>
        <a:p>
          <a:endParaRPr lang="ru-RU"/>
        </a:p>
      </dgm:t>
    </dgm:pt>
    <dgm:pt modelId="{C78EF0CF-1367-43C6-8F69-F19001F73E83}">
      <dgm:prSet custT="1"/>
      <dgm:spPr/>
      <dgm:t>
        <a:bodyPr/>
        <a:lstStyle/>
        <a:p>
          <a:r>
            <a:rPr lang="en-US" sz="1150" noProof="0" dirty="0" smtClean="0"/>
            <a:t>Analysis of exercising budget authorities by SMFC bodies</a:t>
          </a:r>
          <a:endParaRPr lang="en-US" sz="1150" noProof="0" dirty="0"/>
        </a:p>
      </dgm:t>
    </dgm:pt>
    <dgm:pt modelId="{F0386128-CD20-49A4-B3C8-5A97F90D964D}" type="parTrans" cxnId="{5ABA4316-E0C0-4165-ACA4-AD2CB77A3FBB}">
      <dgm:prSet/>
      <dgm:spPr/>
      <dgm:t>
        <a:bodyPr/>
        <a:lstStyle/>
        <a:p>
          <a:endParaRPr lang="ru-RU"/>
        </a:p>
      </dgm:t>
    </dgm:pt>
    <dgm:pt modelId="{7895A636-061E-4741-AC5A-EC6459CA4320}" type="sibTrans" cxnId="{5ABA4316-E0C0-4165-ACA4-AD2CB77A3FBB}">
      <dgm:prSet/>
      <dgm:spPr/>
      <dgm:t>
        <a:bodyPr/>
        <a:lstStyle/>
        <a:p>
          <a:endParaRPr lang="ru-RU"/>
        </a:p>
      </dgm:t>
    </dgm:pt>
    <dgm:pt modelId="{24D078EA-DF0A-4221-B7A0-944750518943}">
      <dgm:prSet custT="1"/>
      <dgm:spPr/>
      <dgm:t>
        <a:bodyPr/>
        <a:lstStyle/>
        <a:p>
          <a:r>
            <a:rPr lang="en-US" sz="1150" noProof="0" dirty="0" smtClean="0"/>
            <a:t>Analysis of carrying out internal financial control and internal financial audit</a:t>
          </a:r>
          <a:endParaRPr lang="en-US" sz="1150" noProof="0" dirty="0"/>
        </a:p>
      </dgm:t>
    </dgm:pt>
    <dgm:pt modelId="{B962D549-E8E2-4D5D-99A5-2CF10F50F07B}" type="parTrans" cxnId="{B5807F35-3DC3-4DB3-9FF5-B67F14710CD1}">
      <dgm:prSet/>
      <dgm:spPr/>
      <dgm:t>
        <a:bodyPr/>
        <a:lstStyle/>
        <a:p>
          <a:endParaRPr lang="ru-RU"/>
        </a:p>
      </dgm:t>
    </dgm:pt>
    <dgm:pt modelId="{B13EA84E-2F68-4735-992E-7553A82A8E68}" type="sibTrans" cxnId="{B5807F35-3DC3-4DB3-9FF5-B67F14710CD1}">
      <dgm:prSet/>
      <dgm:spPr/>
      <dgm:t>
        <a:bodyPr/>
        <a:lstStyle/>
        <a:p>
          <a:endParaRPr lang="ru-RU"/>
        </a:p>
      </dgm:t>
    </dgm:pt>
    <dgm:pt modelId="{1DD2B073-FCD0-428D-B638-E4A1F66AA4DE}">
      <dgm:prSet custT="1"/>
      <dgm:spPr/>
      <dgm:t>
        <a:bodyPr/>
        <a:lstStyle/>
        <a:p>
          <a:endParaRPr lang="en-US" sz="1150" noProof="0" dirty="0"/>
        </a:p>
      </dgm:t>
    </dgm:pt>
    <dgm:pt modelId="{1EF69416-CD89-4D68-9612-E876AAB01940}" type="parTrans" cxnId="{B231640F-C2D3-4CBA-BED4-CF8CFC9B765F}">
      <dgm:prSet/>
      <dgm:spPr/>
      <dgm:t>
        <a:bodyPr/>
        <a:lstStyle/>
        <a:p>
          <a:endParaRPr lang="ru-RU"/>
        </a:p>
      </dgm:t>
    </dgm:pt>
    <dgm:pt modelId="{DE1AF217-464E-488A-A392-3AF11376D1A2}" type="sibTrans" cxnId="{B231640F-C2D3-4CBA-BED4-CF8CFC9B765F}">
      <dgm:prSet/>
      <dgm:spPr/>
      <dgm:t>
        <a:bodyPr/>
        <a:lstStyle/>
        <a:p>
          <a:endParaRPr lang="ru-RU"/>
        </a:p>
      </dgm:t>
    </dgm:pt>
    <dgm:pt modelId="{A3AAA802-A800-49EC-B376-9BE1FDD78D73}">
      <dgm:prSet custT="1"/>
      <dgm:spPr/>
      <dgm:t>
        <a:bodyPr/>
        <a:lstStyle/>
        <a:p>
          <a:r>
            <a:rPr lang="en-US" sz="1150" noProof="0" dirty="0" smtClean="0"/>
            <a:t>Administrative proceedings</a:t>
          </a:r>
          <a:endParaRPr lang="en-US" sz="1150" noProof="0" dirty="0"/>
        </a:p>
      </dgm:t>
    </dgm:pt>
    <dgm:pt modelId="{E9CB6127-3BCC-4E48-94E0-7CFDB56877CB}" type="parTrans" cxnId="{AC635BF0-763C-4964-A7CD-59A1D0C23550}">
      <dgm:prSet/>
      <dgm:spPr/>
      <dgm:t>
        <a:bodyPr/>
        <a:lstStyle/>
        <a:p>
          <a:endParaRPr lang="ru-RU"/>
        </a:p>
      </dgm:t>
    </dgm:pt>
    <dgm:pt modelId="{8D8F1AC7-D173-4FDB-9F16-BE1725C600C5}" type="sibTrans" cxnId="{AC635BF0-763C-4964-A7CD-59A1D0C23550}">
      <dgm:prSet/>
      <dgm:spPr/>
      <dgm:t>
        <a:bodyPr/>
        <a:lstStyle/>
        <a:p>
          <a:endParaRPr lang="ru-RU"/>
        </a:p>
      </dgm:t>
    </dgm:pt>
    <dgm:pt modelId="{CFD6341C-D802-4A9D-80A6-5DE127A40184}">
      <dgm:prSet custT="1"/>
      <dgm:spPr/>
      <dgm:t>
        <a:bodyPr/>
        <a:lstStyle/>
        <a:p>
          <a:r>
            <a:rPr lang="en-US" sz="1150" noProof="0" dirty="0" smtClean="0"/>
            <a:t>Control over elimination of violations</a:t>
          </a:r>
          <a:endParaRPr lang="en-US" sz="1150" noProof="0" dirty="0"/>
        </a:p>
      </dgm:t>
    </dgm:pt>
    <dgm:pt modelId="{42C46AAE-DB80-4746-9C41-94BE7DC9F37C}" type="parTrans" cxnId="{8FBA6C1E-2B93-4C8B-96B9-E0446FD4CD66}">
      <dgm:prSet/>
      <dgm:spPr/>
      <dgm:t>
        <a:bodyPr/>
        <a:lstStyle/>
        <a:p>
          <a:endParaRPr lang="ru-RU"/>
        </a:p>
      </dgm:t>
    </dgm:pt>
    <dgm:pt modelId="{1E61B2D8-C343-4FAD-A6A4-161A285502C0}" type="sibTrans" cxnId="{8FBA6C1E-2B93-4C8B-96B9-E0446FD4CD66}">
      <dgm:prSet/>
      <dgm:spPr/>
      <dgm:t>
        <a:bodyPr/>
        <a:lstStyle/>
        <a:p>
          <a:endParaRPr lang="ru-RU"/>
        </a:p>
      </dgm:t>
    </dgm:pt>
    <dgm:pt modelId="{066F179F-B41E-4498-8A98-E98F18872E41}">
      <dgm:prSet custT="1"/>
      <dgm:spPr/>
      <dgm:t>
        <a:bodyPr/>
        <a:lstStyle/>
        <a:p>
          <a:r>
            <a:rPr lang="en-US" sz="1150" noProof="0" dirty="0" smtClean="0"/>
            <a:t>Approval of general requirements to carrying out control in the sphere of contractual relations</a:t>
          </a:r>
          <a:endParaRPr lang="en-US" sz="1150" noProof="0" dirty="0"/>
        </a:p>
      </dgm:t>
    </dgm:pt>
    <dgm:pt modelId="{BD4F9223-9B83-4DF1-85A6-911F09B07556}" type="parTrans" cxnId="{094C13AF-69D3-4F50-AF9E-B887E006DF17}">
      <dgm:prSet/>
      <dgm:spPr/>
      <dgm:t>
        <a:bodyPr/>
        <a:lstStyle/>
        <a:p>
          <a:endParaRPr lang="ru-RU"/>
        </a:p>
      </dgm:t>
    </dgm:pt>
    <dgm:pt modelId="{BC36D144-DB4D-440D-8B35-F88CBFBD39CD}" type="sibTrans" cxnId="{094C13AF-69D3-4F50-AF9E-B887E006DF17}">
      <dgm:prSet/>
      <dgm:spPr/>
      <dgm:t>
        <a:bodyPr/>
        <a:lstStyle/>
        <a:p>
          <a:endParaRPr lang="ru-RU"/>
        </a:p>
      </dgm:t>
    </dgm:pt>
    <dgm:pt modelId="{27C34351-89F7-4B94-99BA-8D030DA7C3FC}">
      <dgm:prSet custT="1"/>
      <dgm:spPr/>
      <dgm:t>
        <a:bodyPr/>
        <a:lstStyle/>
        <a:p>
          <a:r>
            <a:rPr lang="en-US" sz="1200" noProof="0" dirty="0" smtClean="0"/>
            <a:t>IT system operator</a:t>
          </a:r>
          <a:endParaRPr lang="en-US" sz="1200" noProof="0" dirty="0"/>
        </a:p>
      </dgm:t>
    </dgm:pt>
    <dgm:pt modelId="{9136A97B-0BE5-459D-82F8-1D895D997B3D}" type="parTrans" cxnId="{3254AA58-2686-4368-97B5-A4B0A5343FF7}">
      <dgm:prSet/>
      <dgm:spPr/>
      <dgm:t>
        <a:bodyPr/>
        <a:lstStyle/>
        <a:p>
          <a:endParaRPr lang="en-US"/>
        </a:p>
      </dgm:t>
    </dgm:pt>
    <dgm:pt modelId="{B5976A58-9155-4FAA-8372-E1E92BB890CD}" type="sibTrans" cxnId="{3254AA58-2686-4368-97B5-A4B0A5343FF7}">
      <dgm:prSet/>
      <dgm:spPr/>
      <dgm:t>
        <a:bodyPr/>
        <a:lstStyle/>
        <a:p>
          <a:endParaRPr lang="en-US"/>
        </a:p>
      </dgm:t>
    </dgm:pt>
    <dgm:pt modelId="{2209603D-5B0C-40A3-9780-3CD48BA45A04}">
      <dgm:prSet phldrT="[Текст]" custT="1"/>
      <dgm:spPr/>
      <dgm:t>
        <a:bodyPr/>
        <a:lstStyle/>
        <a:p>
          <a:r>
            <a:rPr lang="en-US" sz="1400" noProof="0" dirty="0" smtClean="0"/>
            <a:t>Expenditure management</a:t>
          </a:r>
          <a:endParaRPr lang="en-US" sz="1400" noProof="0" dirty="0"/>
        </a:p>
      </dgm:t>
    </dgm:pt>
    <dgm:pt modelId="{026BAD1F-18D0-475E-A3C4-89E20AE8E164}" type="parTrans" cxnId="{3CB1ADA5-3DDC-4B5A-BB1E-3F649C45ABFC}">
      <dgm:prSet/>
      <dgm:spPr/>
      <dgm:t>
        <a:bodyPr/>
        <a:lstStyle/>
        <a:p>
          <a:endParaRPr lang="en-US"/>
        </a:p>
      </dgm:t>
    </dgm:pt>
    <dgm:pt modelId="{D74A7E44-086F-44D5-9726-475FCD75BFA8}" type="sibTrans" cxnId="{3CB1ADA5-3DDC-4B5A-BB1E-3F649C45ABFC}">
      <dgm:prSet/>
      <dgm:spPr/>
      <dgm:t>
        <a:bodyPr/>
        <a:lstStyle/>
        <a:p>
          <a:endParaRPr lang="en-US"/>
        </a:p>
      </dgm:t>
    </dgm:pt>
    <dgm:pt modelId="{B35EB451-5A48-4397-AF13-C0829F2820AB}">
      <dgm:prSet phldrT="[Текст]" custT="1"/>
      <dgm:spPr/>
      <dgm:t>
        <a:bodyPr/>
        <a:lstStyle/>
        <a:p>
          <a:r>
            <a:rPr lang="en-US" sz="1400" noProof="0" dirty="0" smtClean="0"/>
            <a:t>Accounting and reporting</a:t>
          </a:r>
          <a:endParaRPr lang="en-US" sz="1400" noProof="0" dirty="0"/>
        </a:p>
      </dgm:t>
    </dgm:pt>
    <dgm:pt modelId="{895A4D2D-444A-4990-A645-ED547D8D0B2C}" type="parTrans" cxnId="{4A3117E7-6ECF-42D2-97F3-83859EA3E813}">
      <dgm:prSet/>
      <dgm:spPr/>
      <dgm:t>
        <a:bodyPr/>
        <a:lstStyle/>
        <a:p>
          <a:endParaRPr lang="en-US"/>
        </a:p>
      </dgm:t>
    </dgm:pt>
    <dgm:pt modelId="{8673CC75-30CC-4980-BCC7-B5E3A5A9D8BF}" type="sibTrans" cxnId="{4A3117E7-6ECF-42D2-97F3-83859EA3E813}">
      <dgm:prSet/>
      <dgm:spPr/>
      <dgm:t>
        <a:bodyPr/>
        <a:lstStyle/>
        <a:p>
          <a:endParaRPr lang="en-US"/>
        </a:p>
      </dgm:t>
    </dgm:pt>
    <dgm:pt modelId="{7FFEF0B2-DE2E-459B-869C-665A6694CA80}">
      <dgm:prSet phldrT="[Текст]" custT="1"/>
      <dgm:spPr/>
      <dgm:t>
        <a:bodyPr/>
        <a:lstStyle/>
        <a:p>
          <a:r>
            <a:rPr lang="en-US" sz="1400" noProof="0" dirty="0" smtClean="0"/>
            <a:t>Ex ante financial control</a:t>
          </a:r>
          <a:endParaRPr lang="en-US" sz="1400" noProof="0" dirty="0"/>
        </a:p>
      </dgm:t>
    </dgm:pt>
    <dgm:pt modelId="{B423F6CD-52CB-4419-9C05-26054379103B}" type="parTrans" cxnId="{CDCF91DD-5B33-4166-B561-E4AA47265688}">
      <dgm:prSet/>
      <dgm:spPr/>
      <dgm:t>
        <a:bodyPr/>
        <a:lstStyle/>
        <a:p>
          <a:endParaRPr lang="en-US"/>
        </a:p>
      </dgm:t>
    </dgm:pt>
    <dgm:pt modelId="{5A857CA0-9958-49EC-84FE-DC104CB2A5E5}" type="sibTrans" cxnId="{CDCF91DD-5B33-4166-B561-E4AA47265688}">
      <dgm:prSet/>
      <dgm:spPr/>
      <dgm:t>
        <a:bodyPr/>
        <a:lstStyle/>
        <a:p>
          <a:endParaRPr lang="en-US"/>
        </a:p>
      </dgm:t>
    </dgm:pt>
    <dgm:pt modelId="{87D4B87D-D3CF-439A-8B4E-549F7C3DA753}">
      <dgm:prSet phldrT="[Текст]" custT="1"/>
      <dgm:spPr/>
      <dgm:t>
        <a:bodyPr/>
        <a:lstStyle/>
        <a:p>
          <a:r>
            <a:rPr lang="en-US" sz="1400" noProof="0" dirty="0" smtClean="0"/>
            <a:t>Treasury support for contracts (agreements, arrangements)</a:t>
          </a:r>
          <a:endParaRPr lang="en-US" sz="1400" noProof="0" dirty="0"/>
        </a:p>
      </dgm:t>
    </dgm:pt>
    <dgm:pt modelId="{609B7594-9D14-48C3-8A8F-0CB37DF2B880}" type="parTrans" cxnId="{F2A30CDF-27E1-4CD9-961E-34953CDFC612}">
      <dgm:prSet/>
      <dgm:spPr/>
      <dgm:t>
        <a:bodyPr/>
        <a:lstStyle/>
        <a:p>
          <a:endParaRPr lang="en-US"/>
        </a:p>
      </dgm:t>
    </dgm:pt>
    <dgm:pt modelId="{3D6F21D5-FEF6-4E13-A0D8-5966D11671A2}" type="sibTrans" cxnId="{F2A30CDF-27E1-4CD9-961E-34953CDFC612}">
      <dgm:prSet/>
      <dgm:spPr/>
      <dgm:t>
        <a:bodyPr/>
        <a:lstStyle/>
        <a:p>
          <a:endParaRPr lang="en-US"/>
        </a:p>
      </dgm:t>
    </dgm:pt>
    <dgm:pt modelId="{5057625B-4B41-48F7-B11B-7F664730EDE8}">
      <dgm:prSet phldrT="[Текст]" custT="1"/>
      <dgm:spPr/>
      <dgm:t>
        <a:bodyPr/>
        <a:lstStyle/>
        <a:p>
          <a:r>
            <a:rPr lang="en-US" sz="1400" noProof="0" dirty="0" smtClean="0"/>
            <a:t>Ensuring liquidity of the federal budget account</a:t>
          </a:r>
          <a:endParaRPr lang="en-US" sz="1400" noProof="0" dirty="0"/>
        </a:p>
      </dgm:t>
    </dgm:pt>
    <dgm:pt modelId="{5D2503DF-4250-42E0-AC94-25D0EE629033}" type="parTrans" cxnId="{48DD1F55-01A7-4CC0-9930-BABA6500E076}">
      <dgm:prSet/>
      <dgm:spPr/>
      <dgm:t>
        <a:bodyPr/>
        <a:lstStyle/>
        <a:p>
          <a:endParaRPr lang="en-US"/>
        </a:p>
      </dgm:t>
    </dgm:pt>
    <dgm:pt modelId="{7310AAC3-1759-40A4-88D1-A6C413C97AAE}" type="sibTrans" cxnId="{48DD1F55-01A7-4CC0-9930-BABA6500E076}">
      <dgm:prSet/>
      <dgm:spPr/>
      <dgm:t>
        <a:bodyPr/>
        <a:lstStyle/>
        <a:p>
          <a:endParaRPr lang="en-US"/>
        </a:p>
      </dgm:t>
    </dgm:pt>
    <dgm:pt modelId="{9EF47177-DB16-4EEF-8B89-14C80057C433}">
      <dgm:prSet phldrT="[Текст]" custT="1"/>
      <dgm:spPr/>
      <dgm:t>
        <a:bodyPr/>
        <a:lstStyle/>
        <a:p>
          <a:r>
            <a:rPr lang="en-US" sz="1400" noProof="0" dirty="0" smtClean="0"/>
            <a:t>Provision with cash</a:t>
          </a:r>
          <a:endParaRPr lang="en-US" sz="1400" noProof="0" dirty="0"/>
        </a:p>
      </dgm:t>
    </dgm:pt>
    <dgm:pt modelId="{9FB1CF8C-E95B-42BB-83D6-450C8EE04960}" type="parTrans" cxnId="{249F5653-3C9B-4776-8986-079BF97FFB68}">
      <dgm:prSet/>
      <dgm:spPr/>
      <dgm:t>
        <a:bodyPr/>
        <a:lstStyle/>
        <a:p>
          <a:endParaRPr lang="en-US"/>
        </a:p>
      </dgm:t>
    </dgm:pt>
    <dgm:pt modelId="{893A5A3C-F286-4200-AA99-536688AE3F36}" type="sibTrans" cxnId="{249F5653-3C9B-4776-8986-079BF97FFB68}">
      <dgm:prSet/>
      <dgm:spPr/>
      <dgm:t>
        <a:bodyPr/>
        <a:lstStyle/>
        <a:p>
          <a:endParaRPr lang="en-US"/>
        </a:p>
      </dgm:t>
    </dgm:pt>
    <dgm:pt modelId="{CC84B237-41BB-4751-A777-A70B05E663FC}">
      <dgm:prSet phldrT="[Текст]" custT="1"/>
      <dgm:spPr/>
      <dgm:t>
        <a:bodyPr/>
        <a:lstStyle/>
        <a:p>
          <a:r>
            <a:rPr lang="en-US" sz="1100" noProof="0" dirty="0" smtClean="0"/>
            <a:t>Purchase (sale) of securities under REPO agreement </a:t>
          </a:r>
          <a:endParaRPr lang="en-US" sz="1100" noProof="0" dirty="0"/>
        </a:p>
      </dgm:t>
    </dgm:pt>
    <dgm:pt modelId="{25A82B12-81FD-422A-979F-BABE24400F28}" type="parTrans" cxnId="{5D08C8D8-2365-42B1-AD0F-6A5C35E5CFC3}">
      <dgm:prSet/>
      <dgm:spPr/>
      <dgm:t>
        <a:bodyPr/>
        <a:lstStyle/>
        <a:p>
          <a:endParaRPr lang="en-US"/>
        </a:p>
      </dgm:t>
    </dgm:pt>
    <dgm:pt modelId="{F9DE3154-FEE3-4FDF-93F7-A2366A1F5C47}" type="sibTrans" cxnId="{5D08C8D8-2365-42B1-AD0F-6A5C35E5CFC3}">
      <dgm:prSet/>
      <dgm:spPr/>
      <dgm:t>
        <a:bodyPr/>
        <a:lstStyle/>
        <a:p>
          <a:endParaRPr lang="en-US"/>
        </a:p>
      </dgm:t>
    </dgm:pt>
    <dgm:pt modelId="{F1EF6BCF-D28B-4091-A73B-61D6CC3243E0}">
      <dgm:prSet phldrT="[Текст]" custT="1"/>
      <dgm:spPr/>
      <dgm:t>
        <a:bodyPr/>
        <a:lstStyle/>
        <a:p>
          <a:r>
            <a:rPr lang="en-US" sz="1100" noProof="0" dirty="0" smtClean="0"/>
            <a:t>Provision of budget loans to budgets of constituents of the RF and to municipalities</a:t>
          </a:r>
          <a:endParaRPr lang="en-US" sz="1100" noProof="0" dirty="0"/>
        </a:p>
      </dgm:t>
    </dgm:pt>
    <dgm:pt modelId="{D805A15C-420D-488D-91FF-19C2F20E3F09}" type="parTrans" cxnId="{7EC37147-BBA0-40CF-99B2-8E5F60375394}">
      <dgm:prSet/>
      <dgm:spPr/>
      <dgm:t>
        <a:bodyPr/>
        <a:lstStyle/>
        <a:p>
          <a:endParaRPr lang="en-US"/>
        </a:p>
      </dgm:t>
    </dgm:pt>
    <dgm:pt modelId="{7593167F-C762-4596-8DD3-754368B455D8}" type="sibTrans" cxnId="{7EC37147-BBA0-40CF-99B2-8E5F60375394}">
      <dgm:prSet/>
      <dgm:spPr/>
      <dgm:t>
        <a:bodyPr/>
        <a:lstStyle/>
        <a:p>
          <a:endParaRPr lang="en-US"/>
        </a:p>
      </dgm:t>
    </dgm:pt>
    <dgm:pt modelId="{24CC66E0-A778-4DCE-8C10-6185C1B44A88}">
      <dgm:prSet phldrT="[Текст]" custT="1"/>
      <dgm:spPr/>
      <dgm:t>
        <a:bodyPr/>
        <a:lstStyle/>
        <a:p>
          <a:r>
            <a:rPr lang="en-US" sz="1100" noProof="0" dirty="0" smtClean="0"/>
            <a:t>Purchase (sale) of foreign currency</a:t>
          </a:r>
          <a:endParaRPr lang="en-US" sz="1100" noProof="0" dirty="0"/>
        </a:p>
      </dgm:t>
    </dgm:pt>
    <dgm:pt modelId="{4411D947-4944-4214-BE67-979B15AECFCB}" type="parTrans" cxnId="{EAEE5C84-189F-4DC5-94CE-5697B3EDF275}">
      <dgm:prSet/>
      <dgm:spPr/>
      <dgm:t>
        <a:bodyPr/>
        <a:lstStyle/>
        <a:p>
          <a:endParaRPr lang="en-US"/>
        </a:p>
      </dgm:t>
    </dgm:pt>
    <dgm:pt modelId="{0772C255-ECE3-4014-A64D-9E9402BF2DCA}" type="sibTrans" cxnId="{EAEE5C84-189F-4DC5-94CE-5697B3EDF275}">
      <dgm:prSet/>
      <dgm:spPr/>
      <dgm:t>
        <a:bodyPr/>
        <a:lstStyle/>
        <a:p>
          <a:endParaRPr lang="en-US"/>
        </a:p>
      </dgm:t>
    </dgm:pt>
    <dgm:pt modelId="{D97A12E4-7116-484E-81E7-CC44A10BFC82}">
      <dgm:prSet phldrT="[Текст]" custT="1"/>
      <dgm:spPr/>
      <dgm:t>
        <a:bodyPr/>
        <a:lstStyle/>
        <a:p>
          <a:r>
            <a:rPr lang="en-US" sz="1100" noProof="0" dirty="0" smtClean="0"/>
            <a:t>Purchase (sale) of securities under REPO agreement </a:t>
          </a:r>
          <a:endParaRPr lang="en-US" sz="1100" noProof="0" dirty="0"/>
        </a:p>
      </dgm:t>
    </dgm:pt>
    <dgm:pt modelId="{E53A7646-C969-4004-80B8-BFE55B761B47}" type="parTrans" cxnId="{F817ACBE-8087-4CB6-95F8-5263B7F49412}">
      <dgm:prSet/>
      <dgm:spPr/>
      <dgm:t>
        <a:bodyPr/>
        <a:lstStyle/>
        <a:p>
          <a:endParaRPr lang="en-US"/>
        </a:p>
      </dgm:t>
    </dgm:pt>
    <dgm:pt modelId="{3559971E-6BE9-4A5B-886E-6868CE775981}" type="sibTrans" cxnId="{F817ACBE-8087-4CB6-95F8-5263B7F49412}">
      <dgm:prSet/>
      <dgm:spPr/>
      <dgm:t>
        <a:bodyPr/>
        <a:lstStyle/>
        <a:p>
          <a:endParaRPr lang="en-US"/>
        </a:p>
      </dgm:t>
    </dgm:pt>
    <dgm:pt modelId="{3A08E711-B3F1-4139-90CF-EF990C4C15CC}">
      <dgm:prSet phldrT="[Текст]" custT="1"/>
      <dgm:spPr/>
      <dgm:t>
        <a:bodyPr/>
        <a:lstStyle/>
        <a:p>
          <a:r>
            <a:rPr lang="en-US" sz="1100" noProof="0" dirty="0" smtClean="0"/>
            <a:t>Provision of budget loans to budgets of constituents of the RF and to municipalities</a:t>
          </a:r>
          <a:endParaRPr lang="en-US" sz="1100" noProof="0" dirty="0"/>
        </a:p>
      </dgm:t>
    </dgm:pt>
    <dgm:pt modelId="{2328FD0F-8417-4E2A-BC94-96971652D19F}" type="parTrans" cxnId="{F141E0C9-0406-491E-A1B7-510EA53F3880}">
      <dgm:prSet/>
      <dgm:spPr/>
      <dgm:t>
        <a:bodyPr/>
        <a:lstStyle/>
        <a:p>
          <a:endParaRPr lang="en-US"/>
        </a:p>
      </dgm:t>
    </dgm:pt>
    <dgm:pt modelId="{6336F903-9918-4EDC-B6C3-F2F34BED2164}" type="sibTrans" cxnId="{F141E0C9-0406-491E-A1B7-510EA53F3880}">
      <dgm:prSet/>
      <dgm:spPr/>
      <dgm:t>
        <a:bodyPr/>
        <a:lstStyle/>
        <a:p>
          <a:endParaRPr lang="en-US"/>
        </a:p>
      </dgm:t>
    </dgm:pt>
    <dgm:pt modelId="{1A15C0C0-A8CF-4C47-872B-3B264DEF0BDA}">
      <dgm:prSet phldrT="[Текст]" custT="1"/>
      <dgm:spPr/>
      <dgm:t>
        <a:bodyPr/>
        <a:lstStyle/>
        <a:p>
          <a:r>
            <a:rPr lang="en-US" sz="1100" noProof="0" dirty="0" smtClean="0"/>
            <a:t>Purchase (sale) of foreign currency</a:t>
          </a:r>
          <a:endParaRPr lang="en-US" sz="1100" noProof="0" dirty="0"/>
        </a:p>
      </dgm:t>
    </dgm:pt>
    <dgm:pt modelId="{E92640FB-733B-4E83-9083-1C8F34F146F3}" type="parTrans" cxnId="{B9C18356-0DDB-4664-8963-BB300FC85D47}">
      <dgm:prSet/>
      <dgm:spPr/>
      <dgm:t>
        <a:bodyPr/>
        <a:lstStyle/>
        <a:p>
          <a:endParaRPr lang="en-US"/>
        </a:p>
      </dgm:t>
    </dgm:pt>
    <dgm:pt modelId="{18696D7D-3447-4298-9CFA-A0FCC7C4562F}" type="sibTrans" cxnId="{B9C18356-0DDB-4664-8963-BB300FC85D47}">
      <dgm:prSet/>
      <dgm:spPr/>
      <dgm:t>
        <a:bodyPr/>
        <a:lstStyle/>
        <a:p>
          <a:endParaRPr lang="en-US"/>
        </a:p>
      </dgm:t>
    </dgm:pt>
    <dgm:pt modelId="{79D2A8D9-CB17-4C58-B089-EDF69831A3BC}" type="pres">
      <dgm:prSet presAssocID="{2F068375-93B1-493F-9E9F-7E3E17E321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7ECE3-494C-4B9C-8885-5C6E490F795B}" type="pres">
      <dgm:prSet presAssocID="{4926C80C-3DEA-4070-A5DA-541B0478FA21}" presName="compositeNode" presStyleCnt="0">
        <dgm:presLayoutVars>
          <dgm:bulletEnabled val="1"/>
        </dgm:presLayoutVars>
      </dgm:prSet>
      <dgm:spPr/>
    </dgm:pt>
    <dgm:pt modelId="{11C263CF-8B38-47A1-817F-5499CDCDBFE8}" type="pres">
      <dgm:prSet presAssocID="{4926C80C-3DEA-4070-A5DA-541B0478FA21}" presName="image" presStyleLbl="fgImgPlace1" presStyleIdx="0" presStyleCnt="4" custLinFactNeighborY="-2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9C754C7-44A3-4263-BE93-6EE707987FD5}" type="pres">
      <dgm:prSet presAssocID="{4926C80C-3DEA-4070-A5DA-541B0478FA21}" presName="childNode" presStyleLbl="node1" presStyleIdx="0" presStyleCnt="4" custScaleX="110879" custScaleY="100761" custLinFactNeighborY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E278-8137-4974-B88E-1221DA7ABCB1}" type="pres">
      <dgm:prSet presAssocID="{4926C80C-3DEA-4070-A5DA-541B0478FA21}" presName="parentNode" presStyleLbl="revTx" presStyleIdx="0" presStyleCnt="4" custAng="5400000" custScaleY="50577" custLinFactX="175253" custLinFactNeighborX="200000" custLinFactNeighborY="-58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B594-5AD1-409A-B73C-DE2064743F3B}" type="pres">
      <dgm:prSet presAssocID="{A847CAE9-F307-41B9-B55A-A30AC0C79724}" presName="sibTrans" presStyleCnt="0"/>
      <dgm:spPr/>
    </dgm:pt>
    <dgm:pt modelId="{63CA4140-A629-47E8-9DD8-645A0656C991}" type="pres">
      <dgm:prSet presAssocID="{55AA4184-86D3-4905-9594-709FB0B30012}" presName="compositeNode" presStyleCnt="0">
        <dgm:presLayoutVars>
          <dgm:bulletEnabled val="1"/>
        </dgm:presLayoutVars>
      </dgm:prSet>
      <dgm:spPr/>
    </dgm:pt>
    <dgm:pt modelId="{6ACC214B-60E2-4BAD-BE33-C5156B20D4D3}" type="pres">
      <dgm:prSet presAssocID="{55AA4184-86D3-4905-9594-709FB0B30012}" presName="image" presStyleLbl="fgImgPlace1" presStyleIdx="1" presStyleCnt="4" custLinFactNeighborY="-1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8E5D050-945A-4D1C-976A-17D73D85A3F9}" type="pres">
      <dgm:prSet presAssocID="{55AA4184-86D3-4905-9594-709FB0B30012}" presName="childNode" presStyleLbl="node1" presStyleIdx="1" presStyleCnt="4" custScaleX="119325" custScaleY="101705" custLinFactNeighborX="2724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6875-C225-4F64-827C-224353040CCB}" type="pres">
      <dgm:prSet presAssocID="{55AA4184-86D3-4905-9594-709FB0B30012}" presName="parentNode" presStyleLbl="revTx" presStyleIdx="1" presStyleCnt="4" custAng="5400000" custScaleY="34122" custLinFactX="100000" custLinFactNeighborX="171939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8763-4D80-4DB4-9922-6270C30F881E}" type="pres">
      <dgm:prSet presAssocID="{C272E120-EA34-4246-B04C-A9DC4AFC33B0}" presName="sibTrans" presStyleCnt="0"/>
      <dgm:spPr/>
    </dgm:pt>
    <dgm:pt modelId="{F857F658-D98A-4911-8E24-116E24E639F5}" type="pres">
      <dgm:prSet presAssocID="{5AAC0AB7-81A1-43D8-89E5-46C5A5AD0396}" presName="compositeNode" presStyleCnt="0">
        <dgm:presLayoutVars>
          <dgm:bulletEnabled val="1"/>
        </dgm:presLayoutVars>
      </dgm:prSet>
      <dgm:spPr/>
    </dgm:pt>
    <dgm:pt modelId="{D5ABE7D8-38F8-4D76-A9D1-A3C832E42E72}" type="pres">
      <dgm:prSet presAssocID="{5AAC0AB7-81A1-43D8-89E5-46C5A5AD0396}" presName="image" presStyleLbl="fgImgPlace1" presStyleIdx="2" presStyleCnt="4" custLinFactNeighborY="-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69AA4-6DA5-4C6A-9D6B-0E6EDE40F908}" type="pres">
      <dgm:prSet presAssocID="{5AAC0AB7-81A1-43D8-89E5-46C5A5AD0396}" presName="childNode" presStyleLbl="node1" presStyleIdx="2" presStyleCnt="4" custScaleX="104980" custScaleY="101817" custLinFactNeighborX="6766" custLinFactNeighborY="1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DD13-E657-4984-B0F2-19085EE67EAF}" type="pres">
      <dgm:prSet presAssocID="{5AAC0AB7-81A1-43D8-89E5-46C5A5AD0396}" presName="parentNode" presStyleLbl="revTx" presStyleIdx="2" presStyleCnt="4" custAng="5400000" custScaleY="51616" custLinFactX="200000" custLinFactNeighborX="245628" custLinFactNeighborY="-5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899D7-BBB9-44EA-8E63-F642198A83DF}" type="pres">
      <dgm:prSet presAssocID="{1F2D13B3-E8C0-46F6-ADFA-2F6DC35BE3B6}" presName="sibTrans" presStyleCnt="0"/>
      <dgm:spPr/>
    </dgm:pt>
    <dgm:pt modelId="{FE2F6918-7168-4763-B9C2-1A514371A347}" type="pres">
      <dgm:prSet presAssocID="{AA1C303B-3A4B-470B-B51B-169678430563}" presName="compositeNode" presStyleCnt="0">
        <dgm:presLayoutVars>
          <dgm:bulletEnabled val="1"/>
        </dgm:presLayoutVars>
      </dgm:prSet>
      <dgm:spPr/>
    </dgm:pt>
    <dgm:pt modelId="{5AB466DA-BE64-4B58-A1E5-28F9A5A17940}" type="pres">
      <dgm:prSet presAssocID="{AA1C303B-3A4B-470B-B51B-169678430563}" presName="image" presStyleLbl="fgImgPlace1" presStyleIdx="3" presStyleCnt="4" custLinFactNeighborX="-12369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B7B7A9-1598-4782-B3BB-C805AFF8B891}" type="pres">
      <dgm:prSet presAssocID="{AA1C303B-3A4B-470B-B51B-169678430563}" presName="childNode" presStyleLbl="node1" presStyleIdx="3" presStyleCnt="4" custLinFactNeighborX="1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9B3C-CE36-422E-ACB4-E030883BC7A5}" type="pres">
      <dgm:prSet presAssocID="{AA1C303B-3A4B-470B-B51B-169678430563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84E58-844D-4234-98D4-E39ABD083B89}" type="presOf" srcId="{9EF47177-DB16-4EEF-8B89-14C80057C433}" destId="{29C754C7-44A3-4263-BE93-6EE707987FD5}" srcOrd="0" destOrd="6" presId="urn:microsoft.com/office/officeart/2005/8/layout/hList2#1"/>
    <dgm:cxn modelId="{B9C18356-0DDB-4664-8963-BB300FC85D47}" srcId="{5AAC0AB7-81A1-43D8-89E5-46C5A5AD0396}" destId="{1A15C0C0-A8CF-4C47-872B-3B264DEF0BDA}" srcOrd="7" destOrd="0" parTransId="{E92640FB-733B-4E83-9083-1C8F34F146F3}" sibTransId="{18696D7D-3447-4298-9CFA-A0FCC7C4562F}"/>
    <dgm:cxn modelId="{3CB1ADA5-3DDC-4B5A-BB1E-3F649C45ABFC}" srcId="{4926C80C-3DEA-4070-A5DA-541B0478FA21}" destId="{2209603D-5B0C-40A3-9780-3CD48BA45A04}" srcOrd="1" destOrd="0" parTransId="{026BAD1F-18D0-475E-A3C4-89E20AE8E164}" sibTransId="{D74A7E44-086F-44D5-9726-475FCD75BFA8}"/>
    <dgm:cxn modelId="{5E4B42E8-105E-4C7F-8805-97D1B681F42B}" type="presOf" srcId="{1DD2B073-FCD0-428D-B638-E4A1F66AA4DE}" destId="{EBB7B7A9-1598-4782-B3BB-C805AFF8B891}" srcOrd="0" destOrd="7" presId="urn:microsoft.com/office/officeart/2005/8/layout/hList2#1"/>
    <dgm:cxn modelId="{DFCD9880-5EE8-4853-AF1D-8187C9F04B41}" srcId="{5AAC0AB7-81A1-43D8-89E5-46C5A5AD0396}" destId="{CFFA8338-DBAC-44AC-9DEC-0D36C7DE899C}" srcOrd="4" destOrd="0" parTransId="{F41003EE-0CEB-4E1B-8D89-4D765C3490E8}" sibTransId="{08B7BDAA-1584-4E63-B6BB-B08EC2ED9FA6}"/>
    <dgm:cxn modelId="{29B97A3B-74BE-4D65-9BF1-C681458EA891}" srcId="{AA1C303B-3A4B-470B-B51B-169678430563}" destId="{5FAC7830-59BE-4BA3-9872-BFD53B95F3B4}" srcOrd="0" destOrd="0" parTransId="{F945F125-C48B-4384-B836-6DD8A231699D}" sibTransId="{662E2D99-0212-4EA3-B2ED-16DEE0A9D41E}"/>
    <dgm:cxn modelId="{FBABD3DD-E92C-475B-8BEA-E5BB5D4DB7FE}" type="presOf" srcId="{5057625B-4B41-48F7-B11B-7F664730EDE8}" destId="{29C754C7-44A3-4263-BE93-6EE707987FD5}" srcOrd="0" destOrd="5" presId="urn:microsoft.com/office/officeart/2005/8/layout/hList2#1"/>
    <dgm:cxn modelId="{C145ACC1-A8DE-4571-8796-DD6D25E4350B}" type="presOf" srcId="{2F068375-93B1-493F-9E9F-7E3E17E3211F}" destId="{79D2A8D9-CB17-4C58-B089-EDF69831A3BC}" srcOrd="0" destOrd="0" presId="urn:microsoft.com/office/officeart/2005/8/layout/hList2#1"/>
    <dgm:cxn modelId="{C60AE06C-3912-4EF0-87C6-D600AAEF2477}" srcId="{2F068375-93B1-493F-9E9F-7E3E17E3211F}" destId="{4926C80C-3DEA-4070-A5DA-541B0478FA21}" srcOrd="0" destOrd="0" parTransId="{95FBAB65-122F-4734-8DC7-A25293D683AB}" sibTransId="{A847CAE9-F307-41B9-B55A-A30AC0C79724}"/>
    <dgm:cxn modelId="{EAEE5C84-189F-4DC5-94CE-5697B3EDF275}" srcId="{5AAC0AB7-81A1-43D8-89E5-46C5A5AD0396}" destId="{24CC66E0-A778-4DCE-8C10-6185C1B44A88}" srcOrd="3" destOrd="0" parTransId="{4411D947-4944-4214-BE67-979B15AECFCB}" sibTransId="{0772C255-ECE3-4014-A64D-9E9402BF2DCA}"/>
    <dgm:cxn modelId="{5E9F7EC6-72B3-49C2-A4C0-7E9BBB07D02D}" type="presOf" srcId="{24CC66E0-A778-4DCE-8C10-6185C1B44A88}" destId="{01169AA4-6DA5-4C6A-9D6B-0E6EDE40F908}" srcOrd="0" destOrd="3" presId="urn:microsoft.com/office/officeart/2005/8/layout/hList2#1"/>
    <dgm:cxn modelId="{1229BCE3-E0A1-41D3-8E79-A58C2580E18A}" type="presOf" srcId="{DD25AF2F-EFB1-4F7B-9404-3578B6926AC9}" destId="{EBB7B7A9-1598-4782-B3BB-C805AFF8B891}" srcOrd="0" destOrd="10" presId="urn:microsoft.com/office/officeart/2005/8/layout/hList2#1"/>
    <dgm:cxn modelId="{E4651078-E4E7-41AA-A781-C599BDFFF66D}" srcId="{2F068375-93B1-493F-9E9F-7E3E17E3211F}" destId="{5AAC0AB7-81A1-43D8-89E5-46C5A5AD0396}" srcOrd="2" destOrd="0" parTransId="{86AD58DE-EA26-44A2-BA7B-CB9C9226721F}" sibTransId="{1F2D13B3-E8C0-46F6-ADFA-2F6DC35BE3B6}"/>
    <dgm:cxn modelId="{001A8D88-0BA8-4690-AD58-2582BC5073E5}" type="presOf" srcId="{3A08E711-B3F1-4139-90CF-EF990C4C15CC}" destId="{01169AA4-6DA5-4C6A-9D6B-0E6EDE40F908}" srcOrd="0" destOrd="6" presId="urn:microsoft.com/office/officeart/2005/8/layout/hList2#1"/>
    <dgm:cxn modelId="{3774CAD4-BFD1-4EC4-9A85-B0329894EE0D}" type="presOf" srcId="{B35EB451-5A48-4397-AF13-C0829F2820AB}" destId="{29C754C7-44A3-4263-BE93-6EE707987FD5}" srcOrd="0" destOrd="2" presId="urn:microsoft.com/office/officeart/2005/8/layout/hList2#1"/>
    <dgm:cxn modelId="{785F6BBB-B381-43FF-8AB2-D56C2606C64F}" type="presOf" srcId="{066F179F-B41E-4498-8A98-E98F18872E41}" destId="{EBB7B7A9-1598-4782-B3BB-C805AFF8B891}" srcOrd="0" destOrd="6" presId="urn:microsoft.com/office/officeart/2005/8/layout/hList2#1"/>
    <dgm:cxn modelId="{1F060DA6-9C64-4440-9D41-55F96721605A}" srcId="{2F068375-93B1-493F-9E9F-7E3E17E3211F}" destId="{55AA4184-86D3-4905-9594-709FB0B30012}" srcOrd="1" destOrd="0" parTransId="{0D2BD420-70F2-4CD9-8719-4C42C2E21AAC}" sibTransId="{C272E120-EA34-4246-B04C-A9DC4AFC33B0}"/>
    <dgm:cxn modelId="{0487869E-A05F-4535-B496-60775AAD2186}" type="presOf" srcId="{F22FA9EF-20E4-413E-B9FA-4F1210B67B7F}" destId="{98E5D050-945A-4D1C-976A-17D73D85A3F9}" srcOrd="0" destOrd="0" presId="urn:microsoft.com/office/officeart/2005/8/layout/hList2#1"/>
    <dgm:cxn modelId="{E0CEC1FF-4C1F-4D7C-BE9C-AC7CB52F16E7}" type="presOf" srcId="{1E8B6801-BEA7-4418-A0E5-AD9D20BF8B9A}" destId="{EBB7B7A9-1598-4782-B3BB-C805AFF8B891}" srcOrd="0" destOrd="9" presId="urn:microsoft.com/office/officeart/2005/8/layout/hList2#1"/>
    <dgm:cxn modelId="{5A2E9034-3EF6-4CCD-98E4-DBCE301B09E9}" type="presOf" srcId="{12AE9952-2BE2-4BDC-AB37-A2CB46DCA7B8}" destId="{01169AA4-6DA5-4C6A-9D6B-0E6EDE40F908}" srcOrd="0" destOrd="0" presId="urn:microsoft.com/office/officeart/2005/8/layout/hList2#1"/>
    <dgm:cxn modelId="{1547701F-31A9-4991-8F56-881E63686BD6}" type="presOf" srcId="{A3AAA802-A800-49EC-B376-9BE1FDD78D73}" destId="{EBB7B7A9-1598-4782-B3BB-C805AFF8B891}" srcOrd="0" destOrd="4" presId="urn:microsoft.com/office/officeart/2005/8/layout/hList2#1"/>
    <dgm:cxn modelId="{B231640F-C2D3-4CBA-BED4-CF8CFC9B765F}" srcId="{AA1C303B-3A4B-470B-B51B-169678430563}" destId="{1DD2B073-FCD0-428D-B638-E4A1F66AA4DE}" srcOrd="7" destOrd="0" parTransId="{1EF69416-CD89-4D68-9612-E876AAB01940}" sibTransId="{DE1AF217-464E-488A-A392-3AF11376D1A2}"/>
    <dgm:cxn modelId="{CB0E15CB-C0CE-485F-9E3B-58F4BE1A252F}" type="presOf" srcId="{24D078EA-DF0A-4221-B7A0-944750518943}" destId="{EBB7B7A9-1598-4782-B3BB-C805AFF8B891}" srcOrd="0" destOrd="3" presId="urn:microsoft.com/office/officeart/2005/8/layout/hList2#1"/>
    <dgm:cxn modelId="{8A1EF34D-1CB9-4953-A408-37B68A099646}" srcId="{2F068375-93B1-493F-9E9F-7E3E17E3211F}" destId="{AA1C303B-3A4B-470B-B51B-169678430563}" srcOrd="3" destOrd="0" parTransId="{58685B75-7566-4206-A8CB-566311E6A7AE}" sibTransId="{36A801CE-8ABE-4803-93E4-4DDB604D7839}"/>
    <dgm:cxn modelId="{4A3117E7-6ECF-42D2-97F3-83859EA3E813}" srcId="{4926C80C-3DEA-4070-A5DA-541B0478FA21}" destId="{B35EB451-5A48-4397-AF13-C0829F2820AB}" srcOrd="2" destOrd="0" parTransId="{895A4D2D-444A-4990-A645-ED547D8D0B2C}" sibTransId="{8673CC75-30CC-4980-BCC7-B5E3A5A9D8BF}"/>
    <dgm:cxn modelId="{9A8BA843-3A6C-47FD-AA75-F548F09A44F0}" type="presOf" srcId="{7FFEF0B2-DE2E-459B-869C-665A6694CA80}" destId="{29C754C7-44A3-4263-BE93-6EE707987FD5}" srcOrd="0" destOrd="3" presId="urn:microsoft.com/office/officeart/2005/8/layout/hList2#1"/>
    <dgm:cxn modelId="{F817ACBE-8087-4CB6-95F8-5263B7F49412}" srcId="{5AAC0AB7-81A1-43D8-89E5-46C5A5AD0396}" destId="{D97A12E4-7116-484E-81E7-CC44A10BFC82}" srcOrd="5" destOrd="0" parTransId="{E53A7646-C969-4004-80B8-BFE55B761B47}" sibTransId="{3559971E-6BE9-4A5B-886E-6868CE775981}"/>
    <dgm:cxn modelId="{3129FC9E-2724-4786-B448-6285D0DE5256}" type="presOf" srcId="{CFD6341C-D802-4A9D-80A6-5DE127A40184}" destId="{EBB7B7A9-1598-4782-B3BB-C805AFF8B891}" srcOrd="0" destOrd="5" presId="urn:microsoft.com/office/officeart/2005/8/layout/hList2#1"/>
    <dgm:cxn modelId="{67D4EFF6-DD2A-49DE-9454-63D3C9FF1FAB}" srcId="{5AAC0AB7-81A1-43D8-89E5-46C5A5AD0396}" destId="{12AE9952-2BE2-4BDC-AB37-A2CB46DCA7B8}" srcOrd="0" destOrd="0" parTransId="{4F0DE83F-2DD4-4128-911C-76A29B909D5F}" sibTransId="{0CA5F3F4-4212-4031-BD0F-008D80B0C525}"/>
    <dgm:cxn modelId="{F141E0C9-0406-491E-A1B7-510EA53F3880}" srcId="{5AAC0AB7-81A1-43D8-89E5-46C5A5AD0396}" destId="{3A08E711-B3F1-4139-90CF-EF990C4C15CC}" srcOrd="6" destOrd="0" parTransId="{2328FD0F-8417-4E2A-BC94-96971652D19F}" sibTransId="{6336F903-9918-4EDC-B6C3-F2F34BED2164}"/>
    <dgm:cxn modelId="{4F81ED8A-CA58-4FAF-BF2D-5BE253789346}" type="presOf" srcId="{AA1C303B-3A4B-470B-B51B-169678430563}" destId="{21869B3C-CE36-422E-ACB4-E030883BC7A5}" srcOrd="0" destOrd="0" presId="urn:microsoft.com/office/officeart/2005/8/layout/hList2#1"/>
    <dgm:cxn modelId="{D67B0E83-8562-44E6-B069-B62C726F0BCB}" type="presOf" srcId="{55AA4184-86D3-4905-9594-709FB0B30012}" destId="{4B606875-C225-4F64-827C-224353040CCB}" srcOrd="0" destOrd="0" presId="urn:microsoft.com/office/officeart/2005/8/layout/hList2#1"/>
    <dgm:cxn modelId="{CC179CED-CBBE-450B-BC63-C63F0644FC63}" type="presOf" srcId="{5FAC7830-59BE-4BA3-9872-BFD53B95F3B4}" destId="{EBB7B7A9-1598-4782-B3BB-C805AFF8B891}" srcOrd="0" destOrd="0" presId="urn:microsoft.com/office/officeart/2005/8/layout/hList2#1"/>
    <dgm:cxn modelId="{F2A30CDF-27E1-4CD9-961E-34953CDFC612}" srcId="{4926C80C-3DEA-4070-A5DA-541B0478FA21}" destId="{87D4B87D-D3CF-439A-8B4E-549F7C3DA753}" srcOrd="4" destOrd="0" parTransId="{609B7594-9D14-48C3-8A8F-0CB37DF2B880}" sibTransId="{3D6F21D5-FEF6-4E13-A0D8-5966D11671A2}"/>
    <dgm:cxn modelId="{8C425539-85DA-4DAC-A3B6-4502B0002B32}" srcId="{AA1C303B-3A4B-470B-B51B-169678430563}" destId="{18B24306-6F36-451E-A282-557057F39691}" srcOrd="1" destOrd="0" parTransId="{2D126BD2-B537-4006-A729-CEAD97DEA15B}" sibTransId="{BE05A036-8076-4FD0-9D78-F4F4C801B631}"/>
    <dgm:cxn modelId="{554B043D-65E5-4105-8552-2A9EEA5F32BB}" srcId="{AA1C303B-3A4B-470B-B51B-169678430563}" destId="{DD25AF2F-EFB1-4F7B-9404-3578B6926AC9}" srcOrd="10" destOrd="0" parTransId="{6272CE75-02BA-4353-B762-725910FC0434}" sibTransId="{58446818-9AE8-4603-A244-9C07A83F10A2}"/>
    <dgm:cxn modelId="{84664D9E-BA7E-4D9E-A42C-EFC67B0E4278}" srcId="{AA1C303B-3A4B-470B-B51B-169678430563}" destId="{95651622-1F67-4A02-B60C-FA6C3221E028}" srcOrd="8" destOrd="0" parTransId="{2B5B77A1-D44F-44E2-BAC0-2E64732DE83A}" sibTransId="{8A6C45BE-3147-46E1-85C8-442E02BFD84F}"/>
    <dgm:cxn modelId="{DE0592A4-AE6D-45E8-8141-DC912330C5D8}" type="presOf" srcId="{CFFA8338-DBAC-44AC-9DEC-0D36C7DE899C}" destId="{01169AA4-6DA5-4C6A-9D6B-0E6EDE40F908}" srcOrd="0" destOrd="4" presId="urn:microsoft.com/office/officeart/2005/8/layout/hList2#1"/>
    <dgm:cxn modelId="{E33CE226-643D-4FD3-A1A9-B8532450C195}" type="presOf" srcId="{18B24306-6F36-451E-A282-557057F39691}" destId="{EBB7B7A9-1598-4782-B3BB-C805AFF8B891}" srcOrd="0" destOrd="1" presId="urn:microsoft.com/office/officeart/2005/8/layout/hList2#1"/>
    <dgm:cxn modelId="{6812B99C-9DB6-45E1-8A87-3DBEB9422317}" type="presOf" srcId="{D97A12E4-7116-484E-81E7-CC44A10BFC82}" destId="{01169AA4-6DA5-4C6A-9D6B-0E6EDE40F908}" srcOrd="0" destOrd="5" presId="urn:microsoft.com/office/officeart/2005/8/layout/hList2#1"/>
    <dgm:cxn modelId="{7EC37147-BBA0-40CF-99B2-8E5F60375394}" srcId="{5AAC0AB7-81A1-43D8-89E5-46C5A5AD0396}" destId="{F1EF6BCF-D28B-4091-A73B-61D6CC3243E0}" srcOrd="2" destOrd="0" parTransId="{D805A15C-420D-488D-91FF-19C2F20E3F09}" sibTransId="{7593167F-C762-4596-8DD3-754368B455D8}"/>
    <dgm:cxn modelId="{249F5653-3C9B-4776-8986-079BF97FFB68}" srcId="{4926C80C-3DEA-4070-A5DA-541B0478FA21}" destId="{9EF47177-DB16-4EEF-8B89-14C80057C433}" srcOrd="6" destOrd="0" parTransId="{9FB1CF8C-E95B-42BB-83D6-450C8EE04960}" sibTransId="{893A5A3C-F286-4200-AA99-536688AE3F36}"/>
    <dgm:cxn modelId="{FE5E96AF-6D16-47C6-833D-0F3D9237F801}" type="presOf" srcId="{27C34351-89F7-4B94-99BA-8D030DA7C3FC}" destId="{98E5D050-945A-4D1C-976A-17D73D85A3F9}" srcOrd="0" destOrd="1" presId="urn:microsoft.com/office/officeart/2005/8/layout/hList2#1"/>
    <dgm:cxn modelId="{5D08C8D8-2365-42B1-AD0F-6A5C35E5CFC3}" srcId="{5AAC0AB7-81A1-43D8-89E5-46C5A5AD0396}" destId="{CC84B237-41BB-4751-A777-A70B05E663FC}" srcOrd="1" destOrd="0" parTransId="{25A82B12-81FD-422A-979F-BABE24400F28}" sibTransId="{F9DE3154-FEE3-4FDF-93F7-A2366A1F5C47}"/>
    <dgm:cxn modelId="{A0A3D99F-F45D-479E-B3E5-5F81BA67FD3F}" type="presOf" srcId="{87D4B87D-D3CF-439A-8B4E-549F7C3DA753}" destId="{29C754C7-44A3-4263-BE93-6EE707987FD5}" srcOrd="0" destOrd="4" presId="urn:microsoft.com/office/officeart/2005/8/layout/hList2#1"/>
    <dgm:cxn modelId="{A8B17042-5CDB-445C-8C83-2212903C07E1}" type="presOf" srcId="{4926C80C-3DEA-4070-A5DA-541B0478FA21}" destId="{14BDE278-8137-4974-B88E-1221DA7ABCB1}" srcOrd="0" destOrd="0" presId="urn:microsoft.com/office/officeart/2005/8/layout/hList2#1"/>
    <dgm:cxn modelId="{33C2506F-19BA-4A35-9A7B-855FD4159EB4}" type="presOf" srcId="{1A15C0C0-A8CF-4C47-872B-3B264DEF0BDA}" destId="{01169AA4-6DA5-4C6A-9D6B-0E6EDE40F908}" srcOrd="0" destOrd="7" presId="urn:microsoft.com/office/officeart/2005/8/layout/hList2#1"/>
    <dgm:cxn modelId="{094C13AF-69D3-4F50-AF9E-B887E006DF17}" srcId="{AA1C303B-3A4B-470B-B51B-169678430563}" destId="{066F179F-B41E-4498-8A98-E98F18872E41}" srcOrd="6" destOrd="0" parTransId="{BD4F9223-9B83-4DF1-85A6-911F09B07556}" sibTransId="{BC36D144-DB4D-440D-8B35-F88CBFBD39CD}"/>
    <dgm:cxn modelId="{F3CC1605-F3D2-4FFB-A95E-C1025357B68D}" type="presOf" srcId="{5AAC0AB7-81A1-43D8-89E5-46C5A5AD0396}" destId="{9883DD13-E657-4984-B0F2-19085EE67EAF}" srcOrd="0" destOrd="0" presId="urn:microsoft.com/office/officeart/2005/8/layout/hList2#1"/>
    <dgm:cxn modelId="{4703B0D9-157F-4502-BAC5-2849BB9DC586}" srcId="{4926C80C-3DEA-4070-A5DA-541B0478FA21}" destId="{B1B23BE5-7087-4797-8373-0FF77CBCAA25}" srcOrd="0" destOrd="0" parTransId="{36C3DBF0-AB6E-4EF0-AE77-008539FC6FBB}" sibTransId="{88B9A092-B73D-400B-BD16-FA0D44E908EC}"/>
    <dgm:cxn modelId="{D6200D0D-A3B9-4442-984B-BC706C6C6ECB}" type="presOf" srcId="{C78EF0CF-1367-43C6-8F69-F19001F73E83}" destId="{EBB7B7A9-1598-4782-B3BB-C805AFF8B891}" srcOrd="0" destOrd="2" presId="urn:microsoft.com/office/officeart/2005/8/layout/hList2#1"/>
    <dgm:cxn modelId="{D9EC6155-4E34-4511-96B0-1856E98776D5}" type="presOf" srcId="{B1B23BE5-7087-4797-8373-0FF77CBCAA25}" destId="{29C754C7-44A3-4263-BE93-6EE707987FD5}" srcOrd="0" destOrd="0" presId="urn:microsoft.com/office/officeart/2005/8/layout/hList2#1"/>
    <dgm:cxn modelId="{AC635BF0-763C-4964-A7CD-59A1D0C23550}" srcId="{AA1C303B-3A4B-470B-B51B-169678430563}" destId="{A3AAA802-A800-49EC-B376-9BE1FDD78D73}" srcOrd="4" destOrd="0" parTransId="{E9CB6127-3BCC-4E48-94E0-7CFDB56877CB}" sibTransId="{8D8F1AC7-D173-4FDB-9F16-BE1725C600C5}"/>
    <dgm:cxn modelId="{830CFB3F-C735-443D-8518-09B9EB6B1835}" type="presOf" srcId="{CC84B237-41BB-4751-A777-A70B05E663FC}" destId="{01169AA4-6DA5-4C6A-9D6B-0E6EDE40F908}" srcOrd="0" destOrd="1" presId="urn:microsoft.com/office/officeart/2005/8/layout/hList2#1"/>
    <dgm:cxn modelId="{5B0D01B5-FECE-47E4-AAC6-CEC5AACBC163}" srcId="{AA1C303B-3A4B-470B-B51B-169678430563}" destId="{1E8B6801-BEA7-4418-A0E5-AD9D20BF8B9A}" srcOrd="9" destOrd="0" parTransId="{39BF2A04-9EB0-4D4D-989C-DF94EEE333B3}" sibTransId="{33F33263-9E68-4D7F-B2D5-0EC782A89ABF}"/>
    <dgm:cxn modelId="{8D3B00ED-6DB6-4B12-814E-BDA15EAA4319}" type="presOf" srcId="{95651622-1F67-4A02-B60C-FA6C3221E028}" destId="{EBB7B7A9-1598-4782-B3BB-C805AFF8B891}" srcOrd="0" destOrd="8" presId="urn:microsoft.com/office/officeart/2005/8/layout/hList2#1"/>
    <dgm:cxn modelId="{8FBA6C1E-2B93-4C8B-96B9-E0446FD4CD66}" srcId="{AA1C303B-3A4B-470B-B51B-169678430563}" destId="{CFD6341C-D802-4A9D-80A6-5DE127A40184}" srcOrd="5" destOrd="0" parTransId="{42C46AAE-DB80-4746-9C41-94BE7DC9F37C}" sibTransId="{1E61B2D8-C343-4FAD-A6A4-161A285502C0}"/>
    <dgm:cxn modelId="{CDCF91DD-5B33-4166-B561-E4AA47265688}" srcId="{4926C80C-3DEA-4070-A5DA-541B0478FA21}" destId="{7FFEF0B2-DE2E-459B-869C-665A6694CA80}" srcOrd="3" destOrd="0" parTransId="{B423F6CD-52CB-4419-9C05-26054379103B}" sibTransId="{5A857CA0-9958-49EC-84FE-DC104CB2A5E5}"/>
    <dgm:cxn modelId="{5ABA4316-E0C0-4165-ACA4-AD2CB77A3FBB}" srcId="{AA1C303B-3A4B-470B-B51B-169678430563}" destId="{C78EF0CF-1367-43C6-8F69-F19001F73E83}" srcOrd="2" destOrd="0" parTransId="{F0386128-CD20-49A4-B3C8-5A97F90D964D}" sibTransId="{7895A636-061E-4741-AC5A-EC6459CA4320}"/>
    <dgm:cxn modelId="{3254AA58-2686-4368-97B5-A4B0A5343FF7}" srcId="{55AA4184-86D3-4905-9594-709FB0B30012}" destId="{27C34351-89F7-4B94-99BA-8D030DA7C3FC}" srcOrd="1" destOrd="0" parTransId="{9136A97B-0BE5-459D-82F8-1D895D997B3D}" sibTransId="{B5976A58-9155-4FAA-8372-E1E92BB890CD}"/>
    <dgm:cxn modelId="{A70F8D43-C58D-477E-A9A1-C8C46FD93DBE}" type="presOf" srcId="{F1EF6BCF-D28B-4091-A73B-61D6CC3243E0}" destId="{01169AA4-6DA5-4C6A-9D6B-0E6EDE40F908}" srcOrd="0" destOrd="2" presId="urn:microsoft.com/office/officeart/2005/8/layout/hList2#1"/>
    <dgm:cxn modelId="{8105CD6A-5FD0-4211-9ED6-E14AD7D9E873}" type="presOf" srcId="{2209603D-5B0C-40A3-9780-3CD48BA45A04}" destId="{29C754C7-44A3-4263-BE93-6EE707987FD5}" srcOrd="0" destOrd="1" presId="urn:microsoft.com/office/officeart/2005/8/layout/hList2#1"/>
    <dgm:cxn modelId="{48DD1F55-01A7-4CC0-9930-BABA6500E076}" srcId="{4926C80C-3DEA-4070-A5DA-541B0478FA21}" destId="{5057625B-4B41-48F7-B11B-7F664730EDE8}" srcOrd="5" destOrd="0" parTransId="{5D2503DF-4250-42E0-AC94-25D0EE629033}" sibTransId="{7310AAC3-1759-40A4-88D1-A6C413C97AAE}"/>
    <dgm:cxn modelId="{941E5D6F-ECFD-4444-B2E9-CFF72AE3E723}" srcId="{55AA4184-86D3-4905-9594-709FB0B30012}" destId="{F22FA9EF-20E4-413E-B9FA-4F1210B67B7F}" srcOrd="0" destOrd="0" parTransId="{15FB0FB9-92F5-4221-9F41-0B5EE50E8616}" sibTransId="{BA2350BD-4AD3-4473-980E-D9691779D9CA}"/>
    <dgm:cxn modelId="{B5807F35-3DC3-4DB3-9FF5-B67F14710CD1}" srcId="{AA1C303B-3A4B-470B-B51B-169678430563}" destId="{24D078EA-DF0A-4221-B7A0-944750518943}" srcOrd="3" destOrd="0" parTransId="{B962D549-E8E2-4D5D-99A5-2CF10F50F07B}" sibTransId="{B13EA84E-2F68-4735-992E-7553A82A8E68}"/>
    <dgm:cxn modelId="{CDF0CC2A-F16F-422F-8989-71B7E5DB5B26}" type="presParOf" srcId="{79D2A8D9-CB17-4C58-B089-EDF69831A3BC}" destId="{83C7ECE3-494C-4B9C-8885-5C6E490F795B}" srcOrd="0" destOrd="0" presId="urn:microsoft.com/office/officeart/2005/8/layout/hList2#1"/>
    <dgm:cxn modelId="{2563E484-EF5A-475E-8647-11A25C463AB5}" type="presParOf" srcId="{83C7ECE3-494C-4B9C-8885-5C6E490F795B}" destId="{11C263CF-8B38-47A1-817F-5499CDCDBFE8}" srcOrd="0" destOrd="0" presId="urn:microsoft.com/office/officeart/2005/8/layout/hList2#1"/>
    <dgm:cxn modelId="{FC9B3626-EB23-4890-B11D-0869D4F08F2A}" type="presParOf" srcId="{83C7ECE3-494C-4B9C-8885-5C6E490F795B}" destId="{29C754C7-44A3-4263-BE93-6EE707987FD5}" srcOrd="1" destOrd="0" presId="urn:microsoft.com/office/officeart/2005/8/layout/hList2#1"/>
    <dgm:cxn modelId="{2D6CD2D0-DBE6-4CA4-8E0A-BF9B7B739F65}" type="presParOf" srcId="{83C7ECE3-494C-4B9C-8885-5C6E490F795B}" destId="{14BDE278-8137-4974-B88E-1221DA7ABCB1}" srcOrd="2" destOrd="0" presId="urn:microsoft.com/office/officeart/2005/8/layout/hList2#1"/>
    <dgm:cxn modelId="{A5E05B89-EE04-4AB5-A4F7-C59C73E27B52}" type="presParOf" srcId="{79D2A8D9-CB17-4C58-B089-EDF69831A3BC}" destId="{F77FB594-5AD1-409A-B73C-DE2064743F3B}" srcOrd="1" destOrd="0" presId="urn:microsoft.com/office/officeart/2005/8/layout/hList2#1"/>
    <dgm:cxn modelId="{52E26892-E46C-4963-B34E-8697E4902C03}" type="presParOf" srcId="{79D2A8D9-CB17-4C58-B089-EDF69831A3BC}" destId="{63CA4140-A629-47E8-9DD8-645A0656C991}" srcOrd="2" destOrd="0" presId="urn:microsoft.com/office/officeart/2005/8/layout/hList2#1"/>
    <dgm:cxn modelId="{8F9770B2-AE61-4479-900C-C136AF946287}" type="presParOf" srcId="{63CA4140-A629-47E8-9DD8-645A0656C991}" destId="{6ACC214B-60E2-4BAD-BE33-C5156B20D4D3}" srcOrd="0" destOrd="0" presId="urn:microsoft.com/office/officeart/2005/8/layout/hList2#1"/>
    <dgm:cxn modelId="{6A329609-E589-4AF4-8082-B5A78C4D586E}" type="presParOf" srcId="{63CA4140-A629-47E8-9DD8-645A0656C991}" destId="{98E5D050-945A-4D1C-976A-17D73D85A3F9}" srcOrd="1" destOrd="0" presId="urn:microsoft.com/office/officeart/2005/8/layout/hList2#1"/>
    <dgm:cxn modelId="{EA0DA889-A208-4C04-85E8-6E355B9BDF05}" type="presParOf" srcId="{63CA4140-A629-47E8-9DD8-645A0656C991}" destId="{4B606875-C225-4F64-827C-224353040CCB}" srcOrd="2" destOrd="0" presId="urn:microsoft.com/office/officeart/2005/8/layout/hList2#1"/>
    <dgm:cxn modelId="{7E3842F4-A642-485D-BD73-8837C87C4CA0}" type="presParOf" srcId="{79D2A8D9-CB17-4C58-B089-EDF69831A3BC}" destId="{F7108763-4D80-4DB4-9922-6270C30F881E}" srcOrd="3" destOrd="0" presId="urn:microsoft.com/office/officeart/2005/8/layout/hList2#1"/>
    <dgm:cxn modelId="{7BBBBDA0-8453-4FF4-A193-D719FC64D853}" type="presParOf" srcId="{79D2A8D9-CB17-4C58-B089-EDF69831A3BC}" destId="{F857F658-D98A-4911-8E24-116E24E639F5}" srcOrd="4" destOrd="0" presId="urn:microsoft.com/office/officeart/2005/8/layout/hList2#1"/>
    <dgm:cxn modelId="{B9301DFD-2D6A-405B-B07E-92390DDBEEC4}" type="presParOf" srcId="{F857F658-D98A-4911-8E24-116E24E639F5}" destId="{D5ABE7D8-38F8-4D76-A9D1-A3C832E42E72}" srcOrd="0" destOrd="0" presId="urn:microsoft.com/office/officeart/2005/8/layout/hList2#1"/>
    <dgm:cxn modelId="{79EFDAFB-0B38-4E10-8F2B-40A2D1289B15}" type="presParOf" srcId="{F857F658-D98A-4911-8E24-116E24E639F5}" destId="{01169AA4-6DA5-4C6A-9D6B-0E6EDE40F908}" srcOrd="1" destOrd="0" presId="urn:microsoft.com/office/officeart/2005/8/layout/hList2#1"/>
    <dgm:cxn modelId="{9B1F4C11-34BC-4F96-8ED1-70F0B850FCA6}" type="presParOf" srcId="{F857F658-D98A-4911-8E24-116E24E639F5}" destId="{9883DD13-E657-4984-B0F2-19085EE67EAF}" srcOrd="2" destOrd="0" presId="urn:microsoft.com/office/officeart/2005/8/layout/hList2#1"/>
    <dgm:cxn modelId="{C42ECAB1-FB0B-48FC-B89F-892A646DDE53}" type="presParOf" srcId="{79D2A8D9-CB17-4C58-B089-EDF69831A3BC}" destId="{88B899D7-BBB9-44EA-8E63-F642198A83DF}" srcOrd="5" destOrd="0" presId="urn:microsoft.com/office/officeart/2005/8/layout/hList2#1"/>
    <dgm:cxn modelId="{3388E6B3-7F2A-48EC-A60A-E8ED06A1826A}" type="presParOf" srcId="{79D2A8D9-CB17-4C58-B089-EDF69831A3BC}" destId="{FE2F6918-7168-4763-B9C2-1A514371A347}" srcOrd="6" destOrd="0" presId="urn:microsoft.com/office/officeart/2005/8/layout/hList2#1"/>
    <dgm:cxn modelId="{63F66E56-2FD6-41F3-9056-BDB41440F3B1}" type="presParOf" srcId="{FE2F6918-7168-4763-B9C2-1A514371A347}" destId="{5AB466DA-BE64-4B58-A1E5-28F9A5A17940}" srcOrd="0" destOrd="0" presId="urn:microsoft.com/office/officeart/2005/8/layout/hList2#1"/>
    <dgm:cxn modelId="{5435B81B-9E3C-4723-A02B-F3E7B9BD299F}" type="presParOf" srcId="{FE2F6918-7168-4763-B9C2-1A514371A347}" destId="{EBB7B7A9-1598-4782-B3BB-C805AFF8B891}" srcOrd="1" destOrd="0" presId="urn:microsoft.com/office/officeart/2005/8/layout/hList2#1"/>
    <dgm:cxn modelId="{F47C51A7-E486-443C-9E7A-0FE69285AB6A}" type="presParOf" srcId="{FE2F6918-7168-4763-B9C2-1A514371A347}" destId="{21869B3C-CE36-422E-ACB4-E030883BC7A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E278-8137-4974-B88E-1221DA7ABCB1}">
      <dsp:nvSpPr>
        <dsp:cNvPr id="0" name=""/>
        <dsp:cNvSpPr/>
      </dsp:nvSpPr>
      <dsp:spPr>
        <a:xfrm>
          <a:off x="1313563" y="370256"/>
          <a:ext cx="2045318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TRADITIONAL FUNCTIONS</a:t>
          </a:r>
          <a:endParaRPr lang="ru-RU" sz="1500" kern="1200" dirty="0"/>
        </a:p>
      </dsp:txBody>
      <dsp:txXfrm>
        <a:off x="1313563" y="370256"/>
        <a:ext cx="2045318" cy="523559"/>
      </dsp:txXfrm>
    </dsp:sp>
    <dsp:sp modelId="{29C754C7-44A3-4263-BE93-6EE707987FD5}">
      <dsp:nvSpPr>
        <dsp:cNvPr id="0" name=""/>
        <dsp:cNvSpPr/>
      </dsp:nvSpPr>
      <dsp:spPr>
        <a:xfrm>
          <a:off x="491474" y="936405"/>
          <a:ext cx="2891591" cy="407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6175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Accounting and allocation of revenues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Expenditure management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Accounting and reporting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 ante financial control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Treasury support for contracts (agreements, arrangements</a:t>
          </a:r>
          <a:r>
            <a:rPr lang="ru-RU" sz="1700" kern="1200" dirty="0" smtClean="0"/>
            <a:t>)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Ensuring liquidity of the federal budget account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Provision with cash</a:t>
          </a:r>
          <a:endParaRPr lang="ru-RU" sz="1700" kern="1200" dirty="0"/>
        </a:p>
      </dsp:txBody>
      <dsp:txXfrm>
        <a:off x="491474" y="936405"/>
        <a:ext cx="2891591" cy="4074743"/>
      </dsp:txXfrm>
    </dsp:sp>
    <dsp:sp modelId="{11C263CF-8B38-47A1-817F-5499CDCDBFE8}">
      <dsp:nvSpPr>
        <dsp:cNvPr id="0" name=""/>
        <dsp:cNvSpPr/>
      </dsp:nvSpPr>
      <dsp:spPr>
        <a:xfrm>
          <a:off x="109771" y="183703"/>
          <a:ext cx="1047118" cy="1047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6875-C225-4F64-827C-224353040CCB}">
      <dsp:nvSpPr>
        <dsp:cNvPr id="0" name=""/>
        <dsp:cNvSpPr/>
      </dsp:nvSpPr>
      <dsp:spPr>
        <a:xfrm>
          <a:off x="5064929" y="534078"/>
          <a:ext cx="1379883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064929" y="534078"/>
        <a:ext cx="1379883" cy="523559"/>
      </dsp:txXfrm>
    </dsp:sp>
    <dsp:sp modelId="{98E5D050-945A-4D1C-976A-17D73D85A3F9}">
      <dsp:nvSpPr>
        <dsp:cNvPr id="0" name=""/>
        <dsp:cNvSpPr/>
      </dsp:nvSpPr>
      <dsp:spPr>
        <a:xfrm>
          <a:off x="4447799" y="905348"/>
          <a:ext cx="3111853" cy="411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6175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 Issuance of electronic signature key certificates</a:t>
          </a:r>
          <a:endParaRPr lang="en-US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IT system operator</a:t>
          </a:r>
          <a:endParaRPr lang="en-US" sz="1700" kern="1200" noProof="0" dirty="0"/>
        </a:p>
      </dsp:txBody>
      <dsp:txXfrm>
        <a:off x="4447799" y="905348"/>
        <a:ext cx="3111853" cy="4112918"/>
      </dsp:txXfrm>
    </dsp:sp>
    <dsp:sp modelId="{6ACC214B-60E2-4BAD-BE33-C5156B20D4D3}">
      <dsp:nvSpPr>
        <dsp:cNvPr id="0" name=""/>
        <dsp:cNvSpPr/>
      </dsp:nvSpPr>
      <dsp:spPr>
        <a:xfrm>
          <a:off x="4069329" y="194258"/>
          <a:ext cx="1047118" cy="10471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DD13-E657-4984-B0F2-19085EE67EAF}">
      <dsp:nvSpPr>
        <dsp:cNvPr id="0" name=""/>
        <dsp:cNvSpPr/>
      </dsp:nvSpPr>
      <dsp:spPr>
        <a:xfrm>
          <a:off x="9357830" y="348459"/>
          <a:ext cx="2087335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9357830" y="348459"/>
        <a:ext cx="2087335" cy="523559"/>
      </dsp:txXfrm>
    </dsp:sp>
    <dsp:sp modelId="{01169AA4-6DA5-4C6A-9D6B-0E6EDE40F908}">
      <dsp:nvSpPr>
        <dsp:cNvPr id="0" name=""/>
        <dsp:cNvSpPr/>
      </dsp:nvSpPr>
      <dsp:spPr>
        <a:xfrm>
          <a:off x="8597641" y="900819"/>
          <a:ext cx="2737753" cy="411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6175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Placement of federal budget funds to bank deposits</a:t>
          </a:r>
          <a:endParaRPr lang="en-US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Purchase (sale) of securities under </a:t>
          </a:r>
          <a:r>
            <a:rPr lang="ro-MD" sz="1700" kern="1200" noProof="0" dirty="0" smtClean="0"/>
            <a:t>REPO agreement</a:t>
          </a:r>
          <a:r>
            <a:rPr lang="en-US" sz="1700" kern="1200" noProof="0" dirty="0" smtClean="0"/>
            <a:t> </a:t>
          </a:r>
          <a:endParaRPr lang="en-US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Provision of budget loans to budgets of constituents of the RF and to municipalities</a:t>
          </a:r>
          <a:endParaRPr lang="en-US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Purchase (sale) of foreign currency</a:t>
          </a:r>
          <a:endParaRPr lang="en-US" sz="1700" kern="1200" noProof="0" dirty="0"/>
        </a:p>
      </dsp:txBody>
      <dsp:txXfrm>
        <a:off x="8597641" y="900819"/>
        <a:ext cx="2737753" cy="4117448"/>
      </dsp:txXfrm>
    </dsp:sp>
    <dsp:sp modelId="{D5ABE7D8-38F8-4D76-A9D1-A3C832E42E72}">
      <dsp:nvSpPr>
        <dsp:cNvPr id="0" name=""/>
        <dsp:cNvSpPr/>
      </dsp:nvSpPr>
      <dsp:spPr>
        <a:xfrm>
          <a:off x="8139018" y="205463"/>
          <a:ext cx="1047118" cy="10471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E278-8137-4974-B88E-1221DA7ABCB1}">
      <dsp:nvSpPr>
        <dsp:cNvPr id="0" name=""/>
        <dsp:cNvSpPr/>
      </dsp:nvSpPr>
      <dsp:spPr>
        <a:xfrm>
          <a:off x="738002" y="252107"/>
          <a:ext cx="2045318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TRADITIONAL FUNCTIONS</a:t>
          </a:r>
          <a:endParaRPr lang="en-US" sz="1400" kern="1200" noProof="0" dirty="0"/>
        </a:p>
      </dsp:txBody>
      <dsp:txXfrm>
        <a:off x="738002" y="252107"/>
        <a:ext cx="2045318" cy="391970"/>
      </dsp:txXfrm>
    </dsp:sp>
    <dsp:sp modelId="{29C754C7-44A3-4263-BE93-6EE707987FD5}">
      <dsp:nvSpPr>
        <dsp:cNvPr id="0" name=""/>
        <dsp:cNvSpPr/>
      </dsp:nvSpPr>
      <dsp:spPr>
        <a:xfrm>
          <a:off x="379562" y="849557"/>
          <a:ext cx="2164835" cy="407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569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Accounting and allocation of revenues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Expenditure management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Accounting and reporting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Ex ante financial control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Treasury support for contracts (agreements, arrangements)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Ensuring liquidity of the federal budget account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Provision with cash</a:t>
          </a:r>
          <a:endParaRPr lang="en-US" sz="1400" kern="1200" noProof="0" dirty="0"/>
        </a:p>
      </dsp:txBody>
      <dsp:txXfrm>
        <a:off x="379562" y="849557"/>
        <a:ext cx="2164835" cy="4074743"/>
      </dsp:txXfrm>
    </dsp:sp>
    <dsp:sp modelId="{11C263CF-8B38-47A1-817F-5499CDCDBFE8}">
      <dsp:nvSpPr>
        <dsp:cNvPr id="0" name=""/>
        <dsp:cNvSpPr/>
      </dsp:nvSpPr>
      <dsp:spPr>
        <a:xfrm>
          <a:off x="93793" y="276252"/>
          <a:ext cx="783941" cy="783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6875-C225-4F64-827C-224353040CCB}">
      <dsp:nvSpPr>
        <dsp:cNvPr id="0" name=""/>
        <dsp:cNvSpPr/>
      </dsp:nvSpPr>
      <dsp:spPr>
        <a:xfrm>
          <a:off x="3630162" y="513024"/>
          <a:ext cx="1379883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noProof="0" dirty="0"/>
        </a:p>
      </dsp:txBody>
      <dsp:txXfrm>
        <a:off x="3630162" y="513024"/>
        <a:ext cx="1379883" cy="391970"/>
      </dsp:txXfrm>
    </dsp:sp>
    <dsp:sp modelId="{98E5D050-945A-4D1C-976A-17D73D85A3F9}">
      <dsp:nvSpPr>
        <dsp:cNvPr id="0" name=""/>
        <dsp:cNvSpPr/>
      </dsp:nvSpPr>
      <dsp:spPr>
        <a:xfrm>
          <a:off x="3314698" y="818499"/>
          <a:ext cx="2329737" cy="411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69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 Issuance of electronic signature key certificates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IT system operator</a:t>
          </a:r>
          <a:endParaRPr lang="en-US" sz="1200" kern="1200" noProof="0" dirty="0"/>
        </a:p>
      </dsp:txBody>
      <dsp:txXfrm>
        <a:off x="3314698" y="818499"/>
        <a:ext cx="2329737" cy="4112918"/>
      </dsp:txXfrm>
    </dsp:sp>
    <dsp:sp modelId="{6ACC214B-60E2-4BAD-BE33-C5156B20D4D3}">
      <dsp:nvSpPr>
        <dsp:cNvPr id="0" name=""/>
        <dsp:cNvSpPr/>
      </dsp:nvSpPr>
      <dsp:spPr>
        <a:xfrm>
          <a:off x="3058197" y="284154"/>
          <a:ext cx="783941" cy="7839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DD13-E657-4984-B0F2-19085EE67EAF}">
      <dsp:nvSpPr>
        <dsp:cNvPr id="0" name=""/>
        <dsp:cNvSpPr/>
      </dsp:nvSpPr>
      <dsp:spPr>
        <a:xfrm>
          <a:off x="7004101" y="327405"/>
          <a:ext cx="2087335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noProof="0" dirty="0"/>
        </a:p>
      </dsp:txBody>
      <dsp:txXfrm>
        <a:off x="7004101" y="327405"/>
        <a:ext cx="2087335" cy="391970"/>
      </dsp:txXfrm>
    </dsp:sp>
    <dsp:sp modelId="{01169AA4-6DA5-4C6A-9D6B-0E6EDE40F908}">
      <dsp:nvSpPr>
        <dsp:cNvPr id="0" name=""/>
        <dsp:cNvSpPr/>
      </dsp:nvSpPr>
      <dsp:spPr>
        <a:xfrm>
          <a:off x="6580508" y="831400"/>
          <a:ext cx="2049661" cy="411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45697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Placement of federal budget funds to bank deposits</a:t>
          </a: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Purchase (sale) of securities under REPO agreement </a:t>
          </a: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Provision of budget loans to budgets of constituents of the RF and to municipalities</a:t>
          </a: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Purchase (sale) of foreign currency</a:t>
          </a: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Purchase (sale) of securities under REPO agreement </a:t>
          </a: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Provision of budget loans to budgets of constituents of the RF and to municipalities</a:t>
          </a: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Purchase (sale) of foreign currency</a:t>
          </a:r>
          <a:endParaRPr lang="en-US" sz="1100" kern="1200" noProof="0" dirty="0"/>
        </a:p>
      </dsp:txBody>
      <dsp:txXfrm>
        <a:off x="6580508" y="831400"/>
        <a:ext cx="2049661" cy="4117448"/>
      </dsp:txXfrm>
    </dsp:sp>
    <dsp:sp modelId="{D5ABE7D8-38F8-4D76-A9D1-A3C832E42E72}">
      <dsp:nvSpPr>
        <dsp:cNvPr id="0" name=""/>
        <dsp:cNvSpPr/>
      </dsp:nvSpPr>
      <dsp:spPr>
        <a:xfrm>
          <a:off x="6105051" y="292542"/>
          <a:ext cx="783941" cy="78394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69B3C-CE36-422E-ACB4-E030883BC7A5}">
      <dsp:nvSpPr>
        <dsp:cNvPr id="0" name=""/>
        <dsp:cNvSpPr/>
      </dsp:nvSpPr>
      <dsp:spPr>
        <a:xfrm rot="16200000">
          <a:off x="7185868" y="2636633"/>
          <a:ext cx="4043969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noProof="0" dirty="0"/>
        </a:p>
      </dsp:txBody>
      <dsp:txXfrm>
        <a:off x="7185868" y="2636633"/>
        <a:ext cx="4043969" cy="391970"/>
      </dsp:txXfrm>
    </dsp:sp>
    <dsp:sp modelId="{EBB7B7A9-1598-4782-B3BB-C805AFF8B891}">
      <dsp:nvSpPr>
        <dsp:cNvPr id="0" name=""/>
        <dsp:cNvSpPr/>
      </dsp:nvSpPr>
      <dsp:spPr>
        <a:xfrm>
          <a:off x="9497632" y="810634"/>
          <a:ext cx="1952430" cy="404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697" rIns="85344" bIns="85344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Control and supervision in the financial and budget sphere</a:t>
          </a: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External control of the quality of work of audit organizations</a:t>
          </a: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Analysis of exercising budget authorities by SMFC bodies</a:t>
          </a: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Analysis of carrying out internal financial control and internal financial audit</a:t>
          </a: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Administrative proceedings</a:t>
          </a: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Control over elimination of violations</a:t>
          </a: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Approval of general requirements to carrying out control in the sphere of contractual relations</a:t>
          </a: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kern="1200" noProof="0" dirty="0"/>
        </a:p>
      </dsp:txBody>
      <dsp:txXfrm>
        <a:off x="9497632" y="810634"/>
        <a:ext cx="1952430" cy="4043969"/>
      </dsp:txXfrm>
    </dsp:sp>
    <dsp:sp modelId="{5AB466DA-BE64-4B58-A1E5-28F9A5A17940}">
      <dsp:nvSpPr>
        <dsp:cNvPr id="0" name=""/>
        <dsp:cNvSpPr/>
      </dsp:nvSpPr>
      <dsp:spPr>
        <a:xfrm>
          <a:off x="8914901" y="293232"/>
          <a:ext cx="783941" cy="783941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52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53E797B-76CE-458F-AFB3-34AF72CD7DC0}" type="slidenum">
              <a:rPr lang="ru-RU" smtClean="0"/>
              <a:pPr eaLnBrk="1" hangingPunct="1"/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930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76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48100" y="9426577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 fontAlgn="base">
              <a:spcBef>
                <a:spcPct val="0"/>
              </a:spcBef>
              <a:spcAft>
                <a:spcPct val="0"/>
              </a:spcAft>
            </a:pPr>
            <a:fld id="{ACF13F74-8565-420E-AF7E-D48A475BA43B}" type="slidenum">
              <a:rPr lang="ru-RU" sz="1200">
                <a:solidFill>
                  <a:prstClr val="black"/>
                </a:solidFill>
                <a:cs typeface="Times New Roman" pitchFamily="18" charset="0"/>
              </a:rPr>
              <a:pPr algn="r" defTabSz="89529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19875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716464"/>
            <a:ext cx="4987925" cy="4464049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3371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32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75203" y="1524001"/>
            <a:ext cx="81603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Role of the Federal Treasury in Organization of Internal Control, Audit and Internal State Financial Control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43811" y="4853672"/>
            <a:ext cx="4572000" cy="900238"/>
          </a:xfrm>
          <a:prstGeom prst="rect">
            <a:avLst/>
          </a:prstGeom>
        </p:spPr>
        <p:txBody>
          <a:bodyPr lIns="68572" tIns="34286" rIns="68572" bIns="34286">
            <a:spAutoFit/>
          </a:bodyPr>
          <a:lstStyle/>
          <a:p>
            <a:pPr marL="134985" algn="r">
              <a:spcBef>
                <a:spcPts val="0"/>
              </a:spcBef>
            </a:pPr>
            <a:r>
              <a:rPr lang="en-US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Deputy Head of the </a:t>
            </a:r>
            <a:br>
              <a:rPr lang="en-US" kern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Treasury</a:t>
            </a:r>
            <a:endParaRPr lang="ru-RU" kern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85" algn="r">
              <a:spcBef>
                <a:spcPts val="0"/>
              </a:spcBef>
            </a:pPr>
            <a:r>
              <a:rPr lang="en-US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ru-RU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Demidov</a:t>
            </a:r>
            <a:endParaRPr lang="ru-RU" kern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1127615" y="2789118"/>
            <a:ext cx="10515600" cy="784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</a:t>
            </a:r>
            <a:endParaRPr lang="ru-RU" sz="5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7149" y="5289313"/>
            <a:ext cx="6096000" cy="748912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 marL="179976" algn="r">
              <a:spcBef>
                <a:spcPts val="0"/>
              </a:spcBef>
            </a:pPr>
            <a:endParaRPr lang="ru-RU" sz="1600" kern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976" algn="r">
              <a:spcBef>
                <a:spcPts val="0"/>
              </a:spcBef>
            </a:pPr>
            <a:r>
              <a:rPr lang="en-US" sz="2700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700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700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Yu. Demidov</a:t>
            </a:r>
            <a:endParaRPr lang="ru-RU" sz="2700" kern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52804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23887" y="252894"/>
            <a:ext cx="8424275" cy="650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7" tIns="45714" rIns="91427" bIns="45714" anchor="ctr"/>
          <a:lstStyle/>
          <a:p>
            <a:pPr algn="r" defTabSz="449201">
              <a:defRPr/>
            </a:pPr>
            <a:r>
              <a:rPr lang="en-US" sz="24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 OF THE PRESENTATION</a:t>
            </a:r>
            <a:endParaRPr lang="en-US" sz="24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6816" y="2042598"/>
            <a:ext cx="10656277" cy="267764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marL="342851" indent="-342851">
              <a:buFont typeface="+mj-lt"/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AUTHORITIES OF THE FEDERAL TREASURY PRIOR TO DECREE OF THE PRESIDENT OF THE RUSSIAN FEDERATION AS OF FEBRUARY 2, 2016,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  <a:p>
            <a:pPr marL="342851" indent="-342851">
              <a:buFont typeface="+mj-lt"/>
              <a:buAutoNum type="arabicPeriod"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AUTHORITIES OF THE FEDERAL TREASURY WITH RESPECT TO INTERNAL STATE FINANCIAL CONTROL</a:t>
            </a:r>
          </a:p>
          <a:p>
            <a:pPr marL="342851" indent="-342851">
              <a:buFont typeface="+mj-lt"/>
              <a:buAutoNum type="arabicPeriod"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AUTHORITIES OF THE FEDERAL TREASURY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DECREE OF THE PRESIDENT OF THE RUSSIAN FEDERATION AS OF FEBRUARY 2, 2016, No. 41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2474715"/>
              </p:ext>
            </p:extLst>
          </p:nvPr>
        </p:nvGraphicFramePr>
        <p:xfrm>
          <a:off x="330942" y="1484784"/>
          <a:ext cx="1144516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44455" y="213885"/>
            <a:ext cx="7548503" cy="433080"/>
          </a:xfrm>
          <a:prstGeom prst="rect">
            <a:avLst/>
          </a:prstGeom>
          <a:noFill/>
        </p:spPr>
        <p:txBody>
          <a:bodyPr wrap="none" lIns="108852" tIns="54426" rIns="108852" bIns="5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 AREAS OF ACTIVITIES OF THE FEDERAL TREASURY</a:t>
            </a:r>
            <a:endParaRPr lang="ru-RU" sz="21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3" y="1817628"/>
            <a:ext cx="960107" cy="71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19215" y="1689359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FINANCIAL MARKET PARTICIPANT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30707" y="1689359"/>
            <a:ext cx="2263109" cy="293955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IT FUNCTIONS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42090" y="3466466"/>
            <a:ext cx="2811741" cy="3294776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</a:rPr>
              <a:t>SIIS “Electronic budget”</a:t>
            </a:r>
          </a:p>
          <a:p>
            <a:pPr lvl="0"/>
            <a:endParaRPr lang="en-US" sz="700" dirty="0" smtClean="0">
              <a:solidFill>
                <a:schemeClr val="bg1"/>
              </a:solidFill>
            </a:endParaRPr>
          </a:p>
          <a:p>
            <a:pPr lvl="0"/>
            <a:r>
              <a:rPr lang="ro-MD" sz="1500" dirty="0" smtClean="0">
                <a:solidFill>
                  <a:schemeClr val="bg1"/>
                </a:solidFill>
              </a:rPr>
              <a:t>SIS </a:t>
            </a:r>
            <a:r>
              <a:rPr lang="en-US" sz="1500" dirty="0" smtClean="0">
                <a:solidFill>
                  <a:schemeClr val="bg1"/>
                </a:solidFill>
              </a:rPr>
              <a:t>“GMP” </a:t>
            </a:r>
            <a:r>
              <a:rPr lang="en-US" sz="1500" dirty="0" smtClean="0">
                <a:solidFill>
                  <a:schemeClr val="bg1"/>
                </a:solidFill>
              </a:rPr>
              <a:t>(on public and municipal payments)</a:t>
            </a:r>
            <a:endParaRPr lang="en-US" sz="1500" dirty="0" smtClean="0">
              <a:solidFill>
                <a:schemeClr val="bg1"/>
              </a:solidFill>
            </a:endParaRPr>
          </a:p>
          <a:p>
            <a:pPr lvl="0"/>
            <a:endParaRPr lang="en-US" sz="700" dirty="0" smtClean="0">
              <a:solidFill>
                <a:schemeClr val="bg1"/>
              </a:solidFill>
            </a:endParaRPr>
          </a:p>
          <a:p>
            <a:pPr lvl="0"/>
            <a:r>
              <a:rPr lang="ro-MD" sz="1600" dirty="0" smtClean="0">
                <a:solidFill>
                  <a:schemeClr val="bg1"/>
                </a:solidFill>
              </a:rPr>
              <a:t>SAS</a:t>
            </a:r>
            <a:r>
              <a:rPr lang="en-US" sz="1600" dirty="0" smtClean="0">
                <a:solidFill>
                  <a:schemeClr val="bg1"/>
                </a:solidFill>
              </a:rPr>
              <a:t> “Management”</a:t>
            </a:r>
          </a:p>
          <a:p>
            <a:pPr lvl="0"/>
            <a:endParaRPr lang="en-US" sz="700" dirty="0" smtClean="0">
              <a:solidFill>
                <a:schemeClr val="bg1"/>
              </a:solidFill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Common portal of the budget system</a:t>
            </a:r>
          </a:p>
          <a:p>
            <a:pPr lvl="0"/>
            <a:r>
              <a:rPr lang="en-US" sz="7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UIS in the sphere of procurement</a:t>
            </a:r>
            <a:r>
              <a:rPr lang="en-US" sz="1600" dirty="0" smtClean="0">
                <a:solidFill>
                  <a:schemeClr val="bg1"/>
                </a:solidFill>
              </a:rPr>
              <a:t>s</a:t>
            </a:r>
          </a:p>
          <a:p>
            <a:pPr lvl="0"/>
            <a:endParaRPr lang="en-US" sz="700" dirty="0" smtClean="0">
              <a:solidFill>
                <a:schemeClr val="bg1"/>
              </a:solidFill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Official website for placement of information abut public institutions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2324608" y="1970320"/>
            <a:ext cx="2194560" cy="477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US" dirty="0"/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56754" y="336147"/>
            <a:ext cx="7836239" cy="650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7" tIns="45714" rIns="91427" bIns="45714" anchor="ctr"/>
          <a:lstStyle/>
          <a:p>
            <a:pPr algn="r" defTabSz="449201">
              <a:defRPr/>
            </a:pPr>
            <a:r>
              <a:rPr lang="en-US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 OF STATE (MUNICIPAL) FINANCIAL CONTROL (AUDIT) IN THE RUSSIAN FEDERATION</a:t>
            </a:r>
            <a:endParaRPr lang="en-US" sz="21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529" y="2851723"/>
            <a:ext cx="11697224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3218" y="4687911"/>
            <a:ext cx="11779775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531" y="1825214"/>
            <a:ext cx="1800860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 Federation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919" y="2898881"/>
            <a:ext cx="1800860" cy="523204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Constituents of the Russian Federation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530" y="4793077"/>
            <a:ext cx="1800860" cy="3231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 formations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6979" y="1266896"/>
            <a:ext cx="6447243" cy="6463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en-US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 of Accounts of the RF – </a:t>
            </a:r>
          </a:p>
          <a:p>
            <a:pPr algn="ctr" defTabSz="666658">
              <a:spcAft>
                <a:spcPts val="0"/>
              </a:spcAft>
            </a:pPr>
            <a:r>
              <a:rPr lang="en-US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supreme body of state financial control</a:t>
            </a:r>
            <a:endParaRPr lang="en-US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449703" y="2091952"/>
            <a:ext cx="1961467" cy="67484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Treasury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8010561" y="2103329"/>
            <a:ext cx="1853659" cy="67484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Service for Financial and Budget Supervision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4790943" y="2091953"/>
            <a:ext cx="2902039" cy="6748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r>
              <a:rPr lang="en-US" sz="1300" dirty="0" smtClean="0">
                <a:solidFill>
                  <a:schemeClr val="accent3">
                    <a:lumMod val="75000"/>
                  </a:schemeClr>
                </a:solidFill>
              </a:rPr>
              <a:t>Delegation of authorities</a:t>
            </a:r>
            <a:endParaRPr lang="en-US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397409" y="1986576"/>
            <a:ext cx="1213953" cy="833269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480457" y="1970320"/>
            <a:ext cx="1080968" cy="833269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51680" y="2893452"/>
            <a:ext cx="3299968" cy="5847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and account body of a constituent of the RF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2436244" y="3595633"/>
            <a:ext cx="1961467" cy="86989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Territorial body of the Federal Treasury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9972028" y="3607801"/>
            <a:ext cx="2091821" cy="95806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state financial control body of a constituent of 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460628" y="5414273"/>
            <a:ext cx="1961467" cy="117956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Territorial department of the territorial body of the Federal Treasury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9977287" y="4939458"/>
            <a:ext cx="2086563" cy="106459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municipal financial control body of a constituent of the RF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680" y="4793076"/>
            <a:ext cx="3299968" cy="5847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and account body of a municipal formation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425812" y="2766803"/>
            <a:ext cx="15549" cy="84099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441361" y="4464646"/>
            <a:ext cx="0" cy="94962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8010561" y="3607801"/>
            <a:ext cx="1853659" cy="95806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Territorial body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Federal Service for Financial and Budget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330163" y="3516323"/>
            <a:ext cx="1214455" cy="102851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35889" y="3516323"/>
            <a:ext cx="1403003" cy="102851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лево 33"/>
          <p:cNvSpPr/>
          <p:nvPr/>
        </p:nvSpPr>
        <p:spPr>
          <a:xfrm>
            <a:off x="4862063" y="3749410"/>
            <a:ext cx="2902039" cy="6748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r>
              <a:rPr lang="en-US" sz="1300" dirty="0">
                <a:solidFill>
                  <a:schemeClr val="accent3">
                    <a:lumMod val="75000"/>
                  </a:schemeClr>
                </a:solidFill>
              </a:rPr>
              <a:t>Delegation of authorities</a:t>
            </a:r>
            <a:endParaRPr lang="en-US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895726" y="152258"/>
            <a:ext cx="8185150" cy="7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AUTHORITIES OF THE FEDERAL TREASURY WITH RESPECT TO CARRYING OUT INTERNAL STATE (MUNICIPAL) BUDGET CONTROL</a:t>
            </a:r>
            <a:endParaRPr lang="en-US" altLang="ru-RU" sz="1800" dirty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895725" y="986275"/>
            <a:ext cx="3940175" cy="3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en-US" altLang="ru-RU" sz="20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control</a:t>
            </a:r>
            <a:endParaRPr lang="en-US" altLang="ru-RU" sz="20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3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	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0238" y="1490663"/>
            <a:ext cx="2196624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2213" y="1495425"/>
            <a:ext cx="2174875" cy="468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4900" y="149701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0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</a:t>
            </a:r>
            <a:endParaRPr lang="en-US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375" y="2070100"/>
            <a:ext cx="1655763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operations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1325" y="2090738"/>
            <a:ext cx="1655763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the whole totality of operations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76863" y="2081213"/>
            <a:ext cx="16557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evaluation of the state of the sphere 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activities</a:t>
            </a: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controlled object</a:t>
            </a:r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70813" y="2058988"/>
            <a:ext cx="1655762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collection and analysis of information about controlled objects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86988" y="2074863"/>
            <a:ext cx="1655762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supporting documents</a:t>
            </a:r>
            <a:endParaRPr lang="en-US" alt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1225" y="2959100"/>
            <a:ext cx="133191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on-site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1225" y="3878263"/>
            <a:ext cx="133191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Table-top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225" y="4746625"/>
            <a:ext cx="136366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8213" y="56610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0713" y="30321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justification of document use</a:t>
            </a:r>
            <a:endParaRPr lang="en-US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76863" y="3878263"/>
            <a:ext cx="16557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(examination) of examined objectives</a:t>
            </a:r>
            <a:endParaRPr lang="en-US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0713" y="47466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on objects</a:t>
            </a:r>
            <a:endParaRPr lang="en-US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0713" y="5458691"/>
            <a:ext cx="1331912" cy="796059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 </a:t>
            </a: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examined object to requirements of </a:t>
            </a: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RLA</a:t>
            </a:r>
            <a:endParaRPr lang="en-US" alt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94663" y="3016250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 in the sphere of budget legal relations</a:t>
            </a:r>
            <a:endParaRPr lang="en-US" alt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94663" y="3767138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 of the controlled object</a:t>
            </a:r>
            <a:endParaRPr lang="en-US" alt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87450" y="1247775"/>
            <a:ext cx="9967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6" name="Группа 35"/>
          <p:cNvGrpSpPr>
            <a:grpSpLocks/>
          </p:cNvGrpSpPr>
          <p:nvPr/>
        </p:nvGrpSpPr>
        <p:grpSpPr bwMode="auto">
          <a:xfrm>
            <a:off x="1187450" y="1239838"/>
            <a:ext cx="9963150" cy="257175"/>
            <a:chOff x="1187016" y="1239393"/>
            <a:chExt cx="9963584" cy="258119"/>
          </a:xfrm>
        </p:grpSpPr>
        <p:cxnSp>
          <p:nvCxnSpPr>
            <p:cNvPr id="30" name="Прямая соединительная линия 29"/>
            <p:cNvCxnSpPr>
              <a:endCxn id="6" idx="0"/>
            </p:cNvCxnSpPr>
            <p:nvPr/>
          </p:nvCxnSpPr>
          <p:spPr>
            <a:xfrm>
              <a:off x="1187016" y="124895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638223" y="1255326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865583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8542224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1150600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7" name="Группа 44"/>
          <p:cNvGrpSpPr>
            <a:grpSpLocks/>
          </p:cNvGrpSpPr>
          <p:nvPr/>
        </p:nvGrpSpPr>
        <p:grpSpPr bwMode="auto">
          <a:xfrm>
            <a:off x="728663" y="2646363"/>
            <a:ext cx="190500" cy="3302000"/>
            <a:chOff x="728805" y="2646830"/>
            <a:chExt cx="190501" cy="330225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739917" y="2646830"/>
              <a:ext cx="7938" cy="33022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16" idx="1"/>
            </p:cNvCxnSpPr>
            <p:nvPr/>
          </p:nvCxnSpPr>
          <p:spPr>
            <a:xfrm>
              <a:off x="739917" y="3266003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47855" y="4185236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39917" y="5020325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28805" y="5949085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Прямая соединительная линия 46"/>
          <p:cNvCxnSpPr>
            <a:stCxn id="6" idx="2"/>
          </p:cNvCxnSpPr>
          <p:nvPr/>
        </p:nvCxnSpPr>
        <p:spPr>
          <a:xfrm>
            <a:off x="1187450" y="19589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39850" y="21113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7" idx="2"/>
          </p:cNvCxnSpPr>
          <p:nvPr/>
        </p:nvCxnSpPr>
        <p:spPr>
          <a:xfrm>
            <a:off x="3638550" y="1958975"/>
            <a:ext cx="0" cy="131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авая фигурная скобка 55"/>
          <p:cNvSpPr/>
          <p:nvPr/>
        </p:nvSpPr>
        <p:spPr>
          <a:xfrm rot="5400000">
            <a:off x="2799557" y="4461669"/>
            <a:ext cx="157162" cy="3956050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TextBox 56"/>
          <p:cNvSpPr txBox="1">
            <a:spLocks noChangeArrowheads="1"/>
          </p:cNvSpPr>
          <p:nvPr/>
        </p:nvSpPr>
        <p:spPr bwMode="auto">
          <a:xfrm>
            <a:off x="2209800" y="6518275"/>
            <a:ext cx="1941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Act, report</a:t>
            </a:r>
            <a:endParaRPr lang="en-US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53" name="Группа 61"/>
          <p:cNvGrpSpPr>
            <a:grpSpLocks/>
          </p:cNvGrpSpPr>
          <p:nvPr/>
        </p:nvGrpSpPr>
        <p:grpSpPr bwMode="auto">
          <a:xfrm>
            <a:off x="5527675" y="2787650"/>
            <a:ext cx="173038" cy="550863"/>
            <a:chOff x="5527964" y="2787866"/>
            <a:chExt cx="172495" cy="550791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5527964" y="2787866"/>
              <a:ext cx="0" cy="5507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endCxn id="20" idx="1"/>
            </p:cNvCxnSpPr>
            <p:nvPr/>
          </p:nvCxnSpPr>
          <p:spPr>
            <a:xfrm>
              <a:off x="5527964" y="3338657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54" name="Группа 72"/>
          <p:cNvGrpSpPr>
            <a:grpSpLocks/>
          </p:cNvGrpSpPr>
          <p:nvPr/>
        </p:nvGrpSpPr>
        <p:grpSpPr bwMode="auto">
          <a:xfrm>
            <a:off x="5519738" y="4605338"/>
            <a:ext cx="176212" cy="1401762"/>
            <a:chOff x="5527964" y="4564784"/>
            <a:chExt cx="175614" cy="140234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5527964" y="4564784"/>
              <a:ext cx="0" cy="14023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527964" y="5020584"/>
              <a:ext cx="1724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531128" y="5967125"/>
              <a:ext cx="1724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Прямая соединительная линия 74"/>
          <p:cNvCxnSpPr/>
          <p:nvPr/>
        </p:nvCxnSpPr>
        <p:spPr>
          <a:xfrm>
            <a:off x="5865813" y="19589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авая фигурная скобка 75"/>
          <p:cNvSpPr/>
          <p:nvPr/>
        </p:nvSpPr>
        <p:spPr>
          <a:xfrm rot="5400000">
            <a:off x="6076552" y="5276453"/>
            <a:ext cx="210345" cy="2273300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7" name="TextBox 76"/>
          <p:cNvSpPr txBox="1">
            <a:spLocks noChangeArrowheads="1"/>
          </p:cNvSpPr>
          <p:nvPr/>
        </p:nvSpPr>
        <p:spPr bwMode="auto">
          <a:xfrm>
            <a:off x="4940300" y="6543675"/>
            <a:ext cx="26447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endParaRPr lang="en-US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58" name="Группа 81"/>
          <p:cNvGrpSpPr>
            <a:grpSpLocks/>
          </p:cNvGrpSpPr>
          <p:nvPr/>
        </p:nvGrpSpPr>
        <p:grpSpPr bwMode="auto">
          <a:xfrm>
            <a:off x="7908925" y="2787650"/>
            <a:ext cx="173038" cy="1189038"/>
            <a:chOff x="7909538" y="2787866"/>
            <a:chExt cx="172495" cy="1188389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7909538" y="2787866"/>
              <a:ext cx="0" cy="11883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909538" y="3976255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909538" y="3251163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авая фигурная скобка 84"/>
          <p:cNvSpPr/>
          <p:nvPr/>
        </p:nvSpPr>
        <p:spPr>
          <a:xfrm rot="5400000">
            <a:off x="8455025" y="5357019"/>
            <a:ext cx="287338" cy="2135188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0" name="TextBox 85"/>
          <p:cNvSpPr txBox="1">
            <a:spLocks noChangeArrowheads="1"/>
          </p:cNvSpPr>
          <p:nvPr/>
        </p:nvSpPr>
        <p:spPr bwMode="auto">
          <a:xfrm>
            <a:off x="7318375" y="6432550"/>
            <a:ext cx="250031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 on deviations or on the purpose of the inspection</a:t>
            </a:r>
            <a:endParaRPr lang="en-US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61" name="Группа 97"/>
          <p:cNvGrpSpPr>
            <a:grpSpLocks/>
          </p:cNvGrpSpPr>
          <p:nvPr/>
        </p:nvGrpSpPr>
        <p:grpSpPr bwMode="auto">
          <a:xfrm>
            <a:off x="10044113" y="1935163"/>
            <a:ext cx="142875" cy="477837"/>
            <a:chOff x="10044545" y="1934651"/>
            <a:chExt cx="142221" cy="478781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10044545" y="1934651"/>
              <a:ext cx="0" cy="467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0065088" y="2413432"/>
              <a:ext cx="1216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авая фигурная скобка 98"/>
          <p:cNvSpPr/>
          <p:nvPr/>
        </p:nvSpPr>
        <p:spPr>
          <a:xfrm rot="5400000">
            <a:off x="10717213" y="5373687"/>
            <a:ext cx="255588" cy="2125663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3" name="TextBox 99"/>
          <p:cNvSpPr txBox="1">
            <a:spLocks noChangeArrowheads="1"/>
          </p:cNvSpPr>
          <p:nvPr/>
        </p:nvSpPr>
        <p:spPr bwMode="auto">
          <a:xfrm>
            <a:off x="9874250" y="6424613"/>
            <a:ext cx="194151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Permission to </a:t>
            </a:r>
            <a:r>
              <a:rPr lang="en-US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operations</a:t>
            </a:r>
            <a:endParaRPr lang="en-US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6716712" y="3072868"/>
            <a:ext cx="22383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method of control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5167313" y="4224338"/>
            <a:ext cx="19526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66" name="Группа 121"/>
          <p:cNvGrpSpPr>
            <a:grpSpLocks/>
          </p:cNvGrpSpPr>
          <p:nvPr/>
        </p:nvGrpSpPr>
        <p:grpSpPr bwMode="auto">
          <a:xfrm>
            <a:off x="5167313" y="1935163"/>
            <a:ext cx="533400" cy="4071937"/>
            <a:chOff x="5167745" y="1934651"/>
            <a:chExt cx="532712" cy="4072913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167745" y="1934651"/>
              <a:ext cx="14269" cy="40729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>
              <a:endCxn id="13" idx="1"/>
            </p:cNvCxnSpPr>
            <p:nvPr/>
          </p:nvCxnSpPr>
          <p:spPr>
            <a:xfrm>
              <a:off x="5182014" y="2414191"/>
              <a:ext cx="195011" cy="95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182014" y="6007564"/>
              <a:ext cx="51844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Левая фигурная скобка 1"/>
          <p:cNvSpPr/>
          <p:nvPr/>
        </p:nvSpPr>
        <p:spPr>
          <a:xfrm>
            <a:off x="4725989" y="3571875"/>
            <a:ext cx="276224" cy="2682875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56"/>
          <p:cNvSpPr txBox="1">
            <a:spLocks noChangeArrowheads="1"/>
          </p:cNvSpPr>
          <p:nvPr/>
        </p:nvSpPr>
        <p:spPr bwMode="auto">
          <a:xfrm>
            <a:off x="2944893" y="4706865"/>
            <a:ext cx="194151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TREASURY SUPPORT</a:t>
            </a:r>
            <a:r>
              <a:rPr lang="en-US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(act, certificate)</a:t>
            </a:r>
            <a:endParaRPr lang="en-US" altLang="ru-RU" sz="1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586405" y="1523996"/>
            <a:ext cx="11131100" cy="2365935"/>
          </a:xfrm>
          <a:prstGeom prst="roundRect">
            <a:avLst/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86295" y="1523996"/>
            <a:ext cx="2915919" cy="54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  <a:latin typeface="Open Sans Condensed" pitchFamily="34" charset="0"/>
              </a:rPr>
              <a:t>Federal Treasury</a:t>
            </a:r>
            <a:endParaRPr lang="en-US" dirty="0" smtClean="0">
              <a:solidFill>
                <a:srgbClr val="7F7F7F"/>
              </a:solidFill>
              <a:latin typeface="Open Sans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1650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Verification of documents</a:t>
            </a:r>
            <a:endParaRPr lang="en-US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7049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Survey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(if necessary)</a:t>
            </a:r>
            <a:endParaRPr lang="en-US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82628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Authorization</a:t>
            </a:r>
            <a:endParaRPr lang="en-US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3"/>
            <a:endCxn id="6" idx="1"/>
          </p:cNvCxnSpPr>
          <p:nvPr/>
        </p:nvCxnSpPr>
        <p:spPr>
          <a:xfrm>
            <a:off x="7538288" y="2651636"/>
            <a:ext cx="1344340" cy="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4282889" y="2651636"/>
            <a:ext cx="1344159" cy="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27048" y="4866756"/>
            <a:ext cx="1911239" cy="103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Goods, works, </a:t>
            </a:r>
            <a:r>
              <a:rPr lang="en-US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services (control of the fact of delivery, execution, provision</a:t>
            </a:r>
            <a:r>
              <a:rPr lang="en-US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)</a:t>
            </a:r>
            <a:endParaRPr lang="en-US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2628" y="4866756"/>
            <a:ext cx="1911239" cy="103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Executor (co-executor)</a:t>
            </a:r>
            <a:endParaRPr lang="en-US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1469" y="4867205"/>
            <a:ext cx="1911600" cy="103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Budget holder – public customer</a:t>
            </a:r>
            <a:endParaRPr lang="en-US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cxnSp>
        <p:nvCxnSpPr>
          <p:cNvPr id="12" name="Прямая со стрелкой 11"/>
          <p:cNvCxnSpPr>
            <a:stCxn id="11" idx="0"/>
            <a:endCxn id="4" idx="2"/>
          </p:cNvCxnSpPr>
          <p:nvPr/>
        </p:nvCxnSpPr>
        <p:spPr>
          <a:xfrm flipV="1">
            <a:off x="3327269" y="3168236"/>
            <a:ext cx="1" cy="1698969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73937" y="3168236"/>
            <a:ext cx="2207056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9" idx="0"/>
          </p:cNvCxnSpPr>
          <p:nvPr/>
        </p:nvCxnSpPr>
        <p:spPr>
          <a:xfrm flipH="1">
            <a:off x="6582668" y="3168236"/>
            <a:ext cx="1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10" idx="0"/>
          </p:cNvCxnSpPr>
          <p:nvPr/>
        </p:nvCxnSpPr>
        <p:spPr>
          <a:xfrm>
            <a:off x="9838248" y="3168236"/>
            <a:ext cx="0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11973" y="4166258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8179" y="2303527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89589" y="2303527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69019" y="4166258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4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0993" y="4166258"/>
            <a:ext cx="492560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2.1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99858" y="4166258"/>
            <a:ext cx="492560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2.2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93879" y="5038197"/>
            <a:ext cx="1120722" cy="6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0196" y="5038205"/>
            <a:ext cx="1053264" cy="6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687334" y="4098284"/>
            <a:ext cx="1731777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Transfer of funds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720" y="4096286"/>
            <a:ext cx="1293159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Getting to the object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1547" y="2819281"/>
            <a:ext cx="1293159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Opinion on lack of violations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4074" y="3433627"/>
            <a:ext cx="1771648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Opinion on presence / absence of violations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181" y="4392270"/>
            <a:ext cx="1564105" cy="16212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1. An application to receive (transfer) funds; </a:t>
            </a: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 Contract; </a:t>
            </a: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3. Documents that serve as grounds for transfer of funds.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4074" y="130377"/>
            <a:ext cx="8409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ONGOING STATE BUDGET CONTROL OVER FUNDS PROVIDED TO LEGAL ENTITIES FROM BUDGETS OF THE BUDGETARY SYSTEM OF THE RUSSIAN FEDERATION</a:t>
            </a:r>
            <a:endParaRPr lang="en-US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35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" y="1419243"/>
            <a:ext cx="12020551" cy="5286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algn="ctr"/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62302" y="327023"/>
            <a:ext cx="8858249" cy="59055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61" tIns="45681" rIns="91361" bIns="45681" rtlCol="0" anchor="ctr"/>
          <a:lstStyle/>
          <a:p>
            <a:pPr algn="r"/>
            <a:r>
              <a:rPr lang="en-US" sz="21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ENVIRONMENT OF INTERDEPARTMENTAL </a:t>
            </a:r>
            <a:br>
              <a:rPr lang="en-US" sz="21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INTERACTION IN THE COURSE OF EXERCISING CONTROL (AUDIT</a:t>
            </a:r>
            <a:r>
              <a:rPr lang="ru-RU" sz="21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33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52425" y="1457344"/>
            <a:ext cx="3600451" cy="80009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lvl="0" algn="ctr"/>
            <a:r>
              <a:rPr lang="en-US" sz="21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FTS of Russia</a:t>
            </a:r>
            <a:endParaRPr lang="ru-RU" sz="2133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842240" y="1422193"/>
            <a:ext cx="4094656" cy="870395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lvl="0" algn="ctr"/>
            <a:r>
              <a:rPr lang="en-US" sz="21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Treasury</a:t>
            </a:r>
            <a:endParaRPr lang="ru-RU" sz="2133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8162934" y="1422193"/>
            <a:ext cx="3601175" cy="87039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algn="ctr"/>
            <a:r>
              <a:rPr lang="en-US" sz="21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Rosinmonitoring</a:t>
            </a:r>
            <a:endParaRPr lang="ru-RU" sz="2133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1455133" y="6058125"/>
            <a:ext cx="9220200" cy="647491"/>
          </a:xfrm>
          <a:prstGeom prst="ellipseRibbon">
            <a:avLst/>
          </a:prstGeom>
          <a:solidFill>
            <a:schemeClr val="tx2">
              <a:lumMod val="75000"/>
              <a:alpha val="2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algn="ctr"/>
            <a:r>
              <a:rPr lang="en-US" sz="2533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Contract ID</a:t>
            </a:r>
            <a:endParaRPr lang="ru-RU" sz="2533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618" y="3494213"/>
            <a:ext cx="3402623" cy="27278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endParaRPr lang="ru-RU" sz="667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Information on invoices</a:t>
            </a:r>
            <a:r>
              <a:rPr lang="ru-RU" sz="1067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en-US" sz="1067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endParaRPr lang="ru-RU" sz="1067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Information on organizations and physical persons that belong to the “risk group”, with respect to whom there is the following information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: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 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on tax evasion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On existing receivables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On being included in the registry of bad faith suppliers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 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other information (registry of complaints, results of control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);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Information received from territorial bodies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USRLE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USRIE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unified state register of taxpayers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.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285710" indent="-285710">
              <a:buFont typeface="Calibri" panose="020F0502020204030204" pitchFamily="34" charset="0"/>
              <a:buChar char="-"/>
            </a:pPr>
            <a:endParaRPr lang="ru-RU" sz="1467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427" y="2325860"/>
            <a:ext cx="3600451" cy="5488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ru-RU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AIS  “Tax”</a:t>
            </a:r>
            <a:endParaRPr lang="ru-RU" sz="1067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0701" y="2948719"/>
            <a:ext cx="3600451" cy="5103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ru-RU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ASK NDS</a:t>
            </a:r>
            <a:r>
              <a:rPr lang="ro-MD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(ACS VAT</a:t>
            </a:r>
            <a:r>
              <a:rPr lang="ro-MD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067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50324" y="2342203"/>
            <a:ext cx="4005627" cy="532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ru-RU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667" b="1" dirty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Official site of the Unified Information System (UIS) </a:t>
            </a:r>
            <a:r>
              <a:rPr lang="ru-RU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www.zakupki.gov.ru</a:t>
            </a:r>
            <a:endParaRPr lang="ru-RU" sz="1467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297" indent="-171297" algn="ctr">
              <a:buFont typeface="Arial" panose="020B0604020202020204" pitchFamily="34" charset="0"/>
              <a:buChar char="•"/>
            </a:pPr>
            <a:endParaRPr lang="ru-RU" sz="1067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7" b="1" dirty="0">
              <a:solidFill>
                <a:srgbClr val="76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38980" y="2919864"/>
            <a:ext cx="4005627" cy="55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ru-RU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400" b="1" dirty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SIS</a:t>
            </a:r>
            <a:r>
              <a:rPr lang="ru-RU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</a:t>
            </a:r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Electronic budget</a:t>
            </a:r>
            <a:r>
              <a:rPr lang="ru-RU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10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7" b="1" dirty="0">
              <a:solidFill>
                <a:srgbClr val="76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15160" y="3517922"/>
            <a:ext cx="4005627" cy="538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ru-RU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o-MD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 </a:t>
            </a:r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“ASFK” (Treasury automated control system)</a:t>
            </a:r>
            <a:endParaRPr lang="ru-RU" sz="10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7" b="1" dirty="0">
              <a:solidFill>
                <a:srgbClr val="76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62935" y="2342203"/>
            <a:ext cx="3601175" cy="10201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ru-RU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Unified information system on operations (transactions) with cash or other property</a:t>
            </a:r>
            <a:endParaRPr lang="ru-RU" sz="1467" b="1" dirty="0">
              <a:solidFill>
                <a:srgbClr val="14314C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11167" y="4173416"/>
            <a:ext cx="3508131" cy="203423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Information on transactions in personal accounts</a:t>
            </a:r>
            <a:r>
              <a:rPr lang="ru-RU" sz="1067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en-US" sz="1067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endParaRPr lang="ru-RU" sz="1067" b="1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Registry of contracts 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Federal Law No. 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44-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FZ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);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реестр договоров 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Federal Law No. 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223-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FZ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);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Registry of arrangements (agreements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); 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Catalogue of GWS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with information on the structure of pricing with calculation of cost by cost elements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System of reference prices for goods, works, services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information received from territorial 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bodies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.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285710" indent="-285710">
              <a:buFont typeface="Calibri" panose="020F0502020204030204" pitchFamily="34" charset="0"/>
              <a:buChar char="-"/>
            </a:pPr>
            <a:endParaRPr lang="ru-RU" sz="1467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85838" y="4173417"/>
            <a:ext cx="3392749" cy="20061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Information on transactions in settlement accounts</a:t>
            </a:r>
            <a:r>
              <a:rPr lang="ru-RU" sz="1067" b="1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en-US" sz="1067" b="1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endParaRPr lang="ru-RU" sz="1067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Information on organizations and physical persons that belong to the “risk group” with respect to whom there is information that they are involved in extremist activities or terrorism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Other information (interdepartmental interaction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results of control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);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Information received from territorial bodies</a:t>
            </a:r>
            <a:r>
              <a:rPr lang="ru-RU" sz="1067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.</a:t>
            </a:r>
            <a:endParaRPr lang="ru-RU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8285837" y="3432039"/>
            <a:ext cx="3623515" cy="630391"/>
          </a:xfrm>
          <a:prstGeom prst="wave">
            <a:avLst/>
          </a:prstGeom>
          <a:solidFill>
            <a:srgbClr val="931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33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organizations</a:t>
            </a:r>
            <a:endParaRPr lang="ru-RU" sz="2133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 idx="4294967295"/>
          </p:nvPr>
        </p:nvSpPr>
        <p:spPr>
          <a:xfrm>
            <a:off x="3028221" y="4036128"/>
            <a:ext cx="5864245" cy="20796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</a:rPr>
              <a:t>Analysis of execution of budget authorities of state (municipal) financial control bodies that are bodies (officials) representing executive power of constituents of the Russian Federation (local administration)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63" y="1208446"/>
            <a:ext cx="11096703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Decree of the President of the Russian Federation as of February 2, 2016, No. 41 </a:t>
            </a:r>
            <a:b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“On certain issues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related to state control and supervision in the financial and budget sphere”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03" y="2571745"/>
            <a:ext cx="247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Federal Service of Financial and Budget Supervision</a:t>
            </a:r>
            <a:endParaRPr lang="en-US" b="1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9774" y="2571745"/>
            <a:ext cx="21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Federal Treasury</a:t>
            </a:r>
            <a:endParaRPr lang="en-US" b="1" dirty="0" smtClean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049039" y="2429661"/>
            <a:ext cx="2117" cy="335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084226" y="4107396"/>
            <a:ext cx="335758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8953519" y="3370672"/>
            <a:ext cx="238127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33211" y="3109579"/>
            <a:ext cx="2667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IC(A) and </a:t>
            </a:r>
            <a:r>
              <a:rPr lang="en-US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PEO</a:t>
            </a:r>
            <a:r>
              <a:rPr lang="en-US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, Department for i</a:t>
            </a:r>
            <a:r>
              <a:rPr lang="en-US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nternal control and internal audit in the public sector</a:t>
            </a:r>
            <a:r>
              <a:rPr lang="en-US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)</a:t>
            </a:r>
            <a:endParaRPr lang="en-US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5932" y="2653199"/>
            <a:ext cx="5864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Analysis of execution of internal financial control and internal financial audit by chief budget funds administrators</a:t>
            </a:r>
            <a:endParaRPr lang="en-US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718658" y="3363409"/>
            <a:ext cx="238127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62302" y="327023"/>
            <a:ext cx="8858249" cy="59055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9" tIns="45680" rIns="91359" bIns="45680" rtlCol="0" anchor="ctr"/>
          <a:lstStyle/>
          <a:p>
            <a:pPr algn="r"/>
            <a:r>
              <a:rPr lang="en-US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DELEGATION OF CERTAIN BUDGET AUTHORITIES</a:t>
            </a:r>
            <a:endParaRPr lang="en-US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12899" y="4400600"/>
            <a:ext cx="219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Federal Treasury Offices by constituents of the Russian </a:t>
            </a:r>
            <a:r>
              <a:rPr lang="en-US" sz="1600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Federation</a:t>
            </a:r>
            <a:endParaRPr lang="en-US" sz="1600" b="1" dirty="0" smtClean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82184" y="5137163"/>
            <a:ext cx="266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(Internal control and audit departments)</a:t>
            </a:r>
            <a:endParaRPr lang="en-US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310" y="4553000"/>
            <a:ext cx="219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Territorial Office of the </a:t>
            </a:r>
            <a:r>
              <a:rPr lang="en-US" dirty="0">
                <a:solidFill>
                  <a:srgbClr val="00449E"/>
                </a:solidFill>
              </a:rPr>
              <a:t>Federal Service of Financial and Budget </a:t>
            </a:r>
            <a:r>
              <a:rPr lang="en-US" dirty="0" smtClean="0">
                <a:solidFill>
                  <a:srgbClr val="00449E"/>
                </a:solidFill>
              </a:rPr>
              <a:t>Supervision</a:t>
            </a:r>
            <a:endParaRPr lang="en-US" dirty="0">
              <a:solidFill>
                <a:srgbClr val="00449E"/>
              </a:solidFill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14125935"/>
              </p:ext>
            </p:extLst>
          </p:nvPr>
        </p:nvGraphicFramePr>
        <p:xfrm>
          <a:off x="321140" y="1420490"/>
          <a:ext cx="1145006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96210" y="149591"/>
            <a:ext cx="7374994" cy="433080"/>
          </a:xfrm>
          <a:prstGeom prst="rect">
            <a:avLst/>
          </a:prstGeom>
          <a:noFill/>
        </p:spPr>
        <p:txBody>
          <a:bodyPr wrap="none" lIns="108852" tIns="54426" rIns="108852" bIns="5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KEY AREAS OF ACTIVITIES OF THE FEDERAL TREASURY</a:t>
            </a:r>
            <a:endParaRPr lang="en-US" sz="21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77" y="1792038"/>
            <a:ext cx="718378" cy="6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6838" y="1699649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FINANCIAL MARKET PARTICIPANT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23449" y="1568686"/>
            <a:ext cx="2263109" cy="724842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INFORMATION-TECHNOLOGICAL FUNCTIONS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44552" y="3354837"/>
            <a:ext cx="2054657" cy="2494557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</a:rPr>
              <a:t>SIIS “Electronic budget”</a:t>
            </a:r>
          </a:p>
          <a:p>
            <a:pPr lvl="0"/>
            <a:endParaRPr lang="en-US" sz="500" dirty="0">
              <a:solidFill>
                <a:schemeClr val="bg1"/>
              </a:solidFill>
            </a:endParaRPr>
          </a:p>
          <a:p>
            <a:pPr lvl="0"/>
            <a:r>
              <a:rPr lang="ro-MD" sz="1200" dirty="0">
                <a:solidFill>
                  <a:schemeClr val="bg1"/>
                </a:solidFill>
              </a:rPr>
              <a:t>SIS </a:t>
            </a:r>
            <a:r>
              <a:rPr lang="en-US" sz="1200" dirty="0">
                <a:solidFill>
                  <a:schemeClr val="bg1"/>
                </a:solidFill>
              </a:rPr>
              <a:t>“GMP” (on public and municipal payments)</a:t>
            </a:r>
          </a:p>
          <a:p>
            <a:pPr lvl="0"/>
            <a:endParaRPr lang="en-US" sz="500" dirty="0">
              <a:solidFill>
                <a:schemeClr val="bg1"/>
              </a:solidFill>
            </a:endParaRPr>
          </a:p>
          <a:p>
            <a:pPr lvl="0"/>
            <a:r>
              <a:rPr lang="ro-MD" sz="1200" dirty="0">
                <a:solidFill>
                  <a:schemeClr val="bg1"/>
                </a:solidFill>
              </a:rPr>
              <a:t>SAS</a:t>
            </a:r>
            <a:r>
              <a:rPr lang="en-US" sz="1200" dirty="0">
                <a:solidFill>
                  <a:schemeClr val="bg1"/>
                </a:solidFill>
              </a:rPr>
              <a:t> “Management”</a:t>
            </a:r>
          </a:p>
          <a:p>
            <a:pPr lvl="0"/>
            <a:endParaRPr lang="en-US" sz="500" dirty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Common portal of the budget system</a:t>
            </a:r>
          </a:p>
          <a:p>
            <a:pPr lvl="0"/>
            <a:r>
              <a:rPr lang="en-US" sz="5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UIS in the sphere of procurements</a:t>
            </a:r>
          </a:p>
          <a:p>
            <a:pPr lvl="0"/>
            <a:endParaRPr lang="en-US" sz="500" dirty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Official website for placement of information abut </a:t>
            </a:r>
            <a:r>
              <a:rPr lang="en-US" sz="1200" dirty="0" smtClean="0">
                <a:solidFill>
                  <a:schemeClr val="bg1"/>
                </a:solidFill>
              </a:rPr>
              <a:t>public</a:t>
            </a:r>
            <a:endParaRPr lang="en-US" sz="6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(municipal) institutions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08273" y="6282534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891" y="1556503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CONTROL (SUPERVISORY) BODY</a:t>
            </a:r>
            <a:endParaRPr lang="en-US" sz="1400" dirty="0"/>
          </a:p>
        </p:txBody>
      </p:sp>
      <p:pic>
        <p:nvPicPr>
          <p:cNvPr id="1026" name="Picture 2" descr="E:\Самара\Луп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68" y="1792038"/>
            <a:ext cx="678944" cy="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16752</TotalTime>
  <Words>1133</Words>
  <Application>Microsoft Office PowerPoint</Application>
  <PresentationFormat>Widescreen</PresentationFormat>
  <Paragraphs>215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Open Sans Condensed</vt:lpstr>
      <vt:lpstr>Calibri</vt:lpstr>
      <vt:lpstr>Wingdings</vt:lpstr>
      <vt:lpstr>Arial</vt:lpstr>
      <vt:lpstr>Times New Roman</vt:lpstr>
      <vt:lpstr>Open Sans Condensed Light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execution of budget authorities of state (municipal) financial control bodies that are bodies (officials) representing executive power of constituents of the Russian Federation (local administration)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Marina Lazo</cp:lastModifiedBy>
  <cp:revision>839</cp:revision>
  <cp:lastPrinted>2016-08-16T11:44:21Z</cp:lastPrinted>
  <dcterms:created xsi:type="dcterms:W3CDTF">2015-03-03T16:27:21Z</dcterms:created>
  <dcterms:modified xsi:type="dcterms:W3CDTF">2016-10-04T17:12:28Z</dcterms:modified>
</cp:coreProperties>
</file>