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924" r:id="rId1"/>
    <p:sldMasterId id="2147483937" r:id="rId2"/>
  </p:sldMasterIdLst>
  <p:notesMasterIdLst>
    <p:notesMasterId r:id="rId17"/>
  </p:notesMasterIdLst>
  <p:handoutMasterIdLst>
    <p:handoutMasterId r:id="rId18"/>
  </p:handoutMasterIdLst>
  <p:sldIdLst>
    <p:sldId id="256" r:id="rId3"/>
    <p:sldId id="316" r:id="rId4"/>
    <p:sldId id="328" r:id="rId5"/>
    <p:sldId id="325" r:id="rId6"/>
    <p:sldId id="327" r:id="rId7"/>
    <p:sldId id="337" r:id="rId8"/>
    <p:sldId id="338" r:id="rId9"/>
    <p:sldId id="335" r:id="rId10"/>
    <p:sldId id="339" r:id="rId11"/>
    <p:sldId id="332" r:id="rId12"/>
    <p:sldId id="334" r:id="rId13"/>
    <p:sldId id="341" r:id="rId14"/>
    <p:sldId id="340" r:id="rId15"/>
    <p:sldId id="279" r:id="rId16"/>
  </p:sldIdLst>
  <p:sldSz cx="9144000" cy="6858000" type="screen4x3"/>
  <p:notesSz cx="6797675" cy="987425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BPG Nino Mtavruli" panose="020B0604020202020204" charset="0"/>
      <p:regular r:id="rId23"/>
      <p:bold r:id="rId24"/>
    </p:embeddedFont>
    <p:embeddedFont>
      <p:font typeface="DejaVu Sans" panose="020B0604020202020204" charset="0"/>
      <p:regular r:id="rId25"/>
      <p:bold r:id="rId26"/>
      <p:italic r:id="rId27"/>
      <p:boldItalic r:id="rId28"/>
    </p:embeddedFont>
    <p:embeddedFont>
      <p:font typeface="Calibri Light" panose="020F0302020204030204" pitchFamily="34" charset="0"/>
      <p:regular r:id="rId29"/>
      <p:italic r:id="rId30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0000"/>
    <a:srgbClr val="D60000"/>
    <a:srgbClr val="F85A5A"/>
    <a:srgbClr val="A80000"/>
    <a:srgbClr val="860000"/>
    <a:srgbClr val="F60000"/>
    <a:srgbClr val="A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>
      <p:cViewPr varScale="1">
        <p:scale>
          <a:sx n="84" d="100"/>
          <a:sy n="84" d="100"/>
        </p:scale>
        <p:origin x="115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5116F5-EC87-4868-BEF3-9416831985D0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8363A5-8A49-44D8-8623-9D9FBF48F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4483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955" cy="493059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245" y="2"/>
            <a:ext cx="2945955" cy="493059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825C7A0-C599-4189-B850-38132AB3D2AF}" type="datetimeFigureOut">
              <a:rPr lang="en-US"/>
              <a:pPr>
                <a:defRPr/>
              </a:pPr>
              <a:t>9/17/2015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3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7" tIns="46219" rIns="92437" bIns="4621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064" y="4690598"/>
            <a:ext cx="5437550" cy="4442432"/>
          </a:xfrm>
          <a:prstGeom prst="rect">
            <a:avLst/>
          </a:prstGeom>
        </p:spPr>
        <p:txBody>
          <a:bodyPr vert="horz" lIns="92437" tIns="46219" rIns="92437" bIns="4621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9560"/>
            <a:ext cx="2945955" cy="493059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245" y="9379560"/>
            <a:ext cx="2945955" cy="493059"/>
          </a:xfrm>
          <a:prstGeom prst="rect">
            <a:avLst/>
          </a:prstGeom>
        </p:spPr>
        <p:txBody>
          <a:bodyPr vert="horz" wrap="square" lIns="92437" tIns="46219" rIns="92437" bIns="4621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7E8F975-CA93-4CAC-8B2D-F6D625F794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335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E8F975-CA93-4CAC-8B2D-F6D625F794B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90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E8F975-CA93-4CAC-8B2D-F6D625F794B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88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7D4CBC-B2C5-4E0C-BDC9-459C7575A7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374517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F23C96-AE04-48C6-BC2B-176B54AB8B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397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F8AF43-D5D2-4CA0-8DBA-D27295DFD1D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540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2667000"/>
            <a:ext cx="7162800" cy="93345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810000"/>
            <a:ext cx="6400800" cy="914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ru-RU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1905000" y="4267200"/>
            <a:ext cx="6781800" cy="457200"/>
          </a:xfrm>
        </p:spPr>
        <p:txBody>
          <a:bodyPr>
            <a:normAutofit/>
          </a:bodyPr>
          <a:lstStyle>
            <a:lvl1pPr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1"/>
          </p:nvPr>
        </p:nvSpPr>
        <p:spPr>
          <a:xfrm>
            <a:off x="1905000" y="4495800"/>
            <a:ext cx="6781800" cy="457200"/>
          </a:xfrm>
        </p:spPr>
        <p:txBody>
          <a:bodyPr>
            <a:normAutofit/>
          </a:bodyPr>
          <a:lstStyle>
            <a:lvl1pPr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4588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7786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f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657"/>
            <a:ext cx="9143994" cy="140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12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6EDE1-5BA2-44AE-8B90-250D128EED6E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9CE8F6-9B7B-482F-ADCE-D120111662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137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6EDE1-5BA2-44AE-8B90-250D128EED6E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BE8AAB-F472-4092-B654-F147BB7956C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291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5373E3-80BD-409F-B8A6-0EEC1CA042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092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5DF423-744E-41E2-8F36-90A26F25120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627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22558D-7DB3-4A8C-B59E-FBD85309DE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277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2258B2-666A-4CFD-B23C-1DEEDDD288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716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E93E66-EA40-407E-A5E6-8DE8278D73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752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BE7DC5-4094-4624-93BB-48931E6C35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771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97D4CBC-B2C5-4E0C-BDC9-459C7575A7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89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457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bg2">
              <a:lumMod val="9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2440296" y="2667000"/>
            <a:ext cx="5105400" cy="10668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Project Management Methodology Used in FAS</a:t>
            </a:r>
            <a:endParaRPr lang="ru-RU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Content Placeholder 3"/>
          <p:cNvSpPr>
            <a:spLocks noGrp="1"/>
          </p:cNvSpPr>
          <p:nvPr>
            <p:ph sz="quarter" idx="10"/>
          </p:nvPr>
        </p:nvSpPr>
        <p:spPr>
          <a:xfrm>
            <a:off x="1143000" y="4876800"/>
            <a:ext cx="6895188" cy="914401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1200" b="1" dirty="0" smtClean="0">
                <a:solidFill>
                  <a:schemeClr val="tx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LEPL Financial Analytical Service</a:t>
            </a:r>
          </a:p>
          <a:p>
            <a:pPr algn="ctr" eaLnBrk="1" hangingPunct="1"/>
            <a:r>
              <a:rPr lang="en-US" sz="1200" b="1" dirty="0" smtClean="0">
                <a:solidFill>
                  <a:schemeClr val="tx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Oct 2015</a:t>
            </a:r>
          </a:p>
          <a:p>
            <a:pPr algn="ctr" eaLnBrk="1" hangingPunct="1"/>
            <a:r>
              <a:rPr lang="en-US" sz="1200" b="1" dirty="0" smtClean="0">
                <a:solidFill>
                  <a:schemeClr val="tx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Giorgi Gurashvili</a:t>
            </a:r>
            <a:endParaRPr lang="ru-RU" sz="1200" b="1" dirty="0" smtClean="0">
              <a:solidFill>
                <a:schemeClr val="tx1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696" y="1965714"/>
            <a:ext cx="3048000" cy="30289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6605" y="1965714"/>
            <a:ext cx="3048000" cy="30289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3" y="0"/>
            <a:ext cx="9144000" cy="9065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69"/>
            <a:ext cx="9144000" cy="9065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826904" y="117897"/>
            <a:ext cx="6555096" cy="670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Process - Overview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BPG Nino Mtavruli" panose="02000806000000020004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904875"/>
            <a:ext cx="4038600" cy="336232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467016" y="4230469"/>
            <a:ext cx="6381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Governance Track - Balancing </a:t>
            </a:r>
            <a:r>
              <a:rPr lang="en-US" dirty="0"/>
              <a:t>efficient and effective use of project resources and delivery of a solution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670" y="4323421"/>
            <a:ext cx="396790" cy="46042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467016" y="5037437"/>
            <a:ext cx="6381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Enactment Tracks - Detailed </a:t>
            </a:r>
            <a:r>
              <a:rPr lang="en-US" dirty="0"/>
              <a:t>sequence of steps by which a solution is defined, built, and deployed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670" y="5130389"/>
            <a:ext cx="396790" cy="46042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974"/>
            <a:ext cx="733643" cy="73364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882904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69"/>
            <a:ext cx="9144000" cy="9065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826904" y="117897"/>
            <a:ext cx="6555096" cy="670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Process - Enactment Tracks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BPG Nino Mtavruli" panose="02000806000000020004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97288" y="1447800"/>
            <a:ext cx="6381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Envision - </a:t>
            </a:r>
            <a:r>
              <a:rPr lang="en-US" dirty="0"/>
              <a:t>Develop a clear understanding of what is needed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18734"/>
            <a:ext cx="396790" cy="46042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97288" y="2159080"/>
            <a:ext cx="6381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Plan - </a:t>
            </a:r>
            <a:r>
              <a:rPr lang="en-US" dirty="0"/>
              <a:t>Evolve the conceptual solution into tangible design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130014"/>
            <a:ext cx="396790" cy="46042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97288" y="3000512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Build - </a:t>
            </a:r>
            <a:r>
              <a:rPr lang="en-US" dirty="0"/>
              <a:t>Build the various aspects of a solution in accordance with Plan 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971446"/>
            <a:ext cx="396790" cy="46042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732790"/>
            <a:ext cx="396790" cy="46042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410648" y="3778338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Stabilize – V&amp;V (Verification and Validation)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479522"/>
            <a:ext cx="396790" cy="46042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397288" y="4527713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Deploy – </a:t>
            </a:r>
            <a:r>
              <a:rPr lang="en-US" dirty="0"/>
              <a:t>Integrate a solution successfully into production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73" y="76076"/>
            <a:ext cx="733643" cy="73364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919872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2" grpId="0"/>
      <p:bldP spid="14" grpId="0"/>
      <p:bldP spid="17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905756" y="3581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en-US" sz="1600" dirty="0" smtClean="0"/>
              <a:t>FAS uses </a:t>
            </a:r>
            <a:r>
              <a:rPr lang="en-US" sz="1600" dirty="0" smtClean="0">
                <a:solidFill>
                  <a:srgbClr val="C00000"/>
                </a:solidFill>
              </a:rPr>
              <a:t>Microsoft Solution Framework for Agile Development &amp; IBM Rational Unified Process </a:t>
            </a:r>
            <a:r>
              <a:rPr lang="en-US" sz="1600" dirty="0" smtClean="0"/>
              <a:t>as a core Software Development Framework. </a:t>
            </a:r>
            <a:endParaRPr lang="en-US" sz="1600" dirty="0">
              <a:solidFill>
                <a:srgbClr val="C00000"/>
              </a:solidFill>
              <a:ea typeface="DejaVu Sans" panose="020B0603030804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689122" y="914400"/>
            <a:ext cx="4060371" cy="2666999"/>
            <a:chOff x="206829" y="1408330"/>
            <a:chExt cx="4060371" cy="3620870"/>
          </a:xfrm>
        </p:grpSpPr>
        <p:sp>
          <p:nvSpPr>
            <p:cNvPr id="43" name="Rounded Rectangle 42"/>
            <p:cNvSpPr/>
            <p:nvPr/>
          </p:nvSpPr>
          <p:spPr>
            <a:xfrm>
              <a:off x="206829" y="1408330"/>
              <a:ext cx="4060371" cy="3620870"/>
            </a:xfrm>
            <a:prstGeom prst="roundRect">
              <a:avLst/>
            </a:prstGeom>
            <a:solidFill>
              <a:schemeClr val="bg1">
                <a:alpha val="1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1269870" y="1875221"/>
              <a:ext cx="2307297" cy="291885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100000">
                  <a:srgbClr val="860000"/>
                </a:gs>
              </a:gsLst>
              <a:lin ang="5400000" scaled="1"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>
                <a:buClr>
                  <a:srgbClr val="C00000"/>
                </a:buClr>
                <a:buFont typeface="Arial" panose="020B0604020202020204" pitchFamily="34" charset="0"/>
                <a:buChar char="›"/>
              </a:pPr>
              <a:r>
                <a:rPr lang="en-US" sz="1200" dirty="0"/>
                <a:t>Requirements Management</a:t>
              </a: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1269870" y="2369017"/>
              <a:ext cx="2307297" cy="294075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100000">
                  <a:srgbClr val="860000"/>
                </a:gs>
              </a:gsLst>
              <a:lin ang="5400000" scaled="1"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>
                <a:buClr>
                  <a:srgbClr val="C00000"/>
                </a:buClr>
                <a:buFont typeface="Arial" panose="020B0604020202020204" pitchFamily="34" charset="0"/>
                <a:buChar char="›"/>
              </a:pPr>
              <a:r>
                <a:rPr lang="en-US" sz="1200" dirty="0"/>
                <a:t>Software Architecture</a:t>
              </a: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1245092" y="2870948"/>
              <a:ext cx="2307297" cy="297850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100000">
                  <a:srgbClr val="860000"/>
                </a:gs>
              </a:gsLst>
              <a:lin ang="5400000" scaled="1"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>
                <a:buClr>
                  <a:srgbClr val="C00000"/>
                </a:buClr>
                <a:buFont typeface="Arial" panose="020B0604020202020204" pitchFamily="34" charset="0"/>
                <a:buChar char="›"/>
              </a:pPr>
              <a:r>
                <a:rPr lang="en-US" sz="1200" dirty="0"/>
                <a:t>Coding Activities</a:t>
              </a:r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1283117" y="3385623"/>
              <a:ext cx="2307297" cy="297850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100000">
                  <a:srgbClr val="860000"/>
                </a:gs>
              </a:gsLst>
              <a:lin ang="5400000" scaled="1"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>
                <a:buClr>
                  <a:srgbClr val="C00000"/>
                </a:buClr>
                <a:buFont typeface="Arial" panose="020B0604020202020204" pitchFamily="34" charset="0"/>
                <a:buChar char="›"/>
              </a:pPr>
              <a:r>
                <a:rPr lang="en-US" sz="1200" dirty="0"/>
                <a:t>Software Testing</a:t>
              </a:r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1269869" y="3898655"/>
              <a:ext cx="2307297" cy="297850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100000">
                  <a:srgbClr val="860000"/>
                </a:gs>
              </a:gsLst>
              <a:lin ang="5400000" scaled="1"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>
                <a:buClr>
                  <a:srgbClr val="C00000"/>
                </a:buClr>
                <a:buFont typeface="Arial" panose="020B0604020202020204" pitchFamily="34" charset="0"/>
                <a:buChar char="›"/>
              </a:pPr>
              <a:r>
                <a:rPr lang="en-US" sz="1200" dirty="0"/>
                <a:t>Continuous Integration</a:t>
              </a:r>
            </a:p>
          </p:txBody>
        </p:sp>
        <p:sp>
          <p:nvSpPr>
            <p:cNvPr id="57" name="Rounded Rectangle 56"/>
            <p:cNvSpPr/>
            <p:nvPr/>
          </p:nvSpPr>
          <p:spPr>
            <a:xfrm rot="5400000">
              <a:off x="-861096" y="3115944"/>
              <a:ext cx="2845160" cy="363714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100000">
                  <a:srgbClr val="860000"/>
                </a:gs>
              </a:gsLst>
              <a:lin ang="5400000" scaled="1"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>
                <a:buClr>
                  <a:srgbClr val="C00000"/>
                </a:buClr>
                <a:buFont typeface="Arial" panose="020B0604020202020204" pitchFamily="34" charset="0"/>
                <a:buChar char="›"/>
              </a:pPr>
              <a:r>
                <a:rPr lang="en-US" sz="1200" dirty="0"/>
                <a:t>Project Management</a:t>
              </a:r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1269869" y="4425869"/>
              <a:ext cx="2307297" cy="297850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100000">
                  <a:srgbClr val="860000"/>
                </a:gs>
              </a:gsLst>
              <a:lin ang="5400000" scaled="1"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>
                <a:buClr>
                  <a:srgbClr val="C00000"/>
                </a:buClr>
                <a:buFont typeface="Arial" panose="020B0604020202020204" pitchFamily="34" charset="0"/>
                <a:buChar char="›"/>
              </a:pPr>
              <a:r>
                <a:rPr lang="en-US" sz="1200" dirty="0"/>
                <a:t>Release Management</a:t>
              </a:r>
              <a:endParaRPr lang="en-US" sz="12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endParaRPr>
            </a:p>
          </p:txBody>
        </p:sp>
        <p:sp>
          <p:nvSpPr>
            <p:cNvPr id="64" name="Down Arrow 63"/>
            <p:cNvSpPr/>
            <p:nvPr/>
          </p:nvSpPr>
          <p:spPr>
            <a:xfrm>
              <a:off x="2294673" y="2183073"/>
              <a:ext cx="182887" cy="197719"/>
            </a:xfrm>
            <a:prstGeom prst="downArrow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65" name="Down Arrow 64"/>
            <p:cNvSpPr/>
            <p:nvPr/>
          </p:nvSpPr>
          <p:spPr>
            <a:xfrm>
              <a:off x="2294673" y="2676908"/>
              <a:ext cx="182887" cy="197719"/>
            </a:xfrm>
            <a:prstGeom prst="downArrow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66" name="Down Arrow 65"/>
            <p:cNvSpPr/>
            <p:nvPr/>
          </p:nvSpPr>
          <p:spPr>
            <a:xfrm>
              <a:off x="2290965" y="3187903"/>
              <a:ext cx="182887" cy="197719"/>
            </a:xfrm>
            <a:prstGeom prst="downArrow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67" name="Down Arrow 66"/>
            <p:cNvSpPr/>
            <p:nvPr/>
          </p:nvSpPr>
          <p:spPr>
            <a:xfrm>
              <a:off x="2290964" y="3682454"/>
              <a:ext cx="182887" cy="197719"/>
            </a:xfrm>
            <a:prstGeom prst="downArrow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68" name="Down Arrow 67"/>
            <p:cNvSpPr/>
            <p:nvPr/>
          </p:nvSpPr>
          <p:spPr>
            <a:xfrm>
              <a:off x="2290963" y="4212693"/>
              <a:ext cx="182887" cy="197719"/>
            </a:xfrm>
            <a:prstGeom prst="downArrow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69" name="Rounded Rectangle 68"/>
            <p:cNvSpPr/>
            <p:nvPr/>
          </p:nvSpPr>
          <p:spPr>
            <a:xfrm rot="5400000">
              <a:off x="-424869" y="3115944"/>
              <a:ext cx="2845160" cy="363714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100000">
                  <a:srgbClr val="860000"/>
                </a:gs>
              </a:gsLst>
              <a:lin ang="5400000" scaled="1"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>
                <a:buClr>
                  <a:srgbClr val="C00000"/>
                </a:buClr>
                <a:buFont typeface="Arial" panose="020B0604020202020204" pitchFamily="34" charset="0"/>
                <a:buChar char="›"/>
              </a:pPr>
              <a:r>
                <a:rPr lang="en-US" sz="1200" dirty="0">
                  <a:solidFill>
                    <a:schemeClr val="bg1"/>
                  </a:solidFill>
                </a:rPr>
                <a:t>Change Management </a:t>
              </a:r>
            </a:p>
          </p:txBody>
        </p:sp>
        <p:sp>
          <p:nvSpPr>
            <p:cNvPr id="70" name="Rounded Rectangle 69"/>
            <p:cNvSpPr/>
            <p:nvPr/>
          </p:nvSpPr>
          <p:spPr>
            <a:xfrm rot="5400000">
              <a:off x="2489964" y="3115944"/>
              <a:ext cx="2845160" cy="363714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100000">
                  <a:srgbClr val="860000"/>
                </a:gs>
              </a:gsLst>
              <a:lin ang="5400000" scaled="1"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>
                <a:buClr>
                  <a:srgbClr val="C00000"/>
                </a:buClr>
                <a:buFont typeface="Arial" panose="020B0604020202020204" pitchFamily="34" charset="0"/>
                <a:buChar char="›"/>
              </a:pPr>
              <a:r>
                <a:rPr lang="en-US" sz="1200" dirty="0" smtClean="0">
                  <a:solidFill>
                    <a:schemeClr val="bg1"/>
                  </a:solidFill>
                </a:rPr>
                <a:t>Software Maintenance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06006" y="1448050"/>
              <a:ext cx="3352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C00000"/>
                  </a:solidFill>
                </a:rPr>
                <a:t>ALM Toolset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23368" y="914401"/>
            <a:ext cx="3431829" cy="2666998"/>
            <a:chOff x="5169977" y="1030933"/>
            <a:chExt cx="3431829" cy="3429000"/>
          </a:xfrm>
        </p:grpSpPr>
        <p:sp>
          <p:nvSpPr>
            <p:cNvPr id="25" name="Rounded Rectangle 24"/>
            <p:cNvSpPr/>
            <p:nvPr/>
          </p:nvSpPr>
          <p:spPr>
            <a:xfrm>
              <a:off x="5169977" y="1030933"/>
              <a:ext cx="3428171" cy="3429000"/>
            </a:xfrm>
            <a:prstGeom prst="roundRect">
              <a:avLst/>
            </a:prstGeom>
            <a:solidFill>
              <a:schemeClr val="bg1">
                <a:alpha val="1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5495290" y="1582079"/>
              <a:ext cx="2782498" cy="454054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100000">
                  <a:srgbClr val="860000"/>
                </a:gs>
              </a:gsLst>
              <a:lin ang="5400000" scaled="1"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C00000"/>
                </a:buClr>
              </a:pPr>
              <a:r>
                <a:rPr lang="en-US" sz="2400" dirty="0" smtClean="0"/>
                <a:t>MSF</a:t>
              </a:r>
              <a:endParaRPr lang="en-US" sz="24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249006" y="1050079"/>
              <a:ext cx="3352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C00000"/>
                  </a:solidFill>
                </a:rPr>
                <a:t>Management Frameworks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73" name="Rounded Rectangle 72"/>
            <p:cNvSpPr/>
            <p:nvPr/>
          </p:nvSpPr>
          <p:spPr>
            <a:xfrm>
              <a:off x="5515146" y="2275509"/>
              <a:ext cx="2762642" cy="388446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100000">
                  <a:srgbClr val="860000"/>
                </a:gs>
              </a:gsLst>
              <a:lin ang="5400000" scaled="1"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C00000"/>
                </a:buClr>
              </a:pPr>
              <a:r>
                <a:rPr lang="en-US" sz="2400" dirty="0" smtClean="0"/>
                <a:t>ITIL</a:t>
              </a:r>
              <a:endParaRPr lang="en-US" sz="2400" dirty="0"/>
            </a:p>
          </p:txBody>
        </p:sp>
      </p:grpSp>
      <p:sp>
        <p:nvSpPr>
          <p:cNvPr id="74" name="Left-Right Arrow 73"/>
          <p:cNvSpPr/>
          <p:nvPr/>
        </p:nvSpPr>
        <p:spPr>
          <a:xfrm rot="10800000">
            <a:off x="3814232" y="2446879"/>
            <a:ext cx="757768" cy="278289"/>
          </a:xfrm>
          <a:prstGeom prst="left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ounded Rectangle 27"/>
          <p:cNvSpPr/>
          <p:nvPr/>
        </p:nvSpPr>
        <p:spPr>
          <a:xfrm>
            <a:off x="673851" y="2420497"/>
            <a:ext cx="2762642" cy="362736"/>
          </a:xfrm>
          <a:prstGeom prst="roundRect">
            <a:avLst/>
          </a:prstGeom>
          <a:gradFill>
            <a:gsLst>
              <a:gs pos="0">
                <a:srgbClr val="C00000"/>
              </a:gs>
              <a:gs pos="100000">
                <a:srgbClr val="860000"/>
              </a:gs>
            </a:gsLst>
            <a:lin ang="5400000" scaled="1"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C00000"/>
              </a:buClr>
            </a:pPr>
            <a:r>
              <a:rPr lang="en-US" sz="2400" dirty="0" smtClean="0"/>
              <a:t>PRINCE2</a:t>
            </a:r>
            <a:endParaRPr lang="en-US" sz="2400" dirty="0"/>
          </a:p>
        </p:txBody>
      </p:sp>
      <p:sp>
        <p:nvSpPr>
          <p:cNvPr id="29" name="Rounded Rectangle 28"/>
          <p:cNvSpPr/>
          <p:nvPr/>
        </p:nvSpPr>
        <p:spPr>
          <a:xfrm>
            <a:off x="670981" y="3045414"/>
            <a:ext cx="2762642" cy="362736"/>
          </a:xfrm>
          <a:prstGeom prst="roundRect">
            <a:avLst/>
          </a:prstGeom>
          <a:gradFill>
            <a:gsLst>
              <a:gs pos="0">
                <a:srgbClr val="C00000"/>
              </a:gs>
              <a:gs pos="100000">
                <a:srgbClr val="860000"/>
              </a:gs>
            </a:gsLst>
            <a:lin ang="5400000" scaled="1"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C00000"/>
              </a:buClr>
            </a:pPr>
            <a:r>
              <a:rPr lang="en-US" sz="2400" dirty="0" smtClean="0"/>
              <a:t>RUP</a:t>
            </a:r>
            <a:endParaRPr lang="en-US" sz="2400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68" y="3622042"/>
            <a:ext cx="396790" cy="4604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05756" y="4212923"/>
            <a:ext cx="82390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en-US" dirty="0"/>
              <a:t>FAS uses </a:t>
            </a:r>
            <a:r>
              <a:rPr lang="en-US" dirty="0" smtClean="0">
                <a:solidFill>
                  <a:srgbClr val="C00000"/>
                </a:solidFill>
              </a:rPr>
              <a:t>ITIL &amp; PRINCE2</a:t>
            </a:r>
            <a:r>
              <a:rPr lang="en-US" dirty="0" smtClean="0"/>
              <a:t> </a:t>
            </a:r>
            <a:r>
              <a:rPr lang="en-US" dirty="0"/>
              <a:t>as a core infrastructure and process management </a:t>
            </a:r>
            <a:r>
              <a:rPr lang="en-US" dirty="0" smtClean="0"/>
              <a:t>framework</a:t>
            </a:r>
            <a:endParaRPr lang="en-US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68" y="4238403"/>
            <a:ext cx="396790" cy="46042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28537" y="4897609"/>
            <a:ext cx="78209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FAS has developed custom strict management process implementation 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68" y="4809460"/>
            <a:ext cx="396790" cy="46042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05756" y="5360846"/>
            <a:ext cx="82154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en-US" dirty="0" smtClean="0"/>
              <a:t>FAS has developed official </a:t>
            </a:r>
            <a:r>
              <a:rPr lang="en-US" dirty="0"/>
              <a:t>internal manual, that covers all activities, concerning software development and tools usage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68" y="5494744"/>
            <a:ext cx="396790" cy="46042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" y="-21796"/>
            <a:ext cx="9144000" cy="906517"/>
          </a:xfrm>
          <a:prstGeom prst="rect">
            <a:avLst/>
          </a:prstGeom>
        </p:spPr>
      </p:pic>
      <p:sp>
        <p:nvSpPr>
          <p:cNvPr id="39" name="Title 1"/>
          <p:cNvSpPr txBox="1">
            <a:spLocks/>
          </p:cNvSpPr>
          <p:nvPr/>
        </p:nvSpPr>
        <p:spPr>
          <a:xfrm>
            <a:off x="1882471" y="52475"/>
            <a:ext cx="6555096" cy="670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Process – FAS Approach to Application Lifecycle Management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BPG Nino Mtavruli" panose="02000806000000020004" pitchFamily="2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1435"/>
            <a:ext cx="9144000" cy="76528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73" y="76076"/>
            <a:ext cx="733643" cy="73364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32328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69"/>
            <a:ext cx="9144000" cy="9065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668800" y="131919"/>
            <a:ext cx="6555096" cy="670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Benefits Received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BPG Nino Mtavruli" panose="02000806000000020004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97288" y="1248266"/>
            <a:ext cx="6381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Agility to adapt to changes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19200"/>
            <a:ext cx="396790" cy="46042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49503" y="1770677"/>
            <a:ext cx="7060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Incremental approach to ensure fast value delivery with minimal risks and recourses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863627"/>
            <a:ext cx="396790" cy="46042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97288" y="3715732"/>
            <a:ext cx="53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Business involvement on all stages of the project</a:t>
            </a:r>
            <a:r>
              <a:rPr lang="en-US" dirty="0"/>
              <a:t> 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686666"/>
            <a:ext cx="396790" cy="46042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893399" y="2420034"/>
            <a:ext cx="61058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Make sure what is delivered has optimal value to </a:t>
            </a:r>
            <a:r>
              <a:rPr lang="en-US" sz="1600" dirty="0" smtClean="0"/>
              <a:t>business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1893398" y="2802846"/>
            <a:ext cx="52694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Minimization of launch failures / Minimal room for errors</a:t>
            </a:r>
            <a:endParaRPr lang="en-US" sz="160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481359"/>
            <a:ext cx="96022" cy="21590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848094"/>
            <a:ext cx="96022" cy="21590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893399" y="3195712"/>
            <a:ext cx="34388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Frequent delivery of business value</a:t>
            </a:r>
            <a:endParaRPr lang="en-US" sz="1600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240960"/>
            <a:ext cx="96022" cy="21590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397288" y="4398331"/>
            <a:ext cx="53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Continuous  learning</a:t>
            </a:r>
            <a:r>
              <a:rPr lang="en-US" dirty="0"/>
              <a:t> 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369265"/>
            <a:ext cx="396790" cy="46042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77" y="37740"/>
            <a:ext cx="866738" cy="82457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4" name="TextBox 33"/>
          <p:cNvSpPr txBox="1"/>
          <p:nvPr/>
        </p:nvSpPr>
        <p:spPr>
          <a:xfrm>
            <a:off x="1397288" y="5059462"/>
            <a:ext cx="6381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Clearly established accountability and shared responsibility </a:t>
            </a:r>
            <a:endParaRPr lang="en-US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030396"/>
            <a:ext cx="396790" cy="46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1900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2" grpId="0"/>
      <p:bldP spid="14" grpId="0"/>
      <p:bldP spid="18" grpId="0"/>
      <p:bldP spid="19" grpId="0"/>
      <p:bldP spid="28" grpId="0"/>
      <p:bldP spid="31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393798"/>
            <a:ext cx="4983477" cy="28862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905663" y="994576"/>
            <a:ext cx="5449290" cy="838200"/>
          </a:xfrm>
        </p:spPr>
        <p:txBody>
          <a:bodyPr>
            <a:normAutofit/>
          </a:bodyPr>
          <a:lstStyle/>
          <a:p>
            <a:pPr algn="ctr"/>
            <a:r>
              <a:rPr lang="en-US" sz="2200" dirty="0" smtClean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Thank You For Attention</a:t>
            </a:r>
            <a:endParaRPr lang="en-US" sz="2200" dirty="0" smtClean="0">
              <a:solidFill>
                <a:schemeClr val="tx1">
                  <a:lumMod val="85000"/>
                  <a:lumOff val="15000"/>
                </a:schemeClr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06517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69"/>
            <a:ext cx="9144000" cy="9065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826904" y="117897"/>
            <a:ext cx="6555096" cy="670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Agenda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BPG Nino Mtavruli" panose="02000806000000020004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05" y="1295400"/>
            <a:ext cx="396790" cy="46042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595699" y="1337663"/>
            <a:ext cx="7143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Overview of Project Management</a:t>
            </a:r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17" y="2340035"/>
            <a:ext cx="396790" cy="46042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546128" y="2385583"/>
            <a:ext cx="7143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Frameworks Used By FAS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17" y="3348761"/>
            <a:ext cx="396790" cy="46042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546128" y="3394309"/>
            <a:ext cx="5692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Overview of FAS Project Management Methodology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05" y="30904"/>
            <a:ext cx="794190" cy="87963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01" y="4263971"/>
            <a:ext cx="396790" cy="46042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531712" y="4309519"/>
            <a:ext cx="4397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Benefits Received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32" y="5178371"/>
            <a:ext cx="396790" cy="46042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531712" y="5220557"/>
            <a:ext cx="4397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9994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8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69"/>
            <a:ext cx="9144000" cy="9065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169629" y="198049"/>
            <a:ext cx="6555096" cy="670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What is Project Management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BPG Nino Mtavruli" panose="02000806000000020004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5800" y="1208389"/>
            <a:ext cx="7394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temporary organization that is created for the purpose of delivering one or more business products according to an agreed Business Case</a:t>
            </a:r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89" y="2130139"/>
            <a:ext cx="396790" cy="46042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981200" y="2175687"/>
            <a:ext cx="2697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Change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89" y="2761904"/>
            <a:ext cx="396790" cy="46042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981200" y="2807452"/>
            <a:ext cx="1660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Temporary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174" y="3444475"/>
            <a:ext cx="396790" cy="46042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944788" y="3405773"/>
            <a:ext cx="2068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Cross - Functional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89" y="4057304"/>
            <a:ext cx="396790" cy="46042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981200" y="4102852"/>
            <a:ext cx="1660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Unique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174" y="4830995"/>
            <a:ext cx="396790" cy="46042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944788" y="4792293"/>
            <a:ext cx="2068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Uncertainty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42" y="42453"/>
            <a:ext cx="826316" cy="82631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649434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8" grpId="0"/>
      <p:bldP spid="17" grpId="0"/>
      <p:bldP spid="18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69"/>
            <a:ext cx="9144000" cy="9065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826904" y="117897"/>
            <a:ext cx="6555096" cy="670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Aim of Project Management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BPG Nino Mtavruli" panose="0200080600000002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07" y="66537"/>
            <a:ext cx="706273" cy="7373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156" y="1377865"/>
            <a:ext cx="6107687" cy="410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0344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69"/>
            <a:ext cx="9144000" cy="9065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826904" y="117897"/>
            <a:ext cx="6555096" cy="670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Frameworks Used By FAS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BPG Nino Mtavruli" panose="02000806000000020004" pitchFamily="2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2715"/>
            <a:ext cx="675902" cy="67590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05" y="1633236"/>
            <a:ext cx="396790" cy="46042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987" y="2371831"/>
            <a:ext cx="396790" cy="460429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783598" y="2417379"/>
            <a:ext cx="4397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PRINCE2</a:t>
            </a:r>
            <a:endParaRPr lang="en-US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572" y="3054402"/>
            <a:ext cx="396790" cy="460429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747186" y="3015700"/>
            <a:ext cx="5476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ITIL</a:t>
            </a:r>
            <a:endParaRPr lang="en-US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222" y="3711824"/>
            <a:ext cx="396790" cy="460429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1733833" y="3757372"/>
            <a:ext cx="6381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SABSA (Sherwood Applied Business Security Architecture)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1771816" y="1678784"/>
            <a:ext cx="7143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MSF (Microsoft Solution Framework) for Agile</a:t>
            </a:r>
            <a:endParaRPr lang="en-US" dirty="0"/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987" y="4368429"/>
            <a:ext cx="396790" cy="460429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1783598" y="4413977"/>
            <a:ext cx="7143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MOF (Microsoft Operations Framework)</a:t>
            </a:r>
            <a:endParaRPr lang="en-US" dirty="0"/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222" y="4864074"/>
            <a:ext cx="396790" cy="460429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1733833" y="4909622"/>
            <a:ext cx="3446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RUP (Rational Unified Process)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9485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9" grpId="0"/>
      <p:bldP spid="50" grpId="0"/>
      <p:bldP spid="53" grpId="0"/>
      <p:bldP spid="55" grpId="0"/>
      <p:bldP spid="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69"/>
            <a:ext cx="9144000" cy="9065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0082"/>
            <a:ext cx="9144000" cy="90651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826904" y="117897"/>
            <a:ext cx="6555096" cy="670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Roles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BPG Nino Mtavruli" panose="0200080600000002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301" y="1447800"/>
            <a:ext cx="685800" cy="6858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079346" y="1606034"/>
            <a:ext cx="2492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Project Manager (PM)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795" y="2193596"/>
            <a:ext cx="96022" cy="21590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016395" y="2150097"/>
            <a:ext cx="2546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Control project timelines</a:t>
            </a:r>
            <a:endParaRPr lang="en-US" sz="140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333" y="2495382"/>
            <a:ext cx="96022" cy="21590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333" y="2795669"/>
            <a:ext cx="96022" cy="21590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048000" y="2457874"/>
            <a:ext cx="2546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Define priority of the tasks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3048000" y="2755522"/>
            <a:ext cx="26898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Approve design packages</a:t>
            </a:r>
            <a:endParaRPr lang="en-US" sz="1400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301" y="3566101"/>
            <a:ext cx="685800" cy="6858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079346" y="3724335"/>
            <a:ext cx="2721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Product Manager</a:t>
            </a:r>
            <a:endParaRPr lang="en-US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795" y="4311897"/>
            <a:ext cx="96022" cy="215904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016395" y="4268398"/>
            <a:ext cx="47560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Ensure solution delivers business value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333" y="4613683"/>
            <a:ext cx="96022" cy="21590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333" y="4913970"/>
            <a:ext cx="96022" cy="215904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048000" y="4576175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Define the solution within project constraints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048000" y="4873823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Ensure customers’ needs and expectations are satisfied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58" y="54523"/>
            <a:ext cx="977788" cy="78407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238397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8" grpId="0"/>
      <p:bldP spid="29" grpId="0"/>
      <p:bldP spid="33" grpId="0"/>
      <p:bldP spid="36" grpId="0"/>
      <p:bldP spid="42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69"/>
            <a:ext cx="9144000" cy="9065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0082"/>
            <a:ext cx="9144000" cy="90651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826904" y="117897"/>
            <a:ext cx="6555096" cy="670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Roles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BPG Nino Mtavruli" panose="0200080600000002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01" y="1143000"/>
            <a:ext cx="685800" cy="6858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850746" y="1301234"/>
            <a:ext cx="2492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System Analyst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195" y="1806228"/>
            <a:ext cx="96022" cy="21590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733" y="2108014"/>
            <a:ext cx="96022" cy="21590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733" y="2408301"/>
            <a:ext cx="96022" cy="21590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819400" y="2070506"/>
            <a:ext cx="434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Perform risk and security analysis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2819400" y="2368154"/>
            <a:ext cx="26898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Prepare test case scenarios</a:t>
            </a:r>
            <a:endParaRPr lang="en-US" sz="1400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01" y="2819400"/>
            <a:ext cx="685800" cy="6858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850746" y="2977634"/>
            <a:ext cx="3178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Development Team Leader</a:t>
            </a:r>
            <a:endParaRPr lang="en-US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195" y="3549897"/>
            <a:ext cx="96022" cy="215904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2787795" y="3506398"/>
            <a:ext cx="56704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Delegate tasks received by product manager on team members</a:t>
            </a:r>
            <a:endParaRPr lang="en-US" sz="1400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733" y="3851683"/>
            <a:ext cx="96022" cy="21590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151970"/>
            <a:ext cx="96022" cy="215904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2819400" y="3814175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Code version control</a:t>
            </a:r>
            <a:endParaRPr lang="en-US" sz="1400" dirty="0"/>
          </a:p>
        </p:txBody>
      </p:sp>
      <p:sp>
        <p:nvSpPr>
          <p:cNvPr id="43" name="TextBox 42"/>
          <p:cNvSpPr txBox="1"/>
          <p:nvPr/>
        </p:nvSpPr>
        <p:spPr>
          <a:xfrm>
            <a:off x="2819400" y="4111823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Smooth deployment and transition to operations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819400" y="1752600"/>
            <a:ext cx="548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Design a solution to meet business goals within project constraints</a:t>
            </a: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549549"/>
            <a:ext cx="685800" cy="6858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1893845" y="4707783"/>
            <a:ext cx="3178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Operations Manager</a:t>
            </a:r>
            <a:endParaRPr lang="en-US" dirty="0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294" y="5295345"/>
            <a:ext cx="96022" cy="21590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832" y="5597131"/>
            <a:ext cx="96022" cy="215904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2862499" y="5559623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Ensure smooth operation of the solution</a:t>
            </a:r>
            <a:endParaRPr lang="en-US" sz="1400" dirty="0"/>
          </a:p>
        </p:txBody>
      </p:sp>
      <p:sp>
        <p:nvSpPr>
          <p:cNvPr id="53" name="TextBox 52"/>
          <p:cNvSpPr txBox="1"/>
          <p:nvPr/>
        </p:nvSpPr>
        <p:spPr>
          <a:xfrm>
            <a:off x="2846018" y="5200120"/>
            <a:ext cx="56883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Organize trainings of end users needed for the launch of solution</a:t>
            </a:r>
            <a:endParaRPr lang="en-US" sz="1400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58" y="54523"/>
            <a:ext cx="977788" cy="78407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792505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  <p:bldP spid="29" grpId="0"/>
      <p:bldP spid="33" grpId="0"/>
      <p:bldP spid="36" grpId="0"/>
      <p:bldP spid="42" grpId="0"/>
      <p:bldP spid="43" grpId="0"/>
      <p:bldP spid="31" grpId="0"/>
      <p:bldP spid="47" grpId="0"/>
      <p:bldP spid="51" grpId="0"/>
      <p:bldP spid="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69"/>
            <a:ext cx="9144000" cy="8235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984"/>
            <a:ext cx="9144000" cy="69273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125576"/>
            <a:ext cx="687696" cy="73242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548745" y="110926"/>
            <a:ext cx="6555096" cy="670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Solution Design Approval by Business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BPG Nino Mtavruli" panose="02000806000000020004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91000" y="990600"/>
            <a:ext cx="2895600" cy="82484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PM Sends User Story via communication channel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905000" y="1171545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Initiation</a:t>
            </a:r>
            <a:endParaRPr lang="en-US" sz="2000" dirty="0">
              <a:effectLst>
                <a:outerShdw blurRad="60007" dir="2000400" sy="-30000" kx="-800400" algn="bl" rotWithShape="0">
                  <a:prstClr val="black">
                    <a:alpha val="20000"/>
                  </a:prst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7800" y="838200"/>
            <a:ext cx="6248400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429000" y="838200"/>
            <a:ext cx="0" cy="1066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191000" y="2035313"/>
            <a:ext cx="2895600" cy="84693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User story is discussed with stakeholders of the </a:t>
            </a:r>
            <a:r>
              <a:rPr lang="en-US" dirty="0" smtClean="0"/>
              <a:t>system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485900" y="2035314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Requirements Capture</a:t>
            </a:r>
            <a:endParaRPr lang="en-US" sz="2000" dirty="0">
              <a:effectLst>
                <a:outerShdw blurRad="60007" dir="2000400" sy="-30000" kx="-800400" algn="bl" rotWithShape="0">
                  <a:prstClr val="black">
                    <a:alpha val="20000"/>
                  </a:prst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447800" y="1905000"/>
            <a:ext cx="6248400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3429000" y="1905000"/>
            <a:ext cx="0" cy="1066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191000" y="3102113"/>
            <a:ext cx="2895600" cy="84693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User story is decomposed and solution design created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485900" y="3102114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Design Package</a:t>
            </a:r>
            <a:endParaRPr lang="en-US" sz="2000" dirty="0">
              <a:effectLst>
                <a:outerShdw blurRad="60007" dir="2000400" sy="-30000" kx="-800400" algn="bl" rotWithShape="0">
                  <a:prstClr val="black">
                    <a:alpha val="20000"/>
                  </a:prst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447800" y="2971800"/>
            <a:ext cx="6248400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3429000" y="2971800"/>
            <a:ext cx="0" cy="1066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4191000" y="4168912"/>
            <a:ext cx="2895600" cy="84693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Design package is sent to PM via communication channel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485900" y="4168913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Request for Approval</a:t>
            </a:r>
            <a:endParaRPr lang="en-US" sz="2000" dirty="0">
              <a:effectLst>
                <a:outerShdw blurRad="60007" dir="2000400" sy="-30000" kx="-800400" algn="bl" rotWithShape="0">
                  <a:prstClr val="black">
                    <a:alpha val="20000"/>
                  </a:prst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447800" y="4038599"/>
            <a:ext cx="6248400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3429000" y="4038599"/>
            <a:ext cx="0" cy="1066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4191000" y="5235711"/>
            <a:ext cx="2895600" cy="84693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PM approves the design package via communication channel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85900" y="5438743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Approval</a:t>
            </a:r>
            <a:endParaRPr lang="en-US" sz="2000" dirty="0">
              <a:effectLst>
                <a:outerShdw blurRad="60007" dir="2000400" sy="-30000" kx="-800400" algn="bl" rotWithShape="0">
                  <a:prstClr val="black">
                    <a:alpha val="20000"/>
                  </a:prstClr>
                </a:outerShdw>
              </a:effectLst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447800" y="5105398"/>
            <a:ext cx="6248400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3429000" y="5105398"/>
            <a:ext cx="0" cy="1066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82" y="48448"/>
            <a:ext cx="733643" cy="73364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7124209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69"/>
            <a:ext cx="9144000" cy="8235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984"/>
            <a:ext cx="9144000" cy="69273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125576"/>
            <a:ext cx="687696" cy="73242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524000" y="157398"/>
            <a:ext cx="6555096" cy="670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Design Package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BPG Nino Mtavruli" panose="02000806000000020004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590800" y="2667000"/>
            <a:ext cx="25299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Current state of business</a:t>
            </a:r>
            <a:endParaRPr lang="en-US" sz="1600" dirty="0"/>
          </a:p>
        </p:txBody>
      </p:sp>
      <p:sp>
        <p:nvSpPr>
          <p:cNvPr id="43" name="TextBox 42"/>
          <p:cNvSpPr txBox="1"/>
          <p:nvPr/>
        </p:nvSpPr>
        <p:spPr>
          <a:xfrm>
            <a:off x="2590800" y="3049812"/>
            <a:ext cx="6478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Change to business as usual after the implementation of the solution</a:t>
            </a:r>
            <a:endParaRPr lang="en-US" sz="1600" dirty="0"/>
          </a:p>
        </p:txBody>
      </p:sp>
      <p:sp>
        <p:nvSpPr>
          <p:cNvPr id="45" name="TextBox 44"/>
          <p:cNvSpPr txBox="1"/>
          <p:nvPr/>
        </p:nvSpPr>
        <p:spPr>
          <a:xfrm>
            <a:off x="2590800" y="3485424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Affected users</a:t>
            </a:r>
            <a:r>
              <a:rPr lang="en-US" sz="1600" dirty="0"/>
              <a:t> 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590800" y="3869077"/>
            <a:ext cx="541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Functional requirements and detailed process description</a:t>
            </a:r>
            <a:endParaRPr lang="en-US" sz="1600" dirty="0"/>
          </a:p>
        </p:txBody>
      </p:sp>
      <p:sp>
        <p:nvSpPr>
          <p:cNvPr id="50" name="TextBox 49"/>
          <p:cNvSpPr txBox="1"/>
          <p:nvPr/>
        </p:nvSpPr>
        <p:spPr>
          <a:xfrm>
            <a:off x="2590800" y="4685689"/>
            <a:ext cx="2339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Implementation timeline</a:t>
            </a:r>
            <a:endParaRPr lang="en-US" sz="1600" dirty="0"/>
          </a:p>
        </p:txBody>
      </p:sp>
      <p:sp>
        <p:nvSpPr>
          <p:cNvPr id="52" name="TextBox 51"/>
          <p:cNvSpPr txBox="1"/>
          <p:nvPr/>
        </p:nvSpPr>
        <p:spPr>
          <a:xfrm>
            <a:off x="2590800" y="5067984"/>
            <a:ext cx="29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Required test case scenarios</a:t>
            </a:r>
            <a:endParaRPr lang="en-US" sz="1600" dirty="0"/>
          </a:p>
        </p:txBody>
      </p:sp>
      <p:sp>
        <p:nvSpPr>
          <p:cNvPr id="54" name="TextBox 53"/>
          <p:cNvSpPr txBox="1"/>
          <p:nvPr/>
        </p:nvSpPr>
        <p:spPr>
          <a:xfrm>
            <a:off x="2590800" y="5443994"/>
            <a:ext cx="350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Requirements for successful launch</a:t>
            </a:r>
            <a:endParaRPr lang="en-US" sz="1600" dirty="0"/>
          </a:p>
        </p:txBody>
      </p:sp>
      <p:sp>
        <p:nvSpPr>
          <p:cNvPr id="55" name="TextBox 54"/>
          <p:cNvSpPr txBox="1"/>
          <p:nvPr/>
        </p:nvSpPr>
        <p:spPr>
          <a:xfrm>
            <a:off x="1384719" y="1096721"/>
            <a:ext cx="6381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Standardized design package template based on best practices of ITIL and PRINCE2 </a:t>
            </a:r>
            <a:endParaRPr lang="en-US" dirty="0"/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89671"/>
            <a:ext cx="396790" cy="460429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1384719" y="1917094"/>
            <a:ext cx="6381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Comprehensive description of solution to minimize ambiguity between business and IT</a:t>
            </a:r>
            <a:endParaRPr lang="en-US" dirty="0"/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010044"/>
            <a:ext cx="396790" cy="460429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2569590" y="4254650"/>
            <a:ext cx="541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Non–Functional requirements</a:t>
            </a:r>
            <a:endParaRPr lang="en-US" sz="1600" dirty="0"/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001" y="2728325"/>
            <a:ext cx="96022" cy="215904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001" y="3095060"/>
            <a:ext cx="96022" cy="215904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001" y="3506994"/>
            <a:ext cx="96022" cy="215904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001" y="3918928"/>
            <a:ext cx="96022" cy="215904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001" y="4284892"/>
            <a:ext cx="96022" cy="215904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143" y="4737537"/>
            <a:ext cx="96022" cy="215904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001" y="5118341"/>
            <a:ext cx="96022" cy="215904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910" y="5519777"/>
            <a:ext cx="96022" cy="2159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15" y="63697"/>
            <a:ext cx="715804" cy="71580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289850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45" grpId="0"/>
      <p:bldP spid="48" grpId="0"/>
      <p:bldP spid="50" grpId="0"/>
      <p:bldP spid="52" grpId="0"/>
      <p:bldP spid="54" grpId="0"/>
      <p:bldP spid="55" grpId="0"/>
      <p:bldP spid="57" grpId="0"/>
      <p:bldP spid="5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oryboard Layou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6898</TotalTime>
  <Words>565</Words>
  <Application>Microsoft Office PowerPoint</Application>
  <PresentationFormat>On-screen Show (4:3)</PresentationFormat>
  <Paragraphs>109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Calibri</vt:lpstr>
      <vt:lpstr>Arial</vt:lpstr>
      <vt:lpstr>BPG Nino Mtavruli</vt:lpstr>
      <vt:lpstr>DejaVu Sans</vt:lpstr>
      <vt:lpstr>Calibri Light</vt:lpstr>
      <vt:lpstr>Office Theme</vt:lpstr>
      <vt:lpstr>Storyboard Layouts</vt:lpstr>
      <vt:lpstr>Project Management Methodology Used in FAS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Attention</vt:lpstr>
    </vt:vector>
  </TitlesOfParts>
  <Company>USN Team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</dc:creator>
  <cp:lastModifiedBy>Ksenia Galantsova</cp:lastModifiedBy>
  <cp:revision>558</cp:revision>
  <cp:lastPrinted>2013-06-10T06:45:23Z</cp:lastPrinted>
  <dcterms:created xsi:type="dcterms:W3CDTF">2010-06-24T14:06:57Z</dcterms:created>
  <dcterms:modified xsi:type="dcterms:W3CDTF">2015-09-17T11:29:33Z</dcterms:modified>
</cp:coreProperties>
</file>