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6" r:id="rId4"/>
    <p:sldId id="328" r:id="rId5"/>
    <p:sldId id="325" r:id="rId6"/>
    <p:sldId id="327" r:id="rId7"/>
    <p:sldId id="337" r:id="rId8"/>
    <p:sldId id="338" r:id="rId9"/>
    <p:sldId id="335" r:id="rId10"/>
    <p:sldId id="339" r:id="rId11"/>
    <p:sldId id="332" r:id="rId12"/>
    <p:sldId id="334" r:id="rId13"/>
    <p:sldId id="341" r:id="rId14"/>
    <p:sldId id="340" r:id="rId15"/>
    <p:sldId id="279" r:id="rId16"/>
  </p:sldIdLst>
  <p:sldSz cx="9144000" cy="6858000" type="screen4x3"/>
  <p:notesSz cx="6797675" cy="9874250"/>
  <p:embeddedFontLst>
    <p:embeddedFont>
      <p:font typeface="Calibri Light" panose="020F0302020204030204" pitchFamily="34" charset="0"/>
      <p:regular r:id="rId19"/>
      <p:italic r:id="rId20"/>
    </p:embeddedFont>
    <p:embeddedFont>
      <p:font typeface="DejaVu Sans" panose="020B0604020202020204" charset="0"/>
      <p:regular r:id="rId21"/>
      <p:bold r:id="rId22"/>
      <p:italic r:id="rId23"/>
      <p:boldItalic r:id="rId24"/>
    </p:embeddedFont>
    <p:embeddedFont>
      <p:font typeface="BPG Nino Mtavruli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rtl="0"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7" d="100"/>
          <a:sy n="8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8363A5-8A49-44D8-8623-9D9FBF48F181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r>
              <a:rPr lang="en-US" dirty="0"/>
              <a:t>9/18/2015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 rtl="0"/>
            <a:r>
              <a:rPr lang="ru-RU" noProof="0"/>
              <a:t>Click to edit Master text styles</a:t>
            </a:r>
          </a:p>
          <a:p>
            <a:pPr lvl="1" rtl="0"/>
            <a:r>
              <a:rPr lang="ru-RU" noProof="0"/>
              <a:t>Second level</a:t>
            </a:r>
          </a:p>
          <a:p>
            <a:pPr lvl="2" rtl="0"/>
            <a:r>
              <a:rPr lang="ru-RU" noProof="0"/>
              <a:t>Third level</a:t>
            </a:r>
          </a:p>
          <a:p>
            <a:pPr lvl="3" rtl="0"/>
            <a:r>
              <a:rPr lang="ru-RU" noProof="0"/>
              <a:t>Fourth level</a:t>
            </a:r>
          </a:p>
          <a:p>
            <a:pPr lvl="4" rtl="0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rtlCol="0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 rtl="0">
              <a:defRPr/>
            </a:pPr>
            <a:fld id="{17E8F975-CA93-4CAC-8B2D-F6D625F794BE}" type="slidenum">
              <a:rPr lang="en-US"/>
              <a:pPr rtl="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6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8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6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7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8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2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1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5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6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>
              <a:defRPr/>
            </a:pPr>
            <a:fld id="{17E8F975-CA93-4CAC-8B2D-F6D625F794BE}" type="slidenum">
              <a:rPr lang="en-US" smtClean="0"/>
              <a:pPr rtl="0"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3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 rtl="0"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34F23C96-AE04-48C6-BC2B-176B54AB8B5F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6F8AF43-D5D2-4CA0-8DBA-D27295DFD1D2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 rtlCol="0"/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 rtlCol="0">
            <a:normAutofit/>
          </a:bodyPr>
          <a:lstStyle>
            <a:lvl1pPr algn="l" rtl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7"/>
            <a:ext cx="9143994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49CE8F6-9B7B-482F-ADCE-D12011166216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 algn="l" rtl="0">
              <a:defRPr sz="60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 algn="l" rtl="0"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9/18/2015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1BE8AAB-F472-4092-B654-F147BB7956C9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25373E3-80BD-409F-B8A6-0EEC1CA042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 algn="l" rtl="0"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25DF423-744E-41E2-8F36-90A26F25120C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522558D-7DB3-4A8C-B59E-FBD85309DEF7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62258B2-666A-4CFD-B23C-1DEEDDD28895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7E93E66-EA40-407E-A5E6-8DE8278D734D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 algn="l" rtl="0"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DFBE7DC5-4094-4624-93BB-48931E6C3568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Click to edit Master text styles</a:t>
            </a:r>
          </a:p>
          <a:p>
            <a:pPr lvl="1" rtl="0"/>
            <a:r>
              <a:rPr lang="ru-RU"/>
              <a:t>Second level</a:t>
            </a:r>
          </a:p>
          <a:p>
            <a:pPr lvl="2" rtl="0"/>
            <a:r>
              <a:rPr lang="ru-RU"/>
              <a:t>Third level</a:t>
            </a:r>
          </a:p>
          <a:p>
            <a:pPr lvl="3" rtl="0"/>
            <a:r>
              <a:rPr lang="ru-RU"/>
              <a:t>Fourth level</a:t>
            </a:r>
          </a:p>
          <a:p>
            <a:pPr lvl="4" rtl="0"/>
            <a:r>
              <a:rPr lang="ru-R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97D4CBC-B2C5-4E0C-BDC9-459C7575A721}" type="slidenum">
              <a:rPr lang="ru-RU" smtClean="0"/>
              <a:pPr rtl="0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40296" y="2667000"/>
            <a:ext cx="5105400" cy="1066800"/>
          </a:xfrm>
          <a:noFill/>
        </p:spPr>
        <p:txBody>
          <a:bodyPr rtlCol="0">
            <a:normAutofit/>
          </a:bodyPr>
          <a:lstStyle/>
          <a:p>
            <a:pPr rtl="0" eaLnBrk="1" hangingPunct="1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Методология управления проектами, используемая в ФАС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4876800"/>
            <a:ext cx="6895188" cy="914401"/>
          </a:xfrm>
        </p:spPr>
        <p:txBody>
          <a:bodyPr rtlCol="0">
            <a:normAutofit/>
          </a:bodyPr>
          <a:lstStyle/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Финансовая аналитическая служба ЮЛПП</a:t>
            </a:r>
          </a:p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2015 года</a:t>
            </a:r>
          </a:p>
          <a:p>
            <a:pPr algn="ctr" rtl="0" eaLnBrk="1" hangingPunct="1"/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Георгий </a:t>
            </a:r>
            <a:r>
              <a:rPr lang="ru-RU" sz="1200" b="1" dirty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Гурашвили</a:t>
            </a:r>
            <a:endParaRPr lang="ru-RU" sz="1200" b="1" dirty="0" smtClean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Процесс: обзор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016" y="4230469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Курс организации управления - балансировка эффективного и действенного использования ресурсов проекта и выработки решения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0" y="4323421"/>
            <a:ext cx="396790" cy="460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7016" y="5037437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Этапы введения в действие - подробная последовательность шагов, посредством которых решение определяется, выстраивается и развертывается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70" y="5130389"/>
            <a:ext cx="396790" cy="460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974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1552" y="902208"/>
            <a:ext cx="4043680" cy="33649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0800" y="1225296"/>
            <a:ext cx="855472" cy="24993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-RU" sz="1000" b="1" dirty="0"/>
              <a:t>Курс</a:t>
            </a:r>
          </a:p>
          <a:p>
            <a:pPr indent="0" rtl="0"/>
            <a:r>
              <a:rPr lang="ru-RU" sz="1000" b="1" dirty="0"/>
              <a:t>организации управления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3656" y="1905000"/>
            <a:ext cx="618744" cy="2286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-RU" sz="1000" b="1" dirty="0">
                <a:solidFill>
                  <a:srgbClr val="4A4A4A"/>
                </a:solidFill>
              </a:rPr>
              <a:t>Развертывание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57808" y="1676400"/>
            <a:ext cx="627424" cy="15748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algn="r" rtl="0">
              <a:spcAft>
                <a:spcPts val="3150"/>
              </a:spcAft>
            </a:pPr>
            <a:r>
              <a:rPr lang="ru-RU" sz="1000" b="1" dirty="0" smtClean="0">
                <a:solidFill>
                  <a:srgbClr val="4A4A4A"/>
                </a:solidFill>
              </a:rPr>
              <a:t>Предварительное </a:t>
            </a:r>
            <a:r>
              <a:rPr lang="ru-RU" sz="1000" b="1" dirty="0">
                <a:solidFill>
                  <a:srgbClr val="4A4A4A"/>
                </a:solidFill>
              </a:rPr>
              <a:t>планирование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18864" y="2511552"/>
            <a:ext cx="595376" cy="15849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>
              <a:spcBef>
                <a:spcPts val="3150"/>
              </a:spcBef>
              <a:spcAft>
                <a:spcPts val="210"/>
              </a:spcAft>
            </a:pPr>
            <a:r>
              <a:rPr lang="ru-RU" sz="1000" b="1" i="1" dirty="0">
                <a:solidFill>
                  <a:srgbClr val="2D2C2C"/>
                </a:solidFill>
              </a:rPr>
              <a:t>Выпуск </a:t>
            </a:r>
            <a:r>
              <a:rPr lang="ru-RU" sz="1000" b="1" i="1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55696" y="2820416"/>
            <a:ext cx="538480" cy="14630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-RU" sz="1000" b="1" dirty="0">
                <a:solidFill>
                  <a:srgbClr val="2D2C2C"/>
                </a:solidFill>
              </a:rPr>
              <a:t>Стабилизация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312" y="2676144"/>
            <a:ext cx="399288" cy="12598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-RU" sz="1000" b="1" dirty="0">
                <a:solidFill>
                  <a:srgbClr val="2D2C2C"/>
                </a:solidFill>
              </a:rPr>
              <a:t>План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18864" y="3415792"/>
            <a:ext cx="461264" cy="14020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rtl="0">
              <a:spcBef>
                <a:spcPts val="2730"/>
              </a:spcBef>
              <a:spcAft>
                <a:spcPts val="13020"/>
              </a:spcAft>
            </a:pPr>
            <a:r>
              <a:rPr lang="ru-RU" sz="1000" b="1" dirty="0">
                <a:solidFill>
                  <a:srgbClr val="2D2C2C"/>
                </a:solidFill>
              </a:rPr>
              <a:t>Построение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3588290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Процесс - этапы введения в действие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288" y="1447800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Предварительное планирование </a:t>
            </a:r>
            <a:r>
              <a:rPr lang="ru-RU" dirty="0" smtClean="0"/>
              <a:t>– разработка </a:t>
            </a:r>
            <a:r>
              <a:rPr lang="ru-RU" dirty="0"/>
              <a:t>четкого понимания того, что необходимо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8734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288" y="2159080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План </a:t>
            </a:r>
            <a:r>
              <a:rPr lang="ru-RU" dirty="0" smtClean="0"/>
              <a:t>– развитие </a:t>
            </a:r>
            <a:r>
              <a:rPr lang="ru-RU" dirty="0"/>
              <a:t>концептуального решения в реальный проект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0014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7288" y="300051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Построение </a:t>
            </a:r>
            <a:r>
              <a:rPr lang="ru-RU" dirty="0" smtClean="0"/>
              <a:t>– построение </a:t>
            </a:r>
            <a:r>
              <a:rPr lang="ru-RU" dirty="0"/>
              <a:t>различных аспектов решения в соответствии с Планом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71446"/>
            <a:ext cx="396790" cy="460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32790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0648" y="377833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Стабилизация – </a:t>
            </a:r>
            <a:r>
              <a:rPr lang="ru-RU" dirty="0"/>
              <a:t>ВиВ</a:t>
            </a:r>
            <a:r>
              <a:rPr lang="ru-RU" dirty="0"/>
              <a:t> (верификация и </a:t>
            </a:r>
            <a:r>
              <a:rPr lang="ru-RU" dirty="0"/>
              <a:t>валидация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79522"/>
            <a:ext cx="396790" cy="46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97288" y="452771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Развертывание — успешное интегрирование решения в производство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3" y="76076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198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4" grpId="0"/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5756" y="3581400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Clr>
                <a:srgbClr val="C00000"/>
              </a:buClr>
            </a:pPr>
            <a:r>
              <a:rPr lang="ru-RU" sz="1500" dirty="0" smtClean="0"/>
              <a:t>ФАС использует </a:t>
            </a:r>
            <a:r>
              <a:rPr lang="ru-RU" sz="1500" dirty="0" smtClean="0">
                <a:solidFill>
                  <a:srgbClr val="C00000"/>
                </a:solidFill>
              </a:rPr>
              <a:t>Microsoft </a:t>
            </a:r>
            <a:r>
              <a:rPr lang="ru-RU" sz="1500" dirty="0" smtClean="0">
                <a:solidFill>
                  <a:srgbClr val="C00000"/>
                </a:solidFill>
              </a:rPr>
              <a:t>Solution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Framework</a:t>
            </a:r>
            <a:r>
              <a:rPr lang="ru-RU" sz="1500" dirty="0" smtClean="0">
                <a:solidFill>
                  <a:srgbClr val="C00000"/>
                </a:solidFill>
              </a:rPr>
              <a:t> для быстрой разработки и IBM </a:t>
            </a:r>
            <a:r>
              <a:rPr lang="ru-RU" sz="1500" dirty="0" smtClean="0">
                <a:solidFill>
                  <a:srgbClr val="C00000"/>
                </a:solidFill>
              </a:rPr>
              <a:t>Rational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Unified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>
                <a:solidFill>
                  <a:srgbClr val="C00000"/>
                </a:solidFill>
              </a:rPr>
              <a:t>Process</a:t>
            </a:r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 smtClean="0"/>
              <a:t>в качестве базовой инфраструктуры разработки программного обеспечения. </a:t>
            </a:r>
            <a:endParaRPr lang="en-US" sz="1500" dirty="0">
              <a:solidFill>
                <a:srgbClr val="C00000"/>
              </a:solidFill>
              <a:ea typeface="DejaVu Sans" panose="020B06030308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89122" y="914400"/>
            <a:ext cx="4060371" cy="2666999"/>
            <a:chOff x="206829" y="1408330"/>
            <a:chExt cx="4060371" cy="3620870"/>
          </a:xfrm>
        </p:grpSpPr>
        <p:sp>
          <p:nvSpPr>
            <p:cNvPr id="43" name="Rounded Rectangle 42"/>
            <p:cNvSpPr/>
            <p:nvPr/>
          </p:nvSpPr>
          <p:spPr>
            <a:xfrm>
              <a:off x="206829" y="1408330"/>
              <a:ext cx="4060371" cy="362087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269870" y="1875221"/>
              <a:ext cx="2307297" cy="29188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Управление требованиями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69870" y="2369017"/>
              <a:ext cx="2307297" cy="29407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Архитектура программного обеспечения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245092" y="2870948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Деятельность по программированию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283117" y="3385623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Тестирование программного обеспечения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269869" y="3898655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Непрерывная интеграция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 rot="5400000">
              <a:off x="-861096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Управление проектом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269869" y="4425869"/>
              <a:ext cx="2307297" cy="297850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/>
                <a:t>Управление выпусками</a:t>
              </a:r>
              <a:endParaRPr lang="en-US" sz="10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64" name="Down Arrow 63"/>
            <p:cNvSpPr/>
            <p:nvPr/>
          </p:nvSpPr>
          <p:spPr>
            <a:xfrm>
              <a:off x="2294673" y="218307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65" name="Down Arrow 64"/>
            <p:cNvSpPr/>
            <p:nvPr/>
          </p:nvSpPr>
          <p:spPr>
            <a:xfrm>
              <a:off x="2294673" y="2676908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2290965" y="318790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2290964" y="3682454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2290963" y="4212693"/>
              <a:ext cx="182887" cy="197719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000" dirty="0"/>
            </a:p>
          </p:txBody>
        </p:sp>
        <p:sp>
          <p:nvSpPr>
            <p:cNvPr id="69" name="Rounded Rectangle 68"/>
            <p:cNvSpPr/>
            <p:nvPr/>
          </p:nvSpPr>
          <p:spPr>
            <a:xfrm rot="5400000">
              <a:off x="-424869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>
                  <a:solidFill>
                    <a:schemeClr val="bg1"/>
                  </a:solidFill>
                </a:rPr>
                <a:t>Управление изменениями 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 rot="5400000">
              <a:off x="2489964" y="3115944"/>
              <a:ext cx="2845160" cy="36371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 rtl="0">
                <a:buClr>
                  <a:srgbClr val="C00000"/>
                </a:buClr>
                <a:buFont typeface="Arial" panose="020B0604020202020204" pitchFamily="34" charset="0"/>
                <a:buChar char="›"/>
              </a:pPr>
              <a:r>
                <a:rPr lang="ru-RU" sz="1000" dirty="0">
                  <a:solidFill>
                    <a:schemeClr val="bg1"/>
                  </a:solidFill>
                </a:rPr>
                <a:t>Обслуживание программного обеспечения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06006" y="1448050"/>
              <a:ext cx="3352800" cy="54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000" b="1" dirty="0">
                  <a:solidFill>
                    <a:srgbClr val="C00000"/>
                  </a:solidFill>
                </a:rPr>
                <a:t>Набор инструментов управления жизненным циклом приложений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368" y="914401"/>
            <a:ext cx="3431829" cy="2666998"/>
            <a:chOff x="5169977" y="1030933"/>
            <a:chExt cx="3431829" cy="3429000"/>
          </a:xfrm>
        </p:grpSpPr>
        <p:sp>
          <p:nvSpPr>
            <p:cNvPr id="25" name="Rounded Rectangle 24"/>
            <p:cNvSpPr/>
            <p:nvPr/>
          </p:nvSpPr>
          <p:spPr>
            <a:xfrm>
              <a:off x="5169977" y="1030933"/>
              <a:ext cx="3428171" cy="3429000"/>
            </a:xfrm>
            <a:prstGeom prst="roundRect">
              <a:avLst/>
            </a:prstGeom>
            <a:solidFill>
              <a:schemeClr val="bg1">
                <a:alpha val="1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sz="12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495290" y="1582079"/>
              <a:ext cx="2782498" cy="454054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buClr>
                  <a:srgbClr val="C00000"/>
                </a:buClr>
              </a:pPr>
              <a:r>
                <a:rPr lang="ru-RU" sz="2400" dirty="0"/>
                <a:t>MSF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49006" y="1050079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rgbClr val="C00000"/>
                  </a:solidFill>
                </a:rPr>
                <a:t>Инфраструктуры управления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515146" y="2275509"/>
              <a:ext cx="2762642" cy="388446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100000">
                  <a:srgbClr val="860000"/>
                </a:gs>
              </a:gsLst>
              <a:lin ang="540000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buClr>
                  <a:srgbClr val="C00000"/>
                </a:buClr>
              </a:pPr>
              <a:r>
                <a:rPr lang="ru-RU" sz="2400" dirty="0"/>
                <a:t>ITIL</a:t>
              </a:r>
              <a:endParaRPr lang="en-US" sz="2400" dirty="0"/>
            </a:p>
          </p:txBody>
        </p:sp>
      </p:grpSp>
      <p:sp>
        <p:nvSpPr>
          <p:cNvPr id="74" name="Left-Right Arrow 73"/>
          <p:cNvSpPr/>
          <p:nvPr/>
        </p:nvSpPr>
        <p:spPr>
          <a:xfrm rot="10800000">
            <a:off x="3814232" y="2446879"/>
            <a:ext cx="757768" cy="278289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73851" y="2420497"/>
            <a:ext cx="2762642" cy="36273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buClr>
                <a:srgbClr val="C00000"/>
              </a:buClr>
            </a:pPr>
            <a:r>
              <a:rPr lang="ru-RU" sz="2400" dirty="0"/>
              <a:t>PRINCE2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670981" y="3045414"/>
            <a:ext cx="2762642" cy="362736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860000"/>
              </a:gs>
            </a:gsLst>
            <a:lin ang="540000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buClr>
                <a:srgbClr val="C00000"/>
              </a:buClr>
            </a:pPr>
            <a:r>
              <a:rPr lang="ru-RU" sz="2400" dirty="0"/>
              <a:t>RUP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3622042"/>
            <a:ext cx="396790" cy="4604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5756" y="4212923"/>
            <a:ext cx="823903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buClr>
                <a:srgbClr val="C00000"/>
              </a:buClr>
            </a:pPr>
            <a:r>
              <a:rPr lang="ru-RU" sz="1600" dirty="0" smtClean="0"/>
              <a:t>ФАС использует </a:t>
            </a:r>
            <a:r>
              <a:rPr lang="ru-RU" sz="1600" dirty="0" smtClean="0">
                <a:solidFill>
                  <a:srgbClr val="C00000"/>
                </a:solidFill>
              </a:rPr>
              <a:t>ITIL и PRINCE2</a:t>
            </a:r>
            <a:r>
              <a:rPr lang="ru-RU" sz="1600" dirty="0" smtClean="0"/>
              <a:t> в качестве основной инфраструктуры и механизма управления процессом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4238403"/>
            <a:ext cx="396790" cy="460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8537" y="4897609"/>
            <a:ext cx="782095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ФАС </a:t>
            </a:r>
            <a:r>
              <a:rPr lang="ru-RU" sz="1600" dirty="0" smtClean="0"/>
              <a:t>подготовила а </a:t>
            </a:r>
            <a:r>
              <a:rPr lang="ru-RU" sz="1600" dirty="0"/>
              <a:t>специальный строгий стандарт осуществления процесса управления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4809460"/>
            <a:ext cx="396790" cy="460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5756" y="5360846"/>
            <a:ext cx="821546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buClr>
                <a:srgbClr val="C00000"/>
              </a:buClr>
            </a:pPr>
            <a:r>
              <a:rPr lang="ru-RU" sz="1600" dirty="0"/>
              <a:t>ФАС разработала официальное внутреннее руководство, которое охватывает все виды деятельности, касающиеся разработки программного обеспечения и использования совокупности инструментов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8" y="5494744"/>
            <a:ext cx="396790" cy="4604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" y="-21796"/>
            <a:ext cx="9144000" cy="906517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882471" y="52475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Процесс – Подход ФАС к управлению жизненным циклом приложения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5"/>
            <a:ext cx="9144000" cy="7652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3" y="76076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23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68800" y="131919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Полученные преимущества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288" y="1248266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Быстрота адаптации к изменениям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9503" y="1770677"/>
            <a:ext cx="70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Поэтапный подход к обеспечению быстрой отдачи с минимальными рисками и ресурсами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3627"/>
            <a:ext cx="396790" cy="460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97288" y="3715732"/>
            <a:ext cx="53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Участие бизнеса на всех этапах проекта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86666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3398" y="2362200"/>
            <a:ext cx="70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Обеспечение того, что полученный результат имеет оптимальное значение для бизнеса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2861846"/>
            <a:ext cx="6793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Минимизация сбоев запуска / минимальная возможность ошибок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81359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48094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18798" y="3200400"/>
            <a:ext cx="626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/>
              <a:t>Частая результативность в плане коммерческой </a:t>
            </a:r>
            <a:r>
              <a:rPr lang="ru-RU" sz="1600" dirty="0"/>
              <a:t>ценности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40960"/>
            <a:ext cx="96022" cy="2159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97288" y="4398331"/>
            <a:ext cx="53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Непрерывное обучение 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69265"/>
            <a:ext cx="396790" cy="4604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7" y="37740"/>
            <a:ext cx="866738" cy="8245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1397288" y="5059462"/>
            <a:ext cx="638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Четко определенная подотчетность и солидарная ответственность 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30396"/>
            <a:ext cx="396790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0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4" grpId="0"/>
      <p:bldP spid="18" grpId="0"/>
      <p:bldP spid="19" grpId="0"/>
      <p:bldP spid="28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3798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663" y="994576"/>
            <a:ext cx="5449290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200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 за внимание!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План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2954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99" y="13376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Обзор </a:t>
            </a:r>
            <a:r>
              <a:rPr lang="ru-RU" dirty="0" smtClean="0"/>
              <a:t>управления проектами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340035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6128" y="238558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Инфраструктуры, используемые </a:t>
            </a:r>
            <a:r>
              <a:rPr lang="ru-RU" dirty="0"/>
              <a:t>ФАС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348761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28" y="3394309"/>
            <a:ext cx="569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Обзор методологии ФАС для управления проектами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" y="30904"/>
            <a:ext cx="794190" cy="87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" y="4263971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712" y="430951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Полученные преимущества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2" y="51783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1712" y="5220557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Вопросы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9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69629" y="198049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Что такое управление проектом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1208389"/>
            <a:ext cx="739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Временная организация, которая создается с целью предоставления одного или нескольких бизнес-продуктов в соответствии с утвержденным обоснованием проекта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2130139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2175687"/>
            <a:ext cx="269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Изменение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2761904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1200" y="2807452"/>
            <a:ext cx="166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Временность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4" y="3444475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4788" y="3405773"/>
            <a:ext cx="28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Межфункциональность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9" y="4057304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1200" y="4102852"/>
            <a:ext cx="166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Уникальность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4" y="4830995"/>
            <a:ext cx="396790" cy="4604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44788" y="4792293"/>
            <a:ext cx="262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Неопределенность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2" y="42453"/>
            <a:ext cx="826316" cy="8263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Цель управления проектами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66537"/>
            <a:ext cx="706273" cy="737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8960" y="1339088"/>
            <a:ext cx="5484368" cy="41981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92448" y="1719072"/>
            <a:ext cx="975360" cy="47955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>
              <a:spcAft>
                <a:spcPts val="5460"/>
              </a:spcAft>
            </a:pPr>
            <a:r>
              <a:rPr lang="ru-RU" sz="3200" dirty="0">
                <a:solidFill>
                  <a:srgbClr val="FFFFFF"/>
                </a:solidFill>
                <a:latin typeface="Calibri"/>
              </a:rPr>
              <a:t>План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08352" y="3121152"/>
            <a:ext cx="1702816" cy="47955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-RU" sz="3200" dirty="0">
                <a:solidFill>
                  <a:srgbClr val="FFFFFF"/>
                </a:solidFill>
                <a:latin typeface="Calibri"/>
              </a:rPr>
              <a:t>Контроль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9000" y="4551680"/>
            <a:ext cx="2286000" cy="45923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>
              <a:spcBef>
                <a:spcPts val="5460"/>
              </a:spcBef>
            </a:pPr>
            <a:r>
              <a:rPr lang="ru-RU" sz="3200" dirty="0">
                <a:solidFill>
                  <a:srgbClr val="FFFFFF"/>
                </a:solidFill>
                <a:latin typeface="Calibri"/>
              </a:rPr>
              <a:t>Мониторинг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6800" y="3048000"/>
            <a:ext cx="2013712" cy="56286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R="28956" indent="0" algn="r" rtl="0">
              <a:spcBef>
                <a:spcPts val="5460"/>
              </a:spcBef>
              <a:spcAft>
                <a:spcPts val="5460"/>
              </a:spcAft>
            </a:pPr>
            <a:r>
              <a:rPr lang="ru-RU" sz="3200" dirty="0" smtClean="0">
                <a:solidFill>
                  <a:srgbClr val="FFFFFF"/>
                </a:solidFill>
                <a:latin typeface="Calibri"/>
              </a:rPr>
              <a:t>Делегиро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-</a:t>
            </a:r>
            <a:r>
              <a:rPr lang="ru-RU" sz="3200" dirty="0" smtClean="0">
                <a:solidFill>
                  <a:srgbClr val="FFFFFF"/>
                </a:solidFill>
                <a:latin typeface="Calibri"/>
              </a:rPr>
              <a:t>вание</a:t>
            </a:r>
            <a:endParaRPr lang="ru-RU" sz="3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03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Инфраструктуры, используемые ФАС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15"/>
            <a:ext cx="675902" cy="675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5" y="1633236"/>
            <a:ext cx="396790" cy="4604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7" y="2371831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83598" y="241737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PRINCE2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2" y="3054402"/>
            <a:ext cx="396790" cy="460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47186" y="3015700"/>
            <a:ext cx="54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ITIL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2" y="3711824"/>
            <a:ext cx="396790" cy="46042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33833" y="3757372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Архитектура безопасности SABSA (</a:t>
            </a:r>
            <a:r>
              <a:rPr lang="ru-RU" dirty="0"/>
              <a:t>Sherwood</a:t>
            </a:r>
            <a:r>
              <a:rPr lang="ru-RU" dirty="0"/>
              <a:t> </a:t>
            </a:r>
            <a:r>
              <a:rPr lang="ru-RU" dirty="0"/>
              <a:t>Applied</a:t>
            </a:r>
            <a:r>
              <a:rPr lang="ru-RU" dirty="0"/>
              <a:t> </a:t>
            </a:r>
            <a:r>
              <a:rPr lang="ru-RU" dirty="0"/>
              <a:t>Business</a:t>
            </a:r>
            <a:r>
              <a:rPr lang="ru-RU" dirty="0"/>
              <a:t> </a:t>
            </a:r>
            <a:r>
              <a:rPr lang="ru-RU" dirty="0"/>
              <a:t>Security</a:t>
            </a:r>
            <a:r>
              <a:rPr lang="ru-RU" dirty="0"/>
              <a:t> </a:t>
            </a:r>
            <a:r>
              <a:rPr lang="ru-RU" dirty="0"/>
              <a:t>Architecture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71816" y="1678784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MSF (Microsoft </a:t>
            </a:r>
            <a:r>
              <a:rPr lang="ru-RU" dirty="0"/>
              <a:t>Solution</a:t>
            </a:r>
            <a:r>
              <a:rPr lang="ru-RU" dirty="0"/>
              <a:t> </a:t>
            </a:r>
            <a:r>
              <a:rPr lang="ru-RU" dirty="0"/>
              <a:t>Framework</a:t>
            </a:r>
            <a:r>
              <a:rPr lang="ru-RU" dirty="0"/>
              <a:t>) для гибкости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7" y="4368429"/>
            <a:ext cx="396790" cy="46042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83598" y="4413977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MOF (Microsoft </a:t>
            </a:r>
            <a:r>
              <a:rPr lang="ru-RU" dirty="0"/>
              <a:t>Operations</a:t>
            </a:r>
            <a:r>
              <a:rPr lang="ru-RU" dirty="0"/>
              <a:t> </a:t>
            </a:r>
            <a:r>
              <a:rPr lang="ru-RU" dirty="0"/>
              <a:t>Framework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2" y="4864074"/>
            <a:ext cx="396790" cy="46042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733833" y="4909622"/>
            <a:ext cx="344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RUP (Рациональный унифицированный процесс)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4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50" grpId="0"/>
      <p:bldP spid="53" grpId="0"/>
      <p:bldP spid="55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Функции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1" y="1447800"/>
            <a:ext cx="685800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79346" y="1606034"/>
            <a:ext cx="386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Менеджер </a:t>
            </a:r>
            <a:r>
              <a:rPr lang="ru-RU" dirty="0"/>
              <a:t>проекта (РП)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5" y="2193596"/>
            <a:ext cx="96022" cy="2159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016395" y="2150097"/>
            <a:ext cx="2546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Контроль сроков проекта</a:t>
            </a:r>
            <a:endParaRPr lang="en-US" sz="1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2495382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2795669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0" y="2457874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Определить приоритетность задач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2755522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Утвердить пакет проектной документации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1" y="3566101"/>
            <a:ext cx="685800" cy="68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79346" y="3724335"/>
            <a:ext cx="637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Менеджер по продукту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5" y="4311897"/>
            <a:ext cx="96022" cy="2159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16395" y="4268398"/>
            <a:ext cx="5746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Обеспечить, что решение предоставляет коммерческую ценность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4613683"/>
            <a:ext cx="96022" cy="2159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33" y="4913970"/>
            <a:ext cx="96022" cy="2159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48000" y="4576175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Определить решение в рамках ограничений проекта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48738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Обеспечить удовлетворение потребностей и ожиданий клиентов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8" y="54523"/>
            <a:ext cx="977788" cy="78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3839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  <p:bldP spid="33" grpId="0"/>
      <p:bldP spid="36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Функции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1" y="1143000"/>
            <a:ext cx="685800" cy="685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0746" y="1301234"/>
            <a:ext cx="24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Системный аналитик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95" y="1806228"/>
            <a:ext cx="96022" cy="2159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2108014"/>
            <a:ext cx="96022" cy="2159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2408301"/>
            <a:ext cx="96022" cy="2159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19400" y="20574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Выполнить анализ рисков и безопасности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2286000"/>
            <a:ext cx="268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Подготовка тестовых сценариев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1" y="2819400"/>
            <a:ext cx="685800" cy="685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50746" y="2977634"/>
            <a:ext cx="470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Руководитель группы разработки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95" y="3549897"/>
            <a:ext cx="96022" cy="21590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87795" y="3429000"/>
            <a:ext cx="612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Делегировать задачи, полученные от руководителя производственного направления, членам команды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3" y="3851683"/>
            <a:ext cx="96022" cy="2159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51970"/>
            <a:ext cx="96022" cy="2159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19400" y="38141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Программировать управление версиями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4038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Бесперебойное развертывание и переход к эксплуатации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20452" y="16764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Разработать решение для удовлетворения бизнес-целей в рамках ограничений проекта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9549"/>
            <a:ext cx="685800" cy="685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893845" y="4707783"/>
            <a:ext cx="317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Руководитель работ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4" y="5295345"/>
            <a:ext cx="96022" cy="2159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32" y="5597131"/>
            <a:ext cx="96022" cy="215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862498" y="5559623"/>
            <a:ext cx="4909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Обеспечение бесперебойной работы решения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846018" y="5181600"/>
            <a:ext cx="5688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Организовать обучение конечных пользователей для запуска решений</a:t>
            </a:r>
            <a:endParaRPr lang="en-US" sz="1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8" y="54523"/>
            <a:ext cx="977788" cy="7840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250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3" grpId="0"/>
      <p:bldP spid="36" grpId="0"/>
      <p:bldP spid="42" grpId="0"/>
      <p:bldP spid="43" grpId="0"/>
      <p:bldP spid="31" grpId="0"/>
      <p:bldP spid="47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82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84"/>
            <a:ext cx="9144000" cy="692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25576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48745" y="110926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Утверждение проекта решения предприятием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990600"/>
            <a:ext cx="2895600" cy="8248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/>
              <a:t>РП отправляет пользовательскую историю через канал связи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117154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Начало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8382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noFill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29000" y="8382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91000" y="2035313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/>
              <a:t>Пользовательская история обсуждается с заинтересованными сторонами системы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485900" y="20353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Охват требований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19050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noFill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429000" y="19050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91000" y="3102113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/>
              <a:t>Пользовательская история раскладывается и создается проект решения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5900" y="31021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Пакет проектной документации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7800" y="2971800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noFill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429000" y="29718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191000" y="4168912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/>
              <a:t>Пакет проектной документации отправляется в адрес РП через канал связи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5900" y="4168913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Запрос на утверждение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47800" y="4038599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noFill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429000" y="4038599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91000" y="5235711"/>
            <a:ext cx="2895600" cy="8469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600" dirty="0"/>
              <a:t>РП утверждает пакет проектной документации через канал связи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5900" y="54387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Утверждение</a:t>
            </a:r>
            <a:endParaRPr lang="en-US" sz="20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5105398"/>
            <a:ext cx="624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noFill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29000" y="5105398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2" y="48448"/>
            <a:ext cx="733643" cy="733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2420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82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984"/>
            <a:ext cx="9144000" cy="692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125576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157398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Пакет проектной документации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0800" y="26670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Текущее состояние бизнеса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90800" y="3049812"/>
            <a:ext cx="6478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Изменение бизнеса в обычном понимании после реализации решения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590800" y="3485424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Задействованные пользователи 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90800" y="3869077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Функциональные требования и подробное описание процесса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590800" y="4685689"/>
            <a:ext cx="233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Сроки реализации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590800" y="5067984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Требуемые тестовые сценарии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2590800" y="5443994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Требования к успешному запуску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384719" y="1096721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Стандартизированный шаблон пакета проектной документации на основе лучших практик ITIL и PRINCE2 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9671"/>
            <a:ext cx="396790" cy="46042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84719" y="1917094"/>
            <a:ext cx="638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/>
              <a:t>Всестороннее описание решения для сведения к минимуму неопределенности между бизнесом и ИТ</a:t>
            </a:r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10044"/>
            <a:ext cx="396790" cy="46042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569590" y="425465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Нефункциональные требования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728325"/>
            <a:ext cx="96022" cy="21590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095060"/>
            <a:ext cx="96022" cy="21590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506994"/>
            <a:ext cx="96022" cy="21590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918928"/>
            <a:ext cx="96022" cy="21590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4284892"/>
            <a:ext cx="96022" cy="21590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43" y="4737537"/>
            <a:ext cx="96022" cy="21590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5118341"/>
            <a:ext cx="96022" cy="21590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10" y="5519777"/>
            <a:ext cx="96022" cy="215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5" y="63697"/>
            <a:ext cx="715804" cy="7158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8985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8" grpId="0"/>
      <p:bldP spid="50" grpId="0"/>
      <p:bldP spid="52" grpId="0"/>
      <p:bldP spid="54" grpId="0"/>
      <p:bldP spid="55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6931</TotalTime>
  <Words>582</Words>
  <Application>Microsoft Office PowerPoint</Application>
  <PresentationFormat>Экран (4:3)</PresentationFormat>
  <Paragraphs>133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DejaVu Sans</vt:lpstr>
      <vt:lpstr>BPG Nino Mtavruli</vt:lpstr>
      <vt:lpstr>Calibri</vt:lpstr>
      <vt:lpstr>Office Theme</vt:lpstr>
      <vt:lpstr>Storyboard Layouts</vt:lpstr>
      <vt:lpstr>Методология управления проектами, используемая в ФАС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Anna Kukharenko</cp:lastModifiedBy>
  <cp:revision>564</cp:revision>
  <cp:lastPrinted>2013-06-10T06:45:23Z</cp:lastPrinted>
  <dcterms:created xsi:type="dcterms:W3CDTF">2010-06-24T14:06:57Z</dcterms:created>
  <dcterms:modified xsi:type="dcterms:W3CDTF">2015-09-25T09:14:11Z</dcterms:modified>
</cp:coreProperties>
</file>