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11313"/>
            <a:ext cx="5435600" cy="4913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fr-FR" sz="3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fr-FR" sz="1600" smtClean="0">
                <a:latin typeface="Calibri" pitchFamily="34" charset="0"/>
              </a:rPr>
              <a:t>	</a:t>
            </a:r>
            <a:r>
              <a:rPr lang="en-GB" altLang="fr-FR" sz="1800" b="1" smtClean="0">
                <a:latin typeface="Calibri" pitchFamily="34" charset="0"/>
              </a:rPr>
              <a:t>Executive level :</a:t>
            </a:r>
          </a:p>
          <a:p>
            <a:pPr lvl="1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800" i="1" smtClean="0">
                <a:latin typeface="Calibri" pitchFamily="34" charset="0"/>
              </a:rPr>
              <a:t>At Programme level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</a:t>
            </a:r>
            <a:r>
              <a:rPr lang="en-GB" altLang="fr-FR" sz="1600" i="1" smtClean="0">
                <a:latin typeface="Calibri" pitchFamily="34" charset="0"/>
              </a:rPr>
              <a:t>programme</a:t>
            </a:r>
            <a:r>
              <a:rPr lang="en-GB" altLang="fr-FR" sz="1600" smtClean="0">
                <a:latin typeface="Calibri" pitchFamily="34" charset="0"/>
              </a:rPr>
              <a:t> manager and staff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Directors of Financial Affairs and Human Resources Departments and staff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GB" altLang="fr-FR" sz="800" smtClean="0"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800" i="1" smtClean="0">
                <a:latin typeface="Calibri" pitchFamily="34" charset="0"/>
              </a:rPr>
              <a:t>At ministerial level 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Secretaries-General of the Ministries and staff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budgetary and accounting control service and staff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Inspection and control services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Internal auditors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GB" altLang="fr-FR" sz="800" smtClean="0"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800" i="1" smtClean="0">
                <a:latin typeface="Calibri" pitchFamily="34" charset="0"/>
              </a:rPr>
              <a:t>At interministerial level</a:t>
            </a:r>
            <a:r>
              <a:rPr lang="en-GB" altLang="fr-FR" sz="1800" smtClean="0">
                <a:latin typeface="Calibri" pitchFamily="34" charset="0"/>
              </a:rPr>
              <a:t> 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Directorate for the Budget 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Directorate‑General for Public Finance 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The central harmonisation Committee for Internal Audit</a:t>
            </a:r>
          </a:p>
          <a:p>
            <a:pPr lvl="2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1600" smtClean="0">
                <a:latin typeface="Calibri" pitchFamily="34" charset="0"/>
              </a:rPr>
              <a:t>Financial inspection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5435600" y="1611313"/>
            <a:ext cx="3205163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8913" indent="-18891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endParaRPr lang="en-GB" altLang="fr-FR" sz="300">
              <a:latin typeface="Arial" charset="0"/>
            </a:endParaRPr>
          </a:p>
          <a:p>
            <a:pPr marL="373063" lvl="1" indent="-182563">
              <a:lnSpc>
                <a:spcPct val="80000"/>
              </a:lnSpc>
              <a:spcBef>
                <a:spcPct val="50000"/>
              </a:spcBef>
            </a:pPr>
            <a:r>
              <a:rPr lang="en-GB" altLang="fr-FR" b="1">
                <a:latin typeface="Calibri" pitchFamily="34" charset="0"/>
              </a:rPr>
              <a:t>Legislative level :</a:t>
            </a:r>
          </a:p>
          <a:p>
            <a:pPr marL="373063" lvl="1" indent="-18256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i="1">
                <a:latin typeface="Calibri" pitchFamily="34" charset="0"/>
              </a:rPr>
              <a:t> The Parliament</a:t>
            </a:r>
          </a:p>
          <a:p>
            <a:pPr marL="668338" lvl="2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en-GB" altLang="fr-FR" sz="1400" i="1">
              <a:latin typeface="Arial" charset="0"/>
            </a:endParaRPr>
          </a:p>
          <a:p>
            <a:pPr marL="373063" lvl="1" indent="-18256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i="1">
                <a:latin typeface="Calibri" pitchFamily="34" charset="0"/>
              </a:rPr>
              <a:t> The Court of Accounts</a:t>
            </a:r>
            <a:r>
              <a:rPr lang="fr-FR" altLang="fr-FR" b="1">
                <a:latin typeface="Calibri" pitchFamily="34" charset="0"/>
              </a:rPr>
              <a:t> </a:t>
            </a:r>
            <a:endParaRPr lang="en-GB" altLang="fr-FR" b="1">
              <a:latin typeface="Calibri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79388" y="981075"/>
            <a:ext cx="87852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8913" indent="-18891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endParaRPr lang="en-GB" altLang="fr-FR" sz="300" dirty="0">
              <a:latin typeface="Arial" charset="0"/>
            </a:endParaRPr>
          </a:p>
          <a:p>
            <a:pPr marL="188913" indent="-18891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2400" b="1" dirty="0">
                <a:latin typeface="Calibri" pitchFamily="34" charset="0"/>
              </a:rPr>
              <a:t> </a:t>
            </a:r>
            <a:r>
              <a:rPr lang="en-GB" altLang="fr-FR" sz="2400" dirty="0">
                <a:latin typeface="Calibri" pitchFamily="34" charset="0"/>
              </a:rPr>
              <a:t>The key players within the French administration</a:t>
            </a:r>
          </a:p>
          <a:p>
            <a:pPr marL="188913" indent="-188913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GB" altLang="fr-FR" sz="2400" dirty="0" smtClean="0">
                <a:latin typeface="Calibri" pitchFamily="34" charset="0"/>
              </a:rPr>
              <a:t>                                         </a:t>
            </a:r>
            <a:endParaRPr lang="en-GB" altLang="fr-FR" sz="2400" dirty="0">
              <a:latin typeface="Calibri" pitchFamily="34" charset="0"/>
            </a:endParaRPr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179388" y="4437063"/>
            <a:ext cx="3457575" cy="288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altLang="fr-FR" sz="2400">
              <a:latin typeface="Times" pitchFamily="18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287338"/>
            <a:ext cx="8496300" cy="838200"/>
          </a:xfrm>
          <a:extLst/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Relationships Internal Audit – External Audit – Financial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Inspection – Feed back from France</a:t>
            </a:r>
            <a:endParaRPr lang="fr-FR" altLang="fr-FR" sz="2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2771775" y="4510088"/>
            <a:ext cx="1079500" cy="4318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b="1" dirty="0"/>
              <a:t>IA</a:t>
            </a:r>
          </a:p>
        </p:txBody>
      </p:sp>
      <p:sp>
        <p:nvSpPr>
          <p:cNvPr id="5128" name="Oval 6"/>
          <p:cNvSpPr>
            <a:spLocks noChangeArrowheads="1"/>
          </p:cNvSpPr>
          <p:nvPr/>
        </p:nvSpPr>
        <p:spPr bwMode="auto">
          <a:xfrm>
            <a:off x="5435600" y="2781300"/>
            <a:ext cx="3457575" cy="28733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altLang="fr-FR" sz="2400">
              <a:latin typeface="Times" pitchFamily="18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027988" y="2708275"/>
            <a:ext cx="1081087" cy="4318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b="1" dirty="0"/>
              <a:t>EA</a:t>
            </a:r>
          </a:p>
        </p:txBody>
      </p:sp>
      <p:sp>
        <p:nvSpPr>
          <p:cNvPr id="5130" name="Oval 6"/>
          <p:cNvSpPr>
            <a:spLocks noChangeArrowheads="1"/>
          </p:cNvSpPr>
          <p:nvPr/>
        </p:nvSpPr>
        <p:spPr bwMode="auto">
          <a:xfrm>
            <a:off x="179388" y="4148138"/>
            <a:ext cx="3816350" cy="288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altLang="fr-FR" sz="2400">
              <a:latin typeface="Times" pitchFamily="18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924300" y="4076700"/>
            <a:ext cx="1079500" cy="4318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b="1" dirty="0"/>
              <a:t>FI</a:t>
            </a:r>
          </a:p>
        </p:txBody>
      </p:sp>
      <p:sp>
        <p:nvSpPr>
          <p:cNvPr id="5132" name="Oval 6"/>
          <p:cNvSpPr>
            <a:spLocks noChangeArrowheads="1"/>
          </p:cNvSpPr>
          <p:nvPr/>
        </p:nvSpPr>
        <p:spPr bwMode="auto">
          <a:xfrm>
            <a:off x="179388" y="6092825"/>
            <a:ext cx="3816350" cy="288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altLang="fr-FR" sz="2400">
              <a:latin typeface="Times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924300" y="6021388"/>
            <a:ext cx="1079500" cy="4318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b="1" dirty="0"/>
              <a:t>FI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95536" y="0"/>
            <a:ext cx="1728787" cy="1511300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fr-FR" b="1" dirty="0" smtClean="0">
                <a:solidFill>
                  <a:srgbClr val="FF0000"/>
                </a:solidFill>
              </a:rPr>
              <a:t>PIFC</a:t>
            </a:r>
            <a:endParaRPr lang="en-US" alt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395288" y="982663"/>
            <a:ext cx="85693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GB" altLang="fr-FR" sz="1600" u="sng"/>
          </a:p>
          <a:p>
            <a:pPr marL="273050" indent="-273050" eaLnBrk="0" hangingPunct="0">
              <a:spcBef>
                <a:spcPts val="600"/>
              </a:spcBef>
              <a:buSzPct val="76000"/>
              <a:buFont typeface="Wingdings" pitchFamily="2" charset="2"/>
              <a:buChar char="Ø"/>
            </a:pPr>
            <a:r>
              <a:rPr lang="en-GB" altLang="fr-FR" sz="2400">
                <a:latin typeface="Calibri" pitchFamily="34" charset="0"/>
              </a:rPr>
              <a:t> Complementary overall system</a:t>
            </a:r>
          </a:p>
          <a:p>
            <a:pPr marL="822325" lvl="2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Arial" charset="0"/>
              <a:buNone/>
            </a:pPr>
            <a:endParaRPr lang="en-GB" altLang="fr-FR" sz="2000">
              <a:solidFill>
                <a:schemeClr val="accent2"/>
              </a:solidFill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287338"/>
            <a:ext cx="8496300" cy="838200"/>
          </a:xfrm>
          <a:extLst/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Relationships Internal Audit – External Audit – Financial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Inspection – Feed back from France</a:t>
            </a:r>
            <a:endParaRPr lang="fr-FR" altLang="fr-FR" sz="2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19475" y="4005263"/>
            <a:ext cx="1152525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2060"/>
                </a:solidFill>
              </a:rPr>
              <a:t>Programmes (policies)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608513" y="4005263"/>
            <a:ext cx="1116012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2060"/>
                </a:solidFill>
              </a:rPr>
              <a:t>Authorising officers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419475" y="4581525"/>
            <a:ext cx="1152525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sz="1600" dirty="0">
                <a:solidFill>
                  <a:srgbClr val="0070C0"/>
                </a:solidFill>
              </a:rPr>
              <a:t>Objectives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08513" y="4581525"/>
            <a:ext cx="1116012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sz="1600" dirty="0">
                <a:solidFill>
                  <a:srgbClr val="0070C0"/>
                </a:solidFill>
              </a:rPr>
              <a:t>Management and control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419475" y="2133600"/>
            <a:ext cx="2447925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tx1"/>
                </a:solidFill>
              </a:rPr>
              <a:t>Internal audit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635375" y="2852738"/>
            <a:ext cx="2089150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70C0"/>
                </a:solidFill>
              </a:rPr>
              <a:t>IIA IPPF approach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40200" y="3284538"/>
            <a:ext cx="1547813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defRPr/>
            </a:pPr>
            <a:r>
              <a:rPr lang="fr-FR" sz="1600" dirty="0">
                <a:solidFill>
                  <a:srgbClr val="0070C0"/>
                </a:solidFill>
              </a:rPr>
              <a:t>Recommandation</a:t>
            </a:r>
          </a:p>
        </p:txBody>
      </p:sp>
      <p:cxnSp>
        <p:nvCxnSpPr>
          <p:cNvPr id="44" name="Connecteur droit avec flèche 43"/>
          <p:cNvCxnSpPr>
            <a:endCxn id="38" idx="0"/>
          </p:cNvCxnSpPr>
          <p:nvPr/>
        </p:nvCxnSpPr>
        <p:spPr>
          <a:xfrm>
            <a:off x="5165725" y="3573463"/>
            <a:ext cx="0" cy="431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3924300" y="3213100"/>
            <a:ext cx="0" cy="7921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227763" y="2133600"/>
            <a:ext cx="2447925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tx1"/>
                </a:solidFill>
              </a:rPr>
              <a:t>External audit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8313" y="2133600"/>
            <a:ext cx="2447925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tx1"/>
                </a:solidFill>
              </a:rPr>
              <a:t>Financial inspection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983413" y="3284538"/>
            <a:ext cx="1549400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defRPr/>
            </a:pPr>
            <a:r>
              <a:rPr lang="fr-FR" sz="1600" dirty="0">
                <a:solidFill>
                  <a:srgbClr val="0070C0"/>
                </a:solidFill>
              </a:rPr>
              <a:t>Opinion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227763" y="4581525"/>
            <a:ext cx="1296987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600" dirty="0">
                <a:solidFill>
                  <a:srgbClr val="0070C0"/>
                </a:solidFill>
              </a:rPr>
              <a:t>Applicable accounting rules and principles</a:t>
            </a:r>
            <a:endParaRPr lang="fr-FR" sz="1600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27763" y="4005263"/>
            <a:ext cx="2376487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2060"/>
                </a:solidFill>
              </a:rPr>
              <a:t>State administration and Social security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596188" y="4581525"/>
            <a:ext cx="1008062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70C0"/>
                </a:solidFill>
              </a:rPr>
              <a:t>Financial statements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372225" y="2852738"/>
            <a:ext cx="216058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70C0"/>
                </a:solidFill>
              </a:rPr>
              <a:t>ISA &amp; IFAC approach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223963" y="3284538"/>
            <a:ext cx="1547812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defRPr/>
            </a:pPr>
            <a:r>
              <a:rPr lang="fr-FR" sz="1600" dirty="0">
                <a:solidFill>
                  <a:srgbClr val="0070C0"/>
                </a:solidFill>
              </a:rPr>
              <a:t>Sanction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1188" y="2852738"/>
            <a:ext cx="2160587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70C0"/>
                </a:solidFill>
              </a:rPr>
              <a:t>Verifications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11188" y="4005263"/>
            <a:ext cx="1081087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2060"/>
                </a:solidFill>
              </a:rPr>
              <a:t>Public entities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727200" y="4005263"/>
            <a:ext cx="1116013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2060"/>
                </a:solidFill>
              </a:rPr>
              <a:t>Hierarchy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11188" y="4581525"/>
            <a:ext cx="1081087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FR" sz="1600" dirty="0">
                <a:solidFill>
                  <a:srgbClr val="0070C0"/>
                </a:solidFill>
              </a:rPr>
              <a:t>Obligation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727200" y="4581525"/>
            <a:ext cx="1116013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sz="1600" dirty="0">
                <a:solidFill>
                  <a:srgbClr val="0070C0"/>
                </a:solidFill>
              </a:rPr>
              <a:t>Regularity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>
            <a:off x="2268538" y="3573463"/>
            <a:ext cx="0" cy="431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1025525" y="3213100"/>
            <a:ext cx="0" cy="7921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7956550" y="3573463"/>
            <a:ext cx="0" cy="431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6713538" y="3213100"/>
            <a:ext cx="0" cy="7921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101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</vt:lpstr>
      <vt:lpstr>Wingdings</vt:lpstr>
      <vt:lpstr>Wingdings 3</vt:lpstr>
      <vt:lpstr>Тема Office</vt:lpstr>
      <vt:lpstr>Relationships Internal Audit – External Audit – Financial Inspection – Feed back from France</vt:lpstr>
      <vt:lpstr>Relationships Internal Audit – External Audit – Financial Inspection – Feed back from France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Internal Audit – External Audit – Financial Inspection – Feed back from France</dc:title>
  <dc:creator>user</dc:creator>
  <cp:lastModifiedBy>Kristina Zaituna</cp:lastModifiedBy>
  <cp:revision>4</cp:revision>
  <dcterms:created xsi:type="dcterms:W3CDTF">2016-10-05T20:09:09Z</dcterms:created>
  <dcterms:modified xsi:type="dcterms:W3CDTF">2016-10-12T13:51:10Z</dcterms:modified>
</cp:coreProperties>
</file>