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9" r:id="rId4"/>
    <p:sldId id="284" r:id="rId5"/>
    <p:sldId id="285" r:id="rId6"/>
    <p:sldId id="299" r:id="rId7"/>
    <p:sldId id="300" r:id="rId8"/>
    <p:sldId id="302" r:id="rId9"/>
    <p:sldId id="301" r:id="rId10"/>
    <p:sldId id="303" r:id="rId11"/>
    <p:sldId id="304" r:id="rId12"/>
    <p:sldId id="305" r:id="rId13"/>
    <p:sldId id="287" r:id="rId14"/>
    <p:sldId id="288" r:id="rId15"/>
    <p:sldId id="307" r:id="rId16"/>
    <p:sldId id="289" r:id="rId17"/>
    <p:sldId id="290" r:id="rId18"/>
    <p:sldId id="309" r:id="rId19"/>
    <p:sldId id="310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FF"/>
    <a:srgbClr val="AFFE90"/>
    <a:srgbClr val="FF9900"/>
    <a:srgbClr val="FFFF99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1" autoAdjust="0"/>
  </p:normalViewPr>
  <p:slideViewPr>
    <p:cSldViewPr>
      <p:cViewPr varScale="1">
        <p:scale>
          <a:sx n="116" d="100"/>
          <a:sy n="11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C:\Users\wb76141\Documents\ECA\PEMPAL\Moscow%202016\PEMPAL,%20Moscow%20presentation%202016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393428449214733"/>
          <c:y val="7.2786330993425796E-2"/>
          <c:w val="0.76828256186208821"/>
          <c:h val="0.881133675292437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approach'!$EB$3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approach'!$EA$4:$EA$24</c:f>
              <c:strCache>
                <c:ptCount val="21"/>
                <c:pt idx="0">
                  <c:v>ALB</c:v>
                </c:pt>
                <c:pt idx="1">
                  <c:v>ARM</c:v>
                </c:pt>
                <c:pt idx="2">
                  <c:v>BEL</c:v>
                </c:pt>
                <c:pt idx="3">
                  <c:v>BIH</c:v>
                </c:pt>
                <c:pt idx="4">
                  <c:v>BUL</c:v>
                </c:pt>
                <c:pt idx="5">
                  <c:v>CRO</c:v>
                </c:pt>
                <c:pt idx="6">
                  <c:v>CZE</c:v>
                </c:pt>
                <c:pt idx="7">
                  <c:v>GEO</c:v>
                </c:pt>
                <c:pt idx="8">
                  <c:v>HUN</c:v>
                </c:pt>
                <c:pt idx="9">
                  <c:v>KAZ</c:v>
                </c:pt>
                <c:pt idx="10">
                  <c:v>KOS</c:v>
                </c:pt>
                <c:pt idx="11">
                  <c:v>KYR</c:v>
                </c:pt>
                <c:pt idx="12">
                  <c:v>MAC</c:v>
                </c:pt>
                <c:pt idx="13">
                  <c:v>MOL</c:v>
                </c:pt>
                <c:pt idx="14">
                  <c:v>MON</c:v>
                </c:pt>
                <c:pt idx="15">
                  <c:v>ROM</c:v>
                </c:pt>
                <c:pt idx="16">
                  <c:v>RUS</c:v>
                </c:pt>
                <c:pt idx="17">
                  <c:v>TAJ</c:v>
                </c:pt>
                <c:pt idx="18">
                  <c:v>TUR</c:v>
                </c:pt>
                <c:pt idx="19">
                  <c:v>UKR</c:v>
                </c:pt>
                <c:pt idx="20">
                  <c:v>UZB</c:v>
                </c:pt>
              </c:strCache>
            </c:strRef>
          </c:cat>
          <c:val>
            <c:numRef>
              <c:f>'[PEMPAL, Moscow presentation 2016.xlsx]new approach'!$EB$4:$EB$24</c:f>
              <c:numCache>
                <c:formatCode>General</c:formatCode>
                <c:ptCount val="21"/>
                <c:pt idx="0">
                  <c:v>3</c:v>
                </c:pt>
                <c:pt idx="1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2</c:v>
                </c:pt>
                <c:pt idx="11">
                  <c:v>2</c:v>
                </c:pt>
                <c:pt idx="12">
                  <c:v>4</c:v>
                </c:pt>
                <c:pt idx="13">
                  <c:v>3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0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approach'!$EC$3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approach'!$EA$4:$EA$24</c:f>
              <c:strCache>
                <c:ptCount val="21"/>
                <c:pt idx="0">
                  <c:v>ALB</c:v>
                </c:pt>
                <c:pt idx="1">
                  <c:v>ARM</c:v>
                </c:pt>
                <c:pt idx="2">
                  <c:v>BEL</c:v>
                </c:pt>
                <c:pt idx="3">
                  <c:v>BIH</c:v>
                </c:pt>
                <c:pt idx="4">
                  <c:v>BUL</c:v>
                </c:pt>
                <c:pt idx="5">
                  <c:v>CRO</c:v>
                </c:pt>
                <c:pt idx="6">
                  <c:v>CZE</c:v>
                </c:pt>
                <c:pt idx="7">
                  <c:v>GEO</c:v>
                </c:pt>
                <c:pt idx="8">
                  <c:v>HUN</c:v>
                </c:pt>
                <c:pt idx="9">
                  <c:v>KAZ</c:v>
                </c:pt>
                <c:pt idx="10">
                  <c:v>KOS</c:v>
                </c:pt>
                <c:pt idx="11">
                  <c:v>KYR</c:v>
                </c:pt>
                <c:pt idx="12">
                  <c:v>MAC</c:v>
                </c:pt>
                <c:pt idx="13">
                  <c:v>MOL</c:v>
                </c:pt>
                <c:pt idx="14">
                  <c:v>MON</c:v>
                </c:pt>
                <c:pt idx="15">
                  <c:v>ROM</c:v>
                </c:pt>
                <c:pt idx="16">
                  <c:v>RUS</c:v>
                </c:pt>
                <c:pt idx="17">
                  <c:v>TAJ</c:v>
                </c:pt>
                <c:pt idx="18">
                  <c:v>TUR</c:v>
                </c:pt>
                <c:pt idx="19">
                  <c:v>UKR</c:v>
                </c:pt>
                <c:pt idx="20">
                  <c:v>UZB</c:v>
                </c:pt>
              </c:strCache>
            </c:strRef>
          </c:cat>
          <c:val>
            <c:numRef>
              <c:f>'[PEMPAL, Moscow presentation 2016.xlsx]new approach'!$EC$4:$EC$24</c:f>
              <c:numCache>
                <c:formatCode>General</c:formatCode>
                <c:ptCount val="21"/>
                <c:pt idx="1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8">
                  <c:v>4</c:v>
                </c:pt>
                <c:pt idx="9">
                  <c:v>3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  <c:pt idx="14">
                  <c:v>5</c:v>
                </c:pt>
                <c:pt idx="15">
                  <c:v>3</c:v>
                </c:pt>
                <c:pt idx="1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239808"/>
        <c:axId val="119241344"/>
      </c:barChart>
      <c:catAx>
        <c:axId val="1192398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19241344"/>
        <c:crosses val="autoZero"/>
        <c:auto val="1"/>
        <c:lblAlgn val="ctr"/>
        <c:lblOffset val="100"/>
        <c:noMultiLvlLbl val="0"/>
      </c:catAx>
      <c:valAx>
        <c:axId val="119241344"/>
        <c:scaling>
          <c:orientation val="minMax"/>
          <c:max val="5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19239808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r"/>
      <c:layout>
        <c:manualLayout>
          <c:xMode val="edge"/>
          <c:yMode val="edge"/>
          <c:x val="0.73783419742562184"/>
          <c:y val="0.11227265237497311"/>
          <c:w val="0.13282282330435882"/>
          <c:h val="8.7595108011576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420604559789654"/>
          <c:y val="7.508326480419994E-2"/>
          <c:w val="0.75727464873272488"/>
          <c:h val="0.856974485802645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approach'!$ED$3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approach'!$EA$4:$EA$24</c:f>
              <c:strCache>
                <c:ptCount val="21"/>
                <c:pt idx="0">
                  <c:v>ALB</c:v>
                </c:pt>
                <c:pt idx="1">
                  <c:v>ARM</c:v>
                </c:pt>
                <c:pt idx="2">
                  <c:v>BEL</c:v>
                </c:pt>
                <c:pt idx="3">
                  <c:v>BIH</c:v>
                </c:pt>
                <c:pt idx="4">
                  <c:v>BUL</c:v>
                </c:pt>
                <c:pt idx="5">
                  <c:v>CRO</c:v>
                </c:pt>
                <c:pt idx="6">
                  <c:v>CZE</c:v>
                </c:pt>
                <c:pt idx="7">
                  <c:v>GEO</c:v>
                </c:pt>
                <c:pt idx="8">
                  <c:v>HUN</c:v>
                </c:pt>
                <c:pt idx="9">
                  <c:v>KAZ</c:v>
                </c:pt>
                <c:pt idx="10">
                  <c:v>KOS</c:v>
                </c:pt>
                <c:pt idx="11">
                  <c:v>KYR</c:v>
                </c:pt>
                <c:pt idx="12">
                  <c:v>MAC</c:v>
                </c:pt>
                <c:pt idx="13">
                  <c:v>MOL</c:v>
                </c:pt>
                <c:pt idx="14">
                  <c:v>MON</c:v>
                </c:pt>
                <c:pt idx="15">
                  <c:v>ROM</c:v>
                </c:pt>
                <c:pt idx="16">
                  <c:v>RUS</c:v>
                </c:pt>
                <c:pt idx="17">
                  <c:v>TAJ</c:v>
                </c:pt>
                <c:pt idx="18">
                  <c:v>TUR</c:v>
                </c:pt>
                <c:pt idx="19">
                  <c:v>UKR</c:v>
                </c:pt>
                <c:pt idx="20">
                  <c:v>UZB</c:v>
                </c:pt>
              </c:strCache>
            </c:strRef>
          </c:cat>
          <c:val>
            <c:numRef>
              <c:f>'[PEMPAL, Moscow presentation 2016.xlsx]new approach'!$ED$4:$ED$24</c:f>
              <c:numCache>
                <c:formatCode>General</c:formatCode>
                <c:ptCount val="21"/>
                <c:pt idx="0">
                  <c:v>3</c:v>
                </c:pt>
                <c:pt idx="1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2">
                  <c:v>5</c:v>
                </c:pt>
                <c:pt idx="13">
                  <c:v>5</c:v>
                </c:pt>
                <c:pt idx="14">
                  <c:v>3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approach'!$EE$3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approach'!$EA$4:$EA$24</c:f>
              <c:strCache>
                <c:ptCount val="21"/>
                <c:pt idx="0">
                  <c:v>ALB</c:v>
                </c:pt>
                <c:pt idx="1">
                  <c:v>ARM</c:v>
                </c:pt>
                <c:pt idx="2">
                  <c:v>BEL</c:v>
                </c:pt>
                <c:pt idx="3">
                  <c:v>BIH</c:v>
                </c:pt>
                <c:pt idx="4">
                  <c:v>BUL</c:v>
                </c:pt>
                <c:pt idx="5">
                  <c:v>CRO</c:v>
                </c:pt>
                <c:pt idx="6">
                  <c:v>CZE</c:v>
                </c:pt>
                <c:pt idx="7">
                  <c:v>GEO</c:v>
                </c:pt>
                <c:pt idx="8">
                  <c:v>HUN</c:v>
                </c:pt>
                <c:pt idx="9">
                  <c:v>KAZ</c:v>
                </c:pt>
                <c:pt idx="10">
                  <c:v>KOS</c:v>
                </c:pt>
                <c:pt idx="11">
                  <c:v>KYR</c:v>
                </c:pt>
                <c:pt idx="12">
                  <c:v>MAC</c:v>
                </c:pt>
                <c:pt idx="13">
                  <c:v>MOL</c:v>
                </c:pt>
                <c:pt idx="14">
                  <c:v>MON</c:v>
                </c:pt>
                <c:pt idx="15">
                  <c:v>ROM</c:v>
                </c:pt>
                <c:pt idx="16">
                  <c:v>RUS</c:v>
                </c:pt>
                <c:pt idx="17">
                  <c:v>TAJ</c:v>
                </c:pt>
                <c:pt idx="18">
                  <c:v>TUR</c:v>
                </c:pt>
                <c:pt idx="19">
                  <c:v>UKR</c:v>
                </c:pt>
                <c:pt idx="20">
                  <c:v>UZB</c:v>
                </c:pt>
              </c:strCache>
            </c:strRef>
          </c:cat>
          <c:val>
            <c:numRef>
              <c:f>'[PEMPAL, Moscow presentation 2016.xlsx]new approach'!$EE$4:$EE$24</c:f>
              <c:numCache>
                <c:formatCode>General</c:formatCode>
                <c:ptCount val="21"/>
                <c:pt idx="1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8">
                  <c:v>4</c:v>
                </c:pt>
                <c:pt idx="9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946240"/>
        <c:axId val="119952128"/>
      </c:barChart>
      <c:catAx>
        <c:axId val="1199462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19952128"/>
        <c:crosses val="autoZero"/>
        <c:auto val="1"/>
        <c:lblAlgn val="ctr"/>
        <c:lblOffset val="100"/>
        <c:noMultiLvlLbl val="0"/>
      </c:catAx>
      <c:valAx>
        <c:axId val="119952128"/>
        <c:scaling>
          <c:orientation val="minMax"/>
          <c:max val="5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19946240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r"/>
      <c:layout>
        <c:manualLayout>
          <c:xMode val="edge"/>
          <c:yMode val="edge"/>
          <c:x val="0.75159408883732604"/>
          <c:y val="9.5318366774024735E-2"/>
          <c:w val="0.15759062784542635"/>
          <c:h val="8.7595108011576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219021933916983"/>
          <c:y val="8.7193468804877342E-2"/>
          <c:w val="0.7820424532737924"/>
          <c:h val="0.849708363402238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approach'!$EX$3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approach'!$EW$4:$EW$15</c:f>
              <c:strCache>
                <c:ptCount val="12"/>
                <c:pt idx="0">
                  <c:v>ARM</c:v>
                </c:pt>
                <c:pt idx="1">
                  <c:v>BIH</c:v>
                </c:pt>
                <c:pt idx="2">
                  <c:v>BUL</c:v>
                </c:pt>
                <c:pt idx="3">
                  <c:v>CRO</c:v>
                </c:pt>
                <c:pt idx="4">
                  <c:v>HUN</c:v>
                </c:pt>
                <c:pt idx="5">
                  <c:v>KAZ</c:v>
                </c:pt>
                <c:pt idx="6">
                  <c:v>KYR</c:v>
                </c:pt>
                <c:pt idx="7">
                  <c:v>MAC</c:v>
                </c:pt>
                <c:pt idx="8">
                  <c:v>MOL</c:v>
                </c:pt>
                <c:pt idx="9">
                  <c:v>MON</c:v>
                </c:pt>
                <c:pt idx="10">
                  <c:v>ROM</c:v>
                </c:pt>
                <c:pt idx="11">
                  <c:v>RUS</c:v>
                </c:pt>
              </c:strCache>
            </c:strRef>
          </c:cat>
          <c:val>
            <c:numRef>
              <c:f>'[PEMPAL, Moscow presentation 2016.xlsx]new approach'!$EX$4:$EX$15</c:f>
              <c:numCache>
                <c:formatCode>General</c:formatCode>
                <c:ptCount val="12"/>
                <c:pt idx="0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approach'!$EY$3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approach'!$EW$4:$EW$15</c:f>
              <c:strCache>
                <c:ptCount val="12"/>
                <c:pt idx="0">
                  <c:v>ARM</c:v>
                </c:pt>
                <c:pt idx="1">
                  <c:v>BIH</c:v>
                </c:pt>
                <c:pt idx="2">
                  <c:v>BUL</c:v>
                </c:pt>
                <c:pt idx="3">
                  <c:v>CRO</c:v>
                </c:pt>
                <c:pt idx="4">
                  <c:v>HUN</c:v>
                </c:pt>
                <c:pt idx="5">
                  <c:v>KAZ</c:v>
                </c:pt>
                <c:pt idx="6">
                  <c:v>KYR</c:v>
                </c:pt>
                <c:pt idx="7">
                  <c:v>MAC</c:v>
                </c:pt>
                <c:pt idx="8">
                  <c:v>MOL</c:v>
                </c:pt>
                <c:pt idx="9">
                  <c:v>MON</c:v>
                </c:pt>
                <c:pt idx="10">
                  <c:v>ROM</c:v>
                </c:pt>
                <c:pt idx="11">
                  <c:v>RUS</c:v>
                </c:pt>
              </c:strCache>
            </c:strRef>
          </c:cat>
          <c:val>
            <c:numRef>
              <c:f>'[PEMPAL, Moscow presentation 2016.xlsx]new approach'!$EY$4:$EY$15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  <c:pt idx="10">
                  <c:v>3</c:v>
                </c:pt>
                <c:pt idx="1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712000"/>
        <c:axId val="121713792"/>
      </c:barChart>
      <c:catAx>
        <c:axId val="1217120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21713792"/>
        <c:crosses val="autoZero"/>
        <c:auto val="1"/>
        <c:lblAlgn val="ctr"/>
        <c:lblOffset val="100"/>
        <c:noMultiLvlLbl val="0"/>
      </c:catAx>
      <c:valAx>
        <c:axId val="121713792"/>
        <c:scaling>
          <c:orientation val="minMax"/>
          <c:max val="5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21712000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r"/>
      <c:layout>
        <c:manualLayout>
          <c:xMode val="edge"/>
          <c:yMode val="edge"/>
          <c:x val="0.75985002368434851"/>
          <c:y val="0.13649306037632794"/>
          <c:w val="0.13282282330435882"/>
          <c:h val="8.7595108011576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219021933916983"/>
          <c:y val="8.7193468804877342E-2"/>
          <c:w val="0.7820424532737924"/>
          <c:h val="0.849708363402238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approach'!$EZ$3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approach'!$EW$4:$EW$15</c:f>
              <c:strCache>
                <c:ptCount val="12"/>
                <c:pt idx="0">
                  <c:v>ARM</c:v>
                </c:pt>
                <c:pt idx="1">
                  <c:v>BIH</c:v>
                </c:pt>
                <c:pt idx="2">
                  <c:v>BUL</c:v>
                </c:pt>
                <c:pt idx="3">
                  <c:v>CRO</c:v>
                </c:pt>
                <c:pt idx="4">
                  <c:v>HUN</c:v>
                </c:pt>
                <c:pt idx="5">
                  <c:v>KAZ</c:v>
                </c:pt>
                <c:pt idx="6">
                  <c:v>KYR</c:v>
                </c:pt>
                <c:pt idx="7">
                  <c:v>MAC</c:v>
                </c:pt>
                <c:pt idx="8">
                  <c:v>MOL</c:v>
                </c:pt>
                <c:pt idx="9">
                  <c:v>MON</c:v>
                </c:pt>
                <c:pt idx="10">
                  <c:v>ROM</c:v>
                </c:pt>
                <c:pt idx="11">
                  <c:v>RUS</c:v>
                </c:pt>
              </c:strCache>
            </c:strRef>
          </c:cat>
          <c:val>
            <c:numRef>
              <c:f>'[PEMPAL, Moscow presentation 2016.xlsx]new approach'!$EZ$4:$EZ$15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approach'!$FA$3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approach'!$EW$4:$EW$15</c:f>
              <c:strCache>
                <c:ptCount val="12"/>
                <c:pt idx="0">
                  <c:v>ARM</c:v>
                </c:pt>
                <c:pt idx="1">
                  <c:v>BIH</c:v>
                </c:pt>
                <c:pt idx="2">
                  <c:v>BUL</c:v>
                </c:pt>
                <c:pt idx="3">
                  <c:v>CRO</c:v>
                </c:pt>
                <c:pt idx="4">
                  <c:v>HUN</c:v>
                </c:pt>
                <c:pt idx="5">
                  <c:v>KAZ</c:v>
                </c:pt>
                <c:pt idx="6">
                  <c:v>KYR</c:v>
                </c:pt>
                <c:pt idx="7">
                  <c:v>MAC</c:v>
                </c:pt>
                <c:pt idx="8">
                  <c:v>MOL</c:v>
                </c:pt>
                <c:pt idx="9">
                  <c:v>MON</c:v>
                </c:pt>
                <c:pt idx="10">
                  <c:v>ROM</c:v>
                </c:pt>
                <c:pt idx="11">
                  <c:v>RUS</c:v>
                </c:pt>
              </c:strCache>
            </c:strRef>
          </c:cat>
          <c:val>
            <c:numRef>
              <c:f>'[PEMPAL, Moscow presentation 2016.xlsx]new approach'!$FA$4:$FA$15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2</c:v>
                </c:pt>
                <c:pt idx="1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730944"/>
        <c:axId val="121732480"/>
      </c:barChart>
      <c:catAx>
        <c:axId val="1217309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21732480"/>
        <c:crosses val="autoZero"/>
        <c:auto val="1"/>
        <c:lblAlgn val="ctr"/>
        <c:lblOffset val="100"/>
        <c:noMultiLvlLbl val="0"/>
      </c:catAx>
      <c:valAx>
        <c:axId val="121732480"/>
        <c:scaling>
          <c:orientation val="minMax"/>
          <c:max val="5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21730944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r"/>
      <c:layout>
        <c:manualLayout>
          <c:xMode val="edge"/>
          <c:yMode val="edge"/>
          <c:x val="0.79012178479009776"/>
          <c:y val="0.13649306037632794"/>
          <c:w val="0.11972492351883979"/>
          <c:h val="9.932083687421711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911157045325809"/>
          <c:y val="5.114792679732149E-2"/>
          <c:w val="0.63101932954675977"/>
          <c:h val="0.865035376095611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approach'!$GH$2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approach'!$GG$4:$GG$16</c:f>
              <c:strCache>
                <c:ptCount val="13"/>
                <c:pt idx="0">
                  <c:v>ALB</c:v>
                </c:pt>
                <c:pt idx="1">
                  <c:v>ARM</c:v>
                </c:pt>
                <c:pt idx="2">
                  <c:v>BIH</c:v>
                </c:pt>
                <c:pt idx="3">
                  <c:v>BUL</c:v>
                </c:pt>
                <c:pt idx="4">
                  <c:v>CRO</c:v>
                </c:pt>
                <c:pt idx="5">
                  <c:v>GEO</c:v>
                </c:pt>
                <c:pt idx="6">
                  <c:v>HUN</c:v>
                </c:pt>
                <c:pt idx="7">
                  <c:v>KAZ</c:v>
                </c:pt>
                <c:pt idx="8">
                  <c:v>KYR</c:v>
                </c:pt>
                <c:pt idx="9">
                  <c:v>MOL</c:v>
                </c:pt>
                <c:pt idx="10">
                  <c:v>MON</c:v>
                </c:pt>
                <c:pt idx="11">
                  <c:v>ROM</c:v>
                </c:pt>
                <c:pt idx="12">
                  <c:v>RUS</c:v>
                </c:pt>
              </c:strCache>
            </c:strRef>
          </c:cat>
          <c:val>
            <c:numRef>
              <c:f>'[PEMPAL, Moscow presentation 2016.xlsx]new approach'!$GH$4:$GH$16</c:f>
              <c:numCache>
                <c:formatCode>General</c:formatCode>
                <c:ptCount val="13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approach'!$GI$2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approach'!$GG$4:$GG$16</c:f>
              <c:strCache>
                <c:ptCount val="13"/>
                <c:pt idx="0">
                  <c:v>ALB</c:v>
                </c:pt>
                <c:pt idx="1">
                  <c:v>ARM</c:v>
                </c:pt>
                <c:pt idx="2">
                  <c:v>BIH</c:v>
                </c:pt>
                <c:pt idx="3">
                  <c:v>BUL</c:v>
                </c:pt>
                <c:pt idx="4">
                  <c:v>CRO</c:v>
                </c:pt>
                <c:pt idx="5">
                  <c:v>GEO</c:v>
                </c:pt>
                <c:pt idx="6">
                  <c:v>HUN</c:v>
                </c:pt>
                <c:pt idx="7">
                  <c:v>KAZ</c:v>
                </c:pt>
                <c:pt idx="8">
                  <c:v>KYR</c:v>
                </c:pt>
                <c:pt idx="9">
                  <c:v>MOL</c:v>
                </c:pt>
                <c:pt idx="10">
                  <c:v>MON</c:v>
                </c:pt>
                <c:pt idx="11">
                  <c:v>ROM</c:v>
                </c:pt>
                <c:pt idx="12">
                  <c:v>RUS</c:v>
                </c:pt>
              </c:strCache>
            </c:strRef>
          </c:cat>
          <c:val>
            <c:numRef>
              <c:f>'[PEMPAL, Moscow presentation 2016.xlsx]new approach'!$GI$4:$GI$16</c:f>
              <c:numCache>
                <c:formatCode>General</c:formatCode>
                <c:ptCount val="13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110528"/>
        <c:axId val="123112064"/>
      </c:barChart>
      <c:catAx>
        <c:axId val="1231105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123112064"/>
        <c:crosses val="autoZero"/>
        <c:auto val="1"/>
        <c:lblAlgn val="ctr"/>
        <c:lblOffset val="100"/>
        <c:noMultiLvlLbl val="0"/>
      </c:catAx>
      <c:valAx>
        <c:axId val="123112064"/>
        <c:scaling>
          <c:orientation val="minMax"/>
          <c:max val="3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23110528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3287460782876814"/>
          <c:y val="0.58108255301013967"/>
          <c:w val="0.19541050152585587"/>
          <c:h val="0.10348302004160299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2511136258523058E-2"/>
          <c:y val="5.114792679732149E-2"/>
          <c:w val="0.85035495334644096"/>
          <c:h val="0.865035376095611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approach'!$GK$2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approach'!$GG$4:$GG$16</c:f>
              <c:strCache>
                <c:ptCount val="13"/>
                <c:pt idx="0">
                  <c:v>ALB</c:v>
                </c:pt>
                <c:pt idx="1">
                  <c:v>ARM</c:v>
                </c:pt>
                <c:pt idx="2">
                  <c:v>BIH</c:v>
                </c:pt>
                <c:pt idx="3">
                  <c:v>BUL</c:v>
                </c:pt>
                <c:pt idx="4">
                  <c:v>CRO</c:v>
                </c:pt>
                <c:pt idx="5">
                  <c:v>GEO</c:v>
                </c:pt>
                <c:pt idx="6">
                  <c:v>HUN</c:v>
                </c:pt>
                <c:pt idx="7">
                  <c:v>KAZ</c:v>
                </c:pt>
                <c:pt idx="8">
                  <c:v>KYR</c:v>
                </c:pt>
                <c:pt idx="9">
                  <c:v>MOL</c:v>
                </c:pt>
                <c:pt idx="10">
                  <c:v>MON</c:v>
                </c:pt>
                <c:pt idx="11">
                  <c:v>ROM</c:v>
                </c:pt>
                <c:pt idx="12">
                  <c:v>RUS</c:v>
                </c:pt>
              </c:strCache>
            </c:strRef>
          </c:cat>
          <c:val>
            <c:numRef>
              <c:f>'[PEMPAL, Moscow presentation 2016.xlsx]new approach'!$GK$4:$GK$16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9">
                  <c:v>2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approach'!$GL$2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approach'!$GG$4:$GG$16</c:f>
              <c:strCache>
                <c:ptCount val="13"/>
                <c:pt idx="0">
                  <c:v>ALB</c:v>
                </c:pt>
                <c:pt idx="1">
                  <c:v>ARM</c:v>
                </c:pt>
                <c:pt idx="2">
                  <c:v>BIH</c:v>
                </c:pt>
                <c:pt idx="3">
                  <c:v>BUL</c:v>
                </c:pt>
                <c:pt idx="4">
                  <c:v>CRO</c:v>
                </c:pt>
                <c:pt idx="5">
                  <c:v>GEO</c:v>
                </c:pt>
                <c:pt idx="6">
                  <c:v>HUN</c:v>
                </c:pt>
                <c:pt idx="7">
                  <c:v>KAZ</c:v>
                </c:pt>
                <c:pt idx="8">
                  <c:v>KYR</c:v>
                </c:pt>
                <c:pt idx="9">
                  <c:v>MOL</c:v>
                </c:pt>
                <c:pt idx="10">
                  <c:v>MON</c:v>
                </c:pt>
                <c:pt idx="11">
                  <c:v>ROM</c:v>
                </c:pt>
                <c:pt idx="12">
                  <c:v>RUS</c:v>
                </c:pt>
              </c:strCache>
            </c:strRef>
          </c:cat>
          <c:val>
            <c:numRef>
              <c:f>'[PEMPAL, Moscow presentation 2016.xlsx]new approach'!$GL$4:$GL$16</c:f>
              <c:numCache>
                <c:formatCode>General</c:formatCode>
                <c:ptCount val="13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6">
                  <c:v>3</c:v>
                </c:pt>
                <c:pt idx="7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162624"/>
        <c:axId val="123164160"/>
      </c:barChart>
      <c:catAx>
        <c:axId val="12316262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crossAx val="123164160"/>
        <c:crosses val="autoZero"/>
        <c:auto val="1"/>
        <c:lblAlgn val="ctr"/>
        <c:lblOffset val="100"/>
        <c:noMultiLvlLbl val="0"/>
      </c:catAx>
      <c:valAx>
        <c:axId val="123164160"/>
        <c:scaling>
          <c:orientation val="minMax"/>
          <c:max val="3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2316262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2511136258523058E-2"/>
          <c:y val="5.114792679732149E-2"/>
          <c:w val="0.85035495334644096"/>
          <c:h val="0.865035376095611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'[PEMPAL, Moscow presentation 2016.xlsx]new approach'!$GN$2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'[PEMPAL, Moscow presentation 2016.xlsx]new approach'!$GG$4:$GG$16</c:f>
              <c:strCache>
                <c:ptCount val="13"/>
                <c:pt idx="0">
                  <c:v>ALB</c:v>
                </c:pt>
                <c:pt idx="1">
                  <c:v>ARM</c:v>
                </c:pt>
                <c:pt idx="2">
                  <c:v>BIH</c:v>
                </c:pt>
                <c:pt idx="3">
                  <c:v>BUL</c:v>
                </c:pt>
                <c:pt idx="4">
                  <c:v>CRO</c:v>
                </c:pt>
                <c:pt idx="5">
                  <c:v>GEO</c:v>
                </c:pt>
                <c:pt idx="6">
                  <c:v>HUN</c:v>
                </c:pt>
                <c:pt idx="7">
                  <c:v>KAZ</c:v>
                </c:pt>
                <c:pt idx="8">
                  <c:v>KYR</c:v>
                </c:pt>
                <c:pt idx="9">
                  <c:v>MOL</c:v>
                </c:pt>
                <c:pt idx="10">
                  <c:v>MON</c:v>
                </c:pt>
                <c:pt idx="11">
                  <c:v>ROM</c:v>
                </c:pt>
                <c:pt idx="12">
                  <c:v>RUS</c:v>
                </c:pt>
              </c:strCache>
            </c:strRef>
          </c:cat>
          <c:val>
            <c:numRef>
              <c:f>'[PEMPAL, Moscow presentation 2016.xlsx]new approach'!$GN$4:$GN$16</c:f>
              <c:numCache>
                <c:formatCode>General</c:formatCode>
                <c:ptCount val="13"/>
                <c:pt idx="0">
                  <c:v>2</c:v>
                </c:pt>
                <c:pt idx="1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9">
                  <c:v>3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'[PEMPAL, Moscow presentation 2016.xlsx]new approach'!$GO$2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'[PEMPAL, Moscow presentation 2016.xlsx]new approach'!$GG$4:$GG$16</c:f>
              <c:strCache>
                <c:ptCount val="13"/>
                <c:pt idx="0">
                  <c:v>ALB</c:v>
                </c:pt>
                <c:pt idx="1">
                  <c:v>ARM</c:v>
                </c:pt>
                <c:pt idx="2">
                  <c:v>BIH</c:v>
                </c:pt>
                <c:pt idx="3">
                  <c:v>BUL</c:v>
                </c:pt>
                <c:pt idx="4">
                  <c:v>CRO</c:v>
                </c:pt>
                <c:pt idx="5">
                  <c:v>GEO</c:v>
                </c:pt>
                <c:pt idx="6">
                  <c:v>HUN</c:v>
                </c:pt>
                <c:pt idx="7">
                  <c:v>KAZ</c:v>
                </c:pt>
                <c:pt idx="8">
                  <c:v>KYR</c:v>
                </c:pt>
                <c:pt idx="9">
                  <c:v>MOL</c:v>
                </c:pt>
                <c:pt idx="10">
                  <c:v>MON</c:v>
                </c:pt>
                <c:pt idx="11">
                  <c:v>ROM</c:v>
                </c:pt>
                <c:pt idx="12">
                  <c:v>RUS</c:v>
                </c:pt>
              </c:strCache>
            </c:strRef>
          </c:cat>
          <c:val>
            <c:numRef>
              <c:f>'[PEMPAL, Moscow presentation 2016.xlsx]new approach'!$GO$4:$GO$16</c:f>
              <c:numCache>
                <c:formatCode>General</c:formatCode>
                <c:ptCount val="13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6">
                  <c:v>2</c:v>
                </c:pt>
                <c:pt idx="7">
                  <c:v>2</c:v>
                </c:pt>
                <c:pt idx="9">
                  <c:v>2</c:v>
                </c:pt>
                <c:pt idx="10">
                  <c:v>2</c:v>
                </c:pt>
                <c:pt idx="1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185408"/>
        <c:axId val="122880000"/>
      </c:barChart>
      <c:catAx>
        <c:axId val="1231854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crossAx val="122880000"/>
        <c:crosses val="autoZero"/>
        <c:auto val="1"/>
        <c:lblAlgn val="ctr"/>
        <c:lblOffset val="100"/>
        <c:noMultiLvlLbl val="0"/>
      </c:catAx>
      <c:valAx>
        <c:axId val="122880000"/>
        <c:scaling>
          <c:orientation val="minMax"/>
          <c:max val="3"/>
        </c:scaling>
        <c:delete val="0"/>
        <c:axPos val="t"/>
        <c:majorGridlines/>
        <c:numFmt formatCode="General" sourceLinked="1"/>
        <c:majorTickMark val="out"/>
        <c:minorTickMark val="none"/>
        <c:tickLblPos val="none"/>
        <c:crossAx val="12318540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200" b="1"/>
      </a:pPr>
      <a:endParaRPr lang="sr-Latn-R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0.01101</cdr:x>
      <cdr:y>0.00969</cdr:y>
    </cdr:from>
    <cdr:to>
      <cdr:x>0.98727</cdr:x>
      <cdr:y>0.066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" y="50800"/>
          <a:ext cx="4505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nije razumljivo                                                                        potpuno razumljivo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0.01101</cdr:x>
      <cdr:y>0.00969</cdr:y>
    </cdr:from>
    <cdr:to>
      <cdr:x>0.98727</cdr:x>
      <cdr:y>0.066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00" y="50800"/>
          <a:ext cx="4505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nije razumljivo                                                                        potpuno razumljivo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0.02167</cdr:x>
      <cdr:y>0.01907</cdr:y>
    </cdr:from>
    <cdr:to>
      <cdr:x>0.99794</cdr:x>
      <cdr:y>0.07539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012" y="100012"/>
          <a:ext cx="4505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nije razumljivo                                                                      potpuno razumljivo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0.02167</cdr:x>
      <cdr:y>0.01907</cdr:y>
    </cdr:from>
    <cdr:to>
      <cdr:x>0.99794</cdr:x>
      <cdr:y>0.07539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012" y="100012"/>
          <a:ext cx="4505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nije razumljivo                                                                        potpuno razumljivo</a:t>
          </a:r>
        </a:p>
      </cdr:txBody>
    </cdr:sp>
  </cdr:relSizeAnchor>
  <cdr:relSizeAnchor xmlns:cdr="http://schemas.openxmlformats.org/drawingml/2006/chartDrawing">
    <cdr:from>
      <cdr:x>0.02167</cdr:x>
      <cdr:y>0.01907</cdr:y>
    </cdr:from>
    <cdr:to>
      <cdr:x>0.99794</cdr:x>
      <cdr:y>0.07539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0012" y="100012"/>
          <a:ext cx="45053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nije razumljivo                                                                        potpuno razumljivo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0.08021</cdr:x>
      <cdr:y>0.92502</cdr:y>
    </cdr:from>
    <cdr:to>
      <cdr:x>0.98021</cdr:x>
      <cdr:y>0.97733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6712" y="5053013"/>
          <a:ext cx="411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0.08854</cdr:x>
      <cdr:y>0.932</cdr:y>
    </cdr:from>
    <cdr:to>
      <cdr:x>0.96979</cdr:x>
      <cdr:y>0.98431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195" y="5091131"/>
          <a:ext cx="2749004" cy="285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b="1" dirty="0" smtClean="0">
              <a:solidFill>
                <a:schemeClr val="tx1"/>
              </a:solidFill>
            </a:rPr>
            <a:t>                       loše       treba </a:t>
          </a:r>
          <a:r>
            <a:rPr lang="hr-HR" b="1" dirty="0" err="1" smtClean="0">
              <a:solidFill>
                <a:schemeClr val="tx1"/>
              </a:solidFill>
            </a:rPr>
            <a:t>poboljš</a:t>
          </a:r>
          <a:r>
            <a:rPr lang="hr-HR" b="1" dirty="0" smtClean="0">
              <a:solidFill>
                <a:schemeClr val="tx1"/>
              </a:solidFill>
            </a:rPr>
            <a:t>.       dobro</a:t>
          </a:r>
          <a:endParaRPr lang="en-US" b="1" dirty="0" smtClean="0">
            <a:solidFill>
              <a:srgbClr val="00B0F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0.08021</cdr:x>
      <cdr:y>0.92502</cdr:y>
    </cdr:from>
    <cdr:to>
      <cdr:x>0.98021</cdr:x>
      <cdr:y>0.97733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6712" y="5053013"/>
          <a:ext cx="411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0.08854</cdr:x>
      <cdr:y>0.932</cdr:y>
    </cdr:from>
    <cdr:to>
      <cdr:x>0.96979</cdr:x>
      <cdr:y>0.98431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195" y="5091131"/>
          <a:ext cx="2749004" cy="285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b="1" smtClean="0">
              <a:solidFill>
                <a:schemeClr val="tx1"/>
              </a:solidFill>
            </a:rPr>
            <a:t>  l</a:t>
          </a:r>
          <a:r>
            <a:rPr lang="hr-HR" b="1" smtClean="0">
              <a:solidFill>
                <a:schemeClr val="tx1"/>
              </a:solidFill>
            </a:rPr>
            <a:t>oše       </a:t>
          </a:r>
          <a:r>
            <a:rPr lang="hr-HR" b="1" dirty="0" smtClean="0">
              <a:solidFill>
                <a:schemeClr val="tx1"/>
              </a:solidFill>
            </a:rPr>
            <a:t>treba </a:t>
          </a:r>
          <a:r>
            <a:rPr lang="hr-HR" b="1" dirty="0" err="1" smtClean="0">
              <a:solidFill>
                <a:schemeClr val="tx1"/>
              </a:solidFill>
            </a:rPr>
            <a:t>poboljš</a:t>
          </a:r>
          <a:r>
            <a:rPr lang="hr-HR" b="1" dirty="0" smtClean="0">
              <a:solidFill>
                <a:schemeClr val="tx1"/>
              </a:solidFill>
            </a:rPr>
            <a:t>.       dobro</a:t>
          </a:r>
          <a:r>
            <a:rPr lang="hr-HR" b="1" dirty="0" smtClean="0">
              <a:solidFill>
                <a:srgbClr val="00B0F0"/>
              </a:solidFill>
            </a:rPr>
            <a:t>	</a:t>
          </a:r>
          <a:endParaRPr lang="en-US" b="1" dirty="0" smtClean="0">
            <a:solidFill>
              <a:schemeClr val="tx1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0.08021</cdr:x>
      <cdr:y>0.92502</cdr:y>
    </cdr:from>
    <cdr:to>
      <cdr:x>0.98021</cdr:x>
      <cdr:y>0.97733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6712" y="5053013"/>
          <a:ext cx="411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0.08854</cdr:x>
      <cdr:y>0.932</cdr:y>
    </cdr:from>
    <cdr:to>
      <cdr:x>0.96979</cdr:x>
      <cdr:y>0.98431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195" y="5091131"/>
          <a:ext cx="2749004" cy="285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b="1" dirty="0" smtClean="0">
              <a:solidFill>
                <a:schemeClr val="tx1"/>
              </a:solidFill>
            </a:rPr>
            <a:t>           loše       treba </a:t>
          </a:r>
          <a:r>
            <a:rPr lang="hr-HR" b="1" dirty="0" err="1" smtClean="0">
              <a:solidFill>
                <a:schemeClr val="tx1"/>
              </a:solidFill>
            </a:rPr>
            <a:t>poboljš</a:t>
          </a:r>
          <a:r>
            <a:rPr lang="hr-HR" b="1" dirty="0" smtClean="0">
              <a:solidFill>
                <a:schemeClr val="tx1"/>
              </a:solidFill>
            </a:rPr>
            <a:t>.       dobro</a:t>
          </a:r>
          <a:endParaRPr lang="en-US" b="1" dirty="0" smtClean="0">
            <a:solidFill>
              <a:srgbClr val="00B0F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7AF542-DFB5-4F12-8645-0D8F1B0F5644}" type="datetimeFigureOut">
              <a:rPr lang="en-US" smtClean="0"/>
              <a:t>10/11/2016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9D7433-5363-4666-9DA7-FBDB53AC06E2}" type="slidenum">
              <a:rPr lang="en-US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621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8C9601-7919-4827-8CE1-4F037B0FB497}" type="datetimeFigureOut">
              <a:rPr lang="en-US" smtClean="0"/>
              <a:t>10/11/2016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F74529-3821-4705-8A5C-02AC81A7B21A}" type="slidenum">
              <a:rPr lang="en-US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547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74529-3821-4705-8A5C-02AC81A7B21A}" type="slidenum">
              <a:rPr lang="en-US" smtClean="0"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820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1C69E-945A-4FBF-9914-CC7056C9F6DA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D0D4-0F5B-49EC-A71F-074021CF0B45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FEDD-9B75-4E62-9170-D073A9B7FE35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2621A-38E4-4891-BBD6-F56E87FF4506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B46C-0594-4AD6-80FD-C335B0F0633A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A86D-5D19-4C49-8ABD-1B861EB64301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3E40B-4C78-4373-91BE-CE6A8083DD22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FBF5-4BD2-42EE-9C52-5B2B699B02AD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66F9-FA73-45E5-9E99-460D252F54BC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EC2F-5C21-462D-A63F-DF7F190E01DF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4A5C-7ADE-4CFC-846D-D04796227554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7FDC-1542-468D-B49A-62EBA09995A5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C90F-157F-4387-8D4E-43B6DE48BA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1752600"/>
          </a:xfrm>
        </p:spPr>
        <p:txBody>
          <a:bodyPr>
            <a:normAutofit fontScale="90000"/>
          </a:bodyPr>
          <a:lstStyle/>
          <a:p>
            <a:r>
              <a:rPr b="1" dirty="0" smtClean="0"/>
              <a:t>Rezultati </a:t>
            </a:r>
            <a:r>
              <a:rPr b="1" dirty="0" err="1" smtClean="0"/>
              <a:t>anketa</a:t>
            </a:r>
            <a:r>
              <a:rPr b="1" dirty="0" smtClean="0"/>
              <a:t> 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b="1" dirty="0" err="1" smtClean="0"/>
              <a:t>provedenih</a:t>
            </a:r>
            <a:r>
              <a:rPr b="1" dirty="0" smtClean="0"/>
              <a:t> </a:t>
            </a:r>
            <a:r>
              <a:rPr b="1" dirty="0" err="1" smtClean="0"/>
              <a:t>prije</a:t>
            </a:r>
            <a:r>
              <a:rPr b="1" dirty="0" smtClean="0"/>
              <a:t> </a:t>
            </a:r>
            <a:r>
              <a:rPr b="1" dirty="0" smtClean="0"/>
              <a:t>skupova </a:t>
            </a:r>
            <a:r>
              <a:rPr dirty="0"/>
              <a:t/>
            </a:r>
            <a:br>
              <a:rPr dirty="0"/>
            </a:br>
            <a:r>
              <a:rPr b="1" dirty="0" smtClean="0"/>
              <a:t>2013., 2014. i 2016.</a:t>
            </a:r>
            <a:r>
              <a:rPr dirty="0"/>
              <a:t/>
            </a:r>
            <a:br>
              <a:rPr dirty="0"/>
            </a:br>
            <a:r>
              <a:rPr b="1" dirty="0" smtClean="0"/>
              <a:t>među članicama</a:t>
            </a:r>
            <a:r>
              <a:rPr dirty="0"/>
              <a:t/>
            </a:r>
            <a:br>
              <a:rPr dirty="0"/>
            </a:br>
            <a:r>
              <a:rPr b="1" dirty="0" smtClean="0"/>
              <a:t>Radne skupine za RIFIX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b="1" dirty="0" smtClean="0"/>
              <a:t>17. listopada 2016.</a:t>
            </a:r>
            <a:endParaRPr lang="hr-HR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257800"/>
            <a:ext cx="6400800" cy="14478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Gregory V. Kisunko</a:t>
            </a:r>
            <a:endParaRPr lang="hr-HR" sz="2400" b="1" dirty="0">
              <a:solidFill>
                <a:schemeClr val="tx1"/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(Svjetska banka)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10</a:t>
            </a:fld>
            <a:endParaRPr lang="hr-H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818256"/>
              </p:ext>
            </p:extLst>
          </p:nvPr>
        </p:nvGraphicFramePr>
        <p:xfrm>
          <a:off x="762008" y="762002"/>
          <a:ext cx="8000982" cy="5673811"/>
        </p:xfrm>
        <a:graphic>
          <a:graphicData uri="http://schemas.openxmlformats.org/drawingml/2006/table">
            <a:tbl>
              <a:tblPr/>
              <a:tblGrid>
                <a:gridCol w="2153688"/>
                <a:gridCol w="223179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  <a:gridCol w="267815"/>
              </a:tblGrid>
              <a:tr h="328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</a:t>
                      </a:r>
                      <a:endParaRPr lang="en-US" sz="1000" b="1" i="0" u="none" strike="noStrike" dirty="0">
                        <a:solidFill>
                          <a:srgbClr val="7030A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751" marR="5751" marT="575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Financijsko poslovanje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Financijski izvještaji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Financijsko poslovanje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Financijski izvještaji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Financijsko poslovanje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Financijski izvještaji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Sva državna proračunska sredstva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Lokalna proračunska sredstva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7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Proračuni subjekata i njihovih podređenih ustanova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Sredstva donatora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Sva državna proračunska sredstva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Lokalna proračunska sredstva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377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Proračuni subjekata i njihovih podređenih ustanova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Sredstva donatora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Sva državna proračunska sredstva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Lokalna proračunska sredstva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7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Proračuni subjekata i njihovih podređenih ustanova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Sredstva donatora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5751" marR="5751" marT="575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51" marR="5751" marT="5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1450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51" marR="5751" marT="57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76200" y="152400"/>
            <a:ext cx="9525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1600" b="1" dirty="0" smtClean="0">
                <a:solidFill>
                  <a:srgbClr val="00B0F0"/>
                </a:solidFill>
                <a:latin typeface="+mj-lt"/>
              </a:rPr>
              <a:t>Obuhvaćenost revizijom i inspekcijom znatna je, ali nije razmjerno raspoređena, 2016.</a:t>
            </a:r>
          </a:p>
          <a:p>
            <a:pPr lvl="0">
              <a:spcBef>
                <a:spcPct val="0"/>
              </a:spcBef>
            </a:pPr>
            <a:r>
              <a:rPr lang="en-US" sz="1600" b="1" i="1" u="sng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P.10. Obuhvaćenost subjekata revizijom/inspekcijom</a:t>
            </a:r>
            <a:r>
              <a:rPr dirty="0"/>
              <a:t/>
            </a:r>
            <a:br>
              <a:rPr dirty="0"/>
            </a:br>
            <a:endParaRPr kumimoji="0" lang="hr-H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45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11</a:t>
            </a:fld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548008"/>
              </p:ext>
            </p:extLst>
          </p:nvPr>
        </p:nvGraphicFramePr>
        <p:xfrm>
          <a:off x="457209" y="990600"/>
          <a:ext cx="8458184" cy="5420612"/>
        </p:xfrm>
        <a:graphic>
          <a:graphicData uri="http://schemas.openxmlformats.org/drawingml/2006/table">
            <a:tbl>
              <a:tblPr/>
              <a:tblGrid>
                <a:gridCol w="2276752"/>
                <a:gridCol w="235933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83119"/>
                <a:gridCol w="261445"/>
                <a:gridCol w="304793"/>
              </a:tblGrid>
              <a:tr h="3365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</a:t>
                      </a:r>
                      <a:r>
                        <a:rPr lang="hr-HR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S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</a:t>
                      </a:r>
                      <a:endParaRPr lang="en-US" sz="1000" b="1" i="0" u="none" strike="noStrike" dirty="0">
                        <a:solidFill>
                          <a:srgbClr val="7030A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</a:t>
                      </a:r>
                      <a:r>
                        <a:rPr lang="hr-HR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L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</a:t>
                      </a:r>
                      <a:endParaRPr lang="en-US" sz="1000" b="1" i="0" u="none" strike="noStrike" dirty="0">
                        <a:solidFill>
                          <a:srgbClr val="00B0F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</a:t>
                      </a:r>
                      <a:endParaRPr lang="en-US" sz="1000" b="1" i="0" u="none" strike="noStrike" dirty="0">
                        <a:solidFill>
                          <a:srgbClr val="0D0D0D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4936" marR="4936" marT="493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državne administrativne organizacije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</a:t>
                      </a: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lokalne</a:t>
                      </a: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administrativne</a:t>
                      </a: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organizacije</a:t>
                      </a:r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Podređen subjektu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Strukturne jedinice subjekta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državne administrativne organizacije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29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lokalne administrativne organizacije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Podređen subjektu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Strukturne jedinice subjekta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državne administrativne organizacije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6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lokalne administrativne organizacije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Podređen subjektu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Strukturne jedinice subjekta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Usklađenost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Efikasnost i učinkovitost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Operativni procesi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Usklađenost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Efikasnost i učinkovitost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Operativni procesi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Usklađenost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Efikasnost i učinkovitost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Operativni procesi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4936" marR="4936" marT="4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sz="1000"/>
                        <a:t> 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103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936" marR="4936" marT="4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Obuhvaćenost revizijom i inspekcijom znatna je, ali nije razmjerno raspoređena, 2016.</a:t>
            </a:r>
          </a:p>
          <a:p>
            <a:pPr lvl="0">
              <a:spcBef>
                <a:spcPct val="0"/>
              </a:spcBef>
            </a:pPr>
            <a:r>
              <a:rPr lang="en-US" b="1" i="1" u="sng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P.10. Obuhvaćenost subjekata revizijom/inspekcijom</a:t>
            </a:r>
            <a:r>
              <a:rPr dirty="0"/>
              <a:t/>
            </a:r>
            <a:br>
              <a:rPr dirty="0"/>
            </a:br>
            <a:endParaRPr kumimoji="0" lang="hr-H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693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219200"/>
          </a:xfrm>
        </p:spPr>
        <p:txBody>
          <a:bodyPr>
            <a:normAutofit/>
          </a:bodyPr>
          <a:lstStyle/>
          <a:p>
            <a:pPr algn="l"/>
            <a:r>
              <a:rPr lang="en-US" sz="2700" b="1" dirty="0" smtClean="0">
                <a:solidFill>
                  <a:srgbClr val="00B0F0"/>
                </a:solidFill>
              </a:rPr>
              <a:t>Reforma nadzornih ustanova</a:t>
            </a:r>
            <a:r>
              <a:t/>
            </a:r>
            <a:br/>
            <a:r>
              <a:rPr lang="en-US" sz="2000" b="1" i="1" u="sng" dirty="0" smtClean="0">
                <a:solidFill>
                  <a:schemeClr val="bg1">
                    <a:lumMod val="65000"/>
                  </a:schemeClr>
                </a:solidFill>
              </a:rPr>
              <a:t>P11. Postoje li (jesu li postojale) u vašoj zemlji ikakve reforme koje se odnose na strukturne promjene u pogledu SA, IA, FI? Koordiniraju li oni reforme međusobno?</a:t>
            </a:r>
            <a:endParaRPr lang="hr-HR" sz="2000" b="1" i="1" u="sng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12</a:t>
            </a:fld>
            <a:endParaRPr lang="hr-H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60763"/>
              </p:ext>
            </p:extLst>
          </p:nvPr>
        </p:nvGraphicFramePr>
        <p:xfrm>
          <a:off x="152400" y="1306830"/>
          <a:ext cx="3124201" cy="5219146"/>
        </p:xfrm>
        <a:graphic>
          <a:graphicData uri="http://schemas.openxmlformats.org/drawingml/2006/table">
            <a:tbl>
              <a:tblPr/>
              <a:tblGrid>
                <a:gridCol w="838200"/>
                <a:gridCol w="698569"/>
                <a:gridCol w="793716"/>
                <a:gridCol w="793716"/>
              </a:tblGrid>
              <a:tr h="285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2016.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BJELARUS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1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3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40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40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3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1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531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40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08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955" marR="5955" marT="59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07792"/>
              </p:ext>
            </p:extLst>
          </p:nvPr>
        </p:nvGraphicFramePr>
        <p:xfrm>
          <a:off x="3505200" y="1306830"/>
          <a:ext cx="2971800" cy="4865370"/>
        </p:xfrm>
        <a:graphic>
          <a:graphicData uri="http://schemas.openxmlformats.org/drawingml/2006/table">
            <a:tbl>
              <a:tblPr/>
              <a:tblGrid>
                <a:gridCol w="838200"/>
                <a:gridCol w="623604"/>
                <a:gridCol w="754998"/>
                <a:gridCol w="754998"/>
              </a:tblGrid>
              <a:tr h="320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2016.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165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9741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928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28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7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287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78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</a:tr>
              <a:tr h="25928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28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741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1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705599" y="1295400"/>
            <a:ext cx="2209801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Da, koordinirane su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Da, nisu koordinirane</a:t>
            </a:r>
          </a:p>
          <a:p>
            <a:r>
              <a:rPr lang="en-US" dirty="0" smtClean="0">
                <a:solidFill>
                  <a:srgbClr val="FF5050"/>
                </a:solidFill>
              </a:rPr>
              <a:t>Ne, ali su u planu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 i nisu u planu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4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Udvostručavanje funkcija među regulatornim ustanovama, 2013., 2104. i 2016.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P13. Smatrate li da postoji udvostručenje funkcija između...</a:t>
            </a:r>
            <a:endParaRPr lang="hr-H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13</a:t>
            </a:fld>
            <a:endParaRPr lang="hr-HR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926882"/>
              </p:ext>
            </p:extLst>
          </p:nvPr>
        </p:nvGraphicFramePr>
        <p:xfrm>
          <a:off x="76200" y="1143000"/>
          <a:ext cx="4572000" cy="5290450"/>
        </p:xfrm>
        <a:graphic>
          <a:graphicData uri="http://schemas.openxmlformats.org/drawingml/2006/table">
            <a:tbl>
              <a:tblPr/>
              <a:tblGrid>
                <a:gridCol w="609600"/>
                <a:gridCol w="3048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98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2016.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2014.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2013.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2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21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BJELARUS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3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4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32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389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98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513" marR="5513" marT="55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7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42 %</a:t>
                      </a:r>
                    </a:p>
                  </a:txBody>
                  <a:tcPr marL="5513" marR="5513" marT="55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209864"/>
              </p:ext>
            </p:extLst>
          </p:nvPr>
        </p:nvGraphicFramePr>
        <p:xfrm>
          <a:off x="4787900" y="1143000"/>
          <a:ext cx="4203700" cy="4533900"/>
        </p:xfrm>
        <a:graphic>
          <a:graphicData uri="http://schemas.openxmlformats.org/drawingml/2006/table">
            <a:tbl>
              <a:tblPr/>
              <a:tblGrid>
                <a:gridCol w="622300"/>
                <a:gridCol w="533400"/>
                <a:gridCol w="609600"/>
                <a:gridCol w="609600"/>
                <a:gridCol w="609600"/>
                <a:gridCol w="609600"/>
                <a:gridCol w="609600"/>
              </a:tblGrid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2016.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2013.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79 %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38 %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87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Razumljivost funkcionalne podjele među regulatornim ustanovama, 2013., 2014. i 2016.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P12. Kako evaluirate podjelu funkcija u svojoj zemlji između...</a:t>
            </a:r>
            <a:endParaRPr lang="hr-HR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14</a:t>
            </a:fld>
            <a:endParaRPr lang="hr-H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883003"/>
              </p:ext>
            </p:extLst>
          </p:nvPr>
        </p:nvGraphicFramePr>
        <p:xfrm>
          <a:off x="152400" y="1371600"/>
          <a:ext cx="4724400" cy="5449883"/>
        </p:xfrm>
        <a:graphic>
          <a:graphicData uri="http://schemas.openxmlformats.org/drawingml/2006/table">
            <a:tbl>
              <a:tblPr/>
              <a:tblGrid>
                <a:gridCol w="472440"/>
                <a:gridCol w="472440"/>
                <a:gridCol w="472440"/>
                <a:gridCol w="472440"/>
                <a:gridCol w="472440"/>
                <a:gridCol w="472440"/>
                <a:gridCol w="472440"/>
                <a:gridCol w="472440"/>
                <a:gridCol w="472440"/>
                <a:gridCol w="472440"/>
              </a:tblGrid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2016.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2014.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2013.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616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BJELARUS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24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24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86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7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722" marR="5722" marT="57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22" marR="5722" marT="57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358880"/>
              </p:ext>
            </p:extLst>
          </p:nvPr>
        </p:nvGraphicFramePr>
        <p:xfrm>
          <a:off x="5181601" y="1371600"/>
          <a:ext cx="3911599" cy="4579620"/>
        </p:xfrm>
        <a:graphic>
          <a:graphicData uri="http://schemas.openxmlformats.org/drawingml/2006/table">
            <a:tbl>
              <a:tblPr/>
              <a:tblGrid>
                <a:gridCol w="575941"/>
                <a:gridCol w="575941"/>
                <a:gridCol w="503948"/>
                <a:gridCol w="527946"/>
                <a:gridCol w="575941"/>
                <a:gridCol w="575941"/>
                <a:gridCol w="575941"/>
              </a:tblGrid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2016.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2013.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43 %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43 %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21 %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14 %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105401" y="5943600"/>
            <a:ext cx="3124199" cy="7386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Dovoljno i jasno</a:t>
            </a:r>
          </a:p>
          <a:p>
            <a:r>
              <a:rPr lang="en-US" sz="1400" b="1" dirty="0">
                <a:solidFill>
                  <a:srgbClr val="FFFF00"/>
                </a:solidFill>
              </a:rPr>
              <a:t>Nedovoljno jasno, treba poboljšanje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Nejasno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26211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28600" y="274638"/>
            <a:ext cx="8763000" cy="133508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Razumijevanje razlika među funkcijama zakonodavnih ustanova prema rukovoditeljima proračunskih organizacija i stručnjaka za državnu reviziju, unutarnju reviziju i financijsku inspekciju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P.19. – 19.1. Kako ocjenjujete razinu razumijevanja razlika u funkcijama... prema rukovoditeljima proračunskih organizacija i prema stručnjacima za SA, IA i FI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15</a:t>
            </a:fld>
            <a:endParaRPr lang="hr-HR" dirty="0"/>
          </a:p>
        </p:txBody>
      </p:sp>
      <p:sp>
        <p:nvSpPr>
          <p:cNvPr id="11" name="Rectangle 10"/>
          <p:cNvSpPr/>
          <p:nvPr/>
        </p:nvSpPr>
        <p:spPr>
          <a:xfrm>
            <a:off x="1883742" y="1609726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Rukovoditelji</a:t>
            </a:r>
            <a:endParaRPr lang="hr-HR" dirty="0"/>
          </a:p>
        </p:txBody>
      </p:sp>
      <p:sp>
        <p:nvSpPr>
          <p:cNvPr id="12" name="Rectangle 11"/>
          <p:cNvSpPr/>
          <p:nvPr/>
        </p:nvSpPr>
        <p:spPr>
          <a:xfrm>
            <a:off x="6307433" y="1640206"/>
            <a:ext cx="117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Stručnjaci</a:t>
            </a:r>
            <a:endParaRPr lang="hr-HR" dirty="0"/>
          </a:p>
        </p:txBody>
      </p:sp>
      <p:grpSp>
        <p:nvGrpSpPr>
          <p:cNvPr id="2" name="Group 1"/>
          <p:cNvGrpSpPr/>
          <p:nvPr/>
        </p:nvGrpSpPr>
        <p:grpSpPr>
          <a:xfrm>
            <a:off x="-36404" y="1690688"/>
            <a:ext cx="9232791" cy="5243512"/>
            <a:chOff x="-36404" y="809625"/>
            <a:chExt cx="9232791" cy="5243512"/>
          </a:xfrm>
        </p:grpSpPr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21624910"/>
                </p:ext>
              </p:extLst>
            </p:nvPr>
          </p:nvGraphicFramePr>
          <p:xfrm>
            <a:off x="-36404" y="809625"/>
            <a:ext cx="4614862" cy="52435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4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6281430"/>
                </p:ext>
              </p:extLst>
            </p:nvPr>
          </p:nvGraphicFramePr>
          <p:xfrm>
            <a:off x="4581525" y="809625"/>
            <a:ext cx="4614862" cy="52435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2955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28600" y="274638"/>
            <a:ext cx="8763000" cy="133508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Razumijevanje razlika među funkcijama zakonodavnih ustanova prema rukovoditeljima proračunskih organizacija i stručnjaka za državnu reviziju, unutarnju reviziju i financijsku inspekciju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P.19. – 19.1. Kako ocjenjujete razinu razumijevanja razlika u funkcijama... prema rukovoditeljima proračunskih organizacija i prema stručnjacima za SA, IA i FI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16</a:t>
            </a:fld>
            <a:endParaRPr lang="hr-HR" dirty="0"/>
          </a:p>
        </p:txBody>
      </p:sp>
      <p:grpSp>
        <p:nvGrpSpPr>
          <p:cNvPr id="10" name="Group 9"/>
          <p:cNvGrpSpPr/>
          <p:nvPr/>
        </p:nvGrpSpPr>
        <p:grpSpPr>
          <a:xfrm>
            <a:off x="-47624" y="1609726"/>
            <a:ext cx="9239249" cy="5248274"/>
            <a:chOff x="-47624" y="804863"/>
            <a:chExt cx="9239249" cy="5248274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16471753"/>
                </p:ext>
              </p:extLst>
            </p:nvPr>
          </p:nvGraphicFramePr>
          <p:xfrm>
            <a:off x="-47624" y="804863"/>
            <a:ext cx="4614862" cy="52435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93723767"/>
                </p:ext>
              </p:extLst>
            </p:nvPr>
          </p:nvGraphicFramePr>
          <p:xfrm>
            <a:off x="4576763" y="809625"/>
            <a:ext cx="4614862" cy="52435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1" name="Rectangle 10"/>
          <p:cNvSpPr/>
          <p:nvPr/>
        </p:nvSpPr>
        <p:spPr>
          <a:xfrm>
            <a:off x="1883742" y="1609726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Rukovoditelji</a:t>
            </a:r>
            <a:endParaRPr lang="hr-HR" dirty="0"/>
          </a:p>
        </p:txBody>
      </p:sp>
      <p:sp>
        <p:nvSpPr>
          <p:cNvPr id="12" name="Rectangle 11"/>
          <p:cNvSpPr/>
          <p:nvPr/>
        </p:nvSpPr>
        <p:spPr>
          <a:xfrm>
            <a:off x="6307433" y="1640206"/>
            <a:ext cx="117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Stručnjaci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30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0"/>
            <a:ext cx="8839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Suradnja među regulatornim ustanovama, 2016. i 2013.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P20. Kako evaluirate suradnju u svojoj zemlji između...</a:t>
            </a:r>
            <a:endParaRPr lang="hr-HR" sz="1800" b="1" i="1" u="sng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17</a:t>
            </a:fld>
            <a:endParaRPr lang="hr-HR" dirty="0"/>
          </a:p>
        </p:txBody>
      </p:sp>
      <p:grpSp>
        <p:nvGrpSpPr>
          <p:cNvPr id="12" name="Group 11"/>
          <p:cNvGrpSpPr/>
          <p:nvPr/>
        </p:nvGrpSpPr>
        <p:grpSpPr>
          <a:xfrm>
            <a:off x="152400" y="1022350"/>
            <a:ext cx="8610600" cy="5334000"/>
            <a:chOff x="152400" y="762000"/>
            <a:chExt cx="8610600" cy="5334000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" y="1143000"/>
              <a:ext cx="8610600" cy="4953000"/>
              <a:chOff x="0" y="0"/>
              <a:chExt cx="9501186" cy="5472112"/>
            </a:xfrm>
          </p:grpSpPr>
          <p:graphicFrame>
            <p:nvGraphicFramePr>
              <p:cNvPr id="8" name="Chart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55930096"/>
                  </p:ext>
                </p:extLst>
              </p:nvPr>
            </p:nvGraphicFramePr>
            <p:xfrm>
              <a:off x="0" y="4762"/>
              <a:ext cx="3595687" cy="546258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9" name="Chart 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21419296"/>
                  </p:ext>
                </p:extLst>
              </p:nvPr>
            </p:nvGraphicFramePr>
            <p:xfrm>
              <a:off x="3595688" y="9525"/>
              <a:ext cx="2971799" cy="546258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0" name="Chart 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85256721"/>
                  </p:ext>
                </p:extLst>
              </p:nvPr>
            </p:nvGraphicFramePr>
            <p:xfrm>
              <a:off x="6529387" y="0"/>
              <a:ext cx="2971799" cy="546258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11" name="TextBox 10"/>
            <p:cNvSpPr txBox="1"/>
            <p:nvPr/>
          </p:nvSpPr>
          <p:spPr>
            <a:xfrm>
              <a:off x="685800" y="762000"/>
              <a:ext cx="7467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</a:rPr>
                <a:t>             SA &amp; IA                                  SA &amp; FI                                  IA &amp; FI</a:t>
              </a:r>
              <a:endParaRPr lang="hr-HR" sz="2000" b="1" dirty="0">
                <a:solidFill>
                  <a:srgbClr val="00B0F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20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0"/>
            <a:ext cx="8839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Suradnja među regulatornim ustanovama, 2016., 2014. i 2013.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P20. Kako evaluirate suradnju u svojoj zemlji između...</a:t>
            </a:r>
          </a:p>
          <a:p>
            <a:pPr algn="l"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P. 21. – 23. Kako se provodi suradnja među ustanovama...</a:t>
            </a:r>
            <a:endParaRPr lang="hr-HR" sz="1800" dirty="0"/>
          </a:p>
        </p:txBody>
      </p:sp>
      <p:sp>
        <p:nvSpPr>
          <p:cNvPr id="6" name="Rectangle 5"/>
          <p:cNvSpPr/>
          <p:nvPr/>
        </p:nvSpPr>
        <p:spPr>
          <a:xfrm>
            <a:off x="228600" y="6172200"/>
            <a:ext cx="350520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Dovoljno i jasno</a:t>
            </a:r>
          </a:p>
          <a:p>
            <a:r>
              <a:rPr lang="en-US" sz="1200" b="1" dirty="0">
                <a:solidFill>
                  <a:srgbClr val="FFFF00"/>
                </a:solidFill>
              </a:rPr>
              <a:t>Nedovoljno jasno, treba poboljšanje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Vrlo loše</a:t>
            </a:r>
            <a:endParaRPr lang="hr-HR" sz="12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18</a:t>
            </a:fld>
            <a:endParaRPr lang="hr-H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838788"/>
              </p:ext>
            </p:extLst>
          </p:nvPr>
        </p:nvGraphicFramePr>
        <p:xfrm>
          <a:off x="304800" y="922512"/>
          <a:ext cx="3429000" cy="5249688"/>
        </p:xfrm>
        <a:graphic>
          <a:graphicData uri="http://schemas.openxmlformats.org/drawingml/2006/table">
            <a:tbl>
              <a:tblPr/>
              <a:tblGrid>
                <a:gridCol w="990600"/>
                <a:gridCol w="696686"/>
                <a:gridCol w="870857"/>
                <a:gridCol w="870857"/>
              </a:tblGrid>
              <a:tr h="1865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IA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 i FI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IA i FI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22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198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BJELARUS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34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20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2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22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0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22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210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234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</a:tr>
              <a:tr h="1865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318" marR="5318" marT="53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9/19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7/16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6/16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47 %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44 %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38 %</a:t>
                      </a:r>
                    </a:p>
                  </a:txBody>
                  <a:tcPr marL="5318" marR="5318" marT="53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19528"/>
              </p:ext>
            </p:extLst>
          </p:nvPr>
        </p:nvGraphicFramePr>
        <p:xfrm>
          <a:off x="4191001" y="1062347"/>
          <a:ext cx="4343398" cy="5186052"/>
        </p:xfrm>
        <a:graphic>
          <a:graphicData uri="http://schemas.openxmlformats.org/drawingml/2006/table">
            <a:tbl>
              <a:tblPr/>
              <a:tblGrid>
                <a:gridCol w="2965756"/>
                <a:gridCol w="459214"/>
                <a:gridCol w="459214"/>
                <a:gridCol w="459214"/>
              </a:tblGrid>
              <a:tr h="271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 IA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Koordinacija planova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278"/>
                    </a:solidFill>
                  </a:tcPr>
                </a:tc>
              </a:tr>
              <a:tr h="2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Razmjena izvještaja, ostalih informacija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B6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521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Sudjelovanje u komisijama, vijećima itd.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D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219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Zajedničke kontrolne mjere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9E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263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Sustavna upotreba izvještaja / rezultata rada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B4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00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 FI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Koordinacija planova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88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193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Razmjena izvještaja, ostalih informacija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8B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1985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Sudjelovanje u komisijama, vijećima itd.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8F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45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Zajedničke kontrolne mjere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F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Sustavna upotreba izvještaja / rezultata rada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766D"/>
                    </a:solidFill>
                  </a:tcPr>
                </a:tc>
              </a:tr>
              <a:tr h="2263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 i FI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Koordinacija planova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8F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193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Razmjena izvještaja, ostalih informacija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A0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0045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Sudjelovanje u komisijama, vijećima itd.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8C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00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Zajedničke kontrolne mjere 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6C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</a:tr>
              <a:tr h="200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Sustavna upotreba izvještaja / rezultata rada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5643" marR="5643" marT="56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5643" marR="5643" marT="5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06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0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8839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Pristup informacijama </a:t>
            </a:r>
          </a:p>
          <a:p>
            <a:pPr algn="l"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P. 26. – 28. Navedite vrste informacija kojima se osigurava uzajamni pristup među ustanovama.</a:t>
            </a:r>
            <a:endParaRPr lang="hr-HR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19</a:t>
            </a:fld>
            <a:endParaRPr lang="hr-H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33118"/>
              </p:ext>
            </p:extLst>
          </p:nvPr>
        </p:nvGraphicFramePr>
        <p:xfrm>
          <a:off x="304809" y="1371602"/>
          <a:ext cx="8534390" cy="5306057"/>
        </p:xfrm>
        <a:graphic>
          <a:graphicData uri="http://schemas.openxmlformats.org/drawingml/2006/table">
            <a:tbl>
              <a:tblPr/>
              <a:tblGrid>
                <a:gridCol w="460707"/>
                <a:gridCol w="219024"/>
                <a:gridCol w="219024"/>
                <a:gridCol w="219024"/>
                <a:gridCol w="324760"/>
                <a:gridCol w="219024"/>
                <a:gridCol w="151051"/>
                <a:gridCol w="219024"/>
                <a:gridCol w="219024"/>
                <a:gridCol w="219024"/>
                <a:gridCol w="286998"/>
                <a:gridCol w="219024"/>
                <a:gridCol w="158603"/>
                <a:gridCol w="219024"/>
                <a:gridCol w="219024"/>
                <a:gridCol w="237632"/>
                <a:gridCol w="228600"/>
                <a:gridCol w="258814"/>
                <a:gridCol w="151051"/>
                <a:gridCol w="219024"/>
                <a:gridCol w="219024"/>
                <a:gridCol w="219024"/>
                <a:gridCol w="152263"/>
                <a:gridCol w="353759"/>
                <a:gridCol w="120841"/>
                <a:gridCol w="219024"/>
                <a:gridCol w="219024"/>
                <a:gridCol w="219024"/>
                <a:gridCol w="163728"/>
                <a:gridCol w="342294"/>
                <a:gridCol w="256787"/>
                <a:gridCol w="219024"/>
                <a:gridCol w="219024"/>
                <a:gridCol w="219024"/>
                <a:gridCol w="115447"/>
                <a:gridCol w="304800"/>
                <a:gridCol w="304799"/>
              </a:tblGrid>
              <a:tr h="209328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 IA, 2016. 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 IA, 2014.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 FI, 2016. 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i FI, 2014.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 i IA, 2016. 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 i IA, 2014.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1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Zemlja</a:t>
                      </a:r>
                    </a:p>
                  </a:txBody>
                  <a:tcPr marL="4370" marR="4370" marT="43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Godišnji planovi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Strateški planovi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Sažeti izvještaji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Pojedinačni izvještaji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Godišnji planovi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Strateški planovi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Sažeti izvještaji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Pojedinačni izvještaji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Godišnji planovi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Strateški planovi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Sažeti</a:t>
                      </a:r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izvještaji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Pojedinačni</a:t>
                      </a:r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izvještaji</a:t>
                      </a:r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Godišnji planovi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Strateški planovi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Sažeti izvještaji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Pojedinačni</a:t>
                      </a:r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izvještaji</a:t>
                      </a:r>
                      <a:endParaRPr lang="en-US" sz="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Godišnji planovi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Strateški planovi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Sažeti izvještaji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Pojedinačni izvještaji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Godišnji planovi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Strateški planovi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Sažeti izvještaji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Pojedinačni izvještaji 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Elektronička baza podataka</a:t>
                      </a:r>
                    </a:p>
                  </a:txBody>
                  <a:tcPr marL="4370" marR="4370" marT="437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ARMENIJA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BiH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BUGARSKA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HRVATSKA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MAĐARSKA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KAZAHSTAN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KIRGISKA REP.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MAKEDONIJA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MOLDOVA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MONGOLIJA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RUMUNJSKA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RUSKA FED.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SA&lt;=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SA=&gt;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3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&lt;=&gt;</a:t>
                      </a:r>
                    </a:p>
                  </a:txBody>
                  <a:tcPr marL="4370" marR="4370" marT="43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18 %</a:t>
                      </a:r>
                    </a:p>
                  </a:txBody>
                  <a:tcPr marL="4370" marR="4370" marT="43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3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dirty="0" smtClean="0"/>
              <a:t>Izjava o odricanju odgovornosti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458200" cy="565467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048"/>
              </a:spcBef>
            </a:pPr>
            <a:r>
              <a:rPr dirty="0" smtClean="0"/>
              <a:t>Ova prezentacija ne obuhvaća sva pitanja koja su postavljena u anketi.</a:t>
            </a:r>
          </a:p>
          <a:p>
            <a:pPr>
              <a:spcBef>
                <a:spcPts val="1048"/>
              </a:spcBef>
            </a:pPr>
            <a:r>
              <a:rPr dirty="0" smtClean="0"/>
              <a:t>Grafikoni u nastavku ne sadržavaju „drugu” opciju iz prezentacije i procjena, osim ako nije drukčije navedeno.</a:t>
            </a:r>
          </a:p>
          <a:p>
            <a:pPr>
              <a:spcBef>
                <a:spcPts val="1048"/>
              </a:spcBef>
            </a:pPr>
            <a:r>
              <a:rPr dirty="0" smtClean="0"/>
              <a:t>Rasprava obuhvaća samo 21 zemlju koja je odgovorila na anketu, npr. izjava „2/3 svih zemalja” znači da je odgovorilo 14 zemalja od 21 zemlje.</a:t>
            </a:r>
          </a:p>
          <a:p>
            <a:pPr>
              <a:spcBef>
                <a:spcPts val="1048"/>
              </a:spcBef>
            </a:pPr>
            <a:r>
              <a:rPr dirty="0" smtClean="0"/>
              <a:t>Usporedbe prijelaznog razdoblja (2013./2014. – 2016.) obuhvaćale su samo zemlje koje su dostavile odgovore ili u krugu ankete za 2013. (14 zemalja) ili u krugu ankete za 2014. (14 zemalja) </a:t>
            </a:r>
            <a:r>
              <a:rPr u="sng" dirty="0" smtClean="0"/>
              <a:t>i</a:t>
            </a:r>
            <a:r>
              <a:rPr dirty="0" smtClean="0"/>
              <a:t> 2016.</a:t>
            </a:r>
            <a:endParaRPr lang="hr-HR" dirty="0" smtClean="0"/>
          </a:p>
          <a:p>
            <a:pPr>
              <a:spcBef>
                <a:spcPts val="1048"/>
              </a:spcBef>
            </a:pPr>
            <a:r>
              <a:rPr dirty="0" smtClean="0"/>
              <a:t>Neke zemlje nemaju sve ustanove koje se spominju u anketi, stoga je to obično odraženo u postotcima navedenima u prezentaciji, na način da je nazivnik smanjen na odgovarajućim mjestima, a u zagradama su prikazani relevantni brojevi.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2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dirty="0" smtClean="0"/>
              <a:t>Hvala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20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1249362"/>
          </a:xfrm>
        </p:spPr>
        <p:txBody>
          <a:bodyPr>
            <a:normAutofit/>
          </a:bodyPr>
          <a:lstStyle/>
          <a:p>
            <a:pPr algn="l"/>
            <a:r>
              <a:rPr lang="en-US" sz="2700" b="1" dirty="0" smtClean="0">
                <a:solidFill>
                  <a:srgbClr val="00B0F0"/>
                </a:solidFill>
              </a:rPr>
              <a:t>Postojeće ustanove za kontrolu</a:t>
            </a:r>
            <a:r>
              <a:rPr dirty="0"/>
              <a:t/>
            </a:r>
            <a:br>
              <a:rPr dirty="0"/>
            </a:br>
            <a:r>
              <a:rPr lang="en-US" sz="2000" b="1" u="sng" dirty="0" smtClean="0">
                <a:solidFill>
                  <a:schemeClr val="bg1">
                    <a:lumMod val="65000"/>
                  </a:schemeClr>
                </a:solidFill>
              </a:rPr>
              <a:t>P2.-3. </a:t>
            </a:r>
            <a:r>
              <a:rPr lang="en-US" sz="2000" b="1" i="1" u="sng" dirty="0" smtClean="0">
                <a:solidFill>
                  <a:schemeClr val="bg1">
                    <a:lumMod val="65000"/>
                  </a:schemeClr>
                </a:solidFill>
              </a:rPr>
              <a:t>Imate li sljedeće ustanove u svojoj zemlji i kad su osnovane?</a:t>
            </a:r>
            <a:endParaRPr lang="hr-HR" sz="2000" b="1" i="1" u="sng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143000"/>
            <a:ext cx="4419600" cy="10668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sz="1800" dirty="0" smtClean="0"/>
              <a:t>Ustanove</a:t>
            </a:r>
            <a:r>
              <a:rPr sz="1800" i="1" dirty="0" smtClean="0"/>
              <a:t> </a:t>
            </a:r>
            <a:r>
              <a:rPr sz="1800" b="1" i="1" dirty="0" smtClean="0"/>
              <a:t>vrhovne revizije (SA)</a:t>
            </a:r>
            <a:r>
              <a:rPr sz="1800" dirty="0" smtClean="0"/>
              <a:t> u prosjeku su najstarije:</a:t>
            </a:r>
            <a:r>
              <a:rPr lang="en-US" sz="1800" dirty="0" smtClean="0"/>
              <a:t> u 80 % (16/20) ispitanih zemalja ta je ustanova osnovana prije više od 10 godina. 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1800" dirty="0" smtClean="0"/>
              <a:t>Gotovo 2/3 ispitanika odgovorilo je da su </a:t>
            </a:r>
            <a:r>
              <a:rPr lang="en-US" sz="1800" b="1" i="1" dirty="0" smtClean="0"/>
              <a:t>financijske inspekcije (FI) osnovane</a:t>
            </a:r>
            <a:r>
              <a:rPr lang="en-US" sz="1800" dirty="0" smtClean="0"/>
              <a:t> prije više od 10 godina, a istodobno je 25 % zemalja ispitanica odgovorilo da nemaju organizacije za financijsku inspekciju (BiH, Kosovo, Kirgiska Republika, Mongolija i Tadžikistan).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sz="1800" b="1" i="1" dirty="0" smtClean="0"/>
              <a:t>Ustanove za unutarnju reviziju</a:t>
            </a:r>
            <a:r>
              <a:rPr sz="1800" dirty="0" smtClean="0"/>
              <a:t> u javnom sektoru u prosjeku su „najmlađe” – samo ih je 50 % osnovano prije više od 10 godina.</a:t>
            </a:r>
          </a:p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sz="1800" dirty="0" smtClean="0"/>
              <a:t>Među zemljama (14) koje imaju </a:t>
            </a:r>
            <a:r>
              <a:rPr lang="en-US" sz="1800" b="1" i="1" dirty="0" smtClean="0"/>
              <a:t>sve tri ustanove</a:t>
            </a:r>
            <a:r>
              <a:rPr lang="en-US" sz="1800" dirty="0" smtClean="0"/>
              <a:t>, pet ih je zemalja osnovalo prije više od 10 godina (Albanija, Bugarska, Hrvatska, Češka i Mađarska).</a:t>
            </a:r>
          </a:p>
          <a:p>
            <a:pPr>
              <a:spcAft>
                <a:spcPts val="600"/>
              </a:spcAft>
              <a:buNone/>
            </a:pP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3</a:t>
            </a:fld>
            <a:endParaRPr lang="hr-H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713140"/>
              </p:ext>
            </p:extLst>
          </p:nvPr>
        </p:nvGraphicFramePr>
        <p:xfrm>
          <a:off x="102124" y="1371600"/>
          <a:ext cx="4241276" cy="5302914"/>
        </p:xfrm>
        <a:graphic>
          <a:graphicData uri="http://schemas.openxmlformats.org/drawingml/2006/table">
            <a:tbl>
              <a:tblPr/>
              <a:tblGrid>
                <a:gridCol w="888476"/>
                <a:gridCol w="790856"/>
                <a:gridCol w="876173"/>
                <a:gridCol w="967442"/>
                <a:gridCol w="718329"/>
              </a:tblGrid>
              <a:tr h="334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Imate li sljedeće ustanove u svojoj zemlji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7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Imate li sljedeće institucije u svojoj zemlji:</a:t>
                      </a:r>
                    </a:p>
                  </a:txBody>
                  <a:tcPr marL="5810" marR="5810" marT="5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1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5810" marR="5810" marT="5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vanjska revizija</a:t>
                      </a:r>
                    </a:p>
                  </a:txBody>
                  <a:tcPr marL="5810" marR="5810" marT="5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unutarnja revizija</a:t>
                      </a:r>
                    </a:p>
                  </a:txBody>
                  <a:tcPr marL="5810" marR="5810" marT="5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financijska inspekcija</a:t>
                      </a:r>
                    </a:p>
                  </a:txBody>
                  <a:tcPr marL="5810" marR="5810" marT="5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Izašla </a:t>
                      </a:r>
                      <a: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  <a:endParaRPr lang="hr-HR" sz="1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Ušla 2014.</a:t>
                      </a:r>
                      <a:endParaRPr lang="hr-HR" sz="1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Ušla 2016.</a:t>
                      </a:r>
                      <a:endParaRPr lang="hr-HR" sz="1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Izašla 2016.</a:t>
                      </a:r>
                      <a:endParaRPr lang="hr-HR" sz="1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smtClean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Ušla 2014.</a:t>
                      </a:r>
                      <a:endParaRPr lang="hr-HR" sz="1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6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Da</a:t>
                      </a:r>
                    </a:p>
                  </a:txBody>
                  <a:tcPr marL="5810" marR="5810" marT="581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10" marR="5810" marT="5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7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0668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Reguliranje institucionalnih međuodnosa (sažetak)</a:t>
            </a:r>
            <a:r>
              <a:rPr dirty="0"/>
              <a:t/>
            </a:r>
            <a:br>
              <a:rPr dirty="0"/>
            </a:br>
            <a:r>
              <a:rPr lang="en-US" sz="2000" b="1" i="1" u="sng" dirty="0" smtClean="0">
                <a:solidFill>
                  <a:schemeClr val="bg1">
                    <a:lumMod val="50000"/>
                  </a:schemeClr>
                </a:solidFill>
              </a:rPr>
              <a:t>P. 4., 5., 6. </a:t>
            </a:r>
            <a:r>
              <a:rPr sz="2000" b="1" i="1" u="sng" dirty="0" smtClean="0"/>
              <a:t>Postoje li ikakvi</a:t>
            </a:r>
            <a:r>
              <a:rPr sz="2000" b="1" i="1" dirty="0" smtClean="0"/>
              <a:t> propisi koji u vašoj zemlji reguliraju odnose među</a:t>
            </a:r>
            <a:endParaRPr lang="hr-HR" sz="2000" b="1" i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838200"/>
            <a:ext cx="4953000" cy="5029194"/>
          </a:xfrm>
        </p:spPr>
        <p:txBody>
          <a:bodyPr>
            <a:no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900" dirty="0" smtClean="0"/>
              <a:t>Pet zemalja – Albanija, Bugarska, Kazahstan, Rumunjska i Ukrajina – imaju zakonsku osnovu za međuodnose među svim ustanovama,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900" dirty="0" smtClean="0"/>
              <a:t>Hrvatska, Crna Gora i Rumunjska nemaju pravne propise te vrste, iako imaju sve tri ustanove.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900" dirty="0" smtClean="0"/>
              <a:t>Sveukupno, postoji najmanje propisa u pogledu međuodnosa s financijskom inspekcijom, a međuodnosi s državnom revizijom najbolje su regulirani.  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900" dirty="0" smtClean="0"/>
              <a:t>Zakonske osnove vrlo su različite: 47 % zemalja ima neku vrstu propisa za odnose unutar državne revizije i financijske inspekcije, 63 % za odnose unutar državne revizije i financijske inspekcije, a 79 % za odnose unutar državne revizije i unutarnje revizije.</a:t>
            </a:r>
          </a:p>
          <a:p>
            <a:pPr>
              <a:spcAft>
                <a:spcPts val="600"/>
              </a:spcAft>
              <a:buNone/>
            </a:pPr>
            <a:r>
              <a:rPr lang="en-US" dirty="0" smtClean="0"/>
              <a:t>	</a:t>
            </a:r>
            <a:endParaRPr lang="hr-HR" sz="19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4</a:t>
            </a:fld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124757"/>
              </p:ext>
            </p:extLst>
          </p:nvPr>
        </p:nvGraphicFramePr>
        <p:xfrm>
          <a:off x="304800" y="990600"/>
          <a:ext cx="4114800" cy="5168685"/>
        </p:xfrm>
        <a:graphic>
          <a:graphicData uri="http://schemas.openxmlformats.org/drawingml/2006/table">
            <a:tbl>
              <a:tblPr/>
              <a:tblGrid>
                <a:gridCol w="1066800"/>
                <a:gridCol w="858474"/>
                <a:gridCol w="1094763"/>
                <a:gridCol w="1094763"/>
              </a:tblGrid>
              <a:tr h="737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305496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Državni ured za reviziju </a:t>
                      </a:r>
                      <a:endParaRPr lang="hr-H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 </a:t>
                      </a: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unutarnja revizija</a:t>
                      </a:r>
                    </a:p>
                  </a:txBody>
                  <a:tcPr marL="5401" marR="5401" marT="54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Državni ured za reviziju </a:t>
                      </a:r>
                      <a:endParaRPr lang="hr-H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 </a:t>
                      </a: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financijska inspekcija</a:t>
                      </a:r>
                    </a:p>
                  </a:txBody>
                  <a:tcPr marL="5401" marR="5401" marT="54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unutarnja revizija </a:t>
                      </a:r>
                      <a:endParaRPr lang="hr-H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</a:endParaRP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 </a:t>
                      </a:r>
                    </a:p>
                    <a:p>
                      <a:pPr algn="ctr" fontAlgn="t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financijska inspekcija</a:t>
                      </a:r>
                    </a:p>
                  </a:txBody>
                  <a:tcPr marL="5401" marR="5401" marT="54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ALBANIJA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ARMENIJA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7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BiH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BJELARUS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BUGARSKA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HRVATSKA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ČEŠKA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GRUZIJA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1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MAĐARSKA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1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KAZAHSTAN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KOSOVO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KIRGISKA REP.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MAKEDONIJA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1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MOLDOVA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7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MONGOLIJA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RUSKA FED.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1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RUMUNJSKA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TADŽIKISTAN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Da??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Da??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TURSKA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UKRAJINA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8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D0D0D"/>
                          </a:solidFill>
                          <a:effectLst/>
                          <a:latin typeface="+mn-lt"/>
                        </a:rPr>
                        <a:t>UZBEKISTAN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Da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05496"/>
                          </a:solidFill>
                          <a:effectLst/>
                          <a:latin typeface="+mn-lt"/>
                        </a:rPr>
                        <a:t>Ne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2484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92D050"/>
                </a:solidFill>
              </a:rPr>
              <a:t>Zelena</a:t>
            </a:r>
            <a:r>
              <a:rPr lang="en-US" sz="1600" b="1" i="1" dirty="0" smtClean="0"/>
              <a:t> polja znače da ustanova nije postojala u prethodnim razdobljima, </a:t>
            </a:r>
            <a:r>
              <a:rPr lang="en-US" sz="1600" b="1" i="1" dirty="0" smtClean="0">
                <a:solidFill>
                  <a:srgbClr val="FF0000"/>
                </a:solidFill>
              </a:rPr>
              <a:t>crvena znače </a:t>
            </a:r>
            <a:r>
              <a:rPr lang="en-US" sz="1600" b="1" i="1" dirty="0" smtClean="0"/>
              <a:t>da ustanova nije prijavljena 2016. godine, ali je bila prijavljena u prethodnim razdobljima.</a:t>
            </a:r>
            <a:endParaRPr lang="hr-HR" sz="1600" b="1" i="1" dirty="0"/>
          </a:p>
        </p:txBody>
      </p:sp>
    </p:spTree>
    <p:extLst>
      <p:ext uri="{BB962C8B-B14F-4D97-AF65-F5344CB8AC3E}">
        <p14:creationId xmlns:p14="http://schemas.microsoft.com/office/powerpoint/2010/main" val="34235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982129"/>
              </p:ext>
            </p:extLst>
          </p:nvPr>
        </p:nvGraphicFramePr>
        <p:xfrm>
          <a:off x="381004" y="1447798"/>
          <a:ext cx="7772394" cy="5139155"/>
        </p:xfrm>
        <a:graphic>
          <a:graphicData uri="http://schemas.openxmlformats.org/drawingml/2006/table">
            <a:tbl>
              <a:tblPr/>
              <a:tblGrid>
                <a:gridCol w="914396"/>
                <a:gridCol w="533400"/>
                <a:gridCol w="500902"/>
                <a:gridCol w="727962"/>
                <a:gridCol w="727962"/>
                <a:gridCol w="727962"/>
                <a:gridCol w="727962"/>
                <a:gridCol w="727962"/>
                <a:gridCol w="727962"/>
                <a:gridCol w="727962"/>
                <a:gridCol w="727962"/>
              </a:tblGrid>
              <a:tr h="704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Zemlja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Parlamentu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Vladi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Ministarstvu financija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Voditelju ustanove u kojoj se nalazi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Potpuno neovisna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Parlamentu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Vladi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Ministarstvu financija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Voditelju ustanove u kojoj se nalazi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Potpuno neovisna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6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BJELARUS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7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4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1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4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1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1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7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6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1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01" marR="5401" marT="5401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401" marR="5401" marT="540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Odgovornost unutarnje revizije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P7.2. Navedite odgovornost unutarnje revizije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5</a:t>
            </a:fld>
            <a:endParaRPr lang="hr-HR" dirty="0"/>
          </a:p>
        </p:txBody>
      </p:sp>
      <p:sp>
        <p:nvSpPr>
          <p:cNvPr id="6" name="Freeform 5"/>
          <p:cNvSpPr/>
          <p:nvPr/>
        </p:nvSpPr>
        <p:spPr>
          <a:xfrm rot="21264165">
            <a:off x="1460748" y="2484336"/>
            <a:ext cx="1811409" cy="354052"/>
          </a:xfrm>
          <a:custGeom>
            <a:avLst/>
            <a:gdLst>
              <a:gd name="connsiteX0" fmla="*/ 65987 w 1706251"/>
              <a:gd name="connsiteY0" fmla="*/ 65988 h 301658"/>
              <a:gd name="connsiteX1" fmla="*/ 113121 w 1706251"/>
              <a:gd name="connsiteY1" fmla="*/ 47134 h 301658"/>
              <a:gd name="connsiteX2" fmla="*/ 141402 w 1706251"/>
              <a:gd name="connsiteY2" fmla="*/ 28281 h 301658"/>
              <a:gd name="connsiteX3" fmla="*/ 226243 w 1706251"/>
              <a:gd name="connsiteY3" fmla="*/ 0 h 301658"/>
              <a:gd name="connsiteX4" fmla="*/ 782424 w 1706251"/>
              <a:gd name="connsiteY4" fmla="*/ 37707 h 301658"/>
              <a:gd name="connsiteX5" fmla="*/ 867266 w 1706251"/>
              <a:gd name="connsiteY5" fmla="*/ 47134 h 301658"/>
              <a:gd name="connsiteX6" fmla="*/ 1093509 w 1706251"/>
              <a:gd name="connsiteY6" fmla="*/ 65988 h 301658"/>
              <a:gd name="connsiteX7" fmla="*/ 1282045 w 1706251"/>
              <a:gd name="connsiteY7" fmla="*/ 75415 h 301658"/>
              <a:gd name="connsiteX8" fmla="*/ 1385740 w 1706251"/>
              <a:gd name="connsiteY8" fmla="*/ 94268 h 301658"/>
              <a:gd name="connsiteX9" fmla="*/ 1432874 w 1706251"/>
              <a:gd name="connsiteY9" fmla="*/ 103695 h 301658"/>
              <a:gd name="connsiteX10" fmla="*/ 1583703 w 1706251"/>
              <a:gd name="connsiteY10" fmla="*/ 122549 h 301658"/>
              <a:gd name="connsiteX11" fmla="*/ 1659117 w 1706251"/>
              <a:gd name="connsiteY11" fmla="*/ 141402 h 301658"/>
              <a:gd name="connsiteX12" fmla="*/ 1706251 w 1706251"/>
              <a:gd name="connsiteY12" fmla="*/ 150829 h 301658"/>
              <a:gd name="connsiteX13" fmla="*/ 1696824 w 1706251"/>
              <a:gd name="connsiteY13" fmla="*/ 197963 h 301658"/>
              <a:gd name="connsiteX14" fmla="*/ 1649690 w 1706251"/>
              <a:gd name="connsiteY14" fmla="*/ 263951 h 301658"/>
              <a:gd name="connsiteX15" fmla="*/ 1621410 w 1706251"/>
              <a:gd name="connsiteY15" fmla="*/ 282804 h 301658"/>
              <a:gd name="connsiteX16" fmla="*/ 1593130 w 1706251"/>
              <a:gd name="connsiteY16" fmla="*/ 292231 h 301658"/>
              <a:gd name="connsiteX17" fmla="*/ 1489435 w 1706251"/>
              <a:gd name="connsiteY17" fmla="*/ 282804 h 301658"/>
              <a:gd name="connsiteX18" fmla="*/ 1461154 w 1706251"/>
              <a:gd name="connsiteY18" fmla="*/ 263951 h 301658"/>
              <a:gd name="connsiteX19" fmla="*/ 1423447 w 1706251"/>
              <a:gd name="connsiteY19" fmla="*/ 254524 h 301658"/>
              <a:gd name="connsiteX20" fmla="*/ 1329179 w 1706251"/>
              <a:gd name="connsiteY20" fmla="*/ 245097 h 301658"/>
              <a:gd name="connsiteX21" fmla="*/ 1263191 w 1706251"/>
              <a:gd name="connsiteY21" fmla="*/ 235670 h 301658"/>
              <a:gd name="connsiteX22" fmla="*/ 546754 w 1706251"/>
              <a:gd name="connsiteY22" fmla="*/ 254524 h 301658"/>
              <a:gd name="connsiteX23" fmla="*/ 452486 w 1706251"/>
              <a:gd name="connsiteY23" fmla="*/ 282804 h 301658"/>
              <a:gd name="connsiteX24" fmla="*/ 301657 w 1706251"/>
              <a:gd name="connsiteY24" fmla="*/ 301658 h 301658"/>
              <a:gd name="connsiteX25" fmla="*/ 103695 w 1706251"/>
              <a:gd name="connsiteY25" fmla="*/ 282804 h 301658"/>
              <a:gd name="connsiteX26" fmla="*/ 65987 w 1706251"/>
              <a:gd name="connsiteY26" fmla="*/ 263951 h 301658"/>
              <a:gd name="connsiteX27" fmla="*/ 47134 w 1706251"/>
              <a:gd name="connsiteY27" fmla="*/ 235670 h 301658"/>
              <a:gd name="connsiteX28" fmla="*/ 9427 w 1706251"/>
              <a:gd name="connsiteY28" fmla="*/ 197963 h 301658"/>
              <a:gd name="connsiteX29" fmla="*/ 0 w 1706251"/>
              <a:gd name="connsiteY29" fmla="*/ 169683 h 301658"/>
              <a:gd name="connsiteX30" fmla="*/ 28280 w 1706251"/>
              <a:gd name="connsiteY30" fmla="*/ 113122 h 301658"/>
              <a:gd name="connsiteX31" fmla="*/ 56561 w 1706251"/>
              <a:gd name="connsiteY31" fmla="*/ 94268 h 301658"/>
              <a:gd name="connsiteX32" fmla="*/ 65987 w 1706251"/>
              <a:gd name="connsiteY32" fmla="*/ 65988 h 301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706251" h="301658">
                <a:moveTo>
                  <a:pt x="65987" y="65988"/>
                </a:moveTo>
                <a:cubicBezTo>
                  <a:pt x="75414" y="58132"/>
                  <a:pt x="97986" y="54702"/>
                  <a:pt x="113121" y="47134"/>
                </a:cubicBezTo>
                <a:cubicBezTo>
                  <a:pt x="123255" y="42067"/>
                  <a:pt x="131268" y="33348"/>
                  <a:pt x="141402" y="28281"/>
                </a:cubicBezTo>
                <a:cubicBezTo>
                  <a:pt x="176902" y="10531"/>
                  <a:pt x="190237" y="9002"/>
                  <a:pt x="226243" y="0"/>
                </a:cubicBezTo>
                <a:lnTo>
                  <a:pt x="782424" y="37707"/>
                </a:lnTo>
                <a:cubicBezTo>
                  <a:pt x="810802" y="39794"/>
                  <a:pt x="838928" y="44558"/>
                  <a:pt x="867266" y="47134"/>
                </a:cubicBezTo>
                <a:lnTo>
                  <a:pt x="1093509" y="65988"/>
                </a:lnTo>
                <a:cubicBezTo>
                  <a:pt x="1156287" y="70268"/>
                  <a:pt x="1219200" y="72273"/>
                  <a:pt x="1282045" y="75415"/>
                </a:cubicBezTo>
                <a:cubicBezTo>
                  <a:pt x="1398532" y="98710"/>
                  <a:pt x="1253000" y="70133"/>
                  <a:pt x="1385740" y="94268"/>
                </a:cubicBezTo>
                <a:cubicBezTo>
                  <a:pt x="1401504" y="97134"/>
                  <a:pt x="1416992" y="101577"/>
                  <a:pt x="1432874" y="103695"/>
                </a:cubicBezTo>
                <a:cubicBezTo>
                  <a:pt x="1578795" y="123152"/>
                  <a:pt x="1476240" y="103011"/>
                  <a:pt x="1583703" y="122549"/>
                </a:cubicBezTo>
                <a:cubicBezTo>
                  <a:pt x="1711105" y="145712"/>
                  <a:pt x="1571900" y="119597"/>
                  <a:pt x="1659117" y="141402"/>
                </a:cubicBezTo>
                <a:cubicBezTo>
                  <a:pt x="1674661" y="145288"/>
                  <a:pt x="1690540" y="147687"/>
                  <a:pt x="1706251" y="150829"/>
                </a:cubicBezTo>
                <a:cubicBezTo>
                  <a:pt x="1703109" y="166540"/>
                  <a:pt x="1701891" y="182763"/>
                  <a:pt x="1696824" y="197963"/>
                </a:cubicBezTo>
                <a:cubicBezTo>
                  <a:pt x="1686560" y="228754"/>
                  <a:pt x="1674102" y="243607"/>
                  <a:pt x="1649690" y="263951"/>
                </a:cubicBezTo>
                <a:cubicBezTo>
                  <a:pt x="1640987" y="271204"/>
                  <a:pt x="1631543" y="277737"/>
                  <a:pt x="1621410" y="282804"/>
                </a:cubicBezTo>
                <a:cubicBezTo>
                  <a:pt x="1612522" y="287248"/>
                  <a:pt x="1602557" y="289089"/>
                  <a:pt x="1593130" y="292231"/>
                </a:cubicBezTo>
                <a:cubicBezTo>
                  <a:pt x="1558565" y="289089"/>
                  <a:pt x="1523372" y="290076"/>
                  <a:pt x="1489435" y="282804"/>
                </a:cubicBezTo>
                <a:cubicBezTo>
                  <a:pt x="1478357" y="280430"/>
                  <a:pt x="1471568" y="268414"/>
                  <a:pt x="1461154" y="263951"/>
                </a:cubicBezTo>
                <a:cubicBezTo>
                  <a:pt x="1449246" y="258848"/>
                  <a:pt x="1436273" y="256356"/>
                  <a:pt x="1423447" y="254524"/>
                </a:cubicBezTo>
                <a:cubicBezTo>
                  <a:pt x="1392185" y="250058"/>
                  <a:pt x="1360542" y="248787"/>
                  <a:pt x="1329179" y="245097"/>
                </a:cubicBezTo>
                <a:cubicBezTo>
                  <a:pt x="1307112" y="242501"/>
                  <a:pt x="1285187" y="238812"/>
                  <a:pt x="1263191" y="235670"/>
                </a:cubicBezTo>
                <a:cubicBezTo>
                  <a:pt x="847376" y="261659"/>
                  <a:pt x="1450182" y="226291"/>
                  <a:pt x="546754" y="254524"/>
                </a:cubicBezTo>
                <a:cubicBezTo>
                  <a:pt x="518763" y="255399"/>
                  <a:pt x="476860" y="280367"/>
                  <a:pt x="452486" y="282804"/>
                </a:cubicBezTo>
                <a:cubicBezTo>
                  <a:pt x="339199" y="294133"/>
                  <a:pt x="389368" y="287039"/>
                  <a:pt x="301657" y="301658"/>
                </a:cubicBezTo>
                <a:cubicBezTo>
                  <a:pt x="286861" y="300672"/>
                  <a:pt x="147908" y="296068"/>
                  <a:pt x="103695" y="282804"/>
                </a:cubicBezTo>
                <a:cubicBezTo>
                  <a:pt x="90235" y="278766"/>
                  <a:pt x="78556" y="270235"/>
                  <a:pt x="65987" y="263951"/>
                </a:cubicBezTo>
                <a:cubicBezTo>
                  <a:pt x="59703" y="254524"/>
                  <a:pt x="54507" y="244272"/>
                  <a:pt x="47134" y="235670"/>
                </a:cubicBezTo>
                <a:cubicBezTo>
                  <a:pt x="35566" y="222174"/>
                  <a:pt x="19759" y="212427"/>
                  <a:pt x="9427" y="197963"/>
                </a:cubicBezTo>
                <a:cubicBezTo>
                  <a:pt x="3651" y="189877"/>
                  <a:pt x="3142" y="179110"/>
                  <a:pt x="0" y="169683"/>
                </a:cubicBezTo>
                <a:cubicBezTo>
                  <a:pt x="7667" y="146683"/>
                  <a:pt x="10007" y="131395"/>
                  <a:pt x="28280" y="113122"/>
                </a:cubicBezTo>
                <a:cubicBezTo>
                  <a:pt x="36291" y="105111"/>
                  <a:pt x="47497" y="101066"/>
                  <a:pt x="56561" y="94268"/>
                </a:cubicBezTo>
                <a:cubicBezTo>
                  <a:pt x="60116" y="91602"/>
                  <a:pt x="56560" y="73844"/>
                  <a:pt x="65987" y="6598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156240" y="3855843"/>
            <a:ext cx="1054297" cy="283006"/>
          </a:xfrm>
          <a:custGeom>
            <a:avLst/>
            <a:gdLst>
              <a:gd name="connsiteX0" fmla="*/ 25816 w 1054297"/>
              <a:gd name="connsiteY0" fmla="*/ 37887 h 283006"/>
              <a:gd name="connsiteX1" fmla="*/ 440596 w 1054297"/>
              <a:gd name="connsiteY1" fmla="*/ 180 h 283006"/>
              <a:gd name="connsiteX2" fmla="*/ 525437 w 1054297"/>
              <a:gd name="connsiteY2" fmla="*/ 9607 h 283006"/>
              <a:gd name="connsiteX3" fmla="*/ 827095 w 1054297"/>
              <a:gd name="connsiteY3" fmla="*/ 19034 h 283006"/>
              <a:gd name="connsiteX4" fmla="*/ 902509 w 1054297"/>
              <a:gd name="connsiteY4" fmla="*/ 28460 h 283006"/>
              <a:gd name="connsiteX5" fmla="*/ 977924 w 1054297"/>
              <a:gd name="connsiteY5" fmla="*/ 56741 h 283006"/>
              <a:gd name="connsiteX6" fmla="*/ 1034484 w 1054297"/>
              <a:gd name="connsiteY6" fmla="*/ 75594 h 283006"/>
              <a:gd name="connsiteX7" fmla="*/ 1053338 w 1054297"/>
              <a:gd name="connsiteY7" fmla="*/ 103875 h 283006"/>
              <a:gd name="connsiteX8" fmla="*/ 1043911 w 1054297"/>
              <a:gd name="connsiteY8" fmla="*/ 216997 h 283006"/>
              <a:gd name="connsiteX9" fmla="*/ 1015631 w 1054297"/>
              <a:gd name="connsiteY9" fmla="*/ 245277 h 283006"/>
              <a:gd name="connsiteX10" fmla="*/ 949643 w 1054297"/>
              <a:gd name="connsiteY10" fmla="*/ 282984 h 283006"/>
              <a:gd name="connsiteX11" fmla="*/ 911936 w 1054297"/>
              <a:gd name="connsiteY11" fmla="*/ 273557 h 283006"/>
              <a:gd name="connsiteX12" fmla="*/ 855375 w 1054297"/>
              <a:gd name="connsiteY12" fmla="*/ 226423 h 283006"/>
              <a:gd name="connsiteX13" fmla="*/ 817668 w 1054297"/>
              <a:gd name="connsiteY13" fmla="*/ 216997 h 283006"/>
              <a:gd name="connsiteX14" fmla="*/ 666839 w 1054297"/>
              <a:gd name="connsiteY14" fmla="*/ 226423 h 283006"/>
              <a:gd name="connsiteX15" fmla="*/ 610278 w 1054297"/>
              <a:gd name="connsiteY15" fmla="*/ 235850 h 283006"/>
              <a:gd name="connsiteX16" fmla="*/ 440596 w 1054297"/>
              <a:gd name="connsiteY16" fmla="*/ 254704 h 283006"/>
              <a:gd name="connsiteX17" fmla="*/ 120084 w 1054297"/>
              <a:gd name="connsiteY17" fmla="*/ 282984 h 283006"/>
              <a:gd name="connsiteX18" fmla="*/ 72950 w 1054297"/>
              <a:gd name="connsiteY18" fmla="*/ 273557 h 283006"/>
              <a:gd name="connsiteX19" fmla="*/ 44670 w 1054297"/>
              <a:gd name="connsiteY19" fmla="*/ 254704 h 283006"/>
              <a:gd name="connsiteX20" fmla="*/ 35243 w 1054297"/>
              <a:gd name="connsiteY20" fmla="*/ 216997 h 283006"/>
              <a:gd name="connsiteX21" fmla="*/ 25816 w 1054297"/>
              <a:gd name="connsiteY21" fmla="*/ 188716 h 283006"/>
              <a:gd name="connsiteX22" fmla="*/ 44670 w 1054297"/>
              <a:gd name="connsiteY22" fmla="*/ 132155 h 283006"/>
              <a:gd name="connsiteX23" fmla="*/ 54097 w 1054297"/>
              <a:gd name="connsiteY23" fmla="*/ 103875 h 283006"/>
              <a:gd name="connsiteX24" fmla="*/ 44670 w 1054297"/>
              <a:gd name="connsiteY24" fmla="*/ 56741 h 283006"/>
              <a:gd name="connsiteX25" fmla="*/ 25816 w 1054297"/>
              <a:gd name="connsiteY25" fmla="*/ 37887 h 283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54297" h="283006">
                <a:moveTo>
                  <a:pt x="25816" y="37887"/>
                </a:moveTo>
                <a:cubicBezTo>
                  <a:pt x="91804" y="28460"/>
                  <a:pt x="301988" y="8026"/>
                  <a:pt x="440596" y="180"/>
                </a:cubicBezTo>
                <a:cubicBezTo>
                  <a:pt x="469005" y="-1428"/>
                  <a:pt x="497016" y="8221"/>
                  <a:pt x="525437" y="9607"/>
                </a:cubicBezTo>
                <a:cubicBezTo>
                  <a:pt x="625919" y="14509"/>
                  <a:pt x="726542" y="15892"/>
                  <a:pt x="827095" y="19034"/>
                </a:cubicBezTo>
                <a:cubicBezTo>
                  <a:pt x="852233" y="22176"/>
                  <a:pt x="877932" y="22316"/>
                  <a:pt x="902509" y="28460"/>
                </a:cubicBezTo>
                <a:cubicBezTo>
                  <a:pt x="928555" y="34972"/>
                  <a:pt x="952640" y="47711"/>
                  <a:pt x="977924" y="56741"/>
                </a:cubicBezTo>
                <a:cubicBezTo>
                  <a:pt x="996639" y="63425"/>
                  <a:pt x="1015631" y="69310"/>
                  <a:pt x="1034484" y="75594"/>
                </a:cubicBezTo>
                <a:cubicBezTo>
                  <a:pt x="1040769" y="85021"/>
                  <a:pt x="1052584" y="92570"/>
                  <a:pt x="1053338" y="103875"/>
                </a:cubicBezTo>
                <a:cubicBezTo>
                  <a:pt x="1055855" y="141629"/>
                  <a:pt x="1053660" y="180437"/>
                  <a:pt x="1043911" y="216997"/>
                </a:cubicBezTo>
                <a:cubicBezTo>
                  <a:pt x="1040476" y="229878"/>
                  <a:pt x="1025753" y="236601"/>
                  <a:pt x="1015631" y="245277"/>
                </a:cubicBezTo>
                <a:cubicBezTo>
                  <a:pt x="979314" y="276406"/>
                  <a:pt x="986922" y="270558"/>
                  <a:pt x="949643" y="282984"/>
                </a:cubicBezTo>
                <a:cubicBezTo>
                  <a:pt x="937074" y="279842"/>
                  <a:pt x="923844" y="278661"/>
                  <a:pt x="911936" y="273557"/>
                </a:cubicBezTo>
                <a:cubicBezTo>
                  <a:pt x="845656" y="245152"/>
                  <a:pt x="923330" y="265254"/>
                  <a:pt x="855375" y="226423"/>
                </a:cubicBezTo>
                <a:cubicBezTo>
                  <a:pt x="844126" y="219995"/>
                  <a:pt x="830237" y="220139"/>
                  <a:pt x="817668" y="216997"/>
                </a:cubicBezTo>
                <a:cubicBezTo>
                  <a:pt x="767392" y="220139"/>
                  <a:pt x="717007" y="221862"/>
                  <a:pt x="666839" y="226423"/>
                </a:cubicBezTo>
                <a:cubicBezTo>
                  <a:pt x="647804" y="228153"/>
                  <a:pt x="629200" y="233147"/>
                  <a:pt x="610278" y="235850"/>
                </a:cubicBezTo>
                <a:cubicBezTo>
                  <a:pt x="548006" y="244746"/>
                  <a:pt x="504629" y="248301"/>
                  <a:pt x="440596" y="254704"/>
                </a:cubicBezTo>
                <a:cubicBezTo>
                  <a:pt x="318209" y="285302"/>
                  <a:pt x="364939" y="275989"/>
                  <a:pt x="120084" y="282984"/>
                </a:cubicBezTo>
                <a:cubicBezTo>
                  <a:pt x="104068" y="283442"/>
                  <a:pt x="88661" y="276699"/>
                  <a:pt x="72950" y="273557"/>
                </a:cubicBezTo>
                <a:cubicBezTo>
                  <a:pt x="63523" y="267273"/>
                  <a:pt x="50954" y="264131"/>
                  <a:pt x="44670" y="254704"/>
                </a:cubicBezTo>
                <a:cubicBezTo>
                  <a:pt x="37483" y="243924"/>
                  <a:pt x="38802" y="229454"/>
                  <a:pt x="35243" y="216997"/>
                </a:cubicBezTo>
                <a:cubicBezTo>
                  <a:pt x="32513" y="207442"/>
                  <a:pt x="28958" y="198143"/>
                  <a:pt x="25816" y="188716"/>
                </a:cubicBezTo>
                <a:lnTo>
                  <a:pt x="44670" y="132155"/>
                </a:lnTo>
                <a:lnTo>
                  <a:pt x="54097" y="103875"/>
                </a:lnTo>
                <a:cubicBezTo>
                  <a:pt x="50955" y="88164"/>
                  <a:pt x="50296" y="71743"/>
                  <a:pt x="44670" y="56741"/>
                </a:cubicBezTo>
                <a:cubicBezTo>
                  <a:pt x="40692" y="46133"/>
                  <a:pt x="-40172" y="47314"/>
                  <a:pt x="25816" y="3788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77970" y="4254011"/>
            <a:ext cx="998630" cy="546589"/>
          </a:xfrm>
          <a:custGeom>
            <a:avLst/>
            <a:gdLst>
              <a:gd name="connsiteX0" fmla="*/ 38441 w 1337529"/>
              <a:gd name="connsiteY0" fmla="*/ 1196 h 265146"/>
              <a:gd name="connsiteX1" fmla="*/ 104428 w 1337529"/>
              <a:gd name="connsiteY1" fmla="*/ 10622 h 265146"/>
              <a:gd name="connsiteX2" fmla="*/ 151562 w 1337529"/>
              <a:gd name="connsiteY2" fmla="*/ 20049 h 265146"/>
              <a:gd name="connsiteX3" fmla="*/ 1037682 w 1337529"/>
              <a:gd name="connsiteY3" fmla="*/ 29476 h 265146"/>
              <a:gd name="connsiteX4" fmla="*/ 1329913 w 1337529"/>
              <a:gd name="connsiteY4" fmla="*/ 48330 h 265146"/>
              <a:gd name="connsiteX5" fmla="*/ 1311059 w 1337529"/>
              <a:gd name="connsiteY5" fmla="*/ 76610 h 265146"/>
              <a:gd name="connsiteX6" fmla="*/ 1235645 w 1337529"/>
              <a:gd name="connsiteY6" fmla="*/ 104890 h 265146"/>
              <a:gd name="connsiteX7" fmla="*/ 1094243 w 1337529"/>
              <a:gd name="connsiteY7" fmla="*/ 123744 h 265146"/>
              <a:gd name="connsiteX8" fmla="*/ 1037682 w 1337529"/>
              <a:gd name="connsiteY8" fmla="*/ 142598 h 265146"/>
              <a:gd name="connsiteX9" fmla="*/ 971694 w 1337529"/>
              <a:gd name="connsiteY9" fmla="*/ 170878 h 265146"/>
              <a:gd name="connsiteX10" fmla="*/ 943414 w 1337529"/>
              <a:gd name="connsiteY10" fmla="*/ 180305 h 265146"/>
              <a:gd name="connsiteX11" fmla="*/ 698317 w 1337529"/>
              <a:gd name="connsiteY11" fmla="*/ 189732 h 265146"/>
              <a:gd name="connsiteX12" fmla="*/ 660610 w 1337529"/>
              <a:gd name="connsiteY12" fmla="*/ 199158 h 265146"/>
              <a:gd name="connsiteX13" fmla="*/ 632329 w 1337529"/>
              <a:gd name="connsiteY13" fmla="*/ 218012 h 265146"/>
              <a:gd name="connsiteX14" fmla="*/ 509781 w 1337529"/>
              <a:gd name="connsiteY14" fmla="*/ 227439 h 265146"/>
              <a:gd name="connsiteX15" fmla="*/ 472074 w 1337529"/>
              <a:gd name="connsiteY15" fmla="*/ 236866 h 265146"/>
              <a:gd name="connsiteX16" fmla="*/ 443793 w 1337529"/>
              <a:gd name="connsiteY16" fmla="*/ 246293 h 265146"/>
              <a:gd name="connsiteX17" fmla="*/ 340098 w 1337529"/>
              <a:gd name="connsiteY17" fmla="*/ 265146 h 265146"/>
              <a:gd name="connsiteX18" fmla="*/ 66721 w 1337529"/>
              <a:gd name="connsiteY18" fmla="*/ 255719 h 265146"/>
              <a:gd name="connsiteX19" fmla="*/ 47867 w 1337529"/>
              <a:gd name="connsiteY19" fmla="*/ 218012 h 265146"/>
              <a:gd name="connsiteX20" fmla="*/ 19587 w 1337529"/>
              <a:gd name="connsiteY20" fmla="*/ 161451 h 265146"/>
              <a:gd name="connsiteX21" fmla="*/ 10160 w 1337529"/>
              <a:gd name="connsiteY21" fmla="*/ 86037 h 265146"/>
              <a:gd name="connsiteX22" fmla="*/ 733 w 1337529"/>
              <a:gd name="connsiteY22" fmla="*/ 57756 h 265146"/>
              <a:gd name="connsiteX23" fmla="*/ 29014 w 1337529"/>
              <a:gd name="connsiteY23" fmla="*/ 38903 h 265146"/>
              <a:gd name="connsiteX24" fmla="*/ 38441 w 1337529"/>
              <a:gd name="connsiteY24" fmla="*/ 1196 h 265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37529" h="265146">
                <a:moveTo>
                  <a:pt x="38441" y="1196"/>
                </a:moveTo>
                <a:cubicBezTo>
                  <a:pt x="51010" y="-3517"/>
                  <a:pt x="82511" y="6969"/>
                  <a:pt x="104428" y="10622"/>
                </a:cubicBezTo>
                <a:cubicBezTo>
                  <a:pt x="120233" y="13256"/>
                  <a:pt x="135543" y="19725"/>
                  <a:pt x="151562" y="20049"/>
                </a:cubicBezTo>
                <a:lnTo>
                  <a:pt x="1037682" y="29476"/>
                </a:lnTo>
                <a:cubicBezTo>
                  <a:pt x="1135092" y="35761"/>
                  <a:pt x="1384060" y="-32888"/>
                  <a:pt x="1329913" y="48330"/>
                </a:cubicBezTo>
                <a:cubicBezTo>
                  <a:pt x="1323628" y="57757"/>
                  <a:pt x="1319763" y="69357"/>
                  <a:pt x="1311059" y="76610"/>
                </a:cubicBezTo>
                <a:cubicBezTo>
                  <a:pt x="1292102" y="92407"/>
                  <a:pt x="1259015" y="100216"/>
                  <a:pt x="1235645" y="104890"/>
                </a:cubicBezTo>
                <a:cubicBezTo>
                  <a:pt x="1182747" y="115469"/>
                  <a:pt x="1150845" y="117455"/>
                  <a:pt x="1094243" y="123744"/>
                </a:cubicBezTo>
                <a:cubicBezTo>
                  <a:pt x="1075389" y="130029"/>
                  <a:pt x="1056231" y="135464"/>
                  <a:pt x="1037682" y="142598"/>
                </a:cubicBezTo>
                <a:cubicBezTo>
                  <a:pt x="1015346" y="151189"/>
                  <a:pt x="993913" y="161990"/>
                  <a:pt x="971694" y="170878"/>
                </a:cubicBezTo>
                <a:cubicBezTo>
                  <a:pt x="962468" y="174568"/>
                  <a:pt x="953327" y="179621"/>
                  <a:pt x="943414" y="180305"/>
                </a:cubicBezTo>
                <a:cubicBezTo>
                  <a:pt x="861848" y="185930"/>
                  <a:pt x="780016" y="186590"/>
                  <a:pt x="698317" y="189732"/>
                </a:cubicBezTo>
                <a:cubicBezTo>
                  <a:pt x="685748" y="192874"/>
                  <a:pt x="672518" y="194055"/>
                  <a:pt x="660610" y="199158"/>
                </a:cubicBezTo>
                <a:cubicBezTo>
                  <a:pt x="650196" y="203621"/>
                  <a:pt x="643465" y="215924"/>
                  <a:pt x="632329" y="218012"/>
                </a:cubicBezTo>
                <a:cubicBezTo>
                  <a:pt x="592061" y="225562"/>
                  <a:pt x="550630" y="224297"/>
                  <a:pt x="509781" y="227439"/>
                </a:cubicBezTo>
                <a:cubicBezTo>
                  <a:pt x="497212" y="230581"/>
                  <a:pt x="484531" y="233307"/>
                  <a:pt x="472074" y="236866"/>
                </a:cubicBezTo>
                <a:cubicBezTo>
                  <a:pt x="462519" y="239596"/>
                  <a:pt x="453433" y="243883"/>
                  <a:pt x="443793" y="246293"/>
                </a:cubicBezTo>
                <a:cubicBezTo>
                  <a:pt x="417454" y="252877"/>
                  <a:pt x="365298" y="260946"/>
                  <a:pt x="340098" y="265146"/>
                </a:cubicBezTo>
                <a:lnTo>
                  <a:pt x="66721" y="255719"/>
                </a:lnTo>
                <a:cubicBezTo>
                  <a:pt x="52848" y="253481"/>
                  <a:pt x="53403" y="230928"/>
                  <a:pt x="47867" y="218012"/>
                </a:cubicBezTo>
                <a:cubicBezTo>
                  <a:pt x="24449" y="163369"/>
                  <a:pt x="55822" y="215804"/>
                  <a:pt x="19587" y="161451"/>
                </a:cubicBezTo>
                <a:cubicBezTo>
                  <a:pt x="16445" y="136313"/>
                  <a:pt x="14692" y="110962"/>
                  <a:pt x="10160" y="86037"/>
                </a:cubicBezTo>
                <a:cubicBezTo>
                  <a:pt x="8382" y="76260"/>
                  <a:pt x="-2958" y="66982"/>
                  <a:pt x="733" y="57756"/>
                </a:cubicBezTo>
                <a:cubicBezTo>
                  <a:pt x="4941" y="47237"/>
                  <a:pt x="19587" y="45187"/>
                  <a:pt x="29014" y="38903"/>
                </a:cubicBezTo>
                <a:cubicBezTo>
                  <a:pt x="49610" y="8008"/>
                  <a:pt x="25872" y="5909"/>
                  <a:pt x="38441" y="1196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71522" y="4800600"/>
            <a:ext cx="1046526" cy="454604"/>
          </a:xfrm>
          <a:custGeom>
            <a:avLst/>
            <a:gdLst>
              <a:gd name="connsiteX0" fmla="*/ 707010 w 1046526"/>
              <a:gd name="connsiteY0" fmla="*/ 65988 h 454604"/>
              <a:gd name="connsiteX1" fmla="*/ 311084 w 1046526"/>
              <a:gd name="connsiteY1" fmla="*/ 141402 h 454604"/>
              <a:gd name="connsiteX2" fmla="*/ 226243 w 1046526"/>
              <a:gd name="connsiteY2" fmla="*/ 150829 h 454604"/>
              <a:gd name="connsiteX3" fmla="*/ 141402 w 1046526"/>
              <a:gd name="connsiteY3" fmla="*/ 169682 h 454604"/>
              <a:gd name="connsiteX4" fmla="*/ 75414 w 1046526"/>
              <a:gd name="connsiteY4" fmla="*/ 179109 h 454604"/>
              <a:gd name="connsiteX5" fmla="*/ 0 w 1046526"/>
              <a:gd name="connsiteY5" fmla="*/ 226243 h 454604"/>
              <a:gd name="connsiteX6" fmla="*/ 28280 w 1046526"/>
              <a:gd name="connsiteY6" fmla="*/ 245097 h 454604"/>
              <a:gd name="connsiteX7" fmla="*/ 84841 w 1046526"/>
              <a:gd name="connsiteY7" fmla="*/ 263951 h 454604"/>
              <a:gd name="connsiteX8" fmla="*/ 197962 w 1046526"/>
              <a:gd name="connsiteY8" fmla="*/ 339365 h 454604"/>
              <a:gd name="connsiteX9" fmla="*/ 226243 w 1046526"/>
              <a:gd name="connsiteY9" fmla="*/ 358219 h 454604"/>
              <a:gd name="connsiteX10" fmla="*/ 301657 w 1046526"/>
              <a:gd name="connsiteY10" fmla="*/ 377072 h 454604"/>
              <a:gd name="connsiteX11" fmla="*/ 405352 w 1046526"/>
              <a:gd name="connsiteY11" fmla="*/ 405353 h 454604"/>
              <a:gd name="connsiteX12" fmla="*/ 433632 w 1046526"/>
              <a:gd name="connsiteY12" fmla="*/ 424206 h 454604"/>
              <a:gd name="connsiteX13" fmla="*/ 471340 w 1046526"/>
              <a:gd name="connsiteY13" fmla="*/ 433633 h 454604"/>
              <a:gd name="connsiteX14" fmla="*/ 527901 w 1046526"/>
              <a:gd name="connsiteY14" fmla="*/ 452487 h 454604"/>
              <a:gd name="connsiteX15" fmla="*/ 1018094 w 1046526"/>
              <a:gd name="connsiteY15" fmla="*/ 443060 h 454604"/>
              <a:gd name="connsiteX16" fmla="*/ 1036948 w 1046526"/>
              <a:gd name="connsiteY16" fmla="*/ 386499 h 454604"/>
              <a:gd name="connsiteX17" fmla="*/ 1046375 w 1046526"/>
              <a:gd name="connsiteY17" fmla="*/ 311085 h 454604"/>
              <a:gd name="connsiteX18" fmla="*/ 1036948 w 1046526"/>
              <a:gd name="connsiteY18" fmla="*/ 160256 h 454604"/>
              <a:gd name="connsiteX19" fmla="*/ 1008668 w 1046526"/>
              <a:gd name="connsiteY19" fmla="*/ 150829 h 454604"/>
              <a:gd name="connsiteX20" fmla="*/ 980387 w 1046526"/>
              <a:gd name="connsiteY20" fmla="*/ 131975 h 454604"/>
              <a:gd name="connsiteX21" fmla="*/ 933253 w 1046526"/>
              <a:gd name="connsiteY21" fmla="*/ 122548 h 454604"/>
              <a:gd name="connsiteX22" fmla="*/ 904973 w 1046526"/>
              <a:gd name="connsiteY22" fmla="*/ 113122 h 454604"/>
              <a:gd name="connsiteX23" fmla="*/ 867265 w 1046526"/>
              <a:gd name="connsiteY23" fmla="*/ 103695 h 454604"/>
              <a:gd name="connsiteX24" fmla="*/ 838985 w 1046526"/>
              <a:gd name="connsiteY24" fmla="*/ 75414 h 454604"/>
              <a:gd name="connsiteX25" fmla="*/ 810705 w 1046526"/>
              <a:gd name="connsiteY25" fmla="*/ 65988 h 454604"/>
              <a:gd name="connsiteX26" fmla="*/ 782424 w 1046526"/>
              <a:gd name="connsiteY26" fmla="*/ 47134 h 454604"/>
              <a:gd name="connsiteX27" fmla="*/ 754144 w 1046526"/>
              <a:gd name="connsiteY27" fmla="*/ 37707 h 454604"/>
              <a:gd name="connsiteX28" fmla="*/ 697583 w 1046526"/>
              <a:gd name="connsiteY28" fmla="*/ 0 h 454604"/>
              <a:gd name="connsiteX29" fmla="*/ 669303 w 1046526"/>
              <a:gd name="connsiteY29" fmla="*/ 9427 h 454604"/>
              <a:gd name="connsiteX30" fmla="*/ 669303 w 1046526"/>
              <a:gd name="connsiteY30" fmla="*/ 28280 h 454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46526" h="454604">
                <a:moveTo>
                  <a:pt x="707010" y="65988"/>
                </a:moveTo>
                <a:lnTo>
                  <a:pt x="311084" y="141402"/>
                </a:lnTo>
                <a:cubicBezTo>
                  <a:pt x="283063" y="146347"/>
                  <a:pt x="254448" y="147068"/>
                  <a:pt x="226243" y="150829"/>
                </a:cubicBezTo>
                <a:cubicBezTo>
                  <a:pt x="14506" y="179061"/>
                  <a:pt x="263390" y="145285"/>
                  <a:pt x="141402" y="169682"/>
                </a:cubicBezTo>
                <a:cubicBezTo>
                  <a:pt x="119614" y="174039"/>
                  <a:pt x="97410" y="175967"/>
                  <a:pt x="75414" y="179109"/>
                </a:cubicBezTo>
                <a:cubicBezTo>
                  <a:pt x="8105" y="201546"/>
                  <a:pt x="29877" y="181427"/>
                  <a:pt x="0" y="226243"/>
                </a:cubicBezTo>
                <a:cubicBezTo>
                  <a:pt x="9427" y="232528"/>
                  <a:pt x="17927" y="240496"/>
                  <a:pt x="28280" y="245097"/>
                </a:cubicBezTo>
                <a:cubicBezTo>
                  <a:pt x="46441" y="253169"/>
                  <a:pt x="68305" y="252927"/>
                  <a:pt x="84841" y="263951"/>
                </a:cubicBezTo>
                <a:lnTo>
                  <a:pt x="197962" y="339365"/>
                </a:lnTo>
                <a:cubicBezTo>
                  <a:pt x="207389" y="345650"/>
                  <a:pt x="215494" y="354636"/>
                  <a:pt x="226243" y="358219"/>
                </a:cubicBezTo>
                <a:cubicBezTo>
                  <a:pt x="269723" y="372711"/>
                  <a:pt x="244779" y="365696"/>
                  <a:pt x="301657" y="377072"/>
                </a:cubicBezTo>
                <a:cubicBezTo>
                  <a:pt x="398936" y="425713"/>
                  <a:pt x="262683" y="362553"/>
                  <a:pt x="405352" y="405353"/>
                </a:cubicBezTo>
                <a:cubicBezTo>
                  <a:pt x="416204" y="408608"/>
                  <a:pt x="423219" y="419743"/>
                  <a:pt x="433632" y="424206"/>
                </a:cubicBezTo>
                <a:cubicBezTo>
                  <a:pt x="445541" y="429310"/>
                  <a:pt x="458930" y="429910"/>
                  <a:pt x="471340" y="433633"/>
                </a:cubicBezTo>
                <a:cubicBezTo>
                  <a:pt x="490375" y="439344"/>
                  <a:pt x="527901" y="452487"/>
                  <a:pt x="527901" y="452487"/>
                </a:cubicBezTo>
                <a:cubicBezTo>
                  <a:pt x="691299" y="449345"/>
                  <a:pt x="856022" y="464069"/>
                  <a:pt x="1018094" y="443060"/>
                </a:cubicBezTo>
                <a:cubicBezTo>
                  <a:pt x="1037803" y="440505"/>
                  <a:pt x="1036948" y="386499"/>
                  <a:pt x="1036948" y="386499"/>
                </a:cubicBezTo>
                <a:cubicBezTo>
                  <a:pt x="1040090" y="361361"/>
                  <a:pt x="1046375" y="336419"/>
                  <a:pt x="1046375" y="311085"/>
                </a:cubicBezTo>
                <a:cubicBezTo>
                  <a:pt x="1046375" y="260711"/>
                  <a:pt x="1048486" y="209291"/>
                  <a:pt x="1036948" y="160256"/>
                </a:cubicBezTo>
                <a:cubicBezTo>
                  <a:pt x="1034672" y="150584"/>
                  <a:pt x="1017556" y="155273"/>
                  <a:pt x="1008668" y="150829"/>
                </a:cubicBezTo>
                <a:cubicBezTo>
                  <a:pt x="998534" y="145762"/>
                  <a:pt x="990995" y="135953"/>
                  <a:pt x="980387" y="131975"/>
                </a:cubicBezTo>
                <a:cubicBezTo>
                  <a:pt x="965385" y="126349"/>
                  <a:pt x="948797" y="126434"/>
                  <a:pt x="933253" y="122548"/>
                </a:cubicBezTo>
                <a:cubicBezTo>
                  <a:pt x="923613" y="120138"/>
                  <a:pt x="914527" y="115852"/>
                  <a:pt x="904973" y="113122"/>
                </a:cubicBezTo>
                <a:cubicBezTo>
                  <a:pt x="892515" y="109563"/>
                  <a:pt x="879834" y="106837"/>
                  <a:pt x="867265" y="103695"/>
                </a:cubicBezTo>
                <a:cubicBezTo>
                  <a:pt x="857838" y="94268"/>
                  <a:pt x="850077" y="82809"/>
                  <a:pt x="838985" y="75414"/>
                </a:cubicBezTo>
                <a:cubicBezTo>
                  <a:pt x="830717" y="69902"/>
                  <a:pt x="819593" y="70432"/>
                  <a:pt x="810705" y="65988"/>
                </a:cubicBezTo>
                <a:cubicBezTo>
                  <a:pt x="800571" y="60921"/>
                  <a:pt x="792558" y="52201"/>
                  <a:pt x="782424" y="47134"/>
                </a:cubicBezTo>
                <a:cubicBezTo>
                  <a:pt x="773536" y="42690"/>
                  <a:pt x="762830" y="42533"/>
                  <a:pt x="754144" y="37707"/>
                </a:cubicBezTo>
                <a:cubicBezTo>
                  <a:pt x="734336" y="26703"/>
                  <a:pt x="697583" y="0"/>
                  <a:pt x="697583" y="0"/>
                </a:cubicBezTo>
                <a:cubicBezTo>
                  <a:pt x="688156" y="3142"/>
                  <a:pt x="673747" y="539"/>
                  <a:pt x="669303" y="9427"/>
                </a:cubicBezTo>
                <a:cubicBezTo>
                  <a:pt x="662082" y="23869"/>
                  <a:pt x="693828" y="52807"/>
                  <a:pt x="669303" y="282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81720" y="2901174"/>
            <a:ext cx="1190560" cy="339412"/>
          </a:xfrm>
          <a:custGeom>
            <a:avLst/>
            <a:gdLst>
              <a:gd name="connsiteX0" fmla="*/ 78197 w 1190560"/>
              <a:gd name="connsiteY0" fmla="*/ 66035 h 339412"/>
              <a:gd name="connsiteX1" fmla="*/ 907756 w 1190560"/>
              <a:gd name="connsiteY1" fmla="*/ 47 h 339412"/>
              <a:gd name="connsiteX2" fmla="*/ 992597 w 1190560"/>
              <a:gd name="connsiteY2" fmla="*/ 28328 h 339412"/>
              <a:gd name="connsiteX3" fmla="*/ 1077438 w 1190560"/>
              <a:gd name="connsiteY3" fmla="*/ 37754 h 339412"/>
              <a:gd name="connsiteX4" fmla="*/ 1190560 w 1190560"/>
              <a:gd name="connsiteY4" fmla="*/ 56608 h 339412"/>
              <a:gd name="connsiteX5" fmla="*/ 1152853 w 1190560"/>
              <a:gd name="connsiteY5" fmla="*/ 84888 h 339412"/>
              <a:gd name="connsiteX6" fmla="*/ 1115145 w 1190560"/>
              <a:gd name="connsiteY6" fmla="*/ 103742 h 339412"/>
              <a:gd name="connsiteX7" fmla="*/ 1002024 w 1190560"/>
              <a:gd name="connsiteY7" fmla="*/ 188583 h 339412"/>
              <a:gd name="connsiteX8" fmla="*/ 907756 w 1190560"/>
              <a:gd name="connsiteY8" fmla="*/ 216864 h 339412"/>
              <a:gd name="connsiteX9" fmla="*/ 879475 w 1190560"/>
              <a:gd name="connsiteY9" fmla="*/ 226290 h 339412"/>
              <a:gd name="connsiteX10" fmla="*/ 794634 w 1190560"/>
              <a:gd name="connsiteY10" fmla="*/ 245144 h 339412"/>
              <a:gd name="connsiteX11" fmla="*/ 728646 w 1190560"/>
              <a:gd name="connsiteY11" fmla="*/ 263998 h 339412"/>
              <a:gd name="connsiteX12" fmla="*/ 323294 w 1190560"/>
              <a:gd name="connsiteY12" fmla="*/ 273425 h 339412"/>
              <a:gd name="connsiteX13" fmla="*/ 229026 w 1190560"/>
              <a:gd name="connsiteY13" fmla="*/ 311132 h 339412"/>
              <a:gd name="connsiteX14" fmla="*/ 191319 w 1190560"/>
              <a:gd name="connsiteY14" fmla="*/ 329985 h 339412"/>
              <a:gd name="connsiteX15" fmla="*/ 153611 w 1190560"/>
              <a:gd name="connsiteY15" fmla="*/ 339412 h 339412"/>
              <a:gd name="connsiteX16" fmla="*/ 106477 w 1190560"/>
              <a:gd name="connsiteY16" fmla="*/ 329985 h 339412"/>
              <a:gd name="connsiteX17" fmla="*/ 87624 w 1190560"/>
              <a:gd name="connsiteY17" fmla="*/ 301705 h 339412"/>
              <a:gd name="connsiteX18" fmla="*/ 59343 w 1190560"/>
              <a:gd name="connsiteY18" fmla="*/ 282851 h 339412"/>
              <a:gd name="connsiteX19" fmla="*/ 49916 w 1190560"/>
              <a:gd name="connsiteY19" fmla="*/ 254571 h 339412"/>
              <a:gd name="connsiteX20" fmla="*/ 12209 w 1190560"/>
              <a:gd name="connsiteY20" fmla="*/ 207437 h 339412"/>
              <a:gd name="connsiteX21" fmla="*/ 31063 w 1190560"/>
              <a:gd name="connsiteY21" fmla="*/ 94315 h 339412"/>
              <a:gd name="connsiteX22" fmla="*/ 78197 w 1190560"/>
              <a:gd name="connsiteY22" fmla="*/ 66035 h 339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90560" h="339412">
                <a:moveTo>
                  <a:pt x="78197" y="66035"/>
                </a:moveTo>
                <a:cubicBezTo>
                  <a:pt x="224312" y="50324"/>
                  <a:pt x="630598" y="11476"/>
                  <a:pt x="907756" y="47"/>
                </a:cubicBezTo>
                <a:cubicBezTo>
                  <a:pt x="937541" y="-1181"/>
                  <a:pt x="963497" y="21861"/>
                  <a:pt x="992597" y="28328"/>
                </a:cubicBezTo>
                <a:cubicBezTo>
                  <a:pt x="1020374" y="34501"/>
                  <a:pt x="1049270" y="33730"/>
                  <a:pt x="1077438" y="37754"/>
                </a:cubicBezTo>
                <a:cubicBezTo>
                  <a:pt x="1115281" y="43160"/>
                  <a:pt x="1190560" y="56608"/>
                  <a:pt x="1190560" y="56608"/>
                </a:cubicBezTo>
                <a:cubicBezTo>
                  <a:pt x="1177991" y="66035"/>
                  <a:pt x="1166176" y="76561"/>
                  <a:pt x="1152853" y="84888"/>
                </a:cubicBezTo>
                <a:cubicBezTo>
                  <a:pt x="1140936" y="92336"/>
                  <a:pt x="1126580" y="95574"/>
                  <a:pt x="1115145" y="103742"/>
                </a:cubicBezTo>
                <a:cubicBezTo>
                  <a:pt x="1056519" y="145617"/>
                  <a:pt x="1114050" y="151240"/>
                  <a:pt x="1002024" y="188583"/>
                </a:cubicBezTo>
                <a:cubicBezTo>
                  <a:pt x="867666" y="233370"/>
                  <a:pt x="1007448" y="188382"/>
                  <a:pt x="907756" y="216864"/>
                </a:cubicBezTo>
                <a:cubicBezTo>
                  <a:pt x="898201" y="219594"/>
                  <a:pt x="889030" y="223560"/>
                  <a:pt x="879475" y="226290"/>
                </a:cubicBezTo>
                <a:cubicBezTo>
                  <a:pt x="811699" y="245654"/>
                  <a:pt x="872435" y="225693"/>
                  <a:pt x="794634" y="245144"/>
                </a:cubicBezTo>
                <a:cubicBezTo>
                  <a:pt x="774076" y="250284"/>
                  <a:pt x="749899" y="263094"/>
                  <a:pt x="728646" y="263998"/>
                </a:cubicBezTo>
                <a:cubicBezTo>
                  <a:pt x="593614" y="269744"/>
                  <a:pt x="458411" y="270283"/>
                  <a:pt x="323294" y="273425"/>
                </a:cubicBezTo>
                <a:cubicBezTo>
                  <a:pt x="278990" y="288192"/>
                  <a:pt x="288060" y="284298"/>
                  <a:pt x="229026" y="311132"/>
                </a:cubicBezTo>
                <a:cubicBezTo>
                  <a:pt x="216233" y="316947"/>
                  <a:pt x="204477" y="325051"/>
                  <a:pt x="191319" y="329985"/>
                </a:cubicBezTo>
                <a:cubicBezTo>
                  <a:pt x="179188" y="334534"/>
                  <a:pt x="166180" y="336270"/>
                  <a:pt x="153611" y="339412"/>
                </a:cubicBezTo>
                <a:cubicBezTo>
                  <a:pt x="137900" y="336270"/>
                  <a:pt x="120388" y="337934"/>
                  <a:pt x="106477" y="329985"/>
                </a:cubicBezTo>
                <a:cubicBezTo>
                  <a:pt x="96640" y="324364"/>
                  <a:pt x="95635" y="309716"/>
                  <a:pt x="87624" y="301705"/>
                </a:cubicBezTo>
                <a:cubicBezTo>
                  <a:pt x="79613" y="293694"/>
                  <a:pt x="68770" y="289136"/>
                  <a:pt x="59343" y="282851"/>
                </a:cubicBezTo>
                <a:cubicBezTo>
                  <a:pt x="56201" y="273424"/>
                  <a:pt x="55182" y="262997"/>
                  <a:pt x="49916" y="254571"/>
                </a:cubicBezTo>
                <a:cubicBezTo>
                  <a:pt x="39252" y="237509"/>
                  <a:pt x="16425" y="227111"/>
                  <a:pt x="12209" y="207437"/>
                </a:cubicBezTo>
                <a:cubicBezTo>
                  <a:pt x="7211" y="184111"/>
                  <a:pt x="18059" y="124659"/>
                  <a:pt x="31063" y="94315"/>
                </a:cubicBezTo>
                <a:cubicBezTo>
                  <a:pt x="36598" y="81399"/>
                  <a:pt x="-67918" y="81746"/>
                  <a:pt x="78197" y="6603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881720" y="2278929"/>
            <a:ext cx="1008668" cy="235671"/>
          </a:xfrm>
          <a:custGeom>
            <a:avLst/>
            <a:gdLst>
              <a:gd name="connsiteX0" fmla="*/ 160256 w 1008668"/>
              <a:gd name="connsiteY0" fmla="*/ 18854 h 235671"/>
              <a:gd name="connsiteX1" fmla="*/ 113122 w 1008668"/>
              <a:gd name="connsiteY1" fmla="*/ 56561 h 235671"/>
              <a:gd name="connsiteX2" fmla="*/ 56561 w 1008668"/>
              <a:gd name="connsiteY2" fmla="*/ 103695 h 235671"/>
              <a:gd name="connsiteX3" fmla="*/ 18854 w 1008668"/>
              <a:gd name="connsiteY3" fmla="*/ 160256 h 235671"/>
              <a:gd name="connsiteX4" fmla="*/ 0 w 1008668"/>
              <a:gd name="connsiteY4" fmla="*/ 188537 h 235671"/>
              <a:gd name="connsiteX5" fmla="*/ 65988 w 1008668"/>
              <a:gd name="connsiteY5" fmla="*/ 226244 h 235671"/>
              <a:gd name="connsiteX6" fmla="*/ 188536 w 1008668"/>
              <a:gd name="connsiteY6" fmla="*/ 235671 h 235671"/>
              <a:gd name="connsiteX7" fmla="*/ 754144 w 1008668"/>
              <a:gd name="connsiteY7" fmla="*/ 226244 h 235671"/>
              <a:gd name="connsiteX8" fmla="*/ 999241 w 1008668"/>
              <a:gd name="connsiteY8" fmla="*/ 207390 h 235671"/>
              <a:gd name="connsiteX9" fmla="*/ 1008668 w 1008668"/>
              <a:gd name="connsiteY9" fmla="*/ 179110 h 235671"/>
              <a:gd name="connsiteX10" fmla="*/ 999241 w 1008668"/>
              <a:gd name="connsiteY10" fmla="*/ 113122 h 235671"/>
              <a:gd name="connsiteX11" fmla="*/ 952107 w 1008668"/>
              <a:gd name="connsiteY11" fmla="*/ 65988 h 235671"/>
              <a:gd name="connsiteX12" fmla="*/ 848412 w 1008668"/>
              <a:gd name="connsiteY12" fmla="*/ 28281 h 235671"/>
              <a:gd name="connsiteX13" fmla="*/ 791852 w 1008668"/>
              <a:gd name="connsiteY13" fmla="*/ 9427 h 235671"/>
              <a:gd name="connsiteX14" fmla="*/ 763571 w 1008668"/>
              <a:gd name="connsiteY14" fmla="*/ 0 h 235671"/>
              <a:gd name="connsiteX15" fmla="*/ 367645 w 1008668"/>
              <a:gd name="connsiteY15" fmla="*/ 18854 h 235671"/>
              <a:gd name="connsiteX16" fmla="*/ 320511 w 1008668"/>
              <a:gd name="connsiteY16" fmla="*/ 28281 h 235671"/>
              <a:gd name="connsiteX17" fmla="*/ 56561 w 1008668"/>
              <a:gd name="connsiteY17" fmla="*/ 9427 h 23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8668" h="235671">
                <a:moveTo>
                  <a:pt x="160256" y="18854"/>
                </a:moveTo>
                <a:cubicBezTo>
                  <a:pt x="144545" y="31423"/>
                  <a:pt x="129218" y="44489"/>
                  <a:pt x="113122" y="56561"/>
                </a:cubicBezTo>
                <a:cubicBezTo>
                  <a:pt x="84074" y="78347"/>
                  <a:pt x="80703" y="72655"/>
                  <a:pt x="56561" y="103695"/>
                </a:cubicBezTo>
                <a:cubicBezTo>
                  <a:pt x="42650" y="121581"/>
                  <a:pt x="31423" y="141402"/>
                  <a:pt x="18854" y="160256"/>
                </a:cubicBezTo>
                <a:lnTo>
                  <a:pt x="0" y="188537"/>
                </a:lnTo>
                <a:cubicBezTo>
                  <a:pt x="14517" y="198215"/>
                  <a:pt x="49723" y="223374"/>
                  <a:pt x="65988" y="226244"/>
                </a:cubicBezTo>
                <a:cubicBezTo>
                  <a:pt x="106335" y="233364"/>
                  <a:pt x="147687" y="232529"/>
                  <a:pt x="188536" y="235671"/>
                </a:cubicBezTo>
                <a:lnTo>
                  <a:pt x="754144" y="226244"/>
                </a:lnTo>
                <a:cubicBezTo>
                  <a:pt x="966677" y="221123"/>
                  <a:pt x="904285" y="239043"/>
                  <a:pt x="999241" y="207390"/>
                </a:cubicBezTo>
                <a:cubicBezTo>
                  <a:pt x="1002383" y="197963"/>
                  <a:pt x="1008668" y="189047"/>
                  <a:pt x="1008668" y="179110"/>
                </a:cubicBezTo>
                <a:cubicBezTo>
                  <a:pt x="1008668" y="156891"/>
                  <a:pt x="1005626" y="134404"/>
                  <a:pt x="999241" y="113122"/>
                </a:cubicBezTo>
                <a:cubicBezTo>
                  <a:pt x="992587" y="90941"/>
                  <a:pt x="971331" y="75600"/>
                  <a:pt x="952107" y="65988"/>
                </a:cubicBezTo>
                <a:cubicBezTo>
                  <a:pt x="925866" y="52868"/>
                  <a:pt x="874818" y="37083"/>
                  <a:pt x="848412" y="28281"/>
                </a:cubicBezTo>
                <a:lnTo>
                  <a:pt x="791852" y="9427"/>
                </a:lnTo>
                <a:lnTo>
                  <a:pt x="763571" y="0"/>
                </a:lnTo>
                <a:cubicBezTo>
                  <a:pt x="643874" y="3861"/>
                  <a:pt x="494605" y="2984"/>
                  <a:pt x="367645" y="18854"/>
                </a:cubicBezTo>
                <a:cubicBezTo>
                  <a:pt x="351746" y="20841"/>
                  <a:pt x="336222" y="25139"/>
                  <a:pt x="320511" y="28281"/>
                </a:cubicBezTo>
                <a:lnTo>
                  <a:pt x="56561" y="942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52600" y="1063784"/>
            <a:ext cx="4330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dirty="0" smtClean="0"/>
              <a:t>2014.</a:t>
            </a:r>
            <a:r>
              <a:rPr lang="en-US" dirty="0" smtClean="0"/>
              <a:t>				</a:t>
            </a:r>
            <a:r>
              <a:rPr dirty="0" smtClean="0"/>
              <a:t>2016.</a:t>
            </a:r>
            <a:endParaRPr lang="hr-HR" dirty="0"/>
          </a:p>
        </p:txBody>
      </p:sp>
      <p:sp>
        <p:nvSpPr>
          <p:cNvPr id="8" name="Freeform 7"/>
          <p:cNvSpPr/>
          <p:nvPr/>
        </p:nvSpPr>
        <p:spPr>
          <a:xfrm>
            <a:off x="5825765" y="4496586"/>
            <a:ext cx="1055802" cy="329938"/>
          </a:xfrm>
          <a:custGeom>
            <a:avLst/>
            <a:gdLst>
              <a:gd name="connsiteX0" fmla="*/ 37707 w 1055802"/>
              <a:gd name="connsiteY0" fmla="*/ 28280 h 329938"/>
              <a:gd name="connsiteX1" fmla="*/ 113122 w 1055802"/>
              <a:gd name="connsiteY1" fmla="*/ 18853 h 329938"/>
              <a:gd name="connsiteX2" fmla="*/ 169682 w 1055802"/>
              <a:gd name="connsiteY2" fmla="*/ 9426 h 329938"/>
              <a:gd name="connsiteX3" fmla="*/ 377072 w 1055802"/>
              <a:gd name="connsiteY3" fmla="*/ 0 h 329938"/>
              <a:gd name="connsiteX4" fmla="*/ 810705 w 1055802"/>
              <a:gd name="connsiteY4" fmla="*/ 9426 h 329938"/>
              <a:gd name="connsiteX5" fmla="*/ 942680 w 1055802"/>
              <a:gd name="connsiteY5" fmla="*/ 28280 h 329938"/>
              <a:gd name="connsiteX6" fmla="*/ 914400 w 1055802"/>
              <a:gd name="connsiteY6" fmla="*/ 37707 h 329938"/>
              <a:gd name="connsiteX7" fmla="*/ 970961 w 1055802"/>
              <a:gd name="connsiteY7" fmla="*/ 65987 h 329938"/>
              <a:gd name="connsiteX8" fmla="*/ 1027522 w 1055802"/>
              <a:gd name="connsiteY8" fmla="*/ 113121 h 329938"/>
              <a:gd name="connsiteX9" fmla="*/ 1055802 w 1055802"/>
              <a:gd name="connsiteY9" fmla="*/ 179109 h 329938"/>
              <a:gd name="connsiteX10" fmla="*/ 1036948 w 1055802"/>
              <a:gd name="connsiteY10" fmla="*/ 207389 h 329938"/>
              <a:gd name="connsiteX11" fmla="*/ 1008668 w 1055802"/>
              <a:gd name="connsiteY11" fmla="*/ 216816 h 329938"/>
              <a:gd name="connsiteX12" fmla="*/ 829559 w 1055802"/>
              <a:gd name="connsiteY12" fmla="*/ 226243 h 329938"/>
              <a:gd name="connsiteX13" fmla="*/ 801278 w 1055802"/>
              <a:gd name="connsiteY13" fmla="*/ 245096 h 329938"/>
              <a:gd name="connsiteX14" fmla="*/ 754144 w 1055802"/>
              <a:gd name="connsiteY14" fmla="*/ 254523 h 329938"/>
              <a:gd name="connsiteX15" fmla="*/ 725864 w 1055802"/>
              <a:gd name="connsiteY15" fmla="*/ 263950 h 329938"/>
              <a:gd name="connsiteX16" fmla="*/ 688157 w 1055802"/>
              <a:gd name="connsiteY16" fmla="*/ 273377 h 329938"/>
              <a:gd name="connsiteX17" fmla="*/ 631596 w 1055802"/>
              <a:gd name="connsiteY17" fmla="*/ 292230 h 329938"/>
              <a:gd name="connsiteX18" fmla="*/ 546755 w 1055802"/>
              <a:gd name="connsiteY18" fmla="*/ 311084 h 329938"/>
              <a:gd name="connsiteX19" fmla="*/ 518474 w 1055802"/>
              <a:gd name="connsiteY19" fmla="*/ 320511 h 329938"/>
              <a:gd name="connsiteX20" fmla="*/ 386499 w 1055802"/>
              <a:gd name="connsiteY20" fmla="*/ 329938 h 329938"/>
              <a:gd name="connsiteX21" fmla="*/ 188536 w 1055802"/>
              <a:gd name="connsiteY21" fmla="*/ 320511 h 329938"/>
              <a:gd name="connsiteX22" fmla="*/ 131975 w 1055802"/>
              <a:gd name="connsiteY22" fmla="*/ 301657 h 329938"/>
              <a:gd name="connsiteX23" fmla="*/ 56561 w 1055802"/>
              <a:gd name="connsiteY23" fmla="*/ 282804 h 329938"/>
              <a:gd name="connsiteX24" fmla="*/ 37707 w 1055802"/>
              <a:gd name="connsiteY24" fmla="*/ 254523 h 329938"/>
              <a:gd name="connsiteX25" fmla="*/ 0 w 1055802"/>
              <a:gd name="connsiteY25" fmla="*/ 216816 h 329938"/>
              <a:gd name="connsiteX26" fmla="*/ 9427 w 1055802"/>
              <a:gd name="connsiteY26" fmla="*/ 113121 h 329938"/>
              <a:gd name="connsiteX27" fmla="*/ 37707 w 1055802"/>
              <a:gd name="connsiteY27" fmla="*/ 28280 h 32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55802" h="329938">
                <a:moveTo>
                  <a:pt x="37707" y="28280"/>
                </a:moveTo>
                <a:cubicBezTo>
                  <a:pt x="54989" y="12569"/>
                  <a:pt x="88043" y="22436"/>
                  <a:pt x="113122" y="18853"/>
                </a:cubicBezTo>
                <a:cubicBezTo>
                  <a:pt x="132043" y="16150"/>
                  <a:pt x="150617" y="10788"/>
                  <a:pt x="169682" y="9426"/>
                </a:cubicBezTo>
                <a:cubicBezTo>
                  <a:pt x="238708" y="4496"/>
                  <a:pt x="307942" y="3142"/>
                  <a:pt x="377072" y="0"/>
                </a:cubicBezTo>
                <a:lnTo>
                  <a:pt x="810705" y="9426"/>
                </a:lnTo>
                <a:cubicBezTo>
                  <a:pt x="885716" y="12105"/>
                  <a:pt x="887526" y="14491"/>
                  <a:pt x="942680" y="28280"/>
                </a:cubicBezTo>
                <a:cubicBezTo>
                  <a:pt x="933253" y="31422"/>
                  <a:pt x="914400" y="27770"/>
                  <a:pt x="914400" y="37707"/>
                </a:cubicBezTo>
                <a:cubicBezTo>
                  <a:pt x="914400" y="49889"/>
                  <a:pt x="963988" y="63663"/>
                  <a:pt x="970961" y="65987"/>
                </a:cubicBezTo>
                <a:cubicBezTo>
                  <a:pt x="993509" y="81019"/>
                  <a:pt x="1011028" y="90029"/>
                  <a:pt x="1027522" y="113121"/>
                </a:cubicBezTo>
                <a:cubicBezTo>
                  <a:pt x="1042082" y="133504"/>
                  <a:pt x="1048110" y="156032"/>
                  <a:pt x="1055802" y="179109"/>
                </a:cubicBezTo>
                <a:cubicBezTo>
                  <a:pt x="1049517" y="188536"/>
                  <a:pt x="1045795" y="200311"/>
                  <a:pt x="1036948" y="207389"/>
                </a:cubicBezTo>
                <a:cubicBezTo>
                  <a:pt x="1029189" y="213596"/>
                  <a:pt x="1018564" y="215916"/>
                  <a:pt x="1008668" y="216816"/>
                </a:cubicBezTo>
                <a:cubicBezTo>
                  <a:pt x="949128" y="222229"/>
                  <a:pt x="889262" y="223101"/>
                  <a:pt x="829559" y="226243"/>
                </a:cubicBezTo>
                <a:cubicBezTo>
                  <a:pt x="820132" y="232527"/>
                  <a:pt x="811886" y="241118"/>
                  <a:pt x="801278" y="245096"/>
                </a:cubicBezTo>
                <a:cubicBezTo>
                  <a:pt x="786276" y="250722"/>
                  <a:pt x="769688" y="250637"/>
                  <a:pt x="754144" y="254523"/>
                </a:cubicBezTo>
                <a:cubicBezTo>
                  <a:pt x="744504" y="256933"/>
                  <a:pt x="735418" y="261220"/>
                  <a:pt x="725864" y="263950"/>
                </a:cubicBezTo>
                <a:cubicBezTo>
                  <a:pt x="713407" y="267509"/>
                  <a:pt x="700566" y="269654"/>
                  <a:pt x="688157" y="273377"/>
                </a:cubicBezTo>
                <a:cubicBezTo>
                  <a:pt x="669122" y="279088"/>
                  <a:pt x="651083" y="288332"/>
                  <a:pt x="631596" y="292230"/>
                </a:cubicBezTo>
                <a:cubicBezTo>
                  <a:pt x="599196" y="298710"/>
                  <a:pt x="577820" y="302208"/>
                  <a:pt x="546755" y="311084"/>
                </a:cubicBezTo>
                <a:cubicBezTo>
                  <a:pt x="537200" y="313814"/>
                  <a:pt x="528343" y="319350"/>
                  <a:pt x="518474" y="320511"/>
                </a:cubicBezTo>
                <a:cubicBezTo>
                  <a:pt x="474672" y="325664"/>
                  <a:pt x="430491" y="326796"/>
                  <a:pt x="386499" y="329938"/>
                </a:cubicBezTo>
                <a:cubicBezTo>
                  <a:pt x="320511" y="326796"/>
                  <a:pt x="254194" y="327807"/>
                  <a:pt x="188536" y="320511"/>
                </a:cubicBezTo>
                <a:cubicBezTo>
                  <a:pt x="168784" y="318316"/>
                  <a:pt x="151463" y="305555"/>
                  <a:pt x="131975" y="301657"/>
                </a:cubicBezTo>
                <a:cubicBezTo>
                  <a:pt x="75097" y="290281"/>
                  <a:pt x="100041" y="297296"/>
                  <a:pt x="56561" y="282804"/>
                </a:cubicBezTo>
                <a:cubicBezTo>
                  <a:pt x="50276" y="273377"/>
                  <a:pt x="46554" y="261601"/>
                  <a:pt x="37707" y="254523"/>
                </a:cubicBezTo>
                <a:cubicBezTo>
                  <a:pt x="-7999" y="217958"/>
                  <a:pt x="20568" y="278519"/>
                  <a:pt x="0" y="216816"/>
                </a:cubicBezTo>
                <a:cubicBezTo>
                  <a:pt x="3142" y="182251"/>
                  <a:pt x="-366" y="146418"/>
                  <a:pt x="9427" y="113121"/>
                </a:cubicBezTo>
                <a:cubicBezTo>
                  <a:pt x="48877" y="-21009"/>
                  <a:pt x="20425" y="43991"/>
                  <a:pt x="37707" y="2828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52133"/>
              </p:ext>
            </p:extLst>
          </p:nvPr>
        </p:nvGraphicFramePr>
        <p:xfrm>
          <a:off x="304792" y="1219200"/>
          <a:ext cx="8001007" cy="5247604"/>
        </p:xfrm>
        <a:graphic>
          <a:graphicData uri="http://schemas.openxmlformats.org/drawingml/2006/table">
            <a:tbl>
              <a:tblPr/>
              <a:tblGrid>
                <a:gridCol w="914408"/>
                <a:gridCol w="685800"/>
                <a:gridCol w="599530"/>
                <a:gridCol w="733246"/>
                <a:gridCol w="733246"/>
                <a:gridCol w="733246"/>
                <a:gridCol w="733246"/>
                <a:gridCol w="733246"/>
                <a:gridCol w="733246"/>
                <a:gridCol w="733246"/>
                <a:gridCol w="668547"/>
              </a:tblGrid>
              <a:tr h="18192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184" marR="5184" marT="5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</a:p>
                  </a:txBody>
                  <a:tcPr marL="5184" marR="5184" marT="5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0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Zemlja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Predsjedniku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Parlamentu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Vladi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Ministarstvu financija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Voditelju ustanove u kojoj se nalazi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Predsjedniku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Parlamentu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Vladi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Ministarstvu financija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Voditelju ustanove u kojoj se nalazi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ALBANIJA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ARMENIJA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8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BiH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7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</a:rPr>
                        <a:t>BJELARUS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BUGARSKA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ČEŠKA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GRUZIJA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MAĐARSKA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3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KAZAHSTAN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KOSOVO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KIRGISKA REP.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3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MAKEDONIJA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3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MOLDOVA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MONGOLIJA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88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RUSKA FED.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3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RUMUNJSKA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TADŽIKISTAN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TURSKA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B0F0"/>
                          </a:solidFill>
                          <a:effectLst/>
                          <a:latin typeface="Microsoft Sans Serif" panose="020B0604020202020204" pitchFamily="34" charset="0"/>
                        </a:rPr>
                        <a:t>UKRAJINA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D0D0D"/>
                          </a:solidFill>
                          <a:effectLst/>
                          <a:latin typeface="Microsoft Sans Serif" panose="020B0604020202020204" pitchFamily="34" charset="0"/>
                        </a:rPr>
                        <a:t>UZBEKISTAN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84" marR="5184" marT="518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X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 </a:t>
                      </a:r>
                    </a:p>
                  </a:txBody>
                  <a:tcPr marL="5184" marR="5184" marT="518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Odgovornost financijske inspekcije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P7.2. Navedite odgovornost financijskih inspekcija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6</a:t>
            </a:fld>
            <a:endParaRPr lang="hr-HR" dirty="0"/>
          </a:p>
        </p:txBody>
      </p:sp>
      <p:sp>
        <p:nvSpPr>
          <p:cNvPr id="17" name="Freeform 16"/>
          <p:cNvSpPr/>
          <p:nvPr/>
        </p:nvSpPr>
        <p:spPr>
          <a:xfrm>
            <a:off x="6400800" y="2209800"/>
            <a:ext cx="1008668" cy="308303"/>
          </a:xfrm>
          <a:custGeom>
            <a:avLst/>
            <a:gdLst>
              <a:gd name="connsiteX0" fmla="*/ 160256 w 1008668"/>
              <a:gd name="connsiteY0" fmla="*/ 18854 h 235671"/>
              <a:gd name="connsiteX1" fmla="*/ 113122 w 1008668"/>
              <a:gd name="connsiteY1" fmla="*/ 56561 h 235671"/>
              <a:gd name="connsiteX2" fmla="*/ 56561 w 1008668"/>
              <a:gd name="connsiteY2" fmla="*/ 103695 h 235671"/>
              <a:gd name="connsiteX3" fmla="*/ 18854 w 1008668"/>
              <a:gd name="connsiteY3" fmla="*/ 160256 h 235671"/>
              <a:gd name="connsiteX4" fmla="*/ 0 w 1008668"/>
              <a:gd name="connsiteY4" fmla="*/ 188537 h 235671"/>
              <a:gd name="connsiteX5" fmla="*/ 65988 w 1008668"/>
              <a:gd name="connsiteY5" fmla="*/ 226244 h 235671"/>
              <a:gd name="connsiteX6" fmla="*/ 188536 w 1008668"/>
              <a:gd name="connsiteY6" fmla="*/ 235671 h 235671"/>
              <a:gd name="connsiteX7" fmla="*/ 754144 w 1008668"/>
              <a:gd name="connsiteY7" fmla="*/ 226244 h 235671"/>
              <a:gd name="connsiteX8" fmla="*/ 999241 w 1008668"/>
              <a:gd name="connsiteY8" fmla="*/ 207390 h 235671"/>
              <a:gd name="connsiteX9" fmla="*/ 1008668 w 1008668"/>
              <a:gd name="connsiteY9" fmla="*/ 179110 h 235671"/>
              <a:gd name="connsiteX10" fmla="*/ 999241 w 1008668"/>
              <a:gd name="connsiteY10" fmla="*/ 113122 h 235671"/>
              <a:gd name="connsiteX11" fmla="*/ 952107 w 1008668"/>
              <a:gd name="connsiteY11" fmla="*/ 65988 h 235671"/>
              <a:gd name="connsiteX12" fmla="*/ 848412 w 1008668"/>
              <a:gd name="connsiteY12" fmla="*/ 28281 h 235671"/>
              <a:gd name="connsiteX13" fmla="*/ 791852 w 1008668"/>
              <a:gd name="connsiteY13" fmla="*/ 9427 h 235671"/>
              <a:gd name="connsiteX14" fmla="*/ 763571 w 1008668"/>
              <a:gd name="connsiteY14" fmla="*/ 0 h 235671"/>
              <a:gd name="connsiteX15" fmla="*/ 367645 w 1008668"/>
              <a:gd name="connsiteY15" fmla="*/ 18854 h 235671"/>
              <a:gd name="connsiteX16" fmla="*/ 320511 w 1008668"/>
              <a:gd name="connsiteY16" fmla="*/ 28281 h 235671"/>
              <a:gd name="connsiteX17" fmla="*/ 56561 w 1008668"/>
              <a:gd name="connsiteY17" fmla="*/ 9427 h 23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8668" h="235671">
                <a:moveTo>
                  <a:pt x="160256" y="18854"/>
                </a:moveTo>
                <a:cubicBezTo>
                  <a:pt x="144545" y="31423"/>
                  <a:pt x="129218" y="44489"/>
                  <a:pt x="113122" y="56561"/>
                </a:cubicBezTo>
                <a:cubicBezTo>
                  <a:pt x="84074" y="78347"/>
                  <a:pt x="80703" y="72655"/>
                  <a:pt x="56561" y="103695"/>
                </a:cubicBezTo>
                <a:cubicBezTo>
                  <a:pt x="42650" y="121581"/>
                  <a:pt x="31423" y="141402"/>
                  <a:pt x="18854" y="160256"/>
                </a:cubicBezTo>
                <a:lnTo>
                  <a:pt x="0" y="188537"/>
                </a:lnTo>
                <a:cubicBezTo>
                  <a:pt x="14517" y="198215"/>
                  <a:pt x="49723" y="223374"/>
                  <a:pt x="65988" y="226244"/>
                </a:cubicBezTo>
                <a:cubicBezTo>
                  <a:pt x="106335" y="233364"/>
                  <a:pt x="147687" y="232529"/>
                  <a:pt x="188536" y="235671"/>
                </a:cubicBezTo>
                <a:lnTo>
                  <a:pt x="754144" y="226244"/>
                </a:lnTo>
                <a:cubicBezTo>
                  <a:pt x="966677" y="221123"/>
                  <a:pt x="904285" y="239043"/>
                  <a:pt x="999241" y="207390"/>
                </a:cubicBezTo>
                <a:cubicBezTo>
                  <a:pt x="1002383" y="197963"/>
                  <a:pt x="1008668" y="189047"/>
                  <a:pt x="1008668" y="179110"/>
                </a:cubicBezTo>
                <a:cubicBezTo>
                  <a:pt x="1008668" y="156891"/>
                  <a:pt x="1005626" y="134404"/>
                  <a:pt x="999241" y="113122"/>
                </a:cubicBezTo>
                <a:cubicBezTo>
                  <a:pt x="992587" y="90941"/>
                  <a:pt x="971331" y="75600"/>
                  <a:pt x="952107" y="65988"/>
                </a:cubicBezTo>
                <a:cubicBezTo>
                  <a:pt x="925866" y="52868"/>
                  <a:pt x="874818" y="37083"/>
                  <a:pt x="848412" y="28281"/>
                </a:cubicBezTo>
                <a:lnTo>
                  <a:pt x="791852" y="9427"/>
                </a:lnTo>
                <a:lnTo>
                  <a:pt x="763571" y="0"/>
                </a:lnTo>
                <a:cubicBezTo>
                  <a:pt x="643874" y="3861"/>
                  <a:pt x="494605" y="2984"/>
                  <a:pt x="367645" y="18854"/>
                </a:cubicBezTo>
                <a:cubicBezTo>
                  <a:pt x="351746" y="20841"/>
                  <a:pt x="336222" y="25139"/>
                  <a:pt x="320511" y="28281"/>
                </a:cubicBezTo>
                <a:lnTo>
                  <a:pt x="56561" y="942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590801" y="3962400"/>
            <a:ext cx="1295400" cy="228600"/>
          </a:xfrm>
          <a:custGeom>
            <a:avLst/>
            <a:gdLst>
              <a:gd name="connsiteX0" fmla="*/ 56889 w 1602885"/>
              <a:gd name="connsiteY0" fmla="*/ 122548 h 377072"/>
              <a:gd name="connsiteX1" fmla="*/ 226571 w 1602885"/>
              <a:gd name="connsiteY1" fmla="*/ 75414 h 377072"/>
              <a:gd name="connsiteX2" fmla="*/ 320840 w 1602885"/>
              <a:gd name="connsiteY2" fmla="*/ 28280 h 377072"/>
              <a:gd name="connsiteX3" fmla="*/ 358547 w 1602885"/>
              <a:gd name="connsiteY3" fmla="*/ 18853 h 377072"/>
              <a:gd name="connsiteX4" fmla="*/ 415108 w 1602885"/>
              <a:gd name="connsiteY4" fmla="*/ 0 h 377072"/>
              <a:gd name="connsiteX5" fmla="*/ 1140971 w 1602885"/>
              <a:gd name="connsiteY5" fmla="*/ 9427 h 377072"/>
              <a:gd name="connsiteX6" fmla="*/ 1216386 w 1602885"/>
              <a:gd name="connsiteY6" fmla="*/ 18853 h 377072"/>
              <a:gd name="connsiteX7" fmla="*/ 1470910 w 1602885"/>
              <a:gd name="connsiteY7" fmla="*/ 47134 h 377072"/>
              <a:gd name="connsiteX8" fmla="*/ 1508617 w 1602885"/>
              <a:gd name="connsiteY8" fmla="*/ 56561 h 377072"/>
              <a:gd name="connsiteX9" fmla="*/ 1593458 w 1602885"/>
              <a:gd name="connsiteY9" fmla="*/ 65987 h 377072"/>
              <a:gd name="connsiteX10" fmla="*/ 1602885 w 1602885"/>
              <a:gd name="connsiteY10" fmla="*/ 94268 h 377072"/>
              <a:gd name="connsiteX11" fmla="*/ 1536897 w 1602885"/>
              <a:gd name="connsiteY11" fmla="*/ 188536 h 377072"/>
              <a:gd name="connsiteX12" fmla="*/ 1518044 w 1602885"/>
              <a:gd name="connsiteY12" fmla="*/ 216816 h 377072"/>
              <a:gd name="connsiteX13" fmla="*/ 1489763 w 1602885"/>
              <a:gd name="connsiteY13" fmla="*/ 235670 h 377072"/>
              <a:gd name="connsiteX14" fmla="*/ 1404922 w 1602885"/>
              <a:gd name="connsiteY14" fmla="*/ 301658 h 377072"/>
              <a:gd name="connsiteX15" fmla="*/ 1367215 w 1602885"/>
              <a:gd name="connsiteY15" fmla="*/ 329938 h 377072"/>
              <a:gd name="connsiteX16" fmla="*/ 952435 w 1602885"/>
              <a:gd name="connsiteY16" fmla="*/ 339365 h 377072"/>
              <a:gd name="connsiteX17" fmla="*/ 792180 w 1602885"/>
              <a:gd name="connsiteY17" fmla="*/ 358218 h 377072"/>
              <a:gd name="connsiteX18" fmla="*/ 726192 w 1602885"/>
              <a:gd name="connsiteY18" fmla="*/ 367645 h 377072"/>
              <a:gd name="connsiteX19" fmla="*/ 613070 w 1602885"/>
              <a:gd name="connsiteY19" fmla="*/ 377072 h 377072"/>
              <a:gd name="connsiteX20" fmla="*/ 386827 w 1602885"/>
              <a:gd name="connsiteY20" fmla="*/ 367645 h 377072"/>
              <a:gd name="connsiteX21" fmla="*/ 330266 w 1602885"/>
              <a:gd name="connsiteY21" fmla="*/ 358218 h 377072"/>
              <a:gd name="connsiteX22" fmla="*/ 264279 w 1602885"/>
              <a:gd name="connsiteY22" fmla="*/ 348792 h 377072"/>
              <a:gd name="connsiteX23" fmla="*/ 19182 w 1602885"/>
              <a:gd name="connsiteY23" fmla="*/ 358218 h 377072"/>
              <a:gd name="connsiteX24" fmla="*/ 328 w 1602885"/>
              <a:gd name="connsiteY24" fmla="*/ 329938 h 377072"/>
              <a:gd name="connsiteX25" fmla="*/ 9755 w 1602885"/>
              <a:gd name="connsiteY25" fmla="*/ 282804 h 377072"/>
              <a:gd name="connsiteX26" fmla="*/ 19182 w 1602885"/>
              <a:gd name="connsiteY26" fmla="*/ 254524 h 377072"/>
              <a:gd name="connsiteX27" fmla="*/ 28609 w 1602885"/>
              <a:gd name="connsiteY27" fmla="*/ 179109 h 377072"/>
              <a:gd name="connsiteX28" fmla="*/ 56889 w 1602885"/>
              <a:gd name="connsiteY28" fmla="*/ 122548 h 377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602885" h="377072">
                <a:moveTo>
                  <a:pt x="56889" y="122548"/>
                </a:moveTo>
                <a:cubicBezTo>
                  <a:pt x="89883" y="105265"/>
                  <a:pt x="171289" y="95158"/>
                  <a:pt x="226571" y="75414"/>
                </a:cubicBezTo>
                <a:cubicBezTo>
                  <a:pt x="259656" y="63598"/>
                  <a:pt x="286757" y="36801"/>
                  <a:pt x="320840" y="28280"/>
                </a:cubicBezTo>
                <a:cubicBezTo>
                  <a:pt x="333409" y="25138"/>
                  <a:pt x="346138" y="22576"/>
                  <a:pt x="358547" y="18853"/>
                </a:cubicBezTo>
                <a:cubicBezTo>
                  <a:pt x="377582" y="13142"/>
                  <a:pt x="415108" y="0"/>
                  <a:pt x="415108" y="0"/>
                </a:cubicBezTo>
                <a:lnTo>
                  <a:pt x="1140971" y="9427"/>
                </a:lnTo>
                <a:cubicBezTo>
                  <a:pt x="1166298" y="10023"/>
                  <a:pt x="1191216" y="15976"/>
                  <a:pt x="1216386" y="18853"/>
                </a:cubicBezTo>
                <a:lnTo>
                  <a:pt x="1470910" y="47134"/>
                </a:lnTo>
                <a:cubicBezTo>
                  <a:pt x="1483479" y="50276"/>
                  <a:pt x="1495812" y="54591"/>
                  <a:pt x="1508617" y="56561"/>
                </a:cubicBezTo>
                <a:cubicBezTo>
                  <a:pt x="1536740" y="60888"/>
                  <a:pt x="1567039" y="55419"/>
                  <a:pt x="1593458" y="65987"/>
                </a:cubicBezTo>
                <a:cubicBezTo>
                  <a:pt x="1602684" y="69677"/>
                  <a:pt x="1599743" y="84841"/>
                  <a:pt x="1602885" y="94268"/>
                </a:cubicBezTo>
                <a:cubicBezTo>
                  <a:pt x="1516196" y="224302"/>
                  <a:pt x="1606694" y="90821"/>
                  <a:pt x="1536897" y="188536"/>
                </a:cubicBezTo>
                <a:cubicBezTo>
                  <a:pt x="1530312" y="197755"/>
                  <a:pt x="1526055" y="208805"/>
                  <a:pt x="1518044" y="216816"/>
                </a:cubicBezTo>
                <a:cubicBezTo>
                  <a:pt x="1510033" y="224827"/>
                  <a:pt x="1498290" y="228209"/>
                  <a:pt x="1489763" y="235670"/>
                </a:cubicBezTo>
                <a:cubicBezTo>
                  <a:pt x="1358637" y="350405"/>
                  <a:pt x="1509339" y="236397"/>
                  <a:pt x="1404922" y="301658"/>
                </a:cubicBezTo>
                <a:cubicBezTo>
                  <a:pt x="1391599" y="309985"/>
                  <a:pt x="1382872" y="328633"/>
                  <a:pt x="1367215" y="329938"/>
                </a:cubicBezTo>
                <a:cubicBezTo>
                  <a:pt x="1229397" y="341423"/>
                  <a:pt x="1090695" y="336223"/>
                  <a:pt x="952435" y="339365"/>
                </a:cubicBezTo>
                <a:cubicBezTo>
                  <a:pt x="868390" y="360377"/>
                  <a:pt x="948488" y="342588"/>
                  <a:pt x="792180" y="358218"/>
                </a:cubicBezTo>
                <a:cubicBezTo>
                  <a:pt x="770071" y="360429"/>
                  <a:pt x="748289" y="365319"/>
                  <a:pt x="726192" y="367645"/>
                </a:cubicBezTo>
                <a:cubicBezTo>
                  <a:pt x="688562" y="371606"/>
                  <a:pt x="650777" y="373930"/>
                  <a:pt x="613070" y="377072"/>
                </a:cubicBezTo>
                <a:cubicBezTo>
                  <a:pt x="537656" y="373930"/>
                  <a:pt x="462140" y="372666"/>
                  <a:pt x="386827" y="367645"/>
                </a:cubicBezTo>
                <a:cubicBezTo>
                  <a:pt x="367756" y="366374"/>
                  <a:pt x="349157" y="361124"/>
                  <a:pt x="330266" y="358218"/>
                </a:cubicBezTo>
                <a:cubicBezTo>
                  <a:pt x="308305" y="354840"/>
                  <a:pt x="286275" y="351934"/>
                  <a:pt x="264279" y="348792"/>
                </a:cubicBezTo>
                <a:cubicBezTo>
                  <a:pt x="182580" y="351934"/>
                  <a:pt x="100734" y="364043"/>
                  <a:pt x="19182" y="358218"/>
                </a:cubicBezTo>
                <a:cubicBezTo>
                  <a:pt x="7881" y="357411"/>
                  <a:pt x="1733" y="341180"/>
                  <a:pt x="328" y="329938"/>
                </a:cubicBezTo>
                <a:cubicBezTo>
                  <a:pt x="-1659" y="314039"/>
                  <a:pt x="5869" y="298348"/>
                  <a:pt x="9755" y="282804"/>
                </a:cubicBezTo>
                <a:cubicBezTo>
                  <a:pt x="12165" y="273164"/>
                  <a:pt x="16040" y="263951"/>
                  <a:pt x="19182" y="254524"/>
                </a:cubicBezTo>
                <a:cubicBezTo>
                  <a:pt x="22324" y="229386"/>
                  <a:pt x="19200" y="202631"/>
                  <a:pt x="28609" y="179109"/>
                </a:cubicBezTo>
                <a:cubicBezTo>
                  <a:pt x="59503" y="101872"/>
                  <a:pt x="23895" y="139831"/>
                  <a:pt x="56889" y="12254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352800" y="5410201"/>
            <a:ext cx="1282428" cy="304799"/>
          </a:xfrm>
          <a:custGeom>
            <a:avLst/>
            <a:gdLst>
              <a:gd name="connsiteX0" fmla="*/ 179273 w 1282428"/>
              <a:gd name="connsiteY0" fmla="*/ 75415 h 311085"/>
              <a:gd name="connsiteX1" fmla="*/ 273541 w 1282428"/>
              <a:gd name="connsiteY1" fmla="*/ 37708 h 311085"/>
              <a:gd name="connsiteX2" fmla="*/ 330102 w 1282428"/>
              <a:gd name="connsiteY2" fmla="*/ 18854 h 311085"/>
              <a:gd name="connsiteX3" fmla="*/ 396089 w 1282428"/>
              <a:gd name="connsiteY3" fmla="*/ 0 h 311085"/>
              <a:gd name="connsiteX4" fmla="*/ 1103100 w 1282428"/>
              <a:gd name="connsiteY4" fmla="*/ 9427 h 311085"/>
              <a:gd name="connsiteX5" fmla="*/ 1131380 w 1282428"/>
              <a:gd name="connsiteY5" fmla="*/ 18854 h 311085"/>
              <a:gd name="connsiteX6" fmla="*/ 1272782 w 1282428"/>
              <a:gd name="connsiteY6" fmla="*/ 28281 h 311085"/>
              <a:gd name="connsiteX7" fmla="*/ 1282209 w 1282428"/>
              <a:gd name="connsiteY7" fmla="*/ 56561 h 311085"/>
              <a:gd name="connsiteX8" fmla="*/ 1263355 w 1282428"/>
              <a:gd name="connsiteY8" fmla="*/ 84842 h 311085"/>
              <a:gd name="connsiteX9" fmla="*/ 1235075 w 1282428"/>
              <a:gd name="connsiteY9" fmla="*/ 141402 h 311085"/>
              <a:gd name="connsiteX10" fmla="*/ 1197368 w 1282428"/>
              <a:gd name="connsiteY10" fmla="*/ 160256 h 311085"/>
              <a:gd name="connsiteX11" fmla="*/ 1112527 w 1282428"/>
              <a:gd name="connsiteY11" fmla="*/ 216817 h 311085"/>
              <a:gd name="connsiteX12" fmla="*/ 1084246 w 1282428"/>
              <a:gd name="connsiteY12" fmla="*/ 245097 h 311085"/>
              <a:gd name="connsiteX13" fmla="*/ 1027685 w 1282428"/>
              <a:gd name="connsiteY13" fmla="*/ 263951 h 311085"/>
              <a:gd name="connsiteX14" fmla="*/ 980551 w 1282428"/>
              <a:gd name="connsiteY14" fmla="*/ 282804 h 311085"/>
              <a:gd name="connsiteX15" fmla="*/ 895710 w 1282428"/>
              <a:gd name="connsiteY15" fmla="*/ 311085 h 311085"/>
              <a:gd name="connsiteX16" fmla="*/ 622333 w 1282428"/>
              <a:gd name="connsiteY16" fmla="*/ 292231 h 311085"/>
              <a:gd name="connsiteX17" fmla="*/ 480931 w 1282428"/>
              <a:gd name="connsiteY17" fmla="*/ 254524 h 311085"/>
              <a:gd name="connsiteX18" fmla="*/ 433797 w 1282428"/>
              <a:gd name="connsiteY18" fmla="*/ 235670 h 311085"/>
              <a:gd name="connsiteX19" fmla="*/ 179273 w 1282428"/>
              <a:gd name="connsiteY19" fmla="*/ 226244 h 311085"/>
              <a:gd name="connsiteX20" fmla="*/ 122712 w 1282428"/>
              <a:gd name="connsiteY20" fmla="*/ 216817 h 311085"/>
              <a:gd name="connsiteX21" fmla="*/ 56724 w 1282428"/>
              <a:gd name="connsiteY21" fmla="*/ 207390 h 311085"/>
              <a:gd name="connsiteX22" fmla="*/ 19017 w 1282428"/>
              <a:gd name="connsiteY22" fmla="*/ 197963 h 311085"/>
              <a:gd name="connsiteX23" fmla="*/ 164 w 1282428"/>
              <a:gd name="connsiteY23" fmla="*/ 169683 h 311085"/>
              <a:gd name="connsiteX24" fmla="*/ 28444 w 1282428"/>
              <a:gd name="connsiteY24" fmla="*/ 141402 h 311085"/>
              <a:gd name="connsiteX25" fmla="*/ 85005 w 1282428"/>
              <a:gd name="connsiteY25" fmla="*/ 122549 h 311085"/>
              <a:gd name="connsiteX26" fmla="*/ 141566 w 1282428"/>
              <a:gd name="connsiteY26" fmla="*/ 103695 h 311085"/>
              <a:gd name="connsiteX27" fmla="*/ 169846 w 1282428"/>
              <a:gd name="connsiteY27" fmla="*/ 94268 h 311085"/>
              <a:gd name="connsiteX28" fmla="*/ 216980 w 1282428"/>
              <a:gd name="connsiteY28" fmla="*/ 84842 h 311085"/>
              <a:gd name="connsiteX29" fmla="*/ 179273 w 1282428"/>
              <a:gd name="connsiteY29" fmla="*/ 75415 h 311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282428" h="311085">
                <a:moveTo>
                  <a:pt x="179273" y="75415"/>
                </a:moveTo>
                <a:cubicBezTo>
                  <a:pt x="210696" y="62846"/>
                  <a:pt x="241435" y="48410"/>
                  <a:pt x="273541" y="37708"/>
                </a:cubicBezTo>
                <a:cubicBezTo>
                  <a:pt x="292395" y="31423"/>
                  <a:pt x="311067" y="24565"/>
                  <a:pt x="330102" y="18854"/>
                </a:cubicBezTo>
                <a:cubicBezTo>
                  <a:pt x="448457" y="-16653"/>
                  <a:pt x="301057" y="31678"/>
                  <a:pt x="396089" y="0"/>
                </a:cubicBezTo>
                <a:lnTo>
                  <a:pt x="1103100" y="9427"/>
                </a:lnTo>
                <a:cubicBezTo>
                  <a:pt x="1113033" y="9682"/>
                  <a:pt x="1121504" y="17757"/>
                  <a:pt x="1131380" y="18854"/>
                </a:cubicBezTo>
                <a:cubicBezTo>
                  <a:pt x="1178330" y="24071"/>
                  <a:pt x="1225648" y="25139"/>
                  <a:pt x="1272782" y="28281"/>
                </a:cubicBezTo>
                <a:cubicBezTo>
                  <a:pt x="1275924" y="37708"/>
                  <a:pt x="1283843" y="46760"/>
                  <a:pt x="1282209" y="56561"/>
                </a:cubicBezTo>
                <a:cubicBezTo>
                  <a:pt x="1280346" y="67737"/>
                  <a:pt x="1268422" y="74708"/>
                  <a:pt x="1263355" y="84842"/>
                </a:cubicBezTo>
                <a:cubicBezTo>
                  <a:pt x="1251405" y="108743"/>
                  <a:pt x="1258234" y="122103"/>
                  <a:pt x="1235075" y="141402"/>
                </a:cubicBezTo>
                <a:cubicBezTo>
                  <a:pt x="1224279" y="150398"/>
                  <a:pt x="1209336" y="152891"/>
                  <a:pt x="1197368" y="160256"/>
                </a:cubicBezTo>
                <a:cubicBezTo>
                  <a:pt x="1168421" y="178070"/>
                  <a:pt x="1139718" y="196424"/>
                  <a:pt x="1112527" y="216817"/>
                </a:cubicBezTo>
                <a:cubicBezTo>
                  <a:pt x="1101862" y="224816"/>
                  <a:pt x="1095900" y="238623"/>
                  <a:pt x="1084246" y="245097"/>
                </a:cubicBezTo>
                <a:cubicBezTo>
                  <a:pt x="1066873" y="254748"/>
                  <a:pt x="1046362" y="257159"/>
                  <a:pt x="1027685" y="263951"/>
                </a:cubicBezTo>
                <a:cubicBezTo>
                  <a:pt x="1011782" y="269734"/>
                  <a:pt x="996604" y="277453"/>
                  <a:pt x="980551" y="282804"/>
                </a:cubicBezTo>
                <a:cubicBezTo>
                  <a:pt x="858794" y="323389"/>
                  <a:pt x="1043209" y="252084"/>
                  <a:pt x="895710" y="311085"/>
                </a:cubicBezTo>
                <a:cubicBezTo>
                  <a:pt x="837478" y="308553"/>
                  <a:pt x="703304" y="311510"/>
                  <a:pt x="622333" y="292231"/>
                </a:cubicBezTo>
                <a:cubicBezTo>
                  <a:pt x="574878" y="280932"/>
                  <a:pt x="527655" y="268541"/>
                  <a:pt x="480931" y="254524"/>
                </a:cubicBezTo>
                <a:cubicBezTo>
                  <a:pt x="464723" y="249662"/>
                  <a:pt x="450645" y="237249"/>
                  <a:pt x="433797" y="235670"/>
                </a:cubicBezTo>
                <a:cubicBezTo>
                  <a:pt x="349268" y="227746"/>
                  <a:pt x="264114" y="229386"/>
                  <a:pt x="179273" y="226244"/>
                </a:cubicBezTo>
                <a:lnTo>
                  <a:pt x="122712" y="216817"/>
                </a:lnTo>
                <a:cubicBezTo>
                  <a:pt x="100751" y="213438"/>
                  <a:pt x="78585" y="211365"/>
                  <a:pt x="56724" y="207390"/>
                </a:cubicBezTo>
                <a:cubicBezTo>
                  <a:pt x="43977" y="205072"/>
                  <a:pt x="31586" y="201105"/>
                  <a:pt x="19017" y="197963"/>
                </a:cubicBezTo>
                <a:cubicBezTo>
                  <a:pt x="12733" y="188536"/>
                  <a:pt x="-1699" y="180858"/>
                  <a:pt x="164" y="169683"/>
                </a:cubicBezTo>
                <a:cubicBezTo>
                  <a:pt x="2356" y="156533"/>
                  <a:pt x="16790" y="147876"/>
                  <a:pt x="28444" y="141402"/>
                </a:cubicBezTo>
                <a:cubicBezTo>
                  <a:pt x="45817" y="131751"/>
                  <a:pt x="66151" y="128833"/>
                  <a:pt x="85005" y="122549"/>
                </a:cubicBezTo>
                <a:lnTo>
                  <a:pt x="141566" y="103695"/>
                </a:lnTo>
                <a:cubicBezTo>
                  <a:pt x="150993" y="100553"/>
                  <a:pt x="160102" y="96217"/>
                  <a:pt x="169846" y="94268"/>
                </a:cubicBezTo>
                <a:cubicBezTo>
                  <a:pt x="185557" y="91126"/>
                  <a:pt x="205650" y="96171"/>
                  <a:pt x="216980" y="84842"/>
                </a:cubicBezTo>
                <a:lnTo>
                  <a:pt x="179273" y="75415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743200" y="2545237"/>
            <a:ext cx="1753386" cy="273377"/>
          </a:xfrm>
          <a:custGeom>
            <a:avLst/>
            <a:gdLst>
              <a:gd name="connsiteX0" fmla="*/ 867266 w 1753386"/>
              <a:gd name="connsiteY0" fmla="*/ 9427 h 273377"/>
              <a:gd name="connsiteX1" fmla="*/ 1300899 w 1753386"/>
              <a:gd name="connsiteY1" fmla="*/ 0 h 273377"/>
              <a:gd name="connsiteX2" fmla="*/ 1395167 w 1753386"/>
              <a:gd name="connsiteY2" fmla="*/ 9427 h 273377"/>
              <a:gd name="connsiteX3" fmla="*/ 1715678 w 1753386"/>
              <a:gd name="connsiteY3" fmla="*/ 18854 h 273377"/>
              <a:gd name="connsiteX4" fmla="*/ 1743959 w 1753386"/>
              <a:gd name="connsiteY4" fmla="*/ 37707 h 273377"/>
              <a:gd name="connsiteX5" fmla="*/ 1753386 w 1753386"/>
              <a:gd name="connsiteY5" fmla="*/ 65988 h 273377"/>
              <a:gd name="connsiteX6" fmla="*/ 1734532 w 1753386"/>
              <a:gd name="connsiteY6" fmla="*/ 150829 h 273377"/>
              <a:gd name="connsiteX7" fmla="*/ 1715678 w 1753386"/>
              <a:gd name="connsiteY7" fmla="*/ 216817 h 273377"/>
              <a:gd name="connsiteX8" fmla="*/ 1687398 w 1753386"/>
              <a:gd name="connsiteY8" fmla="*/ 226243 h 273377"/>
              <a:gd name="connsiteX9" fmla="*/ 1659118 w 1753386"/>
              <a:gd name="connsiteY9" fmla="*/ 245097 h 273377"/>
              <a:gd name="connsiteX10" fmla="*/ 1517715 w 1753386"/>
              <a:gd name="connsiteY10" fmla="*/ 245097 h 273377"/>
              <a:gd name="connsiteX11" fmla="*/ 1244338 w 1753386"/>
              <a:gd name="connsiteY11" fmla="*/ 226243 h 273377"/>
              <a:gd name="connsiteX12" fmla="*/ 1018095 w 1753386"/>
              <a:gd name="connsiteY12" fmla="*/ 245097 h 273377"/>
              <a:gd name="connsiteX13" fmla="*/ 857839 w 1753386"/>
              <a:gd name="connsiteY13" fmla="*/ 263951 h 273377"/>
              <a:gd name="connsiteX14" fmla="*/ 301658 w 1753386"/>
              <a:gd name="connsiteY14" fmla="*/ 273377 h 273377"/>
              <a:gd name="connsiteX15" fmla="*/ 150829 w 1753386"/>
              <a:gd name="connsiteY15" fmla="*/ 263951 h 273377"/>
              <a:gd name="connsiteX16" fmla="*/ 122548 w 1753386"/>
              <a:gd name="connsiteY16" fmla="*/ 254524 h 273377"/>
              <a:gd name="connsiteX17" fmla="*/ 103695 w 1753386"/>
              <a:gd name="connsiteY17" fmla="*/ 226243 h 273377"/>
              <a:gd name="connsiteX18" fmla="*/ 75414 w 1753386"/>
              <a:gd name="connsiteY18" fmla="*/ 207390 h 273377"/>
              <a:gd name="connsiteX19" fmla="*/ 28280 w 1753386"/>
              <a:gd name="connsiteY19" fmla="*/ 160256 h 273377"/>
              <a:gd name="connsiteX20" fmla="*/ 0 w 1753386"/>
              <a:gd name="connsiteY20" fmla="*/ 103695 h 273377"/>
              <a:gd name="connsiteX21" fmla="*/ 9427 w 1753386"/>
              <a:gd name="connsiteY21" fmla="*/ 47134 h 273377"/>
              <a:gd name="connsiteX22" fmla="*/ 37707 w 1753386"/>
              <a:gd name="connsiteY22" fmla="*/ 37707 h 273377"/>
              <a:gd name="connsiteX23" fmla="*/ 103695 w 1753386"/>
              <a:gd name="connsiteY23" fmla="*/ 28281 h 273377"/>
              <a:gd name="connsiteX24" fmla="*/ 141402 w 1753386"/>
              <a:gd name="connsiteY24" fmla="*/ 18854 h 273377"/>
              <a:gd name="connsiteX25" fmla="*/ 989814 w 1753386"/>
              <a:gd name="connsiteY25" fmla="*/ 18854 h 27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3386" h="273377">
                <a:moveTo>
                  <a:pt x="867266" y="9427"/>
                </a:moveTo>
                <a:cubicBezTo>
                  <a:pt x="1011810" y="6285"/>
                  <a:pt x="1156321" y="0"/>
                  <a:pt x="1300899" y="0"/>
                </a:cubicBezTo>
                <a:cubicBezTo>
                  <a:pt x="1332478" y="0"/>
                  <a:pt x="1363620" y="7993"/>
                  <a:pt x="1395167" y="9427"/>
                </a:cubicBezTo>
                <a:cubicBezTo>
                  <a:pt x="1501940" y="14280"/>
                  <a:pt x="1608841" y="15712"/>
                  <a:pt x="1715678" y="18854"/>
                </a:cubicBezTo>
                <a:cubicBezTo>
                  <a:pt x="1725105" y="25138"/>
                  <a:pt x="1736881" y="28860"/>
                  <a:pt x="1743959" y="37707"/>
                </a:cubicBezTo>
                <a:cubicBezTo>
                  <a:pt x="1750167" y="45466"/>
                  <a:pt x="1753386" y="56051"/>
                  <a:pt x="1753386" y="65988"/>
                </a:cubicBezTo>
                <a:cubicBezTo>
                  <a:pt x="1753386" y="108520"/>
                  <a:pt x="1744253" y="116805"/>
                  <a:pt x="1734532" y="150829"/>
                </a:cubicBezTo>
                <a:cubicBezTo>
                  <a:pt x="1734434" y="151172"/>
                  <a:pt x="1720198" y="212297"/>
                  <a:pt x="1715678" y="216817"/>
                </a:cubicBezTo>
                <a:cubicBezTo>
                  <a:pt x="1708652" y="223843"/>
                  <a:pt x="1696825" y="223101"/>
                  <a:pt x="1687398" y="226243"/>
                </a:cubicBezTo>
                <a:cubicBezTo>
                  <a:pt x="1677971" y="232528"/>
                  <a:pt x="1669251" y="240030"/>
                  <a:pt x="1659118" y="245097"/>
                </a:cubicBezTo>
                <a:cubicBezTo>
                  <a:pt x="1613278" y="268018"/>
                  <a:pt x="1570916" y="249530"/>
                  <a:pt x="1517715" y="245097"/>
                </a:cubicBezTo>
                <a:cubicBezTo>
                  <a:pt x="1410291" y="218240"/>
                  <a:pt x="1453175" y="226243"/>
                  <a:pt x="1244338" y="226243"/>
                </a:cubicBezTo>
                <a:cubicBezTo>
                  <a:pt x="1195906" y="226243"/>
                  <a:pt x="1076783" y="237272"/>
                  <a:pt x="1018095" y="245097"/>
                </a:cubicBezTo>
                <a:cubicBezTo>
                  <a:pt x="938628" y="255693"/>
                  <a:pt x="959997" y="261032"/>
                  <a:pt x="857839" y="263951"/>
                </a:cubicBezTo>
                <a:cubicBezTo>
                  <a:pt x="672494" y="269246"/>
                  <a:pt x="487052" y="270235"/>
                  <a:pt x="301658" y="273377"/>
                </a:cubicBezTo>
                <a:cubicBezTo>
                  <a:pt x="251382" y="270235"/>
                  <a:pt x="200927" y="269224"/>
                  <a:pt x="150829" y="263951"/>
                </a:cubicBezTo>
                <a:cubicBezTo>
                  <a:pt x="140947" y="262911"/>
                  <a:pt x="130307" y="260732"/>
                  <a:pt x="122548" y="254524"/>
                </a:cubicBezTo>
                <a:cubicBezTo>
                  <a:pt x="113701" y="247446"/>
                  <a:pt x="111706" y="234254"/>
                  <a:pt x="103695" y="226243"/>
                </a:cubicBezTo>
                <a:cubicBezTo>
                  <a:pt x="95684" y="218232"/>
                  <a:pt x="84841" y="213674"/>
                  <a:pt x="75414" y="207390"/>
                </a:cubicBezTo>
                <a:cubicBezTo>
                  <a:pt x="25139" y="131974"/>
                  <a:pt x="91125" y="223101"/>
                  <a:pt x="28280" y="160256"/>
                </a:cubicBezTo>
                <a:cubicBezTo>
                  <a:pt x="10008" y="141984"/>
                  <a:pt x="7667" y="126694"/>
                  <a:pt x="0" y="103695"/>
                </a:cubicBezTo>
                <a:cubicBezTo>
                  <a:pt x="3142" y="84841"/>
                  <a:pt x="-56" y="63729"/>
                  <a:pt x="9427" y="47134"/>
                </a:cubicBezTo>
                <a:cubicBezTo>
                  <a:pt x="14357" y="38507"/>
                  <a:pt x="27963" y="39656"/>
                  <a:pt x="37707" y="37707"/>
                </a:cubicBezTo>
                <a:cubicBezTo>
                  <a:pt x="59495" y="33350"/>
                  <a:pt x="81834" y="32256"/>
                  <a:pt x="103695" y="28281"/>
                </a:cubicBezTo>
                <a:cubicBezTo>
                  <a:pt x="116442" y="25963"/>
                  <a:pt x="128447" y="18992"/>
                  <a:pt x="141402" y="18854"/>
                </a:cubicBezTo>
                <a:cubicBezTo>
                  <a:pt x="424190" y="15846"/>
                  <a:pt x="707010" y="18854"/>
                  <a:pt x="989814" y="1885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Oblik unutarnje revizije 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P8.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7</a:t>
            </a:fld>
            <a:endParaRPr lang="hr-H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79309"/>
              </p:ext>
            </p:extLst>
          </p:nvPr>
        </p:nvGraphicFramePr>
        <p:xfrm>
          <a:off x="304801" y="990321"/>
          <a:ext cx="8077197" cy="5562878"/>
        </p:xfrm>
        <a:graphic>
          <a:graphicData uri="http://schemas.openxmlformats.org/drawingml/2006/table">
            <a:tbl>
              <a:tblPr/>
              <a:tblGrid>
                <a:gridCol w="1009650"/>
                <a:gridCol w="793296"/>
                <a:gridCol w="937532"/>
                <a:gridCol w="865414"/>
                <a:gridCol w="865414"/>
                <a:gridCol w="937532"/>
                <a:gridCol w="937532"/>
                <a:gridCol w="937532"/>
                <a:gridCol w="793295"/>
              </a:tblGrid>
              <a:tr h="17415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Zemlja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Prvostupanjski korisnici proračuna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Drugostupanjski korisnici proračuna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tijelima lokalne samouprave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Ostala tijela javne vlasti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Prvostupanjski korisnici proračuna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Drugostupanjski korisnici proračuna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tijelima lokalne samouprave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Ostala tijela javne vlasti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ALBANIJA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ARMENIJA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BiH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BJELARUS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BUGARSKA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HRVATSKA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333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ČEŠKA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333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GRUZIJA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MAĐARSKA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</a:t>
                      </a:r>
                      <a:r>
                        <a:rPr sz="800"/>
                        <a:t>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KAZAHSTAN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KIRGISKA REP.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MAKEDONIJA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MOLDOVA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MONGOLIJA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RUSKA FED.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RUMUNJSKA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TADŽIKISTAN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TURSKA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UKRAJINA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Obvezna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UZBEKISTAN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51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00B0F0"/>
                </a:solidFill>
              </a:rPr>
              <a:t>Određuje financijsku inspekciju </a:t>
            </a:r>
            <a:r>
              <a:t/>
            </a:r>
            <a:br/>
            <a:r>
              <a:rPr lang="en-US" sz="1800" b="1" i="1" u="sng" dirty="0" smtClean="0">
                <a:solidFill>
                  <a:schemeClr val="bg1">
                    <a:lumMod val="65000"/>
                  </a:schemeClr>
                </a:solidFill>
              </a:rPr>
              <a:t>P9.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8</a:t>
            </a:fld>
            <a:endParaRPr lang="hr-H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66173"/>
              </p:ext>
            </p:extLst>
          </p:nvPr>
        </p:nvGraphicFramePr>
        <p:xfrm>
          <a:off x="472911" y="944562"/>
          <a:ext cx="7299489" cy="5411791"/>
        </p:xfrm>
        <a:graphic>
          <a:graphicData uri="http://schemas.openxmlformats.org/drawingml/2006/table">
            <a:tbl>
              <a:tblPr/>
              <a:tblGrid>
                <a:gridCol w="822489"/>
                <a:gridCol w="533400"/>
                <a:gridCol w="442650"/>
                <a:gridCol w="599513"/>
                <a:gridCol w="599513"/>
                <a:gridCol w="644324"/>
                <a:gridCol w="762000"/>
                <a:gridCol w="392215"/>
                <a:gridCol w="826985"/>
                <a:gridCol w="838200"/>
                <a:gridCol w="838200"/>
              </a:tblGrid>
              <a:tr h="19305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3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Predsjednik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Vlada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Ministarstvo financija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Tijela lokalne samouprave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Predsjednik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Vlada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Ministarstvo financija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Tijela lokalne samouprave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Ministarstva 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ALBANIJA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ARMENIJA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55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BJELARUS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BiH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17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BUGARSKA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17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HRVATSKA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6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ČEŠKA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86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GRUZIJA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MAĐARSKA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KAZAHSTAN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6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KIRGISKA REP.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MAKEDONIJA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MOLDOVA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17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MONGOLIJA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66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RUMUNJSKA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2F2F2"/>
                    </a:solidFill>
                  </a:tcPr>
                </a:tc>
              </a:tr>
              <a:tr h="2428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RUSKA FED.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2F2F2"/>
                    </a:solidFill>
                  </a:tcPr>
                </a:tc>
              </a:tr>
              <a:tr h="186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TADŽIKISTAN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TURSKA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0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UKRAJINA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0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UZBEKISTAN</a:t>
                      </a:r>
                    </a:p>
                  </a:txBody>
                  <a:tcPr marL="5208" marR="5208" marT="52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4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90F-157F-4387-8D4E-43B6DE48BA7A}" type="slidenum">
              <a:rPr lang="en-US" smtClean="0"/>
              <a:pPr/>
              <a:t>9</a:t>
            </a:fld>
            <a:endParaRPr lang="hr-H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848432"/>
              </p:ext>
            </p:extLst>
          </p:nvPr>
        </p:nvGraphicFramePr>
        <p:xfrm>
          <a:off x="240030" y="1279097"/>
          <a:ext cx="8686800" cy="4944553"/>
        </p:xfrm>
        <a:graphic>
          <a:graphicData uri="http://schemas.openxmlformats.org/drawingml/2006/table">
            <a:tbl>
              <a:tblPr/>
              <a:tblGrid>
                <a:gridCol w="1584499"/>
                <a:gridCol w="195733"/>
                <a:gridCol w="150994"/>
                <a:gridCol w="167771"/>
                <a:gridCol w="178955"/>
                <a:gridCol w="190141"/>
                <a:gridCol w="162178"/>
                <a:gridCol w="167771"/>
                <a:gridCol w="190141"/>
                <a:gridCol w="190141"/>
                <a:gridCol w="212509"/>
                <a:gridCol w="206917"/>
                <a:gridCol w="167771"/>
                <a:gridCol w="205053"/>
                <a:gridCol w="195733"/>
                <a:gridCol w="150994"/>
                <a:gridCol w="167771"/>
                <a:gridCol w="178955"/>
                <a:gridCol w="190141"/>
                <a:gridCol w="162178"/>
                <a:gridCol w="167771"/>
                <a:gridCol w="190141"/>
                <a:gridCol w="190141"/>
                <a:gridCol w="212509"/>
                <a:gridCol w="206917"/>
                <a:gridCol w="167771"/>
                <a:gridCol w="205053"/>
                <a:gridCol w="195733"/>
                <a:gridCol w="150994"/>
                <a:gridCol w="167771"/>
                <a:gridCol w="178955"/>
                <a:gridCol w="190141"/>
                <a:gridCol w="162178"/>
                <a:gridCol w="167771"/>
                <a:gridCol w="190141"/>
                <a:gridCol w="190141"/>
                <a:gridCol w="212509"/>
                <a:gridCol w="206917"/>
                <a:gridCol w="167771"/>
                <a:gridCol w="149129"/>
              </a:tblGrid>
              <a:tr h="19918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Državni ured za reviziju</a:t>
                      </a: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Unutarnja revizija</a:t>
                      </a: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Financijska inspekcija</a:t>
                      </a: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2014.-2016.</a:t>
                      </a:r>
                    </a:p>
                  </a:txBody>
                  <a:tcPr marL="4465" marR="4465" marT="44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BiH</a:t>
                      </a:r>
                    </a:p>
                    <a:p>
                      <a:pPr algn="r" fontAlgn="b"/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Đ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</a:t>
                      </a:r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MAĐ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</a:t>
                      </a:r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</a:t>
                      </a:r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</a:t>
                      </a:r>
                      <a:r>
                        <a:rPr lang="hr-H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MAĐ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Operativni procesi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Financijsko poslovanje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Financijski izvještaji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Sva državna proračunska sredstva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Lokalna proračunska sredstva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Sredstva donatora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62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Proračun subjekta i proračuni ustanova podređenih tom subjektu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70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državne administrativne organizacije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70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 lokalne administrativne organizacije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70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Ustanove podređene subjektu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Strukturne jedinice subjekta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Usklađenost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7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Efikasnost i učinkovitost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–1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65" marR="4465" marT="4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4465" marR="4465" marT="4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52400" y="381000"/>
            <a:ext cx="8763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Obuhvaćenost revizijom i inspekcijom znatna je, ali nije razmjerno raspoređena (usporedba 2014. i 2016.)</a:t>
            </a:r>
          </a:p>
          <a:p>
            <a:pPr lvl="0">
              <a:spcBef>
                <a:spcPct val="0"/>
              </a:spcBef>
            </a:pPr>
            <a:r>
              <a:rPr lang="en-US" b="1" i="1" u="sng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P.10. Obuhvaćenost subjekata revizijom/inspekcijom</a:t>
            </a:r>
            <a:r>
              <a:t/>
            </a:r>
            <a:br/>
            <a:endParaRPr kumimoji="0" lang="hr-H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26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4362</Words>
  <Application>Microsoft Office PowerPoint</Application>
  <PresentationFormat>On-screen Show (4:3)</PresentationFormat>
  <Paragraphs>4483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Rezultati anketa  provedenih prije skupova  2013., 2014. i 2016. među članicama Radne skupine za RIFIX  17. listopada 2016.</vt:lpstr>
      <vt:lpstr>Izjava o odricanju odgovornosti</vt:lpstr>
      <vt:lpstr>Postojeće ustanove za kontrolu P2.-3. Imate li sljedeće ustanove u svojoj zemlji i kad su osnovane?</vt:lpstr>
      <vt:lpstr>Reguliranje institucionalnih međuodnosa (sažetak) P. 4., 5., 6. Postoje li ikakvi propisi koji u vašoj zemlji reguliraju odnose među</vt:lpstr>
      <vt:lpstr>Odgovornost unutarnje revizije P7.2. Navedite odgovornost unutarnje revizije</vt:lpstr>
      <vt:lpstr>Odgovornost financijske inspekcije P7.2. Navedite odgovornost financijskih inspekcija</vt:lpstr>
      <vt:lpstr>Oblik unutarnje revizije  P8.</vt:lpstr>
      <vt:lpstr>Određuje financijsku inspekciju  P9.</vt:lpstr>
      <vt:lpstr>PowerPoint Presentation</vt:lpstr>
      <vt:lpstr>PowerPoint Presentation</vt:lpstr>
      <vt:lpstr>PowerPoint Presentation</vt:lpstr>
      <vt:lpstr>Reforma nadzornih ustanova P11. Postoje li (jesu li postojale) u vašoj zemlji ikakve reforme koje se odnose na strukturne promjene u pogledu SA, IA, FI? Koordiniraju li oni reforme međusobno?</vt:lpstr>
      <vt:lpstr>Udvostručavanje funkcija među regulatornim ustanovama, 2013., 2104. i 2016. P13. Smatrate li da postoji udvostručenje funkcija između...</vt:lpstr>
      <vt:lpstr>Razumljivost funkcionalne podjele među regulatornim ustanovama, 2013., 2014. i 2016. P12. Kako evaluirate podjelu funkcija u svojoj zemlji između...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of the RIFIX  Work Group Member  Pre-Event Survey   September 2013</dc:title>
  <dc:creator>wb76141</dc:creator>
  <cp:lastModifiedBy>Maja P</cp:lastModifiedBy>
  <cp:revision>191</cp:revision>
  <cp:lastPrinted>2014-05-09T17:23:56Z</cp:lastPrinted>
  <dcterms:created xsi:type="dcterms:W3CDTF">2013-09-23T19:17:45Z</dcterms:created>
  <dcterms:modified xsi:type="dcterms:W3CDTF">2016-10-11T09:26:14Z</dcterms:modified>
</cp:coreProperties>
</file>