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sara.muca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08F"/>
    <a:srgbClr val="FFFFFF"/>
    <a:srgbClr val="333399"/>
    <a:srgbClr val="000099"/>
    <a:srgbClr val="003399"/>
    <a:srgbClr val="2F3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78BB7-9FDD-4BEB-BD2D-597B949750E3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1880-5F1C-4E04-AECE-E7901834BC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9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1880-5F1C-4E04-AECE-E7901834BC3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4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1880-5F1C-4E04-AECE-E7901834BC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0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4285-9325-4628-BCBD-008FA4D4790C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38A-EBF5-475F-BA4B-B49E40445F70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2C6D-E9B0-459E-BCED-AB66576BE08D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94D8-F2A8-41BA-981D-C50321111F14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BC7D-822F-481C-9791-3C20945B969C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AF5C-8280-4E30-8856-514A577870F0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509F-15C6-40E6-BF3D-36489EF2EECE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0C0E-8F47-42D8-8F6B-EBB085324637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FB5A-9C32-4F10-8323-3EBE9692254E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88B8-34EE-4F06-913F-0C8267CE4F93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A852-114B-4483-8B8A-DE92756AD4DB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7F2D6-1F39-4A14-8C43-5E526D542063}" type="datetime1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03"/>
          <a:stretch/>
        </p:blipFill>
        <p:spPr>
          <a:xfrm>
            <a:off x="3372222" y="2250055"/>
            <a:ext cx="5459934" cy="29282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1" y="685800"/>
            <a:ext cx="89915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Albanian Government Financial Information System (AGFIS</a:t>
            </a:r>
            <a:r>
              <a:rPr lang="en-US" sz="2400" b="1" dirty="0" smtClean="0"/>
              <a:t>)</a:t>
            </a:r>
            <a:endParaRPr lang="en-US" sz="1600" dirty="0" smtClean="0"/>
          </a:p>
          <a:p>
            <a:r>
              <a:rPr lang="en-US" sz="1400" dirty="0" smtClean="0"/>
              <a:t>AGFIS </a:t>
            </a:r>
            <a:r>
              <a:rPr lang="en-US" sz="1400" dirty="0"/>
              <a:t>is the system, </a:t>
            </a:r>
            <a:r>
              <a:rPr lang="en-US" sz="1400" dirty="0" smtClean="0"/>
              <a:t>through which </a:t>
            </a:r>
            <a:r>
              <a:rPr lang="en-US" sz="1400" dirty="0"/>
              <a:t>the Government of Albania performs the entire budget execution processes and financial reporting of the State Budget.</a:t>
            </a:r>
          </a:p>
          <a:p>
            <a:r>
              <a:rPr lang="en-US" sz="1400" dirty="0" smtClean="0"/>
              <a:t>AGFIS is a centralized web-based system.</a:t>
            </a:r>
            <a:endParaRPr lang="en-US" sz="1400" dirty="0"/>
          </a:p>
          <a:p>
            <a:r>
              <a:rPr lang="en-US" sz="1400" dirty="0" smtClean="0"/>
              <a:t>AGFIS is </a:t>
            </a:r>
            <a:r>
              <a:rPr lang="en-US" sz="1400" dirty="0"/>
              <a:t>an oracle product, </a:t>
            </a:r>
            <a:r>
              <a:rPr lang="en-US" sz="1400" dirty="0" smtClean="0"/>
              <a:t>with an Oracle E-Business </a:t>
            </a:r>
            <a:r>
              <a:rPr lang="en-US" sz="1400" dirty="0"/>
              <a:t>Suite (EBS) Architecture, and has also some customized programs and functions. </a:t>
            </a:r>
            <a:endParaRPr lang="en-US" sz="1400" dirty="0" smtClean="0"/>
          </a:p>
          <a:p>
            <a:endParaRPr lang="en-US" sz="1600" dirty="0" smtClean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2133601"/>
            <a:ext cx="3276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AGFIS </a:t>
            </a:r>
            <a:r>
              <a:rPr lang="en-US" sz="1400" b="1" dirty="0" smtClean="0"/>
              <a:t>modules 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General </a:t>
            </a:r>
            <a:r>
              <a:rPr lang="en-US" sz="1400" dirty="0"/>
              <a:t>Ledger (GL)/ Reporting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Public Sector Budgeting (PSB)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Accounts Payables (AP)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Account Receivables (AR)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Cash Management(CM)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Fixed Assets (FA)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Purchasing (PO</a:t>
            </a:r>
            <a:r>
              <a:rPr lang="en-US" sz="1400" dirty="0" smtClean="0"/>
              <a:t>)</a:t>
            </a:r>
          </a:p>
          <a:p>
            <a:endParaRPr lang="en-US" sz="800" dirty="0" smtClean="0">
              <a:solidFill>
                <a:srgbClr val="FF0000"/>
              </a:solidFill>
            </a:endParaRPr>
          </a:p>
          <a:p>
            <a:r>
              <a:rPr lang="en-GB" sz="1400" b="1" dirty="0"/>
              <a:t>L</a:t>
            </a:r>
            <a:r>
              <a:rPr lang="ro-RO" sz="1400" b="1" dirty="0"/>
              <a:t>evels of budget covered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Central Budget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Local Budget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Special Funds</a:t>
            </a: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sz="1400" b="1" dirty="0" smtClean="0"/>
              <a:t>Users of AGFIS: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7 BIs (CM, TM,ARD,NAIS,MF,AM,RSDA)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MF departments &amp; 36 Treasury Districts (TDOs)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Other (SSI,HCI, INSTAT, MEDTE)</a:t>
            </a:r>
          </a:p>
          <a:p>
            <a:r>
              <a:rPr lang="en-US" sz="1400" b="1" dirty="0" smtClean="0"/>
              <a:t>Total : </a:t>
            </a:r>
            <a:r>
              <a:rPr lang="en-US" sz="1400" dirty="0" smtClean="0"/>
              <a:t>334 active users</a:t>
            </a:r>
          </a:p>
          <a:p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708186" y="5410200"/>
            <a:ext cx="5424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BCC will be set up at the beginning of </a:t>
            </a:r>
            <a:r>
              <a:rPr lang="en-US" sz="1600" dirty="0" smtClean="0"/>
              <a:t>2016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 descr="Description: cid:image002.jpg@01D04B8E.7BEE530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0"/>
            <a:ext cx="1400175" cy="81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643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4114800"/>
            <a:ext cx="77665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Sector </a:t>
            </a:r>
            <a:r>
              <a:rPr lang="en-US" sz="1400" dirty="0"/>
              <a:t>of Infrastructure </a:t>
            </a:r>
            <a:r>
              <a:rPr lang="en-US" sz="1400" dirty="0" smtClean="0"/>
              <a:t>Development</a:t>
            </a:r>
          </a:p>
          <a:p>
            <a:r>
              <a:rPr lang="en-US" sz="1400" dirty="0" smtClean="0"/>
              <a:t>	Responsible for: network, hardware, software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Sector </a:t>
            </a:r>
            <a:r>
              <a:rPr lang="en-US" sz="1400" dirty="0"/>
              <a:t>of Systems Security </a:t>
            </a:r>
            <a:endParaRPr lang="en-US" sz="1400" dirty="0" smtClean="0"/>
          </a:p>
          <a:p>
            <a:r>
              <a:rPr lang="en-US" sz="1400" dirty="0" smtClean="0"/>
              <a:t>	Responsible </a:t>
            </a:r>
            <a:r>
              <a:rPr lang="en-US" sz="1400" dirty="0"/>
              <a:t>for</a:t>
            </a:r>
            <a:r>
              <a:rPr lang="en-US" sz="1400" dirty="0" smtClean="0"/>
              <a:t>: administration of AGFIS application, </a:t>
            </a:r>
            <a:r>
              <a:rPr lang="en-US" sz="1400" dirty="0" err="1" smtClean="0"/>
              <a:t>db</a:t>
            </a:r>
            <a:r>
              <a:rPr lang="en-US" sz="1400" dirty="0" smtClean="0"/>
              <a:t>, servers, interfaces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Sector </a:t>
            </a:r>
            <a:r>
              <a:rPr lang="en-US" sz="1400" dirty="0"/>
              <a:t>of Users Support </a:t>
            </a:r>
            <a:endParaRPr lang="en-US" sz="1400" dirty="0" smtClean="0"/>
          </a:p>
          <a:p>
            <a:r>
              <a:rPr lang="en-US" sz="1400" dirty="0" smtClean="0"/>
              <a:t>	Responsible for: User management, administration of Debt system, administration of 	Budget system etc.</a:t>
            </a:r>
          </a:p>
          <a:p>
            <a:endParaRPr lang="en-US" sz="1400" dirty="0"/>
          </a:p>
          <a:p>
            <a:r>
              <a:rPr lang="en-US" sz="1400" dirty="0" smtClean="0"/>
              <a:t>MoF IT supports 36 TDOs, their HW, SW and users.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114800" y="3429000"/>
            <a:ext cx="6096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sq-AL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52450"/>
            <a:ext cx="77724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457200" y="228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Organization of </a:t>
            </a:r>
            <a:r>
              <a:rPr lang="ro-RO" b="1" dirty="0" smtClean="0"/>
              <a:t>IT</a:t>
            </a:r>
            <a:r>
              <a:rPr lang="en-US" b="1" dirty="0" smtClean="0"/>
              <a:t>, </a:t>
            </a:r>
            <a:r>
              <a:rPr lang="ro-RO" b="1" dirty="0"/>
              <a:t>functions and responsibilities </a:t>
            </a:r>
            <a:r>
              <a:rPr lang="ro-RO" b="1" dirty="0" smtClean="0"/>
              <a:t> </a:t>
            </a:r>
            <a:r>
              <a:rPr lang="en-US" b="1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857" y="1066800"/>
            <a:ext cx="824048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Third parties: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i="1" dirty="0"/>
              <a:t>AGFIS Technical support</a:t>
            </a:r>
            <a:r>
              <a:rPr lang="en-US" sz="1400" dirty="0"/>
              <a:t>, which deals with the functional support of any financial transaction error may encountered during their execution/financial reporting.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400" b="1" i="1" dirty="0"/>
              <a:t>AGFIS Functional support</a:t>
            </a:r>
            <a:r>
              <a:rPr lang="en-US" sz="1400" dirty="0"/>
              <a:t>, which deals with the functional </a:t>
            </a:r>
            <a:r>
              <a:rPr lang="en-US" sz="1400" dirty="0" err="1"/>
              <a:t>ToR’s</a:t>
            </a:r>
            <a:r>
              <a:rPr lang="en-US" sz="1400" dirty="0"/>
              <a:t> preparation, functional configuration development, testing, user training, user manuals preparation in any case of new functional development/integration in/with AGFIS is required.</a:t>
            </a:r>
          </a:p>
          <a:p>
            <a:endParaRPr lang="en-US" sz="1400" dirty="0" smtClean="0"/>
          </a:p>
          <a:p>
            <a:r>
              <a:rPr lang="en-US" sz="1400" dirty="0" smtClean="0"/>
              <a:t>IT Manual - include policies and procedures for each sector of IT</a:t>
            </a:r>
          </a:p>
          <a:p>
            <a:endParaRPr lang="en-US" sz="1400" dirty="0"/>
          </a:p>
          <a:p>
            <a:r>
              <a:rPr lang="en-US" sz="1400" dirty="0" smtClean="0"/>
              <a:t>National </a:t>
            </a:r>
            <a:r>
              <a:rPr lang="en-US" sz="1400" dirty="0"/>
              <a:t>Agency on Information Society (NAIS</a:t>
            </a:r>
            <a:r>
              <a:rPr lang="en-US" sz="1400" dirty="0" smtClean="0"/>
              <a:t>) provide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Updated standards of HW parameters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Basic SW licenses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E-mail Hosting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BCC hosting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Recommendations for new IT projects</a:t>
            </a:r>
          </a:p>
          <a:p>
            <a:endParaRPr lang="en-US" sz="1400" dirty="0" smtClean="0"/>
          </a:p>
          <a:p>
            <a:r>
              <a:rPr lang="en-US" sz="1400" dirty="0" smtClean="0"/>
              <a:t>Main </a:t>
            </a:r>
            <a:r>
              <a:rPr lang="en-US" sz="1400" dirty="0"/>
              <a:t>responsibilities </a:t>
            </a:r>
            <a:r>
              <a:rPr lang="en-US" sz="1400" dirty="0" smtClean="0"/>
              <a:t>of MoF IT supporting Treasury: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o-RO" sz="1400" dirty="0" smtClean="0"/>
              <a:t>Policy/Strategy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o-RO" sz="1400" dirty="0" smtClean="0"/>
              <a:t>Coordination</a:t>
            </a:r>
            <a:r>
              <a:rPr lang="en-US" sz="1400" dirty="0" smtClean="0"/>
              <a:t>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o-RO" sz="1400" dirty="0" smtClean="0"/>
              <a:t>Implementation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ro-RO" sz="1400" dirty="0" smtClean="0"/>
              <a:t>Technical</a:t>
            </a:r>
            <a:r>
              <a:rPr lang="en-US" sz="1400" dirty="0" smtClean="0"/>
              <a:t> </a:t>
            </a:r>
            <a:r>
              <a:rPr lang="ro-RO" sz="1400" dirty="0"/>
              <a:t>Support </a:t>
            </a:r>
            <a:r>
              <a:rPr lang="en-US" sz="1400" dirty="0" smtClean="0"/>
              <a:t>( for systems, users, and HW )</a:t>
            </a:r>
            <a:r>
              <a:rPr lang="ro-RO" sz="1400" dirty="0"/>
              <a:t>	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o-RO" sz="1400" dirty="0" smtClean="0"/>
              <a:t>Data Protection/Security</a:t>
            </a:r>
            <a:r>
              <a:rPr lang="en-US" sz="1400" dirty="0" smtClean="0"/>
              <a:t> </a:t>
            </a:r>
            <a:r>
              <a:rPr lang="en-US" sz="1400" dirty="0"/>
              <a:t> </a:t>
            </a:r>
            <a:r>
              <a:rPr lang="en-US" sz="1400" dirty="0" smtClean="0"/>
              <a:t>(networking, firewall, hardening, backups 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System administration/maintenance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U</a:t>
            </a:r>
            <a:r>
              <a:rPr lang="en-US" sz="1400" dirty="0" smtClean="0"/>
              <a:t>pdate/upgrade/troubleshooting</a:t>
            </a:r>
            <a:endParaRPr lang="en-US" sz="1400" dirty="0"/>
          </a:p>
          <a:p>
            <a:pPr marL="342900" indent="-342900">
              <a:buAutoNum type="alphaLcParenR" startAt="7"/>
            </a:pPr>
            <a:endParaRPr lang="en-US" sz="1400" dirty="0"/>
          </a:p>
          <a:p>
            <a:r>
              <a:rPr lang="en-US" sz="1400" dirty="0" smtClean="0"/>
              <a:t>All IT functions are centralized. MoF IT support TDO users remote and on site if necessary.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0" y="476872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5138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/>
              <a:t>Organization of IT</a:t>
            </a:r>
            <a:r>
              <a:rPr lang="en-US" sz="2000" b="1" dirty="0"/>
              <a:t>, </a:t>
            </a:r>
            <a:r>
              <a:rPr lang="ro-RO" sz="2000" b="1" dirty="0"/>
              <a:t>functions and </a:t>
            </a:r>
            <a:r>
              <a:rPr lang="ro-RO" sz="2000" b="1" dirty="0" smtClean="0"/>
              <a:t>responsibilities</a:t>
            </a:r>
            <a:r>
              <a:rPr lang="en-US" sz="2000" b="1" dirty="0" smtClean="0"/>
              <a:t> </a:t>
            </a:r>
            <a:r>
              <a:rPr lang="en-US" b="1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IT Department staff consist on 10 IT specialist and the IT director.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ro-RO" dirty="0" smtClean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/>
            <a:endParaRPr lang="en-US" sz="2000" b="1" dirty="0" smtClean="0"/>
          </a:p>
          <a:p>
            <a:pPr lvl="0"/>
            <a:r>
              <a:rPr lang="en-US" sz="2000" b="1" dirty="0" smtClean="0"/>
              <a:t>Budget </a:t>
            </a:r>
            <a:r>
              <a:rPr lang="en-US" sz="2000" b="1" dirty="0"/>
              <a:t>allocation </a:t>
            </a:r>
            <a:endParaRPr lang="en-US" sz="2000" b="1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operating budget                                 investment </a:t>
            </a:r>
            <a:r>
              <a:rPr lang="en-US" dirty="0"/>
              <a:t>budget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/>
              <a:t>	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10976"/>
              </p:ext>
            </p:extLst>
          </p:nvPr>
        </p:nvGraphicFramePr>
        <p:xfrm>
          <a:off x="3581400" y="5410200"/>
          <a:ext cx="350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954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1,778,571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3,290,150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2,558,514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17439"/>
              </p:ext>
            </p:extLst>
          </p:nvPr>
        </p:nvGraphicFramePr>
        <p:xfrm>
          <a:off x="228600" y="5410200"/>
          <a:ext cx="1981200" cy="81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311,817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330,506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21563"/>
              </p:ext>
            </p:extLst>
          </p:nvPr>
        </p:nvGraphicFramePr>
        <p:xfrm>
          <a:off x="381000" y="990600"/>
          <a:ext cx="4648200" cy="299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600200"/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function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</a:t>
                      </a:r>
                      <a:r>
                        <a:rPr lang="en-US" sz="1200" baseline="0" dirty="0" smtClean="0"/>
                        <a:t> staff</a:t>
                      </a:r>
                      <a:endParaRPr lang="en-US" sz="12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Computer hardware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Computer software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Telecommunications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256032"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Databases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System management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Information security/protection 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Support and help desk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Training and knowledgem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mt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</a:t>
                      </a:r>
                      <a:endParaRPr lang="en-US" sz="1200" dirty="0"/>
                    </a:p>
                  </a:txBody>
                  <a:tcPr/>
                </a:tc>
              </a:tr>
              <a:tr h="3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Project planning and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38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</a:t>
            </a:r>
            <a:r>
              <a:rPr lang="ro-RO" b="1" dirty="0" smtClean="0"/>
              <a:t>hallenges 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Technical (starting and running projects)</a:t>
            </a:r>
          </a:p>
          <a:p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New Data Center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Treasury infrastructure upgrade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BCC infrastructure</a:t>
            </a:r>
            <a:endParaRPr lang="en-US" dirty="0"/>
          </a:p>
          <a:p>
            <a:endParaRPr lang="en-US" dirty="0"/>
          </a:p>
          <a:p>
            <a:pPr lvl="0"/>
            <a:r>
              <a:rPr lang="ro-RO" b="1" dirty="0" smtClean="0"/>
              <a:t>Non-technical</a:t>
            </a:r>
            <a:endParaRPr lang="en-US" b="1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Improvement of IT procedures based on recommendations of IT assessment.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 algn="ctr"/>
            <a:r>
              <a:rPr lang="en-US" sz="3600" b="1" dirty="0" smtClean="0"/>
              <a:t>Thank You !</a:t>
            </a:r>
          </a:p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407</Words>
  <Application>Microsoft Office PowerPoint</Application>
  <PresentationFormat>On-screen Show (4:3)</PresentationFormat>
  <Paragraphs>131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AMoFTS System Overview</dc:title>
  <dc:creator>disara.muca</dc:creator>
  <cp:lastModifiedBy>Ion Chicu</cp:lastModifiedBy>
  <cp:revision>69</cp:revision>
  <dcterms:created xsi:type="dcterms:W3CDTF">2006-08-16T00:00:00Z</dcterms:created>
  <dcterms:modified xsi:type="dcterms:W3CDTF">2015-10-01T09:36:27Z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