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3" r:id="rId3"/>
    <p:sldId id="292" r:id="rId4"/>
    <p:sldId id="296" r:id="rId5"/>
    <p:sldId id="305" r:id="rId6"/>
    <p:sldId id="310" r:id="rId7"/>
    <p:sldId id="297" r:id="rId8"/>
    <p:sldId id="302" r:id="rId9"/>
    <p:sldId id="299" r:id="rId10"/>
    <p:sldId id="300" r:id="rId11"/>
    <p:sldId id="301" r:id="rId12"/>
    <p:sldId id="303" r:id="rId13"/>
    <p:sldId id="306" r:id="rId14"/>
    <p:sldId id="307" r:id="rId15"/>
    <p:sldId id="309" r:id="rId16"/>
    <p:sldId id="31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6" y="20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0070804-62CC-4BC0-A535-DB700DC4E954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80D4E1-F16F-41A2-B3B4-950A4EFEF86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903E61-9EB8-482F-B2F9-05B944A565F7}" type="slidenum">
              <a:rPr lang="ru-RU"/>
              <a:pPr/>
              <a:t>1</a:t>
            </a:fld>
            <a:endParaRPr lang="ru-RU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AB741C-8BC1-4785-B25F-55F643C9BAEB}" type="slidenum">
              <a:rPr lang="ru-RU"/>
              <a:pPr/>
              <a:t>10</a:t>
            </a:fld>
            <a:endParaRPr lang="ru-RU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305DC5-C1F9-4D4C-AFDD-F75B8047DD9C}" type="slidenum">
              <a:rPr lang="ru-RU"/>
              <a:pPr/>
              <a:t>11</a:t>
            </a:fld>
            <a:endParaRPr lang="ru-RU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5E61B8-97D2-4F7F-968A-8214F33D21F1}" type="slidenum">
              <a:rPr lang="ru-RU"/>
              <a:pPr/>
              <a:t>12</a:t>
            </a:fld>
            <a:endParaRPr lang="ru-RU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439B8A-7C71-4938-954E-D2E599CAD27F}" type="slidenum">
              <a:rPr lang="ru-RU"/>
              <a:pPr/>
              <a:t>13</a:t>
            </a:fld>
            <a:endParaRPr lang="ru-RU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FD58D6-8710-4CB5-AE28-8CCECBAEEB6D}" type="slidenum">
              <a:rPr lang="ru-RU"/>
              <a:pPr/>
              <a:t>14</a:t>
            </a:fld>
            <a:endParaRPr lang="ru-RU"/>
          </a:p>
        </p:txBody>
      </p:sp>
      <p:sp>
        <p:nvSpPr>
          <p:cNvPr id="147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C63E6C-0258-4A4A-BD3A-5E08BE32E626}" type="slidenum">
              <a:rPr lang="ru-RU"/>
              <a:pPr/>
              <a:t>15</a:t>
            </a:fld>
            <a:endParaRPr lang="ru-RU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960DD7-0602-4A45-92B5-C96446BCCC13}" type="slidenum">
              <a:rPr lang="ru-RU"/>
              <a:pPr/>
              <a:t>16</a:t>
            </a:fld>
            <a:endParaRPr lang="ru-RU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B202E-2275-4BEC-8296-AC530B233ADF}" type="slidenum">
              <a:rPr lang="ru-RU"/>
              <a:pPr/>
              <a:t>2</a:t>
            </a:fld>
            <a:endParaRPr lang="ru-RU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7BA85C-F71F-488C-9033-A84698B1699E}" type="slidenum">
              <a:rPr lang="ru-RU"/>
              <a:pPr/>
              <a:t>3</a:t>
            </a:fld>
            <a:endParaRPr lang="ru-RU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4ACFF-A118-450D-BCAD-FB2157B0F09A}" type="slidenum">
              <a:rPr lang="ru-RU"/>
              <a:pPr/>
              <a:t>4</a:t>
            </a:fld>
            <a:endParaRPr lang="ru-RU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4436A-7EE7-4E79-89F3-4011D6F36379}" type="slidenum">
              <a:rPr lang="ru-RU"/>
              <a:pPr/>
              <a:t>5</a:t>
            </a:fld>
            <a:endParaRPr lang="ru-RU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F0F7AD-9DD9-4B87-86D1-F2D606F40770}" type="slidenum">
              <a:rPr lang="ru-RU"/>
              <a:pPr/>
              <a:t>6</a:t>
            </a:fld>
            <a:endParaRPr lang="ru-RU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DB0B8C-7F74-4B99-B4DE-64131DDE09B7}" type="slidenum">
              <a:rPr lang="ru-RU"/>
              <a:pPr/>
              <a:t>7</a:t>
            </a:fld>
            <a:endParaRPr lang="ru-RU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BC56CC-8BC0-4F7D-94C8-A2300CCC1CE1}" type="slidenum">
              <a:rPr lang="ru-RU"/>
              <a:pPr/>
              <a:t>8</a:t>
            </a:fld>
            <a:endParaRPr lang="ru-RU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5BBA02-1B81-4A3D-BCDE-22C6328A64EF}" type="slidenum">
              <a:rPr lang="ru-RU"/>
              <a:pPr/>
              <a:t>9</a:t>
            </a:fld>
            <a:endParaRPr lang="ru-RU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72A8D8-6F63-44F5-8B6C-9671485080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24D63-797D-4052-8CA8-06FD9578D4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E67022-3818-4E8E-A6E0-9CDA9776FD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061ECE5-F119-4B9E-A7A0-D957D97157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F9C05-1208-4C3D-9B47-D321FA37595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32C4F-8143-4CDB-87D0-8E02A93524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AAD72-6902-475F-8DCA-6FD0874E956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7ED3DB-D8E6-43DE-85C1-B2AEF17831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5AF8A-28FA-417E-9EE7-18E8461AE8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5FA1C8-8796-4D93-B0DE-228F70AB55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29840-E086-4ED9-AEE9-6E293C8305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A3442-6EFD-431C-82D9-83BD8F1D7BF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3746A4-9478-47F4-BEE7-F19C7B23012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54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uk-UA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uk-UA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uk-UA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uk-UA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uk-UA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uk-UA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endParaRPr lang="uk-UA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/>
            <a:r>
              <a:rPr lang="sr-Latn-RS" sz="3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RAZVOJ INTERNE REVIZIJE U UKRAJINI</a:t>
            </a:r>
            <a:endParaRPr lang="ru-RU" sz="240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39750" y="5013325"/>
            <a:ext cx="8135938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CHU </a:t>
            </a:r>
            <a:r>
              <a:rPr lang="en-US" b="1" dirty="0" err="1">
                <a:latin typeface="Times New Roman" pitchFamily="18" charset="0"/>
              </a:rPr>
              <a:t>PIFC</a:t>
            </a:r>
            <a:endParaRPr lang="ru-RU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 dirty="0" err="1" smtClean="0">
                <a:latin typeface="Times New Roman" pitchFamily="18" charset="0"/>
              </a:rPr>
              <a:t>Državna</a:t>
            </a:r>
            <a:r>
              <a:rPr lang="sr-Latn-RS" b="1" dirty="0" smtClean="0">
                <a:latin typeface="Times New Roman" pitchFamily="18" charset="0"/>
              </a:rPr>
              <a:t> finansijska inspekcija Ukrajine</a:t>
            </a:r>
            <a:endParaRPr lang="ru-RU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b="1" dirty="0">
                <a:latin typeface="Times New Roman" pitchFamily="18" charset="0"/>
              </a:rPr>
              <a:t>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Anna </a:t>
            </a:r>
            <a:r>
              <a:rPr lang="en-US" b="1" dirty="0" err="1">
                <a:latin typeface="Times New Roman" pitchFamily="18" charset="0"/>
              </a:rPr>
              <a:t>Krivchenkova</a:t>
            </a:r>
            <a:endParaRPr lang="ru-RU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b="1" dirty="0">
              <a:latin typeface="Times New Roman" pitchFamily="18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r-Latn-RS" sz="2800" b="1" dirty="0" smtClean="0">
                <a:solidFill>
                  <a:schemeClr val="accent2"/>
                </a:solidFill>
                <a:latin typeface="Times New Roman" pitchFamily="18" charset="0"/>
              </a:rPr>
              <a:t>Obuka internih revizora –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sr-Latn-RS" sz="2800" b="1" dirty="0" smtClean="0">
                <a:solidFill>
                  <a:schemeClr val="accent2"/>
                </a:solidFill>
                <a:latin typeface="Times New Roman" pitchFamily="18" charset="0"/>
              </a:rPr>
              <a:t>dvomesečni ciklus obuka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just"/>
            <a:endParaRPr lang="ru-RU" dirty="0"/>
          </a:p>
          <a:p>
            <a:pPr algn="just">
              <a:buFont typeface="Wingdings" pitchFamily="2" charset="2"/>
              <a:buChar char="q"/>
            </a:pPr>
            <a:r>
              <a:rPr lang="ru-RU" sz="2400" b="1" dirty="0">
                <a:latin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</a:rPr>
              <a:t>učešće više od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100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</a:rPr>
              <a:t>ljudi</a:t>
            </a:r>
            <a:r>
              <a:rPr lang="en-US" sz="2400" b="1" dirty="0" smtClean="0">
                <a:latin typeface="Times New Roman" pitchFamily="18" charset="0"/>
              </a:rPr>
              <a:t>, </a:t>
            </a:r>
            <a:r>
              <a:rPr lang="sr-Latn-RS" sz="2400" b="1" dirty="0" smtClean="0">
                <a:latin typeface="Times New Roman" pitchFamily="18" charset="0"/>
              </a:rPr>
              <a:t>potencijalnih internih revizora iz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65 </a:t>
            </a:r>
            <a:r>
              <a:rPr lang="sr-Latn-RS" sz="2400" b="1" dirty="0" smtClean="0">
                <a:latin typeface="Times New Roman" pitchFamily="18" charset="0"/>
              </a:rPr>
              <a:t>organa javne administracije</a:t>
            </a:r>
            <a:r>
              <a:rPr lang="ru-RU" sz="2400" b="1" dirty="0" smtClean="0">
                <a:latin typeface="Times New Roman" pitchFamily="18" charset="0"/>
              </a:rPr>
              <a:t>;</a:t>
            </a:r>
            <a:endParaRPr lang="ru-RU" sz="24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ru-RU" sz="2400" b="1" dirty="0">
                <a:latin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</a:rPr>
              <a:t>predavanja i praktični moduli</a:t>
            </a:r>
            <a:r>
              <a:rPr lang="ru-RU" sz="2400" b="1" dirty="0" smtClean="0">
                <a:latin typeface="Times New Roman" pitchFamily="18" charset="0"/>
              </a:rPr>
              <a:t>;</a:t>
            </a:r>
            <a:endParaRPr lang="ru-RU" sz="2400" b="1" dirty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</a:t>
            </a:r>
          </a:p>
          <a:p>
            <a:pPr algn="ctr">
              <a:buFont typeface="Wingdings" pitchFamily="2" charset="2"/>
              <a:buNone/>
            </a:pPr>
            <a:r>
              <a:rPr lang="en-US" sz="2400" b="1" u="sng" dirty="0" smtClean="0">
                <a:latin typeface="Times New Roman" pitchFamily="18" charset="0"/>
              </a:rPr>
              <a:t>P</a:t>
            </a:r>
            <a:r>
              <a:rPr lang="sr-Latn-RS" sz="2400" b="1" u="sng" dirty="0" smtClean="0">
                <a:latin typeface="Times New Roman" pitchFamily="18" charset="0"/>
              </a:rPr>
              <a:t>redavanja </a:t>
            </a:r>
            <a:r>
              <a:rPr lang="ru-RU" sz="2400" b="1" u="sng" dirty="0" smtClean="0">
                <a:latin typeface="Times New Roman" pitchFamily="18" charset="0"/>
              </a:rPr>
              <a:t>(</a:t>
            </a:r>
            <a:r>
              <a:rPr lang="ru-RU" sz="2400" b="1" u="sng" dirty="0" smtClean="0">
                <a:solidFill>
                  <a:schemeClr val="accent2"/>
                </a:solidFill>
                <a:latin typeface="Times New Roman" pitchFamily="18" charset="0"/>
              </a:rPr>
              <a:t>80</a:t>
            </a:r>
            <a:r>
              <a:rPr lang="ru-RU" sz="2400" b="1" u="sng" dirty="0" smtClean="0">
                <a:latin typeface="Times New Roman" pitchFamily="18" charset="0"/>
              </a:rPr>
              <a:t> </a:t>
            </a:r>
            <a:r>
              <a:rPr lang="sr-Latn-RS" sz="2400" b="1" u="sng" dirty="0" smtClean="0">
                <a:latin typeface="Times New Roman" pitchFamily="18" charset="0"/>
              </a:rPr>
              <a:t>sati</a:t>
            </a:r>
            <a:r>
              <a:rPr lang="ru-RU" sz="2400" b="1" u="sng" dirty="0" smtClean="0">
                <a:latin typeface="Times New Roman" pitchFamily="18" charset="0"/>
              </a:rPr>
              <a:t>):</a:t>
            </a:r>
            <a:endParaRPr lang="ru-RU" sz="2400" b="1" u="sng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</a:t>
            </a:r>
            <a:r>
              <a:rPr lang="ru-RU" sz="2400" b="1" i="1" dirty="0">
                <a:latin typeface="Times New Roman" pitchFamily="18" charset="0"/>
              </a:rPr>
              <a:t>– </a:t>
            </a:r>
            <a:r>
              <a:rPr lang="sr-Latn-RS" sz="2400" b="1" i="1" dirty="0" smtClean="0">
                <a:latin typeface="Times New Roman" pitchFamily="18" charset="0"/>
              </a:rPr>
              <a:t>interna kontrola </a:t>
            </a:r>
            <a:r>
              <a:rPr lang="ru-RU" sz="2400" b="1" dirty="0" smtClean="0">
                <a:latin typeface="Times New Roman" pitchFamily="18" charset="0"/>
              </a:rPr>
              <a:t>–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40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</a:rPr>
              <a:t>sati</a:t>
            </a:r>
            <a:endParaRPr lang="ru-RU" sz="24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2400" b="1" dirty="0">
                <a:latin typeface="Times New Roman" pitchFamily="18" charset="0"/>
              </a:rPr>
              <a:t> - </a:t>
            </a:r>
            <a:r>
              <a:rPr lang="sr-Latn-RS" sz="2400" b="1" i="1" dirty="0" smtClean="0">
                <a:latin typeface="Times New Roman" pitchFamily="18" charset="0"/>
              </a:rPr>
              <a:t>interna revizija </a:t>
            </a:r>
            <a:r>
              <a:rPr lang="ru-RU" sz="2400" b="1" i="1" dirty="0" smtClean="0">
                <a:latin typeface="Times New Roman" pitchFamily="18" charset="0"/>
              </a:rPr>
              <a:t>–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40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</a:rPr>
              <a:t>sati</a:t>
            </a:r>
            <a:endParaRPr lang="ru-RU" sz="2400" b="1" dirty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endParaRPr lang="ru-RU" sz="2400" b="1" u="sng" dirty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2400" b="1" u="sng" dirty="0" smtClean="0">
                <a:latin typeface="Times New Roman" pitchFamily="18" charset="0"/>
              </a:rPr>
              <a:t>P</a:t>
            </a:r>
            <a:r>
              <a:rPr lang="sr-Latn-RS" sz="2400" b="1" u="sng" dirty="0" smtClean="0">
                <a:latin typeface="Times New Roman" pitchFamily="18" charset="0"/>
              </a:rPr>
              <a:t>raktični modul </a:t>
            </a:r>
            <a:r>
              <a:rPr lang="ru-RU" sz="2400" b="1" u="sng" dirty="0" smtClean="0">
                <a:latin typeface="Times New Roman" pitchFamily="18" charset="0"/>
              </a:rPr>
              <a:t>(</a:t>
            </a:r>
            <a:r>
              <a:rPr lang="ru-RU" sz="2400" b="1" u="sng" dirty="0" smtClean="0">
                <a:solidFill>
                  <a:schemeClr val="accent2"/>
                </a:solidFill>
                <a:latin typeface="Times New Roman" pitchFamily="18" charset="0"/>
              </a:rPr>
              <a:t>160</a:t>
            </a:r>
            <a:r>
              <a:rPr lang="ru-RU" sz="2400" b="1" u="sng" dirty="0" smtClean="0">
                <a:latin typeface="Times New Roman" pitchFamily="18" charset="0"/>
              </a:rPr>
              <a:t> </a:t>
            </a:r>
            <a:r>
              <a:rPr lang="sr-Latn-RS" sz="2400" b="1" u="sng" dirty="0" smtClean="0">
                <a:latin typeface="Times New Roman" pitchFamily="18" charset="0"/>
              </a:rPr>
              <a:t>sati</a:t>
            </a:r>
            <a:r>
              <a:rPr lang="ru-RU" sz="2400" b="1" u="sng" dirty="0" smtClean="0">
                <a:latin typeface="Times New Roman" pitchFamily="18" charset="0"/>
              </a:rPr>
              <a:t>):</a:t>
            </a:r>
            <a:endParaRPr lang="ru-RU" sz="2400" b="1" u="sng" dirty="0"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>
                <a:latin typeface="Times New Roman" pitchFamily="18" charset="0"/>
              </a:rPr>
              <a:t> </a:t>
            </a:r>
            <a:r>
              <a:rPr lang="sr-Latn-RS" sz="2400" b="1" i="1" dirty="0" smtClean="0">
                <a:latin typeface="Times New Roman" pitchFamily="18" charset="0"/>
              </a:rPr>
              <a:t>interna kontrola </a:t>
            </a:r>
            <a:r>
              <a:rPr lang="ru-RU" sz="2400" b="1" i="1" dirty="0" smtClean="0">
                <a:latin typeface="Times New Roman" pitchFamily="18" charset="0"/>
              </a:rPr>
              <a:t>–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40</a:t>
            </a:r>
            <a:r>
              <a:rPr lang="ru-RU" sz="2400" b="1" dirty="0">
                <a:latin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</a:rPr>
              <a:t>sati</a:t>
            </a:r>
            <a:endParaRPr lang="ru-RU" sz="2400" b="1" dirty="0"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i="1" dirty="0">
                <a:latin typeface="Times New Roman" pitchFamily="18" charset="0"/>
              </a:rPr>
              <a:t> </a:t>
            </a:r>
            <a:r>
              <a:rPr lang="sr-Latn-RS" sz="2400" b="1" i="1" dirty="0" smtClean="0">
                <a:latin typeface="Times New Roman" pitchFamily="18" charset="0"/>
              </a:rPr>
              <a:t>interna revizija </a:t>
            </a:r>
            <a:r>
              <a:rPr lang="ru-RU" sz="2400" b="1" i="1" dirty="0" smtClean="0">
                <a:latin typeface="Times New Roman" pitchFamily="18" charset="0"/>
              </a:rPr>
              <a:t>–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80 </a:t>
            </a:r>
            <a:r>
              <a:rPr lang="sr-Latn-RS" sz="2400" b="1" dirty="0" smtClean="0">
                <a:latin typeface="Times New Roman" pitchFamily="18" charset="0"/>
              </a:rPr>
              <a:t>sati</a:t>
            </a:r>
            <a:endParaRPr lang="ru-RU" sz="2400" b="1" dirty="0">
              <a:latin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>
                <a:latin typeface="Times New Roman" pitchFamily="18" charset="0"/>
              </a:rPr>
              <a:t> </a:t>
            </a:r>
            <a:r>
              <a:rPr lang="sr-Latn-RS" sz="2400" b="1" i="1" dirty="0" smtClean="0">
                <a:latin typeface="Times New Roman" pitchFamily="18" charset="0"/>
              </a:rPr>
              <a:t>interna kontrola </a:t>
            </a:r>
            <a:r>
              <a:rPr lang="ru-RU" sz="2400" b="1" i="1" dirty="0" smtClean="0">
                <a:latin typeface="Times New Roman" pitchFamily="18" charset="0"/>
              </a:rPr>
              <a:t>+ </a:t>
            </a:r>
            <a:r>
              <a:rPr lang="sr-Latn-RS" sz="2400" b="1" i="1" dirty="0" smtClean="0">
                <a:latin typeface="Times New Roman" pitchFamily="18" charset="0"/>
              </a:rPr>
              <a:t>interna revizija </a:t>
            </a:r>
            <a:r>
              <a:rPr lang="ru-RU" sz="2400" b="1" dirty="0" smtClean="0">
                <a:latin typeface="Times New Roman" pitchFamily="18" charset="0"/>
              </a:rPr>
              <a:t>– 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40 </a:t>
            </a:r>
            <a:r>
              <a:rPr lang="sr-Latn-RS" sz="2400" b="1" dirty="0" smtClean="0">
                <a:latin typeface="Times New Roman" pitchFamily="18" charset="0"/>
              </a:rPr>
              <a:t>sati</a:t>
            </a:r>
            <a:endParaRPr lang="ru-RU" sz="2400" b="1" dirty="0">
              <a:latin typeface="Times New Roman" pitchFamily="18" charset="0"/>
            </a:endParaRPr>
          </a:p>
          <a:p>
            <a:pPr>
              <a:buFontTx/>
              <a:buChar char="-"/>
            </a:pPr>
            <a:endParaRPr lang="ru-RU" sz="2400" b="1" dirty="0">
              <a:latin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</a:rPr>
              <a:t>                      </a:t>
            </a:r>
            <a:r>
              <a:rPr lang="sr-Latn-RS" sz="2400" b="1" dirty="0" smtClean="0">
                <a:latin typeface="Times New Roman" pitchFamily="18" charset="0"/>
              </a:rPr>
              <a:t>Grupne obuke </a:t>
            </a:r>
            <a:r>
              <a:rPr lang="ru-RU" sz="2400" b="1" dirty="0" smtClean="0">
                <a:latin typeface="Times New Roman" pitchFamily="18" charset="0"/>
              </a:rPr>
              <a:t>(25 </a:t>
            </a:r>
            <a:r>
              <a:rPr lang="sr-Latn-RS" sz="2400" b="1" dirty="0" smtClean="0">
                <a:latin typeface="Times New Roman" pitchFamily="18" charset="0"/>
              </a:rPr>
              <a:t>učesnika na svakoj</a:t>
            </a:r>
            <a:r>
              <a:rPr lang="ru-RU" sz="2400" b="1" dirty="0" smtClean="0">
                <a:latin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1844824"/>
            <a:ext cx="6400800" cy="1752600"/>
          </a:xfrm>
        </p:spPr>
        <p:txBody>
          <a:bodyPr/>
          <a:lstStyle/>
          <a:p>
            <a:r>
              <a:rPr lang="uk-UA" sz="3600" dirty="0"/>
              <a:t> 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	 </a:t>
            </a:r>
            <a:r>
              <a:rPr lang="sr-Latn-RS" b="1" dirty="0" smtClean="0">
                <a:solidFill>
                  <a:schemeClr val="accent2"/>
                </a:solidFill>
              </a:rPr>
              <a:t>Obuka internih revizora – dvomesečni ciklus obuka:</a:t>
            </a:r>
            <a:endParaRPr lang="en-US" sz="24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sr-Latn-RS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nterna kontrola</a:t>
            </a:r>
            <a:r>
              <a:rPr lang="ru-RU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ru-RU" sz="3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sr-Latn-RS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PREDAVANJA</a:t>
            </a:r>
            <a:endParaRPr lang="ru-RU" sz="2000" b="1" u="sng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/>
            <a:r>
              <a:rPr lang="en-US" sz="2200" dirty="0" err="1">
                <a:latin typeface="Times New Roman" pitchFamily="18" charset="0"/>
              </a:rPr>
              <a:t>PIFC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sistem</a:t>
            </a:r>
            <a:r>
              <a:rPr lang="ru-RU" sz="2200" dirty="0" smtClean="0">
                <a:latin typeface="Times New Roman" pitchFamily="18" charset="0"/>
              </a:rPr>
              <a:t>:</a:t>
            </a:r>
            <a:endParaRPr lang="ru-RU" sz="2200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sr-Latn-RS" sz="2200" dirty="0" smtClean="0">
                <a:latin typeface="Times New Roman" pitchFamily="18" charset="0"/>
              </a:rPr>
              <a:t>Evropski </a:t>
            </a:r>
            <a:r>
              <a:rPr lang="en-US" sz="2200" dirty="0" err="1" smtClean="0">
                <a:latin typeface="Times New Roman" pitchFamily="18" charset="0"/>
              </a:rPr>
              <a:t>PIFC</a:t>
            </a:r>
            <a:r>
              <a:rPr lang="en-US" sz="2200" dirty="0" smtClean="0">
                <a:latin typeface="Times New Roman" pitchFamily="18" charset="0"/>
              </a:rPr>
              <a:t> model</a:t>
            </a:r>
            <a:r>
              <a:rPr lang="sr-Latn-RS" sz="2200" dirty="0" smtClean="0">
                <a:latin typeface="Times New Roman" pitchFamily="18" charset="0"/>
              </a:rPr>
              <a:t>i</a:t>
            </a:r>
            <a:r>
              <a:rPr lang="ru-RU" sz="2200" dirty="0" smtClean="0">
                <a:latin typeface="Times New Roman" pitchFamily="18" charset="0"/>
              </a:rPr>
              <a:t>,</a:t>
            </a:r>
          </a:p>
          <a:p>
            <a:pPr lvl="1">
              <a:buFont typeface="Wingdings" pitchFamily="2" charset="2"/>
              <a:buChar char="§"/>
            </a:pPr>
            <a:r>
              <a:rPr lang="ru-RU" sz="2200" dirty="0" smtClean="0">
                <a:latin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</a:rPr>
              <a:t>PIFC</a:t>
            </a:r>
            <a:r>
              <a:rPr lang="en-US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sistem u Ukrajini</a:t>
            </a:r>
            <a:r>
              <a:rPr lang="ru-RU" sz="2200" dirty="0" smtClean="0">
                <a:latin typeface="Times New Roman" pitchFamily="18" charset="0"/>
              </a:rPr>
              <a:t>,</a:t>
            </a:r>
            <a:endParaRPr lang="ru-RU" sz="2200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međunarodni standardi IK i organizacioni i pravni aspekti IK u organima javne administracije</a:t>
            </a:r>
            <a:r>
              <a:rPr lang="ru-RU" sz="2200" dirty="0" smtClean="0">
                <a:latin typeface="Times New Roman" pitchFamily="18" charset="0"/>
              </a:rPr>
              <a:t>,</a:t>
            </a:r>
            <a:endParaRPr lang="ru-RU" sz="2200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budžetski proces u Ukrajini i njegovi učesnici</a:t>
            </a:r>
            <a:endParaRPr lang="ru-RU" sz="2200" dirty="0">
              <a:latin typeface="Times New Roman" pitchFamily="18" charset="0"/>
            </a:endParaRPr>
          </a:p>
          <a:p>
            <a:pPr lvl="1" algn="ctr"/>
            <a:r>
              <a:rPr lang="sr-Latn-RS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PRAKTIČNI MODUL</a:t>
            </a:r>
            <a:endParaRPr lang="ru-RU" sz="22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</a:rPr>
              <a:t>Osnovni</a:t>
            </a:r>
            <a:r>
              <a:rPr lang="sr-Latn-RS" sz="2000" dirty="0" smtClean="0">
                <a:latin typeface="Times New Roman" pitchFamily="18" charset="0"/>
              </a:rPr>
              <a:t> elementi</a:t>
            </a:r>
            <a:r>
              <a:rPr lang="en-US" sz="2000" dirty="0" smtClean="0">
                <a:latin typeface="Times New Roman" pitchFamily="18" charset="0"/>
              </a:rPr>
              <a:t>, </a:t>
            </a:r>
            <a:r>
              <a:rPr lang="sr-Latn-RS" sz="2000" dirty="0" smtClean="0">
                <a:latin typeface="Times New Roman" pitchFamily="18" charset="0"/>
              </a:rPr>
              <a:t>unutrašnji uslovi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sz="2000" dirty="0" smtClean="0">
                <a:latin typeface="Times New Roman" pitchFamily="18" charset="0"/>
              </a:rPr>
              <a:t>Formulacija ciljeva</a:t>
            </a:r>
            <a:endParaRPr lang="ru-RU" sz="2000" dirty="0" smtClean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Opis procesa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Identifikacija i procena rizika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Kako postupati sa rizikom, upravljanje rizikom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Mehanizmi kontrole</a:t>
            </a:r>
            <a:r>
              <a:rPr lang="ru-RU" sz="2000" dirty="0" smtClean="0">
                <a:latin typeface="Times New Roman" pitchFamily="18" charset="0"/>
              </a:rPr>
              <a:t>/</a:t>
            </a:r>
            <a:r>
              <a:rPr lang="sr-Latn-RS" sz="2000" dirty="0" smtClean="0">
                <a:latin typeface="Times New Roman" pitchFamily="18" charset="0"/>
              </a:rPr>
              <a:t>procedure kontrole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Organizacija razmene informacija i komunikacije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Monitoring </a:t>
            </a:r>
            <a:r>
              <a:rPr lang="sr-Latn-RS" sz="2000" dirty="0" smtClean="0">
                <a:latin typeface="Times New Roman" pitchFamily="18" charset="0"/>
              </a:rPr>
              <a:t>sistema IK i rezultati implementacije procedura kontrole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2000" dirty="0">
              <a:latin typeface="Times New Roman" pitchFamily="18" charset="0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552" y="-171400"/>
            <a:ext cx="8964612" cy="1687512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34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59832" y="3861048"/>
            <a:ext cx="8642350" cy="2711450"/>
          </a:xfrm>
        </p:spPr>
        <p:txBody>
          <a:bodyPr/>
          <a:lstStyle/>
          <a:p>
            <a:r>
              <a:rPr lang="uk-UA" sz="3600" dirty="0"/>
              <a:t>   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	</a:t>
            </a:r>
            <a:r>
              <a:rPr lang="sr-Latn-RS" b="1" dirty="0" smtClean="0">
                <a:solidFill>
                  <a:schemeClr val="accent2"/>
                </a:solidFill>
              </a:rPr>
              <a:t>Obuka internih revizora </a:t>
            </a:r>
            <a:r>
              <a:rPr lang="ru-RU" b="1" dirty="0" smtClean="0">
                <a:solidFill>
                  <a:schemeClr val="accent2"/>
                </a:solidFill>
              </a:rPr>
              <a:t>– </a:t>
            </a:r>
            <a:r>
              <a:rPr lang="sr-Latn-RS" b="1" dirty="0" smtClean="0">
                <a:solidFill>
                  <a:schemeClr val="accent2"/>
                </a:solidFill>
              </a:rPr>
              <a:t>dvomesečni ciklus obuka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: </a:t>
            </a:r>
            <a:endParaRPr lang="en-US" sz="3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en-US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I</a:t>
            </a:r>
            <a:r>
              <a:rPr lang="sr-Latn-RS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nterna revizija</a:t>
            </a:r>
            <a:r>
              <a:rPr lang="ru-RU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ru-RU" sz="3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r>
              <a:rPr lang="sr-Latn-RS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PREDAVANJA</a:t>
            </a:r>
            <a:endParaRPr lang="ru-RU" sz="2000" b="1" u="sng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lvl="1" algn="just">
              <a:buFont typeface="Wingdings" pitchFamily="2" charset="2"/>
              <a:buChar char="§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en-US" sz="2200" dirty="0" err="1" smtClean="0">
                <a:latin typeface="Times New Roman" pitchFamily="18" charset="0"/>
              </a:rPr>
              <a:t>Interna</a:t>
            </a:r>
            <a:r>
              <a:rPr lang="sr-Latn-RS" sz="2200" dirty="0" smtClean="0">
                <a:latin typeface="Times New Roman" pitchFamily="18" charset="0"/>
              </a:rPr>
              <a:t> revizija u P</a:t>
            </a:r>
            <a:r>
              <a:rPr lang="en-US" sz="2200" dirty="0" err="1" smtClean="0">
                <a:latin typeface="Times New Roman" pitchFamily="18" charset="0"/>
              </a:rPr>
              <a:t>IFC</a:t>
            </a:r>
            <a:r>
              <a:rPr lang="en-US" sz="2200" dirty="0" smtClean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sistemu</a:t>
            </a:r>
            <a:r>
              <a:rPr lang="ru-RU" sz="2200" dirty="0" smtClean="0">
                <a:latin typeface="Times New Roman" pitchFamily="18" charset="0"/>
              </a:rPr>
              <a:t>:</a:t>
            </a:r>
            <a:endParaRPr lang="ru-RU" sz="2200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M</a:t>
            </a:r>
            <a:r>
              <a:rPr lang="sr-Latn-RS" sz="2200" dirty="0" smtClean="0">
                <a:latin typeface="Times New Roman" pitchFamily="18" charset="0"/>
              </a:rPr>
              <a:t>eđunarodni i nacionalni standardi interne revizije</a:t>
            </a:r>
            <a:r>
              <a:rPr lang="ru-RU" sz="2200" dirty="0" smtClean="0">
                <a:latin typeface="Times New Roman" pitchFamily="18" charset="0"/>
              </a:rPr>
              <a:t>,</a:t>
            </a:r>
            <a:endParaRPr lang="ru-RU" sz="2200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Ciljevi</a:t>
            </a:r>
            <a:r>
              <a:rPr lang="en-US" sz="2200" dirty="0" smtClean="0">
                <a:latin typeface="Times New Roman" pitchFamily="18" charset="0"/>
              </a:rPr>
              <a:t>, </a:t>
            </a:r>
            <a:r>
              <a:rPr lang="sr-Latn-RS" sz="2200" dirty="0" smtClean="0">
                <a:latin typeface="Times New Roman" pitchFamily="18" charset="0"/>
              </a:rPr>
              <a:t>funkcije</a:t>
            </a:r>
            <a:r>
              <a:rPr lang="en-US" sz="2200" dirty="0" smtClean="0">
                <a:latin typeface="Times New Roman" pitchFamily="18" charset="0"/>
              </a:rPr>
              <a:t>, </a:t>
            </a:r>
            <a:r>
              <a:rPr lang="sr-Latn-RS" sz="2200" dirty="0" smtClean="0">
                <a:latin typeface="Times New Roman" pitchFamily="18" charset="0"/>
              </a:rPr>
              <a:t>kvalifikacije i etika internog revizora</a:t>
            </a:r>
            <a:endParaRPr lang="ru-RU" sz="2200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Evropski pristupi i zahtevi zakona i procedura Ukrajine za organizaciju i vršenje interne revizije</a:t>
            </a:r>
            <a:endParaRPr lang="ru-RU" sz="2200" dirty="0">
              <a:latin typeface="Times New Roman" pitchFamily="18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sr-Latn-RS" sz="2200" dirty="0" smtClean="0">
                <a:latin typeface="Times New Roman" pitchFamily="18" charset="0"/>
              </a:rPr>
              <a:t>Osnove efektivne prezentacije rezultata revizije rukovodiocima institucija</a:t>
            </a:r>
            <a:endParaRPr lang="ru-RU" sz="2200" dirty="0">
              <a:latin typeface="Times New Roman" pitchFamily="18" charset="0"/>
            </a:endParaRPr>
          </a:p>
          <a:p>
            <a:pPr lvl="1" algn="ctr">
              <a:buFont typeface="Wingdings" pitchFamily="2" charset="2"/>
              <a:buNone/>
            </a:pPr>
            <a:r>
              <a:rPr lang="sr-Latn-RS" sz="2000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PRAKTIČNI MODUL</a:t>
            </a:r>
            <a:endParaRPr lang="ru-RU" sz="22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Tipovi revizije </a:t>
            </a:r>
            <a:r>
              <a:rPr lang="ru-RU" sz="2000" dirty="0" smtClean="0">
                <a:latin typeface="Times New Roman" pitchFamily="18" charset="0"/>
              </a:rPr>
              <a:t>(</a:t>
            </a:r>
            <a:r>
              <a:rPr lang="sr-Latn-RS" sz="2000" dirty="0" smtClean="0">
                <a:latin typeface="Times New Roman" pitchFamily="18" charset="0"/>
              </a:rPr>
              <a:t>učinak</a:t>
            </a:r>
            <a:r>
              <a:rPr lang="en-US" sz="2000" dirty="0" smtClean="0">
                <a:latin typeface="Times New Roman" pitchFamily="18" charset="0"/>
              </a:rPr>
              <a:t>, </a:t>
            </a:r>
            <a:r>
              <a:rPr lang="sr-Latn-RS" sz="2000" dirty="0" smtClean="0">
                <a:latin typeface="Times New Roman" pitchFamily="18" charset="0"/>
              </a:rPr>
              <a:t>finansijski</a:t>
            </a:r>
            <a:r>
              <a:rPr lang="en-US" sz="2000" dirty="0" smtClean="0">
                <a:latin typeface="Times New Roman" pitchFamily="18" charset="0"/>
              </a:rPr>
              <a:t>, </a:t>
            </a:r>
            <a:r>
              <a:rPr lang="sr-Latn-RS" sz="2000" dirty="0" smtClean="0">
                <a:latin typeface="Times New Roman" pitchFamily="18" charset="0"/>
              </a:rPr>
              <a:t>usklađenost</a:t>
            </a:r>
            <a:r>
              <a:rPr lang="ru-RU" sz="2000" dirty="0" smtClean="0">
                <a:latin typeface="Times New Roman" pitchFamily="18" charset="0"/>
              </a:rPr>
              <a:t>)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Opšta strategija delovanja jedinice IR </a:t>
            </a:r>
          </a:p>
          <a:p>
            <a:pPr algn="just"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Glavne faze revizije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Izveštavanje o reviziji</a:t>
            </a:r>
            <a:r>
              <a:rPr lang="en-US" sz="2000" dirty="0" smtClean="0">
                <a:latin typeface="Times New Roman" pitchFamily="18" charset="0"/>
              </a:rPr>
              <a:t>, </a:t>
            </a:r>
            <a:r>
              <a:rPr lang="sr-Latn-RS" sz="2000" dirty="0" smtClean="0">
                <a:latin typeface="Times New Roman" pitchFamily="18" charset="0"/>
              </a:rPr>
              <a:t>zaključci i preporuke revizije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Procedure kontrole i praćenje preporuka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Prezentacija izveštaja o reviziji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Komunikacija</a:t>
            </a:r>
            <a:r>
              <a:rPr lang="en-US" sz="2000" dirty="0" smtClean="0">
                <a:latin typeface="Times New Roman" pitchFamily="18" charset="0"/>
              </a:rPr>
              <a:t>. </a:t>
            </a:r>
            <a:r>
              <a:rPr lang="sr-Latn-RS" sz="2000" dirty="0" smtClean="0">
                <a:latin typeface="Times New Roman" pitchFamily="18" charset="0"/>
              </a:rPr>
              <a:t>Načini za rešavanje sukoba interesa</a:t>
            </a:r>
            <a:endParaRPr lang="ru-RU" sz="2000" dirty="0"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ru-RU" sz="2000" dirty="0">
                <a:latin typeface="Times New Roman" pitchFamily="18" charset="0"/>
              </a:rPr>
              <a:t>     </a:t>
            </a:r>
            <a:r>
              <a:rPr lang="sr-Latn-R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DISKUSIJE</a:t>
            </a:r>
            <a:r>
              <a:rPr lang="en-U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</a:t>
            </a:r>
            <a:r>
              <a:rPr lang="sr-Latn-RS" sz="20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PREZENTACIJE IZVEŠTAJA, KOMENTARI EKSPERATA, KOREKCIJE</a:t>
            </a:r>
            <a:endParaRPr lang="ru-RU" sz="20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71600" y="3356992"/>
            <a:ext cx="7772400" cy="1755775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38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3429000"/>
            <a:ext cx="8642350" cy="2711450"/>
          </a:xfrm>
        </p:spPr>
        <p:txBody>
          <a:bodyPr/>
          <a:lstStyle/>
          <a:p>
            <a:r>
              <a:rPr lang="uk-UA" sz="3600" dirty="0"/>
              <a:t>   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ru-RU" b="1" dirty="0">
                <a:solidFill>
                  <a:schemeClr val="accent2"/>
                </a:solidFill>
              </a:rPr>
              <a:t>	</a:t>
            </a:r>
            <a:r>
              <a:rPr lang="sr-Latn-RS" sz="3000" b="1" dirty="0" smtClean="0">
                <a:solidFill>
                  <a:schemeClr val="accent2"/>
                </a:solidFill>
                <a:latin typeface="Times New Roman" pitchFamily="18" charset="0"/>
              </a:rPr>
              <a:t>U</a:t>
            </a:r>
            <a:r>
              <a:rPr lang="sr-Latn-RS" sz="3000" b="1" dirty="0" smtClean="0">
                <a:solidFill>
                  <a:schemeClr val="accent2"/>
                </a:solidFill>
                <a:latin typeface="Times New Roman" pitchFamily="18" charset="0"/>
              </a:rPr>
              <a:t>napređenje i procena kvaliteta interne revizije</a:t>
            </a:r>
            <a:endParaRPr lang="ru-RU" sz="3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sr-Latn-RS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Interna procena</a:t>
            </a:r>
            <a:r>
              <a:rPr lang="ru-RU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ru-RU" b="1" i="1" dirty="0"/>
          </a:p>
          <a:p>
            <a:pPr algn="just">
              <a:buFont typeface="Wingdings" pitchFamily="2" charset="2"/>
              <a:buChar char="v"/>
            </a:pPr>
            <a:r>
              <a:rPr lang="ru-RU" sz="2400" b="1" dirty="0">
                <a:latin typeface="Times New Roman" pitchFamily="18" charset="0"/>
              </a:rPr>
              <a:t> 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P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rogram za unapređenje kvaliteta interne revizije,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sr-Latn-RS" sz="2400" b="1" dirty="0" smtClean="0">
                <a:latin typeface="Times New Roman" pitchFamily="18" charset="0"/>
              </a:rPr>
              <a:t>koji potpisuje rukovodilac jedinice IR i odobrava rukovodilac institucije: </a:t>
            </a:r>
            <a:endParaRPr lang="ru-RU" sz="24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en-US" b="1" dirty="0" smtClean="0"/>
              <a:t>V</a:t>
            </a:r>
            <a:r>
              <a:rPr lang="sr-Latn-RS" b="1" dirty="0" smtClean="0"/>
              <a:t>ršenje redovnih internih procena i praćenje eksternih procena kvaliteta interne revizije. Rukovodilac jedinice IR dužan je da obezbedi sprovođenje programa za unapređenje kvaliteta interne revizije. </a:t>
            </a:r>
            <a:endParaRPr lang="ru-RU" sz="24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200" dirty="0"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monitoring 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aktivnosti interne revizije</a:t>
            </a:r>
            <a:r>
              <a:rPr lang="ru-RU" sz="2400" b="1" dirty="0" smtClean="0">
                <a:latin typeface="Times New Roman" pitchFamily="18" charset="0"/>
              </a:rPr>
              <a:t>, </a:t>
            </a:r>
            <a:r>
              <a:rPr lang="sr-Latn-RS" sz="2400" b="1" dirty="0" smtClean="0">
                <a:latin typeface="Times New Roman" pitchFamily="18" charset="0"/>
              </a:rPr>
              <a:t>koji vodi rukovodilac jedinice IR</a:t>
            </a:r>
            <a:r>
              <a:rPr lang="ru-RU" sz="2400" b="1" dirty="0" smtClean="0">
                <a:latin typeface="Times New Roman" pitchFamily="18" charset="0"/>
              </a:rPr>
              <a:t>, </a:t>
            </a:r>
            <a:endParaRPr lang="ru-RU" sz="24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400" b="1" dirty="0">
                <a:latin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</a:rPr>
              <a:t>re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dovna evaluacija </a:t>
            </a:r>
            <a:r>
              <a:rPr lang="sr-Latn-RS" sz="2400" b="1" dirty="0" smtClean="0">
                <a:latin typeface="Times New Roman" pitchFamily="18" charset="0"/>
              </a:rPr>
              <a:t>aktivnosti jedinice IR</a:t>
            </a:r>
            <a:r>
              <a:rPr lang="en-US" sz="2400" b="1" dirty="0" smtClean="0">
                <a:latin typeface="Times New Roman" pitchFamily="18" charset="0"/>
              </a:rPr>
              <a:t>, </a:t>
            </a:r>
            <a:r>
              <a:rPr lang="sr-Latn-RS" sz="2400" b="1" dirty="0" smtClean="0">
                <a:latin typeface="Times New Roman" pitchFamily="18" charset="0"/>
              </a:rPr>
              <a:t>koju vode zaposleni u internoj reviziji kroz </a:t>
            </a:r>
            <a:r>
              <a:rPr lang="sr-Latn-RS" sz="2400" b="1" dirty="0" smtClean="0">
                <a:solidFill>
                  <a:schemeClr val="accent6"/>
                </a:solidFill>
                <a:latin typeface="Times New Roman" pitchFamily="18" charset="0"/>
              </a:rPr>
              <a:t>samoevaluaciju</a:t>
            </a:r>
            <a:r>
              <a:rPr lang="sr-Latn-RS" sz="2400" b="1" dirty="0" smtClean="0">
                <a:latin typeface="Times New Roman" pitchFamily="18" charset="0"/>
              </a:rPr>
              <a:t>, ili drugi službenici te institucije </a:t>
            </a:r>
            <a:r>
              <a:rPr lang="sr-Latn-RS" sz="2400" b="1" dirty="0" smtClean="0">
                <a:solidFill>
                  <a:schemeClr val="accent6"/>
                </a:solidFill>
                <a:latin typeface="Times New Roman" pitchFamily="18" charset="0"/>
              </a:rPr>
              <a:t>sa praktičnim znanjem </a:t>
            </a:r>
            <a:r>
              <a:rPr lang="sr-Latn-RS" sz="2400" b="1" dirty="0" smtClean="0">
                <a:latin typeface="Times New Roman" pitchFamily="18" charset="0"/>
              </a:rPr>
              <a:t>iz oblasti interne revizije</a:t>
            </a:r>
            <a:endParaRPr lang="ru-RU" sz="2400" b="1" dirty="0">
              <a:latin typeface="Times New Roman" pitchFamily="18" charset="0"/>
            </a:endParaRP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67544" y="188640"/>
            <a:ext cx="7772400" cy="1755775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443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71600" y="6093296"/>
            <a:ext cx="8642350" cy="2711450"/>
          </a:xfrm>
        </p:spPr>
        <p:txBody>
          <a:bodyPr/>
          <a:lstStyle/>
          <a:p>
            <a:r>
              <a:rPr lang="uk-UA" sz="3600" dirty="0"/>
              <a:t>   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r-Latn-RS" sz="3000" b="1" dirty="0" smtClean="0">
                <a:solidFill>
                  <a:schemeClr val="accent2"/>
                </a:solidFill>
                <a:latin typeface="Times New Roman" pitchFamily="18" charset="0"/>
              </a:rPr>
              <a:t>Procena i unapređenje kvaliteta interne revizije </a:t>
            </a:r>
            <a:r>
              <a:rPr lang="sr-Latn-RS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Eskterna procena</a:t>
            </a:r>
            <a:r>
              <a:rPr lang="ru-RU" sz="3000" b="1" i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ru-RU" sz="3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</a:rPr>
              <a:t>S</a:t>
            </a:r>
            <a:r>
              <a:rPr lang="sr-Latn-RS" sz="2400" dirty="0" smtClean="0">
                <a:latin typeface="Times New Roman" pitchFamily="18" charset="0"/>
              </a:rPr>
              <a:t>e vrši putem anketiranja, najviše jednom godišnje, od strane </a:t>
            </a:r>
            <a:r>
              <a:rPr lang="sr-Latn-RS" sz="2400" b="1" dirty="0" smtClean="0">
                <a:solidFill>
                  <a:schemeClr val="accent6"/>
                </a:solidFill>
                <a:latin typeface="Times New Roman" pitchFamily="18" charset="0"/>
              </a:rPr>
              <a:t>Državne finanijske inspekcije</a:t>
            </a:r>
            <a:r>
              <a:rPr lang="sr-Latn-RS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(</a:t>
            </a:r>
            <a:r>
              <a:rPr lang="en-US" sz="2400" b="1" dirty="0" err="1">
                <a:solidFill>
                  <a:schemeClr val="accent2"/>
                </a:solidFill>
                <a:latin typeface="Times New Roman" pitchFamily="18" charset="0"/>
              </a:rPr>
              <a:t>PIFC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CHU</a:t>
            </a:r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)</a:t>
            </a:r>
            <a:r>
              <a:rPr lang="ru-RU" sz="2400" dirty="0">
                <a:latin typeface="Times New Roman" pitchFamily="18" charset="0"/>
              </a:rPr>
              <a:t>, </a:t>
            </a:r>
            <a:r>
              <a:rPr lang="sr-Latn-RS" sz="2400" dirty="0" smtClean="0">
                <a:latin typeface="Times New Roman" pitchFamily="18" charset="0"/>
              </a:rPr>
              <a:t>njenih teritorijalnih jedinica u skladu sa zahtevim definisanim u Odluci (naredba) br. </a:t>
            </a:r>
            <a:r>
              <a:rPr lang="ru-RU" sz="2400" dirty="0" smtClean="0">
                <a:latin typeface="Times New Roman" pitchFamily="18" charset="0"/>
              </a:rPr>
              <a:t>1001</a:t>
            </a:r>
            <a:r>
              <a:rPr lang="ru-RU" sz="2400" dirty="0">
                <a:latin typeface="Times New Roman" pitchFamily="18" charset="0"/>
              </a:rPr>
              <a:t>.                              </a:t>
            </a:r>
          </a:p>
          <a:p>
            <a:pPr algn="ctr"/>
            <a:r>
              <a:rPr lang="ru-RU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Svrha procene kvaliteta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ru-RU" sz="24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planiranje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organizacija i sprovođenje interne revizije</a:t>
            </a:r>
            <a:r>
              <a:rPr lang="ru-RU" sz="2000" dirty="0" smtClean="0">
                <a:latin typeface="Times New Roman" pitchFamily="18" charset="0"/>
              </a:rPr>
              <a:t>, 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praćenje preporuka o rezultatima interne revizije</a:t>
            </a:r>
            <a:r>
              <a:rPr lang="ru-RU" sz="2000" dirty="0" smtClean="0">
                <a:latin typeface="Times New Roman" pitchFamily="18" charset="0"/>
              </a:rPr>
              <a:t>,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000" dirty="0" smtClean="0">
                <a:latin typeface="Times New Roman" pitchFamily="18" charset="0"/>
              </a:rPr>
              <a:t>poštovanje zahteva standarda interne revizije i drugih relevantnih zakona i procedura od strane rukovodilaca. </a:t>
            </a:r>
            <a:endParaRPr lang="ru-RU" sz="2000" dirty="0">
              <a:latin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</a:rPr>
              <a:t>      </a:t>
            </a:r>
          </a:p>
          <a:p>
            <a:pPr algn="just"/>
            <a:r>
              <a:rPr lang="sr-Latn-RS" sz="2000" dirty="0" smtClean="0">
                <a:latin typeface="Times New Roman" pitchFamily="18" charset="0"/>
              </a:rPr>
              <a:t>Nakon rezultata procene kvaliteta interne revizije, Državna finansijska inspekcija daje </a:t>
            </a:r>
            <a:r>
              <a:rPr lang="sr-Latn-RS" sz="2000" b="1" dirty="0" smtClean="0">
                <a:solidFill>
                  <a:schemeClr val="accent6"/>
                </a:solidFill>
                <a:latin typeface="Times New Roman" pitchFamily="18" charset="0"/>
              </a:rPr>
              <a:t>preporuke za unapređenje nedostataka </a:t>
            </a:r>
            <a:r>
              <a:rPr lang="sr-Latn-RS" sz="2000" dirty="0" smtClean="0">
                <a:latin typeface="Times New Roman" pitchFamily="18" charset="0"/>
              </a:rPr>
              <a:t>rukovodiocu centralnog organa javne administracije.</a:t>
            </a:r>
            <a:endParaRPr lang="ru-RU" sz="2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just"/>
            <a:endParaRPr lang="ru-RU" sz="2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just"/>
            <a:endParaRPr lang="ru-RU" sz="2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ctr"/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3568" y="-243407"/>
            <a:ext cx="7628384" cy="864096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46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67544" y="5877272"/>
            <a:ext cx="8676456" cy="2783458"/>
          </a:xfrm>
        </p:spPr>
        <p:txBody>
          <a:bodyPr/>
          <a:lstStyle/>
          <a:p>
            <a:r>
              <a:rPr lang="uk-UA" sz="3600" dirty="0"/>
              <a:t>   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/>
            <a:r>
              <a:rPr lang="sr-Latn-RS" sz="3000" b="1" dirty="0" smtClean="0">
                <a:solidFill>
                  <a:schemeClr val="accent2"/>
                </a:solidFill>
                <a:latin typeface="Times New Roman" pitchFamily="18" charset="0"/>
              </a:rPr>
              <a:t>Kratkoročni ciljevi</a:t>
            </a:r>
            <a:r>
              <a:rPr lang="ru-RU" sz="3000" b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2000" dirty="0">
                <a:latin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</a:rPr>
              <a:t>Nastaviti obuku za interne revizore iz ministarstava i drugih organa centralne javne administracije; za interne revizore lokalnih organa vlasti (regionalni nivo)</a:t>
            </a:r>
            <a:endParaRPr lang="ru-RU" sz="2400" dirty="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2400" dirty="0">
                <a:latin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</a:rPr>
              <a:t>Organizovati pilot projekte na centralnom i regionalnom nivou</a:t>
            </a:r>
            <a:endParaRPr lang="ru-RU" sz="2400" dirty="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2400" dirty="0">
                <a:latin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</a:rPr>
              <a:t>Razviti metodološke preporuke o organizaciji interne kontrole na centralnom i regionalnom nivou </a:t>
            </a:r>
            <a:endParaRPr lang="ru-RU" sz="2400" dirty="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2400" dirty="0">
                <a:latin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</a:rPr>
              <a:t>Razviti metodologiju </a:t>
            </a:r>
            <a:r>
              <a:rPr lang="ru-RU" sz="2400" dirty="0" smtClean="0">
                <a:latin typeface="Times New Roman" pitchFamily="18" charset="0"/>
              </a:rPr>
              <a:t>– </a:t>
            </a:r>
            <a:r>
              <a:rPr lang="sr-Latn-RS" sz="2400" dirty="0" smtClean="0">
                <a:latin typeface="Times New Roman" pitchFamily="18" charset="0"/>
              </a:rPr>
              <a:t>Smernice za eksterno izveštavanje iz jedinica interne revizije prema C</a:t>
            </a:r>
            <a:r>
              <a:rPr lang="en-US" sz="2400" dirty="0" err="1" smtClean="0">
                <a:latin typeface="Times New Roman" pitchFamily="18" charset="0"/>
              </a:rPr>
              <a:t>HU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</a:rPr>
              <a:t>(</a:t>
            </a:r>
            <a:r>
              <a:rPr lang="en-US" sz="2400" dirty="0" err="1">
                <a:latin typeface="Times New Roman" pitchFamily="18" charset="0"/>
              </a:rPr>
              <a:t>PIFC</a:t>
            </a:r>
            <a:r>
              <a:rPr lang="en-US" sz="2400" dirty="0">
                <a:latin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</a:rPr>
              <a:t>administracija</a:t>
            </a:r>
            <a:r>
              <a:rPr lang="ru-RU" sz="2400" dirty="0" smtClean="0">
                <a:latin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ru-RU" sz="2400" dirty="0">
                <a:latin typeface="Times New Roman" pitchFamily="18" charset="0"/>
              </a:rPr>
              <a:t> </a:t>
            </a:r>
            <a:r>
              <a:rPr lang="sr-Latn-RS" sz="2400" dirty="0" smtClean="0">
                <a:latin typeface="Times New Roman" pitchFamily="18" charset="0"/>
              </a:rPr>
              <a:t>Razviti metodologiju </a:t>
            </a:r>
            <a:r>
              <a:rPr lang="ru-RU" sz="2400" dirty="0" smtClean="0">
                <a:latin typeface="Times New Roman" pitchFamily="18" charset="0"/>
              </a:rPr>
              <a:t>(</a:t>
            </a:r>
            <a:r>
              <a:rPr lang="sr-Latn-RS" sz="2400" dirty="0" smtClean="0">
                <a:latin typeface="Times New Roman" pitchFamily="18" charset="0"/>
              </a:rPr>
              <a:t>praktični priručnik</a:t>
            </a:r>
            <a:r>
              <a:rPr lang="ru-RU" sz="2400" dirty="0" smtClean="0">
                <a:latin typeface="Times New Roman" pitchFamily="18" charset="0"/>
              </a:rPr>
              <a:t>) </a:t>
            </a:r>
            <a:r>
              <a:rPr lang="sr-Latn-RS" sz="2400" dirty="0" smtClean="0">
                <a:latin typeface="Times New Roman" pitchFamily="18" charset="0"/>
              </a:rPr>
              <a:t>o proceni kvaliteta (internoj i eksternoj) interne revizije</a:t>
            </a:r>
            <a:endParaRPr lang="ru-RU" sz="2400" dirty="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r>
              <a:rPr lang="sr-Latn-RS" sz="2400" dirty="0" smtClean="0">
                <a:latin typeface="Times New Roman" pitchFamily="18" charset="0"/>
              </a:rPr>
              <a:t>Razviti istraživanje o testiranju i proceni sistema interne kontrole od strane internih revizora</a:t>
            </a:r>
            <a:endParaRPr lang="ru-RU" sz="2400" dirty="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endParaRPr lang="ru-RU" sz="2400" dirty="0">
              <a:latin typeface="Times New Roman" pitchFamily="18" charset="0"/>
            </a:endParaRPr>
          </a:p>
          <a:p>
            <a:pPr marL="342900" indent="-342900" algn="just"/>
            <a:endParaRPr lang="ru-RU" sz="2400" b="1" dirty="0">
              <a:latin typeface="Times New Roman" pitchFamily="18" charset="0"/>
            </a:endParaRPr>
          </a:p>
          <a:p>
            <a:pPr marL="342900" indent="-342900" algn="just"/>
            <a:endParaRPr lang="ru-RU" sz="2400" b="1" dirty="0">
              <a:latin typeface="Times New Roman" pitchFamily="18" charset="0"/>
            </a:endParaRPr>
          </a:p>
          <a:p>
            <a:pPr marL="342900" indent="-342900" algn="just"/>
            <a:endParaRPr lang="ru-RU" sz="3000" b="1" dirty="0"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just">
              <a:buFontTx/>
              <a:buAutoNum type="arabicPeriod"/>
            </a:pPr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just"/>
            <a:r>
              <a:rPr lang="ru-RU" sz="3000" b="1" dirty="0">
                <a:solidFill>
                  <a:schemeClr val="accent2"/>
                </a:solidFill>
                <a:latin typeface="Times New Roman" pitchFamily="18" charset="0"/>
              </a:rPr>
              <a:t>                                          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43608" y="5229200"/>
            <a:ext cx="7772400" cy="1755775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560" y="980728"/>
            <a:ext cx="8532440" cy="1055266"/>
          </a:xfrm>
        </p:spPr>
        <p:txBody>
          <a:bodyPr/>
          <a:lstStyle/>
          <a:p>
            <a:r>
              <a:rPr lang="uk-UA" sz="3600" dirty="0"/>
              <a:t>   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just"/>
            <a:endParaRPr lang="ru-RU" sz="2400" b="1" dirty="0">
              <a:latin typeface="Times New Roman" pitchFamily="18" charset="0"/>
            </a:endParaRPr>
          </a:p>
          <a:p>
            <a:pPr marL="342900" indent="-342900" algn="just"/>
            <a:endParaRPr lang="ru-RU" sz="2400" b="1" dirty="0">
              <a:latin typeface="Times New Roman" pitchFamily="18" charset="0"/>
            </a:endParaRPr>
          </a:p>
          <a:p>
            <a:pPr marL="342900" indent="-342900" algn="just"/>
            <a:endParaRPr lang="ru-RU" sz="3000" b="1" dirty="0">
              <a:latin typeface="Times New Roman" pitchFamily="18" charset="0"/>
            </a:endParaRPr>
          </a:p>
          <a:p>
            <a:pPr marL="342900" indent="-342900" algn="just">
              <a:buFontTx/>
              <a:buChar char="•"/>
            </a:pPr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just">
              <a:buFontTx/>
              <a:buChar char="•"/>
            </a:pPr>
            <a:endParaRPr lang="ru-RU" sz="30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marL="342900" indent="-342900" algn="ctr"/>
            <a:r>
              <a:rPr lang="sr-Latn-RS" sz="5400" b="1" dirty="0" smtClean="0">
                <a:solidFill>
                  <a:schemeClr val="accent2"/>
                </a:solidFill>
                <a:latin typeface="Times New Roman" pitchFamily="18" charset="0"/>
              </a:rPr>
              <a:t>H</a:t>
            </a:r>
            <a:r>
              <a:rPr lang="en-US" sz="5400" b="1" dirty="0" smtClean="0">
                <a:solidFill>
                  <a:schemeClr val="accent2"/>
                </a:solidFill>
                <a:latin typeface="Times New Roman" pitchFamily="18" charset="0"/>
              </a:rPr>
              <a:t>v</a:t>
            </a:r>
            <a:r>
              <a:rPr lang="sr-Latn-RS" sz="5400" b="1" smtClean="0">
                <a:solidFill>
                  <a:schemeClr val="accent2"/>
                </a:solidFill>
                <a:latin typeface="Times New Roman" pitchFamily="18" charset="0"/>
              </a:rPr>
              <a:t>ala</a:t>
            </a:r>
            <a:r>
              <a:rPr lang="ru-RU" sz="5400" b="1" smtClean="0">
                <a:solidFill>
                  <a:schemeClr val="accent2"/>
                </a:solidFill>
                <a:latin typeface="Times New Roman" pitchFamily="18" charset="0"/>
              </a:rPr>
              <a:t>!</a:t>
            </a:r>
            <a:endParaRPr lang="ru-RU" sz="54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99592" y="3212976"/>
            <a:ext cx="7558608" cy="387474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0825" y="3886200"/>
            <a:ext cx="8642350" cy="2711450"/>
          </a:xfrm>
        </p:spPr>
        <p:txBody>
          <a:bodyPr/>
          <a:lstStyle/>
          <a:p>
            <a:r>
              <a:rPr lang="uk-UA" sz="3600"/>
              <a:t>   </a:t>
            </a:r>
            <a:endParaRPr lang="ru-RU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88989-94D4-418D-913C-D741E8396F4D}" type="slidenum">
              <a:rPr lang="ru-RU"/>
              <a:pPr/>
              <a:t>2</a:t>
            </a:fld>
            <a:endParaRPr lang="ru-RU"/>
          </a:p>
        </p:txBody>
      </p:sp>
      <p:sp>
        <p:nvSpPr>
          <p:cNvPr id="14340" name="Rectangle 4" descr="inпdex"/>
          <p:cNvSpPr>
            <a:spLocks noGrp="1" noChangeAspect="1" noChangeArrowheads="1"/>
          </p:cNvSpPr>
          <p:nvPr isPhoto="1"/>
        </p:nvSpPr>
        <p:spPr bwMode="auto">
          <a:xfrm>
            <a:off x="0" y="-53975"/>
            <a:ext cx="9144000" cy="69119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r="-917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just"/>
            <a:endParaRPr lang="ru-RU" sz="1600"/>
          </a:p>
        </p:txBody>
      </p:sp>
      <p:sp>
        <p:nvSpPr>
          <p:cNvPr id="14362" name="Rectangle 26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sr-Latn-RS" sz="3200" dirty="0" smtClean="0">
                <a:solidFill>
                  <a:schemeClr val="accent2"/>
                </a:solidFill>
              </a:rPr>
              <a:t>Pravni okvir interne revizije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14363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435975" cy="53990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r-Latn-RS" sz="1800" b="1" dirty="0" smtClean="0"/>
              <a:t>Čl</a:t>
            </a:r>
            <a:r>
              <a:rPr lang="en-US" sz="1800" b="1" dirty="0" smtClean="0"/>
              <a:t>.</a:t>
            </a:r>
            <a:r>
              <a:rPr lang="ru-RU" sz="1800" b="1" dirty="0" smtClean="0"/>
              <a:t> </a:t>
            </a:r>
            <a:r>
              <a:rPr lang="ru-RU" sz="1800" b="1" dirty="0"/>
              <a:t>26 </a:t>
            </a:r>
            <a:r>
              <a:rPr lang="sr-Latn-RS" sz="1800" b="1" dirty="0" smtClean="0"/>
              <a:t>ukrajinskog zakona o budžetu</a:t>
            </a:r>
            <a:r>
              <a:rPr lang="ru-RU" sz="1800" b="1" dirty="0" smtClean="0"/>
              <a:t>:</a:t>
            </a:r>
            <a:endParaRPr lang="ru-RU" sz="1800" b="1" dirty="0"/>
          </a:p>
          <a:p>
            <a:pPr>
              <a:lnSpc>
                <a:spcPct val="80000"/>
              </a:lnSpc>
            </a:pPr>
            <a:endParaRPr lang="ru-RU" sz="1800" b="1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 dirty="0" smtClean="0"/>
              <a:t>I</a:t>
            </a:r>
            <a:r>
              <a:rPr lang="sr-Latn-RS" sz="1800" b="1" dirty="0" smtClean="0"/>
              <a:t>nterna revizija označava aktivnosti jedinice za internu reviziju u budžetskoj instituciji čiji je cilj unapređivanje sistema upravljanja i sprečavanje nezakonitog, neefikasnog i neefektivnog korišćenja budžetskih sredstava, grešaka ili drugih nedostataka u aktivnostima budžetske institucije i njoj podređenih institucija, kao i unapređenje unutrašnje kontrole. </a:t>
            </a:r>
            <a:endParaRPr lang="ru-RU" sz="1800" b="1" i="1" dirty="0"/>
          </a:p>
          <a:p>
            <a:pPr>
              <a:lnSpc>
                <a:spcPct val="80000"/>
              </a:lnSpc>
              <a:buFontTx/>
              <a:buNone/>
            </a:pPr>
            <a:endParaRPr lang="ru-RU" sz="1800" b="1" i="1" dirty="0"/>
          </a:p>
          <a:p>
            <a:pPr>
              <a:lnSpc>
                <a:spcPct val="80000"/>
              </a:lnSpc>
              <a:buFontTx/>
              <a:buNone/>
            </a:pPr>
            <a:r>
              <a:rPr lang="sr-Latn-RS" sz="1800" b="1" i="1" dirty="0" smtClean="0"/>
              <a:t>Osnovni principi unutrašnje kontrole i interne revizije, kao i procedure za razvijanje jedinica interne revizije određivaće Kabinet ministara Ukrajine. </a:t>
            </a:r>
            <a:endParaRPr lang="ru-RU" sz="1800" b="1" i="1" dirty="0"/>
          </a:p>
          <a:p>
            <a:pPr>
              <a:lnSpc>
                <a:spcPct val="80000"/>
              </a:lnSpc>
            </a:pPr>
            <a:endParaRPr lang="ru-RU" sz="1800" b="1" i="1" dirty="0"/>
          </a:p>
          <a:p>
            <a:pPr>
              <a:lnSpc>
                <a:spcPct val="80000"/>
              </a:lnSpc>
            </a:pPr>
            <a:r>
              <a:rPr lang="sr-Latn-RS" sz="1800" b="1" dirty="0" smtClean="0"/>
              <a:t>Ukrajinski k</a:t>
            </a:r>
            <a:r>
              <a:rPr lang="en-US" sz="1800" b="1" dirty="0" smtClean="0"/>
              <a:t>o</a:t>
            </a:r>
            <a:r>
              <a:rPr lang="sr-Latn-RS" sz="1800" b="1" dirty="0" smtClean="0"/>
              <a:t>ncept razvoja </a:t>
            </a:r>
            <a:r>
              <a:rPr lang="en-US" sz="1800" b="1" dirty="0" err="1" smtClean="0"/>
              <a:t>PIFC</a:t>
            </a:r>
            <a:r>
              <a:rPr lang="en-US" sz="1800" b="1" dirty="0" smtClean="0"/>
              <a:t> </a:t>
            </a:r>
            <a:r>
              <a:rPr lang="sr-Latn-RS" sz="1800" b="1" dirty="0" smtClean="0"/>
              <a:t>i</a:t>
            </a:r>
            <a:r>
              <a:rPr lang="en-US" sz="1800" b="1" dirty="0" smtClean="0"/>
              <a:t> </a:t>
            </a:r>
            <a:r>
              <a:rPr lang="sr-Latn-RS" sz="1800" b="1" dirty="0" smtClean="0"/>
              <a:t>akcioni plan </a:t>
            </a:r>
            <a:r>
              <a:rPr lang="ru-RU" sz="1800" b="1" dirty="0" smtClean="0"/>
              <a:t>(</a:t>
            </a:r>
            <a:r>
              <a:rPr lang="sr-Latn-RS" sz="1800" b="1" dirty="0" smtClean="0"/>
              <a:t>odluka Vlade br</a:t>
            </a:r>
            <a:r>
              <a:rPr lang="en-US" sz="1800" b="1" dirty="0" smtClean="0"/>
              <a:t>. </a:t>
            </a:r>
            <a:r>
              <a:rPr lang="ru-RU" sz="1800" b="1" dirty="0"/>
              <a:t>158-р </a:t>
            </a:r>
            <a:r>
              <a:rPr lang="sr-Latn-RS" sz="1800" b="1" dirty="0" smtClean="0"/>
              <a:t>od </a:t>
            </a:r>
            <a:r>
              <a:rPr lang="ru-RU" sz="1800" b="1" dirty="0" smtClean="0"/>
              <a:t>24.05.2005 </a:t>
            </a:r>
            <a:r>
              <a:rPr lang="sr-Latn-RS" sz="1800" b="1" dirty="0" smtClean="0"/>
              <a:t>i br.</a:t>
            </a:r>
            <a:r>
              <a:rPr lang="en-US" sz="1800" b="1" dirty="0" smtClean="0"/>
              <a:t> </a:t>
            </a:r>
            <a:r>
              <a:rPr lang="ru-RU" sz="1800" b="1" dirty="0"/>
              <a:t>456-р</a:t>
            </a:r>
            <a:r>
              <a:rPr lang="en-US" sz="1800" b="1" dirty="0"/>
              <a:t> </a:t>
            </a:r>
            <a:r>
              <a:rPr lang="sr-Latn-RS" sz="1800" b="1" dirty="0" smtClean="0"/>
              <a:t>od </a:t>
            </a:r>
            <a:r>
              <a:rPr lang="ru-RU" sz="1800" b="1" dirty="0" smtClean="0"/>
              <a:t>16.11.2005</a:t>
            </a:r>
            <a:r>
              <a:rPr lang="ru-RU" sz="1800" b="1" dirty="0"/>
              <a:t>)</a:t>
            </a:r>
          </a:p>
          <a:p>
            <a:pPr>
              <a:lnSpc>
                <a:spcPct val="80000"/>
              </a:lnSpc>
            </a:pPr>
            <a:endParaRPr lang="ru-RU" sz="1800" b="1" dirty="0"/>
          </a:p>
          <a:p>
            <a:pPr>
              <a:lnSpc>
                <a:spcPct val="80000"/>
              </a:lnSpc>
            </a:pPr>
            <a:r>
              <a:rPr lang="sr-Latn-RS" sz="1800" b="1" dirty="0" smtClean="0"/>
              <a:t>Odluka ukrajinske vlade br.</a:t>
            </a:r>
            <a:r>
              <a:rPr lang="en-US" sz="1800" b="1" dirty="0" smtClean="0"/>
              <a:t> </a:t>
            </a:r>
            <a:r>
              <a:rPr lang="en-US" sz="1800" b="1" dirty="0"/>
              <a:t>1001 </a:t>
            </a:r>
            <a:r>
              <a:rPr lang="sr-Latn-RS" sz="1800" b="1" dirty="0" smtClean="0"/>
              <a:t>od </a:t>
            </a:r>
            <a:r>
              <a:rPr lang="ru-RU" sz="1800" b="1" dirty="0" smtClean="0"/>
              <a:t>29</a:t>
            </a:r>
            <a:r>
              <a:rPr lang="sr-Latn-RS" sz="1800" b="1" dirty="0" smtClean="0"/>
              <a:t>. septembra 2011 “Neka pitanja u vezi sa razvojem strukturnih jedinica interne revizije, kao i procedura za internu reviziju u ministarstvima i drugim centralnim izvršnim organima, njihovim teritorijalnim organizacijama i budžetskim institucijama unutar ministarstava i drugih organa centralne javne administracije.</a:t>
            </a:r>
            <a:r>
              <a:rPr lang="en-US" sz="1800" b="1" dirty="0" smtClean="0"/>
              <a:t>”</a:t>
            </a:r>
            <a:endParaRPr lang="ru-RU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D8E7A-2CA4-45B3-92F5-C7B3C44B7479}" type="slidenum">
              <a:rPr lang="ru-RU"/>
              <a:pPr/>
              <a:t>3</a:t>
            </a:fld>
            <a:endParaRPr lang="ru-RU"/>
          </a:p>
        </p:txBody>
      </p:sp>
      <p:sp>
        <p:nvSpPr>
          <p:cNvPr id="83970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 b="1"/>
          </a:p>
        </p:txBody>
      </p:sp>
      <p:sp>
        <p:nvSpPr>
          <p:cNvPr id="83976" name="Rectangle 8"/>
          <p:cNvSpPr>
            <a:spLocks noGrp="1" noChangeArrowheads="1"/>
          </p:cNvSpPr>
          <p:nvPr>
            <p:ph type="title"/>
          </p:nvPr>
        </p:nvSpPr>
        <p:spPr>
          <a:xfrm>
            <a:off x="468313" y="765175"/>
            <a:ext cx="8291512" cy="1368425"/>
          </a:xfrm>
        </p:spPr>
        <p:txBody>
          <a:bodyPr/>
          <a:lstStyle/>
          <a:p>
            <a:r>
              <a:rPr lang="ru-RU" sz="2400" dirty="0">
                <a:latin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</a:rPr>
            </a:b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O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dluka Vlade Ukrajine br. 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</a:rPr>
              <a:t>1001 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od</a:t>
            </a: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29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s</a:t>
            </a:r>
            <a:r>
              <a:rPr lang="en-US" sz="2400" b="1" dirty="0" err="1" smtClean="0">
                <a:solidFill>
                  <a:schemeClr val="accent2"/>
                </a:solidFill>
                <a:latin typeface="Times New Roman" pitchFamily="18" charset="0"/>
              </a:rPr>
              <a:t>eptembr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a</a:t>
            </a:r>
            <a:r>
              <a:rPr lang="en-US" sz="24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2011</a:t>
            </a:r>
            <a:r>
              <a:rPr lang="sr-Latn-RS" sz="2400" b="1" dirty="0" smtClean="0">
                <a:solidFill>
                  <a:schemeClr val="accent2"/>
                </a:solidFill>
                <a:latin typeface="Times New Roman" pitchFamily="18" charset="0"/>
              </a:rPr>
              <a:t>.</a:t>
            </a:r>
            <a:r>
              <a:rPr lang="ru-RU" sz="24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sr-Latn-RS" sz="2000" b="1" dirty="0" smtClean="0"/>
              <a:t>“</a:t>
            </a:r>
            <a:r>
              <a:rPr lang="sr-Latn-RS" sz="2000" b="1" dirty="0" smtClean="0"/>
              <a:t>Neka pitanja u vezi sa razvojem strukturnih jedinica interne revizije, kao i procedura za internu reviziju u ministarstvima i drugim centralnim izvršnim organima, njihovim teritorijalnim organizacijama i budžetskim institucijama unutar ministarstava i drugih organa centralne javne administracije.</a:t>
            </a:r>
            <a:r>
              <a:rPr lang="en-US" sz="2000" b="1" dirty="0" smtClean="0"/>
              <a:t>”</a:t>
            </a:r>
            <a:r>
              <a:rPr lang="ru-RU" sz="2000" dirty="0">
                <a:latin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</a:rPr>
            </a:br>
            <a:r>
              <a:rPr lang="ru-RU" sz="2000" b="1" dirty="0"/>
              <a:t/>
            </a:r>
            <a:br>
              <a:rPr lang="ru-RU" sz="2000" b="1" dirty="0"/>
            </a:br>
            <a:endParaRPr lang="ru-RU" sz="2000" b="1" dirty="0"/>
          </a:p>
        </p:txBody>
      </p:sp>
      <p:sp>
        <p:nvSpPr>
          <p:cNvPr id="83978" name="Rectangle 10"/>
          <p:cNvSpPr>
            <a:spLocks noGrp="1" noChangeArrowheads="1"/>
          </p:cNvSpPr>
          <p:nvPr>
            <p:ph idx="1"/>
          </p:nvPr>
        </p:nvSpPr>
        <p:spPr>
          <a:xfrm>
            <a:off x="611188" y="2924175"/>
            <a:ext cx="8229600" cy="354647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1800" dirty="0" smtClean="0"/>
              <a:t>Procedure</a:t>
            </a:r>
            <a:r>
              <a:rPr lang="sr-Latn-RS" sz="1800" dirty="0" smtClean="0"/>
              <a:t> za razvijanje strukturnih jedinica interne revizije i za izvršavanje revizija</a:t>
            </a:r>
            <a:endParaRPr lang="ru-RU" sz="1800" dirty="0"/>
          </a:p>
          <a:p>
            <a:pPr>
              <a:buFont typeface="Wingdings" pitchFamily="2" charset="2"/>
              <a:buChar char="Ø"/>
            </a:pPr>
            <a:r>
              <a:rPr lang="sr-Latn-RS" sz="1800" dirty="0" smtClean="0"/>
              <a:t>Organizaciona i funkcionalna nezavisnost strukturnih jedinica interne revizije </a:t>
            </a:r>
            <a:endParaRPr lang="ru-RU" sz="1800" dirty="0"/>
          </a:p>
          <a:p>
            <a:pPr>
              <a:buFont typeface="Wingdings" pitchFamily="2" charset="2"/>
              <a:buChar char="Ø"/>
            </a:pPr>
            <a:endParaRPr lang="ru-RU" sz="1800" dirty="0"/>
          </a:p>
          <a:p>
            <a:pPr>
              <a:buFont typeface="Wingdings" pitchFamily="2" charset="2"/>
              <a:buChar char="Ø"/>
            </a:pPr>
            <a:r>
              <a:rPr lang="en-US" sz="1800" dirty="0" smtClean="0"/>
              <a:t>P</a:t>
            </a:r>
            <a:r>
              <a:rPr lang="sr-Latn-RS" sz="1800" dirty="0" smtClean="0"/>
              <a:t>revencija nezakonitog uplitanja trećih strana u planiranje, izvršavanje i izveštavanje interne revizije</a:t>
            </a:r>
            <a:endParaRPr lang="ru-RU" sz="1800" dirty="0"/>
          </a:p>
          <a:p>
            <a:pPr>
              <a:buFont typeface="Wingdings" pitchFamily="2" charset="2"/>
              <a:buChar char="Ø"/>
            </a:pPr>
            <a:endParaRPr lang="ru-RU" sz="1800" dirty="0"/>
          </a:p>
          <a:p>
            <a:pPr>
              <a:buFont typeface="Wingdings" pitchFamily="2" charset="2"/>
              <a:buChar char="Ø"/>
            </a:pPr>
            <a:r>
              <a:rPr lang="sr-Latn-RS" sz="1800" dirty="0" smtClean="0"/>
              <a:t>Preporuke za lokalne vlasti za izgradnju strukturnih jedinica interne revizije do 1. januara </a:t>
            </a:r>
            <a:r>
              <a:rPr lang="en-US" sz="1800" dirty="0" smtClean="0"/>
              <a:t>2012</a:t>
            </a:r>
            <a:r>
              <a:rPr lang="en-US" sz="1800" dirty="0"/>
              <a:t>. </a:t>
            </a:r>
            <a:endParaRPr lang="ru-RU" sz="1800" dirty="0"/>
          </a:p>
          <a:p>
            <a:pPr>
              <a:buFont typeface="Wingdings" pitchFamily="2" charset="2"/>
              <a:buNone/>
            </a:pPr>
            <a:endParaRPr lang="ru-RU" sz="1800" dirty="0"/>
          </a:p>
        </p:txBody>
      </p:sp>
      <p:sp>
        <p:nvSpPr>
          <p:cNvPr id="83977" name="Rectangle 9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6165304"/>
            <a:ext cx="8748464" cy="3633267"/>
          </a:xfrm>
        </p:spPr>
        <p:txBody>
          <a:bodyPr/>
          <a:lstStyle/>
          <a:p>
            <a:endParaRPr lang="uk-UA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FADFA-FFF9-47F8-A3A7-F1D19683D837}" type="slidenum">
              <a:rPr lang="ru-RU"/>
              <a:pPr/>
              <a:t>4</a:t>
            </a:fld>
            <a:endParaRPr lang="ru-RU"/>
          </a:p>
        </p:txBody>
      </p:sp>
      <p:sp>
        <p:nvSpPr>
          <p:cNvPr id="93186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b="1" dirty="0"/>
          </a:p>
          <a:p>
            <a:pPr algn="ctr"/>
            <a:endParaRPr lang="ru-RU" b="1" dirty="0"/>
          </a:p>
          <a:p>
            <a:pPr algn="ctr"/>
            <a:r>
              <a:rPr lang="sr-Latn-RS" b="1" dirty="0" smtClean="0">
                <a:solidFill>
                  <a:schemeClr val="accent2"/>
                </a:solidFill>
              </a:rPr>
              <a:t>PROCEDURE ZA RAZVIJANJE JEDINICA INTERNE REVIZIJE:</a:t>
            </a:r>
            <a:endParaRPr lang="ru-RU" b="1" dirty="0">
              <a:solidFill>
                <a:schemeClr val="accent2"/>
              </a:solidFill>
            </a:endParaRPr>
          </a:p>
          <a:p>
            <a:pPr algn="ctr"/>
            <a:endParaRPr lang="ru-RU" b="1" dirty="0">
              <a:solidFill>
                <a:schemeClr val="accent2"/>
              </a:solidFill>
            </a:endParaRPr>
          </a:p>
          <a:p>
            <a:pPr algn="just"/>
            <a:r>
              <a:rPr lang="sr-Latn-RS" b="1" i="1" dirty="0" smtClean="0"/>
              <a:t>Interna revizija </a:t>
            </a:r>
            <a:r>
              <a:rPr lang="sr-Latn-RS" dirty="0" smtClean="0"/>
              <a:t>se fokusira na aktivnosti centralnih organa javne administracije, njihovih teritorijalnih organizacija i budžetskih institucija, bilo u celini ili za pojedinačna pitanja (odvojene faze) i mere koje su njihovi rukovodioci preduzeli kako bi osigurali efektivno funkcionisanje sistema interne kontrole (praćenje principa legitimnosti i efektivnog korišćenja budžetskih sredstava, učinak usklađen sa određenim ciljevima, ostvarivanje ciljeva, planovi i praćenje zahteva za aktivnosti centralnog javnog organa, njegovih teritorijalnih jedinica i budžetskih institucija, kao i  </a:t>
            </a:r>
            <a:r>
              <a:rPr lang="sr-Latn-RS" dirty="0" smtClean="0"/>
              <a:t>preduzeća, institucija i organizacija unutar delokruga ministarstava i drugih centralnih organa javne administracije)</a:t>
            </a:r>
            <a:endParaRPr lang="ru-RU" dirty="0"/>
          </a:p>
          <a:p>
            <a:pPr algn="just"/>
            <a:endParaRPr lang="ru-RU" dirty="0"/>
          </a:p>
          <a:p>
            <a:pPr algn="just">
              <a:buFont typeface="Wingdings" pitchFamily="2" charset="2"/>
              <a:buChar char="ü"/>
            </a:pPr>
            <a:r>
              <a:rPr lang="sr-Latn-RS" b="1" dirty="0" smtClean="0">
                <a:solidFill>
                  <a:schemeClr val="accent2"/>
                </a:solidFill>
              </a:rPr>
              <a:t>CILJEVI I FUNKCIJE</a:t>
            </a:r>
            <a:endParaRPr lang="ru-RU" b="1" dirty="0">
              <a:solidFill>
                <a:schemeClr val="accent2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RS" b="1" dirty="0" smtClean="0">
                <a:solidFill>
                  <a:schemeClr val="accent2"/>
                </a:solidFill>
              </a:rPr>
              <a:t>RASPORED ZA INTERNU REVIZIJU</a:t>
            </a:r>
            <a:endParaRPr lang="ru-RU" b="1" dirty="0">
              <a:solidFill>
                <a:schemeClr val="accent2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RS" b="1" dirty="0" smtClean="0">
                <a:solidFill>
                  <a:schemeClr val="accent2"/>
                </a:solidFill>
              </a:rPr>
              <a:t>NEKI KRITERIJUMI ZA BROJ ZAPOSLENIH U INTERNOJ REVIZIJI</a:t>
            </a:r>
          </a:p>
          <a:p>
            <a:pPr algn="just">
              <a:buFont typeface="Wingdings" pitchFamily="2" charset="2"/>
              <a:buChar char="ü"/>
            </a:pPr>
            <a:r>
              <a:rPr lang="sr-Latn-RS" b="1" dirty="0" smtClean="0">
                <a:solidFill>
                  <a:schemeClr val="accent2"/>
                </a:solidFill>
              </a:rPr>
              <a:t>ZAHTEVI ZA RUKOVODIOCA JEDINICE I INTERNE REVIZORE </a:t>
            </a:r>
            <a:endParaRPr lang="ru-RU" b="1" dirty="0">
              <a:solidFill>
                <a:schemeClr val="accent2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RS" b="1" dirty="0" smtClean="0">
                <a:solidFill>
                  <a:schemeClr val="accent2"/>
                </a:solidFill>
              </a:rPr>
              <a:t>PRAVA</a:t>
            </a:r>
            <a:r>
              <a:rPr lang="en-US" b="1" dirty="0" smtClean="0">
                <a:solidFill>
                  <a:schemeClr val="accent2"/>
                </a:solidFill>
              </a:rPr>
              <a:t> </a:t>
            </a:r>
            <a:endParaRPr lang="ru-RU" b="1" dirty="0">
              <a:solidFill>
                <a:schemeClr val="accent2"/>
              </a:solidFill>
            </a:endParaRPr>
          </a:p>
          <a:p>
            <a:pPr algn="just">
              <a:buFont typeface="Wingdings" pitchFamily="2" charset="2"/>
              <a:buChar char="ü"/>
            </a:pPr>
            <a:r>
              <a:rPr lang="sr-Latn-RS" b="1" dirty="0" smtClean="0">
                <a:solidFill>
                  <a:schemeClr val="accent2"/>
                </a:solidFill>
              </a:rPr>
              <a:t>IZVEŠTAVANJE </a:t>
            </a:r>
            <a:endParaRPr lang="ru-RU" b="1" dirty="0">
              <a:solidFill>
                <a:schemeClr val="accent2"/>
              </a:solidFill>
            </a:endParaRPr>
          </a:p>
          <a:p>
            <a:pPr algn="just">
              <a:buFont typeface="Wingdings" pitchFamily="2" charset="2"/>
              <a:buNone/>
            </a:pPr>
            <a:endParaRPr lang="ru-RU" dirty="0"/>
          </a:p>
          <a:p>
            <a:pPr algn="just">
              <a:buFont typeface="Wingdings" pitchFamily="2" charset="2"/>
              <a:buChar char="ü"/>
            </a:pPr>
            <a:endParaRPr lang="ru-RU" dirty="0"/>
          </a:p>
          <a:p>
            <a:pPr algn="just">
              <a:buFont typeface="Wingdings" pitchFamily="2" charset="2"/>
              <a:buChar char="ü"/>
            </a:pPr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  <a:p>
            <a:pPr algn="just"/>
            <a:endParaRPr lang="ru-RU" dirty="0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683568" y="1988840"/>
            <a:ext cx="8280400" cy="738187"/>
          </a:xfrm>
        </p:spPr>
        <p:txBody>
          <a:bodyPr/>
          <a:lstStyle/>
          <a:p>
            <a:r>
              <a:rPr lang="ru-RU" sz="2000" b="1" dirty="0" smtClean="0"/>
              <a:t> 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3645024"/>
            <a:ext cx="8460432" cy="2481139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endParaRPr lang="uk-UA" b="1" dirty="0">
              <a:latin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62D09-7579-4EF8-B12F-84AC670AE194}" type="slidenum">
              <a:rPr lang="ru-RU"/>
              <a:pPr/>
              <a:t>5</a:t>
            </a:fld>
            <a:endParaRPr lang="ru-RU"/>
          </a:p>
        </p:txBody>
      </p:sp>
      <p:sp>
        <p:nvSpPr>
          <p:cNvPr id="142338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endParaRPr lang="ru-RU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/>
            <a:r>
              <a:rPr lang="sr-Latn-RS" sz="3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Jedinice interne revizije unutar ministarstava i drugih organa javne administracije u Ukrajini:</a:t>
            </a:r>
            <a:endParaRPr lang="ru-RU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</a:t>
            </a:r>
            <a:r>
              <a:rPr lang="sr-Latn-R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Ugrađene u 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66 </a:t>
            </a:r>
            <a:r>
              <a:rPr lang="sr-Latn-R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organizacija 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(87</a:t>
            </a: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%), </a:t>
            </a:r>
            <a:r>
              <a:rPr lang="sr-Latn-R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sa ukupnim brojem internih revizora oko </a:t>
            </a:r>
            <a:r>
              <a:rPr lang="en-U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1,500. </a:t>
            </a:r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	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azlozi zbog kojih još nisu uspostavljene u ostalim organizacijama 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10): </a:t>
            </a:r>
          </a:p>
          <a:p>
            <a:pPr algn="just">
              <a:buFont typeface="Wingdings" pitchFamily="2" charset="2"/>
              <a:buNone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(1)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eki organizacioni nedostaci u procesu uspostavljanja novih jedinica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(2) 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Nedovoljan broj zaposlenih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ctr">
              <a:buFont typeface="Wingdings" pitchFamily="2" charset="2"/>
              <a:buNone/>
            </a:pPr>
            <a:r>
              <a:rPr lang="en-US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sr-Latn-RS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raktične aktivnosti su započele</a:t>
            </a:r>
            <a:r>
              <a:rPr lang="ru-RU" sz="24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ru-RU" sz="24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/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P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lanovi interne revizije su prikupljeni i razmotreni 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– </a:t>
            </a: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50 </a:t>
            </a:r>
            <a:r>
              <a:rPr lang="sr-Latn-R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organizacija 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(75</a:t>
            </a: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%),</a:t>
            </a: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među kojima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v"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Revizije učinka 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5</a:t>
            </a: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%)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Finansijske revizije 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(60</a:t>
            </a: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%)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Revizije usklađenosti 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(25</a:t>
            </a: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%)</a:t>
            </a:r>
          </a:p>
          <a:p>
            <a:pPr algn="just">
              <a:buFont typeface="Wingdings" pitchFamily="2" charset="2"/>
              <a:buChar char="v"/>
            </a:pP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Kompleksne revizije </a:t>
            </a:r>
            <a:r>
              <a:rPr lang="ru-RU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(10</a:t>
            </a:r>
            <a:r>
              <a:rPr lang="ru-RU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%</a:t>
            </a:r>
            <a:r>
              <a:rPr lang="en-US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/>
            <a:endParaRPr lang="ru-RU" sz="24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Tx/>
              <a:buChar char="-"/>
            </a:pP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endParaRPr lang="ru-RU" sz="32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title"/>
          </p:nvPr>
        </p:nvSpPr>
        <p:spPr>
          <a:xfrm>
            <a:off x="2411760" y="2924944"/>
            <a:ext cx="8229600" cy="1143000"/>
          </a:xfrm>
        </p:spPr>
        <p:txBody>
          <a:bodyPr/>
          <a:lstStyle/>
          <a:p>
            <a:r>
              <a:rPr lang="ru-RU" sz="3200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14234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5436096" y="2348880"/>
            <a:ext cx="8362950" cy="2160587"/>
          </a:xfrm>
        </p:spPr>
        <p:txBody>
          <a:bodyPr/>
          <a:lstStyle/>
          <a:p>
            <a:pPr>
              <a:buFontTx/>
              <a:buNone/>
            </a:pP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42341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6858000"/>
            <a:ext cx="8229600" cy="2625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D3B60-5AC9-4A8E-BD98-2C9F2A8C0BAE}" type="slidenum">
              <a:rPr lang="ru-RU"/>
              <a:pPr/>
              <a:t>6</a:t>
            </a:fld>
            <a:endParaRPr lang="ru-RU"/>
          </a:p>
        </p:txBody>
      </p:sp>
      <p:sp>
        <p:nvSpPr>
          <p:cNvPr id="151554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600" dirty="0" smtClean="0">
                <a:solidFill>
                  <a:schemeClr val="accent2"/>
                </a:solidFill>
              </a:rPr>
              <a:t>Smernice za internu reviziju</a:t>
            </a:r>
            <a:endParaRPr lang="ru-RU" sz="3600" dirty="0">
              <a:solidFill>
                <a:schemeClr val="accent2"/>
              </a:solidFill>
            </a:endParaRPr>
          </a:p>
        </p:txBody>
      </p:sp>
      <p:sp>
        <p:nvSpPr>
          <p:cNvPr id="15155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8313" y="1484313"/>
            <a:ext cx="8362950" cy="2160587"/>
          </a:xfrm>
        </p:spPr>
        <p:txBody>
          <a:bodyPr/>
          <a:lstStyle/>
          <a:p>
            <a:pPr>
              <a:buFontTx/>
              <a:buNone/>
            </a:pPr>
            <a:r>
              <a:rPr lang="sr-Latn-R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STANDARDI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buFontTx/>
              <a:buNone/>
            </a:pPr>
            <a:r>
              <a:rPr lang="sr-Latn-R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interne revizije</a:t>
            </a:r>
            <a:endParaRPr lang="ru-RU" sz="28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None/>
            </a:pP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Odobreni Naredbom br. 1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247 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od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04.10.2011 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ukrajinskog Ministarstva finansija (registrovana kod ukrajinskog M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nistarstva pravde br.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1219/19957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od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20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oktobra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2011</a:t>
            </a:r>
            <a:r>
              <a:rPr lang="ru-RU" sz="2000" dirty="0">
                <a:latin typeface="Times New Roman" pitchFamily="18" charset="0"/>
              </a:rPr>
              <a:t>)</a:t>
            </a:r>
          </a:p>
          <a:p>
            <a:pPr algn="just">
              <a:buFontTx/>
              <a:buNone/>
            </a:pPr>
            <a:endParaRPr lang="ru-RU" sz="2000" dirty="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sr-Latn-R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ETIČKI KODEKS</a:t>
            </a:r>
            <a: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sr-Latn-RS" sz="28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za interne revizore</a:t>
            </a:r>
            <a:endParaRPr lang="ru-RU" sz="28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buFontTx/>
              <a:buNone/>
            </a:pP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Odobren kroz Naredbu br.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1217 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od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29.09.2011 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ukrajinskog M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nistarstva finansija (registrovana kod ukrajinskog M</a:t>
            </a:r>
            <a:r>
              <a:rPr lang="en-US" sz="20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i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nistarstva pravde br. </a:t>
            </a:r>
            <a:r>
              <a:rPr lang="ru-RU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1195/19933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od </a:t>
            </a:r>
            <a:r>
              <a:rPr lang="ru-RU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17</a:t>
            </a: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 oktobra </a:t>
            </a:r>
            <a:r>
              <a:rPr lang="ru-RU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2011</a:t>
            </a:r>
            <a:r>
              <a:rPr lang="ru-RU" sz="2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)</a:t>
            </a:r>
          </a:p>
          <a:p>
            <a:pPr>
              <a:buFontTx/>
              <a:buNone/>
            </a:pP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611560" y="5805264"/>
            <a:ext cx="8229600" cy="2625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b="1" dirty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112B0F-0553-48FB-90D3-53583281708F}" type="slidenum">
              <a:rPr lang="ru-RU"/>
              <a:pPr/>
              <a:t>7</a:t>
            </a:fld>
            <a:endParaRPr lang="ru-RU"/>
          </a:p>
        </p:txBody>
      </p:sp>
      <p:sp>
        <p:nvSpPr>
          <p:cNvPr id="125954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b="1" dirty="0" smtClean="0">
                <a:solidFill>
                  <a:schemeClr val="accent2"/>
                </a:solidFill>
                <a:latin typeface="Times New Roman" pitchFamily="18" charset="0"/>
              </a:rPr>
              <a:t>Standardi interne revizije</a:t>
            </a:r>
            <a:r>
              <a:rPr lang="ru-RU" sz="3200" b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uk-UA" sz="28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2595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57200" y="1628775"/>
            <a:ext cx="8362950" cy="2016125"/>
          </a:xfrm>
        </p:spPr>
        <p:txBody>
          <a:bodyPr/>
          <a:lstStyle/>
          <a:p>
            <a:r>
              <a:rPr lang="sr-Latn-RS" sz="2800" b="1" dirty="0" smtClean="0">
                <a:latin typeface="Times New Roman" pitchFamily="18" charset="0"/>
              </a:rPr>
              <a:t>Smernice za internu reviziju</a:t>
            </a:r>
            <a:endParaRPr lang="ru-RU" sz="2800" b="1" dirty="0">
              <a:latin typeface="Times New Roman" pitchFamily="18" charset="0"/>
            </a:endParaRPr>
          </a:p>
          <a:p>
            <a:r>
              <a:rPr lang="sr-Latn-RS" sz="2800" b="1" dirty="0" smtClean="0">
                <a:latin typeface="Times New Roman" pitchFamily="18" charset="0"/>
              </a:rPr>
              <a:t>Pravila profesionalnog poslovanja</a:t>
            </a:r>
            <a:endParaRPr lang="uk-UA" sz="2800" b="1" dirty="0">
              <a:latin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ru-RU" sz="20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2595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500438"/>
            <a:ext cx="8229600" cy="2625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sr-Latn-RS" b="1" dirty="0" smtClean="0">
                <a:latin typeface="Times New Roman" pitchFamily="18" charset="0"/>
              </a:rPr>
              <a:t>Uniformni pristup organizaciji i sprovođenju interne revizije </a:t>
            </a:r>
            <a:endParaRPr lang="ru-RU" b="1" dirty="0">
              <a:latin typeface="Times New Roman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sr-Latn-RS" b="1" dirty="0" smtClean="0">
                <a:latin typeface="Times New Roman" pitchFamily="18" charset="0"/>
              </a:rPr>
              <a:t>Priprema izveštaja revizije, zaključaka i preporuka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sr-Latn-RS" b="1" dirty="0" smtClean="0">
                <a:latin typeface="Times New Roman" pitchFamily="18" charset="0"/>
              </a:rPr>
              <a:t>Procena kvaliteta interne revizije</a:t>
            </a:r>
            <a:endParaRPr lang="ru-RU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906E7-E418-4900-A8A7-5AD586FBF767}" type="slidenum">
              <a:rPr lang="ru-RU"/>
              <a:pPr/>
              <a:t>8</a:t>
            </a:fld>
            <a:endParaRPr lang="ru-RU"/>
          </a:p>
        </p:txBody>
      </p:sp>
      <p:sp>
        <p:nvSpPr>
          <p:cNvPr id="136194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b="1" dirty="0" smtClean="0">
                <a:solidFill>
                  <a:schemeClr val="accent2"/>
                </a:solidFill>
                <a:latin typeface="Times New Roman" pitchFamily="18" charset="0"/>
              </a:rPr>
              <a:t>ETIČKI KODEKS</a:t>
            </a:r>
            <a: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  <a:t/>
            </a:r>
            <a:br>
              <a:rPr lang="ru-RU" sz="3200" b="1" dirty="0">
                <a:solidFill>
                  <a:schemeClr val="accent2"/>
                </a:solidFill>
                <a:latin typeface="Times New Roman" pitchFamily="18" charset="0"/>
              </a:rPr>
            </a:br>
            <a:r>
              <a:rPr lang="sr-Latn-RS" sz="3200" b="1" dirty="0" smtClean="0">
                <a:solidFill>
                  <a:schemeClr val="accent2"/>
                </a:solidFill>
                <a:latin typeface="Times New Roman" pitchFamily="18" charset="0"/>
              </a:rPr>
              <a:t>za interne revizore</a:t>
            </a:r>
            <a:r>
              <a:rPr lang="ru-RU" sz="2800" b="1" dirty="0" smtClean="0">
                <a:solidFill>
                  <a:schemeClr val="accent2"/>
                </a:solidFill>
                <a:latin typeface="Times New Roman" pitchFamily="18" charset="0"/>
              </a:rPr>
              <a:t>:</a:t>
            </a:r>
            <a:r>
              <a:rPr lang="uk-UA" sz="3200" b="1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endParaRPr lang="ru-RU" sz="3200" b="1" dirty="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13619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179388" y="1557338"/>
            <a:ext cx="8785225" cy="2087562"/>
          </a:xfrm>
        </p:spPr>
        <p:txBody>
          <a:bodyPr/>
          <a:lstStyle/>
          <a:p>
            <a:pPr algn="just">
              <a:buFont typeface="Wingdings" pitchFamily="2" charset="2"/>
              <a:buChar char="v"/>
            </a:pPr>
            <a:r>
              <a:rPr lang="sr-Latn-R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Formulisan kao skup principa, sistem moralnih i profesionalnih vrednosti i pravila ponašanja za interne revizore ili zvaničnike zadužene za internu reviziju i koji se dobrovoljno obavezuju da će poštovati ove vrednosti i pravila u svojim profesionalnim aktivnostima. </a:t>
            </a:r>
            <a:r>
              <a:rPr lang="en-US" sz="2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endParaRPr lang="ru-RU" sz="28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716338"/>
            <a:ext cx="8229600" cy="2881312"/>
          </a:xfrm>
        </p:spPr>
        <p:txBody>
          <a:bodyPr/>
          <a:lstStyle/>
          <a:p>
            <a:pPr algn="just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</a:rPr>
              <a:t>Moral</a:t>
            </a:r>
            <a:r>
              <a:rPr lang="sr-Latn-RS" sz="2400" b="1" dirty="0" smtClean="0">
                <a:latin typeface="Times New Roman" pitchFamily="18" charset="0"/>
              </a:rPr>
              <a:t>ni i etički principi profesionalnih aktivnosti: integritet, nezavisnost i objektivnost, poverljivost, profesionalna stručnost;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sr-Latn-RS" sz="2400" b="1" dirty="0" smtClean="0">
                <a:latin typeface="Times New Roman" pitchFamily="18" charset="0"/>
              </a:rPr>
              <a:t>Rukovodioci jedinica interne revizije su odgovorni za kontrolu i superviziju načina na koji se poštuju zahtevi K</a:t>
            </a:r>
            <a:r>
              <a:rPr lang="en-US" sz="2400" b="1" dirty="0" smtClean="0">
                <a:latin typeface="Times New Roman" pitchFamily="18" charset="0"/>
              </a:rPr>
              <a:t>o</a:t>
            </a:r>
            <a:r>
              <a:rPr lang="sr-Latn-RS" sz="2400" b="1" dirty="0" smtClean="0">
                <a:latin typeface="Times New Roman" pitchFamily="18" charset="0"/>
              </a:rPr>
              <a:t>deksa</a:t>
            </a:r>
            <a:r>
              <a:rPr lang="ru-RU" sz="2400" b="1" dirty="0" smtClean="0">
                <a:latin typeface="Times New Roman" pitchFamily="18" charset="0"/>
              </a:rPr>
              <a:t>;</a:t>
            </a:r>
            <a:endParaRPr lang="ru-RU" sz="2400" b="1" dirty="0">
              <a:latin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RS" sz="2400" b="1" dirty="0" smtClean="0">
                <a:latin typeface="Times New Roman" pitchFamily="18" charset="0"/>
              </a:rPr>
              <a:t>P</a:t>
            </a:r>
            <a:r>
              <a:rPr lang="en-US" sz="2400" b="1" dirty="0" smtClean="0">
                <a:latin typeface="Times New Roman" pitchFamily="18" charset="0"/>
              </a:rPr>
              <a:t>o</a:t>
            </a:r>
            <a:r>
              <a:rPr lang="sr-Latn-RS" sz="2400" b="1" dirty="0" smtClean="0">
                <a:latin typeface="Times New Roman" pitchFamily="18" charset="0"/>
              </a:rPr>
              <a:t>ništavanje ostvarivanja nezakonite dobiti i poklona (donacije) </a:t>
            </a:r>
            <a:endParaRPr lang="ru-RU" sz="2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 descr="inпdex"/>
          <p:cNvSpPr>
            <a:spLocks noGrp="1" noChangeAspect="1" noChangeArrowheads="1"/>
          </p:cNvSpPr>
          <p:nvPr isPhoto="1"/>
        </p:nvSpPr>
        <p:spPr bwMode="auto">
          <a:xfrm>
            <a:off x="0" y="9525"/>
            <a:ext cx="9144000" cy="6848475"/>
          </a:xfrm>
          <a:prstGeom prst="rect">
            <a:avLst/>
          </a:prstGeom>
          <a:blipFill dpi="0" rotWithShape="1">
            <a:blip r:embed="rId3" cstate="print">
              <a:alphaModFix amt="25000"/>
            </a:blip>
            <a:srcRect/>
            <a:stretch>
              <a:fillRect b="-10"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sr-Latn-RS" sz="2800" b="1" dirty="0" smtClean="0">
                <a:solidFill>
                  <a:schemeClr val="accent2"/>
                </a:solidFill>
                <a:latin typeface="Times New Roman" pitchFamily="18" charset="0"/>
              </a:rPr>
              <a:t>P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o</a:t>
            </a:r>
            <a:r>
              <a:rPr lang="sr-Latn-RS" sz="2800" b="1" dirty="0" smtClean="0">
                <a:solidFill>
                  <a:schemeClr val="accent2"/>
                </a:solidFill>
                <a:latin typeface="Times New Roman" pitchFamily="18" charset="0"/>
              </a:rPr>
              <a:t>d</a:t>
            </a:r>
            <a:r>
              <a:rPr lang="sr-Latn-RS" sz="2800" b="1" dirty="0" smtClean="0">
                <a:solidFill>
                  <a:schemeClr val="accent2"/>
                </a:solidFill>
                <a:latin typeface="Times New Roman" pitchFamily="18" charset="0"/>
              </a:rPr>
              <a:t>rška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“intern</a:t>
            </a:r>
            <a:r>
              <a:rPr lang="sr-Latn-RS" sz="2800" b="1" dirty="0" smtClean="0">
                <a:solidFill>
                  <a:schemeClr val="accent2"/>
                </a:solidFill>
                <a:latin typeface="Times New Roman" pitchFamily="18" charset="0"/>
              </a:rPr>
              <a:t>oj kontroli i internoj reviziji javnog sektora u Ukrajini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</a:rPr>
              <a:t>”</a:t>
            </a:r>
            <a:endParaRPr lang="ru-RU" sz="2800" b="1" dirty="0">
              <a:solidFill>
                <a:schemeClr val="accent2"/>
              </a:solidFill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/>
              <a:t> </a:t>
            </a:r>
            <a:r>
              <a:rPr lang="sr-Latn-RS" dirty="0" smtClean="0"/>
              <a:t>U cilju podrške </a:t>
            </a:r>
            <a:r>
              <a:rPr lang="sr-Latn-RS" b="1" dirty="0" smtClean="0"/>
              <a:t>praktične implementacije ovog novog tipa aktivnosti </a:t>
            </a:r>
            <a:r>
              <a:rPr lang="sr-Latn-RS" dirty="0" smtClean="0"/>
              <a:t>(funkcija interne revizije), kao deo saradnje između Državne finansijske inspekcije Ukrajine i M</a:t>
            </a:r>
            <a:r>
              <a:rPr lang="en-US" dirty="0" err="1" smtClean="0"/>
              <a:t>i</a:t>
            </a:r>
            <a:r>
              <a:rPr lang="sr-Latn-RS" dirty="0" smtClean="0"/>
              <a:t>nistarstva finansija Kraljevine Holandije, organizovana je </a:t>
            </a:r>
            <a:r>
              <a:rPr lang="sr-Latn-RS" b="1" dirty="0" smtClean="0"/>
              <a:t>obuka iz interne kontrole i revizije</a:t>
            </a:r>
            <a:r>
              <a:rPr lang="sr-Latn-RS" dirty="0" smtClean="0"/>
              <a:t> u novembru-decembru 2011 za </a:t>
            </a:r>
            <a:r>
              <a:rPr lang="sr-Latn-RS" b="1" dirty="0" smtClean="0"/>
              <a:t>100 internih revizora</a:t>
            </a:r>
            <a:r>
              <a:rPr lang="ru-RU" sz="2000" b="1" dirty="0" smtClean="0">
                <a:latin typeface="Times New Roman" pitchFamily="18" charset="0"/>
              </a:rPr>
              <a:t>;</a:t>
            </a:r>
            <a:endParaRPr lang="ru-RU" sz="20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ru-RU" sz="2000" b="1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dirty="0" smtClean="0">
                <a:latin typeface="Times New Roman" pitchFamily="18" charset="0"/>
              </a:rPr>
              <a:t>U aprilu </a:t>
            </a:r>
            <a:r>
              <a:rPr lang="en-US" sz="2000" dirty="0" smtClean="0">
                <a:latin typeface="Times New Roman" pitchFamily="18" charset="0"/>
              </a:rPr>
              <a:t>2012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sr-Latn-RS" sz="2000" dirty="0" smtClean="0">
                <a:latin typeface="Times New Roman" pitchFamily="18" charset="0"/>
              </a:rPr>
              <a:t>održana je </a:t>
            </a:r>
            <a:r>
              <a:rPr lang="sr-Latn-RS" sz="2000" b="1" dirty="0" smtClean="0">
                <a:latin typeface="Times New Roman" pitchFamily="18" charset="0"/>
              </a:rPr>
              <a:t>obuka o uvođenju interne revizije u javni sektor</a:t>
            </a:r>
            <a:r>
              <a:rPr lang="sr-Latn-RS" sz="2000" dirty="0" smtClean="0">
                <a:latin typeface="Times New Roman" pitchFamily="18" charset="0"/>
              </a:rPr>
              <a:t>, koja je okupila 165 učesnika. Obuka je organizovana u obliku diskusija i pojašnjenja najproblematičnijih pitanja i uključila je međunarodne eksperte interne revizije, predstavnike Državne finansijske inspekcije Ukrajine i Revizorske komore</a:t>
            </a:r>
            <a:r>
              <a:rPr lang="ru-RU" sz="2000" dirty="0" smtClean="0">
                <a:latin typeface="Times New Roman" pitchFamily="18" charset="0"/>
              </a:rPr>
              <a:t>;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000" dirty="0" smtClean="0">
                <a:latin typeface="Times New Roman" pitchFamily="18" charset="0"/>
              </a:rPr>
              <a:t>U </a:t>
            </a:r>
            <a:r>
              <a:rPr lang="ru-RU" sz="2000" dirty="0" smtClean="0">
                <a:latin typeface="Times New Roman" pitchFamily="18" charset="0"/>
              </a:rPr>
              <a:t>2011-2012</a:t>
            </a:r>
            <a:r>
              <a:rPr lang="en-US" sz="2000" dirty="0">
                <a:latin typeface="Times New Roman" pitchFamily="18" charset="0"/>
              </a:rPr>
              <a:t>, </a:t>
            </a:r>
            <a:r>
              <a:rPr lang="sr-Latn-RS" sz="2000" b="1" dirty="0" smtClean="0">
                <a:latin typeface="Times New Roman" pitchFamily="18" charset="0"/>
              </a:rPr>
              <a:t>inicirano </a:t>
            </a:r>
            <a:r>
              <a:rPr lang="sr-Latn-RS" sz="2000" b="1" dirty="0" smtClean="0">
                <a:latin typeface="Times New Roman" pitchFamily="18" charset="0"/>
              </a:rPr>
              <a:t>je više</a:t>
            </a:r>
            <a:r>
              <a:rPr lang="sr-Latn-RS" sz="2000" dirty="0" smtClean="0">
                <a:latin typeface="Times New Roman" pitchFamily="18" charset="0"/>
              </a:rPr>
              <a:t> </a:t>
            </a:r>
            <a:r>
              <a:rPr lang="sr-Latn-RS" sz="2000" b="1" dirty="0" smtClean="0">
                <a:latin typeface="Times New Roman" pitchFamily="18" charset="0"/>
              </a:rPr>
              <a:t>p</a:t>
            </a:r>
            <a:r>
              <a:rPr lang="en-US" sz="2000" b="1" dirty="0" err="1" smtClean="0">
                <a:latin typeface="Times New Roman" pitchFamily="18" charset="0"/>
              </a:rPr>
              <a:t>ilot</a:t>
            </a:r>
            <a:r>
              <a:rPr lang="en-US" sz="2000" b="1" dirty="0" smtClean="0">
                <a:latin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</a:rPr>
              <a:t>proje</a:t>
            </a:r>
            <a:r>
              <a:rPr lang="sr-Latn-RS" sz="2000" b="1" dirty="0" smtClean="0">
                <a:latin typeface="Times New Roman" pitchFamily="18" charset="0"/>
              </a:rPr>
              <a:t>kata </a:t>
            </a:r>
            <a:r>
              <a:rPr lang="sr-Latn-RS" sz="2000" b="1" dirty="0" smtClean="0">
                <a:latin typeface="Times New Roman" pitchFamily="18" charset="0"/>
              </a:rPr>
              <a:t>kako </a:t>
            </a:r>
            <a:r>
              <a:rPr lang="sr-Latn-RS" sz="2000" dirty="0" smtClean="0">
                <a:latin typeface="Times New Roman" pitchFamily="18" charset="0"/>
              </a:rPr>
              <a:t>bi se izgradio sistem interne kontrole u Trezoru (centralni nivo izvršnih vlasti) i javne adminstracije u Kijevskoj oblasti (lokalna samouprava)</a:t>
            </a:r>
            <a:endParaRPr lang="ru-RU" sz="2000" dirty="0">
              <a:latin typeface="Times New Roman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ru-RU" sz="2000" dirty="0">
              <a:latin typeface="Times New Roman" pitchFamily="18" charset="0"/>
            </a:endParaRP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9552" y="620688"/>
            <a:ext cx="7772400" cy="1470025"/>
          </a:xfrm>
        </p:spPr>
        <p:txBody>
          <a:bodyPr/>
          <a:lstStyle/>
          <a:p>
            <a:r>
              <a:rPr lang="uk-UA" sz="4000" dirty="0">
                <a:solidFill>
                  <a:schemeClr val="accent2"/>
                </a:solidFill>
              </a:rPr>
              <a:t> </a:t>
            </a:r>
            <a:endParaRPr lang="ru-RU" sz="4000" dirty="0">
              <a:solidFill>
                <a:schemeClr val="accent2"/>
              </a:solidFill>
            </a:endParaRPr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1916832"/>
            <a:ext cx="6400800" cy="1752600"/>
          </a:xfrm>
        </p:spPr>
        <p:txBody>
          <a:bodyPr/>
          <a:lstStyle/>
          <a:p>
            <a:r>
              <a:rPr lang="uk-UA" sz="3600" dirty="0"/>
              <a:t> </a:t>
            </a:r>
            <a:endParaRPr lang="ru-RU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</TotalTime>
  <Words>1006</Words>
  <Application>Microsoft Office PowerPoint</Application>
  <PresentationFormat>On-screen Show (4:3)</PresentationFormat>
  <Paragraphs>222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Slide 1</vt:lpstr>
      <vt:lpstr>Pravni okvir interne revizije</vt:lpstr>
      <vt:lpstr> Odluka Vlade Ukrajine br.  1001 od 29. septembra 2011.  “Neka pitanja u vezi sa razvojem strukturnih jedinica interne revizije, kao i procedura za internu reviziju u ministarstvima i drugim centralnim izvršnim organima, njihovim teritorijalnim organizacijama i budžetskim institucijama unutar ministarstava i drugih organa centralne javne administracije.”  </vt:lpstr>
      <vt:lpstr>  </vt:lpstr>
      <vt:lpstr> </vt:lpstr>
      <vt:lpstr>Smernice za internu reviziju</vt:lpstr>
      <vt:lpstr>Standardi interne revizije: </vt:lpstr>
      <vt:lpstr>ETIČKI KODEKS za interne revizore: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ayt</dc:creator>
  <cp:lastModifiedBy>natasa</cp:lastModifiedBy>
  <cp:revision>110</cp:revision>
  <dcterms:created xsi:type="dcterms:W3CDTF">2012-02-22T08:10:45Z</dcterms:created>
  <dcterms:modified xsi:type="dcterms:W3CDTF">2012-06-12T11:28:43Z</dcterms:modified>
</cp:coreProperties>
</file>