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63" r:id="rId3"/>
    <p:sldId id="292" r:id="rId4"/>
    <p:sldId id="296" r:id="rId5"/>
    <p:sldId id="305" r:id="rId6"/>
    <p:sldId id="310" r:id="rId7"/>
    <p:sldId id="297" r:id="rId8"/>
    <p:sldId id="302" r:id="rId9"/>
    <p:sldId id="299" r:id="rId10"/>
    <p:sldId id="300" r:id="rId11"/>
    <p:sldId id="301" r:id="rId12"/>
    <p:sldId id="303" r:id="rId13"/>
    <p:sldId id="306" r:id="rId14"/>
    <p:sldId id="307" r:id="rId15"/>
    <p:sldId id="309" r:id="rId16"/>
    <p:sldId id="311"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696"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84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84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84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070804-62CC-4BC0-A535-DB700DC4E954}" type="slidenum">
              <a:rPr lang="ru-RU"/>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829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829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29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29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829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F80D4E1-F16F-41A2-B3B4-950A4EFEF86B}"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903E61-9EB8-482F-B2F9-05B944A565F7}" type="slidenum">
              <a:rPr lang="ru-RU"/>
              <a:pPr/>
              <a:t>1</a:t>
            </a:fld>
            <a:endParaRPr lang="ru-RU"/>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B741C-8BC1-4785-B25F-55F643C9BAEB}" type="slidenum">
              <a:rPr lang="ru-RU"/>
              <a:pPr/>
              <a:t>10</a:t>
            </a:fld>
            <a:endParaRPr lang="ru-RU"/>
          </a:p>
        </p:txBody>
      </p:sp>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05DC5-C1F9-4D4C-AFDD-F75B8047DD9C}" type="slidenum">
              <a:rPr lang="ru-RU"/>
              <a:pPr/>
              <a:t>11</a:t>
            </a:fld>
            <a:endParaRPr lang="ru-RU"/>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5E61B8-97D2-4F7F-968A-8214F33D21F1}" type="slidenum">
              <a:rPr lang="ru-RU"/>
              <a:pPr/>
              <a:t>12</a:t>
            </a:fld>
            <a:endParaRPr lang="ru-RU"/>
          </a:p>
        </p:txBody>
      </p:sp>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439B8A-7C71-4938-954E-D2E599CAD27F}" type="slidenum">
              <a:rPr lang="ru-RU"/>
              <a:pPr/>
              <a:t>13</a:t>
            </a:fld>
            <a:endParaRPr lang="ru-RU"/>
          </a:p>
        </p:txBody>
      </p:sp>
      <p:sp>
        <p:nvSpPr>
          <p:cNvPr id="145410" name="Rectangle 2"/>
          <p:cNvSpPr>
            <a:spLocks noRo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FD58D6-8710-4CB5-AE28-8CCECBAEEB6D}" type="slidenum">
              <a:rPr lang="ru-RU"/>
              <a:pPr/>
              <a:t>14</a:t>
            </a:fld>
            <a:endParaRPr lang="ru-RU"/>
          </a:p>
        </p:txBody>
      </p:sp>
      <p:sp>
        <p:nvSpPr>
          <p:cNvPr id="147458" name="Rectangle 2"/>
          <p:cNvSpPr>
            <a:spLocks noRo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C63E6C-0258-4A4A-BD3A-5E08BE32E626}" type="slidenum">
              <a:rPr lang="ru-RU"/>
              <a:pPr/>
              <a:t>15</a:t>
            </a:fld>
            <a:endParaRPr lang="ru-RU"/>
          </a:p>
        </p:txBody>
      </p:sp>
      <p:sp>
        <p:nvSpPr>
          <p:cNvPr id="150530" name="Rectangle 2"/>
          <p:cNvSpPr>
            <a:spLocks noRo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960DD7-0602-4A45-92B5-C96446BCCC13}" type="slidenum">
              <a:rPr lang="ru-RU"/>
              <a:pPr/>
              <a:t>16</a:t>
            </a:fld>
            <a:endParaRPr lang="ru-RU"/>
          </a:p>
        </p:txBody>
      </p:sp>
      <p:sp>
        <p:nvSpPr>
          <p:cNvPr id="154626" name="Rectangle 2"/>
          <p:cNvSpPr>
            <a:spLocks noRo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3B202E-2275-4BEC-8296-AC530B233ADF}" type="slidenum">
              <a:rPr lang="ru-RU"/>
              <a:pPr/>
              <a:t>2</a:t>
            </a:fld>
            <a:endParaRPr lang="ru-RU"/>
          </a:p>
        </p:txBody>
      </p:sp>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7BA85C-F71F-488C-9033-A84698B1699E}" type="slidenum">
              <a:rPr lang="ru-RU"/>
              <a:pPr/>
              <a:t>3</a:t>
            </a:fld>
            <a:endParaRPr lang="ru-RU"/>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E4ACFF-A118-450D-BCAD-FB2157B0F09A}" type="slidenum">
              <a:rPr lang="ru-RU"/>
              <a:pPr/>
              <a:t>4</a:t>
            </a:fld>
            <a:endParaRPr lang="ru-RU"/>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94436A-7EE7-4E79-89F3-4011D6F36379}" type="slidenum">
              <a:rPr lang="ru-RU"/>
              <a:pPr/>
              <a:t>5</a:t>
            </a:fld>
            <a:endParaRPr lang="ru-RU"/>
          </a:p>
        </p:txBody>
      </p:sp>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F0F7AD-9DD9-4B87-86D1-F2D606F40770}" type="slidenum">
              <a:rPr lang="ru-RU"/>
              <a:pPr/>
              <a:t>6</a:t>
            </a:fld>
            <a:endParaRPr lang="ru-RU"/>
          </a:p>
        </p:txBody>
      </p:sp>
      <p:sp>
        <p:nvSpPr>
          <p:cNvPr id="152578" name="Rectangle 2"/>
          <p:cNvSpPr>
            <a:spLocks noRo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DB0B8C-7F74-4B99-B4DE-64131DDE09B7}" type="slidenum">
              <a:rPr lang="ru-RU"/>
              <a:pPr/>
              <a:t>7</a:t>
            </a:fld>
            <a:endParaRPr lang="ru-RU"/>
          </a:p>
        </p:txBody>
      </p:sp>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BC56CC-8BC0-4F7D-94C8-A2300CCC1CE1}" type="slidenum">
              <a:rPr lang="ru-RU"/>
              <a:pPr/>
              <a:t>8</a:t>
            </a:fld>
            <a:endParaRPr lang="ru-RU"/>
          </a:p>
        </p:txBody>
      </p:sp>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5BBA02-1B81-4A3D-BCDE-22C6328A64EF}" type="slidenum">
              <a:rPr lang="ru-RU"/>
              <a:pPr/>
              <a:t>9</a:t>
            </a:fld>
            <a:endParaRPr lang="ru-RU"/>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en-US"/>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972A8D8-6F63-44F5-8B6C-9671485080D2}"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8424D63-797D-4052-8CA8-06FD9578D45C}"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en-US"/>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EE67022-3818-4E8E-A6E0-9CDA9776FD97}"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en-US"/>
              <a:t>Образец заголовка</a:t>
            </a:r>
            <a:endParaRPr lang="ru-RU"/>
          </a:p>
        </p:txBody>
      </p:sp>
      <p:sp>
        <p:nvSpPr>
          <p:cNvPr id="3" name="Содержимое 2"/>
          <p:cNvSpPr>
            <a:spLocks noGrp="1"/>
          </p:cNvSpPr>
          <p:nvPr>
            <p:ph sz="half" idx="1"/>
          </p:nvPr>
        </p:nvSpPr>
        <p:spPr>
          <a:xfrm>
            <a:off x="457200" y="1600200"/>
            <a:ext cx="8229600" cy="2185988"/>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457200" y="3938588"/>
            <a:ext cx="8229600" cy="2187575"/>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A061ECE5-F119-4B9E-A7A0-D957D971575F}"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idx="1"/>
          </p:nvPr>
        </p:nvSpPr>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90F9C05-1208-4C3D-9B47-D321FA375953}"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7D32C4F-8143-4CDB-87D0-8E02A9352490}"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E8AAD72-6902-475F-8DCA-6FD0874E9568}"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en-US"/>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D87ED3DB-D8E6-43DE-85C1-B2AEF1783150}"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4F65AF8A-28FA-417E-9EE7-18E8461AE8EB}"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B65FA1C8-8796-4D93-B0DE-228F70AB55E9}"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en-US"/>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5429840-E086-4ED9-AEE9-6E293C830575}"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en-US"/>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7EA3442-6EFD-431C-82D9-83BD8F1D7BFA}"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13746A4-9478-47F4-BEE7-F19C7B230128}"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descr="inпdex"/>
          <p:cNvSpPr>
            <a:spLocks noGrp="1" noChangeAspect="1" noChangeArrowheads="1"/>
          </p:cNvSpPr>
          <p:nvPr isPhoto="1"/>
        </p:nvSpPr>
        <p:spPr bwMode="auto">
          <a:xfrm>
            <a:off x="0" y="9525"/>
            <a:ext cx="9144000" cy="6848475"/>
          </a:xfrm>
          <a:prstGeom prst="rect">
            <a:avLst/>
          </a:prstGeom>
          <a:blipFill dpi="0" rotWithShape="1">
            <a:blip r:embed="rId3">
              <a:alphaModFix amt="54000"/>
            </a:blip>
            <a:srcRect/>
            <a:stretch>
              <a:fillRect b="-10"/>
            </a:stretch>
          </a:blipFill>
          <a:ln w="9525">
            <a:solidFill>
              <a:schemeClr val="tx1"/>
            </a:solidFill>
            <a:miter lim="800000"/>
            <a:headEnd/>
            <a:tailEnd/>
          </a:ln>
          <a:effectLst/>
        </p:spPr>
        <p:txBody>
          <a:bodyPr/>
          <a:lstStyle/>
          <a:p>
            <a:pPr algn="ctr"/>
            <a:endParaRPr lang="uk-UA" b="1">
              <a:solidFill>
                <a:srgbClr val="FFFF00"/>
              </a:solidFill>
              <a:effectLst>
                <a:outerShdw blurRad="38100" dist="38100" dir="2700000" algn="tl">
                  <a:srgbClr val="C0C0C0"/>
                </a:outerShdw>
              </a:effectLst>
            </a:endParaRPr>
          </a:p>
          <a:p>
            <a:pPr algn="ctr"/>
            <a:endParaRPr lang="uk-UA" b="1">
              <a:solidFill>
                <a:srgbClr val="FFFF00"/>
              </a:solidFill>
              <a:effectLst>
                <a:outerShdw blurRad="38100" dist="38100" dir="2700000" algn="tl">
                  <a:srgbClr val="C0C0C0"/>
                </a:outerShdw>
              </a:effectLst>
            </a:endParaRPr>
          </a:p>
          <a:p>
            <a:pPr algn="ctr"/>
            <a:endParaRPr lang="uk-UA" b="1">
              <a:solidFill>
                <a:srgbClr val="FFFF00"/>
              </a:solidFill>
              <a:effectLst>
                <a:outerShdw blurRad="38100" dist="38100" dir="2700000" algn="tl">
                  <a:srgbClr val="C0C0C0"/>
                </a:outerShdw>
              </a:effectLst>
            </a:endParaRPr>
          </a:p>
          <a:p>
            <a:pPr algn="ctr"/>
            <a:endParaRPr lang="uk-UA" b="1">
              <a:solidFill>
                <a:srgbClr val="FFFF00"/>
              </a:solidFill>
              <a:effectLst>
                <a:outerShdw blurRad="38100" dist="38100" dir="2700000" algn="tl">
                  <a:srgbClr val="C0C0C0"/>
                </a:outerShdw>
              </a:effectLst>
            </a:endParaRPr>
          </a:p>
          <a:p>
            <a:pPr algn="ctr"/>
            <a:endParaRPr lang="uk-UA" b="1">
              <a:solidFill>
                <a:srgbClr val="FFFF00"/>
              </a:solidFill>
              <a:effectLst>
                <a:outerShdw blurRad="38100" dist="38100" dir="2700000" algn="tl">
                  <a:srgbClr val="C0C0C0"/>
                </a:outerShdw>
              </a:effectLst>
            </a:endParaRPr>
          </a:p>
          <a:p>
            <a:pPr algn="ctr"/>
            <a:endParaRPr lang="uk-UA" b="1">
              <a:solidFill>
                <a:srgbClr val="FFFF00"/>
              </a:solidFill>
              <a:effectLst>
                <a:outerShdw blurRad="38100" dist="38100" dir="2700000" algn="tl">
                  <a:srgbClr val="C0C0C0"/>
                </a:outerShdw>
              </a:effectLst>
            </a:endParaRPr>
          </a:p>
          <a:p>
            <a:pPr algn="ctr"/>
            <a:endParaRPr lang="uk-UA" b="1">
              <a:solidFill>
                <a:srgbClr val="FFFF00"/>
              </a:solidFill>
              <a:effectLst>
                <a:outerShdw blurRad="38100" dist="38100" dir="2700000" algn="tl">
                  <a:srgbClr val="C0C0C0"/>
                </a:outerShdw>
              </a:effectLst>
            </a:endParaRPr>
          </a:p>
          <a:p>
            <a:pPr algn="ctr"/>
            <a:r>
              <a:rPr lang="en-US" sz="3600" b="1">
                <a:solidFill>
                  <a:schemeClr val="accent2"/>
                </a:solidFill>
                <a:effectLst>
                  <a:outerShdw blurRad="38100" dist="38100" dir="2700000" algn="tl">
                    <a:srgbClr val="C0C0C0"/>
                  </a:outerShdw>
                </a:effectLst>
                <a:latin typeface="Times New Roman" pitchFamily="18" charset="0"/>
              </a:rPr>
              <a:t>DEVELOPMENT OF </a:t>
            </a:r>
            <a:r>
              <a:rPr lang="ru-RU" sz="3600" b="1">
                <a:solidFill>
                  <a:schemeClr val="accent2"/>
                </a:solidFill>
                <a:effectLst>
                  <a:outerShdw blurRad="38100" dist="38100" dir="2700000" algn="tl">
                    <a:srgbClr val="C0C0C0"/>
                  </a:outerShdw>
                </a:effectLst>
                <a:latin typeface="Times New Roman" pitchFamily="18" charset="0"/>
              </a:rPr>
              <a:t> </a:t>
            </a:r>
          </a:p>
          <a:p>
            <a:pPr algn="ctr"/>
            <a:r>
              <a:rPr lang="en-US" sz="3600" b="1">
                <a:solidFill>
                  <a:schemeClr val="accent2"/>
                </a:solidFill>
                <a:effectLst>
                  <a:outerShdw blurRad="38100" dist="38100" dir="2700000" algn="tl">
                    <a:srgbClr val="C0C0C0"/>
                  </a:outerShdw>
                </a:effectLst>
                <a:latin typeface="Times New Roman" pitchFamily="18" charset="0"/>
              </a:rPr>
              <a:t>INTERNAL AUDIT IN UKRAINE</a:t>
            </a:r>
            <a:endParaRPr lang="ru-RU" sz="2400"/>
          </a:p>
        </p:txBody>
      </p:sp>
      <p:sp>
        <p:nvSpPr>
          <p:cNvPr id="2053" name="Rectangle 5"/>
          <p:cNvSpPr>
            <a:spLocks noChangeArrowheads="1"/>
          </p:cNvSpPr>
          <p:nvPr/>
        </p:nvSpPr>
        <p:spPr bwMode="auto">
          <a:xfrm>
            <a:off x="539750" y="5013325"/>
            <a:ext cx="8135938" cy="863600"/>
          </a:xfrm>
          <a:prstGeom prst="rect">
            <a:avLst/>
          </a:prstGeom>
          <a:noFill/>
          <a:ln w="9525">
            <a:noFill/>
            <a:miter lim="800000"/>
            <a:headEnd/>
            <a:tailEnd/>
          </a:ln>
        </p:spPr>
        <p:txBody>
          <a:bodyPr/>
          <a:lstStyle/>
          <a:p>
            <a:pPr algn="ctr">
              <a:lnSpc>
                <a:spcPct val="80000"/>
              </a:lnSpc>
              <a:spcBef>
                <a:spcPct val="20000"/>
              </a:spcBef>
            </a:pPr>
            <a:r>
              <a:rPr lang="en-US" b="1">
                <a:latin typeface="Times New Roman" pitchFamily="18" charset="0"/>
              </a:rPr>
              <a:t>CHU PIFC</a:t>
            </a:r>
            <a:endParaRPr lang="ru-RU" b="1">
              <a:latin typeface="Times New Roman" pitchFamily="18" charset="0"/>
            </a:endParaRPr>
          </a:p>
          <a:p>
            <a:pPr algn="ctr">
              <a:lnSpc>
                <a:spcPct val="80000"/>
              </a:lnSpc>
              <a:spcBef>
                <a:spcPct val="20000"/>
              </a:spcBef>
            </a:pPr>
            <a:r>
              <a:rPr lang="en-US" b="1">
                <a:latin typeface="Times New Roman" pitchFamily="18" charset="0"/>
              </a:rPr>
              <a:t>State Financial Inspection of Ukraine</a:t>
            </a:r>
            <a:endParaRPr lang="ru-RU" b="1">
              <a:latin typeface="Times New Roman" pitchFamily="18" charset="0"/>
            </a:endParaRPr>
          </a:p>
          <a:p>
            <a:pPr algn="ctr">
              <a:lnSpc>
                <a:spcPct val="80000"/>
              </a:lnSpc>
              <a:spcBef>
                <a:spcPct val="20000"/>
              </a:spcBef>
            </a:pPr>
            <a:r>
              <a:rPr lang="ru-RU" b="1">
                <a:latin typeface="Times New Roman" pitchFamily="18" charset="0"/>
              </a:rPr>
              <a:t>  </a:t>
            </a:r>
          </a:p>
          <a:p>
            <a:pPr algn="ctr">
              <a:lnSpc>
                <a:spcPct val="80000"/>
              </a:lnSpc>
              <a:spcBef>
                <a:spcPct val="20000"/>
              </a:spcBef>
            </a:pPr>
            <a:r>
              <a:rPr lang="en-US" b="1">
                <a:latin typeface="Times New Roman" pitchFamily="18" charset="0"/>
              </a:rPr>
              <a:t>Anna Krivchenkova</a:t>
            </a:r>
            <a:endParaRPr lang="ru-RU" b="1">
              <a:latin typeface="Times New Roman" pitchFamily="18" charset="0"/>
            </a:endParaRPr>
          </a:p>
          <a:p>
            <a:pPr algn="ctr">
              <a:lnSpc>
                <a:spcPct val="80000"/>
              </a:lnSpc>
              <a:spcBef>
                <a:spcPct val="20000"/>
              </a:spcBef>
            </a:pPr>
            <a:endParaRPr lang="ru-RU" b="1">
              <a:latin typeface="Times New Roman" pitchFamily="18" charset="0"/>
            </a:endParaRPr>
          </a:p>
          <a:p>
            <a:pPr algn="ctr">
              <a:lnSpc>
                <a:spcPct val="80000"/>
              </a:lnSpc>
              <a:spcBef>
                <a:spcPct val="20000"/>
              </a:spcBef>
            </a:pPr>
            <a:endParaRPr lang="ru-RU"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descr="inпdex"/>
          <p:cNvSpPr>
            <a:spLocks noGrp="1" noChangeAspect="1" noChangeArrowheads="1"/>
          </p:cNvSpPr>
          <p:nvPr isPhoto="1"/>
        </p:nvSpPr>
        <p:spPr bwMode="auto">
          <a:xfrm>
            <a:off x="0" y="9525"/>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algn="ctr"/>
            <a:r>
              <a:rPr lang="en-US" sz="2800" b="1">
                <a:solidFill>
                  <a:schemeClr val="accent2"/>
                </a:solidFill>
                <a:latin typeface="Times New Roman" pitchFamily="18" charset="0"/>
              </a:rPr>
              <a:t>Training of internal auditors </a:t>
            </a:r>
            <a:r>
              <a:rPr lang="ru-RU" sz="2800" b="1">
                <a:solidFill>
                  <a:schemeClr val="accent2"/>
                </a:solidFill>
                <a:latin typeface="Times New Roman" pitchFamily="18" charset="0"/>
              </a:rPr>
              <a:t>– </a:t>
            </a:r>
            <a:r>
              <a:rPr lang="en-US" sz="2800" b="1">
                <a:solidFill>
                  <a:schemeClr val="accent2"/>
                </a:solidFill>
                <a:latin typeface="Times New Roman" pitchFamily="18" charset="0"/>
              </a:rPr>
              <a:t>bimonthly cycle of trainings</a:t>
            </a:r>
            <a:endParaRPr lang="ru-RU" sz="2800" b="1">
              <a:solidFill>
                <a:schemeClr val="accent2"/>
              </a:solidFill>
              <a:latin typeface="Times New Roman" pitchFamily="18" charset="0"/>
            </a:endParaRPr>
          </a:p>
          <a:p>
            <a:pPr algn="just"/>
            <a:endParaRPr lang="ru-RU"/>
          </a:p>
          <a:p>
            <a:pPr algn="just">
              <a:buFont typeface="Wingdings" pitchFamily="2" charset="2"/>
              <a:buChar char="q"/>
            </a:pPr>
            <a:r>
              <a:rPr lang="ru-RU" sz="2400" b="1">
                <a:latin typeface="Times New Roman" pitchFamily="18" charset="0"/>
              </a:rPr>
              <a:t> </a:t>
            </a:r>
            <a:r>
              <a:rPr lang="en-US" sz="2400" b="1">
                <a:latin typeface="Times New Roman" pitchFamily="18" charset="0"/>
              </a:rPr>
              <a:t>attendance by over </a:t>
            </a:r>
            <a:r>
              <a:rPr lang="ru-RU" sz="2400" b="1">
                <a:solidFill>
                  <a:schemeClr val="accent2"/>
                </a:solidFill>
                <a:latin typeface="Times New Roman" pitchFamily="18" charset="0"/>
              </a:rPr>
              <a:t>100</a:t>
            </a:r>
            <a:r>
              <a:rPr lang="ru-RU" sz="2400" b="1">
                <a:latin typeface="Times New Roman" pitchFamily="18" charset="0"/>
              </a:rPr>
              <a:t> </a:t>
            </a:r>
            <a:r>
              <a:rPr lang="en-US" sz="2400" b="1">
                <a:latin typeface="Times New Roman" pitchFamily="18" charset="0"/>
              </a:rPr>
              <a:t>people, prospective internal auditors out of </a:t>
            </a:r>
            <a:r>
              <a:rPr lang="ru-RU" sz="2400" b="1">
                <a:solidFill>
                  <a:schemeClr val="accent2"/>
                </a:solidFill>
                <a:latin typeface="Times New Roman" pitchFamily="18" charset="0"/>
              </a:rPr>
              <a:t>65 </a:t>
            </a:r>
            <a:r>
              <a:rPr lang="en-US" sz="2400" b="1">
                <a:latin typeface="Times New Roman" pitchFamily="18" charset="0"/>
              </a:rPr>
              <a:t>public administration authorities</a:t>
            </a:r>
            <a:r>
              <a:rPr lang="ru-RU" sz="2400" b="1">
                <a:latin typeface="Times New Roman" pitchFamily="18" charset="0"/>
              </a:rPr>
              <a:t>;</a:t>
            </a:r>
          </a:p>
          <a:p>
            <a:pPr algn="just">
              <a:buFont typeface="Wingdings" pitchFamily="2" charset="2"/>
              <a:buChar char="q"/>
            </a:pPr>
            <a:r>
              <a:rPr lang="ru-RU" sz="2400" b="1">
                <a:latin typeface="Times New Roman" pitchFamily="18" charset="0"/>
              </a:rPr>
              <a:t> </a:t>
            </a:r>
            <a:r>
              <a:rPr lang="en-US" sz="2400" b="1">
                <a:latin typeface="Times New Roman" pitchFamily="18" charset="0"/>
              </a:rPr>
              <a:t>lectures and practical modules</a:t>
            </a:r>
            <a:r>
              <a:rPr lang="ru-RU" sz="2400" b="1">
                <a:latin typeface="Times New Roman" pitchFamily="18" charset="0"/>
              </a:rPr>
              <a:t>;</a:t>
            </a:r>
          </a:p>
          <a:p>
            <a:pPr algn="ctr">
              <a:buFont typeface="Wingdings" pitchFamily="2" charset="2"/>
              <a:buNone/>
            </a:pPr>
            <a:r>
              <a:rPr lang="ru-RU" sz="2400" b="1">
                <a:latin typeface="Times New Roman" pitchFamily="18" charset="0"/>
              </a:rPr>
              <a:t> </a:t>
            </a:r>
          </a:p>
          <a:p>
            <a:pPr algn="ctr">
              <a:buFont typeface="Wingdings" pitchFamily="2" charset="2"/>
              <a:buNone/>
            </a:pPr>
            <a:r>
              <a:rPr lang="en-US" sz="2400" b="1" u="sng">
                <a:latin typeface="Times New Roman" pitchFamily="18" charset="0"/>
              </a:rPr>
              <a:t>lectures</a:t>
            </a:r>
            <a:r>
              <a:rPr lang="ru-RU" sz="2400" b="1" u="sng">
                <a:latin typeface="Times New Roman" pitchFamily="18" charset="0"/>
              </a:rPr>
              <a:t> (</a:t>
            </a:r>
            <a:r>
              <a:rPr lang="ru-RU" sz="2400" b="1" u="sng">
                <a:solidFill>
                  <a:schemeClr val="accent2"/>
                </a:solidFill>
                <a:latin typeface="Times New Roman" pitchFamily="18" charset="0"/>
              </a:rPr>
              <a:t>80</a:t>
            </a:r>
            <a:r>
              <a:rPr lang="ru-RU" sz="2400" b="1" u="sng">
                <a:latin typeface="Times New Roman" pitchFamily="18" charset="0"/>
              </a:rPr>
              <a:t> </a:t>
            </a:r>
            <a:r>
              <a:rPr lang="en-US" sz="2400" b="1" u="sng">
                <a:latin typeface="Times New Roman" pitchFamily="18" charset="0"/>
              </a:rPr>
              <a:t>hours</a:t>
            </a:r>
            <a:r>
              <a:rPr lang="ru-RU" sz="2400" b="1" u="sng">
                <a:latin typeface="Times New Roman" pitchFamily="18" charset="0"/>
              </a:rPr>
              <a:t>):</a:t>
            </a:r>
          </a:p>
          <a:p>
            <a:pPr algn="just">
              <a:buFont typeface="Wingdings" pitchFamily="2" charset="2"/>
              <a:buNone/>
            </a:pPr>
            <a:r>
              <a:rPr lang="ru-RU" sz="2400" b="1">
                <a:latin typeface="Times New Roman" pitchFamily="18" charset="0"/>
              </a:rPr>
              <a:t> </a:t>
            </a:r>
            <a:r>
              <a:rPr lang="ru-RU" sz="2400" b="1" i="1">
                <a:latin typeface="Times New Roman" pitchFamily="18" charset="0"/>
              </a:rPr>
              <a:t>– </a:t>
            </a:r>
            <a:r>
              <a:rPr lang="en-US" sz="2400" b="1" i="1">
                <a:latin typeface="Times New Roman" pitchFamily="18" charset="0"/>
              </a:rPr>
              <a:t>internal control </a:t>
            </a:r>
            <a:r>
              <a:rPr lang="ru-RU" sz="2400" b="1">
                <a:latin typeface="Times New Roman" pitchFamily="18" charset="0"/>
              </a:rPr>
              <a:t>– </a:t>
            </a:r>
            <a:r>
              <a:rPr lang="ru-RU" sz="2400" b="1">
                <a:solidFill>
                  <a:schemeClr val="accent2"/>
                </a:solidFill>
                <a:latin typeface="Times New Roman" pitchFamily="18" charset="0"/>
              </a:rPr>
              <a:t>40</a:t>
            </a:r>
            <a:r>
              <a:rPr lang="ru-RU" sz="2400" b="1">
                <a:latin typeface="Times New Roman" pitchFamily="18" charset="0"/>
              </a:rPr>
              <a:t> </a:t>
            </a:r>
            <a:r>
              <a:rPr lang="en-US" sz="2400" b="1">
                <a:latin typeface="Times New Roman" pitchFamily="18" charset="0"/>
              </a:rPr>
              <a:t>hours</a:t>
            </a:r>
            <a:endParaRPr lang="ru-RU" sz="2400" b="1">
              <a:latin typeface="Times New Roman" pitchFamily="18" charset="0"/>
            </a:endParaRPr>
          </a:p>
          <a:p>
            <a:pPr algn="just">
              <a:buFont typeface="Wingdings" pitchFamily="2" charset="2"/>
              <a:buNone/>
            </a:pPr>
            <a:r>
              <a:rPr lang="ru-RU" sz="2400" b="1">
                <a:latin typeface="Times New Roman" pitchFamily="18" charset="0"/>
              </a:rPr>
              <a:t> - </a:t>
            </a:r>
            <a:r>
              <a:rPr lang="en-US" sz="2400" b="1" i="1">
                <a:latin typeface="Times New Roman" pitchFamily="18" charset="0"/>
              </a:rPr>
              <a:t>internal audit</a:t>
            </a:r>
            <a:r>
              <a:rPr lang="ru-RU" sz="2400" b="1" i="1">
                <a:latin typeface="Times New Roman" pitchFamily="18" charset="0"/>
              </a:rPr>
              <a:t> – </a:t>
            </a:r>
            <a:r>
              <a:rPr lang="ru-RU" sz="2400" b="1">
                <a:solidFill>
                  <a:schemeClr val="accent2"/>
                </a:solidFill>
                <a:latin typeface="Times New Roman" pitchFamily="18" charset="0"/>
              </a:rPr>
              <a:t>40</a:t>
            </a:r>
            <a:r>
              <a:rPr lang="ru-RU" sz="2400" b="1">
                <a:latin typeface="Times New Roman" pitchFamily="18" charset="0"/>
              </a:rPr>
              <a:t> </a:t>
            </a:r>
            <a:r>
              <a:rPr lang="en-US" sz="2400" b="1">
                <a:latin typeface="Times New Roman" pitchFamily="18" charset="0"/>
              </a:rPr>
              <a:t>hours</a:t>
            </a:r>
            <a:endParaRPr lang="ru-RU" sz="2400" b="1">
              <a:latin typeface="Times New Roman" pitchFamily="18" charset="0"/>
            </a:endParaRPr>
          </a:p>
          <a:p>
            <a:pPr algn="ctr">
              <a:buFont typeface="Wingdings" pitchFamily="2" charset="2"/>
              <a:buNone/>
            </a:pPr>
            <a:endParaRPr lang="ru-RU" sz="2400" b="1" u="sng">
              <a:latin typeface="Times New Roman" pitchFamily="18" charset="0"/>
            </a:endParaRPr>
          </a:p>
          <a:p>
            <a:pPr algn="ctr">
              <a:buFont typeface="Wingdings" pitchFamily="2" charset="2"/>
              <a:buNone/>
            </a:pPr>
            <a:r>
              <a:rPr lang="en-US" sz="2400" b="1" u="sng">
                <a:latin typeface="Times New Roman" pitchFamily="18" charset="0"/>
              </a:rPr>
              <a:t>practical module</a:t>
            </a:r>
            <a:r>
              <a:rPr lang="ru-RU" sz="2400" b="1" u="sng">
                <a:latin typeface="Times New Roman" pitchFamily="18" charset="0"/>
              </a:rPr>
              <a:t> (</a:t>
            </a:r>
            <a:r>
              <a:rPr lang="ru-RU" sz="2400" b="1" u="sng">
                <a:solidFill>
                  <a:schemeClr val="accent2"/>
                </a:solidFill>
                <a:latin typeface="Times New Roman" pitchFamily="18" charset="0"/>
              </a:rPr>
              <a:t>160</a:t>
            </a:r>
            <a:r>
              <a:rPr lang="ru-RU" sz="2400" b="1" u="sng">
                <a:latin typeface="Times New Roman" pitchFamily="18" charset="0"/>
              </a:rPr>
              <a:t> </a:t>
            </a:r>
            <a:r>
              <a:rPr lang="en-US" sz="2400" b="1" u="sng">
                <a:latin typeface="Times New Roman" pitchFamily="18" charset="0"/>
              </a:rPr>
              <a:t>hours</a:t>
            </a:r>
            <a:r>
              <a:rPr lang="ru-RU" sz="2400" b="1" u="sng">
                <a:latin typeface="Times New Roman" pitchFamily="18" charset="0"/>
              </a:rPr>
              <a:t>):</a:t>
            </a:r>
          </a:p>
          <a:p>
            <a:pPr>
              <a:buFontTx/>
              <a:buChar char="-"/>
            </a:pPr>
            <a:r>
              <a:rPr lang="ru-RU" sz="2400" b="1" i="1">
                <a:latin typeface="Times New Roman" pitchFamily="18" charset="0"/>
              </a:rPr>
              <a:t> </a:t>
            </a:r>
            <a:r>
              <a:rPr lang="en-US" sz="2400" b="1" i="1">
                <a:latin typeface="Times New Roman" pitchFamily="18" charset="0"/>
              </a:rPr>
              <a:t>internal control </a:t>
            </a:r>
            <a:r>
              <a:rPr lang="ru-RU" sz="2400" b="1" i="1">
                <a:latin typeface="Times New Roman" pitchFamily="18" charset="0"/>
              </a:rPr>
              <a:t>– </a:t>
            </a:r>
            <a:r>
              <a:rPr lang="ru-RU" sz="2400" b="1">
                <a:solidFill>
                  <a:schemeClr val="accent2"/>
                </a:solidFill>
                <a:latin typeface="Times New Roman" pitchFamily="18" charset="0"/>
              </a:rPr>
              <a:t>40</a:t>
            </a:r>
            <a:r>
              <a:rPr lang="ru-RU" sz="2400" b="1">
                <a:latin typeface="Times New Roman" pitchFamily="18" charset="0"/>
              </a:rPr>
              <a:t> </a:t>
            </a:r>
            <a:r>
              <a:rPr lang="en-US" sz="2400" b="1">
                <a:latin typeface="Times New Roman" pitchFamily="18" charset="0"/>
              </a:rPr>
              <a:t>hours</a:t>
            </a:r>
            <a:endParaRPr lang="ru-RU" sz="2400" b="1">
              <a:latin typeface="Times New Roman" pitchFamily="18" charset="0"/>
            </a:endParaRPr>
          </a:p>
          <a:p>
            <a:pPr>
              <a:buFontTx/>
              <a:buChar char="-"/>
            </a:pPr>
            <a:r>
              <a:rPr lang="ru-RU" sz="2400" b="1" i="1">
                <a:latin typeface="Times New Roman" pitchFamily="18" charset="0"/>
              </a:rPr>
              <a:t> </a:t>
            </a:r>
            <a:r>
              <a:rPr lang="en-US" sz="2400" b="1" i="1">
                <a:latin typeface="Times New Roman" pitchFamily="18" charset="0"/>
              </a:rPr>
              <a:t>internal audit </a:t>
            </a:r>
            <a:r>
              <a:rPr lang="ru-RU" sz="2400" b="1" i="1">
                <a:latin typeface="Times New Roman" pitchFamily="18" charset="0"/>
              </a:rPr>
              <a:t>– </a:t>
            </a:r>
            <a:r>
              <a:rPr lang="ru-RU" sz="2400" b="1">
                <a:solidFill>
                  <a:schemeClr val="accent2"/>
                </a:solidFill>
                <a:latin typeface="Times New Roman" pitchFamily="18" charset="0"/>
              </a:rPr>
              <a:t>80 </a:t>
            </a:r>
            <a:r>
              <a:rPr lang="en-US" sz="2400" b="1">
                <a:latin typeface="Times New Roman" pitchFamily="18" charset="0"/>
              </a:rPr>
              <a:t>hours</a:t>
            </a:r>
            <a:endParaRPr lang="ru-RU" sz="2400" b="1">
              <a:latin typeface="Times New Roman" pitchFamily="18" charset="0"/>
            </a:endParaRPr>
          </a:p>
          <a:p>
            <a:pPr>
              <a:buFontTx/>
              <a:buChar char="-"/>
            </a:pPr>
            <a:r>
              <a:rPr lang="ru-RU" sz="2400" b="1">
                <a:latin typeface="Times New Roman" pitchFamily="18" charset="0"/>
              </a:rPr>
              <a:t> </a:t>
            </a:r>
            <a:r>
              <a:rPr lang="en-US" sz="2400" b="1" i="1">
                <a:latin typeface="Times New Roman" pitchFamily="18" charset="0"/>
              </a:rPr>
              <a:t>internal control </a:t>
            </a:r>
            <a:r>
              <a:rPr lang="ru-RU" sz="2400" b="1" i="1">
                <a:latin typeface="Times New Roman" pitchFamily="18" charset="0"/>
              </a:rPr>
              <a:t>+ </a:t>
            </a:r>
            <a:r>
              <a:rPr lang="en-US" sz="2400" b="1" i="1">
                <a:latin typeface="Times New Roman" pitchFamily="18" charset="0"/>
              </a:rPr>
              <a:t>internal audit</a:t>
            </a:r>
            <a:r>
              <a:rPr lang="ru-RU" sz="2400" b="1">
                <a:latin typeface="Times New Roman" pitchFamily="18" charset="0"/>
              </a:rPr>
              <a:t> – </a:t>
            </a:r>
            <a:r>
              <a:rPr lang="ru-RU" sz="2400" b="1">
                <a:solidFill>
                  <a:schemeClr val="accent2"/>
                </a:solidFill>
                <a:latin typeface="Times New Roman" pitchFamily="18" charset="0"/>
              </a:rPr>
              <a:t>40 </a:t>
            </a:r>
            <a:r>
              <a:rPr lang="en-US" sz="2400" b="1">
                <a:latin typeface="Times New Roman" pitchFamily="18" charset="0"/>
              </a:rPr>
              <a:t>hours</a:t>
            </a:r>
            <a:endParaRPr lang="ru-RU" sz="2400" b="1">
              <a:latin typeface="Times New Roman" pitchFamily="18" charset="0"/>
            </a:endParaRPr>
          </a:p>
          <a:p>
            <a:pPr>
              <a:buFontTx/>
              <a:buChar char="-"/>
            </a:pPr>
            <a:endParaRPr lang="ru-RU" sz="2400" b="1">
              <a:latin typeface="Times New Roman" pitchFamily="18" charset="0"/>
            </a:endParaRPr>
          </a:p>
          <a:p>
            <a:r>
              <a:rPr lang="ru-RU" sz="2400" b="1">
                <a:latin typeface="Times New Roman" pitchFamily="18" charset="0"/>
              </a:rPr>
              <a:t>                      </a:t>
            </a:r>
            <a:r>
              <a:rPr lang="en-US" sz="2400" b="1">
                <a:latin typeface="Times New Roman" pitchFamily="18" charset="0"/>
              </a:rPr>
              <a:t>Group trainings</a:t>
            </a:r>
            <a:r>
              <a:rPr lang="ru-RU" sz="2400" b="1">
                <a:latin typeface="Times New Roman" pitchFamily="18" charset="0"/>
              </a:rPr>
              <a:t> (25 </a:t>
            </a:r>
            <a:r>
              <a:rPr lang="en-US" sz="2400" b="1">
                <a:latin typeface="Times New Roman" pitchFamily="18" charset="0"/>
              </a:rPr>
              <a:t>participants in each</a:t>
            </a:r>
            <a:r>
              <a:rPr lang="ru-RU" sz="2400" b="1">
                <a:latin typeface="Times New Roman" pitchFamily="18" charset="0"/>
              </a:rPr>
              <a:t>)</a:t>
            </a:r>
          </a:p>
          <a:p>
            <a:pPr algn="just">
              <a:buFont typeface="Wingdings" pitchFamily="2" charset="2"/>
              <a:buChar char="q"/>
            </a:pPr>
            <a:endParaRPr lang="ru-RU" sz="2400" b="1">
              <a:latin typeface="Times New Roman" pitchFamily="18" charset="0"/>
            </a:endParaRPr>
          </a:p>
        </p:txBody>
      </p:sp>
      <p:sp>
        <p:nvSpPr>
          <p:cNvPr id="132099" name="Rectangle 3"/>
          <p:cNvSpPr>
            <a:spLocks noGrp="1" noChangeArrowheads="1"/>
          </p:cNvSpPr>
          <p:nvPr>
            <p:ph type="ctrTitle"/>
          </p:nvPr>
        </p:nvSpPr>
        <p:spPr/>
        <p:txBody>
          <a:bodyPr/>
          <a:lstStyle/>
          <a:p>
            <a:r>
              <a:rPr lang="uk-UA" sz="4000">
                <a:solidFill>
                  <a:schemeClr val="accent2"/>
                </a:solidFill>
              </a:rPr>
              <a:t> </a:t>
            </a:r>
            <a:endParaRPr lang="ru-RU" sz="4000">
              <a:solidFill>
                <a:schemeClr val="accent2"/>
              </a:solidFill>
            </a:endParaRPr>
          </a:p>
        </p:txBody>
      </p:sp>
      <p:sp>
        <p:nvSpPr>
          <p:cNvPr id="132100" name="Rectangle 4"/>
          <p:cNvSpPr>
            <a:spLocks noGrp="1" noChangeArrowheads="1"/>
          </p:cNvSpPr>
          <p:nvPr>
            <p:ph type="subTitle" idx="1"/>
          </p:nvPr>
        </p:nvSpPr>
        <p:spPr/>
        <p:txBody>
          <a:bodyPr/>
          <a:lstStyle/>
          <a:p>
            <a:r>
              <a:rPr lang="uk-UA" sz="3600"/>
              <a:t> </a:t>
            </a:r>
            <a:endParaRPr lang="ru-RU">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descr="inпdex"/>
          <p:cNvSpPr>
            <a:spLocks noGrp="1" noChangeAspect="1" noChangeArrowheads="1"/>
          </p:cNvSpPr>
          <p:nvPr isPhoto="1"/>
        </p:nvSpPr>
        <p:spPr bwMode="auto">
          <a:xfrm>
            <a:off x="0" y="9525"/>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algn="ctr"/>
            <a:r>
              <a:rPr lang="ru-RU" b="1">
                <a:solidFill>
                  <a:schemeClr val="accent2"/>
                </a:solidFill>
              </a:rPr>
              <a:t>	 </a:t>
            </a:r>
            <a:r>
              <a:rPr lang="en-US" b="1">
                <a:solidFill>
                  <a:schemeClr val="accent2"/>
                </a:solidFill>
              </a:rPr>
              <a:t>Training of internal auditors </a:t>
            </a:r>
            <a:r>
              <a:rPr lang="ru-RU" b="1">
                <a:solidFill>
                  <a:schemeClr val="accent2"/>
                </a:solidFill>
              </a:rPr>
              <a:t>– </a:t>
            </a:r>
            <a:r>
              <a:rPr lang="en-US" b="1">
                <a:solidFill>
                  <a:schemeClr val="accent2"/>
                </a:solidFill>
              </a:rPr>
              <a:t>bimonthly cycle of trainings</a:t>
            </a:r>
            <a:r>
              <a:rPr lang="ru-RU" sz="2400" b="1">
                <a:solidFill>
                  <a:schemeClr val="accent2"/>
                </a:solidFill>
                <a:latin typeface="Times New Roman" pitchFamily="18" charset="0"/>
              </a:rPr>
              <a:t>: </a:t>
            </a:r>
            <a:endParaRPr lang="en-US" sz="2400" b="1">
              <a:solidFill>
                <a:schemeClr val="accent2"/>
              </a:solidFill>
              <a:latin typeface="Times New Roman" pitchFamily="18" charset="0"/>
            </a:endParaRPr>
          </a:p>
          <a:p>
            <a:pPr algn="ctr"/>
            <a:r>
              <a:rPr lang="en-US" sz="3000" b="1" i="1">
                <a:solidFill>
                  <a:schemeClr val="accent2"/>
                </a:solidFill>
                <a:latin typeface="Times New Roman" pitchFamily="18" charset="0"/>
              </a:rPr>
              <a:t>internal control</a:t>
            </a:r>
            <a:r>
              <a:rPr lang="ru-RU" sz="3000" b="1" i="1">
                <a:solidFill>
                  <a:schemeClr val="accent2"/>
                </a:solidFill>
                <a:latin typeface="Times New Roman" pitchFamily="18" charset="0"/>
              </a:rPr>
              <a:t>:</a:t>
            </a:r>
          </a:p>
          <a:p>
            <a:pPr algn="ctr"/>
            <a:r>
              <a:rPr lang="en-US" sz="2000" b="1" u="sng">
                <a:solidFill>
                  <a:schemeClr val="accent2"/>
                </a:solidFill>
                <a:effectLst>
                  <a:outerShdw blurRad="38100" dist="38100" dir="2700000" algn="tl">
                    <a:srgbClr val="C0C0C0"/>
                  </a:outerShdw>
                </a:effectLst>
                <a:latin typeface="Times New Roman" pitchFamily="18" charset="0"/>
              </a:rPr>
              <a:t>LECTURES</a:t>
            </a:r>
            <a:endParaRPr lang="ru-RU" sz="2000" b="1" u="sng">
              <a:solidFill>
                <a:schemeClr val="accent2"/>
              </a:solidFill>
              <a:effectLst>
                <a:outerShdw blurRad="38100" dist="38100" dir="2700000" algn="tl">
                  <a:srgbClr val="C0C0C0"/>
                </a:outerShdw>
              </a:effectLst>
              <a:latin typeface="Times New Roman" pitchFamily="18" charset="0"/>
            </a:endParaRPr>
          </a:p>
          <a:p>
            <a:pPr algn="just"/>
            <a:r>
              <a:rPr lang="en-US" sz="2200">
                <a:latin typeface="Times New Roman" pitchFamily="18" charset="0"/>
              </a:rPr>
              <a:t>PIFC system</a:t>
            </a:r>
            <a:r>
              <a:rPr lang="ru-RU" sz="2200">
                <a:latin typeface="Times New Roman" pitchFamily="18" charset="0"/>
              </a:rPr>
              <a:t>:</a:t>
            </a:r>
          </a:p>
          <a:p>
            <a:pPr lvl="1">
              <a:buFont typeface="Wingdings" pitchFamily="2" charset="2"/>
              <a:buChar char="§"/>
            </a:pPr>
            <a:r>
              <a:rPr lang="ru-RU" sz="2200">
                <a:latin typeface="Times New Roman" pitchFamily="18" charset="0"/>
              </a:rPr>
              <a:t> </a:t>
            </a:r>
            <a:r>
              <a:rPr lang="en-US" sz="2200">
                <a:latin typeface="Times New Roman" pitchFamily="18" charset="0"/>
              </a:rPr>
              <a:t>European PIFC models</a:t>
            </a:r>
            <a:r>
              <a:rPr lang="ru-RU" sz="2200">
                <a:latin typeface="Times New Roman" pitchFamily="18" charset="0"/>
              </a:rPr>
              <a:t>,</a:t>
            </a:r>
          </a:p>
          <a:p>
            <a:pPr lvl="1">
              <a:buFont typeface="Wingdings" pitchFamily="2" charset="2"/>
              <a:buChar char="§"/>
            </a:pPr>
            <a:r>
              <a:rPr lang="ru-RU" sz="2200">
                <a:latin typeface="Times New Roman" pitchFamily="18" charset="0"/>
              </a:rPr>
              <a:t> </a:t>
            </a:r>
            <a:r>
              <a:rPr lang="en-US" sz="2200">
                <a:latin typeface="Times New Roman" pitchFamily="18" charset="0"/>
              </a:rPr>
              <a:t>PIFC system in Ukraine</a:t>
            </a:r>
            <a:r>
              <a:rPr lang="ru-RU" sz="2200">
                <a:latin typeface="Times New Roman" pitchFamily="18" charset="0"/>
              </a:rPr>
              <a:t>,</a:t>
            </a:r>
          </a:p>
          <a:p>
            <a:pPr lvl="1">
              <a:buFont typeface="Wingdings" pitchFamily="2" charset="2"/>
              <a:buChar char="§"/>
            </a:pPr>
            <a:r>
              <a:rPr lang="ru-RU" sz="2200">
                <a:latin typeface="Times New Roman" pitchFamily="18" charset="0"/>
              </a:rPr>
              <a:t> </a:t>
            </a:r>
            <a:r>
              <a:rPr lang="en-US" sz="2200">
                <a:latin typeface="Times New Roman" pitchFamily="18" charset="0"/>
              </a:rPr>
              <a:t>international standards of IC and organizational and legal aspects of IC in public administration authorities</a:t>
            </a:r>
            <a:r>
              <a:rPr lang="ru-RU" sz="2200">
                <a:latin typeface="Times New Roman" pitchFamily="18" charset="0"/>
              </a:rPr>
              <a:t>,</a:t>
            </a:r>
          </a:p>
          <a:p>
            <a:pPr lvl="1">
              <a:buFont typeface="Wingdings" pitchFamily="2" charset="2"/>
              <a:buChar char="§"/>
            </a:pPr>
            <a:r>
              <a:rPr lang="ru-RU" sz="2200">
                <a:latin typeface="Times New Roman" pitchFamily="18" charset="0"/>
              </a:rPr>
              <a:t> </a:t>
            </a:r>
            <a:r>
              <a:rPr lang="en-US" sz="2200">
                <a:latin typeface="Times New Roman" pitchFamily="18" charset="0"/>
              </a:rPr>
              <a:t>budgetary process in Ukraine and its participants</a:t>
            </a:r>
            <a:endParaRPr lang="ru-RU" sz="2200">
              <a:latin typeface="Times New Roman" pitchFamily="18" charset="0"/>
            </a:endParaRPr>
          </a:p>
          <a:p>
            <a:pPr lvl="1" algn="ctr"/>
            <a:r>
              <a:rPr lang="en-US" sz="2000" b="1" u="sng">
                <a:solidFill>
                  <a:schemeClr val="accent2"/>
                </a:solidFill>
                <a:effectLst>
                  <a:outerShdw blurRad="38100" dist="38100" dir="2700000" algn="tl">
                    <a:srgbClr val="C0C0C0"/>
                  </a:outerShdw>
                </a:effectLst>
                <a:latin typeface="Times New Roman" pitchFamily="18" charset="0"/>
              </a:rPr>
              <a:t>PRACTICAL MODULE</a:t>
            </a:r>
            <a:endParaRPr lang="ru-RU" sz="22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Basic elements, internal conditions</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Formulation of goals</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Description of processes </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Identification and assessment of risks </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How to deal with risks, risk management</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Mechanisms of control</a:t>
            </a:r>
            <a:r>
              <a:rPr lang="ru-RU" sz="2000">
                <a:latin typeface="Times New Roman" pitchFamily="18" charset="0"/>
              </a:rPr>
              <a:t>/</a:t>
            </a:r>
            <a:r>
              <a:rPr lang="en-US" sz="2000">
                <a:latin typeface="Times New Roman" pitchFamily="18" charset="0"/>
              </a:rPr>
              <a:t>control procedures </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Organization of information and communication exchange</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Monitoring of IC system and results of implementation of control procedures</a:t>
            </a:r>
            <a:endParaRPr lang="ru-RU" sz="2000">
              <a:latin typeface="Times New Roman" pitchFamily="18" charset="0"/>
            </a:endParaRPr>
          </a:p>
          <a:p>
            <a:pPr algn="just">
              <a:buFont typeface="Wingdings" pitchFamily="2" charset="2"/>
              <a:buChar char="§"/>
            </a:pPr>
            <a:endParaRPr lang="ru-RU" sz="2000">
              <a:latin typeface="Times New Roman" pitchFamily="18" charset="0"/>
            </a:endParaRPr>
          </a:p>
          <a:p>
            <a:pPr algn="just">
              <a:buFont typeface="Wingdings" pitchFamily="2" charset="2"/>
              <a:buChar char="§"/>
            </a:pPr>
            <a:endParaRPr lang="ru-RU" sz="2000">
              <a:latin typeface="Times New Roman" pitchFamily="18" charset="0"/>
            </a:endParaRPr>
          </a:p>
        </p:txBody>
      </p:sp>
      <p:sp>
        <p:nvSpPr>
          <p:cNvPr id="134147" name="Rectangle 3"/>
          <p:cNvSpPr>
            <a:spLocks noGrp="1" noChangeArrowheads="1"/>
          </p:cNvSpPr>
          <p:nvPr>
            <p:ph type="ctrTitle"/>
          </p:nvPr>
        </p:nvSpPr>
        <p:spPr>
          <a:xfrm>
            <a:off x="179388" y="1916113"/>
            <a:ext cx="8964612" cy="1687512"/>
          </a:xfrm>
        </p:spPr>
        <p:txBody>
          <a:bodyPr/>
          <a:lstStyle/>
          <a:p>
            <a:r>
              <a:rPr lang="uk-UA" sz="4000">
                <a:solidFill>
                  <a:schemeClr val="accent2"/>
                </a:solidFill>
              </a:rPr>
              <a:t> </a:t>
            </a:r>
            <a:endParaRPr lang="ru-RU" sz="4000">
              <a:solidFill>
                <a:schemeClr val="accent2"/>
              </a:solidFill>
            </a:endParaRPr>
          </a:p>
        </p:txBody>
      </p:sp>
      <p:sp>
        <p:nvSpPr>
          <p:cNvPr id="134148" name="Rectangle 4"/>
          <p:cNvSpPr>
            <a:spLocks noGrp="1" noChangeArrowheads="1"/>
          </p:cNvSpPr>
          <p:nvPr>
            <p:ph type="subTitle" idx="1"/>
          </p:nvPr>
        </p:nvSpPr>
        <p:spPr>
          <a:xfrm>
            <a:off x="250825" y="3886200"/>
            <a:ext cx="8642350" cy="2711450"/>
          </a:xfrm>
        </p:spPr>
        <p:txBody>
          <a:bodyPr/>
          <a:lstStyle/>
          <a:p>
            <a:r>
              <a:rPr lang="uk-UA" sz="3600"/>
              <a:t>   </a:t>
            </a:r>
            <a:endParaRPr lang="ru-RU">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descr="inпdex"/>
          <p:cNvSpPr>
            <a:spLocks noGrp="1" noChangeAspect="1" noChangeArrowheads="1"/>
          </p:cNvSpPr>
          <p:nvPr isPhoto="1"/>
        </p:nvSpPr>
        <p:spPr bwMode="auto">
          <a:xfrm>
            <a:off x="0" y="9525"/>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algn="ctr"/>
            <a:r>
              <a:rPr lang="ru-RU" b="1">
                <a:solidFill>
                  <a:schemeClr val="accent2"/>
                </a:solidFill>
              </a:rPr>
              <a:t>	 </a:t>
            </a:r>
            <a:r>
              <a:rPr lang="en-US" b="1">
                <a:solidFill>
                  <a:schemeClr val="accent2"/>
                </a:solidFill>
              </a:rPr>
              <a:t>Training of internal auditors </a:t>
            </a:r>
            <a:r>
              <a:rPr lang="ru-RU" b="1">
                <a:solidFill>
                  <a:schemeClr val="accent2"/>
                </a:solidFill>
              </a:rPr>
              <a:t>– </a:t>
            </a:r>
            <a:r>
              <a:rPr lang="en-US" b="1">
                <a:solidFill>
                  <a:schemeClr val="accent2"/>
                </a:solidFill>
              </a:rPr>
              <a:t>bimonthly cycle of trainings</a:t>
            </a:r>
            <a:r>
              <a:rPr lang="ru-RU" sz="2400" b="1">
                <a:solidFill>
                  <a:schemeClr val="accent2"/>
                </a:solidFill>
                <a:latin typeface="Times New Roman" pitchFamily="18" charset="0"/>
              </a:rPr>
              <a:t>: </a:t>
            </a:r>
            <a:endParaRPr lang="en-US" sz="3000" b="1" i="1">
              <a:solidFill>
                <a:schemeClr val="accent2"/>
              </a:solidFill>
              <a:latin typeface="Times New Roman" pitchFamily="18" charset="0"/>
            </a:endParaRPr>
          </a:p>
          <a:p>
            <a:pPr algn="ctr"/>
            <a:r>
              <a:rPr lang="en-US" sz="3000" b="1" i="1">
                <a:solidFill>
                  <a:schemeClr val="accent2"/>
                </a:solidFill>
                <a:latin typeface="Times New Roman" pitchFamily="18" charset="0"/>
              </a:rPr>
              <a:t>internal audit</a:t>
            </a:r>
            <a:r>
              <a:rPr lang="ru-RU" sz="3000" b="1" i="1">
                <a:solidFill>
                  <a:schemeClr val="accent2"/>
                </a:solidFill>
                <a:latin typeface="Times New Roman" pitchFamily="18" charset="0"/>
              </a:rPr>
              <a:t>:</a:t>
            </a:r>
          </a:p>
          <a:p>
            <a:pPr algn="ctr"/>
            <a:r>
              <a:rPr lang="en-US" sz="2000" b="1" u="sng">
                <a:solidFill>
                  <a:schemeClr val="accent2"/>
                </a:solidFill>
                <a:effectLst>
                  <a:outerShdw blurRad="38100" dist="38100" dir="2700000" algn="tl">
                    <a:srgbClr val="C0C0C0"/>
                  </a:outerShdw>
                </a:effectLst>
                <a:latin typeface="Times New Roman" pitchFamily="18" charset="0"/>
              </a:rPr>
              <a:t>LECTURES</a:t>
            </a:r>
            <a:endParaRPr lang="ru-RU" sz="2000" b="1" u="sng">
              <a:solidFill>
                <a:schemeClr val="accent2"/>
              </a:solidFill>
              <a:effectLst>
                <a:outerShdw blurRad="38100" dist="38100" dir="2700000" algn="tl">
                  <a:srgbClr val="C0C0C0"/>
                </a:outerShdw>
              </a:effectLst>
              <a:latin typeface="Times New Roman" pitchFamily="18" charset="0"/>
            </a:endParaRPr>
          </a:p>
          <a:p>
            <a:pPr lvl="1" algn="just">
              <a:buFont typeface="Wingdings" pitchFamily="2" charset="2"/>
              <a:buChar char="§"/>
            </a:pPr>
            <a:r>
              <a:rPr lang="ru-RU" sz="2200">
                <a:latin typeface="Times New Roman" pitchFamily="18" charset="0"/>
              </a:rPr>
              <a:t> </a:t>
            </a:r>
            <a:r>
              <a:rPr lang="en-US" sz="2200">
                <a:latin typeface="Times New Roman" pitchFamily="18" charset="0"/>
              </a:rPr>
              <a:t>internal audit in PIFC system</a:t>
            </a:r>
            <a:r>
              <a:rPr lang="ru-RU" sz="2200">
                <a:latin typeface="Times New Roman" pitchFamily="18" charset="0"/>
              </a:rPr>
              <a:t>:</a:t>
            </a:r>
          </a:p>
          <a:p>
            <a:pPr lvl="1">
              <a:buFont typeface="Wingdings" pitchFamily="2" charset="2"/>
              <a:buChar char="§"/>
            </a:pPr>
            <a:r>
              <a:rPr lang="ru-RU" sz="2200">
                <a:latin typeface="Times New Roman" pitchFamily="18" charset="0"/>
              </a:rPr>
              <a:t> </a:t>
            </a:r>
            <a:r>
              <a:rPr lang="en-US" sz="2200">
                <a:latin typeface="Times New Roman" pitchFamily="18" charset="0"/>
              </a:rPr>
              <a:t>international and national standards of internal audit</a:t>
            </a:r>
            <a:r>
              <a:rPr lang="ru-RU" sz="2200">
                <a:latin typeface="Times New Roman" pitchFamily="18" charset="0"/>
              </a:rPr>
              <a:t>,</a:t>
            </a:r>
          </a:p>
          <a:p>
            <a:pPr lvl="1">
              <a:buFont typeface="Wingdings" pitchFamily="2" charset="2"/>
              <a:buChar char="§"/>
            </a:pPr>
            <a:r>
              <a:rPr lang="ru-RU" sz="2200">
                <a:latin typeface="Times New Roman" pitchFamily="18" charset="0"/>
              </a:rPr>
              <a:t> </a:t>
            </a:r>
            <a:r>
              <a:rPr lang="en-US" sz="2200">
                <a:latin typeface="Times New Roman" pitchFamily="18" charset="0"/>
              </a:rPr>
              <a:t>objectives, functions, qualification and ethics of internal auditor</a:t>
            </a:r>
            <a:endParaRPr lang="ru-RU" sz="2200">
              <a:latin typeface="Times New Roman" pitchFamily="18" charset="0"/>
            </a:endParaRPr>
          </a:p>
          <a:p>
            <a:pPr lvl="1">
              <a:buFont typeface="Wingdings" pitchFamily="2" charset="2"/>
              <a:buChar char="§"/>
            </a:pPr>
            <a:r>
              <a:rPr lang="ru-RU" sz="2200">
                <a:latin typeface="Times New Roman" pitchFamily="18" charset="0"/>
              </a:rPr>
              <a:t> </a:t>
            </a:r>
            <a:r>
              <a:rPr lang="en-US" sz="2200">
                <a:latin typeface="Times New Roman" pitchFamily="18" charset="0"/>
              </a:rPr>
              <a:t>European approaches and requirements of laws and procedures of Ukraine to organization and conduct of internal audits</a:t>
            </a:r>
            <a:endParaRPr lang="ru-RU" sz="2200">
              <a:latin typeface="Times New Roman" pitchFamily="18" charset="0"/>
            </a:endParaRPr>
          </a:p>
          <a:p>
            <a:pPr lvl="1">
              <a:buFont typeface="Wingdings" pitchFamily="2" charset="2"/>
              <a:buChar char="§"/>
            </a:pPr>
            <a:r>
              <a:rPr lang="ru-RU" sz="2200">
                <a:latin typeface="Times New Roman" pitchFamily="18" charset="0"/>
              </a:rPr>
              <a:t> </a:t>
            </a:r>
            <a:r>
              <a:rPr lang="en-US" sz="2200">
                <a:latin typeface="Times New Roman" pitchFamily="18" charset="0"/>
              </a:rPr>
              <a:t>fundamentals of effective presentation of audit results to managers of institutions</a:t>
            </a:r>
            <a:endParaRPr lang="ru-RU" sz="2200">
              <a:latin typeface="Times New Roman" pitchFamily="18" charset="0"/>
            </a:endParaRPr>
          </a:p>
          <a:p>
            <a:pPr lvl="1" algn="ctr">
              <a:buFont typeface="Wingdings" pitchFamily="2" charset="2"/>
              <a:buNone/>
            </a:pPr>
            <a:r>
              <a:rPr lang="en-US" sz="2000" b="1" u="sng">
                <a:solidFill>
                  <a:schemeClr val="accent2"/>
                </a:solidFill>
                <a:effectLst>
                  <a:outerShdw blurRad="38100" dist="38100" dir="2700000" algn="tl">
                    <a:srgbClr val="C0C0C0"/>
                  </a:outerShdw>
                </a:effectLst>
                <a:latin typeface="Times New Roman" pitchFamily="18" charset="0"/>
              </a:rPr>
              <a:t>PRACTICAL MODULE</a:t>
            </a:r>
            <a:endParaRPr lang="ru-RU" sz="22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Types of audit</a:t>
            </a:r>
            <a:r>
              <a:rPr lang="ru-RU" sz="2000">
                <a:latin typeface="Times New Roman" pitchFamily="18" charset="0"/>
              </a:rPr>
              <a:t> (</a:t>
            </a:r>
            <a:r>
              <a:rPr lang="en-US" sz="2000">
                <a:latin typeface="Times New Roman" pitchFamily="18" charset="0"/>
              </a:rPr>
              <a:t>performance, financial, compliance</a:t>
            </a:r>
            <a:r>
              <a:rPr lang="ru-RU" sz="2000">
                <a:latin typeface="Times New Roman" pitchFamily="18" charset="0"/>
              </a:rPr>
              <a:t>)</a:t>
            </a:r>
          </a:p>
          <a:p>
            <a:pPr algn="just">
              <a:buFont typeface="Wingdings" pitchFamily="2" charset="2"/>
              <a:buChar char="§"/>
            </a:pPr>
            <a:r>
              <a:rPr lang="ru-RU" sz="2000">
                <a:latin typeface="Times New Roman" pitchFamily="18" charset="0"/>
              </a:rPr>
              <a:t> </a:t>
            </a:r>
            <a:r>
              <a:rPr lang="en-US" sz="2000">
                <a:latin typeface="Times New Roman" pitchFamily="18" charset="0"/>
              </a:rPr>
              <a:t>General strategy of IA unit activity</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Main stages of audit</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Audit reporting, audit conclusions and recommendations</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Control procedures and follow-up of recommendations</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Presentation of audit report</a:t>
            </a:r>
            <a:endParaRPr lang="ru-RU" sz="2000">
              <a:latin typeface="Times New Roman" pitchFamily="18" charset="0"/>
            </a:endParaRPr>
          </a:p>
          <a:p>
            <a:pPr algn="just">
              <a:buFont typeface="Wingdings" pitchFamily="2" charset="2"/>
              <a:buChar char="§"/>
            </a:pPr>
            <a:r>
              <a:rPr lang="ru-RU" sz="2000">
                <a:latin typeface="Times New Roman" pitchFamily="18" charset="0"/>
              </a:rPr>
              <a:t> </a:t>
            </a:r>
            <a:r>
              <a:rPr lang="en-US" sz="2000">
                <a:latin typeface="Times New Roman" pitchFamily="18" charset="0"/>
              </a:rPr>
              <a:t>Communication. Ways to settle a conflict of interests</a:t>
            </a:r>
            <a:endParaRPr lang="ru-RU" sz="2000">
              <a:latin typeface="Times New Roman" pitchFamily="18" charset="0"/>
            </a:endParaRPr>
          </a:p>
          <a:p>
            <a:pPr algn="ctr">
              <a:buFont typeface="Wingdings" pitchFamily="2" charset="2"/>
              <a:buNone/>
            </a:pPr>
            <a:r>
              <a:rPr lang="ru-RU" sz="2000">
                <a:latin typeface="Times New Roman" pitchFamily="18" charset="0"/>
              </a:rPr>
              <a:t>     </a:t>
            </a:r>
            <a:r>
              <a:rPr lang="en-US" sz="2000">
                <a:solidFill>
                  <a:schemeClr val="accent2"/>
                </a:solidFill>
                <a:effectLst>
                  <a:outerShdw blurRad="38100" dist="38100" dir="2700000" algn="tl">
                    <a:srgbClr val="C0C0C0"/>
                  </a:outerShdw>
                </a:effectLst>
                <a:latin typeface="Times New Roman" pitchFamily="18" charset="0"/>
              </a:rPr>
              <a:t>DISCUSSIONS, PRESENTATIONS OF REPORTS, COMMENTS FROM EXPERTS</a:t>
            </a:r>
            <a:r>
              <a:rPr lang="ru-RU" sz="2000">
                <a:solidFill>
                  <a:schemeClr val="accent2"/>
                </a:solidFill>
                <a:effectLst>
                  <a:outerShdw blurRad="38100" dist="38100" dir="2700000" algn="tl">
                    <a:srgbClr val="C0C0C0"/>
                  </a:outerShdw>
                </a:effectLst>
                <a:latin typeface="Times New Roman" pitchFamily="18" charset="0"/>
              </a:rPr>
              <a:t>,</a:t>
            </a:r>
          </a:p>
          <a:p>
            <a:pPr algn="ctr">
              <a:buFont typeface="Wingdings" pitchFamily="2" charset="2"/>
              <a:buNone/>
            </a:pPr>
            <a:r>
              <a:rPr lang="en-US" sz="2000">
                <a:solidFill>
                  <a:schemeClr val="accent2"/>
                </a:solidFill>
                <a:effectLst>
                  <a:outerShdw blurRad="38100" dist="38100" dir="2700000" algn="tl">
                    <a:srgbClr val="C0C0C0"/>
                  </a:outerShdw>
                </a:effectLst>
                <a:latin typeface="Times New Roman" pitchFamily="18" charset="0"/>
              </a:rPr>
              <a:t>CORRECTIONS</a:t>
            </a:r>
            <a:endParaRPr lang="ru-RU" sz="2000">
              <a:solidFill>
                <a:schemeClr val="accent2"/>
              </a:solidFill>
              <a:effectLst>
                <a:outerShdw blurRad="38100" dist="38100" dir="2700000" algn="tl">
                  <a:srgbClr val="C0C0C0"/>
                </a:outerShdw>
              </a:effectLst>
              <a:latin typeface="Times New Roman" pitchFamily="18" charset="0"/>
            </a:endParaRPr>
          </a:p>
        </p:txBody>
      </p:sp>
      <p:sp>
        <p:nvSpPr>
          <p:cNvPr id="138243" name="Rectangle 3"/>
          <p:cNvSpPr>
            <a:spLocks noGrp="1" noChangeArrowheads="1"/>
          </p:cNvSpPr>
          <p:nvPr>
            <p:ph type="ctrTitle"/>
          </p:nvPr>
        </p:nvSpPr>
        <p:spPr>
          <a:xfrm>
            <a:off x="685800" y="1844675"/>
            <a:ext cx="7772400" cy="1755775"/>
          </a:xfrm>
        </p:spPr>
        <p:txBody>
          <a:bodyPr/>
          <a:lstStyle/>
          <a:p>
            <a:r>
              <a:rPr lang="uk-UA" sz="4000">
                <a:solidFill>
                  <a:schemeClr val="accent2"/>
                </a:solidFill>
              </a:rPr>
              <a:t> </a:t>
            </a:r>
            <a:endParaRPr lang="ru-RU" sz="4000">
              <a:solidFill>
                <a:schemeClr val="accent2"/>
              </a:solidFill>
            </a:endParaRPr>
          </a:p>
        </p:txBody>
      </p:sp>
      <p:sp>
        <p:nvSpPr>
          <p:cNvPr id="138244" name="Rectangle 4"/>
          <p:cNvSpPr>
            <a:spLocks noGrp="1" noChangeArrowheads="1"/>
          </p:cNvSpPr>
          <p:nvPr>
            <p:ph type="subTitle" idx="1"/>
          </p:nvPr>
        </p:nvSpPr>
        <p:spPr>
          <a:xfrm>
            <a:off x="250825" y="3886200"/>
            <a:ext cx="8642350" cy="2711450"/>
          </a:xfrm>
        </p:spPr>
        <p:txBody>
          <a:bodyPr/>
          <a:lstStyle/>
          <a:p>
            <a:r>
              <a:rPr lang="uk-UA" sz="3600"/>
              <a:t>   </a:t>
            </a:r>
            <a:endParaRPr lang="ru-RU">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descr="inпdex"/>
          <p:cNvSpPr>
            <a:spLocks noGrp="1" noChangeAspect="1" noChangeArrowheads="1"/>
          </p:cNvSpPr>
          <p:nvPr isPhoto="1"/>
        </p:nvSpPr>
        <p:spPr bwMode="auto">
          <a:xfrm>
            <a:off x="0" y="9525"/>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algn="ctr"/>
            <a:r>
              <a:rPr lang="ru-RU" b="1">
                <a:solidFill>
                  <a:schemeClr val="accent2"/>
                </a:solidFill>
              </a:rPr>
              <a:t>	</a:t>
            </a:r>
            <a:r>
              <a:rPr lang="en-US" sz="3000" b="1">
                <a:solidFill>
                  <a:schemeClr val="accent2"/>
                </a:solidFill>
                <a:latin typeface="Times New Roman" pitchFamily="18" charset="0"/>
              </a:rPr>
              <a:t>Internal audit quality improvement and assessment</a:t>
            </a:r>
            <a:endParaRPr lang="ru-RU" sz="3000" b="1" i="1">
              <a:solidFill>
                <a:schemeClr val="accent2"/>
              </a:solidFill>
              <a:latin typeface="Times New Roman" pitchFamily="18" charset="0"/>
            </a:endParaRPr>
          </a:p>
          <a:p>
            <a:r>
              <a:rPr lang="en-US" sz="3000" b="1" i="1">
                <a:solidFill>
                  <a:schemeClr val="accent2"/>
                </a:solidFill>
                <a:latin typeface="Times New Roman" pitchFamily="18" charset="0"/>
              </a:rPr>
              <a:t>Internal assessment</a:t>
            </a:r>
            <a:r>
              <a:rPr lang="ru-RU" sz="3000" b="1" i="1">
                <a:solidFill>
                  <a:schemeClr val="accent2"/>
                </a:solidFill>
                <a:latin typeface="Times New Roman" pitchFamily="18" charset="0"/>
              </a:rPr>
              <a:t>:</a:t>
            </a:r>
            <a:endParaRPr lang="ru-RU" b="1" i="1"/>
          </a:p>
          <a:p>
            <a:pPr algn="just">
              <a:buFont typeface="Wingdings" pitchFamily="2" charset="2"/>
              <a:buChar char="v"/>
            </a:pPr>
            <a:r>
              <a:rPr lang="ru-RU" sz="2400" b="1">
                <a:latin typeface="Times New Roman" pitchFamily="18" charset="0"/>
              </a:rPr>
              <a:t> </a:t>
            </a:r>
            <a:r>
              <a:rPr lang="en-US" sz="2400" b="1">
                <a:solidFill>
                  <a:schemeClr val="accent2"/>
                </a:solidFill>
                <a:latin typeface="Times New Roman" pitchFamily="18" charset="0"/>
              </a:rPr>
              <a:t>Internal audit quality improvement program</a:t>
            </a:r>
            <a:r>
              <a:rPr lang="ru-RU" sz="2400" b="1">
                <a:latin typeface="Times New Roman" pitchFamily="18" charset="0"/>
              </a:rPr>
              <a:t>,</a:t>
            </a:r>
            <a:r>
              <a:rPr lang="en-US" sz="2400" b="1">
                <a:latin typeface="Times New Roman" pitchFamily="18" charset="0"/>
              </a:rPr>
              <a:t> which is signed by the manager of the IA unit and approved by the manager of the institution </a:t>
            </a:r>
            <a:r>
              <a:rPr lang="ru-RU" sz="2400" b="1">
                <a:latin typeface="Times New Roman" pitchFamily="18" charset="0"/>
              </a:rPr>
              <a:t>:</a:t>
            </a:r>
          </a:p>
          <a:p>
            <a:pPr algn="just">
              <a:buFont typeface="Wingdings" pitchFamily="2" charset="2"/>
              <a:buNone/>
            </a:pPr>
            <a:r>
              <a:rPr lang="en-US" b="1"/>
              <a:t>conducting regular internal assessments and following up external quality assessments of internal audit</a:t>
            </a:r>
            <a:r>
              <a:rPr lang="ru-RU" b="1"/>
              <a:t>. </a:t>
            </a:r>
            <a:r>
              <a:rPr lang="en-US" b="1"/>
              <a:t>The manager of the IA unit shall ensure implementation of the internal audit quality improvement program</a:t>
            </a:r>
            <a:endParaRPr lang="ru-RU" sz="2400" b="1">
              <a:solidFill>
                <a:schemeClr val="accent2"/>
              </a:solidFill>
              <a:latin typeface="Times New Roman" pitchFamily="18" charset="0"/>
            </a:endParaRPr>
          </a:p>
          <a:p>
            <a:pPr algn="just">
              <a:buFont typeface="Wingdings" pitchFamily="2" charset="2"/>
              <a:buChar char="v"/>
            </a:pPr>
            <a:r>
              <a:rPr lang="ru-RU" sz="2200">
                <a:latin typeface="Times New Roman" pitchFamily="18" charset="0"/>
              </a:rPr>
              <a:t> </a:t>
            </a:r>
            <a:r>
              <a:rPr lang="en-US" sz="2400" b="1">
                <a:solidFill>
                  <a:schemeClr val="accent2"/>
                </a:solidFill>
                <a:latin typeface="Times New Roman" pitchFamily="18" charset="0"/>
              </a:rPr>
              <a:t>monitoring of internal audit activities</a:t>
            </a:r>
            <a:r>
              <a:rPr lang="ru-RU" sz="2400" b="1">
                <a:latin typeface="Times New Roman" pitchFamily="18" charset="0"/>
              </a:rPr>
              <a:t>, </a:t>
            </a:r>
            <a:r>
              <a:rPr lang="en-US" sz="2400" b="1">
                <a:latin typeface="Times New Roman" pitchFamily="18" charset="0"/>
              </a:rPr>
              <a:t>run by the manager of the IA unit</a:t>
            </a:r>
            <a:r>
              <a:rPr lang="ru-RU" sz="2400" b="1">
                <a:latin typeface="Times New Roman" pitchFamily="18" charset="0"/>
              </a:rPr>
              <a:t>, </a:t>
            </a:r>
          </a:p>
          <a:p>
            <a:pPr algn="just">
              <a:buFont typeface="Wingdings" pitchFamily="2" charset="2"/>
              <a:buChar char="v"/>
            </a:pPr>
            <a:r>
              <a:rPr lang="ru-RU" sz="2400" b="1">
                <a:latin typeface="Times New Roman" pitchFamily="18" charset="0"/>
              </a:rPr>
              <a:t> </a:t>
            </a:r>
            <a:r>
              <a:rPr lang="en-US" sz="2400" b="1">
                <a:solidFill>
                  <a:schemeClr val="accent2"/>
                </a:solidFill>
                <a:latin typeface="Times New Roman" pitchFamily="18" charset="0"/>
              </a:rPr>
              <a:t>regular evaluation </a:t>
            </a:r>
            <a:r>
              <a:rPr lang="en-US" sz="2400" b="1">
                <a:latin typeface="Times New Roman" pitchFamily="18" charset="0"/>
              </a:rPr>
              <a:t>of IA unit activities, run by the internal audit staff by </a:t>
            </a:r>
            <a:r>
              <a:rPr lang="en-US" sz="2400" b="1">
                <a:solidFill>
                  <a:schemeClr val="accent2"/>
                </a:solidFill>
                <a:latin typeface="Times New Roman" pitchFamily="18" charset="0"/>
              </a:rPr>
              <a:t>self-evaluation, </a:t>
            </a:r>
            <a:r>
              <a:rPr lang="en-US" sz="2400" b="1">
                <a:latin typeface="Times New Roman" pitchFamily="18" charset="0"/>
              </a:rPr>
              <a:t>or by other employees of the institutions </a:t>
            </a:r>
            <a:r>
              <a:rPr lang="en-US" sz="2400" b="1">
                <a:solidFill>
                  <a:schemeClr val="accent2"/>
                </a:solidFill>
                <a:latin typeface="Times New Roman" pitchFamily="18" charset="0"/>
              </a:rPr>
              <a:t>with practical knowledge </a:t>
            </a:r>
            <a:r>
              <a:rPr lang="en-US" sz="2400" b="1">
                <a:latin typeface="Times New Roman" pitchFamily="18" charset="0"/>
              </a:rPr>
              <a:t>in the field of internal audit</a:t>
            </a:r>
            <a:endParaRPr lang="ru-RU" sz="2400" b="1">
              <a:latin typeface="Times New Roman" pitchFamily="18" charset="0"/>
            </a:endParaRPr>
          </a:p>
        </p:txBody>
      </p:sp>
      <p:sp>
        <p:nvSpPr>
          <p:cNvPr id="144387" name="Rectangle 3"/>
          <p:cNvSpPr>
            <a:spLocks noGrp="1" noChangeArrowheads="1"/>
          </p:cNvSpPr>
          <p:nvPr>
            <p:ph type="ctrTitle"/>
          </p:nvPr>
        </p:nvSpPr>
        <p:spPr>
          <a:xfrm>
            <a:off x="685800" y="1844675"/>
            <a:ext cx="7772400" cy="1755775"/>
          </a:xfrm>
        </p:spPr>
        <p:txBody>
          <a:bodyPr/>
          <a:lstStyle/>
          <a:p>
            <a:r>
              <a:rPr lang="uk-UA" sz="4000">
                <a:solidFill>
                  <a:schemeClr val="accent2"/>
                </a:solidFill>
              </a:rPr>
              <a:t> </a:t>
            </a:r>
            <a:endParaRPr lang="ru-RU" sz="4000">
              <a:solidFill>
                <a:schemeClr val="accent2"/>
              </a:solidFill>
            </a:endParaRPr>
          </a:p>
        </p:txBody>
      </p:sp>
      <p:sp>
        <p:nvSpPr>
          <p:cNvPr id="144388" name="Rectangle 4"/>
          <p:cNvSpPr>
            <a:spLocks noGrp="1" noChangeArrowheads="1"/>
          </p:cNvSpPr>
          <p:nvPr>
            <p:ph type="subTitle" idx="1"/>
          </p:nvPr>
        </p:nvSpPr>
        <p:spPr>
          <a:xfrm>
            <a:off x="250825" y="3886200"/>
            <a:ext cx="8642350" cy="2711450"/>
          </a:xfrm>
        </p:spPr>
        <p:txBody>
          <a:bodyPr/>
          <a:lstStyle/>
          <a:p>
            <a:r>
              <a:rPr lang="uk-UA" sz="3600"/>
              <a:t>   </a:t>
            </a:r>
            <a:endParaRPr lang="ru-RU">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descr="inпdex"/>
          <p:cNvSpPr>
            <a:spLocks noGrp="1" noChangeAspect="1" noChangeArrowheads="1"/>
          </p:cNvSpPr>
          <p:nvPr isPhoto="1"/>
        </p:nvSpPr>
        <p:spPr bwMode="auto">
          <a:xfrm>
            <a:off x="0" y="9525"/>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algn="ctr"/>
            <a:r>
              <a:rPr lang="en-US" sz="3000" b="1">
                <a:solidFill>
                  <a:schemeClr val="accent2"/>
                </a:solidFill>
                <a:latin typeface="Times New Roman" pitchFamily="18" charset="0"/>
              </a:rPr>
              <a:t>Internal audit quality improvement and assessment</a:t>
            </a:r>
            <a:endParaRPr lang="ru-RU" sz="3000" b="1">
              <a:solidFill>
                <a:schemeClr val="accent2"/>
              </a:solidFill>
              <a:latin typeface="Times New Roman" pitchFamily="18" charset="0"/>
            </a:endParaRPr>
          </a:p>
          <a:p>
            <a:r>
              <a:rPr lang="en-US" sz="3000" b="1" i="1">
                <a:solidFill>
                  <a:schemeClr val="accent2"/>
                </a:solidFill>
                <a:latin typeface="Times New Roman" pitchFamily="18" charset="0"/>
              </a:rPr>
              <a:t>External assessment</a:t>
            </a:r>
            <a:r>
              <a:rPr lang="ru-RU" sz="3000" b="1" i="1">
                <a:solidFill>
                  <a:schemeClr val="accent2"/>
                </a:solidFill>
                <a:latin typeface="Times New Roman" pitchFamily="18" charset="0"/>
              </a:rPr>
              <a:t>:</a:t>
            </a:r>
          </a:p>
          <a:p>
            <a:pPr algn="just"/>
            <a:r>
              <a:rPr lang="en-US" sz="2400">
                <a:latin typeface="Times New Roman" pitchFamily="18" charset="0"/>
              </a:rPr>
              <a:t>is conducted as a survey, no more than once a year, by </a:t>
            </a:r>
            <a:r>
              <a:rPr lang="en-US" sz="2400" b="1">
                <a:solidFill>
                  <a:schemeClr val="accent2"/>
                </a:solidFill>
                <a:latin typeface="Times New Roman" pitchFamily="18" charset="0"/>
              </a:rPr>
              <a:t>the State Financial Inspection </a:t>
            </a:r>
            <a:r>
              <a:rPr lang="ru-RU" sz="2400" b="1">
                <a:solidFill>
                  <a:schemeClr val="accent2"/>
                </a:solidFill>
                <a:latin typeface="Times New Roman" pitchFamily="18" charset="0"/>
              </a:rPr>
              <a:t>(</a:t>
            </a:r>
            <a:r>
              <a:rPr lang="en-US" sz="2400" b="1">
                <a:solidFill>
                  <a:schemeClr val="accent2"/>
                </a:solidFill>
                <a:latin typeface="Times New Roman" pitchFamily="18" charset="0"/>
              </a:rPr>
              <a:t>PIFC CHU</a:t>
            </a:r>
            <a:r>
              <a:rPr lang="ru-RU" sz="2400" b="1">
                <a:solidFill>
                  <a:schemeClr val="accent2"/>
                </a:solidFill>
                <a:latin typeface="Times New Roman" pitchFamily="18" charset="0"/>
              </a:rPr>
              <a:t>)</a:t>
            </a:r>
            <a:r>
              <a:rPr lang="ru-RU" sz="2400">
                <a:latin typeface="Times New Roman" pitchFamily="18" charset="0"/>
              </a:rPr>
              <a:t>, </a:t>
            </a:r>
            <a:r>
              <a:rPr lang="en-US" sz="2400">
                <a:latin typeface="Times New Roman" pitchFamily="18" charset="0"/>
              </a:rPr>
              <a:t>its territorial units according to the requirements defined in the Decree </a:t>
            </a:r>
            <a:r>
              <a:rPr lang="ru-RU" sz="2400">
                <a:latin typeface="Times New Roman" pitchFamily="18" charset="0"/>
              </a:rPr>
              <a:t>(</a:t>
            </a:r>
            <a:r>
              <a:rPr lang="en-US" sz="2400">
                <a:latin typeface="Times New Roman" pitchFamily="18" charset="0"/>
              </a:rPr>
              <a:t>Order</a:t>
            </a:r>
            <a:r>
              <a:rPr lang="ru-RU" sz="2400">
                <a:latin typeface="Times New Roman" pitchFamily="18" charset="0"/>
              </a:rPr>
              <a:t>) </a:t>
            </a:r>
            <a:r>
              <a:rPr lang="en-US" sz="2400">
                <a:latin typeface="Times New Roman" pitchFamily="18" charset="0"/>
              </a:rPr>
              <a:t>no. </a:t>
            </a:r>
            <a:r>
              <a:rPr lang="ru-RU" sz="2400">
                <a:latin typeface="Times New Roman" pitchFamily="18" charset="0"/>
              </a:rPr>
              <a:t>1001.                              </a:t>
            </a:r>
          </a:p>
          <a:p>
            <a:pPr algn="ctr"/>
            <a:r>
              <a:rPr lang="ru-RU" sz="2400" b="1">
                <a:solidFill>
                  <a:schemeClr val="accent2"/>
                </a:solidFill>
                <a:latin typeface="Times New Roman" pitchFamily="18" charset="0"/>
              </a:rPr>
              <a:t> </a:t>
            </a:r>
            <a:r>
              <a:rPr lang="en-US" sz="2400" b="1">
                <a:solidFill>
                  <a:schemeClr val="accent2"/>
                </a:solidFill>
                <a:latin typeface="Times New Roman" pitchFamily="18" charset="0"/>
              </a:rPr>
              <a:t>Purpose of quality assessment</a:t>
            </a:r>
            <a:r>
              <a:rPr lang="ru-RU" sz="2400" b="1">
                <a:solidFill>
                  <a:schemeClr val="accent2"/>
                </a:solidFill>
                <a:latin typeface="Times New Roman" pitchFamily="18" charset="0"/>
              </a:rPr>
              <a:t>:</a:t>
            </a:r>
          </a:p>
          <a:p>
            <a:pPr algn="just">
              <a:buFont typeface="Wingdings" pitchFamily="2" charset="2"/>
              <a:buChar char="ü"/>
            </a:pPr>
            <a:r>
              <a:rPr lang="ru-RU" sz="2000">
                <a:latin typeface="Times New Roman" pitchFamily="18" charset="0"/>
              </a:rPr>
              <a:t> </a:t>
            </a:r>
            <a:r>
              <a:rPr lang="en-US" sz="2000">
                <a:latin typeface="Times New Roman" pitchFamily="18" charset="0"/>
              </a:rPr>
              <a:t>planning</a:t>
            </a:r>
            <a:r>
              <a:rPr lang="ru-RU" sz="2000">
                <a:latin typeface="Times New Roman" pitchFamily="18" charset="0"/>
              </a:rPr>
              <a:t>, </a:t>
            </a:r>
          </a:p>
          <a:p>
            <a:pPr algn="just">
              <a:buFont typeface="Wingdings" pitchFamily="2" charset="2"/>
              <a:buChar char="ü"/>
            </a:pPr>
            <a:r>
              <a:rPr lang="ru-RU" sz="2000">
                <a:latin typeface="Times New Roman" pitchFamily="18" charset="0"/>
              </a:rPr>
              <a:t> </a:t>
            </a:r>
            <a:r>
              <a:rPr lang="en-US" sz="2000">
                <a:latin typeface="Times New Roman" pitchFamily="18" charset="0"/>
              </a:rPr>
              <a:t>organization and conduct of internal audit</a:t>
            </a:r>
            <a:r>
              <a:rPr lang="ru-RU" sz="2000">
                <a:latin typeface="Times New Roman" pitchFamily="18" charset="0"/>
              </a:rPr>
              <a:t>, </a:t>
            </a:r>
          </a:p>
          <a:p>
            <a:pPr algn="just">
              <a:buFont typeface="Wingdings" pitchFamily="2" charset="2"/>
              <a:buChar char="ü"/>
            </a:pPr>
            <a:r>
              <a:rPr lang="ru-RU" sz="2000">
                <a:latin typeface="Times New Roman" pitchFamily="18" charset="0"/>
              </a:rPr>
              <a:t> </a:t>
            </a:r>
            <a:r>
              <a:rPr lang="en-US" sz="2000">
                <a:latin typeface="Times New Roman" pitchFamily="18" charset="0"/>
              </a:rPr>
              <a:t>follow up of recommendations on audit results</a:t>
            </a:r>
            <a:r>
              <a:rPr lang="ru-RU" sz="2000">
                <a:latin typeface="Times New Roman" pitchFamily="18" charset="0"/>
              </a:rPr>
              <a:t>,</a:t>
            </a:r>
          </a:p>
          <a:p>
            <a:pPr algn="just">
              <a:buFont typeface="Wingdings" pitchFamily="2" charset="2"/>
              <a:buChar char="ü"/>
            </a:pPr>
            <a:r>
              <a:rPr lang="ru-RU" sz="2000">
                <a:latin typeface="Times New Roman" pitchFamily="18" charset="0"/>
              </a:rPr>
              <a:t> </a:t>
            </a:r>
            <a:r>
              <a:rPr lang="en-US" sz="2000">
                <a:latin typeface="Times New Roman" pitchFamily="18" charset="0"/>
              </a:rPr>
              <a:t>observance of requirements of internal audit standards and other relevant laws and procedures by managers</a:t>
            </a:r>
            <a:r>
              <a:rPr lang="ru-RU" sz="2000">
                <a:latin typeface="Times New Roman" pitchFamily="18" charset="0"/>
              </a:rPr>
              <a:t>.</a:t>
            </a:r>
          </a:p>
          <a:p>
            <a:pPr algn="just"/>
            <a:r>
              <a:rPr lang="ru-RU" sz="2000">
                <a:latin typeface="Times New Roman" pitchFamily="18" charset="0"/>
              </a:rPr>
              <a:t>      </a:t>
            </a:r>
          </a:p>
          <a:p>
            <a:pPr algn="just"/>
            <a:r>
              <a:rPr lang="en-US" sz="2000">
                <a:latin typeface="Times New Roman" pitchFamily="18" charset="0"/>
              </a:rPr>
              <a:t>Upon results of internal audit quality assessment, the State Financial Inspection provides </a:t>
            </a:r>
            <a:r>
              <a:rPr lang="en-US" b="1">
                <a:solidFill>
                  <a:schemeClr val="accent2"/>
                </a:solidFill>
              </a:rPr>
              <a:t>recommendations on improvement of deficiencies</a:t>
            </a:r>
            <a:r>
              <a:rPr lang="en-US"/>
              <a:t> to the manager of the central public administration authority</a:t>
            </a:r>
            <a:r>
              <a:rPr lang="ru-RU" sz="2000" b="1">
                <a:solidFill>
                  <a:schemeClr val="accent2"/>
                </a:solidFill>
                <a:latin typeface="Times New Roman" pitchFamily="18" charset="0"/>
              </a:rPr>
              <a:t>.</a:t>
            </a:r>
          </a:p>
          <a:p>
            <a:pPr algn="just"/>
            <a:endParaRPr lang="ru-RU" sz="2000" b="1">
              <a:solidFill>
                <a:schemeClr val="accent2"/>
              </a:solidFill>
              <a:latin typeface="Times New Roman" pitchFamily="18" charset="0"/>
            </a:endParaRPr>
          </a:p>
          <a:p>
            <a:pPr algn="just"/>
            <a:endParaRPr lang="ru-RU" sz="2000" b="1">
              <a:solidFill>
                <a:schemeClr val="accent2"/>
              </a:solidFill>
              <a:latin typeface="Times New Roman" pitchFamily="18" charset="0"/>
            </a:endParaRPr>
          </a:p>
          <a:p>
            <a:pPr algn="ctr"/>
            <a:endParaRPr lang="ru-RU" sz="2000" b="1">
              <a:solidFill>
                <a:schemeClr val="accent2"/>
              </a:solidFill>
              <a:latin typeface="Times New Roman" pitchFamily="18" charset="0"/>
            </a:endParaRPr>
          </a:p>
          <a:p>
            <a:pPr algn="ctr"/>
            <a:endParaRPr lang="ru-RU" sz="3000" b="1">
              <a:solidFill>
                <a:schemeClr val="accent2"/>
              </a:solidFill>
              <a:latin typeface="Times New Roman" pitchFamily="18" charset="0"/>
            </a:endParaRPr>
          </a:p>
          <a:p>
            <a:pPr algn="ctr"/>
            <a:endParaRPr lang="ru-RU" sz="3000" b="1">
              <a:solidFill>
                <a:schemeClr val="accent2"/>
              </a:solidFill>
              <a:latin typeface="Times New Roman" pitchFamily="18" charset="0"/>
            </a:endParaRPr>
          </a:p>
          <a:p>
            <a:pPr algn="ctr"/>
            <a:endParaRPr lang="ru-RU" sz="3000" b="1">
              <a:solidFill>
                <a:schemeClr val="accent2"/>
              </a:solidFill>
              <a:latin typeface="Times New Roman" pitchFamily="18" charset="0"/>
            </a:endParaRPr>
          </a:p>
          <a:p>
            <a:pPr algn="ctr"/>
            <a:endParaRPr lang="ru-RU" sz="3000" b="1">
              <a:solidFill>
                <a:schemeClr val="accent2"/>
              </a:solidFill>
              <a:latin typeface="Times New Roman" pitchFamily="18" charset="0"/>
            </a:endParaRPr>
          </a:p>
          <a:p>
            <a:pPr algn="ctr"/>
            <a:endParaRPr lang="ru-RU" sz="3000" b="1">
              <a:solidFill>
                <a:schemeClr val="accent2"/>
              </a:solidFill>
              <a:latin typeface="Times New Roman" pitchFamily="18" charset="0"/>
            </a:endParaRPr>
          </a:p>
          <a:p>
            <a:pPr algn="ctr"/>
            <a:endParaRPr lang="ru-RU" sz="3000" b="1">
              <a:solidFill>
                <a:schemeClr val="accent2"/>
              </a:solidFill>
              <a:latin typeface="Times New Roman" pitchFamily="18" charset="0"/>
            </a:endParaRPr>
          </a:p>
          <a:p>
            <a:pPr algn="ctr"/>
            <a:endParaRPr lang="ru-RU" sz="3000" b="1">
              <a:solidFill>
                <a:schemeClr val="accent2"/>
              </a:solidFill>
              <a:latin typeface="Times New Roman" pitchFamily="18" charset="0"/>
            </a:endParaRPr>
          </a:p>
        </p:txBody>
      </p:sp>
      <p:sp>
        <p:nvSpPr>
          <p:cNvPr id="146435" name="Rectangle 3"/>
          <p:cNvSpPr>
            <a:spLocks noGrp="1" noChangeArrowheads="1"/>
          </p:cNvSpPr>
          <p:nvPr>
            <p:ph type="ctrTitle"/>
          </p:nvPr>
        </p:nvSpPr>
        <p:spPr>
          <a:xfrm>
            <a:off x="685800" y="1844675"/>
            <a:ext cx="7772400" cy="1755775"/>
          </a:xfrm>
        </p:spPr>
        <p:txBody>
          <a:bodyPr/>
          <a:lstStyle/>
          <a:p>
            <a:r>
              <a:rPr lang="uk-UA" sz="4000">
                <a:solidFill>
                  <a:schemeClr val="accent2"/>
                </a:solidFill>
              </a:rPr>
              <a:t> </a:t>
            </a:r>
            <a:endParaRPr lang="ru-RU" sz="4000">
              <a:solidFill>
                <a:schemeClr val="accent2"/>
              </a:solidFill>
            </a:endParaRPr>
          </a:p>
        </p:txBody>
      </p:sp>
      <p:sp>
        <p:nvSpPr>
          <p:cNvPr id="146436" name="Rectangle 4"/>
          <p:cNvSpPr>
            <a:spLocks noGrp="1" noChangeArrowheads="1"/>
          </p:cNvSpPr>
          <p:nvPr>
            <p:ph type="subTitle" idx="1"/>
          </p:nvPr>
        </p:nvSpPr>
        <p:spPr>
          <a:xfrm>
            <a:off x="250825" y="3886200"/>
            <a:ext cx="8642350" cy="2711450"/>
          </a:xfrm>
        </p:spPr>
        <p:txBody>
          <a:bodyPr/>
          <a:lstStyle/>
          <a:p>
            <a:r>
              <a:rPr lang="uk-UA" sz="3600"/>
              <a:t>   </a:t>
            </a:r>
            <a:endParaRPr lang="ru-RU">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descr="inпdex"/>
          <p:cNvSpPr>
            <a:spLocks noGrp="1" noChangeAspect="1" noChangeArrowheads="1"/>
          </p:cNvSpPr>
          <p:nvPr isPhoto="1"/>
        </p:nvSpPr>
        <p:spPr bwMode="auto">
          <a:xfrm>
            <a:off x="0" y="9525"/>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marL="342900" indent="-342900" algn="ctr"/>
            <a:r>
              <a:rPr lang="en-US" sz="3000" b="1">
                <a:solidFill>
                  <a:schemeClr val="accent2"/>
                </a:solidFill>
                <a:latin typeface="Times New Roman" pitchFamily="18" charset="0"/>
              </a:rPr>
              <a:t>Short-term objectives</a:t>
            </a:r>
            <a:r>
              <a:rPr lang="ru-RU" sz="3000" b="1">
                <a:solidFill>
                  <a:schemeClr val="accent2"/>
                </a:solidFill>
                <a:latin typeface="Times New Roman" pitchFamily="18" charset="0"/>
              </a:rPr>
              <a:t>:</a:t>
            </a:r>
          </a:p>
          <a:p>
            <a:pPr marL="342900" indent="-342900" algn="just">
              <a:buFontTx/>
              <a:buAutoNum type="arabicPeriod"/>
            </a:pPr>
            <a:r>
              <a:rPr lang="ru-RU" sz="2000">
                <a:latin typeface="Times New Roman" pitchFamily="18" charset="0"/>
              </a:rPr>
              <a:t> </a:t>
            </a:r>
            <a:r>
              <a:rPr lang="en-US" sz="2400">
                <a:latin typeface="Times New Roman" pitchFamily="18" charset="0"/>
              </a:rPr>
              <a:t>Continue trainings for internal auditors of ministries and other central public administration authorities</a:t>
            </a:r>
            <a:r>
              <a:rPr lang="ru-RU" sz="2400">
                <a:latin typeface="Times New Roman" pitchFamily="18" charset="0"/>
              </a:rPr>
              <a:t>; </a:t>
            </a:r>
            <a:r>
              <a:rPr lang="en-US" sz="2400">
                <a:latin typeface="Times New Roman" pitchFamily="18" charset="0"/>
              </a:rPr>
              <a:t>for internal auditors of local public administration authorities </a:t>
            </a:r>
            <a:r>
              <a:rPr lang="ru-RU" sz="2400">
                <a:latin typeface="Times New Roman" pitchFamily="18" charset="0"/>
              </a:rPr>
              <a:t>(</a:t>
            </a:r>
            <a:r>
              <a:rPr lang="en-US" sz="2400">
                <a:latin typeface="Times New Roman" pitchFamily="18" charset="0"/>
              </a:rPr>
              <a:t>regional level</a:t>
            </a:r>
            <a:r>
              <a:rPr lang="ru-RU" sz="2400">
                <a:latin typeface="Times New Roman" pitchFamily="18" charset="0"/>
              </a:rPr>
              <a:t>)</a:t>
            </a:r>
          </a:p>
          <a:p>
            <a:pPr marL="342900" indent="-342900" algn="just">
              <a:buFontTx/>
              <a:buAutoNum type="arabicPeriod"/>
            </a:pPr>
            <a:r>
              <a:rPr lang="ru-RU" sz="2400">
                <a:latin typeface="Times New Roman" pitchFamily="18" charset="0"/>
              </a:rPr>
              <a:t> </a:t>
            </a:r>
            <a:r>
              <a:rPr lang="en-US" sz="2400">
                <a:latin typeface="Times New Roman" pitchFamily="18" charset="0"/>
              </a:rPr>
              <a:t>Organize pilot projects at central and regional levels</a:t>
            </a:r>
            <a:endParaRPr lang="ru-RU" sz="2400">
              <a:latin typeface="Times New Roman" pitchFamily="18" charset="0"/>
            </a:endParaRPr>
          </a:p>
          <a:p>
            <a:pPr marL="342900" indent="-342900" algn="just">
              <a:buFontTx/>
              <a:buAutoNum type="arabicPeriod"/>
            </a:pPr>
            <a:r>
              <a:rPr lang="ru-RU" sz="2400">
                <a:latin typeface="Times New Roman" pitchFamily="18" charset="0"/>
              </a:rPr>
              <a:t> </a:t>
            </a:r>
            <a:r>
              <a:rPr lang="en-US" sz="2400">
                <a:latin typeface="Times New Roman" pitchFamily="18" charset="0"/>
              </a:rPr>
              <a:t>Develop methodological recommendations on organization of internal control at central and regional level</a:t>
            </a:r>
            <a:endParaRPr lang="ru-RU" sz="2400">
              <a:latin typeface="Times New Roman" pitchFamily="18" charset="0"/>
            </a:endParaRPr>
          </a:p>
          <a:p>
            <a:pPr marL="342900" indent="-342900" algn="just">
              <a:buFontTx/>
              <a:buAutoNum type="arabicPeriod"/>
            </a:pPr>
            <a:r>
              <a:rPr lang="ru-RU" sz="2400">
                <a:latin typeface="Times New Roman" pitchFamily="18" charset="0"/>
              </a:rPr>
              <a:t> </a:t>
            </a:r>
            <a:r>
              <a:rPr lang="en-US" sz="2400">
                <a:latin typeface="Times New Roman" pitchFamily="18" charset="0"/>
              </a:rPr>
              <a:t>Develop methodology </a:t>
            </a:r>
            <a:r>
              <a:rPr lang="ru-RU" sz="2400">
                <a:latin typeface="Times New Roman" pitchFamily="18" charset="0"/>
              </a:rPr>
              <a:t>– </a:t>
            </a:r>
            <a:r>
              <a:rPr lang="en-US" sz="2400">
                <a:latin typeface="Times New Roman" pitchFamily="18" charset="0"/>
              </a:rPr>
              <a:t>Guidelines on external reporting from internal audit units to the CHU </a:t>
            </a:r>
            <a:r>
              <a:rPr lang="ru-RU" sz="2400">
                <a:latin typeface="Times New Roman" pitchFamily="18" charset="0"/>
              </a:rPr>
              <a:t>(</a:t>
            </a:r>
            <a:r>
              <a:rPr lang="en-US" sz="2400">
                <a:latin typeface="Times New Roman" pitchFamily="18" charset="0"/>
              </a:rPr>
              <a:t>PIFC Administration</a:t>
            </a:r>
            <a:r>
              <a:rPr lang="ru-RU" sz="2400">
                <a:latin typeface="Times New Roman" pitchFamily="18" charset="0"/>
              </a:rPr>
              <a:t>)</a:t>
            </a:r>
          </a:p>
          <a:p>
            <a:pPr marL="342900" indent="-342900" algn="just">
              <a:buFontTx/>
              <a:buAutoNum type="arabicPeriod"/>
            </a:pPr>
            <a:r>
              <a:rPr lang="ru-RU" sz="2400">
                <a:latin typeface="Times New Roman" pitchFamily="18" charset="0"/>
              </a:rPr>
              <a:t> </a:t>
            </a:r>
            <a:r>
              <a:rPr lang="en-US" sz="2400">
                <a:latin typeface="Times New Roman" pitchFamily="18" charset="0"/>
              </a:rPr>
              <a:t>Develop methodology </a:t>
            </a:r>
            <a:r>
              <a:rPr lang="ru-RU" sz="2400">
                <a:latin typeface="Times New Roman" pitchFamily="18" charset="0"/>
              </a:rPr>
              <a:t>(</a:t>
            </a:r>
            <a:r>
              <a:rPr lang="en-US" sz="2400">
                <a:latin typeface="Times New Roman" pitchFamily="18" charset="0"/>
              </a:rPr>
              <a:t>practical textbook</a:t>
            </a:r>
            <a:r>
              <a:rPr lang="ru-RU" sz="2400">
                <a:latin typeface="Times New Roman" pitchFamily="18" charset="0"/>
              </a:rPr>
              <a:t>) </a:t>
            </a:r>
            <a:r>
              <a:rPr lang="en-US" sz="2400">
                <a:latin typeface="Times New Roman" pitchFamily="18" charset="0"/>
              </a:rPr>
              <a:t>on quality assessment </a:t>
            </a:r>
            <a:r>
              <a:rPr lang="ru-RU" sz="2400">
                <a:latin typeface="Times New Roman" pitchFamily="18" charset="0"/>
              </a:rPr>
              <a:t>(</a:t>
            </a:r>
            <a:r>
              <a:rPr lang="en-US" sz="2400">
                <a:latin typeface="Times New Roman" pitchFamily="18" charset="0"/>
              </a:rPr>
              <a:t>internal and external</a:t>
            </a:r>
            <a:r>
              <a:rPr lang="ru-RU" sz="2400">
                <a:latin typeface="Times New Roman" pitchFamily="18" charset="0"/>
              </a:rPr>
              <a:t>) </a:t>
            </a:r>
            <a:r>
              <a:rPr lang="en-US" sz="2400">
                <a:latin typeface="Times New Roman" pitchFamily="18" charset="0"/>
              </a:rPr>
              <a:t>of internal audit</a:t>
            </a:r>
            <a:endParaRPr lang="ru-RU" sz="2400">
              <a:latin typeface="Times New Roman" pitchFamily="18" charset="0"/>
            </a:endParaRPr>
          </a:p>
          <a:p>
            <a:pPr marL="342900" indent="-342900" algn="just">
              <a:buFontTx/>
              <a:buAutoNum type="arabicPeriod"/>
            </a:pPr>
            <a:r>
              <a:rPr lang="ru-RU" sz="2400">
                <a:latin typeface="Times New Roman" pitchFamily="18" charset="0"/>
              </a:rPr>
              <a:t> </a:t>
            </a:r>
            <a:r>
              <a:rPr lang="en-US" sz="2400">
                <a:latin typeface="Times New Roman" pitchFamily="18" charset="0"/>
              </a:rPr>
              <a:t>Develop a survey on testing and assessment of internal control system by internal auditors</a:t>
            </a:r>
            <a:endParaRPr lang="ru-RU" sz="2400">
              <a:latin typeface="Times New Roman" pitchFamily="18" charset="0"/>
            </a:endParaRPr>
          </a:p>
          <a:p>
            <a:pPr marL="342900" indent="-342900" algn="just">
              <a:buFontTx/>
              <a:buAutoNum type="arabicPeriod"/>
            </a:pPr>
            <a:endParaRPr lang="ru-RU" sz="2400">
              <a:latin typeface="Times New Roman" pitchFamily="18" charset="0"/>
            </a:endParaRPr>
          </a:p>
          <a:p>
            <a:pPr marL="342900" indent="-342900" algn="just"/>
            <a:endParaRPr lang="ru-RU" sz="2400" b="1">
              <a:latin typeface="Times New Roman" pitchFamily="18" charset="0"/>
            </a:endParaRPr>
          </a:p>
          <a:p>
            <a:pPr marL="342900" indent="-342900" algn="just"/>
            <a:endParaRPr lang="ru-RU" sz="2400" b="1">
              <a:latin typeface="Times New Roman" pitchFamily="18" charset="0"/>
            </a:endParaRPr>
          </a:p>
          <a:p>
            <a:pPr marL="342900" indent="-342900" algn="just"/>
            <a:endParaRPr lang="ru-RU" sz="3000" b="1">
              <a:latin typeface="Times New Roman" pitchFamily="18" charset="0"/>
            </a:endParaRPr>
          </a:p>
          <a:p>
            <a:pPr marL="342900" indent="-342900" algn="just">
              <a:buFontTx/>
              <a:buAutoNum type="arabicPeriod"/>
            </a:pPr>
            <a:endParaRPr lang="ru-RU" sz="3000" b="1">
              <a:solidFill>
                <a:schemeClr val="accent2"/>
              </a:solidFill>
              <a:latin typeface="Times New Roman" pitchFamily="18" charset="0"/>
            </a:endParaRPr>
          </a:p>
          <a:p>
            <a:pPr marL="342900" indent="-342900" algn="just">
              <a:buFontTx/>
              <a:buAutoNum type="arabicPeriod"/>
            </a:pPr>
            <a:endParaRPr lang="ru-RU" sz="3000" b="1">
              <a:solidFill>
                <a:schemeClr val="accent2"/>
              </a:solidFill>
              <a:latin typeface="Times New Roman" pitchFamily="18" charset="0"/>
            </a:endParaRPr>
          </a:p>
          <a:p>
            <a:pPr marL="342900" indent="-342900" algn="just"/>
            <a:r>
              <a:rPr lang="ru-RU" sz="3000" b="1">
                <a:solidFill>
                  <a:schemeClr val="accent2"/>
                </a:solidFill>
                <a:latin typeface="Times New Roman" pitchFamily="18" charset="0"/>
              </a:rPr>
              <a:t>                                          </a:t>
            </a:r>
          </a:p>
        </p:txBody>
      </p:sp>
      <p:sp>
        <p:nvSpPr>
          <p:cNvPr id="149507" name="Rectangle 3"/>
          <p:cNvSpPr>
            <a:spLocks noGrp="1" noChangeArrowheads="1"/>
          </p:cNvSpPr>
          <p:nvPr>
            <p:ph type="ctrTitle"/>
          </p:nvPr>
        </p:nvSpPr>
        <p:spPr>
          <a:xfrm>
            <a:off x="685800" y="1844675"/>
            <a:ext cx="7772400" cy="1755775"/>
          </a:xfrm>
        </p:spPr>
        <p:txBody>
          <a:bodyPr/>
          <a:lstStyle/>
          <a:p>
            <a:r>
              <a:rPr lang="uk-UA" sz="4000">
                <a:solidFill>
                  <a:schemeClr val="accent2"/>
                </a:solidFill>
              </a:rPr>
              <a:t> </a:t>
            </a:r>
            <a:endParaRPr lang="ru-RU" sz="4000">
              <a:solidFill>
                <a:schemeClr val="accent2"/>
              </a:solidFill>
            </a:endParaRPr>
          </a:p>
        </p:txBody>
      </p:sp>
      <p:sp>
        <p:nvSpPr>
          <p:cNvPr id="149508" name="Rectangle 4"/>
          <p:cNvSpPr>
            <a:spLocks noGrp="1" noChangeArrowheads="1"/>
          </p:cNvSpPr>
          <p:nvPr>
            <p:ph type="subTitle" idx="1"/>
          </p:nvPr>
        </p:nvSpPr>
        <p:spPr>
          <a:xfrm>
            <a:off x="250825" y="3886200"/>
            <a:ext cx="8642350" cy="2711450"/>
          </a:xfrm>
        </p:spPr>
        <p:txBody>
          <a:bodyPr/>
          <a:lstStyle/>
          <a:p>
            <a:r>
              <a:rPr lang="uk-UA" sz="3600"/>
              <a:t>   </a:t>
            </a:r>
            <a:endParaRPr lang="ru-RU">
              <a:latin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descr="inпdex"/>
          <p:cNvSpPr>
            <a:spLocks noGrp="1" noChangeAspect="1" noChangeArrowheads="1"/>
          </p:cNvSpPr>
          <p:nvPr isPhoto="1"/>
        </p:nvSpPr>
        <p:spPr bwMode="auto">
          <a:xfrm>
            <a:off x="0" y="9525"/>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marL="342900" indent="-342900" algn="just"/>
            <a:endParaRPr lang="ru-RU" sz="2400" b="1">
              <a:latin typeface="Times New Roman" pitchFamily="18" charset="0"/>
            </a:endParaRPr>
          </a:p>
          <a:p>
            <a:pPr marL="342900" indent="-342900" algn="just"/>
            <a:endParaRPr lang="ru-RU" sz="2400" b="1">
              <a:latin typeface="Times New Roman" pitchFamily="18" charset="0"/>
            </a:endParaRPr>
          </a:p>
          <a:p>
            <a:pPr marL="342900" indent="-342900" algn="just"/>
            <a:endParaRPr lang="ru-RU" sz="3000" b="1">
              <a:latin typeface="Times New Roman" pitchFamily="18" charset="0"/>
            </a:endParaRPr>
          </a:p>
          <a:p>
            <a:pPr marL="342900" indent="-342900" algn="just">
              <a:buFontTx/>
              <a:buChar char="•"/>
            </a:pPr>
            <a:endParaRPr lang="ru-RU" sz="3000" b="1">
              <a:solidFill>
                <a:schemeClr val="accent2"/>
              </a:solidFill>
              <a:latin typeface="Times New Roman" pitchFamily="18" charset="0"/>
            </a:endParaRPr>
          </a:p>
          <a:p>
            <a:pPr marL="342900" indent="-342900" algn="just">
              <a:buFontTx/>
              <a:buChar char="•"/>
            </a:pPr>
            <a:endParaRPr lang="ru-RU" sz="3000" b="1">
              <a:solidFill>
                <a:schemeClr val="accent2"/>
              </a:solidFill>
              <a:latin typeface="Times New Roman" pitchFamily="18" charset="0"/>
            </a:endParaRPr>
          </a:p>
          <a:p>
            <a:pPr marL="342900" indent="-342900" algn="ctr"/>
            <a:r>
              <a:rPr lang="ru-RU" sz="5400" b="1">
                <a:solidFill>
                  <a:schemeClr val="accent2"/>
                </a:solidFill>
                <a:latin typeface="Times New Roman" pitchFamily="18" charset="0"/>
              </a:rPr>
              <a:t>   </a:t>
            </a:r>
            <a:r>
              <a:rPr lang="en-US" sz="5400" b="1">
                <a:solidFill>
                  <a:schemeClr val="accent2"/>
                </a:solidFill>
                <a:latin typeface="Times New Roman" pitchFamily="18" charset="0"/>
              </a:rPr>
              <a:t>Thank you</a:t>
            </a:r>
            <a:r>
              <a:rPr lang="ru-RU" sz="5400" b="1">
                <a:solidFill>
                  <a:schemeClr val="accent2"/>
                </a:solidFill>
                <a:latin typeface="Times New Roman" pitchFamily="18" charset="0"/>
              </a:rPr>
              <a:t>!</a:t>
            </a:r>
          </a:p>
        </p:txBody>
      </p:sp>
      <p:sp>
        <p:nvSpPr>
          <p:cNvPr id="153603" name="Rectangle 3"/>
          <p:cNvSpPr>
            <a:spLocks noGrp="1" noChangeArrowheads="1"/>
          </p:cNvSpPr>
          <p:nvPr>
            <p:ph type="ctrTitle"/>
          </p:nvPr>
        </p:nvSpPr>
        <p:spPr>
          <a:xfrm>
            <a:off x="685800" y="1844675"/>
            <a:ext cx="7772400" cy="1755775"/>
          </a:xfrm>
        </p:spPr>
        <p:txBody>
          <a:bodyPr/>
          <a:lstStyle/>
          <a:p>
            <a:r>
              <a:rPr lang="uk-UA" sz="4000">
                <a:solidFill>
                  <a:schemeClr val="accent2"/>
                </a:solidFill>
              </a:rPr>
              <a:t> </a:t>
            </a:r>
            <a:endParaRPr lang="ru-RU" sz="4000">
              <a:solidFill>
                <a:schemeClr val="accent2"/>
              </a:solidFill>
            </a:endParaRPr>
          </a:p>
        </p:txBody>
      </p:sp>
      <p:sp>
        <p:nvSpPr>
          <p:cNvPr id="153604" name="Rectangle 4"/>
          <p:cNvSpPr>
            <a:spLocks noGrp="1" noChangeArrowheads="1"/>
          </p:cNvSpPr>
          <p:nvPr>
            <p:ph type="subTitle" idx="1"/>
          </p:nvPr>
        </p:nvSpPr>
        <p:spPr>
          <a:xfrm>
            <a:off x="250825" y="3886200"/>
            <a:ext cx="8642350" cy="2711450"/>
          </a:xfrm>
        </p:spPr>
        <p:txBody>
          <a:bodyPr/>
          <a:lstStyle/>
          <a:p>
            <a:r>
              <a:rPr lang="uk-UA" sz="3600"/>
              <a:t>   </a:t>
            </a:r>
            <a:endParaRPr lang="ru-RU">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90888989-94D4-418D-913C-D741E8396F4D}" type="slidenum">
              <a:rPr lang="ru-RU"/>
              <a:pPr/>
              <a:t>2</a:t>
            </a:fld>
            <a:endParaRPr lang="ru-RU"/>
          </a:p>
        </p:txBody>
      </p:sp>
      <p:sp>
        <p:nvSpPr>
          <p:cNvPr id="14340" name="Rectangle 4" descr="inпdex"/>
          <p:cNvSpPr>
            <a:spLocks noGrp="1" noChangeAspect="1" noChangeArrowheads="1"/>
          </p:cNvSpPr>
          <p:nvPr isPhoto="1"/>
        </p:nvSpPr>
        <p:spPr bwMode="auto">
          <a:xfrm>
            <a:off x="0" y="-53975"/>
            <a:ext cx="9144000" cy="6911975"/>
          </a:xfrm>
          <a:prstGeom prst="rect">
            <a:avLst/>
          </a:prstGeom>
          <a:blipFill dpi="0" rotWithShape="1">
            <a:blip r:embed="rId3">
              <a:alphaModFix amt="25000"/>
            </a:blip>
            <a:srcRect/>
            <a:stretch>
              <a:fillRect r="-917"/>
            </a:stretch>
          </a:blipFill>
          <a:ln w="9525">
            <a:solidFill>
              <a:schemeClr val="tx1"/>
            </a:solidFill>
            <a:miter lim="800000"/>
            <a:headEnd/>
            <a:tailEnd/>
          </a:ln>
          <a:effectLst/>
        </p:spPr>
        <p:txBody>
          <a:bodyPr/>
          <a:lstStyle/>
          <a:p>
            <a:pPr algn="just"/>
            <a:endParaRPr lang="ru-RU" sz="1600"/>
          </a:p>
        </p:txBody>
      </p:sp>
      <p:sp>
        <p:nvSpPr>
          <p:cNvPr id="14362" name="Rectangle 26"/>
          <p:cNvSpPr>
            <a:spLocks noGrp="1" noChangeArrowheads="1"/>
          </p:cNvSpPr>
          <p:nvPr>
            <p:ph type="title"/>
          </p:nvPr>
        </p:nvSpPr>
        <p:spPr>
          <a:xfrm>
            <a:off x="457200" y="188913"/>
            <a:ext cx="8229600" cy="863600"/>
          </a:xfrm>
        </p:spPr>
        <p:txBody>
          <a:bodyPr/>
          <a:lstStyle/>
          <a:p>
            <a:r>
              <a:rPr lang="en-US" sz="3200">
                <a:solidFill>
                  <a:schemeClr val="accent2"/>
                </a:solidFill>
              </a:rPr>
              <a:t>Internal Audit Legal Framework</a:t>
            </a:r>
            <a:endParaRPr lang="ru-RU" sz="3200">
              <a:solidFill>
                <a:schemeClr val="accent2"/>
              </a:solidFill>
            </a:endParaRPr>
          </a:p>
        </p:txBody>
      </p:sp>
      <p:sp>
        <p:nvSpPr>
          <p:cNvPr id="14363" name="Rectangle 27"/>
          <p:cNvSpPr>
            <a:spLocks noGrp="1" noChangeArrowheads="1"/>
          </p:cNvSpPr>
          <p:nvPr>
            <p:ph type="body" idx="1"/>
          </p:nvPr>
        </p:nvSpPr>
        <p:spPr>
          <a:xfrm>
            <a:off x="457200" y="1125538"/>
            <a:ext cx="8435975" cy="5399087"/>
          </a:xfrm>
        </p:spPr>
        <p:txBody>
          <a:bodyPr/>
          <a:lstStyle/>
          <a:p>
            <a:pPr>
              <a:lnSpc>
                <a:spcPct val="80000"/>
              </a:lnSpc>
            </a:pPr>
            <a:r>
              <a:rPr lang="en-US" sz="1800" b="1"/>
              <a:t>Art.</a:t>
            </a:r>
            <a:r>
              <a:rPr lang="ru-RU" sz="1800" b="1"/>
              <a:t> 26 </a:t>
            </a:r>
            <a:r>
              <a:rPr lang="en-US" sz="1800" b="1"/>
              <a:t>of the Ukraine Budget Code</a:t>
            </a:r>
            <a:r>
              <a:rPr lang="ru-RU" sz="1800" b="1"/>
              <a:t>:</a:t>
            </a:r>
          </a:p>
          <a:p>
            <a:pPr>
              <a:lnSpc>
                <a:spcPct val="80000"/>
              </a:lnSpc>
            </a:pPr>
            <a:endParaRPr lang="ru-RU" sz="1800" b="1"/>
          </a:p>
          <a:p>
            <a:pPr>
              <a:lnSpc>
                <a:spcPct val="80000"/>
              </a:lnSpc>
              <a:buFontTx/>
              <a:buNone/>
            </a:pPr>
            <a:r>
              <a:rPr lang="en-US" sz="1800" b="1"/>
              <a:t>Internal Audit means </a:t>
            </a:r>
            <a:r>
              <a:rPr lang="en-US" sz="1800" b="1" i="1"/>
              <a:t>activities of an internal audit unit in a budget institution aimed at improvement of management system and prevention of illegal, inefficient and ineffective use of budget means, mistakes or other defects in activities of a budget institution and institutions subordinate to it, as well as at improvement of internal control. </a:t>
            </a:r>
            <a:endParaRPr lang="ru-RU" sz="1800" b="1" i="1"/>
          </a:p>
          <a:p>
            <a:pPr>
              <a:lnSpc>
                <a:spcPct val="80000"/>
              </a:lnSpc>
              <a:buFontTx/>
              <a:buNone/>
            </a:pPr>
            <a:endParaRPr lang="ru-RU" sz="1800" b="1" i="1"/>
          </a:p>
          <a:p>
            <a:pPr>
              <a:lnSpc>
                <a:spcPct val="80000"/>
              </a:lnSpc>
              <a:buFontTx/>
              <a:buNone/>
            </a:pPr>
            <a:r>
              <a:rPr lang="en-US" sz="1800" b="1" i="1"/>
              <a:t>Fundamental principles of internal control and internal audit, as well as the procedures for development of internal audit units shall be determined by the Cabinet of Ministers of Ukraine. </a:t>
            </a:r>
            <a:endParaRPr lang="ru-RU" sz="1800" b="1" i="1"/>
          </a:p>
          <a:p>
            <a:pPr>
              <a:lnSpc>
                <a:spcPct val="80000"/>
              </a:lnSpc>
            </a:pPr>
            <a:endParaRPr lang="ru-RU" sz="1800" b="1" i="1"/>
          </a:p>
          <a:p>
            <a:pPr>
              <a:lnSpc>
                <a:spcPct val="80000"/>
              </a:lnSpc>
            </a:pPr>
            <a:r>
              <a:rPr lang="en-US" sz="1800" b="1"/>
              <a:t>Ukraine PIFC Development Concept and its Action Plan </a:t>
            </a:r>
            <a:r>
              <a:rPr lang="ru-RU" sz="1800" b="1"/>
              <a:t>(</a:t>
            </a:r>
            <a:r>
              <a:rPr lang="en-US" sz="1800" b="1"/>
              <a:t>Government Decree no. </a:t>
            </a:r>
            <a:r>
              <a:rPr lang="ru-RU" sz="1800" b="1"/>
              <a:t>158-р </a:t>
            </a:r>
            <a:r>
              <a:rPr lang="en-US" sz="1800" b="1"/>
              <a:t>of </a:t>
            </a:r>
            <a:r>
              <a:rPr lang="ru-RU" sz="1800" b="1"/>
              <a:t>24.05.2005 </a:t>
            </a:r>
            <a:r>
              <a:rPr lang="en-US" sz="1800" b="1"/>
              <a:t>and no. </a:t>
            </a:r>
            <a:r>
              <a:rPr lang="ru-RU" sz="1800" b="1"/>
              <a:t>456-р</a:t>
            </a:r>
            <a:r>
              <a:rPr lang="en-US" sz="1800" b="1"/>
              <a:t> of </a:t>
            </a:r>
            <a:r>
              <a:rPr lang="ru-RU" sz="1800" b="1"/>
              <a:t>16.11.2005)</a:t>
            </a:r>
          </a:p>
          <a:p>
            <a:pPr>
              <a:lnSpc>
                <a:spcPct val="80000"/>
              </a:lnSpc>
            </a:pPr>
            <a:endParaRPr lang="ru-RU" sz="1800" b="1"/>
          </a:p>
          <a:p>
            <a:pPr>
              <a:lnSpc>
                <a:spcPct val="80000"/>
              </a:lnSpc>
            </a:pPr>
            <a:r>
              <a:rPr lang="en-US" sz="1800" b="1"/>
              <a:t>Ukraine Government Decree no. 1001 of </a:t>
            </a:r>
            <a:r>
              <a:rPr lang="ru-RU" sz="1800" b="1"/>
              <a:t>29 </a:t>
            </a:r>
            <a:r>
              <a:rPr lang="en-US" sz="1800" b="1"/>
              <a:t>September </a:t>
            </a:r>
            <a:r>
              <a:rPr lang="ru-RU" sz="1800" b="1"/>
              <a:t>2011 </a:t>
            </a:r>
            <a:r>
              <a:rPr lang="en-US" sz="1800" b="1"/>
              <a:t>“Some issues connected with development of internal audit structural units as well as procedures for internal audit in ministries and other central executive authorities</a:t>
            </a:r>
            <a:r>
              <a:rPr lang="ru-RU" sz="1800" b="1"/>
              <a:t>, </a:t>
            </a:r>
            <a:r>
              <a:rPr lang="en-US" sz="1800" b="1"/>
              <a:t>their territorial organizations and budget institutions within the scope of ministries and other central public administration authorities”</a:t>
            </a:r>
            <a:endParaRPr lang="ru-RU"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5BCD8E7A-2CA4-45B3-92F5-C7B3C44B7479}" type="slidenum">
              <a:rPr lang="ru-RU"/>
              <a:pPr/>
              <a:t>3</a:t>
            </a:fld>
            <a:endParaRPr lang="ru-RU"/>
          </a:p>
        </p:txBody>
      </p:sp>
      <p:sp>
        <p:nvSpPr>
          <p:cNvPr id="83970" name="Rectangle 2" descr="inпdex"/>
          <p:cNvSpPr>
            <a:spLocks noGrp="1" noChangeAspect="1" noChangeArrowheads="1"/>
          </p:cNvSpPr>
          <p:nvPr isPhoto="1"/>
        </p:nvSpPr>
        <p:spPr bwMode="auto">
          <a:xfrm>
            <a:off x="0" y="0"/>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endParaRPr lang="ru-RU" b="1"/>
          </a:p>
        </p:txBody>
      </p:sp>
      <p:sp>
        <p:nvSpPr>
          <p:cNvPr id="83976" name="Rectangle 8"/>
          <p:cNvSpPr>
            <a:spLocks noGrp="1" noChangeArrowheads="1"/>
          </p:cNvSpPr>
          <p:nvPr>
            <p:ph type="title"/>
          </p:nvPr>
        </p:nvSpPr>
        <p:spPr>
          <a:xfrm>
            <a:off x="468313" y="765175"/>
            <a:ext cx="8291512" cy="1368425"/>
          </a:xfrm>
        </p:spPr>
        <p:txBody>
          <a:bodyPr/>
          <a:lstStyle/>
          <a:p>
            <a:r>
              <a:rPr lang="ru-RU" sz="2400">
                <a:latin typeface="Times New Roman" pitchFamily="18" charset="0"/>
              </a:rPr>
              <a:t/>
            </a:r>
            <a:br>
              <a:rPr lang="ru-RU" sz="2400">
                <a:latin typeface="Times New Roman" pitchFamily="18" charset="0"/>
              </a:rPr>
            </a:br>
            <a:r>
              <a:rPr lang="en-US" sz="2400" b="1">
                <a:solidFill>
                  <a:schemeClr val="accent2"/>
                </a:solidFill>
                <a:latin typeface="Times New Roman" pitchFamily="18" charset="0"/>
              </a:rPr>
              <a:t>Ukraine Government Decree </a:t>
            </a:r>
            <a:br>
              <a:rPr lang="en-US" sz="2400" b="1">
                <a:solidFill>
                  <a:schemeClr val="accent2"/>
                </a:solidFill>
                <a:latin typeface="Times New Roman" pitchFamily="18" charset="0"/>
              </a:rPr>
            </a:br>
            <a:r>
              <a:rPr lang="en-US" sz="2400" b="1">
                <a:solidFill>
                  <a:schemeClr val="accent2"/>
                </a:solidFill>
                <a:latin typeface="Times New Roman" pitchFamily="18" charset="0"/>
              </a:rPr>
              <a:t>no. 1001 of </a:t>
            </a:r>
            <a:r>
              <a:rPr lang="ru-RU" sz="2400" b="1">
                <a:solidFill>
                  <a:schemeClr val="accent2"/>
                </a:solidFill>
                <a:latin typeface="Times New Roman" pitchFamily="18" charset="0"/>
              </a:rPr>
              <a:t>29 </a:t>
            </a:r>
            <a:r>
              <a:rPr lang="en-US" sz="2400" b="1">
                <a:solidFill>
                  <a:schemeClr val="accent2"/>
                </a:solidFill>
                <a:latin typeface="Times New Roman" pitchFamily="18" charset="0"/>
              </a:rPr>
              <a:t>September </a:t>
            </a:r>
            <a:r>
              <a:rPr lang="ru-RU" sz="2400" b="1">
                <a:solidFill>
                  <a:schemeClr val="accent2"/>
                </a:solidFill>
                <a:latin typeface="Times New Roman" pitchFamily="18" charset="0"/>
              </a:rPr>
              <a:t>2011 </a:t>
            </a:r>
            <a:r>
              <a:rPr lang="en-US" sz="2400" b="1">
                <a:solidFill>
                  <a:schemeClr val="accent2"/>
                </a:solidFill>
                <a:latin typeface="Times New Roman" pitchFamily="18" charset="0"/>
              </a:rPr>
              <a:t/>
            </a:r>
            <a:br>
              <a:rPr lang="en-US" sz="2400" b="1">
                <a:solidFill>
                  <a:schemeClr val="accent2"/>
                </a:solidFill>
                <a:latin typeface="Times New Roman" pitchFamily="18" charset="0"/>
              </a:rPr>
            </a:br>
            <a:r>
              <a:rPr lang="en-US" sz="2000" b="1">
                <a:latin typeface="Times New Roman" pitchFamily="18" charset="0"/>
              </a:rPr>
              <a:t>“Some issues connected with development of internal audit structural units as well as procedures for internal audit in ministries and other central executive authorities</a:t>
            </a:r>
            <a:r>
              <a:rPr lang="ru-RU" sz="2000" b="1">
                <a:latin typeface="Times New Roman" pitchFamily="18" charset="0"/>
              </a:rPr>
              <a:t>, </a:t>
            </a:r>
            <a:r>
              <a:rPr lang="en-US" sz="2000" b="1">
                <a:latin typeface="Times New Roman" pitchFamily="18" charset="0"/>
              </a:rPr>
              <a:t>their territorial organizations and budget institutions within the scope of ministries and other central public administration authorities”</a:t>
            </a:r>
            <a:r>
              <a:rPr lang="ru-RU" sz="2000">
                <a:latin typeface="Times New Roman" pitchFamily="18" charset="0"/>
              </a:rPr>
              <a:t/>
            </a:r>
            <a:br>
              <a:rPr lang="ru-RU" sz="2000">
                <a:latin typeface="Times New Roman" pitchFamily="18" charset="0"/>
              </a:rPr>
            </a:br>
            <a:r>
              <a:rPr lang="ru-RU" sz="2000" b="1"/>
              <a:t/>
            </a:r>
            <a:br>
              <a:rPr lang="ru-RU" sz="2000" b="1"/>
            </a:br>
            <a:endParaRPr lang="ru-RU" sz="2000" b="1"/>
          </a:p>
        </p:txBody>
      </p:sp>
      <p:sp>
        <p:nvSpPr>
          <p:cNvPr id="83978" name="Rectangle 10"/>
          <p:cNvSpPr>
            <a:spLocks noGrp="1" noChangeArrowheads="1"/>
          </p:cNvSpPr>
          <p:nvPr>
            <p:ph idx="1"/>
          </p:nvPr>
        </p:nvSpPr>
        <p:spPr>
          <a:xfrm>
            <a:off x="611188" y="2924175"/>
            <a:ext cx="8229600" cy="3546475"/>
          </a:xfrm>
        </p:spPr>
        <p:txBody>
          <a:bodyPr/>
          <a:lstStyle/>
          <a:p>
            <a:pPr>
              <a:buFont typeface="Wingdings" pitchFamily="2" charset="2"/>
              <a:buChar char="Ø"/>
            </a:pPr>
            <a:r>
              <a:rPr lang="en-US" sz="1800"/>
              <a:t>Procedures for development of internal audit structural units and for conducting audits</a:t>
            </a:r>
            <a:endParaRPr lang="ru-RU" sz="1800"/>
          </a:p>
          <a:p>
            <a:pPr>
              <a:buFont typeface="Wingdings" pitchFamily="2" charset="2"/>
              <a:buNone/>
            </a:pPr>
            <a:endParaRPr lang="ru-RU" sz="1800"/>
          </a:p>
          <a:p>
            <a:pPr>
              <a:buFont typeface="Wingdings" pitchFamily="2" charset="2"/>
              <a:buChar char="Ø"/>
            </a:pPr>
            <a:r>
              <a:rPr lang="en-US" sz="1800"/>
              <a:t>Organizational and functional independence of internal audit structural units</a:t>
            </a:r>
            <a:endParaRPr lang="ru-RU" sz="1800"/>
          </a:p>
          <a:p>
            <a:pPr>
              <a:buFont typeface="Wingdings" pitchFamily="2" charset="2"/>
              <a:buChar char="Ø"/>
            </a:pPr>
            <a:endParaRPr lang="ru-RU" sz="1800"/>
          </a:p>
          <a:p>
            <a:pPr>
              <a:buFont typeface="Wingdings" pitchFamily="2" charset="2"/>
              <a:buChar char="Ø"/>
            </a:pPr>
            <a:r>
              <a:rPr lang="en-US" sz="1800"/>
              <a:t>Prevention of illegal interference of third parties into planning, conduct and reporting on internal audit</a:t>
            </a:r>
            <a:endParaRPr lang="ru-RU" sz="1800"/>
          </a:p>
          <a:p>
            <a:pPr>
              <a:buFont typeface="Wingdings" pitchFamily="2" charset="2"/>
              <a:buChar char="Ø"/>
            </a:pPr>
            <a:endParaRPr lang="ru-RU" sz="1800"/>
          </a:p>
          <a:p>
            <a:pPr>
              <a:buFont typeface="Wingdings" pitchFamily="2" charset="2"/>
              <a:buChar char="Ø"/>
            </a:pPr>
            <a:r>
              <a:rPr lang="en-US" sz="1800"/>
              <a:t>Recommendation to local public authorities to build internal audit structural units by 1 January 2012. </a:t>
            </a:r>
            <a:endParaRPr lang="ru-RU" sz="1800"/>
          </a:p>
          <a:p>
            <a:pPr>
              <a:buFont typeface="Wingdings" pitchFamily="2" charset="2"/>
              <a:buNone/>
            </a:pPr>
            <a:endParaRPr lang="ru-RU" sz="1800"/>
          </a:p>
        </p:txBody>
      </p:sp>
      <p:sp>
        <p:nvSpPr>
          <p:cNvPr id="83977" name="Rectangle 9"/>
          <p:cNvSpPr>
            <a:spLocks noGrp="1" noChangeArrowheads="1"/>
          </p:cNvSpPr>
          <p:nvPr>
            <p:ph type="body" idx="4294967295"/>
          </p:nvPr>
        </p:nvSpPr>
        <p:spPr>
          <a:xfrm>
            <a:off x="0" y="1600200"/>
            <a:ext cx="8229600" cy="4525963"/>
          </a:xfrm>
        </p:spPr>
        <p:txBody>
          <a:bodyPr/>
          <a:lstStyle/>
          <a:p>
            <a:endParaRPr lang="uk-UA"/>
          </a:p>
          <a:p>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fld id="{41BFADFA-FFF9-47F8-A3A7-F1D19683D837}" type="slidenum">
              <a:rPr lang="ru-RU"/>
              <a:pPr/>
              <a:t>4</a:t>
            </a:fld>
            <a:endParaRPr lang="ru-RU"/>
          </a:p>
        </p:txBody>
      </p:sp>
      <p:sp>
        <p:nvSpPr>
          <p:cNvPr id="93186" name="Rectangle 2" descr="inпdex"/>
          <p:cNvSpPr>
            <a:spLocks noGrp="1" noChangeAspect="1" noChangeArrowheads="1"/>
          </p:cNvSpPr>
          <p:nvPr isPhoto="1"/>
        </p:nvSpPr>
        <p:spPr bwMode="auto">
          <a:xfrm>
            <a:off x="0" y="0"/>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algn="ctr"/>
            <a:endParaRPr lang="ru-RU" b="1"/>
          </a:p>
          <a:p>
            <a:pPr algn="ctr"/>
            <a:endParaRPr lang="ru-RU" b="1"/>
          </a:p>
          <a:p>
            <a:pPr algn="ctr"/>
            <a:r>
              <a:rPr lang="en-US" b="1">
                <a:solidFill>
                  <a:schemeClr val="accent2"/>
                </a:solidFill>
              </a:rPr>
              <a:t>PROCEDURES FOR DEVELOPMENT OF INTERNAL AUDIT UNITS</a:t>
            </a:r>
            <a:r>
              <a:rPr lang="ru-RU" b="1">
                <a:solidFill>
                  <a:schemeClr val="accent2"/>
                </a:solidFill>
              </a:rPr>
              <a:t>:</a:t>
            </a:r>
          </a:p>
          <a:p>
            <a:pPr algn="ctr"/>
            <a:endParaRPr lang="ru-RU" b="1">
              <a:solidFill>
                <a:schemeClr val="accent2"/>
              </a:solidFill>
            </a:endParaRPr>
          </a:p>
          <a:p>
            <a:pPr algn="just"/>
            <a:r>
              <a:rPr lang="en-US" b="1" i="1"/>
              <a:t>Internal audit </a:t>
            </a:r>
            <a:r>
              <a:rPr lang="en-US"/>
              <a:t>focuses on activities of central public administration authorities, their territorial organizations and budget institutions either in their entirety or on some individual matters </a:t>
            </a:r>
            <a:r>
              <a:rPr lang="ru-RU"/>
              <a:t>(</a:t>
            </a:r>
            <a:r>
              <a:rPr lang="en-US"/>
              <a:t>separate stages</a:t>
            </a:r>
            <a:r>
              <a:rPr lang="ru-RU"/>
              <a:t>) </a:t>
            </a:r>
            <a:r>
              <a:rPr lang="en-US"/>
              <a:t>and measures undertaken by their leaders in order to ensure effective operation of the internal control system </a:t>
            </a:r>
            <a:r>
              <a:rPr lang="ru-RU"/>
              <a:t>(</a:t>
            </a:r>
            <a:r>
              <a:rPr lang="en-US"/>
              <a:t>observance of principles of legitimacy and effective use of budget resources, performance in conformity with set targets, achievement of objectives, plans and observance of requirements to activities of a central public authority, its territorial units and budget institutions, as well as enterprises, institutions and organizations within the scope of ministries and other central public administration authorities</a:t>
            </a:r>
            <a:r>
              <a:rPr lang="ru-RU"/>
              <a:t>)</a:t>
            </a:r>
          </a:p>
          <a:p>
            <a:pPr algn="just"/>
            <a:endParaRPr lang="ru-RU"/>
          </a:p>
          <a:p>
            <a:pPr algn="just">
              <a:buFont typeface="Wingdings" pitchFamily="2" charset="2"/>
              <a:buChar char="ü"/>
            </a:pPr>
            <a:r>
              <a:rPr lang="en-US" b="1">
                <a:solidFill>
                  <a:schemeClr val="accent2"/>
                </a:solidFill>
              </a:rPr>
              <a:t>GOALS AND FUNCTIONS</a:t>
            </a:r>
            <a:endParaRPr lang="ru-RU" b="1">
              <a:solidFill>
                <a:schemeClr val="accent2"/>
              </a:solidFill>
            </a:endParaRPr>
          </a:p>
          <a:p>
            <a:pPr algn="just">
              <a:buFont typeface="Wingdings" pitchFamily="2" charset="2"/>
              <a:buChar char="ü"/>
            </a:pPr>
            <a:r>
              <a:rPr lang="en-US" b="1">
                <a:solidFill>
                  <a:schemeClr val="accent2"/>
                </a:solidFill>
              </a:rPr>
              <a:t>SCHEDULE FOR INTERNAL AUDIT</a:t>
            </a:r>
            <a:endParaRPr lang="ru-RU" b="1">
              <a:solidFill>
                <a:schemeClr val="accent2"/>
              </a:solidFill>
            </a:endParaRPr>
          </a:p>
          <a:p>
            <a:pPr algn="just">
              <a:buFont typeface="Wingdings" pitchFamily="2" charset="2"/>
              <a:buChar char="ü"/>
            </a:pPr>
            <a:r>
              <a:rPr lang="en-US" b="1">
                <a:solidFill>
                  <a:schemeClr val="accent2"/>
                </a:solidFill>
              </a:rPr>
              <a:t>SOME CRITERIA FOR THE NUMBER OF INTERNAL AUDIT STAFF</a:t>
            </a:r>
            <a:endParaRPr lang="ru-RU" b="1">
              <a:solidFill>
                <a:schemeClr val="accent2"/>
              </a:solidFill>
            </a:endParaRPr>
          </a:p>
          <a:p>
            <a:pPr algn="just">
              <a:buFont typeface="Wingdings" pitchFamily="2" charset="2"/>
              <a:buChar char="ü"/>
            </a:pPr>
            <a:r>
              <a:rPr lang="en-US" b="1">
                <a:solidFill>
                  <a:schemeClr val="accent2"/>
                </a:solidFill>
              </a:rPr>
              <a:t>REQUIREMENTS TO THE LEADER OF THE UNIT AND INTERNAL AUDITORS</a:t>
            </a:r>
            <a:endParaRPr lang="ru-RU" b="1">
              <a:solidFill>
                <a:schemeClr val="accent2"/>
              </a:solidFill>
            </a:endParaRPr>
          </a:p>
          <a:p>
            <a:pPr algn="just">
              <a:buFont typeface="Wingdings" pitchFamily="2" charset="2"/>
              <a:buChar char="ü"/>
            </a:pPr>
            <a:r>
              <a:rPr lang="en-US" b="1">
                <a:solidFill>
                  <a:schemeClr val="accent2"/>
                </a:solidFill>
              </a:rPr>
              <a:t>RIGHTS </a:t>
            </a:r>
            <a:endParaRPr lang="ru-RU" b="1">
              <a:solidFill>
                <a:schemeClr val="accent2"/>
              </a:solidFill>
            </a:endParaRPr>
          </a:p>
          <a:p>
            <a:pPr algn="just">
              <a:buFont typeface="Wingdings" pitchFamily="2" charset="2"/>
              <a:buChar char="ü"/>
            </a:pPr>
            <a:r>
              <a:rPr lang="en-US" b="1">
                <a:solidFill>
                  <a:schemeClr val="accent2"/>
                </a:solidFill>
              </a:rPr>
              <a:t>REPORTING</a:t>
            </a:r>
            <a:endParaRPr lang="ru-RU" b="1">
              <a:solidFill>
                <a:schemeClr val="accent2"/>
              </a:solidFill>
            </a:endParaRPr>
          </a:p>
          <a:p>
            <a:pPr algn="just">
              <a:buFont typeface="Wingdings" pitchFamily="2" charset="2"/>
              <a:buNone/>
            </a:pPr>
            <a:endParaRPr lang="ru-RU"/>
          </a:p>
          <a:p>
            <a:pPr algn="just">
              <a:buFont typeface="Wingdings" pitchFamily="2" charset="2"/>
              <a:buChar char="ü"/>
            </a:pPr>
            <a:endParaRPr lang="ru-RU"/>
          </a:p>
          <a:p>
            <a:pPr algn="just">
              <a:buFont typeface="Wingdings" pitchFamily="2" charset="2"/>
              <a:buChar char="ü"/>
            </a:pPr>
            <a:endParaRPr lang="ru-RU"/>
          </a:p>
          <a:p>
            <a:pPr algn="just"/>
            <a:endParaRPr lang="ru-RU"/>
          </a:p>
          <a:p>
            <a:pPr algn="just"/>
            <a:endParaRPr lang="ru-RU"/>
          </a:p>
          <a:p>
            <a:pPr algn="just"/>
            <a:endParaRPr lang="ru-RU"/>
          </a:p>
        </p:txBody>
      </p:sp>
      <p:sp>
        <p:nvSpPr>
          <p:cNvPr id="93188" name="Rectangle 4"/>
          <p:cNvSpPr>
            <a:spLocks noGrp="1" noChangeArrowheads="1"/>
          </p:cNvSpPr>
          <p:nvPr>
            <p:ph type="title"/>
          </p:nvPr>
        </p:nvSpPr>
        <p:spPr>
          <a:xfrm>
            <a:off x="468313" y="404813"/>
            <a:ext cx="8280400" cy="738187"/>
          </a:xfrm>
        </p:spPr>
        <p:txBody>
          <a:bodyPr/>
          <a:lstStyle/>
          <a:p>
            <a:r>
              <a:rPr lang="ru-RU" sz="2000" b="1"/>
              <a:t> </a:t>
            </a:r>
            <a:r>
              <a:rPr lang="ru-RU" sz="4000"/>
              <a:t> </a:t>
            </a:r>
          </a:p>
        </p:txBody>
      </p:sp>
      <p:sp>
        <p:nvSpPr>
          <p:cNvPr id="93187" name="Rectangle 3"/>
          <p:cNvSpPr>
            <a:spLocks noGrp="1" noChangeArrowheads="1"/>
          </p:cNvSpPr>
          <p:nvPr>
            <p:ph type="body" idx="1"/>
          </p:nvPr>
        </p:nvSpPr>
        <p:spPr/>
        <p:txBody>
          <a:bodyPr/>
          <a:lstStyle/>
          <a:p>
            <a:pPr algn="just">
              <a:buFont typeface="Wingdings" pitchFamily="2" charset="2"/>
              <a:buNone/>
            </a:pPr>
            <a:endParaRPr lang="uk-UA" b="1">
              <a:latin typeface="Times New Roman" pitchFamily="18" charset="0"/>
            </a:endParaRPr>
          </a:p>
          <a:p>
            <a:pPr>
              <a:buFont typeface="Wingdings" pitchFamily="2" charset="2"/>
              <a:buChar char="v"/>
            </a:pPr>
            <a:endParaRPr lang="ru-RU" sz="2400" b="1">
              <a:effectLst>
                <a:outerShdw blurRad="38100" dist="38100" dir="2700000" algn="tl">
                  <a:srgbClr val="C0C0C0"/>
                </a:outerShdw>
              </a:effectLst>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6"/>
          <p:cNvSpPr>
            <a:spLocks noGrp="1"/>
          </p:cNvSpPr>
          <p:nvPr>
            <p:ph type="sldNum" sz="quarter" idx="12"/>
          </p:nvPr>
        </p:nvSpPr>
        <p:spPr/>
        <p:txBody>
          <a:bodyPr/>
          <a:lstStyle/>
          <a:p>
            <a:fld id="{C4462D09-7579-4EF8-B12F-84AC670AE194}" type="slidenum">
              <a:rPr lang="ru-RU"/>
              <a:pPr/>
              <a:t>5</a:t>
            </a:fld>
            <a:endParaRPr lang="ru-RU"/>
          </a:p>
        </p:txBody>
      </p:sp>
      <p:sp>
        <p:nvSpPr>
          <p:cNvPr id="142338" name="Rectangle 2" descr="inпdex"/>
          <p:cNvSpPr>
            <a:spLocks noGrp="1" noChangeAspect="1" noChangeArrowheads="1"/>
          </p:cNvSpPr>
          <p:nvPr isPhoto="1"/>
        </p:nvSpPr>
        <p:spPr bwMode="auto">
          <a:xfrm>
            <a:off x="0" y="0"/>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algn="ctr"/>
            <a:endParaRPr lang="ru-RU" sz="3200" b="1">
              <a:solidFill>
                <a:schemeClr val="accent2"/>
              </a:solidFill>
              <a:effectLst>
                <a:outerShdw blurRad="38100" dist="38100" dir="2700000" algn="tl">
                  <a:srgbClr val="C0C0C0"/>
                </a:outerShdw>
              </a:effectLst>
              <a:latin typeface="Times New Roman" pitchFamily="18" charset="0"/>
            </a:endParaRPr>
          </a:p>
          <a:p>
            <a:pPr algn="ctr"/>
            <a:r>
              <a:rPr lang="en-US" sz="3200" b="1">
                <a:solidFill>
                  <a:schemeClr val="accent2"/>
                </a:solidFill>
                <a:effectLst>
                  <a:outerShdw blurRad="38100" dist="38100" dir="2700000" algn="tl">
                    <a:srgbClr val="C0C0C0"/>
                  </a:outerShdw>
                </a:effectLst>
                <a:latin typeface="Times New Roman" pitchFamily="18" charset="0"/>
              </a:rPr>
              <a:t>Internal audit units within ministries and other public administration authorities of Ukraine</a:t>
            </a:r>
            <a:r>
              <a:rPr lang="ru-RU" sz="3200" b="1">
                <a:solidFill>
                  <a:schemeClr val="accent2"/>
                </a:solidFill>
                <a:effectLst>
                  <a:outerShdw blurRad="38100" dist="38100" dir="2700000" algn="tl">
                    <a:srgbClr val="C0C0C0"/>
                  </a:outerShdw>
                </a:effectLst>
                <a:latin typeface="Times New Roman" pitchFamily="18" charset="0"/>
              </a:rPr>
              <a:t>:</a:t>
            </a:r>
          </a:p>
          <a:p>
            <a:pPr algn="just">
              <a:buFont typeface="Wingdings" pitchFamily="2" charset="2"/>
              <a:buNone/>
            </a:pPr>
            <a:r>
              <a:rPr lang="ru-RU" sz="2800" b="1">
                <a:effectLst>
                  <a:outerShdw blurRad="38100" dist="38100" dir="2700000" algn="tl">
                    <a:srgbClr val="C0C0C0"/>
                  </a:outerShdw>
                </a:effectLst>
                <a:latin typeface="Times New Roman" pitchFamily="18" charset="0"/>
              </a:rPr>
              <a:t>	</a:t>
            </a:r>
            <a:r>
              <a:rPr lang="en-US" sz="2800" b="1">
                <a:effectLst>
                  <a:outerShdw blurRad="38100" dist="38100" dir="2700000" algn="tl">
                    <a:srgbClr val="C0C0C0"/>
                  </a:outerShdw>
                </a:effectLst>
                <a:latin typeface="Times New Roman" pitchFamily="18" charset="0"/>
              </a:rPr>
              <a:t>Built in </a:t>
            </a:r>
            <a:r>
              <a:rPr lang="ru-RU" sz="2400" b="1">
                <a:solidFill>
                  <a:schemeClr val="accent2"/>
                </a:solidFill>
                <a:effectLst>
                  <a:outerShdw blurRad="38100" dist="38100" dir="2700000" algn="tl">
                    <a:srgbClr val="C0C0C0"/>
                  </a:outerShdw>
                </a:effectLst>
                <a:latin typeface="Times New Roman" pitchFamily="18" charset="0"/>
              </a:rPr>
              <a:t>66 </a:t>
            </a:r>
            <a:r>
              <a:rPr lang="en-US" sz="2400" b="1">
                <a:solidFill>
                  <a:schemeClr val="accent2"/>
                </a:solidFill>
                <a:effectLst>
                  <a:outerShdw blurRad="38100" dist="38100" dir="2700000" algn="tl">
                    <a:srgbClr val="C0C0C0"/>
                  </a:outerShdw>
                </a:effectLst>
                <a:latin typeface="Times New Roman" pitchFamily="18" charset="0"/>
              </a:rPr>
              <a:t>organizations </a:t>
            </a:r>
            <a:r>
              <a:rPr lang="ru-RU" sz="2400" b="1">
                <a:solidFill>
                  <a:schemeClr val="accent2"/>
                </a:solidFill>
                <a:effectLst>
                  <a:outerShdw blurRad="38100" dist="38100" dir="2700000" algn="tl">
                    <a:srgbClr val="C0C0C0"/>
                  </a:outerShdw>
                </a:effectLst>
                <a:latin typeface="Times New Roman" pitchFamily="18" charset="0"/>
              </a:rPr>
              <a:t>(87%), </a:t>
            </a:r>
            <a:r>
              <a:rPr lang="en-US" sz="2400" b="1">
                <a:solidFill>
                  <a:schemeClr val="accent2"/>
                </a:solidFill>
                <a:effectLst>
                  <a:outerShdw blurRad="38100" dist="38100" dir="2700000" algn="tl">
                    <a:srgbClr val="C0C0C0"/>
                  </a:outerShdw>
                </a:effectLst>
                <a:latin typeface="Times New Roman" pitchFamily="18" charset="0"/>
              </a:rPr>
              <a:t>with the total number of internal auditors reaching about 1,500 persons. </a:t>
            </a:r>
            <a:endParaRPr lang="ru-RU" sz="2400" b="1">
              <a:solidFill>
                <a:schemeClr val="accent2"/>
              </a:solidFill>
              <a:effectLst>
                <a:outerShdw blurRad="38100" dist="38100" dir="2700000" algn="tl">
                  <a:srgbClr val="C0C0C0"/>
                </a:outerShdw>
              </a:effectLst>
              <a:latin typeface="Times New Roman" pitchFamily="18" charset="0"/>
            </a:endParaRPr>
          </a:p>
          <a:p>
            <a:pPr algn="just">
              <a:buFont typeface="Wingdings" pitchFamily="2" charset="2"/>
              <a:buNone/>
            </a:pPr>
            <a:r>
              <a:rPr lang="ru-RU" sz="2400" b="1">
                <a:effectLst>
                  <a:outerShdw blurRad="38100" dist="38100" dir="2700000" algn="tl">
                    <a:srgbClr val="C0C0C0"/>
                  </a:outerShdw>
                </a:effectLst>
                <a:latin typeface="Times New Roman" pitchFamily="18" charset="0"/>
              </a:rPr>
              <a:t> 	</a:t>
            </a:r>
            <a:r>
              <a:rPr lang="en-US" sz="2400" b="1">
                <a:effectLst>
                  <a:outerShdw blurRad="38100" dist="38100" dir="2700000" algn="tl">
                    <a:srgbClr val="C0C0C0"/>
                  </a:outerShdw>
                </a:effectLst>
                <a:latin typeface="Times New Roman" pitchFamily="18" charset="0"/>
              </a:rPr>
              <a:t>Reasons why these have not yet been set up in the remaining organizations </a:t>
            </a:r>
            <a:r>
              <a:rPr lang="ru-RU" sz="2400" b="1">
                <a:effectLst>
                  <a:outerShdw blurRad="38100" dist="38100" dir="2700000" algn="tl">
                    <a:srgbClr val="C0C0C0"/>
                  </a:outerShdw>
                </a:effectLst>
                <a:latin typeface="Times New Roman" pitchFamily="18" charset="0"/>
              </a:rPr>
              <a:t>(10): </a:t>
            </a:r>
          </a:p>
          <a:p>
            <a:pPr algn="just">
              <a:buFont typeface="Wingdings" pitchFamily="2" charset="2"/>
              <a:buNone/>
            </a:pPr>
            <a:r>
              <a:rPr lang="ru-RU" sz="2400" b="1">
                <a:effectLst>
                  <a:outerShdw blurRad="38100" dist="38100" dir="2700000" algn="tl">
                    <a:srgbClr val="C0C0C0"/>
                  </a:outerShdw>
                </a:effectLst>
                <a:latin typeface="Times New Roman" pitchFamily="18" charset="0"/>
              </a:rPr>
              <a:t>(1) </a:t>
            </a:r>
            <a:r>
              <a:rPr lang="en-US" sz="2400" b="1">
                <a:effectLst>
                  <a:outerShdw blurRad="38100" dist="38100" dir="2700000" algn="tl">
                    <a:srgbClr val="C0C0C0"/>
                  </a:outerShdw>
                </a:effectLst>
                <a:latin typeface="Times New Roman" pitchFamily="18" charset="0"/>
              </a:rPr>
              <a:t>some organizational deficiencies in the process of setting up new units</a:t>
            </a:r>
            <a:endParaRPr lang="ru-RU" sz="2400" b="1">
              <a:effectLst>
                <a:outerShdw blurRad="38100" dist="38100" dir="2700000" algn="tl">
                  <a:srgbClr val="C0C0C0"/>
                </a:outerShdw>
              </a:effectLst>
              <a:latin typeface="Times New Roman" pitchFamily="18" charset="0"/>
            </a:endParaRPr>
          </a:p>
          <a:p>
            <a:pPr algn="just">
              <a:buFont typeface="Wingdings" pitchFamily="2" charset="2"/>
              <a:buNone/>
            </a:pPr>
            <a:r>
              <a:rPr lang="ru-RU" sz="2400" b="1">
                <a:effectLst>
                  <a:outerShdw blurRad="38100" dist="38100" dir="2700000" algn="tl">
                    <a:srgbClr val="C0C0C0"/>
                  </a:outerShdw>
                </a:effectLst>
                <a:latin typeface="Times New Roman" pitchFamily="18" charset="0"/>
              </a:rPr>
              <a:t>(2) </a:t>
            </a:r>
            <a:r>
              <a:rPr lang="en-US" sz="2400" b="1">
                <a:effectLst>
                  <a:outerShdw blurRad="38100" dist="38100" dir="2700000" algn="tl">
                    <a:srgbClr val="C0C0C0"/>
                  </a:outerShdw>
                </a:effectLst>
                <a:latin typeface="Times New Roman" pitchFamily="18" charset="0"/>
              </a:rPr>
              <a:t>Insufficient staffing</a:t>
            </a:r>
            <a:endParaRPr lang="ru-RU" sz="2400" b="1">
              <a:effectLst>
                <a:outerShdw blurRad="38100" dist="38100" dir="2700000" algn="tl">
                  <a:srgbClr val="C0C0C0"/>
                </a:outerShdw>
              </a:effectLst>
              <a:latin typeface="Times New Roman" pitchFamily="18" charset="0"/>
            </a:endParaRPr>
          </a:p>
          <a:p>
            <a:pPr algn="ctr">
              <a:buFont typeface="Wingdings" pitchFamily="2" charset="2"/>
              <a:buNone/>
            </a:pPr>
            <a:r>
              <a:rPr lang="en-US" sz="2400" b="1" i="1">
                <a:solidFill>
                  <a:schemeClr val="accent2"/>
                </a:solidFill>
                <a:effectLst>
                  <a:outerShdw blurRad="38100" dist="38100" dir="2700000" algn="tl">
                    <a:srgbClr val="C0C0C0"/>
                  </a:outerShdw>
                </a:effectLst>
                <a:latin typeface="Times New Roman" pitchFamily="18" charset="0"/>
              </a:rPr>
              <a:t>Practical activities have started </a:t>
            </a:r>
            <a:r>
              <a:rPr lang="ru-RU" sz="2400" b="1" i="1">
                <a:solidFill>
                  <a:schemeClr val="accent2"/>
                </a:solidFill>
                <a:effectLst>
                  <a:outerShdw blurRad="38100" dist="38100" dir="2700000" algn="tl">
                    <a:srgbClr val="C0C0C0"/>
                  </a:outerShdw>
                </a:effectLst>
                <a:latin typeface="Times New Roman" pitchFamily="18" charset="0"/>
              </a:rPr>
              <a:t>:</a:t>
            </a:r>
          </a:p>
          <a:p>
            <a:pPr algn="just"/>
            <a:r>
              <a:rPr lang="en-US" sz="2400" b="1">
                <a:effectLst>
                  <a:outerShdw blurRad="38100" dist="38100" dir="2700000" algn="tl">
                    <a:srgbClr val="C0C0C0"/>
                  </a:outerShdw>
                </a:effectLst>
                <a:latin typeface="Times New Roman" pitchFamily="18" charset="0"/>
              </a:rPr>
              <a:t>Plans for internal audits have been compiled and discussed </a:t>
            </a:r>
            <a:r>
              <a:rPr lang="ru-RU" sz="2400" b="1">
                <a:effectLst>
                  <a:outerShdw blurRad="38100" dist="38100" dir="2700000" algn="tl">
                    <a:srgbClr val="C0C0C0"/>
                  </a:outerShdw>
                </a:effectLst>
                <a:latin typeface="Times New Roman" pitchFamily="18" charset="0"/>
              </a:rPr>
              <a:t>– </a:t>
            </a:r>
            <a:r>
              <a:rPr lang="ru-RU" sz="2400" b="1">
                <a:solidFill>
                  <a:schemeClr val="accent2"/>
                </a:solidFill>
                <a:effectLst>
                  <a:outerShdw blurRad="38100" dist="38100" dir="2700000" algn="tl">
                    <a:srgbClr val="C0C0C0"/>
                  </a:outerShdw>
                </a:effectLst>
                <a:latin typeface="Times New Roman" pitchFamily="18" charset="0"/>
              </a:rPr>
              <a:t>50 </a:t>
            </a:r>
            <a:r>
              <a:rPr lang="en-US" sz="2400" b="1">
                <a:solidFill>
                  <a:schemeClr val="accent2"/>
                </a:solidFill>
                <a:effectLst>
                  <a:outerShdw blurRad="38100" dist="38100" dir="2700000" algn="tl">
                    <a:srgbClr val="C0C0C0"/>
                  </a:outerShdw>
                </a:effectLst>
                <a:latin typeface="Times New Roman" pitchFamily="18" charset="0"/>
              </a:rPr>
              <a:t>organizations </a:t>
            </a:r>
            <a:r>
              <a:rPr lang="ru-RU" sz="2400" b="1">
                <a:solidFill>
                  <a:schemeClr val="accent2"/>
                </a:solidFill>
                <a:effectLst>
                  <a:outerShdw blurRad="38100" dist="38100" dir="2700000" algn="tl">
                    <a:srgbClr val="C0C0C0"/>
                  </a:outerShdw>
                </a:effectLst>
                <a:latin typeface="Times New Roman" pitchFamily="18" charset="0"/>
              </a:rPr>
              <a:t>(75%),</a:t>
            </a:r>
            <a:r>
              <a:rPr lang="ru-RU" sz="2400" b="1">
                <a:effectLst>
                  <a:outerShdw blurRad="38100" dist="38100" dir="2700000" algn="tl">
                    <a:srgbClr val="C0C0C0"/>
                  </a:outerShdw>
                </a:effectLst>
                <a:latin typeface="Times New Roman" pitchFamily="18" charset="0"/>
              </a:rPr>
              <a:t> </a:t>
            </a:r>
            <a:r>
              <a:rPr lang="en-US" sz="2400" b="1">
                <a:effectLst>
                  <a:outerShdw blurRad="38100" dist="38100" dir="2700000" algn="tl">
                    <a:srgbClr val="C0C0C0"/>
                  </a:outerShdw>
                </a:effectLst>
                <a:latin typeface="Times New Roman" pitchFamily="18" charset="0"/>
              </a:rPr>
              <a:t>of which</a:t>
            </a:r>
            <a:r>
              <a:rPr lang="ru-RU" sz="2400" b="1">
                <a:effectLst>
                  <a:outerShdw blurRad="38100" dist="38100" dir="2700000" algn="tl">
                    <a:srgbClr val="C0C0C0"/>
                  </a:outerShdw>
                </a:effectLst>
                <a:latin typeface="Times New Roman" pitchFamily="18" charset="0"/>
              </a:rPr>
              <a:t>:</a:t>
            </a:r>
          </a:p>
          <a:p>
            <a:pPr algn="just">
              <a:buFont typeface="Wingdings" pitchFamily="2" charset="2"/>
              <a:buChar char="v"/>
            </a:pPr>
            <a:r>
              <a:rPr lang="ru-RU" sz="2400" b="1">
                <a:effectLst>
                  <a:outerShdw blurRad="38100" dist="38100" dir="2700000" algn="tl">
                    <a:srgbClr val="C0C0C0"/>
                  </a:outerShdw>
                </a:effectLst>
                <a:latin typeface="Times New Roman" pitchFamily="18" charset="0"/>
              </a:rPr>
              <a:t> </a:t>
            </a:r>
            <a:r>
              <a:rPr lang="en-US" sz="2400" b="1">
                <a:effectLst>
                  <a:outerShdw blurRad="38100" dist="38100" dir="2700000" algn="tl">
                    <a:srgbClr val="C0C0C0"/>
                  </a:outerShdw>
                </a:effectLst>
                <a:latin typeface="Times New Roman" pitchFamily="18" charset="0"/>
              </a:rPr>
              <a:t>Performance audits </a:t>
            </a:r>
            <a:r>
              <a:rPr lang="ru-RU" sz="2400" b="1">
                <a:effectLst>
                  <a:outerShdw blurRad="38100" dist="38100" dir="2700000" algn="tl">
                    <a:srgbClr val="C0C0C0"/>
                  </a:outerShdw>
                </a:effectLst>
                <a:latin typeface="Times New Roman" pitchFamily="18" charset="0"/>
              </a:rPr>
              <a:t> (</a:t>
            </a:r>
            <a:r>
              <a:rPr lang="ru-RU" sz="2400" b="1">
                <a:solidFill>
                  <a:schemeClr val="accent2"/>
                </a:solidFill>
                <a:effectLst>
                  <a:outerShdw blurRad="38100" dist="38100" dir="2700000" algn="tl">
                    <a:srgbClr val="C0C0C0"/>
                  </a:outerShdw>
                </a:effectLst>
                <a:latin typeface="Times New Roman" pitchFamily="18" charset="0"/>
              </a:rPr>
              <a:t>5%)</a:t>
            </a:r>
          </a:p>
          <a:p>
            <a:pPr algn="just">
              <a:buFont typeface="Wingdings" pitchFamily="2" charset="2"/>
              <a:buChar char="v"/>
            </a:pPr>
            <a:r>
              <a:rPr lang="ru-RU" sz="2400" b="1">
                <a:effectLst>
                  <a:outerShdw blurRad="38100" dist="38100" dir="2700000" algn="tl">
                    <a:srgbClr val="C0C0C0"/>
                  </a:outerShdw>
                </a:effectLst>
                <a:latin typeface="Times New Roman" pitchFamily="18" charset="0"/>
              </a:rPr>
              <a:t> </a:t>
            </a:r>
            <a:r>
              <a:rPr lang="en-US" sz="2400" b="1">
                <a:effectLst>
                  <a:outerShdw blurRad="38100" dist="38100" dir="2700000" algn="tl">
                    <a:srgbClr val="C0C0C0"/>
                  </a:outerShdw>
                </a:effectLst>
                <a:latin typeface="Times New Roman" pitchFamily="18" charset="0"/>
              </a:rPr>
              <a:t>Financial audits </a:t>
            </a:r>
            <a:r>
              <a:rPr lang="ru-RU" sz="2400" b="1">
                <a:effectLst>
                  <a:outerShdw blurRad="38100" dist="38100" dir="2700000" algn="tl">
                    <a:srgbClr val="C0C0C0"/>
                  </a:outerShdw>
                </a:effectLst>
                <a:latin typeface="Times New Roman" pitchFamily="18" charset="0"/>
              </a:rPr>
              <a:t> </a:t>
            </a:r>
            <a:r>
              <a:rPr lang="ru-RU" sz="2400" b="1">
                <a:solidFill>
                  <a:schemeClr val="accent2"/>
                </a:solidFill>
                <a:effectLst>
                  <a:outerShdw blurRad="38100" dist="38100" dir="2700000" algn="tl">
                    <a:srgbClr val="C0C0C0"/>
                  </a:outerShdw>
                </a:effectLst>
                <a:latin typeface="Times New Roman" pitchFamily="18" charset="0"/>
              </a:rPr>
              <a:t>(60%)</a:t>
            </a:r>
          </a:p>
          <a:p>
            <a:pPr algn="just">
              <a:buFont typeface="Wingdings" pitchFamily="2" charset="2"/>
              <a:buChar char="v"/>
            </a:pPr>
            <a:r>
              <a:rPr lang="ru-RU" sz="2400" b="1">
                <a:effectLst>
                  <a:outerShdw blurRad="38100" dist="38100" dir="2700000" algn="tl">
                    <a:srgbClr val="C0C0C0"/>
                  </a:outerShdw>
                </a:effectLst>
                <a:latin typeface="Times New Roman" pitchFamily="18" charset="0"/>
              </a:rPr>
              <a:t> </a:t>
            </a:r>
            <a:r>
              <a:rPr lang="en-US" sz="2400" b="1">
                <a:effectLst>
                  <a:outerShdw blurRad="38100" dist="38100" dir="2700000" algn="tl">
                    <a:srgbClr val="C0C0C0"/>
                  </a:outerShdw>
                </a:effectLst>
                <a:latin typeface="Times New Roman" pitchFamily="18" charset="0"/>
              </a:rPr>
              <a:t>Compliance audits </a:t>
            </a:r>
            <a:r>
              <a:rPr lang="ru-RU" sz="2400" b="1">
                <a:effectLst>
                  <a:outerShdw blurRad="38100" dist="38100" dir="2700000" algn="tl">
                    <a:srgbClr val="C0C0C0"/>
                  </a:outerShdw>
                </a:effectLst>
                <a:latin typeface="Times New Roman" pitchFamily="18" charset="0"/>
              </a:rPr>
              <a:t> </a:t>
            </a:r>
            <a:r>
              <a:rPr lang="ru-RU" sz="2400" b="1">
                <a:solidFill>
                  <a:schemeClr val="accent2"/>
                </a:solidFill>
                <a:effectLst>
                  <a:outerShdw blurRad="38100" dist="38100" dir="2700000" algn="tl">
                    <a:srgbClr val="C0C0C0"/>
                  </a:outerShdw>
                </a:effectLst>
                <a:latin typeface="Times New Roman" pitchFamily="18" charset="0"/>
              </a:rPr>
              <a:t>(25%)</a:t>
            </a:r>
          </a:p>
          <a:p>
            <a:pPr algn="just">
              <a:buFont typeface="Wingdings" pitchFamily="2" charset="2"/>
              <a:buChar char="v"/>
            </a:pPr>
            <a:r>
              <a:rPr lang="ru-RU" sz="2400" b="1">
                <a:solidFill>
                  <a:schemeClr val="accent2"/>
                </a:solidFill>
                <a:effectLst>
                  <a:outerShdw blurRad="38100" dist="38100" dir="2700000" algn="tl">
                    <a:srgbClr val="C0C0C0"/>
                  </a:outerShdw>
                </a:effectLst>
                <a:latin typeface="Times New Roman" pitchFamily="18" charset="0"/>
              </a:rPr>
              <a:t> </a:t>
            </a:r>
            <a:r>
              <a:rPr lang="en-US" sz="2400" b="1">
                <a:solidFill>
                  <a:schemeClr val="accent2"/>
                </a:solidFill>
                <a:effectLst>
                  <a:outerShdw blurRad="38100" dist="38100" dir="2700000" algn="tl">
                    <a:srgbClr val="C0C0C0"/>
                  </a:outerShdw>
                </a:effectLst>
                <a:latin typeface="Times New Roman" pitchFamily="18" charset="0"/>
              </a:rPr>
              <a:t>Complex audits </a:t>
            </a:r>
            <a:r>
              <a:rPr lang="ru-RU" sz="2400" b="1">
                <a:solidFill>
                  <a:schemeClr val="accent2"/>
                </a:solidFill>
                <a:effectLst>
                  <a:outerShdw blurRad="38100" dist="38100" dir="2700000" algn="tl">
                    <a:srgbClr val="C0C0C0"/>
                  </a:outerShdw>
                </a:effectLst>
                <a:latin typeface="Times New Roman" pitchFamily="18" charset="0"/>
              </a:rPr>
              <a:t> (10%</a:t>
            </a:r>
            <a:r>
              <a:rPr lang="en-US" sz="2400" b="1">
                <a:solidFill>
                  <a:schemeClr val="accent2"/>
                </a:solidFill>
                <a:effectLst>
                  <a:outerShdw blurRad="38100" dist="38100" dir="2700000" algn="tl">
                    <a:srgbClr val="C0C0C0"/>
                  </a:outerShdw>
                </a:effectLst>
                <a:latin typeface="Times New Roman" pitchFamily="18" charset="0"/>
              </a:rPr>
              <a:t>)</a:t>
            </a:r>
            <a:endParaRPr lang="ru-RU" sz="2400" b="1">
              <a:solidFill>
                <a:schemeClr val="accent2"/>
              </a:solidFill>
              <a:effectLst>
                <a:outerShdw blurRad="38100" dist="38100" dir="2700000" algn="tl">
                  <a:srgbClr val="C0C0C0"/>
                </a:outerShdw>
              </a:effectLst>
              <a:latin typeface="Times New Roman" pitchFamily="18" charset="0"/>
            </a:endParaRPr>
          </a:p>
          <a:p>
            <a:pPr algn="just">
              <a:buFont typeface="Wingdings" pitchFamily="2" charset="2"/>
              <a:buNone/>
            </a:pPr>
            <a:endParaRPr lang="ru-RU" sz="2400" b="1">
              <a:solidFill>
                <a:schemeClr val="accent2"/>
              </a:solidFill>
              <a:effectLst>
                <a:outerShdw blurRad="38100" dist="38100" dir="2700000" algn="tl">
                  <a:srgbClr val="C0C0C0"/>
                </a:outerShdw>
              </a:effectLst>
              <a:latin typeface="Times New Roman" pitchFamily="18" charset="0"/>
            </a:endParaRPr>
          </a:p>
          <a:p>
            <a:pPr algn="just"/>
            <a:endParaRPr lang="ru-RU" sz="2400" b="1">
              <a:solidFill>
                <a:schemeClr val="accent2"/>
              </a:solidFill>
              <a:effectLst>
                <a:outerShdw blurRad="38100" dist="38100" dir="2700000" algn="tl">
                  <a:srgbClr val="C0C0C0"/>
                </a:outerShdw>
              </a:effectLst>
              <a:latin typeface="Times New Roman" pitchFamily="18" charset="0"/>
            </a:endParaRPr>
          </a:p>
          <a:p>
            <a:pPr algn="just">
              <a:buFontTx/>
              <a:buChar char="-"/>
            </a:pPr>
            <a:endParaRPr lang="ru-RU" sz="2400" b="1">
              <a:effectLst>
                <a:outerShdw blurRad="38100" dist="38100" dir="2700000" algn="tl">
                  <a:srgbClr val="C0C0C0"/>
                </a:outerShdw>
              </a:effectLst>
              <a:latin typeface="Times New Roman" pitchFamily="18" charset="0"/>
            </a:endParaRPr>
          </a:p>
          <a:p>
            <a:pPr algn="just">
              <a:buFont typeface="Wingdings" pitchFamily="2" charset="2"/>
              <a:buChar char="§"/>
            </a:pPr>
            <a:endParaRPr lang="ru-RU" sz="2400" b="1">
              <a:effectLst>
                <a:outerShdw blurRad="38100" dist="38100" dir="2700000" algn="tl">
                  <a:srgbClr val="C0C0C0"/>
                </a:outerShdw>
              </a:effectLst>
              <a:latin typeface="Times New Roman" pitchFamily="18" charset="0"/>
            </a:endParaRPr>
          </a:p>
          <a:p>
            <a:pPr>
              <a:buFont typeface="Wingdings" pitchFamily="2" charset="2"/>
              <a:buChar char="§"/>
            </a:pPr>
            <a:endParaRPr lang="ru-RU" sz="2400" b="1">
              <a:effectLst>
                <a:outerShdw blurRad="38100" dist="38100" dir="2700000" algn="tl">
                  <a:srgbClr val="C0C0C0"/>
                </a:outerShdw>
              </a:effectLst>
              <a:latin typeface="Times New Roman" pitchFamily="18" charset="0"/>
            </a:endParaRPr>
          </a:p>
          <a:p>
            <a:endParaRPr lang="ru-RU" sz="3200" b="1">
              <a:solidFill>
                <a:schemeClr val="accent2"/>
              </a:solidFill>
              <a:effectLst>
                <a:outerShdw blurRad="38100" dist="38100" dir="2700000" algn="tl">
                  <a:srgbClr val="C0C0C0"/>
                </a:outerShdw>
              </a:effectLst>
              <a:latin typeface="Times New Roman" pitchFamily="18" charset="0"/>
            </a:endParaRPr>
          </a:p>
        </p:txBody>
      </p:sp>
      <p:sp>
        <p:nvSpPr>
          <p:cNvPr id="142339" name="Rectangle 3"/>
          <p:cNvSpPr>
            <a:spLocks noGrp="1" noChangeArrowheads="1"/>
          </p:cNvSpPr>
          <p:nvPr>
            <p:ph type="title"/>
          </p:nvPr>
        </p:nvSpPr>
        <p:spPr/>
        <p:txBody>
          <a:bodyPr/>
          <a:lstStyle/>
          <a:p>
            <a:r>
              <a:rPr lang="ru-RU" sz="3200">
                <a:solidFill>
                  <a:schemeClr val="accent2"/>
                </a:solidFill>
              </a:rPr>
              <a:t> </a:t>
            </a:r>
          </a:p>
        </p:txBody>
      </p:sp>
      <p:sp>
        <p:nvSpPr>
          <p:cNvPr id="142340" name="Rectangle 4"/>
          <p:cNvSpPr>
            <a:spLocks noGrp="1" noChangeArrowheads="1"/>
          </p:cNvSpPr>
          <p:nvPr>
            <p:ph sz="half" idx="1"/>
          </p:nvPr>
        </p:nvSpPr>
        <p:spPr>
          <a:xfrm>
            <a:off x="468313" y="1484313"/>
            <a:ext cx="8362950" cy="2160587"/>
          </a:xfrm>
        </p:spPr>
        <p:txBody>
          <a:bodyPr/>
          <a:lstStyle/>
          <a:p>
            <a:pPr>
              <a:buFontTx/>
              <a:buNone/>
            </a:pPr>
            <a:r>
              <a:rPr lang="ru-RU" sz="2800" b="1">
                <a:solidFill>
                  <a:schemeClr val="accent2"/>
                </a:solidFill>
                <a:effectLst>
                  <a:outerShdw blurRad="38100" dist="38100" dir="2700000" algn="tl">
                    <a:srgbClr val="C0C0C0"/>
                  </a:outerShdw>
                </a:effectLst>
              </a:rPr>
              <a:t> </a:t>
            </a:r>
            <a:endParaRPr lang="ru-RU" sz="2000">
              <a:latin typeface="Times New Roman" pitchFamily="18" charset="0"/>
            </a:endParaRPr>
          </a:p>
          <a:p>
            <a:pPr>
              <a:buFontTx/>
              <a:buNone/>
            </a:pPr>
            <a:r>
              <a:rPr lang="ru-RU" sz="2800" b="1">
                <a:solidFill>
                  <a:schemeClr val="accent2"/>
                </a:solidFill>
                <a:effectLst>
                  <a:outerShdw blurRad="38100" dist="38100" dir="2700000" algn="tl">
                    <a:srgbClr val="C0C0C0"/>
                  </a:outerShdw>
                </a:effectLst>
              </a:rPr>
              <a:t> </a:t>
            </a:r>
            <a:endParaRPr lang="ru-RU" sz="2000" b="1">
              <a:effectLst>
                <a:outerShdw blurRad="38100" dist="38100" dir="2700000" algn="tl">
                  <a:srgbClr val="C0C0C0"/>
                </a:outerShdw>
              </a:effectLst>
              <a:latin typeface="Times New Roman" pitchFamily="18" charset="0"/>
            </a:endParaRPr>
          </a:p>
        </p:txBody>
      </p:sp>
      <p:sp>
        <p:nvSpPr>
          <p:cNvPr id="142341" name="Rectangle 5"/>
          <p:cNvSpPr>
            <a:spLocks noGrp="1" noChangeArrowheads="1"/>
          </p:cNvSpPr>
          <p:nvPr>
            <p:ph type="body" sz="half" idx="2"/>
          </p:nvPr>
        </p:nvSpPr>
        <p:spPr>
          <a:xfrm>
            <a:off x="457200" y="3500438"/>
            <a:ext cx="8229600" cy="2625725"/>
          </a:xfrm>
        </p:spPr>
        <p:txBody>
          <a:bodyPr/>
          <a:lstStyle/>
          <a:p>
            <a:pPr>
              <a:buFont typeface="Wingdings" pitchFamily="2" charset="2"/>
              <a:buNone/>
            </a:pPr>
            <a:r>
              <a:rPr lang="ru-RU" b="1">
                <a:latin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6"/>
          <p:cNvSpPr>
            <a:spLocks noGrp="1"/>
          </p:cNvSpPr>
          <p:nvPr>
            <p:ph type="sldNum" sz="quarter" idx="12"/>
          </p:nvPr>
        </p:nvSpPr>
        <p:spPr/>
        <p:txBody>
          <a:bodyPr/>
          <a:lstStyle/>
          <a:p>
            <a:fld id="{9B3D3B60-5AC9-4A8E-BD98-2C9F2A8C0BAE}" type="slidenum">
              <a:rPr lang="ru-RU"/>
              <a:pPr/>
              <a:t>6</a:t>
            </a:fld>
            <a:endParaRPr lang="ru-RU"/>
          </a:p>
        </p:txBody>
      </p:sp>
      <p:sp>
        <p:nvSpPr>
          <p:cNvPr id="151554" name="Rectangle 2" descr="inпdex"/>
          <p:cNvSpPr>
            <a:spLocks noGrp="1" noChangeAspect="1" noChangeArrowheads="1"/>
          </p:cNvSpPr>
          <p:nvPr isPhoto="1"/>
        </p:nvSpPr>
        <p:spPr bwMode="auto">
          <a:xfrm>
            <a:off x="0" y="0"/>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endParaRPr lang="ru-RU"/>
          </a:p>
        </p:txBody>
      </p:sp>
      <p:sp>
        <p:nvSpPr>
          <p:cNvPr id="151555" name="Rectangle 3"/>
          <p:cNvSpPr>
            <a:spLocks noGrp="1" noChangeArrowheads="1"/>
          </p:cNvSpPr>
          <p:nvPr>
            <p:ph type="title"/>
          </p:nvPr>
        </p:nvSpPr>
        <p:spPr/>
        <p:txBody>
          <a:bodyPr/>
          <a:lstStyle/>
          <a:p>
            <a:r>
              <a:rPr lang="en-US" sz="3600">
                <a:solidFill>
                  <a:schemeClr val="accent2"/>
                </a:solidFill>
              </a:rPr>
              <a:t>Guidelines for internal audit</a:t>
            </a:r>
            <a:endParaRPr lang="ru-RU" sz="3600">
              <a:solidFill>
                <a:schemeClr val="accent2"/>
              </a:solidFill>
            </a:endParaRPr>
          </a:p>
        </p:txBody>
      </p:sp>
      <p:sp>
        <p:nvSpPr>
          <p:cNvPr id="151556" name="Rectangle 4"/>
          <p:cNvSpPr>
            <a:spLocks noGrp="1" noChangeArrowheads="1"/>
          </p:cNvSpPr>
          <p:nvPr>
            <p:ph sz="half" idx="1"/>
          </p:nvPr>
        </p:nvSpPr>
        <p:spPr>
          <a:xfrm>
            <a:off x="468313" y="1484313"/>
            <a:ext cx="8362950" cy="2160587"/>
          </a:xfrm>
        </p:spPr>
        <p:txBody>
          <a:bodyPr/>
          <a:lstStyle/>
          <a:p>
            <a:pPr>
              <a:buFontTx/>
              <a:buNone/>
            </a:pPr>
            <a:r>
              <a:rPr lang="en-US" sz="2800" b="1">
                <a:solidFill>
                  <a:schemeClr val="accent2"/>
                </a:solidFill>
                <a:effectLst>
                  <a:outerShdw blurRad="38100" dist="38100" dir="2700000" algn="tl">
                    <a:srgbClr val="C0C0C0"/>
                  </a:outerShdw>
                </a:effectLst>
              </a:rPr>
              <a:t>STANDARDS </a:t>
            </a:r>
            <a:r>
              <a:rPr lang="ru-RU" sz="2800" b="1">
                <a:solidFill>
                  <a:schemeClr val="accent2"/>
                </a:solidFill>
                <a:effectLst>
                  <a:outerShdw blurRad="38100" dist="38100" dir="2700000" algn="tl">
                    <a:srgbClr val="C0C0C0"/>
                  </a:outerShdw>
                </a:effectLst>
              </a:rPr>
              <a:t> </a:t>
            </a:r>
          </a:p>
          <a:p>
            <a:pPr>
              <a:buFontTx/>
              <a:buNone/>
            </a:pPr>
            <a:r>
              <a:rPr lang="en-US" sz="2800" b="1">
                <a:solidFill>
                  <a:schemeClr val="accent2"/>
                </a:solidFill>
                <a:effectLst>
                  <a:outerShdw blurRad="38100" dist="38100" dir="2700000" algn="tl">
                    <a:srgbClr val="C0C0C0"/>
                  </a:outerShdw>
                </a:effectLst>
              </a:rPr>
              <a:t>of internal audit</a:t>
            </a:r>
            <a:endParaRPr lang="ru-RU" sz="2800" b="1">
              <a:solidFill>
                <a:schemeClr val="accent2"/>
              </a:solidFill>
              <a:effectLst>
                <a:outerShdw blurRad="38100" dist="38100" dir="2700000" algn="tl">
                  <a:srgbClr val="C0C0C0"/>
                </a:outerShdw>
              </a:effectLst>
            </a:endParaRPr>
          </a:p>
          <a:p>
            <a:pPr algn="just">
              <a:buFontTx/>
              <a:buNone/>
            </a:pPr>
            <a:r>
              <a:rPr lang="en-US" sz="2000" b="1">
                <a:effectLst>
                  <a:outerShdw blurRad="38100" dist="38100" dir="2700000" algn="tl">
                    <a:srgbClr val="C0C0C0"/>
                  </a:outerShdw>
                </a:effectLst>
                <a:latin typeface="Times New Roman" pitchFamily="18" charset="0"/>
              </a:rPr>
              <a:t>Approved through Order no. 1247 of 04.10.2011 of the Ukraine Ministry of Finance </a:t>
            </a:r>
            <a:r>
              <a:rPr lang="ru-RU" sz="2000" b="1">
                <a:effectLst>
                  <a:outerShdw blurRad="38100" dist="38100" dir="2700000" algn="tl">
                    <a:srgbClr val="C0C0C0"/>
                  </a:outerShdw>
                </a:effectLst>
                <a:latin typeface="Times New Roman" pitchFamily="18" charset="0"/>
              </a:rPr>
              <a:t>(</a:t>
            </a:r>
            <a:r>
              <a:rPr lang="en-US" sz="2000" b="1">
                <a:effectLst>
                  <a:outerShdw blurRad="38100" dist="38100" dir="2700000" algn="tl">
                    <a:srgbClr val="C0C0C0"/>
                  </a:outerShdw>
                </a:effectLst>
                <a:latin typeface="Times New Roman" pitchFamily="18" charset="0"/>
              </a:rPr>
              <a:t>registered with the Ukraine Ministry of Justice no. </a:t>
            </a:r>
            <a:r>
              <a:rPr lang="ru-RU" sz="2000" b="1">
                <a:effectLst>
                  <a:outerShdw blurRad="38100" dist="38100" dir="2700000" algn="tl">
                    <a:srgbClr val="C0C0C0"/>
                  </a:outerShdw>
                </a:effectLst>
                <a:latin typeface="Times New Roman" pitchFamily="18" charset="0"/>
              </a:rPr>
              <a:t>1219/19957</a:t>
            </a:r>
            <a:r>
              <a:rPr lang="en-US" sz="2000" b="1">
                <a:effectLst>
                  <a:outerShdw blurRad="38100" dist="38100" dir="2700000" algn="tl">
                    <a:srgbClr val="C0C0C0"/>
                  </a:outerShdw>
                </a:effectLst>
                <a:latin typeface="Times New Roman" pitchFamily="18" charset="0"/>
              </a:rPr>
              <a:t> of 20 October 2011</a:t>
            </a:r>
            <a:r>
              <a:rPr lang="ru-RU" sz="2000">
                <a:latin typeface="Times New Roman" pitchFamily="18" charset="0"/>
              </a:rPr>
              <a:t>)</a:t>
            </a:r>
          </a:p>
          <a:p>
            <a:pPr algn="just">
              <a:buFontTx/>
              <a:buNone/>
            </a:pPr>
            <a:endParaRPr lang="ru-RU" sz="2000">
              <a:latin typeface="Times New Roman" pitchFamily="18" charset="0"/>
            </a:endParaRPr>
          </a:p>
          <a:p>
            <a:pPr>
              <a:buFontTx/>
              <a:buNone/>
            </a:pPr>
            <a:r>
              <a:rPr lang="en-US" sz="2800" b="1">
                <a:solidFill>
                  <a:schemeClr val="accent2"/>
                </a:solidFill>
                <a:effectLst>
                  <a:outerShdw blurRad="38100" dist="38100" dir="2700000" algn="tl">
                    <a:srgbClr val="C0C0C0"/>
                  </a:outerShdw>
                </a:effectLst>
              </a:rPr>
              <a:t>CODE OF ETHICS</a:t>
            </a:r>
            <a:r>
              <a:rPr lang="ru-RU" sz="2800" b="1">
                <a:solidFill>
                  <a:schemeClr val="accent2"/>
                </a:solidFill>
                <a:effectLst>
                  <a:outerShdw blurRad="38100" dist="38100" dir="2700000" algn="tl">
                    <a:srgbClr val="C0C0C0"/>
                  </a:outerShdw>
                </a:effectLst>
              </a:rPr>
              <a:t/>
            </a:r>
            <a:br>
              <a:rPr lang="ru-RU" sz="2800" b="1">
                <a:solidFill>
                  <a:schemeClr val="accent2"/>
                </a:solidFill>
                <a:effectLst>
                  <a:outerShdw blurRad="38100" dist="38100" dir="2700000" algn="tl">
                    <a:srgbClr val="C0C0C0"/>
                  </a:outerShdw>
                </a:effectLst>
              </a:rPr>
            </a:br>
            <a:r>
              <a:rPr lang="en-US" sz="2800" b="1">
                <a:solidFill>
                  <a:schemeClr val="accent2"/>
                </a:solidFill>
                <a:effectLst>
                  <a:outerShdw blurRad="38100" dist="38100" dir="2700000" algn="tl">
                    <a:srgbClr val="C0C0C0"/>
                  </a:outerShdw>
                </a:effectLst>
              </a:rPr>
              <a:t>for internal auditors</a:t>
            </a:r>
            <a:endParaRPr lang="ru-RU" sz="2800" b="1">
              <a:solidFill>
                <a:schemeClr val="accent2"/>
              </a:solidFill>
              <a:effectLst>
                <a:outerShdw blurRad="38100" dist="38100" dir="2700000" algn="tl">
                  <a:srgbClr val="C0C0C0"/>
                </a:outerShdw>
              </a:effectLst>
            </a:endParaRPr>
          </a:p>
          <a:p>
            <a:pPr algn="just">
              <a:buFontTx/>
              <a:buNone/>
            </a:pPr>
            <a:r>
              <a:rPr lang="en-US" sz="2000" b="1">
                <a:effectLst>
                  <a:outerShdw blurRad="38100" dist="38100" dir="2700000" algn="tl">
                    <a:srgbClr val="C0C0C0"/>
                  </a:outerShdw>
                </a:effectLst>
                <a:latin typeface="Times New Roman" pitchFamily="18" charset="0"/>
              </a:rPr>
              <a:t>Approved through Order no. 1217 of 29.09.2011 of the Ukraine Ministry of Finance </a:t>
            </a:r>
            <a:r>
              <a:rPr lang="ru-RU" sz="2000" b="1">
                <a:effectLst>
                  <a:outerShdw blurRad="38100" dist="38100" dir="2700000" algn="tl">
                    <a:srgbClr val="C0C0C0"/>
                  </a:outerShdw>
                </a:effectLst>
                <a:latin typeface="Times New Roman" pitchFamily="18" charset="0"/>
              </a:rPr>
              <a:t>(</a:t>
            </a:r>
            <a:r>
              <a:rPr lang="en-US" sz="2000" b="1">
                <a:effectLst>
                  <a:outerShdw blurRad="38100" dist="38100" dir="2700000" algn="tl">
                    <a:srgbClr val="C0C0C0"/>
                  </a:outerShdw>
                </a:effectLst>
                <a:latin typeface="Times New Roman" pitchFamily="18" charset="0"/>
              </a:rPr>
              <a:t>registered with the Ukraine Ministry of Justice no. </a:t>
            </a:r>
            <a:r>
              <a:rPr lang="ru-RU" sz="2000" b="1">
                <a:effectLst>
                  <a:outerShdw blurRad="38100" dist="38100" dir="2700000" algn="tl">
                    <a:srgbClr val="C0C0C0"/>
                  </a:outerShdw>
                </a:effectLst>
                <a:latin typeface="Times New Roman" pitchFamily="18" charset="0"/>
              </a:rPr>
              <a:t>1195/19933</a:t>
            </a:r>
            <a:r>
              <a:rPr lang="en-US" sz="2000" b="1">
                <a:effectLst>
                  <a:outerShdw blurRad="38100" dist="38100" dir="2700000" algn="tl">
                    <a:srgbClr val="C0C0C0"/>
                  </a:outerShdw>
                </a:effectLst>
                <a:latin typeface="Times New Roman" pitchFamily="18" charset="0"/>
              </a:rPr>
              <a:t> of </a:t>
            </a:r>
            <a:r>
              <a:rPr lang="ru-RU" sz="2000" b="1">
                <a:effectLst>
                  <a:outerShdw blurRad="38100" dist="38100" dir="2700000" algn="tl">
                    <a:srgbClr val="C0C0C0"/>
                  </a:outerShdw>
                </a:effectLst>
                <a:latin typeface="Times New Roman" pitchFamily="18" charset="0"/>
              </a:rPr>
              <a:t>17 </a:t>
            </a:r>
            <a:r>
              <a:rPr lang="en-US" sz="2000" b="1">
                <a:effectLst>
                  <a:outerShdw blurRad="38100" dist="38100" dir="2700000" algn="tl">
                    <a:srgbClr val="C0C0C0"/>
                  </a:outerShdw>
                </a:effectLst>
                <a:latin typeface="Times New Roman" pitchFamily="18" charset="0"/>
              </a:rPr>
              <a:t>October </a:t>
            </a:r>
            <a:r>
              <a:rPr lang="ru-RU" sz="2000" b="1">
                <a:effectLst>
                  <a:outerShdw blurRad="38100" dist="38100" dir="2700000" algn="tl">
                    <a:srgbClr val="C0C0C0"/>
                  </a:outerShdw>
                </a:effectLst>
                <a:latin typeface="Times New Roman" pitchFamily="18" charset="0"/>
              </a:rPr>
              <a:t>2011)</a:t>
            </a:r>
          </a:p>
          <a:p>
            <a:pPr>
              <a:buFontTx/>
              <a:buNone/>
            </a:pPr>
            <a:endParaRPr lang="ru-RU" sz="2000" b="1">
              <a:effectLst>
                <a:outerShdw blurRad="38100" dist="38100" dir="2700000" algn="tl">
                  <a:srgbClr val="C0C0C0"/>
                </a:outerShdw>
              </a:effectLst>
              <a:latin typeface="Times New Roman" pitchFamily="18" charset="0"/>
            </a:endParaRPr>
          </a:p>
        </p:txBody>
      </p:sp>
      <p:sp>
        <p:nvSpPr>
          <p:cNvPr id="151557" name="Rectangle 5"/>
          <p:cNvSpPr>
            <a:spLocks noGrp="1" noChangeArrowheads="1"/>
          </p:cNvSpPr>
          <p:nvPr>
            <p:ph type="body" sz="half" idx="2"/>
          </p:nvPr>
        </p:nvSpPr>
        <p:spPr>
          <a:xfrm>
            <a:off x="457200" y="3500438"/>
            <a:ext cx="8229600" cy="2625725"/>
          </a:xfrm>
        </p:spPr>
        <p:txBody>
          <a:bodyPr/>
          <a:lstStyle/>
          <a:p>
            <a:pPr>
              <a:buFont typeface="Wingdings" pitchFamily="2" charset="2"/>
              <a:buNone/>
            </a:pPr>
            <a:r>
              <a:rPr lang="ru-RU" b="1">
                <a:latin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6"/>
          <p:cNvSpPr>
            <a:spLocks noGrp="1"/>
          </p:cNvSpPr>
          <p:nvPr>
            <p:ph type="sldNum" sz="quarter" idx="12"/>
          </p:nvPr>
        </p:nvSpPr>
        <p:spPr/>
        <p:txBody>
          <a:bodyPr/>
          <a:lstStyle/>
          <a:p>
            <a:fld id="{B3112B0F-0553-48FB-90D3-53583281708F}" type="slidenum">
              <a:rPr lang="ru-RU"/>
              <a:pPr/>
              <a:t>7</a:t>
            </a:fld>
            <a:endParaRPr lang="ru-RU"/>
          </a:p>
        </p:txBody>
      </p:sp>
      <p:sp>
        <p:nvSpPr>
          <p:cNvPr id="125954" name="Rectangle 2" descr="inпdex"/>
          <p:cNvSpPr>
            <a:spLocks noGrp="1" noChangeAspect="1" noChangeArrowheads="1"/>
          </p:cNvSpPr>
          <p:nvPr isPhoto="1"/>
        </p:nvSpPr>
        <p:spPr bwMode="auto">
          <a:xfrm>
            <a:off x="0" y="0"/>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endParaRPr lang="ru-RU"/>
          </a:p>
        </p:txBody>
      </p:sp>
      <p:sp>
        <p:nvSpPr>
          <p:cNvPr id="125955" name="Rectangle 3"/>
          <p:cNvSpPr>
            <a:spLocks noGrp="1" noChangeArrowheads="1"/>
          </p:cNvSpPr>
          <p:nvPr>
            <p:ph type="title"/>
          </p:nvPr>
        </p:nvSpPr>
        <p:spPr/>
        <p:txBody>
          <a:bodyPr/>
          <a:lstStyle/>
          <a:p>
            <a:r>
              <a:rPr lang="en-US" sz="3200" b="1">
                <a:solidFill>
                  <a:schemeClr val="accent2"/>
                </a:solidFill>
                <a:latin typeface="Times New Roman" pitchFamily="18" charset="0"/>
              </a:rPr>
              <a:t>Internal Audit Standards</a:t>
            </a:r>
            <a:r>
              <a:rPr lang="ru-RU" sz="3200" b="1">
                <a:solidFill>
                  <a:schemeClr val="accent2"/>
                </a:solidFill>
                <a:latin typeface="Times New Roman" pitchFamily="18" charset="0"/>
              </a:rPr>
              <a:t>:</a:t>
            </a:r>
            <a:r>
              <a:rPr lang="uk-UA" sz="2800" b="1">
                <a:solidFill>
                  <a:schemeClr val="accent2"/>
                </a:solidFill>
                <a:latin typeface="Times New Roman" pitchFamily="18" charset="0"/>
              </a:rPr>
              <a:t> </a:t>
            </a:r>
            <a:endParaRPr lang="ru-RU" sz="2800" b="1">
              <a:solidFill>
                <a:schemeClr val="accent2"/>
              </a:solidFill>
              <a:latin typeface="Times New Roman" pitchFamily="18" charset="0"/>
            </a:endParaRPr>
          </a:p>
        </p:txBody>
      </p:sp>
      <p:sp>
        <p:nvSpPr>
          <p:cNvPr id="125956" name="Rectangle 4"/>
          <p:cNvSpPr>
            <a:spLocks noGrp="1" noChangeArrowheads="1"/>
          </p:cNvSpPr>
          <p:nvPr>
            <p:ph sz="half" idx="1"/>
          </p:nvPr>
        </p:nvSpPr>
        <p:spPr>
          <a:xfrm>
            <a:off x="457200" y="1628775"/>
            <a:ext cx="8362950" cy="2016125"/>
          </a:xfrm>
        </p:spPr>
        <p:txBody>
          <a:bodyPr/>
          <a:lstStyle/>
          <a:p>
            <a:r>
              <a:rPr lang="en-US" sz="2800" b="1">
                <a:latin typeface="Times New Roman" pitchFamily="18" charset="0"/>
              </a:rPr>
              <a:t>Guidelines for internal audit</a:t>
            </a:r>
            <a:endParaRPr lang="ru-RU" sz="2800" b="1">
              <a:latin typeface="Times New Roman" pitchFamily="18" charset="0"/>
            </a:endParaRPr>
          </a:p>
          <a:p>
            <a:r>
              <a:rPr lang="en-US" sz="2800" b="1">
                <a:latin typeface="Times New Roman" pitchFamily="18" charset="0"/>
              </a:rPr>
              <a:t>Rules of professional operation</a:t>
            </a:r>
            <a:endParaRPr lang="uk-UA" sz="2800" b="1">
              <a:latin typeface="Times New Roman" pitchFamily="18" charset="0"/>
            </a:endParaRPr>
          </a:p>
          <a:p>
            <a:pPr>
              <a:buFont typeface="Wingdings" pitchFamily="2" charset="2"/>
              <a:buChar char="v"/>
            </a:pPr>
            <a:endParaRPr lang="ru-RU" sz="2000" b="1">
              <a:effectLst>
                <a:outerShdw blurRad="38100" dist="38100" dir="2700000" algn="tl">
                  <a:srgbClr val="C0C0C0"/>
                </a:outerShdw>
              </a:effectLst>
              <a:latin typeface="Times New Roman" pitchFamily="18" charset="0"/>
            </a:endParaRPr>
          </a:p>
        </p:txBody>
      </p:sp>
      <p:sp>
        <p:nvSpPr>
          <p:cNvPr id="125957" name="Rectangle 5"/>
          <p:cNvSpPr>
            <a:spLocks noGrp="1" noChangeArrowheads="1"/>
          </p:cNvSpPr>
          <p:nvPr>
            <p:ph type="body" sz="half" idx="2"/>
          </p:nvPr>
        </p:nvSpPr>
        <p:spPr>
          <a:xfrm>
            <a:off x="457200" y="3500438"/>
            <a:ext cx="8229600" cy="2625725"/>
          </a:xfrm>
        </p:spPr>
        <p:txBody>
          <a:bodyPr/>
          <a:lstStyle/>
          <a:p>
            <a:pPr>
              <a:lnSpc>
                <a:spcPct val="90000"/>
              </a:lnSpc>
              <a:buFont typeface="Wingdings" pitchFamily="2" charset="2"/>
              <a:buChar char="Ø"/>
            </a:pPr>
            <a:r>
              <a:rPr lang="en-US" b="1">
                <a:latin typeface="Times New Roman" pitchFamily="18" charset="0"/>
              </a:rPr>
              <a:t>Uniform approach to organization and conduct of internal audit</a:t>
            </a:r>
            <a:endParaRPr lang="ru-RU" b="1">
              <a:latin typeface="Times New Roman" pitchFamily="18" charset="0"/>
            </a:endParaRPr>
          </a:p>
          <a:p>
            <a:pPr algn="just">
              <a:lnSpc>
                <a:spcPct val="90000"/>
              </a:lnSpc>
              <a:buFont typeface="Wingdings" pitchFamily="2" charset="2"/>
              <a:buChar char="Ø"/>
            </a:pPr>
            <a:r>
              <a:rPr lang="en-US" b="1">
                <a:latin typeface="Times New Roman" pitchFamily="18" charset="0"/>
              </a:rPr>
              <a:t>Preparation of audit reports, conclusions and recommendations</a:t>
            </a:r>
            <a:endParaRPr lang="ru-RU" b="1">
              <a:latin typeface="Times New Roman" pitchFamily="18" charset="0"/>
            </a:endParaRPr>
          </a:p>
          <a:p>
            <a:pPr>
              <a:lnSpc>
                <a:spcPct val="90000"/>
              </a:lnSpc>
              <a:buFont typeface="Wingdings" pitchFamily="2" charset="2"/>
              <a:buChar char="Ø"/>
            </a:pPr>
            <a:r>
              <a:rPr lang="en-US" b="1">
                <a:latin typeface="Times New Roman" pitchFamily="18" charset="0"/>
              </a:rPr>
              <a:t>Quality assessment of internal audit</a:t>
            </a:r>
            <a:endParaRPr lang="ru-RU" b="1">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6"/>
          <p:cNvSpPr>
            <a:spLocks noGrp="1"/>
          </p:cNvSpPr>
          <p:nvPr>
            <p:ph type="sldNum" sz="quarter" idx="12"/>
          </p:nvPr>
        </p:nvSpPr>
        <p:spPr/>
        <p:txBody>
          <a:bodyPr/>
          <a:lstStyle/>
          <a:p>
            <a:fld id="{7C6906E7-E418-4900-A8A7-5AD586FBF767}" type="slidenum">
              <a:rPr lang="ru-RU"/>
              <a:pPr/>
              <a:t>8</a:t>
            </a:fld>
            <a:endParaRPr lang="ru-RU"/>
          </a:p>
        </p:txBody>
      </p:sp>
      <p:sp>
        <p:nvSpPr>
          <p:cNvPr id="136194" name="Rectangle 2" descr="inпdex"/>
          <p:cNvSpPr>
            <a:spLocks noGrp="1" noChangeAspect="1" noChangeArrowheads="1"/>
          </p:cNvSpPr>
          <p:nvPr isPhoto="1"/>
        </p:nvSpPr>
        <p:spPr bwMode="auto">
          <a:xfrm>
            <a:off x="0" y="0"/>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endParaRPr lang="ru-RU"/>
          </a:p>
        </p:txBody>
      </p:sp>
      <p:sp>
        <p:nvSpPr>
          <p:cNvPr id="136195" name="Rectangle 3"/>
          <p:cNvSpPr>
            <a:spLocks noGrp="1" noChangeArrowheads="1"/>
          </p:cNvSpPr>
          <p:nvPr>
            <p:ph type="title"/>
          </p:nvPr>
        </p:nvSpPr>
        <p:spPr/>
        <p:txBody>
          <a:bodyPr/>
          <a:lstStyle/>
          <a:p>
            <a:r>
              <a:rPr lang="en-US" sz="3200" b="1">
                <a:solidFill>
                  <a:schemeClr val="accent2"/>
                </a:solidFill>
                <a:latin typeface="Times New Roman" pitchFamily="18" charset="0"/>
              </a:rPr>
              <a:t>CODE OF ETHICS </a:t>
            </a:r>
            <a:r>
              <a:rPr lang="ru-RU" sz="3200" b="1">
                <a:solidFill>
                  <a:schemeClr val="accent2"/>
                </a:solidFill>
                <a:latin typeface="Times New Roman" pitchFamily="18" charset="0"/>
              </a:rPr>
              <a:t/>
            </a:r>
            <a:br>
              <a:rPr lang="ru-RU" sz="3200" b="1">
                <a:solidFill>
                  <a:schemeClr val="accent2"/>
                </a:solidFill>
                <a:latin typeface="Times New Roman" pitchFamily="18" charset="0"/>
              </a:rPr>
            </a:br>
            <a:r>
              <a:rPr lang="en-US" sz="3200" b="1">
                <a:solidFill>
                  <a:schemeClr val="accent2"/>
                </a:solidFill>
                <a:latin typeface="Times New Roman" pitchFamily="18" charset="0"/>
              </a:rPr>
              <a:t>for internal auditors</a:t>
            </a:r>
            <a:r>
              <a:rPr lang="ru-RU" sz="2800" b="1">
                <a:solidFill>
                  <a:schemeClr val="accent2"/>
                </a:solidFill>
                <a:latin typeface="Times New Roman" pitchFamily="18" charset="0"/>
              </a:rPr>
              <a:t>:</a:t>
            </a:r>
            <a:r>
              <a:rPr lang="uk-UA" sz="3200" b="1">
                <a:solidFill>
                  <a:schemeClr val="accent2"/>
                </a:solidFill>
                <a:latin typeface="Times New Roman" pitchFamily="18" charset="0"/>
              </a:rPr>
              <a:t> </a:t>
            </a:r>
            <a:endParaRPr lang="ru-RU" sz="3200" b="1">
              <a:solidFill>
                <a:schemeClr val="accent2"/>
              </a:solidFill>
              <a:latin typeface="Times New Roman" pitchFamily="18" charset="0"/>
            </a:endParaRPr>
          </a:p>
        </p:txBody>
      </p:sp>
      <p:sp>
        <p:nvSpPr>
          <p:cNvPr id="136196" name="Rectangle 4"/>
          <p:cNvSpPr>
            <a:spLocks noGrp="1" noChangeArrowheads="1"/>
          </p:cNvSpPr>
          <p:nvPr>
            <p:ph sz="half" idx="1"/>
          </p:nvPr>
        </p:nvSpPr>
        <p:spPr>
          <a:xfrm>
            <a:off x="179388" y="1557338"/>
            <a:ext cx="8785225" cy="2087562"/>
          </a:xfrm>
        </p:spPr>
        <p:txBody>
          <a:bodyPr/>
          <a:lstStyle/>
          <a:p>
            <a:pPr algn="just">
              <a:buFont typeface="Wingdings" pitchFamily="2" charset="2"/>
              <a:buChar char="v"/>
            </a:pPr>
            <a:r>
              <a:rPr lang="en-US" sz="2000" b="1">
                <a:effectLst>
                  <a:outerShdw blurRad="38100" dist="38100" dir="2700000" algn="tl">
                    <a:srgbClr val="C0C0C0"/>
                  </a:outerShdw>
                </a:effectLst>
                <a:latin typeface="Times New Roman" pitchFamily="18" charset="0"/>
              </a:rPr>
              <a:t>Formulated as a set of principles, a system of moral and professional values and rules of conduct for the internal audit staff or officials in charge of internal audit, and who voluntarily commit to observe these values and rules in their professional activities</a:t>
            </a:r>
            <a:endParaRPr lang="ru-RU" sz="2800" b="1">
              <a:effectLst>
                <a:outerShdw blurRad="38100" dist="38100" dir="2700000" algn="tl">
                  <a:srgbClr val="C0C0C0"/>
                </a:outerShdw>
              </a:effectLst>
            </a:endParaRPr>
          </a:p>
        </p:txBody>
      </p:sp>
      <p:sp>
        <p:nvSpPr>
          <p:cNvPr id="136197" name="Rectangle 5"/>
          <p:cNvSpPr>
            <a:spLocks noGrp="1" noChangeArrowheads="1"/>
          </p:cNvSpPr>
          <p:nvPr>
            <p:ph type="body" sz="half" idx="2"/>
          </p:nvPr>
        </p:nvSpPr>
        <p:spPr>
          <a:xfrm>
            <a:off x="457200" y="3716338"/>
            <a:ext cx="8229600" cy="2881312"/>
          </a:xfrm>
        </p:spPr>
        <p:txBody>
          <a:bodyPr/>
          <a:lstStyle/>
          <a:p>
            <a:pPr algn="just">
              <a:buFont typeface="Wingdings" pitchFamily="2" charset="2"/>
              <a:buChar char="§"/>
            </a:pPr>
            <a:r>
              <a:rPr lang="en-US" sz="2400" b="1">
                <a:latin typeface="Times New Roman" pitchFamily="18" charset="0"/>
              </a:rPr>
              <a:t>Moral and ethic principles of professional activities</a:t>
            </a:r>
            <a:r>
              <a:rPr lang="ru-RU" sz="2400" b="1">
                <a:latin typeface="Times New Roman" pitchFamily="18" charset="0"/>
              </a:rPr>
              <a:t>: </a:t>
            </a:r>
            <a:r>
              <a:rPr lang="en-US" sz="2400" b="1">
                <a:latin typeface="Times New Roman" pitchFamily="18" charset="0"/>
              </a:rPr>
              <a:t>integrity, independence and objectivity</a:t>
            </a:r>
            <a:r>
              <a:rPr lang="ru-RU" sz="2400" b="1">
                <a:latin typeface="Times New Roman" pitchFamily="18" charset="0"/>
              </a:rPr>
              <a:t>, </a:t>
            </a:r>
            <a:r>
              <a:rPr lang="en-US" sz="2400" b="1">
                <a:latin typeface="Times New Roman" pitchFamily="18" charset="0"/>
              </a:rPr>
              <a:t>confidentiality, professional competence</a:t>
            </a:r>
            <a:r>
              <a:rPr lang="ru-RU" sz="2400" b="1">
                <a:latin typeface="Times New Roman" pitchFamily="18" charset="0"/>
              </a:rPr>
              <a:t>;</a:t>
            </a:r>
          </a:p>
          <a:p>
            <a:pPr algn="just">
              <a:buFont typeface="Wingdings" pitchFamily="2" charset="2"/>
              <a:buChar char="§"/>
            </a:pPr>
            <a:r>
              <a:rPr lang="en-US" sz="2400" b="1">
                <a:latin typeface="Times New Roman" pitchFamily="18" charset="0"/>
              </a:rPr>
              <a:t>Managers of internal audit units are responsible for the control and supervision of how the Code’s requirements are observed</a:t>
            </a:r>
            <a:r>
              <a:rPr lang="ru-RU" sz="2400" b="1">
                <a:latin typeface="Times New Roman" pitchFamily="18" charset="0"/>
              </a:rPr>
              <a:t>;</a:t>
            </a:r>
          </a:p>
          <a:p>
            <a:pPr>
              <a:buFont typeface="Wingdings" pitchFamily="2" charset="2"/>
              <a:buChar char="§"/>
            </a:pPr>
            <a:r>
              <a:rPr lang="en-US" sz="2400" b="1">
                <a:latin typeface="Times New Roman" pitchFamily="18" charset="0"/>
              </a:rPr>
              <a:t>Counteraction to gaining illicit profits and gifts </a:t>
            </a:r>
            <a:r>
              <a:rPr lang="ru-RU" sz="2400" b="1">
                <a:latin typeface="Times New Roman" pitchFamily="18" charset="0"/>
              </a:rPr>
              <a:t>(</a:t>
            </a:r>
            <a:r>
              <a:rPr lang="en-US" sz="2400" b="1">
                <a:latin typeface="Times New Roman" pitchFamily="18" charset="0"/>
              </a:rPr>
              <a:t>donations</a:t>
            </a:r>
            <a:r>
              <a:rPr lang="ru-RU" sz="2400" b="1">
                <a:latin typeface="Times New Roman"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descr="inпdex"/>
          <p:cNvSpPr>
            <a:spLocks noGrp="1" noChangeAspect="1" noChangeArrowheads="1"/>
          </p:cNvSpPr>
          <p:nvPr isPhoto="1"/>
        </p:nvSpPr>
        <p:spPr bwMode="auto">
          <a:xfrm>
            <a:off x="0" y="9525"/>
            <a:ext cx="9144000" cy="6848475"/>
          </a:xfrm>
          <a:prstGeom prst="rect">
            <a:avLst/>
          </a:prstGeom>
          <a:blipFill dpi="0" rotWithShape="1">
            <a:blip r:embed="rId3">
              <a:alphaModFix amt="25000"/>
            </a:blip>
            <a:srcRect/>
            <a:stretch>
              <a:fillRect b="-10"/>
            </a:stretch>
          </a:blipFill>
          <a:ln w="9525">
            <a:solidFill>
              <a:schemeClr val="tx1"/>
            </a:solidFill>
            <a:miter lim="800000"/>
            <a:headEnd/>
            <a:tailEnd/>
          </a:ln>
          <a:effectLst/>
        </p:spPr>
        <p:txBody>
          <a:bodyPr/>
          <a:lstStyle/>
          <a:p>
            <a:pPr algn="ctr"/>
            <a:r>
              <a:rPr lang="en-US" sz="2800" b="1">
                <a:solidFill>
                  <a:schemeClr val="accent2"/>
                </a:solidFill>
                <a:latin typeface="Times New Roman" pitchFamily="18" charset="0"/>
              </a:rPr>
              <a:t>Support to “internal control and internal audit in public sector in Ukraine”</a:t>
            </a:r>
            <a:endParaRPr lang="ru-RU" sz="2800" b="1">
              <a:solidFill>
                <a:schemeClr val="accent2"/>
              </a:solidFill>
              <a:latin typeface="Times New Roman" pitchFamily="18" charset="0"/>
            </a:endParaRPr>
          </a:p>
          <a:p>
            <a:pPr algn="just">
              <a:buFont typeface="Wingdings" pitchFamily="2" charset="2"/>
              <a:buChar char="Ø"/>
            </a:pPr>
            <a:r>
              <a:rPr lang="ru-RU"/>
              <a:t> </a:t>
            </a:r>
            <a:r>
              <a:rPr lang="en-US"/>
              <a:t>In order to support </a:t>
            </a:r>
            <a:r>
              <a:rPr lang="en-US" b="1"/>
              <a:t>practical implementation of this new type of activity </a:t>
            </a:r>
            <a:r>
              <a:rPr lang="en-US"/>
              <a:t>(</a:t>
            </a:r>
            <a:r>
              <a:rPr lang="en-US" sz="2000">
                <a:latin typeface="Times New Roman" pitchFamily="18" charset="0"/>
              </a:rPr>
              <a:t>internal audit function), as part of cooperation between State Financial Inspection of Ukraine and Ministry of Finance of the Kingdom of the Netherlands, </a:t>
            </a:r>
            <a:r>
              <a:rPr lang="en-US" sz="2000" b="1">
                <a:latin typeface="Times New Roman" pitchFamily="18" charset="0"/>
              </a:rPr>
              <a:t>a training on internal control and internal audit was organized in </a:t>
            </a:r>
            <a:r>
              <a:rPr lang="en-US" sz="2000">
                <a:latin typeface="Times New Roman" pitchFamily="18" charset="0"/>
              </a:rPr>
              <a:t>November-December 2011 </a:t>
            </a:r>
            <a:r>
              <a:rPr lang="en-US" sz="2000" b="1">
                <a:latin typeface="Times New Roman" pitchFamily="18" charset="0"/>
              </a:rPr>
              <a:t>for 100 internal auditors</a:t>
            </a:r>
            <a:r>
              <a:rPr lang="ru-RU" sz="2000" b="1">
                <a:latin typeface="Times New Roman" pitchFamily="18" charset="0"/>
              </a:rPr>
              <a:t>;</a:t>
            </a:r>
          </a:p>
          <a:p>
            <a:pPr algn="just">
              <a:buFont typeface="Wingdings" pitchFamily="2" charset="2"/>
              <a:buNone/>
            </a:pPr>
            <a:endParaRPr lang="ru-RU" sz="2000" b="1">
              <a:latin typeface="Times New Roman" pitchFamily="18" charset="0"/>
            </a:endParaRPr>
          </a:p>
          <a:p>
            <a:pPr algn="just">
              <a:buFont typeface="Wingdings" pitchFamily="2" charset="2"/>
              <a:buChar char="Ø"/>
            </a:pPr>
            <a:r>
              <a:rPr lang="en-US" sz="2000">
                <a:latin typeface="Times New Roman" pitchFamily="18" charset="0"/>
              </a:rPr>
              <a:t>In April 2012, a </a:t>
            </a:r>
            <a:r>
              <a:rPr lang="en-US" sz="2000" b="1">
                <a:latin typeface="Times New Roman" pitchFamily="18" charset="0"/>
              </a:rPr>
              <a:t>training was held on introduction of internal audit in public sector</a:t>
            </a:r>
            <a:r>
              <a:rPr lang="ru-RU" sz="2000">
                <a:latin typeface="Times New Roman" pitchFamily="18" charset="0"/>
              </a:rPr>
              <a:t>, </a:t>
            </a:r>
            <a:r>
              <a:rPr lang="en-US" sz="2000">
                <a:latin typeface="Times New Roman" pitchFamily="18" charset="0"/>
              </a:rPr>
              <a:t>which gathered </a:t>
            </a:r>
            <a:r>
              <a:rPr lang="en-US" sz="2000" b="1">
                <a:latin typeface="Times New Roman" pitchFamily="18" charset="0"/>
              </a:rPr>
              <a:t>165 trainees. </a:t>
            </a:r>
            <a:r>
              <a:rPr lang="en-US" sz="2000">
                <a:latin typeface="Times New Roman" pitchFamily="18" charset="0"/>
              </a:rPr>
              <a:t>The training was organized in form of discussions and clarifications on most problematic issues and involved international experts on internal audit, representatives of the State Financial Inspection of Ukraine and the Audit Chamber</a:t>
            </a:r>
            <a:r>
              <a:rPr lang="ru-RU" sz="2000">
                <a:latin typeface="Times New Roman" pitchFamily="18" charset="0"/>
              </a:rPr>
              <a:t>;</a:t>
            </a:r>
          </a:p>
          <a:p>
            <a:pPr algn="just">
              <a:buFont typeface="Wingdings" pitchFamily="2" charset="2"/>
              <a:buNone/>
            </a:pPr>
            <a:endParaRPr lang="ru-RU" sz="2000">
              <a:latin typeface="Times New Roman" pitchFamily="18" charset="0"/>
            </a:endParaRPr>
          </a:p>
          <a:p>
            <a:pPr algn="just">
              <a:buFont typeface="Wingdings" pitchFamily="2" charset="2"/>
              <a:buChar char="Ø"/>
            </a:pPr>
            <a:r>
              <a:rPr lang="ru-RU" sz="2000">
                <a:latin typeface="Times New Roman" pitchFamily="18" charset="0"/>
              </a:rPr>
              <a:t> </a:t>
            </a:r>
            <a:r>
              <a:rPr lang="en-US" sz="2000">
                <a:latin typeface="Times New Roman" pitchFamily="18" charset="0"/>
              </a:rPr>
              <a:t>In </a:t>
            </a:r>
            <a:r>
              <a:rPr lang="ru-RU" sz="2000">
                <a:latin typeface="Times New Roman" pitchFamily="18" charset="0"/>
              </a:rPr>
              <a:t>2011-2012</a:t>
            </a:r>
            <a:r>
              <a:rPr lang="en-US" sz="2000">
                <a:latin typeface="Times New Roman" pitchFamily="18" charset="0"/>
              </a:rPr>
              <a:t>, a number of </a:t>
            </a:r>
            <a:r>
              <a:rPr lang="en-US" sz="2000" b="1">
                <a:latin typeface="Times New Roman" pitchFamily="18" charset="0"/>
              </a:rPr>
              <a:t>pilot projects have been launched in order to build a system of internal control </a:t>
            </a:r>
            <a:r>
              <a:rPr lang="en-US" sz="2000">
                <a:latin typeface="Times New Roman" pitchFamily="18" charset="0"/>
              </a:rPr>
              <a:t>in the Treasury </a:t>
            </a:r>
            <a:r>
              <a:rPr lang="ru-RU" sz="2000">
                <a:latin typeface="Times New Roman" pitchFamily="18" charset="0"/>
              </a:rPr>
              <a:t>(</a:t>
            </a:r>
            <a:r>
              <a:rPr lang="en-US" sz="2000">
                <a:latin typeface="Times New Roman" pitchFamily="18" charset="0"/>
              </a:rPr>
              <a:t>central level of executive authorities</a:t>
            </a:r>
            <a:r>
              <a:rPr lang="ru-RU" sz="2000">
                <a:latin typeface="Times New Roman" pitchFamily="18" charset="0"/>
              </a:rPr>
              <a:t>) </a:t>
            </a:r>
            <a:r>
              <a:rPr lang="en-US" sz="2000">
                <a:latin typeface="Times New Roman" pitchFamily="18" charset="0"/>
              </a:rPr>
              <a:t>and Kiev Oblast public administration </a:t>
            </a:r>
            <a:r>
              <a:rPr lang="ru-RU" sz="2000">
                <a:latin typeface="Times New Roman" pitchFamily="18" charset="0"/>
              </a:rPr>
              <a:t>(</a:t>
            </a:r>
            <a:r>
              <a:rPr lang="en-US" sz="2000">
                <a:latin typeface="Times New Roman" pitchFamily="18" charset="0"/>
              </a:rPr>
              <a:t>local public administration</a:t>
            </a:r>
            <a:r>
              <a:rPr lang="ru-RU" sz="2000">
                <a:latin typeface="Times New Roman" pitchFamily="18" charset="0"/>
              </a:rPr>
              <a:t>)</a:t>
            </a:r>
          </a:p>
          <a:p>
            <a:pPr algn="just">
              <a:buFont typeface="Wingdings" pitchFamily="2" charset="2"/>
              <a:buNone/>
            </a:pPr>
            <a:endParaRPr lang="ru-RU" sz="2000">
              <a:latin typeface="Times New Roman" pitchFamily="18" charset="0"/>
            </a:endParaRPr>
          </a:p>
        </p:txBody>
      </p:sp>
      <p:sp>
        <p:nvSpPr>
          <p:cNvPr id="130051" name="Rectangle 3"/>
          <p:cNvSpPr>
            <a:spLocks noGrp="1" noChangeArrowheads="1"/>
          </p:cNvSpPr>
          <p:nvPr>
            <p:ph type="ctrTitle"/>
          </p:nvPr>
        </p:nvSpPr>
        <p:spPr/>
        <p:txBody>
          <a:bodyPr/>
          <a:lstStyle/>
          <a:p>
            <a:r>
              <a:rPr lang="uk-UA" sz="4000">
                <a:solidFill>
                  <a:schemeClr val="accent2"/>
                </a:solidFill>
              </a:rPr>
              <a:t> </a:t>
            </a:r>
            <a:endParaRPr lang="ru-RU" sz="4000">
              <a:solidFill>
                <a:schemeClr val="accent2"/>
              </a:solidFill>
            </a:endParaRPr>
          </a:p>
        </p:txBody>
      </p:sp>
      <p:sp>
        <p:nvSpPr>
          <p:cNvPr id="130052" name="Rectangle 4"/>
          <p:cNvSpPr>
            <a:spLocks noGrp="1" noChangeArrowheads="1"/>
          </p:cNvSpPr>
          <p:nvPr>
            <p:ph type="subTitle" idx="1"/>
          </p:nvPr>
        </p:nvSpPr>
        <p:spPr/>
        <p:txBody>
          <a:bodyPr/>
          <a:lstStyle/>
          <a:p>
            <a:r>
              <a:rPr lang="uk-UA" sz="3600"/>
              <a:t> </a:t>
            </a:r>
            <a:endParaRPr lang="ru-RU">
              <a:latin typeface="Times New Roman" pitchFamily="18" charset="0"/>
            </a:endParaRP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2039</TotalTime>
  <Words>1390</Words>
  <Application>Microsoft Office PowerPoint</Application>
  <PresentationFormat>Экран (4:3)</PresentationFormat>
  <Paragraphs>203</Paragraphs>
  <Slides>16</Slides>
  <Notes>16</Notes>
  <HiddenSlides>0</HiddenSlides>
  <MMClips>0</MMClips>
  <ScaleCrop>false</ScaleCrop>
  <HeadingPairs>
    <vt:vector size="6" baseType="variant">
      <vt:variant>
        <vt:lpstr>Использованные шрифты</vt:lpstr>
      </vt:variant>
      <vt:variant>
        <vt:i4>3</vt:i4>
      </vt:variant>
      <vt:variant>
        <vt:lpstr>Шаблон оформления</vt:lpstr>
      </vt:variant>
      <vt:variant>
        <vt:i4>1</vt:i4>
      </vt:variant>
      <vt:variant>
        <vt:lpstr>Заголовки слайдов</vt:lpstr>
      </vt:variant>
      <vt:variant>
        <vt:i4>16</vt:i4>
      </vt:variant>
    </vt:vector>
  </HeadingPairs>
  <TitlesOfParts>
    <vt:vector size="20" baseType="lpstr">
      <vt:lpstr>Arial</vt:lpstr>
      <vt:lpstr>Times New Roman</vt:lpstr>
      <vt:lpstr>Wingdings</vt:lpstr>
      <vt:lpstr>Оформление по умолчанию</vt:lpstr>
      <vt:lpstr>Слайд 1</vt:lpstr>
      <vt:lpstr>Internal Audit Legal Framework</vt:lpstr>
      <vt:lpstr> Ukraine Government Decree  no. 1001 of 29 September 2011  “Some issues connected with development of internal audit structural units as well as procedures for internal audit in ministries and other central executive authorities, their territorial organizations and budget institutions within the scope of ministries and other central public administration authorities”  </vt:lpstr>
      <vt:lpstr>  </vt:lpstr>
      <vt:lpstr> </vt:lpstr>
      <vt:lpstr>Guidelines for internal audit</vt:lpstr>
      <vt:lpstr>Internal Audit Standards: </vt:lpstr>
      <vt:lpstr>CODE OF ETHICS  for internal auditors: </vt:lpstr>
      <vt:lpstr> </vt:lpstr>
      <vt:lpstr> </vt:lpstr>
      <vt:lpstr> </vt:lpstr>
      <vt:lpstr> </vt:lpstr>
      <vt:lpstr> </vt:lpstr>
      <vt:lpstr> </vt:lpstr>
      <vt:lpstr> </vt:lpstr>
      <vt:lpstr> </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ayt</dc:creator>
  <cp:lastModifiedBy>tymotyna</cp:lastModifiedBy>
  <cp:revision>100</cp:revision>
  <dcterms:created xsi:type="dcterms:W3CDTF">2012-02-22T08:10:45Z</dcterms:created>
  <dcterms:modified xsi:type="dcterms:W3CDTF">2012-06-11T13:25:39Z</dcterms:modified>
</cp:coreProperties>
</file>