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422" r:id="rId2"/>
    <p:sldId id="444" r:id="rId3"/>
    <p:sldId id="445" r:id="rId4"/>
    <p:sldId id="432" r:id="rId5"/>
    <p:sldId id="427" r:id="rId6"/>
    <p:sldId id="429" r:id="rId7"/>
    <p:sldId id="426" r:id="rId8"/>
    <p:sldId id="430" r:id="rId9"/>
    <p:sldId id="415" r:id="rId10"/>
    <p:sldId id="380" r:id="rId11"/>
    <p:sldId id="431" r:id="rId12"/>
    <p:sldId id="416" r:id="rId13"/>
    <p:sldId id="437" r:id="rId14"/>
    <p:sldId id="442" r:id="rId15"/>
    <p:sldId id="381" r:id="rId16"/>
    <p:sldId id="434" r:id="rId17"/>
    <p:sldId id="436" r:id="rId18"/>
    <p:sldId id="417" r:id="rId19"/>
    <p:sldId id="438" r:id="rId20"/>
    <p:sldId id="387" r:id="rId21"/>
    <p:sldId id="439" r:id="rId22"/>
    <p:sldId id="425" r:id="rId23"/>
    <p:sldId id="418" r:id="rId24"/>
    <p:sldId id="388" r:id="rId25"/>
    <p:sldId id="403" r:id="rId26"/>
    <p:sldId id="441" r:id="rId2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47" autoAdjust="0"/>
    <p:restoredTop sz="94434" autoAdjust="0"/>
  </p:normalViewPr>
  <p:slideViewPr>
    <p:cSldViewPr>
      <p:cViewPr varScale="1">
        <p:scale>
          <a:sx n="110" d="100"/>
          <a:sy n="110" d="100"/>
        </p:scale>
        <p:origin x="2106"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eanna\Documents\World%20Bank%20PEM%20PAL%20Network\BCOP\Budget%20Literacy%20working%20group\Graphs%20for%20survey%20results%20presentatio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sr-Latn-RS" dirty="0" smtClean="0"/>
              <a:t>Broj zemalja </a:t>
            </a:r>
            <a:endParaRPr lang="en-US" dirty="0"/>
          </a:p>
        </c:rich>
      </c:tx>
      <c:layout>
        <c:manualLayout>
          <c:xMode val="edge"/>
          <c:yMode val="edge"/>
          <c:x val="0.63293043555498596"/>
          <c:y val="4.6296296296296301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 (2)'!$Q$3</c:f>
              <c:strCache>
                <c:ptCount val="1"/>
                <c:pt idx="0">
                  <c:v>No. of countries</c:v>
                </c:pt>
              </c:strCache>
            </c:strRef>
          </c:tx>
          <c:spPr>
            <a:solidFill>
              <a:schemeClr val="accent1">
                <a:alpha val="85000"/>
              </a:schemeClr>
            </a:solidFill>
            <a:ln w="9525" cap="flat" cmpd="sng" algn="ctr">
              <a:solidFill>
                <a:schemeClr val="lt1">
                  <a:alpha val="50000"/>
                </a:schemeClr>
              </a:solidFill>
              <a:round/>
            </a:ln>
            <a:effectLst/>
          </c:spPr>
          <c:invertIfNegative val="0"/>
          <c:dPt>
            <c:idx val="2"/>
            <c:invertIfNegative val="0"/>
            <c:bubble3D val="0"/>
            <c:spPr>
              <a:solidFill>
                <a:srgbClr val="FF0000">
                  <a:alpha val="85000"/>
                </a:srgbClr>
              </a:solidFill>
              <a:ln w="9525" cap="flat" cmpd="sng" algn="ctr">
                <a:solidFill>
                  <a:schemeClr val="lt1">
                    <a:alpha val="50000"/>
                  </a:schemeClr>
                </a:solidFill>
                <a:round/>
              </a:ln>
              <a:effectLst/>
            </c:spPr>
          </c:dPt>
          <c:dPt>
            <c:idx val="3"/>
            <c:invertIfNegative val="0"/>
            <c:bubble3D val="0"/>
            <c:spPr>
              <a:solidFill>
                <a:srgbClr val="FF0000">
                  <a:alpha val="85000"/>
                </a:srgbClr>
              </a:solidFill>
              <a:ln w="9525" cap="flat" cmpd="sng" algn="ctr">
                <a:solidFill>
                  <a:schemeClr val="lt1">
                    <a:alpha val="50000"/>
                  </a:schemeClr>
                </a:solidFill>
                <a:round/>
              </a:ln>
              <a:effectLst/>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 (2)'!$P$4:$P$13</c:f>
              <c:strCache>
                <c:ptCount val="10"/>
                <c:pt idx="0">
                  <c:v>Lack of access to reliable media and/or communication technologies</c:v>
                </c:pt>
                <c:pt idx="1">
                  <c:v> Apathy and/or lack of interest of citizens</c:v>
                </c:pt>
                <c:pt idx="2">
                  <c:v>Confusion from too much information currently being presented</c:v>
                </c:pt>
                <c:pt idx="3">
                  <c:v> Misunderstanding of economic and technical concepts and terminology</c:v>
                </c:pt>
                <c:pt idx="4">
                  <c:v>Lack of understanding of role of government</c:v>
                </c:pt>
                <c:pt idx="5">
                  <c:v>Lack of budget to fund government initiatives</c:v>
                </c:pt>
                <c:pt idx="6">
                  <c:v>Unclear budget processes and practices </c:v>
                </c:pt>
                <c:pt idx="7">
                  <c:v>Weak civil society sector</c:v>
                </c:pt>
                <c:pt idx="8">
                  <c:v>Weak or biased media </c:v>
                </c:pt>
                <c:pt idx="9">
                  <c:v>Weak budget literacy within government </c:v>
                </c:pt>
              </c:strCache>
            </c:strRef>
          </c:cat>
          <c:val>
            <c:numRef>
              <c:f>'Sheet1 (2)'!$Q$4:$Q$13</c:f>
              <c:numCache>
                <c:formatCode>General</c:formatCode>
                <c:ptCount val="10"/>
                <c:pt idx="0">
                  <c:v>5</c:v>
                </c:pt>
                <c:pt idx="1">
                  <c:v>3</c:v>
                </c:pt>
                <c:pt idx="2">
                  <c:v>6</c:v>
                </c:pt>
                <c:pt idx="3">
                  <c:v>11</c:v>
                </c:pt>
                <c:pt idx="4">
                  <c:v>1</c:v>
                </c:pt>
                <c:pt idx="5">
                  <c:v>3</c:v>
                </c:pt>
                <c:pt idx="6">
                  <c:v>2</c:v>
                </c:pt>
                <c:pt idx="7">
                  <c:v>3</c:v>
                </c:pt>
                <c:pt idx="8">
                  <c:v>5</c:v>
                </c:pt>
                <c:pt idx="9">
                  <c:v>1</c:v>
                </c:pt>
              </c:numCache>
            </c:numRef>
          </c:val>
        </c:ser>
        <c:dLbls>
          <c:dLblPos val="inEnd"/>
          <c:showLegendKey val="0"/>
          <c:showVal val="1"/>
          <c:showCatName val="0"/>
          <c:showSerName val="0"/>
          <c:showPercent val="0"/>
          <c:showBubbleSize val="0"/>
        </c:dLbls>
        <c:gapWidth val="65"/>
        <c:axId val="357599440"/>
        <c:axId val="357599832"/>
      </c:barChart>
      <c:catAx>
        <c:axId val="357599440"/>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357599832"/>
        <c:crosses val="autoZero"/>
        <c:auto val="1"/>
        <c:lblAlgn val="ctr"/>
        <c:lblOffset val="100"/>
        <c:noMultiLvlLbl val="0"/>
      </c:catAx>
      <c:valAx>
        <c:axId val="357599832"/>
        <c:scaling>
          <c:orientation val="minMax"/>
        </c:scaling>
        <c:delete val="1"/>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357599440"/>
        <c:crosses val="autoZero"/>
        <c:crossBetween val="between"/>
        <c:majorUnit val="1"/>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1EB005-E4CC-4982-96FF-E7339FF18516}" type="doc">
      <dgm:prSet loTypeId="urn:microsoft.com/office/officeart/2005/8/layout/pyramid2" loCatId="list" qsTypeId="urn:microsoft.com/office/officeart/2005/8/quickstyle/simple1" qsCatId="simple" csTypeId="urn:microsoft.com/office/officeart/2005/8/colors/colorful1#1" csCatId="colorful" phldr="1"/>
      <dgm:spPr/>
    </dgm:pt>
    <dgm:pt modelId="{B1B66CA7-3413-40F8-BA96-7ECBC55E0C09}">
      <dgm:prSet custT="1"/>
      <dgm:spPr/>
      <dgm:t>
        <a:bodyPr/>
        <a:lstStyle/>
        <a:p>
          <a:pPr algn="just"/>
          <a:r>
            <a:rPr lang="sr-Latn-RS" sz="1800" b="0" dirty="0" smtClean="0"/>
            <a:t>Cilj </a:t>
          </a:r>
          <a:r>
            <a:rPr lang="en-US" sz="1800" b="0" dirty="0" smtClean="0"/>
            <a:t>1</a:t>
          </a:r>
          <a:r>
            <a:rPr lang="en-US" sz="1800" b="0" dirty="0"/>
            <a:t>: </a:t>
          </a:r>
          <a:r>
            <a:rPr lang="sr-Latn-RS" sz="1800" b="0" dirty="0" smtClean="0"/>
            <a:t>Prioriteti iz oblasti upravljanja javnim finansijama vlada zemalja članica su obrađeni mrežnom PFM platformom </a:t>
          </a:r>
          <a:endParaRPr lang="en-US" sz="1800" dirty="0"/>
        </a:p>
      </dgm:t>
    </dgm:pt>
    <dgm:pt modelId="{26040911-C236-4419-9D75-552E3D029C6D}">
      <dgm:prSet phldrT="[Text]" custT="1"/>
      <dgm:spPr/>
      <dgm:t>
        <a:bodyPr/>
        <a:lstStyle/>
        <a:p>
          <a:pPr algn="l"/>
          <a:r>
            <a:rPr lang="en-US" sz="1200" b="1" dirty="0" smtClean="0"/>
            <a:t>DE</a:t>
          </a:r>
          <a:r>
            <a:rPr lang="sr-Latn-RS" sz="1200" b="1" dirty="0" smtClean="0"/>
            <a:t>TALJNOST I RELEVANTNOST </a:t>
          </a:r>
          <a:endParaRPr lang="en-US" sz="1200" b="1" dirty="0"/>
        </a:p>
      </dgm:t>
    </dgm:pt>
    <dgm:pt modelId="{EF680FCE-A367-4520-B5FD-67EA18E7DC2C}" type="sibTrans" cxnId="{3E250AA8-3E0C-4193-91E0-A483960A3449}">
      <dgm:prSet/>
      <dgm:spPr/>
      <dgm:t>
        <a:bodyPr/>
        <a:lstStyle/>
        <a:p>
          <a:endParaRPr lang="en-US"/>
        </a:p>
      </dgm:t>
    </dgm:pt>
    <dgm:pt modelId="{2AA8BA84-87FF-4638-8871-153093E2AF45}" type="parTrans" cxnId="{3E250AA8-3E0C-4193-91E0-A483960A3449}">
      <dgm:prSet/>
      <dgm:spPr/>
      <dgm:t>
        <a:bodyPr/>
        <a:lstStyle/>
        <a:p>
          <a:endParaRPr lang="en-US"/>
        </a:p>
      </dgm:t>
    </dgm:pt>
    <dgm:pt modelId="{309F1DF4-5854-4B0E-A124-540D507AC155}" type="sibTrans" cxnId="{A57C7BFD-6D28-4723-8027-F9EC6A38111E}">
      <dgm:prSet/>
      <dgm:spPr/>
      <dgm:t>
        <a:bodyPr/>
        <a:lstStyle/>
        <a:p>
          <a:endParaRPr lang="en-US"/>
        </a:p>
      </dgm:t>
    </dgm:pt>
    <dgm:pt modelId="{D460ED38-06FD-4DD8-AA69-E00E953DC72C}" type="parTrans" cxnId="{A57C7BFD-6D28-4723-8027-F9EC6A38111E}">
      <dgm:prSet/>
      <dgm:spPr/>
      <dgm:t>
        <a:bodyPr/>
        <a:lstStyle/>
        <a:p>
          <a:endParaRPr lang="en-US"/>
        </a:p>
      </dgm:t>
    </dgm:pt>
    <dgm:pt modelId="{3FC5D54D-3FA4-44B6-AC6E-6163E51C4437}" type="pres">
      <dgm:prSet presAssocID="{F81EB005-E4CC-4982-96FF-E7339FF18516}" presName="compositeShape" presStyleCnt="0">
        <dgm:presLayoutVars>
          <dgm:dir/>
          <dgm:resizeHandles/>
        </dgm:presLayoutVars>
      </dgm:prSet>
      <dgm:spPr/>
    </dgm:pt>
    <dgm:pt modelId="{0F1BBC3F-E82A-4544-9BB1-385302DB41E7}" type="pres">
      <dgm:prSet presAssocID="{F81EB005-E4CC-4982-96FF-E7339FF18516}" presName="pyramid" presStyleLbl="node1" presStyleIdx="0" presStyleCnt="1"/>
      <dgm:spPr/>
      <dgm:t>
        <a:bodyPr/>
        <a:lstStyle/>
        <a:p>
          <a:endParaRPr lang="en-US"/>
        </a:p>
      </dgm:t>
    </dgm:pt>
    <dgm:pt modelId="{F1D1E40D-4F5C-484C-9F89-645143443D80}" type="pres">
      <dgm:prSet presAssocID="{F81EB005-E4CC-4982-96FF-E7339FF18516}" presName="theList" presStyleCnt="0"/>
      <dgm:spPr/>
    </dgm:pt>
    <dgm:pt modelId="{DC415831-17CC-41B6-830D-12DCBA00840E}" type="pres">
      <dgm:prSet presAssocID="{26040911-C236-4419-9D75-552E3D029C6D}" presName="aNode" presStyleLbl="fgAcc1" presStyleIdx="0" presStyleCnt="1" custScaleX="196202" custScaleY="19883" custLinFactY="42377" custLinFactNeighborX="-8344" custLinFactNeighborY="100000">
        <dgm:presLayoutVars>
          <dgm:bulletEnabled val="1"/>
        </dgm:presLayoutVars>
      </dgm:prSet>
      <dgm:spPr/>
      <dgm:t>
        <a:bodyPr/>
        <a:lstStyle/>
        <a:p>
          <a:endParaRPr lang="en-US"/>
        </a:p>
      </dgm:t>
    </dgm:pt>
    <dgm:pt modelId="{AE80257C-0F8E-402F-BEC5-B3D9728137C1}" type="pres">
      <dgm:prSet presAssocID="{26040911-C236-4419-9D75-552E3D029C6D}" presName="aSpace" presStyleCnt="0"/>
      <dgm:spPr/>
    </dgm:pt>
  </dgm:ptLst>
  <dgm:cxnLst>
    <dgm:cxn modelId="{3E250AA8-3E0C-4193-91E0-A483960A3449}" srcId="{F81EB005-E4CC-4982-96FF-E7339FF18516}" destId="{26040911-C236-4419-9D75-552E3D029C6D}" srcOrd="0" destOrd="0" parTransId="{2AA8BA84-87FF-4638-8871-153093E2AF45}" sibTransId="{EF680FCE-A367-4520-B5FD-67EA18E7DC2C}"/>
    <dgm:cxn modelId="{2BB1BD5E-8382-47C6-87E0-61E47C01C4E8}" type="presOf" srcId="{F81EB005-E4CC-4982-96FF-E7339FF18516}" destId="{3FC5D54D-3FA4-44B6-AC6E-6163E51C4437}" srcOrd="0" destOrd="0" presId="urn:microsoft.com/office/officeart/2005/8/layout/pyramid2"/>
    <dgm:cxn modelId="{A57C7BFD-6D28-4723-8027-F9EC6A38111E}" srcId="{26040911-C236-4419-9D75-552E3D029C6D}" destId="{B1B66CA7-3413-40F8-BA96-7ECBC55E0C09}" srcOrd="0" destOrd="0" parTransId="{D460ED38-06FD-4DD8-AA69-E00E953DC72C}" sibTransId="{309F1DF4-5854-4B0E-A124-540D507AC155}"/>
    <dgm:cxn modelId="{C655244F-B252-4E9B-A883-6B18102F252C}" type="presOf" srcId="{26040911-C236-4419-9D75-552E3D029C6D}" destId="{DC415831-17CC-41B6-830D-12DCBA00840E}" srcOrd="0" destOrd="0" presId="urn:microsoft.com/office/officeart/2005/8/layout/pyramid2"/>
    <dgm:cxn modelId="{3BA7963E-52F6-4571-8891-6A5EE14BBA76}" type="presOf" srcId="{B1B66CA7-3413-40F8-BA96-7ECBC55E0C09}" destId="{DC415831-17CC-41B6-830D-12DCBA00840E}" srcOrd="0" destOrd="1" presId="urn:microsoft.com/office/officeart/2005/8/layout/pyramid2"/>
    <dgm:cxn modelId="{1F7E7EE2-6975-4C34-AC61-6C15BADC1233}" type="presParOf" srcId="{3FC5D54D-3FA4-44B6-AC6E-6163E51C4437}" destId="{0F1BBC3F-E82A-4544-9BB1-385302DB41E7}" srcOrd="0" destOrd="0" presId="urn:microsoft.com/office/officeart/2005/8/layout/pyramid2"/>
    <dgm:cxn modelId="{4CFBB63C-8BF8-461D-9377-881F9CF26B2C}" type="presParOf" srcId="{3FC5D54D-3FA4-44B6-AC6E-6163E51C4437}" destId="{F1D1E40D-4F5C-484C-9F89-645143443D80}" srcOrd="1" destOrd="0" presId="urn:microsoft.com/office/officeart/2005/8/layout/pyramid2"/>
    <dgm:cxn modelId="{9B5D47E2-DDC9-4D4B-9372-A25F9DB1F8D7}" type="presParOf" srcId="{F1D1E40D-4F5C-484C-9F89-645143443D80}" destId="{DC415831-17CC-41B6-830D-12DCBA00840E}" srcOrd="0" destOrd="0" presId="urn:microsoft.com/office/officeart/2005/8/layout/pyramid2"/>
    <dgm:cxn modelId="{F320C263-E07F-4CCD-A5A2-922E3586178E}" type="presParOf" srcId="{F1D1E40D-4F5C-484C-9F89-645143443D80}" destId="{AE80257C-0F8E-402F-BEC5-B3D9728137C1}" srcOrd="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1EB005-E4CC-4982-96FF-E7339FF18516}" type="doc">
      <dgm:prSet loTypeId="urn:microsoft.com/office/officeart/2005/8/layout/pyramid2" loCatId="list" qsTypeId="urn:microsoft.com/office/officeart/2005/8/quickstyle/simple1" qsCatId="simple" csTypeId="urn:microsoft.com/office/officeart/2005/8/colors/colorful1#1" csCatId="colorful" phldr="1"/>
      <dgm:spPr/>
    </dgm:pt>
    <dgm:pt modelId="{4ABCDCE8-C60E-42FE-A985-622F03703AE9}">
      <dgm:prSet custT="1"/>
      <dgm:spPr/>
      <dgm:t>
        <a:bodyPr/>
        <a:lstStyle/>
        <a:p>
          <a:pPr algn="just"/>
          <a:r>
            <a:rPr lang="bs-Latn-BA" sz="1800" b="0" dirty="0" smtClean="0"/>
            <a:t>Cilj </a:t>
          </a:r>
          <a:r>
            <a:rPr lang="en-US" sz="1800" b="0" dirty="0" smtClean="0"/>
            <a:t>2</a:t>
          </a:r>
          <a:r>
            <a:rPr lang="en-US" sz="1800" b="0" dirty="0"/>
            <a:t>:</a:t>
          </a:r>
          <a:r>
            <a:rPr lang="bs-Latn-BA" sz="1800" b="0" dirty="0"/>
            <a:t> </a:t>
          </a:r>
          <a:r>
            <a:rPr lang="bs-Latn-BA" sz="1800" b="0" dirty="0" smtClean="0"/>
            <a:t>Članovima su obezbeđeni kvalitet resursa i usluga mreže, podržavanje relevantnih praksi iz oblasti upravljanja javnim finansijama</a:t>
          </a:r>
          <a:endParaRPr lang="en-US" sz="1800" b="0" dirty="0"/>
        </a:p>
      </dgm:t>
    </dgm:pt>
    <dgm:pt modelId="{6230B75E-809D-43E3-82BA-A2BC4137A063}">
      <dgm:prSet phldrT="[Text]" custT="1"/>
      <dgm:spPr/>
      <dgm:t>
        <a:bodyPr/>
        <a:lstStyle/>
        <a:p>
          <a:pPr algn="l"/>
          <a:endParaRPr lang="en-US" sz="1200" b="1" dirty="0"/>
        </a:p>
      </dgm:t>
    </dgm:pt>
    <dgm:pt modelId="{0871BD56-5EA1-4474-8579-6D179437C6E8}" type="sibTrans" cxnId="{CC93BB5B-2775-4C78-892E-AC6A8C077736}">
      <dgm:prSet/>
      <dgm:spPr/>
      <dgm:t>
        <a:bodyPr/>
        <a:lstStyle/>
        <a:p>
          <a:endParaRPr lang="en-US"/>
        </a:p>
      </dgm:t>
    </dgm:pt>
    <dgm:pt modelId="{9C42AD0F-4D42-428E-B7E2-F965A8E1B31A}" type="parTrans" cxnId="{CC93BB5B-2775-4C78-892E-AC6A8C077736}">
      <dgm:prSet/>
      <dgm:spPr/>
      <dgm:t>
        <a:bodyPr/>
        <a:lstStyle/>
        <a:p>
          <a:endParaRPr lang="en-US"/>
        </a:p>
      </dgm:t>
    </dgm:pt>
    <dgm:pt modelId="{DC1EB96F-A947-4DED-8321-BCD277F910B3}" type="sibTrans" cxnId="{02BCF3A3-C698-4FDB-9D9A-8D05E90EAC27}">
      <dgm:prSet/>
      <dgm:spPr/>
      <dgm:t>
        <a:bodyPr/>
        <a:lstStyle/>
        <a:p>
          <a:endParaRPr lang="en-US"/>
        </a:p>
      </dgm:t>
    </dgm:pt>
    <dgm:pt modelId="{0622AC93-27BE-45B9-9FD0-A28EDE542C2F}" type="parTrans" cxnId="{02BCF3A3-C698-4FDB-9D9A-8D05E90EAC27}">
      <dgm:prSet/>
      <dgm:spPr/>
      <dgm:t>
        <a:bodyPr/>
        <a:lstStyle/>
        <a:p>
          <a:endParaRPr lang="en-US"/>
        </a:p>
      </dgm:t>
    </dgm:pt>
    <dgm:pt modelId="{3FC5D54D-3FA4-44B6-AC6E-6163E51C4437}" type="pres">
      <dgm:prSet presAssocID="{F81EB005-E4CC-4982-96FF-E7339FF18516}" presName="compositeShape" presStyleCnt="0">
        <dgm:presLayoutVars>
          <dgm:dir/>
          <dgm:resizeHandles/>
        </dgm:presLayoutVars>
      </dgm:prSet>
      <dgm:spPr/>
    </dgm:pt>
    <dgm:pt modelId="{0F1BBC3F-E82A-4544-9BB1-385302DB41E7}" type="pres">
      <dgm:prSet presAssocID="{F81EB005-E4CC-4982-96FF-E7339FF18516}" presName="pyramid" presStyleLbl="node1" presStyleIdx="0" presStyleCnt="1"/>
      <dgm:spPr/>
      <dgm:t>
        <a:bodyPr/>
        <a:lstStyle/>
        <a:p>
          <a:endParaRPr lang="en-US"/>
        </a:p>
      </dgm:t>
    </dgm:pt>
    <dgm:pt modelId="{F1D1E40D-4F5C-484C-9F89-645143443D80}" type="pres">
      <dgm:prSet presAssocID="{F81EB005-E4CC-4982-96FF-E7339FF18516}" presName="theList" presStyleCnt="0"/>
      <dgm:spPr/>
    </dgm:pt>
    <dgm:pt modelId="{D77215B8-CA8E-4BD9-9894-57C945721220}" type="pres">
      <dgm:prSet presAssocID="{6230B75E-809D-43E3-82BA-A2BC4137A063}" presName="aNode" presStyleLbl="fgAcc1" presStyleIdx="0" presStyleCnt="1" custScaleX="193115" custScaleY="25473" custLinFactY="22325" custLinFactNeighborX="-9173" custLinFactNeighborY="100000">
        <dgm:presLayoutVars>
          <dgm:bulletEnabled val="1"/>
        </dgm:presLayoutVars>
      </dgm:prSet>
      <dgm:spPr/>
      <dgm:t>
        <a:bodyPr/>
        <a:lstStyle/>
        <a:p>
          <a:endParaRPr lang="en-US"/>
        </a:p>
      </dgm:t>
    </dgm:pt>
    <dgm:pt modelId="{FEB58834-2BBE-4E79-BF37-A8B0F3A504C6}" type="pres">
      <dgm:prSet presAssocID="{6230B75E-809D-43E3-82BA-A2BC4137A063}" presName="aSpace" presStyleCnt="0"/>
      <dgm:spPr/>
    </dgm:pt>
  </dgm:ptLst>
  <dgm:cxnLst>
    <dgm:cxn modelId="{CC93BB5B-2775-4C78-892E-AC6A8C077736}" srcId="{F81EB005-E4CC-4982-96FF-E7339FF18516}" destId="{6230B75E-809D-43E3-82BA-A2BC4137A063}" srcOrd="0" destOrd="0" parTransId="{9C42AD0F-4D42-428E-B7E2-F965A8E1B31A}" sibTransId="{0871BD56-5EA1-4474-8579-6D179437C6E8}"/>
    <dgm:cxn modelId="{02BCF3A3-C698-4FDB-9D9A-8D05E90EAC27}" srcId="{6230B75E-809D-43E3-82BA-A2BC4137A063}" destId="{4ABCDCE8-C60E-42FE-A985-622F03703AE9}" srcOrd="0" destOrd="0" parTransId="{0622AC93-27BE-45B9-9FD0-A28EDE542C2F}" sibTransId="{DC1EB96F-A947-4DED-8321-BCD277F910B3}"/>
    <dgm:cxn modelId="{5ADBD2BC-19DF-42D0-A6BE-2A560DDDAF1E}" type="presOf" srcId="{6230B75E-809D-43E3-82BA-A2BC4137A063}" destId="{D77215B8-CA8E-4BD9-9894-57C945721220}" srcOrd="0" destOrd="0" presId="urn:microsoft.com/office/officeart/2005/8/layout/pyramid2"/>
    <dgm:cxn modelId="{39FDFEF4-F8C1-4187-85E7-273D85F7A3C3}" type="presOf" srcId="{4ABCDCE8-C60E-42FE-A985-622F03703AE9}" destId="{D77215B8-CA8E-4BD9-9894-57C945721220}" srcOrd="0" destOrd="1" presId="urn:microsoft.com/office/officeart/2005/8/layout/pyramid2"/>
    <dgm:cxn modelId="{28FB063C-8629-4527-BE12-F415ED8F526B}" type="presOf" srcId="{F81EB005-E4CC-4982-96FF-E7339FF18516}" destId="{3FC5D54D-3FA4-44B6-AC6E-6163E51C4437}" srcOrd="0" destOrd="0" presId="urn:microsoft.com/office/officeart/2005/8/layout/pyramid2"/>
    <dgm:cxn modelId="{FCB0B29D-B796-4D69-A228-0EF196B54A8E}" type="presParOf" srcId="{3FC5D54D-3FA4-44B6-AC6E-6163E51C4437}" destId="{0F1BBC3F-E82A-4544-9BB1-385302DB41E7}" srcOrd="0" destOrd="0" presId="urn:microsoft.com/office/officeart/2005/8/layout/pyramid2"/>
    <dgm:cxn modelId="{2B823C4E-C57A-44B1-BC90-C05E549145D7}" type="presParOf" srcId="{3FC5D54D-3FA4-44B6-AC6E-6163E51C4437}" destId="{F1D1E40D-4F5C-484C-9F89-645143443D80}" srcOrd="1" destOrd="0" presId="urn:microsoft.com/office/officeart/2005/8/layout/pyramid2"/>
    <dgm:cxn modelId="{C2EC2661-6111-4427-A95F-487229DCB06F}" type="presParOf" srcId="{F1D1E40D-4F5C-484C-9F89-645143443D80}" destId="{D77215B8-CA8E-4BD9-9894-57C945721220}" srcOrd="0" destOrd="0" presId="urn:microsoft.com/office/officeart/2005/8/layout/pyramid2"/>
    <dgm:cxn modelId="{CA6E7846-E781-4F61-A5D2-5BA442D1D3D7}" type="presParOf" srcId="{F1D1E40D-4F5C-484C-9F89-645143443D80}" destId="{FEB58834-2BBE-4E79-BF37-A8B0F3A504C6}" srcOrd="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1EB005-E4CC-4982-96FF-E7339FF18516}" type="doc">
      <dgm:prSet loTypeId="urn:microsoft.com/office/officeart/2005/8/layout/pyramid2" loCatId="list" qsTypeId="urn:microsoft.com/office/officeart/2005/8/quickstyle/simple1" qsCatId="simple" csTypeId="urn:microsoft.com/office/officeart/2005/8/colors/colorful1#1" csCatId="colorful" phldr="1"/>
      <dgm:spPr/>
    </dgm:pt>
    <dgm:pt modelId="{5E20366B-AE5E-4A64-9104-8C4A032910D5}">
      <dgm:prSet custT="1"/>
      <dgm:spPr/>
      <dgm:t>
        <a:bodyPr/>
        <a:lstStyle/>
        <a:p>
          <a:pPr algn="just"/>
          <a:r>
            <a:rPr lang="sr-Latn-RS" sz="1800" b="0" dirty="0" smtClean="0"/>
            <a:t>Cilj </a:t>
          </a:r>
          <a:r>
            <a:rPr lang="en-US" sz="1800" b="0" dirty="0" smtClean="0"/>
            <a:t>3</a:t>
          </a:r>
          <a:r>
            <a:rPr lang="en-US" sz="1800" b="0" dirty="0"/>
            <a:t>:</a:t>
          </a:r>
          <a:r>
            <a:rPr lang="bs-Latn-BA" sz="1800" b="0" dirty="0"/>
            <a:t> </a:t>
          </a:r>
          <a:r>
            <a:rPr lang="bs-Latn-BA" sz="1800" b="0" dirty="0" smtClean="0"/>
            <a:t>Izgrađena i održavana finansijsko-održiva mreža profesionalaca iz oblasti upravljanja javnim finansijama, posvećena unapređivanju praksi iz oblasti upravljanja javnim finansijama</a:t>
          </a:r>
          <a:endParaRPr lang="en-US" sz="1800" b="0" dirty="0"/>
        </a:p>
      </dgm:t>
    </dgm:pt>
    <dgm:pt modelId="{6230B75E-809D-43E3-82BA-A2BC4137A063}">
      <dgm:prSet phldrT="[Text]" custT="1"/>
      <dgm:spPr/>
      <dgm:t>
        <a:bodyPr/>
        <a:lstStyle/>
        <a:p>
          <a:pPr algn="l"/>
          <a:r>
            <a:rPr lang="sr-Latn-RS" sz="1200" b="1" dirty="0" smtClean="0"/>
            <a:t>KVALITET </a:t>
          </a:r>
          <a:endParaRPr lang="en-US" sz="1200" b="1" dirty="0"/>
        </a:p>
      </dgm:t>
    </dgm:pt>
    <dgm:pt modelId="{0871BD56-5EA1-4474-8579-6D179437C6E8}" type="sibTrans" cxnId="{CC93BB5B-2775-4C78-892E-AC6A8C077736}">
      <dgm:prSet/>
      <dgm:spPr/>
      <dgm:t>
        <a:bodyPr/>
        <a:lstStyle/>
        <a:p>
          <a:endParaRPr lang="en-US"/>
        </a:p>
      </dgm:t>
    </dgm:pt>
    <dgm:pt modelId="{9C42AD0F-4D42-428E-B7E2-F965A8E1B31A}" type="parTrans" cxnId="{CC93BB5B-2775-4C78-892E-AC6A8C077736}">
      <dgm:prSet/>
      <dgm:spPr/>
      <dgm:t>
        <a:bodyPr/>
        <a:lstStyle/>
        <a:p>
          <a:endParaRPr lang="en-US"/>
        </a:p>
      </dgm:t>
    </dgm:pt>
    <dgm:pt modelId="{04470E66-0AB9-491B-B2D5-EFF256E91F68}" type="sibTrans" cxnId="{932FF725-535F-4B65-85F5-B7A896A293AC}">
      <dgm:prSet/>
      <dgm:spPr/>
      <dgm:t>
        <a:bodyPr/>
        <a:lstStyle/>
        <a:p>
          <a:endParaRPr lang="en-US"/>
        </a:p>
      </dgm:t>
    </dgm:pt>
    <dgm:pt modelId="{348D600B-91CE-438F-842F-55E7BFC2C746}" type="parTrans" cxnId="{932FF725-535F-4B65-85F5-B7A896A293AC}">
      <dgm:prSet/>
      <dgm:spPr/>
      <dgm:t>
        <a:bodyPr/>
        <a:lstStyle/>
        <a:p>
          <a:endParaRPr lang="en-US"/>
        </a:p>
      </dgm:t>
    </dgm:pt>
    <dgm:pt modelId="{3FC5D54D-3FA4-44B6-AC6E-6163E51C4437}" type="pres">
      <dgm:prSet presAssocID="{F81EB005-E4CC-4982-96FF-E7339FF18516}" presName="compositeShape" presStyleCnt="0">
        <dgm:presLayoutVars>
          <dgm:dir/>
          <dgm:resizeHandles/>
        </dgm:presLayoutVars>
      </dgm:prSet>
      <dgm:spPr/>
    </dgm:pt>
    <dgm:pt modelId="{0F1BBC3F-E82A-4544-9BB1-385302DB41E7}" type="pres">
      <dgm:prSet presAssocID="{F81EB005-E4CC-4982-96FF-E7339FF18516}" presName="pyramid" presStyleLbl="node1" presStyleIdx="0" presStyleCnt="1"/>
      <dgm:spPr/>
      <dgm:t>
        <a:bodyPr/>
        <a:lstStyle/>
        <a:p>
          <a:endParaRPr lang="en-US"/>
        </a:p>
      </dgm:t>
    </dgm:pt>
    <dgm:pt modelId="{F1D1E40D-4F5C-484C-9F89-645143443D80}" type="pres">
      <dgm:prSet presAssocID="{F81EB005-E4CC-4982-96FF-E7339FF18516}" presName="theList" presStyleCnt="0"/>
      <dgm:spPr/>
    </dgm:pt>
    <dgm:pt modelId="{D77215B8-CA8E-4BD9-9894-57C945721220}" type="pres">
      <dgm:prSet presAssocID="{6230B75E-809D-43E3-82BA-A2BC4137A063}" presName="aNode" presStyleLbl="fgAcc1" presStyleIdx="0" presStyleCnt="1" custScaleX="193115" custScaleY="27939" custLinFactNeighborX="-8468" custLinFactNeighborY="60569">
        <dgm:presLayoutVars>
          <dgm:bulletEnabled val="1"/>
        </dgm:presLayoutVars>
      </dgm:prSet>
      <dgm:spPr/>
      <dgm:t>
        <a:bodyPr/>
        <a:lstStyle/>
        <a:p>
          <a:endParaRPr lang="en-US"/>
        </a:p>
      </dgm:t>
    </dgm:pt>
    <dgm:pt modelId="{FEB58834-2BBE-4E79-BF37-A8B0F3A504C6}" type="pres">
      <dgm:prSet presAssocID="{6230B75E-809D-43E3-82BA-A2BC4137A063}" presName="aSpace" presStyleCnt="0"/>
      <dgm:spPr/>
    </dgm:pt>
  </dgm:ptLst>
  <dgm:cxnLst>
    <dgm:cxn modelId="{CC93BB5B-2775-4C78-892E-AC6A8C077736}" srcId="{F81EB005-E4CC-4982-96FF-E7339FF18516}" destId="{6230B75E-809D-43E3-82BA-A2BC4137A063}" srcOrd="0" destOrd="0" parTransId="{9C42AD0F-4D42-428E-B7E2-F965A8E1B31A}" sibTransId="{0871BD56-5EA1-4474-8579-6D179437C6E8}"/>
    <dgm:cxn modelId="{31902F64-8E36-41AD-85CD-24639FDAB074}" type="presOf" srcId="{F81EB005-E4CC-4982-96FF-E7339FF18516}" destId="{3FC5D54D-3FA4-44B6-AC6E-6163E51C4437}" srcOrd="0" destOrd="0" presId="urn:microsoft.com/office/officeart/2005/8/layout/pyramid2"/>
    <dgm:cxn modelId="{8AEF159E-4E46-4543-B69F-049D2E9D8FB7}" type="presOf" srcId="{6230B75E-809D-43E3-82BA-A2BC4137A063}" destId="{D77215B8-CA8E-4BD9-9894-57C945721220}" srcOrd="0" destOrd="0" presId="urn:microsoft.com/office/officeart/2005/8/layout/pyramid2"/>
    <dgm:cxn modelId="{2FDAE9DD-DFD2-4231-BD29-3EED2D562E54}" type="presOf" srcId="{5E20366B-AE5E-4A64-9104-8C4A032910D5}" destId="{D77215B8-CA8E-4BD9-9894-57C945721220}" srcOrd="0" destOrd="1" presId="urn:microsoft.com/office/officeart/2005/8/layout/pyramid2"/>
    <dgm:cxn modelId="{932FF725-535F-4B65-85F5-B7A896A293AC}" srcId="{6230B75E-809D-43E3-82BA-A2BC4137A063}" destId="{5E20366B-AE5E-4A64-9104-8C4A032910D5}" srcOrd="0" destOrd="0" parTransId="{348D600B-91CE-438F-842F-55E7BFC2C746}" sibTransId="{04470E66-0AB9-491B-B2D5-EFF256E91F68}"/>
    <dgm:cxn modelId="{0EE02C15-F2F5-46B8-ADF9-51B19C604C55}" type="presParOf" srcId="{3FC5D54D-3FA4-44B6-AC6E-6163E51C4437}" destId="{0F1BBC3F-E82A-4544-9BB1-385302DB41E7}" srcOrd="0" destOrd="0" presId="urn:microsoft.com/office/officeart/2005/8/layout/pyramid2"/>
    <dgm:cxn modelId="{1B618930-E1AF-45F8-8BBD-A9A1B45DC613}" type="presParOf" srcId="{3FC5D54D-3FA4-44B6-AC6E-6163E51C4437}" destId="{F1D1E40D-4F5C-484C-9F89-645143443D80}" srcOrd="1" destOrd="0" presId="urn:microsoft.com/office/officeart/2005/8/layout/pyramid2"/>
    <dgm:cxn modelId="{C4CDDB38-C4F9-434F-BE38-717B538E8DB1}" type="presParOf" srcId="{F1D1E40D-4F5C-484C-9F89-645143443D80}" destId="{D77215B8-CA8E-4BD9-9894-57C945721220}" srcOrd="0" destOrd="0" presId="urn:microsoft.com/office/officeart/2005/8/layout/pyramid2"/>
    <dgm:cxn modelId="{026A98EA-B242-4AD5-8827-C8DD4B729817}" type="presParOf" srcId="{F1D1E40D-4F5C-484C-9F89-645143443D80}" destId="{FEB58834-2BBE-4E79-BF37-A8B0F3A504C6}" srcOrd="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1EB005-E4CC-4982-96FF-E7339FF18516}" type="doc">
      <dgm:prSet loTypeId="urn:microsoft.com/office/officeart/2005/8/layout/pyramid2" loCatId="list" qsTypeId="urn:microsoft.com/office/officeart/2005/8/quickstyle/simple1" qsCatId="simple" csTypeId="urn:microsoft.com/office/officeart/2005/8/colors/colorful1#1" csCatId="colorful" phldr="1"/>
      <dgm:spPr/>
    </dgm:pt>
    <dgm:pt modelId="{3D8CE2B0-3145-4971-B6B6-0BC9ABF835E8}">
      <dgm:prSet custT="1"/>
      <dgm:spPr/>
      <dgm:t>
        <a:bodyPr/>
        <a:lstStyle/>
        <a:p>
          <a:pPr algn="just"/>
          <a:r>
            <a:rPr lang="sr-Latn-RS" sz="1800" b="0" dirty="0" smtClean="0"/>
            <a:t>Cilj </a:t>
          </a:r>
          <a:r>
            <a:rPr lang="en-US" sz="1800" b="0" dirty="0" smtClean="0"/>
            <a:t>4</a:t>
          </a:r>
          <a:r>
            <a:rPr lang="en-US" sz="1800" dirty="0"/>
            <a:t>: </a:t>
          </a:r>
          <a:r>
            <a:rPr lang="sr-Latn-RS" sz="1800" dirty="0" smtClean="0"/>
            <a:t>Podignut je nivo osvešćenosti visokih vladinih i političkih nivoa o benefitima i vredostima uključivanja preko mreže PEMPAL-a </a:t>
          </a:r>
          <a:endParaRPr lang="en-US" sz="1800" dirty="0"/>
        </a:p>
      </dgm:t>
    </dgm:pt>
    <dgm:pt modelId="{3E5E9307-394A-41FC-9F0D-45D7D92F4E37}">
      <dgm:prSet phldrT="[Text]" custT="1"/>
      <dgm:spPr/>
      <dgm:t>
        <a:bodyPr/>
        <a:lstStyle/>
        <a:p>
          <a:pPr algn="l"/>
          <a:r>
            <a:rPr lang="sr-Latn-RS" sz="1200" b="1" dirty="0" smtClean="0"/>
            <a:t>UTICAJ </a:t>
          </a:r>
          <a:r>
            <a:rPr lang="en-US" sz="1200" b="1" dirty="0" smtClean="0"/>
            <a:t> </a:t>
          </a:r>
          <a:endParaRPr lang="en-US" sz="1200" b="1" dirty="0"/>
        </a:p>
      </dgm:t>
    </dgm:pt>
    <dgm:pt modelId="{920A1B1C-6892-44A1-93F3-402036AE3697}" type="sibTrans" cxnId="{62E06D3C-AF9D-4DE1-8254-99DE8D064ADE}">
      <dgm:prSet/>
      <dgm:spPr/>
      <dgm:t>
        <a:bodyPr/>
        <a:lstStyle/>
        <a:p>
          <a:endParaRPr lang="en-US"/>
        </a:p>
      </dgm:t>
    </dgm:pt>
    <dgm:pt modelId="{2E091FB0-5BED-4A35-AE60-32E4079AF7F2}" type="parTrans" cxnId="{62E06D3C-AF9D-4DE1-8254-99DE8D064ADE}">
      <dgm:prSet/>
      <dgm:spPr/>
      <dgm:t>
        <a:bodyPr/>
        <a:lstStyle/>
        <a:p>
          <a:endParaRPr lang="en-US"/>
        </a:p>
      </dgm:t>
    </dgm:pt>
    <dgm:pt modelId="{768C9E36-656E-497A-9C52-2C11B46C7450}" type="sibTrans" cxnId="{A9EA2AD2-5B40-481C-BA13-4B4D77713376}">
      <dgm:prSet/>
      <dgm:spPr/>
      <dgm:t>
        <a:bodyPr/>
        <a:lstStyle/>
        <a:p>
          <a:endParaRPr lang="en-US"/>
        </a:p>
      </dgm:t>
    </dgm:pt>
    <dgm:pt modelId="{F45DA43C-19FA-4916-BF95-E6E8A430A82B}" type="parTrans" cxnId="{A9EA2AD2-5B40-481C-BA13-4B4D77713376}">
      <dgm:prSet/>
      <dgm:spPr/>
      <dgm:t>
        <a:bodyPr/>
        <a:lstStyle/>
        <a:p>
          <a:endParaRPr lang="en-US"/>
        </a:p>
      </dgm:t>
    </dgm:pt>
    <dgm:pt modelId="{3FC5D54D-3FA4-44B6-AC6E-6163E51C4437}" type="pres">
      <dgm:prSet presAssocID="{F81EB005-E4CC-4982-96FF-E7339FF18516}" presName="compositeShape" presStyleCnt="0">
        <dgm:presLayoutVars>
          <dgm:dir/>
          <dgm:resizeHandles/>
        </dgm:presLayoutVars>
      </dgm:prSet>
      <dgm:spPr/>
    </dgm:pt>
    <dgm:pt modelId="{0F1BBC3F-E82A-4544-9BB1-385302DB41E7}" type="pres">
      <dgm:prSet presAssocID="{F81EB005-E4CC-4982-96FF-E7339FF18516}" presName="pyramid" presStyleLbl="node1" presStyleIdx="0" presStyleCnt="1"/>
      <dgm:spPr/>
      <dgm:t>
        <a:bodyPr/>
        <a:lstStyle/>
        <a:p>
          <a:endParaRPr lang="en-US"/>
        </a:p>
      </dgm:t>
    </dgm:pt>
    <dgm:pt modelId="{F1D1E40D-4F5C-484C-9F89-645143443D80}" type="pres">
      <dgm:prSet presAssocID="{F81EB005-E4CC-4982-96FF-E7339FF18516}" presName="theList" presStyleCnt="0"/>
      <dgm:spPr/>
    </dgm:pt>
    <dgm:pt modelId="{8C406122-ADCC-4513-AFA1-0ECDA99643A9}" type="pres">
      <dgm:prSet presAssocID="{3E5E9307-394A-41FC-9F0D-45D7D92F4E37}" presName="aNode" presStyleLbl="fgAcc1" presStyleIdx="0" presStyleCnt="1" custScaleX="193079" custScaleY="25366" custLinFactY="-20385" custLinFactNeighborX="-15069" custLinFactNeighborY="-100000">
        <dgm:presLayoutVars>
          <dgm:bulletEnabled val="1"/>
        </dgm:presLayoutVars>
      </dgm:prSet>
      <dgm:spPr/>
      <dgm:t>
        <a:bodyPr/>
        <a:lstStyle/>
        <a:p>
          <a:endParaRPr lang="en-US"/>
        </a:p>
      </dgm:t>
    </dgm:pt>
    <dgm:pt modelId="{507D41DA-345C-4E76-AE03-031A5F00765D}" type="pres">
      <dgm:prSet presAssocID="{3E5E9307-394A-41FC-9F0D-45D7D92F4E37}" presName="aSpace" presStyleCnt="0"/>
      <dgm:spPr/>
    </dgm:pt>
  </dgm:ptLst>
  <dgm:cxnLst>
    <dgm:cxn modelId="{A9EA2AD2-5B40-481C-BA13-4B4D77713376}" srcId="{3E5E9307-394A-41FC-9F0D-45D7D92F4E37}" destId="{3D8CE2B0-3145-4971-B6B6-0BC9ABF835E8}" srcOrd="0" destOrd="0" parTransId="{F45DA43C-19FA-4916-BF95-E6E8A430A82B}" sibTransId="{768C9E36-656E-497A-9C52-2C11B46C7450}"/>
    <dgm:cxn modelId="{53A6C8D6-27C4-464A-8A10-C0DC3DB6E75B}" type="presOf" srcId="{3D8CE2B0-3145-4971-B6B6-0BC9ABF835E8}" destId="{8C406122-ADCC-4513-AFA1-0ECDA99643A9}" srcOrd="0" destOrd="1" presId="urn:microsoft.com/office/officeart/2005/8/layout/pyramid2"/>
    <dgm:cxn modelId="{99CE9CD5-6974-4EF8-B77F-4857ED7692A0}" type="presOf" srcId="{F81EB005-E4CC-4982-96FF-E7339FF18516}" destId="{3FC5D54D-3FA4-44B6-AC6E-6163E51C4437}" srcOrd="0" destOrd="0" presId="urn:microsoft.com/office/officeart/2005/8/layout/pyramid2"/>
    <dgm:cxn modelId="{91E72A00-C9D6-4C1D-A564-C029648042AC}" type="presOf" srcId="{3E5E9307-394A-41FC-9F0D-45D7D92F4E37}" destId="{8C406122-ADCC-4513-AFA1-0ECDA99643A9}" srcOrd="0" destOrd="0" presId="urn:microsoft.com/office/officeart/2005/8/layout/pyramid2"/>
    <dgm:cxn modelId="{62E06D3C-AF9D-4DE1-8254-99DE8D064ADE}" srcId="{F81EB005-E4CC-4982-96FF-E7339FF18516}" destId="{3E5E9307-394A-41FC-9F0D-45D7D92F4E37}" srcOrd="0" destOrd="0" parTransId="{2E091FB0-5BED-4A35-AE60-32E4079AF7F2}" sibTransId="{920A1B1C-6892-44A1-93F3-402036AE3697}"/>
    <dgm:cxn modelId="{AEC1C59D-C296-45FE-987D-9E82F805B9A5}" type="presParOf" srcId="{3FC5D54D-3FA4-44B6-AC6E-6163E51C4437}" destId="{0F1BBC3F-E82A-4544-9BB1-385302DB41E7}" srcOrd="0" destOrd="0" presId="urn:microsoft.com/office/officeart/2005/8/layout/pyramid2"/>
    <dgm:cxn modelId="{250DBB22-9196-4398-B0D5-05ABF592D5C9}" type="presParOf" srcId="{3FC5D54D-3FA4-44B6-AC6E-6163E51C4437}" destId="{F1D1E40D-4F5C-484C-9F89-645143443D80}" srcOrd="1" destOrd="0" presId="urn:microsoft.com/office/officeart/2005/8/layout/pyramid2"/>
    <dgm:cxn modelId="{69B67566-BA54-418A-90DF-66779759087F}" type="presParOf" srcId="{F1D1E40D-4F5C-484C-9F89-645143443D80}" destId="{8C406122-ADCC-4513-AFA1-0ECDA99643A9}" srcOrd="0" destOrd="0" presId="urn:microsoft.com/office/officeart/2005/8/layout/pyramid2"/>
    <dgm:cxn modelId="{7BCCEE4F-712D-47CE-9176-42AC04DBBCA8}" type="presParOf" srcId="{F1D1E40D-4F5C-484C-9F89-645143443D80}" destId="{507D41DA-345C-4E76-AE03-031A5F00765D}" srcOrd="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027" y="0"/>
            <a:ext cx="2972421" cy="465138"/>
          </a:xfrm>
          <a:prstGeom prst="rect">
            <a:avLst/>
          </a:prstGeom>
        </p:spPr>
        <p:txBody>
          <a:bodyPr vert="horz" lIns="91440" tIns="45720" rIns="91440" bIns="45720" rtlCol="0"/>
          <a:lstStyle>
            <a:lvl1pPr algn="r">
              <a:defRPr sz="1200"/>
            </a:lvl1pPr>
          </a:lstStyle>
          <a:p>
            <a:fld id="{2F69F348-2C7F-401C-92D7-DC4CE7899B6F}" type="datetimeFigureOut">
              <a:rPr lang="en-US" smtClean="0"/>
              <a:pPr/>
              <a:t>7/20/2015</a:t>
            </a:fld>
            <a:endParaRPr lang="en-US" dirty="0"/>
          </a:p>
        </p:txBody>
      </p:sp>
      <p:sp>
        <p:nvSpPr>
          <p:cNvPr id="4" name="Footer Placeholder 3"/>
          <p:cNvSpPr>
            <a:spLocks noGrp="1"/>
          </p:cNvSpPr>
          <p:nvPr>
            <p:ph type="ftr" sz="quarter" idx="2"/>
          </p:nvPr>
        </p:nvSpPr>
        <p:spPr>
          <a:xfrm>
            <a:off x="1" y="8829675"/>
            <a:ext cx="2972421"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027" y="8829675"/>
            <a:ext cx="2972421" cy="465138"/>
          </a:xfrm>
          <a:prstGeom prst="rect">
            <a:avLst/>
          </a:prstGeom>
        </p:spPr>
        <p:txBody>
          <a:bodyPr vert="horz" lIns="91440" tIns="45720" rIns="91440" bIns="45720" rtlCol="0" anchor="b"/>
          <a:lstStyle>
            <a:lvl1pPr algn="r">
              <a:defRPr sz="1200"/>
            </a:lvl1pPr>
          </a:lstStyle>
          <a:p>
            <a:fld id="{EDDAE607-FF26-4835-9EAD-DBB3FB491D1B}" type="slidenum">
              <a:rPr lang="en-US" smtClean="0"/>
              <a:pPr/>
              <a:t>‹#›</a:t>
            </a:fld>
            <a:endParaRPr lang="en-US" dirty="0"/>
          </a:p>
        </p:txBody>
      </p:sp>
    </p:spTree>
    <p:extLst>
      <p:ext uri="{BB962C8B-B14F-4D97-AF65-F5344CB8AC3E}">
        <p14:creationId xmlns:p14="http://schemas.microsoft.com/office/powerpoint/2010/main" val="110229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3907AD67-7C60-4008-9560-6C146AAB157C}" type="datetimeFigureOut">
              <a:rPr lang="en-US" smtClean="0"/>
              <a:pPr/>
              <a:t>7/20/2015</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E66FA965-B4FE-420C-8A3C-83B71E304D16}" type="slidenum">
              <a:rPr lang="en-US" smtClean="0"/>
              <a:pPr/>
              <a:t>‹#›</a:t>
            </a:fld>
            <a:endParaRPr lang="en-US" dirty="0"/>
          </a:p>
        </p:txBody>
      </p:sp>
    </p:spTree>
    <p:extLst>
      <p:ext uri="{BB962C8B-B14F-4D97-AF65-F5344CB8AC3E}">
        <p14:creationId xmlns:p14="http://schemas.microsoft.com/office/powerpoint/2010/main" val="4216175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8BF0F43-3359-469A-945E-E61A90F614E0}" type="slidenum">
              <a:rPr lang="en-US" altLang="en-US" smtClean="0"/>
              <a:pPr>
                <a:spcBef>
                  <a:spcPct val="0"/>
                </a:spcBef>
              </a:pPr>
              <a:t>1</a:t>
            </a:fld>
            <a:endParaRPr lang="en-US" altLang="en-US" smtClean="0"/>
          </a:p>
        </p:txBody>
      </p:sp>
    </p:spTree>
    <p:extLst>
      <p:ext uri="{BB962C8B-B14F-4D97-AF65-F5344CB8AC3E}">
        <p14:creationId xmlns:p14="http://schemas.microsoft.com/office/powerpoint/2010/main" val="977017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174708" indent="-174708">
              <a:buFont typeface="Arial" pitchFamily="34" charset="0"/>
              <a:buChar cha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p:txBody>
      </p:sp>
      <p:sp>
        <p:nvSpPr>
          <p:cNvPr id="4" name="Slide Number Placeholder 3"/>
          <p:cNvSpPr>
            <a:spLocks noGrp="1"/>
          </p:cNvSpPr>
          <p:nvPr>
            <p:ph type="sldNum" sz="quarter" idx="10"/>
          </p:nvPr>
        </p:nvSpPr>
        <p:spPr/>
        <p:txBody>
          <a:bodyPr/>
          <a:lstStyle/>
          <a:p>
            <a:fld id="{E66FA965-B4FE-420C-8A3C-83B71E304D16}" type="slidenum">
              <a:rPr lang="en-US" smtClean="0"/>
              <a:pPr/>
              <a:t>23</a:t>
            </a:fld>
            <a:endParaRPr lang="en-US" dirty="0"/>
          </a:p>
        </p:txBody>
      </p:sp>
    </p:spTree>
    <p:extLst>
      <p:ext uri="{BB962C8B-B14F-4D97-AF65-F5344CB8AC3E}">
        <p14:creationId xmlns:p14="http://schemas.microsoft.com/office/powerpoint/2010/main" val="3105478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Cilj</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prezentacije</a:t>
            </a:r>
            <a:r>
              <a:rPr lang="en-US" sz="1200" kern="1200" dirty="0" smtClean="0">
                <a:solidFill>
                  <a:schemeClr val="tx1"/>
                </a:solidFill>
                <a:effectLst/>
                <a:latin typeface="+mn-lt"/>
                <a:ea typeface="+mn-ea"/>
                <a:cs typeface="+mn-cs"/>
              </a:rPr>
              <a:t>: da </a:t>
            </a:r>
            <a:r>
              <a:rPr lang="en-US" sz="1200" kern="1200" dirty="0" err="1" smtClean="0">
                <a:solidFill>
                  <a:schemeClr val="tx1"/>
                </a:solidFill>
                <a:effectLst/>
                <a:latin typeface="+mn-lt"/>
                <a:ea typeface="+mn-ea"/>
                <a:cs typeface="+mn-cs"/>
              </a:rPr>
              <a:t>sa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izvršnim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rukovodiocima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mreže</a:t>
            </a:r>
            <a:r>
              <a:rPr lang="en-US" sz="1200" kern="1200" dirty="0" smtClean="0">
                <a:solidFill>
                  <a:schemeClr val="tx1"/>
                </a:solidFill>
                <a:effectLst/>
                <a:latin typeface="+mn-lt"/>
                <a:ea typeface="+mn-ea"/>
                <a:cs typeface="+mn-cs"/>
              </a:rPr>
              <a:t> PEMPAL-a </a:t>
            </a:r>
            <a:r>
              <a:rPr lang="en-US" sz="1200" kern="1200" dirty="0" err="1" smtClean="0">
                <a:solidFill>
                  <a:schemeClr val="tx1"/>
                </a:solidFill>
                <a:effectLst/>
                <a:latin typeface="+mn-lt"/>
                <a:ea typeface="+mn-ea"/>
                <a:cs typeface="+mn-cs"/>
              </a:rPr>
              <a:t>podeli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rezultate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osnovu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podneska</a:t>
            </a:r>
            <a:r>
              <a:rPr lang="en-US" sz="1200" kern="1200" dirty="0" smtClean="0">
                <a:solidFill>
                  <a:schemeClr val="tx1"/>
                </a:solidFill>
                <a:effectLst/>
                <a:latin typeface="+mn-lt"/>
                <a:ea typeface="+mn-ea"/>
                <a:cs typeface="+mn-cs"/>
              </a:rPr>
              <a:t> ZPB </a:t>
            </a:r>
            <a:r>
              <a:rPr lang="en-US" sz="1200" kern="1200" dirty="0" err="1" smtClean="0">
                <a:solidFill>
                  <a:schemeClr val="tx1"/>
                </a:solidFill>
                <a:effectLst/>
                <a:latin typeface="+mn-lt"/>
                <a:ea typeface="+mn-ea"/>
                <a:cs typeface="+mn-cs"/>
              </a:rPr>
              <a:t>na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srednjoročni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pregled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strategije</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dirty="0" err="1" smtClean="0">
                <a:solidFill>
                  <a:schemeClr val="tx1"/>
                </a:solidFill>
                <a:effectLst/>
                <a:latin typeface="+mn-lt"/>
                <a:ea typeface="+mn-ea"/>
                <a:cs typeface="+mn-cs"/>
              </a:rPr>
              <a:t>Nacrt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podneska</a:t>
            </a:r>
            <a:r>
              <a:rPr lang="en-US" sz="1200" kern="1200" dirty="0" smtClean="0">
                <a:solidFill>
                  <a:schemeClr val="tx1"/>
                </a:solidFill>
                <a:effectLst/>
                <a:latin typeface="+mn-lt"/>
                <a:ea typeface="+mn-ea"/>
                <a:cs typeface="+mn-cs"/>
              </a:rPr>
              <a:t> je </a:t>
            </a:r>
            <a:r>
              <a:rPr lang="en-US" sz="1200" kern="1200" dirty="0" err="1" smtClean="0">
                <a:solidFill>
                  <a:schemeClr val="tx1"/>
                </a:solidFill>
                <a:effectLst/>
                <a:latin typeface="+mn-lt"/>
                <a:ea typeface="+mn-ea"/>
                <a:cs typeface="+mn-cs"/>
              </a:rPr>
              <a:t>pripremio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Resursni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tim</a:t>
            </a:r>
            <a:r>
              <a:rPr lang="en-US" sz="1200" kern="1200" dirty="0" smtClean="0">
                <a:solidFill>
                  <a:schemeClr val="tx1"/>
                </a:solidFill>
                <a:effectLst/>
                <a:latin typeface="+mn-lt"/>
                <a:ea typeface="+mn-ea"/>
                <a:cs typeface="+mn-cs"/>
              </a:rPr>
              <a:t> ZPB, a </a:t>
            </a:r>
            <a:r>
              <a:rPr lang="en-US" sz="1200" kern="1200" dirty="0" err="1" smtClean="0">
                <a:solidFill>
                  <a:schemeClr val="tx1"/>
                </a:solidFill>
                <a:effectLst/>
                <a:latin typeface="+mn-lt"/>
                <a:ea typeface="+mn-ea"/>
                <a:cs typeface="+mn-cs"/>
              </a:rPr>
              <a:t>isti</a:t>
            </a:r>
            <a:r>
              <a:rPr lang="en-US" sz="1200" kern="1200" dirty="0" smtClean="0">
                <a:solidFill>
                  <a:schemeClr val="tx1"/>
                </a:solidFill>
                <a:effectLst/>
                <a:latin typeface="+mn-lt"/>
                <a:ea typeface="+mn-ea"/>
                <a:cs typeface="+mn-cs"/>
              </a:rPr>
              <a:t> je </a:t>
            </a:r>
            <a:r>
              <a:rPr lang="en-US" sz="1200" kern="1200" dirty="0" err="1" smtClean="0">
                <a:solidFill>
                  <a:schemeClr val="tx1"/>
                </a:solidFill>
                <a:effectLst/>
                <a:latin typeface="+mn-lt"/>
                <a:ea typeface="+mn-ea"/>
                <a:cs typeface="+mn-cs"/>
              </a:rPr>
              <a:t>analiziran</a:t>
            </a:r>
            <a:r>
              <a:rPr lang="en-US" sz="1200" kern="1200" dirty="0" smtClean="0">
                <a:solidFill>
                  <a:schemeClr val="tx1"/>
                </a:solidFill>
                <a:effectLst/>
                <a:latin typeface="+mn-lt"/>
                <a:ea typeface="+mn-ea"/>
                <a:cs typeface="+mn-cs"/>
              </a:rPr>
              <a:t> od </a:t>
            </a:r>
            <a:r>
              <a:rPr lang="en-US" sz="1200" kern="1200" dirty="0" err="1" smtClean="0">
                <a:solidFill>
                  <a:schemeClr val="tx1"/>
                </a:solidFill>
                <a:effectLst/>
                <a:latin typeface="+mn-lt"/>
                <a:ea typeface="+mn-ea"/>
                <a:cs typeface="+mn-cs"/>
              </a:rPr>
              <a:t>strane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Izvršnog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odbora</a:t>
            </a:r>
            <a:r>
              <a:rPr lang="en-US" sz="1200" kern="1200" dirty="0" smtClean="0">
                <a:solidFill>
                  <a:schemeClr val="tx1"/>
                </a:solidFill>
                <a:effectLst/>
                <a:latin typeface="+mn-lt"/>
                <a:ea typeface="+mn-ea"/>
                <a:cs typeface="+mn-cs"/>
              </a:rPr>
              <a:t> ZPB </a:t>
            </a:r>
            <a:r>
              <a:rPr lang="en-US" sz="1200" kern="1200" dirty="0" err="1" smtClean="0">
                <a:solidFill>
                  <a:schemeClr val="tx1"/>
                </a:solidFill>
                <a:effectLst/>
                <a:latin typeface="+mn-lt"/>
                <a:ea typeface="+mn-ea"/>
                <a:cs typeface="+mn-cs"/>
              </a:rPr>
              <a:t>uz</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pružanje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dodatnih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inputa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prema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potrebi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uključujući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predstavljanje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priča</a:t>
            </a:r>
            <a:r>
              <a:rPr lang="en-US" sz="1200" kern="1200" dirty="0" smtClean="0">
                <a:solidFill>
                  <a:schemeClr val="tx1"/>
                </a:solidFill>
                <a:effectLst/>
                <a:latin typeface="+mn-lt"/>
                <a:ea typeface="+mn-ea"/>
                <a:cs typeface="+mn-cs"/>
              </a:rPr>
              <a:t> o </a:t>
            </a:r>
            <a:r>
              <a:rPr lang="en-US" sz="1200" kern="1200" dirty="0" err="1" smtClean="0">
                <a:solidFill>
                  <a:schemeClr val="tx1"/>
                </a:solidFill>
                <a:effectLst/>
                <a:latin typeface="+mn-lt"/>
                <a:ea typeface="+mn-ea"/>
                <a:cs typeface="+mn-cs"/>
              </a:rPr>
              <a:t>uspehu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citata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viših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zvaničnika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iz</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zemalja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članoca</a:t>
            </a:r>
            <a:r>
              <a:rPr lang="en-US" sz="1200" kern="1200" dirty="0" smtClean="0">
                <a:solidFill>
                  <a:schemeClr val="tx1"/>
                </a:solidFill>
                <a:effectLst/>
                <a:latin typeface="+mn-lt"/>
                <a:ea typeface="+mn-ea"/>
                <a:cs typeface="+mn-cs"/>
              </a:rPr>
              <a:t> u </a:t>
            </a:r>
            <a:r>
              <a:rPr lang="en-US" sz="1200" kern="1200" dirty="0" err="1" smtClean="0">
                <a:solidFill>
                  <a:schemeClr val="tx1"/>
                </a:solidFill>
                <a:effectLst/>
                <a:latin typeface="+mn-lt"/>
                <a:ea typeface="+mn-ea"/>
                <a:cs typeface="+mn-cs"/>
              </a:rPr>
              <a:t>vezi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benefita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vrednosti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mreže</a:t>
            </a:r>
            <a:r>
              <a:rPr lang="en-US" sz="1200" kern="1200" dirty="0" smtClean="0">
                <a:solidFill>
                  <a:schemeClr val="tx1"/>
                </a:solidFill>
                <a:effectLst/>
                <a:latin typeface="+mn-lt"/>
                <a:ea typeface="+mn-ea"/>
                <a:cs typeface="+mn-cs"/>
              </a:rPr>
              <a:t> PEMPAL.</a:t>
            </a:r>
          </a:p>
          <a:p>
            <a:r>
              <a:rPr lang="en-US" sz="1200" kern="1200" dirty="0" smtClean="0">
                <a:solidFill>
                  <a:schemeClr val="tx1"/>
                </a:solidFill>
                <a:effectLst/>
                <a:latin typeface="+mn-lt"/>
                <a:ea typeface="+mn-ea"/>
                <a:cs typeface="+mn-cs"/>
              </a:rPr>
              <a:t> </a:t>
            </a:r>
          </a:p>
          <a:p>
            <a:r>
              <a:rPr lang="en-US" sz="1200" kern="1200" dirty="0" err="1" smtClean="0">
                <a:solidFill>
                  <a:schemeClr val="tx1"/>
                </a:solidFill>
                <a:effectLst/>
                <a:latin typeface="+mn-lt"/>
                <a:ea typeface="+mn-ea"/>
                <a:cs typeface="+mn-cs"/>
              </a:rPr>
              <a:t>Takođe</a:t>
            </a:r>
            <a:r>
              <a:rPr lang="en-US" sz="1200" kern="1200" dirty="0" smtClean="0">
                <a:solidFill>
                  <a:schemeClr val="tx1"/>
                </a:solidFill>
                <a:effectLst/>
                <a:latin typeface="+mn-lt"/>
                <a:ea typeface="+mn-ea"/>
                <a:cs typeface="+mn-cs"/>
              </a:rPr>
              <a:t> je </a:t>
            </a:r>
            <a:r>
              <a:rPr lang="en-US" sz="1200" kern="1200" dirty="0" err="1" smtClean="0">
                <a:solidFill>
                  <a:schemeClr val="tx1"/>
                </a:solidFill>
                <a:effectLst/>
                <a:latin typeface="+mn-lt"/>
                <a:ea typeface="+mn-ea"/>
                <a:cs typeface="+mn-cs"/>
              </a:rPr>
              <a:t>pripremljena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prezentacija</a:t>
            </a:r>
            <a:r>
              <a:rPr lang="en-US" sz="1200" kern="1200" dirty="0" smtClean="0">
                <a:solidFill>
                  <a:schemeClr val="tx1"/>
                </a:solidFill>
                <a:effectLst/>
                <a:latin typeface="+mn-lt"/>
                <a:ea typeface="+mn-ea"/>
                <a:cs typeface="+mn-cs"/>
              </a:rPr>
              <a:t> u </a:t>
            </a:r>
            <a:r>
              <a:rPr lang="en-US" sz="1200" kern="1200" dirty="0" err="1" smtClean="0">
                <a:solidFill>
                  <a:schemeClr val="tx1"/>
                </a:solidFill>
                <a:effectLst/>
                <a:latin typeface="+mn-lt"/>
                <a:ea typeface="+mn-ea"/>
                <a:cs typeface="+mn-cs"/>
              </a:rPr>
              <a:t>vezi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srednjoročnog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pregleda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strategije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sve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članove</a:t>
            </a:r>
            <a:r>
              <a:rPr lang="en-US" sz="1200" kern="1200" dirty="0" smtClean="0">
                <a:solidFill>
                  <a:schemeClr val="tx1"/>
                </a:solidFill>
                <a:effectLst/>
                <a:latin typeface="+mn-lt"/>
                <a:ea typeface="+mn-ea"/>
                <a:cs typeface="+mn-cs"/>
              </a:rPr>
              <a:t> ZPB </a:t>
            </a:r>
            <a:r>
              <a:rPr lang="en-US" sz="1200" kern="1200" dirty="0" err="1" smtClean="0">
                <a:solidFill>
                  <a:schemeClr val="tx1"/>
                </a:solidFill>
                <a:effectLst/>
                <a:latin typeface="+mn-lt"/>
                <a:ea typeface="+mn-ea"/>
                <a:cs typeface="+mn-cs"/>
              </a:rPr>
              <a:t>tokom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održavanja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plenarnog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sastanka</a:t>
            </a:r>
            <a:r>
              <a:rPr lang="en-US" sz="1200" kern="1200" dirty="0" smtClean="0">
                <a:solidFill>
                  <a:schemeClr val="tx1"/>
                </a:solidFill>
                <a:effectLst/>
                <a:latin typeface="+mn-lt"/>
                <a:ea typeface="+mn-ea"/>
                <a:cs typeface="+mn-cs"/>
              </a:rPr>
              <a:t> u </a:t>
            </a:r>
            <a:r>
              <a:rPr lang="en-US" sz="1200" kern="1200" dirty="0" err="1" smtClean="0">
                <a:solidFill>
                  <a:schemeClr val="tx1"/>
                </a:solidFill>
                <a:effectLst/>
                <a:latin typeface="+mn-lt"/>
                <a:ea typeface="+mn-ea"/>
                <a:cs typeface="+mn-cs"/>
              </a:rPr>
              <a:t>Jermeniji</a:t>
            </a:r>
            <a:r>
              <a:rPr lang="en-US" sz="1200" kern="1200" dirty="0" smtClean="0">
                <a:solidFill>
                  <a:schemeClr val="tx1"/>
                </a:solidFill>
                <a:effectLst/>
                <a:latin typeface="+mn-lt"/>
                <a:ea typeface="+mn-ea"/>
                <a:cs typeface="+mn-cs"/>
              </a:rPr>
              <a:t> 2015. </a:t>
            </a:r>
            <a:r>
              <a:rPr lang="en-US" sz="1200" kern="1200" dirty="0" err="1" smtClean="0">
                <a:solidFill>
                  <a:schemeClr val="tx1"/>
                </a:solidFill>
                <a:effectLst/>
                <a:latin typeface="+mn-lt"/>
                <a:ea typeface="+mn-ea"/>
                <a:cs typeface="+mn-cs"/>
              </a:rPr>
              <a:t>godine</a:t>
            </a:r>
            <a:r>
              <a:rPr lang="en-US" sz="1200" kern="1200" dirty="0" smtClean="0">
                <a:solidFill>
                  <a:schemeClr val="tx1"/>
                </a:solidFill>
                <a:effectLst/>
                <a:latin typeface="+mn-lt"/>
                <a:ea typeface="+mn-ea"/>
                <a:cs typeface="+mn-cs"/>
              </a:rPr>
              <a:t>, a 27/61 (44%) </a:t>
            </a:r>
            <a:r>
              <a:rPr lang="en-US" sz="1200" kern="1200" dirty="0" err="1" smtClean="0">
                <a:solidFill>
                  <a:schemeClr val="tx1"/>
                </a:solidFill>
                <a:effectLst/>
                <a:latin typeface="+mn-lt"/>
                <a:ea typeface="+mn-ea"/>
                <a:cs typeface="+mn-cs"/>
              </a:rPr>
              <a:t>članova</a:t>
            </a:r>
            <a:r>
              <a:rPr lang="en-US" sz="1200" kern="1200" dirty="0" smtClean="0">
                <a:solidFill>
                  <a:schemeClr val="tx1"/>
                </a:solidFill>
                <a:effectLst/>
                <a:latin typeface="+mn-lt"/>
                <a:ea typeface="+mn-ea"/>
                <a:cs typeface="+mn-cs"/>
              </a:rPr>
              <a:t> ZPB, </a:t>
            </a:r>
            <a:r>
              <a:rPr lang="en-US" sz="1200" kern="1200" dirty="0" err="1" smtClean="0">
                <a:solidFill>
                  <a:schemeClr val="tx1"/>
                </a:solidFill>
                <a:effectLst/>
                <a:latin typeface="+mn-lt"/>
                <a:ea typeface="+mn-ea"/>
                <a:cs typeface="+mn-cs"/>
              </a:rPr>
              <a:t>uključujući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većinu</a:t>
            </a:r>
            <a:r>
              <a:rPr lang="en-US" sz="1200" kern="1200" dirty="0" smtClean="0">
                <a:solidFill>
                  <a:schemeClr val="tx1"/>
                </a:solidFill>
                <a:effectLst/>
                <a:latin typeface="+mn-lt"/>
                <a:ea typeface="+mn-ea"/>
                <a:cs typeface="+mn-cs"/>
              </a:rPr>
              <a:t> (7/10) </a:t>
            </a:r>
            <a:r>
              <a:rPr lang="en-US" sz="1200" kern="1200" dirty="0" err="1" smtClean="0">
                <a:solidFill>
                  <a:schemeClr val="tx1"/>
                </a:solidFill>
                <a:effectLst/>
                <a:latin typeface="+mn-lt"/>
                <a:ea typeface="+mn-ea"/>
                <a:cs typeface="+mn-cs"/>
              </a:rPr>
              <a:t>članova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Izvršnog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odbora</a:t>
            </a:r>
            <a:r>
              <a:rPr lang="en-US" sz="1200" kern="1200" dirty="0" smtClean="0">
                <a:solidFill>
                  <a:schemeClr val="tx1"/>
                </a:solidFill>
                <a:effectLst/>
                <a:latin typeface="+mn-lt"/>
                <a:ea typeface="+mn-ea"/>
                <a:cs typeface="+mn-cs"/>
              </a:rPr>
              <a:t> ZPB je </a:t>
            </a:r>
            <a:r>
              <a:rPr lang="en-US" sz="1200" kern="1200" dirty="0" err="1" smtClean="0">
                <a:solidFill>
                  <a:schemeClr val="tx1"/>
                </a:solidFill>
                <a:effectLst/>
                <a:latin typeface="+mn-lt"/>
                <a:ea typeface="+mn-ea"/>
                <a:cs typeface="+mn-cs"/>
              </a:rPr>
              <a:t>odgovorilo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upitnik</a:t>
            </a:r>
            <a:r>
              <a:rPr lang="en-US" sz="1200" kern="1200" dirty="0" smtClean="0">
                <a:solidFill>
                  <a:schemeClr val="tx1"/>
                </a:solidFill>
                <a:effectLst/>
                <a:latin typeface="+mn-lt"/>
                <a:ea typeface="+mn-ea"/>
                <a:cs typeface="+mn-cs"/>
              </a:rPr>
              <a:t> o </a:t>
            </a:r>
            <a:r>
              <a:rPr lang="en-US" sz="1200" kern="1200" dirty="0" err="1" smtClean="0">
                <a:solidFill>
                  <a:schemeClr val="tx1"/>
                </a:solidFill>
                <a:effectLst/>
                <a:latin typeface="+mn-lt"/>
                <a:ea typeface="+mn-ea"/>
                <a:cs typeface="+mn-cs"/>
              </a:rPr>
              <a:t>članstvu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iz</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srednjoročnog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pregleda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strategije</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66FA965-B4FE-420C-8A3C-83B71E304D16}" type="slidenum">
              <a:rPr lang="en-US" smtClean="0"/>
              <a:pPr/>
              <a:t>2</a:t>
            </a:fld>
            <a:endParaRPr lang="en-US" dirty="0"/>
          </a:p>
        </p:txBody>
      </p:sp>
    </p:spTree>
    <p:extLst>
      <p:ext uri="{BB962C8B-B14F-4D97-AF65-F5344CB8AC3E}">
        <p14:creationId xmlns:p14="http://schemas.microsoft.com/office/powerpoint/2010/main" val="1652230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aseline="0" dirty="0"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5CD790-025B-4CC7-A6E2-6DDFA9087807}" type="slidenum">
              <a:rPr lang="en-US"/>
              <a:pPr fontAlgn="base">
                <a:spcBef>
                  <a:spcPct val="0"/>
                </a:spcBef>
                <a:spcAft>
                  <a:spcPct val="0"/>
                </a:spcAft>
              </a:pPr>
              <a:t>4</a:t>
            </a:fld>
            <a:endParaRPr lang="en-US"/>
          </a:p>
        </p:txBody>
      </p:sp>
    </p:spTree>
    <p:extLst>
      <p:ext uri="{BB962C8B-B14F-4D97-AF65-F5344CB8AC3E}">
        <p14:creationId xmlns:p14="http://schemas.microsoft.com/office/powerpoint/2010/main" val="2426523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spcBef>
                <a:spcPct val="0"/>
              </a:spcBef>
            </a:pPr>
            <a:endParaRPr lang="ru-RU" dirty="0"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5CD790-025B-4CC7-A6E2-6DDFA9087807}" type="slidenum">
              <a:rPr lang="en-US"/>
              <a:pPr fontAlgn="base">
                <a:spcBef>
                  <a:spcPct val="0"/>
                </a:spcBef>
                <a:spcAft>
                  <a:spcPct val="0"/>
                </a:spcAft>
              </a:pPr>
              <a:t>5</a:t>
            </a:fld>
            <a:endParaRPr lang="en-US"/>
          </a:p>
        </p:txBody>
      </p:sp>
    </p:spTree>
    <p:extLst>
      <p:ext uri="{BB962C8B-B14F-4D97-AF65-F5344CB8AC3E}">
        <p14:creationId xmlns:p14="http://schemas.microsoft.com/office/powerpoint/2010/main" val="3069752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aseline="0" dirty="0"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5CD790-025B-4CC7-A6E2-6DDFA9087807}" type="slidenum">
              <a:rPr lang="en-US"/>
              <a:pPr fontAlgn="base">
                <a:spcBef>
                  <a:spcPct val="0"/>
                </a:spcBef>
                <a:spcAft>
                  <a:spcPct val="0"/>
                </a:spcAft>
              </a:pPr>
              <a:t>6</a:t>
            </a:fld>
            <a:endParaRPr lang="en-US"/>
          </a:p>
        </p:txBody>
      </p:sp>
    </p:spTree>
    <p:extLst>
      <p:ext uri="{BB962C8B-B14F-4D97-AF65-F5344CB8AC3E}">
        <p14:creationId xmlns:p14="http://schemas.microsoft.com/office/powerpoint/2010/main" val="1311030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174708" indent="-174708">
              <a:buFont typeface="Arial" pitchFamily="34" charset="0"/>
              <a:buChar cha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p:txBody>
      </p:sp>
      <p:sp>
        <p:nvSpPr>
          <p:cNvPr id="4" name="Slide Number Placeholder 3"/>
          <p:cNvSpPr>
            <a:spLocks noGrp="1"/>
          </p:cNvSpPr>
          <p:nvPr>
            <p:ph type="sldNum" sz="quarter" idx="10"/>
          </p:nvPr>
        </p:nvSpPr>
        <p:spPr/>
        <p:txBody>
          <a:bodyPr/>
          <a:lstStyle/>
          <a:p>
            <a:fld id="{E66FA965-B4FE-420C-8A3C-83B71E304D16}" type="slidenum">
              <a:rPr lang="en-US" smtClean="0"/>
              <a:pPr/>
              <a:t>9</a:t>
            </a:fld>
            <a:endParaRPr lang="en-US" dirty="0"/>
          </a:p>
        </p:txBody>
      </p:sp>
    </p:spTree>
    <p:extLst>
      <p:ext uri="{BB962C8B-B14F-4D97-AF65-F5344CB8AC3E}">
        <p14:creationId xmlns:p14="http://schemas.microsoft.com/office/powerpoint/2010/main" val="3620732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174708" indent="-174708">
              <a:buFont typeface="Arial" pitchFamily="34" charset="0"/>
              <a:buChar cha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p:txBody>
      </p:sp>
      <p:sp>
        <p:nvSpPr>
          <p:cNvPr id="4" name="Slide Number Placeholder 3"/>
          <p:cNvSpPr>
            <a:spLocks noGrp="1"/>
          </p:cNvSpPr>
          <p:nvPr>
            <p:ph type="sldNum" sz="quarter" idx="10"/>
          </p:nvPr>
        </p:nvSpPr>
        <p:spPr/>
        <p:txBody>
          <a:bodyPr/>
          <a:lstStyle/>
          <a:p>
            <a:fld id="{E66FA965-B4FE-420C-8A3C-83B71E304D16}" type="slidenum">
              <a:rPr lang="en-US" smtClean="0"/>
              <a:pPr/>
              <a:t>12</a:t>
            </a:fld>
            <a:endParaRPr lang="en-US" dirty="0"/>
          </a:p>
        </p:txBody>
      </p:sp>
    </p:spTree>
    <p:extLst>
      <p:ext uri="{BB962C8B-B14F-4D97-AF65-F5344CB8AC3E}">
        <p14:creationId xmlns:p14="http://schemas.microsoft.com/office/powerpoint/2010/main" val="2614626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1544855-BF05-4DAE-BF4A-0000CA3ED603}" type="slidenum">
              <a:rPr lang="en-US" altLang="en-US">
                <a:latin typeface="Calibri" panose="020F0502020204030204" pitchFamily="34" charset="0"/>
              </a:rPr>
              <a:pPr/>
              <a:t>14</a:t>
            </a:fld>
            <a:endParaRPr lang="en-US" altLang="en-US">
              <a:latin typeface="Calibri" panose="020F0502020204030204" pitchFamily="34" charset="0"/>
            </a:endParaRPr>
          </a:p>
        </p:txBody>
      </p:sp>
    </p:spTree>
    <p:extLst>
      <p:ext uri="{BB962C8B-B14F-4D97-AF65-F5344CB8AC3E}">
        <p14:creationId xmlns:p14="http://schemas.microsoft.com/office/powerpoint/2010/main" val="4115188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174708" indent="-174708">
              <a:buFont typeface="Arial" pitchFamily="34" charset="0"/>
              <a:buChar cha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p:txBody>
      </p:sp>
      <p:sp>
        <p:nvSpPr>
          <p:cNvPr id="4" name="Slide Number Placeholder 3"/>
          <p:cNvSpPr>
            <a:spLocks noGrp="1"/>
          </p:cNvSpPr>
          <p:nvPr>
            <p:ph type="sldNum" sz="quarter" idx="10"/>
          </p:nvPr>
        </p:nvSpPr>
        <p:spPr/>
        <p:txBody>
          <a:bodyPr/>
          <a:lstStyle/>
          <a:p>
            <a:fld id="{E66FA965-B4FE-420C-8A3C-83B71E304D16}" type="slidenum">
              <a:rPr lang="en-US" smtClean="0"/>
              <a:pPr/>
              <a:t>18</a:t>
            </a:fld>
            <a:endParaRPr lang="en-US" dirty="0"/>
          </a:p>
        </p:txBody>
      </p:sp>
    </p:spTree>
    <p:extLst>
      <p:ext uri="{BB962C8B-B14F-4D97-AF65-F5344CB8AC3E}">
        <p14:creationId xmlns:p14="http://schemas.microsoft.com/office/powerpoint/2010/main" val="2820005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BF2E64-0A67-474B-A639-17E615330E46}" type="datetime1">
              <a:rPr lang="en-US" smtClean="0"/>
              <a:pPr/>
              <a:t>7/20/2015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4157277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02589C-FC03-4259-8BBC-0BD281CB6FD4}" type="datetime1">
              <a:rPr lang="en-US" smtClean="0"/>
              <a:pPr/>
              <a:t>7/20/2015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764608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0EECDC-4F87-4C25-B3AD-A2774A9FCBD3}" type="datetime1">
              <a:rPr lang="en-US" smtClean="0"/>
              <a:pPr/>
              <a:t>7/20/2015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3662217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EF2C02-1F7B-454E-8A54-3041221DBA6F}" type="datetime1">
              <a:rPr lang="en-US" smtClean="0"/>
              <a:pPr/>
              <a:t>7/20/2015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9792E3-0ED1-4636-9AD2-0933D53E70C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C76936-CDE1-44C9-8756-609327187BEC}" type="datetime1">
              <a:rPr lang="en-US" smtClean="0"/>
              <a:pPr/>
              <a:t>7/20/2015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2613593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EDC727-D177-4367-A10D-85F66D20A87B}" type="datetime1">
              <a:rPr lang="en-US" smtClean="0"/>
              <a:pPr/>
              <a:t>7/20/2015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1510295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327EE1-2D06-409D-94E9-C88BA720C917}" type="datetime1">
              <a:rPr lang="en-US" smtClean="0"/>
              <a:pPr/>
              <a:t>7/20/2015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748927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672D95-2A0A-4837-AE48-53DD1A2E57A4}" type="datetime1">
              <a:rPr lang="en-US" smtClean="0"/>
              <a:pPr/>
              <a:t>7/20/2015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1829201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18A60B-CE01-4442-B45E-2835CD8C19AA}" type="datetime1">
              <a:rPr lang="en-US" smtClean="0"/>
              <a:pPr/>
              <a:t>7/20/2015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1268510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001E71-AD02-4FB2-A70E-7F4274975F0E}" type="datetime1">
              <a:rPr lang="en-US" smtClean="0"/>
              <a:pPr/>
              <a:t>7/20/2015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1632712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C8F447-F262-404B-9C87-E9F53C2B0C74}" type="datetime1">
              <a:rPr lang="en-US" smtClean="0"/>
              <a:pPr/>
              <a:t>7/20/2015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218598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1495E1-C638-4617-8F56-1143B3659993}" type="datetime1">
              <a:rPr lang="en-US" smtClean="0"/>
              <a:pPr/>
              <a:t>7/20/2015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1674838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EF2C02-1F7B-454E-8A54-3041221DBA6F}" type="datetime1">
              <a:rPr lang="en-US" smtClean="0"/>
              <a:pPr/>
              <a:t>7/20/2015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2461111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gif"/><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notesSlide" Target="../notesSlides/notesSlide4.xml"/><Relationship Id="rId7" Type="http://schemas.openxmlformats.org/officeDocument/2006/relationships/package" Target="../embeddings/Microsoft_Excel_Worksheet1.xlsx"/><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6.gif"/><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2971800"/>
            <a:ext cx="2527877" cy="2857500"/>
          </a:xfrm>
          <a:prstGeom prst="rect">
            <a:avLst/>
          </a:prstGeom>
        </p:spPr>
      </p:pic>
      <p:sp>
        <p:nvSpPr>
          <p:cNvPr id="4098" name="Title 1"/>
          <p:cNvSpPr>
            <a:spLocks noGrp="1"/>
          </p:cNvSpPr>
          <p:nvPr>
            <p:ph type="ctrTitle"/>
          </p:nvPr>
        </p:nvSpPr>
        <p:spPr>
          <a:xfrm>
            <a:off x="990600" y="1676400"/>
            <a:ext cx="7467600" cy="1924050"/>
          </a:xfrm>
        </p:spPr>
        <p:txBody>
          <a:bodyPr>
            <a:normAutofit/>
          </a:bodyPr>
          <a:lstStyle/>
          <a:p>
            <a:pPr eaLnBrk="1" hangingPunct="1"/>
            <a:r>
              <a:rPr lang="sr-Latn-RS" altLang="en-US" b="1" dirty="0" smtClean="0">
                <a:solidFill>
                  <a:srgbClr val="002060"/>
                </a:solidFill>
              </a:rPr>
              <a:t>Zajednica prakse za budžet (ZPB) </a:t>
            </a:r>
            <a:endParaRPr lang="en-US" altLang="en-US" b="1" dirty="0" smtClean="0">
              <a:solidFill>
                <a:srgbClr val="002060"/>
              </a:solidFill>
            </a:endParaRPr>
          </a:p>
        </p:txBody>
      </p:sp>
      <p:sp>
        <p:nvSpPr>
          <p:cNvPr id="3" name="Subtitle 2"/>
          <p:cNvSpPr>
            <a:spLocks noGrp="1"/>
          </p:cNvSpPr>
          <p:nvPr>
            <p:ph type="subTitle" idx="1"/>
          </p:nvPr>
        </p:nvSpPr>
        <p:spPr>
          <a:xfrm>
            <a:off x="1371600" y="4191000"/>
            <a:ext cx="6400800" cy="762000"/>
          </a:xfrm>
        </p:spPr>
        <p:txBody>
          <a:bodyPr rtlCol="0">
            <a:normAutofit fontScale="92500" lnSpcReduction="10000"/>
          </a:bodyPr>
          <a:lstStyle/>
          <a:p>
            <a:pPr eaLnBrk="1" fontAlgn="auto" hangingPunct="1">
              <a:spcAft>
                <a:spcPts val="0"/>
              </a:spcAft>
              <a:defRPr/>
            </a:pPr>
            <a:r>
              <a:rPr lang="sr-Latn-RS" sz="2400" i="1" dirty="0" smtClean="0">
                <a:solidFill>
                  <a:schemeClr val="tx1">
                    <a:lumMod val="95000"/>
                    <a:lumOff val="5000"/>
                  </a:schemeClr>
                </a:solidFill>
              </a:rPr>
              <a:t>Srednjoročni pregled Strategije PEMPAL-a </a:t>
            </a:r>
          </a:p>
          <a:p>
            <a:pPr eaLnBrk="1" fontAlgn="auto" hangingPunct="1">
              <a:spcAft>
                <a:spcPts val="0"/>
              </a:spcAft>
              <a:defRPr/>
            </a:pPr>
            <a:r>
              <a:rPr lang="sr-Latn-RS" sz="2400" i="1" dirty="0" smtClean="0">
                <a:solidFill>
                  <a:schemeClr val="tx1">
                    <a:lumMod val="95000"/>
                    <a:lumOff val="5000"/>
                  </a:schemeClr>
                </a:solidFill>
              </a:rPr>
              <a:t>Rezultati rada ZPB i ostala pitanja</a:t>
            </a:r>
          </a:p>
        </p:txBody>
      </p:sp>
      <p:pic>
        <p:nvPicPr>
          <p:cNvPr id="4100" name="Рисунок 11" descr="pempal-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Рисунок 15" descr="pempal-logo-top.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81000"/>
            <a:ext cx="3581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Box 5"/>
          <p:cNvSpPr txBox="1">
            <a:spLocks noChangeArrowheads="1"/>
          </p:cNvSpPr>
          <p:nvPr/>
        </p:nvSpPr>
        <p:spPr bwMode="auto">
          <a:xfrm>
            <a:off x="1485900" y="5543550"/>
            <a:ext cx="6858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sr-Latn-RS" altLang="en-US" sz="1800" dirty="0" smtClean="0"/>
              <a:t>Izvršni odbor ZPB</a:t>
            </a:r>
          </a:p>
          <a:p>
            <a:pPr algn="ctr" eaLnBrk="1" hangingPunct="1">
              <a:spcBef>
                <a:spcPct val="0"/>
              </a:spcBef>
              <a:buFontTx/>
              <a:buNone/>
            </a:pPr>
            <a:r>
              <a:rPr lang="sr-Latn-RS" altLang="en-US" sz="1800" dirty="0" smtClean="0"/>
              <a:t>Zajednički sastanak izvršnih rukovodilaca Zajednica praksi</a:t>
            </a:r>
            <a:r>
              <a:rPr lang="bs-Latn-BA" altLang="en-US" sz="1800" dirty="0" smtClean="0"/>
              <a:t>, </a:t>
            </a:r>
          </a:p>
          <a:p>
            <a:pPr algn="ctr" eaLnBrk="1" hangingPunct="1">
              <a:spcBef>
                <a:spcPct val="0"/>
              </a:spcBef>
              <a:buFontTx/>
              <a:buNone/>
            </a:pPr>
            <a:r>
              <a:rPr lang="bs-Latn-BA" altLang="en-US" sz="1800" dirty="0" smtClean="0"/>
              <a:t>Beč</a:t>
            </a:r>
            <a:r>
              <a:rPr lang="en-US" altLang="en-US" sz="1800" dirty="0" smtClean="0"/>
              <a:t>, </a:t>
            </a:r>
            <a:r>
              <a:rPr lang="sr-Latn-RS" altLang="en-US" sz="1800" dirty="0" smtClean="0"/>
              <a:t>juli </a:t>
            </a:r>
            <a:r>
              <a:rPr lang="en-US" altLang="en-US" sz="1800" dirty="0" smtClean="0"/>
              <a:t>2015</a:t>
            </a:r>
            <a:r>
              <a:rPr lang="sr-Latn-RS" altLang="en-US" sz="1800" dirty="0" smtClean="0"/>
              <a:t>. godine</a:t>
            </a:r>
            <a:endParaRPr lang="en-US" altLang="en-US" sz="1800" dirty="0"/>
          </a:p>
        </p:txBody>
      </p:sp>
    </p:spTree>
    <p:extLst>
      <p:ext uri="{BB962C8B-B14F-4D97-AF65-F5344CB8AC3E}">
        <p14:creationId xmlns:p14="http://schemas.microsoft.com/office/powerpoint/2010/main" val="1230106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6201"/>
            <a:ext cx="8763000" cy="990600"/>
          </a:xfrm>
        </p:spPr>
        <p:txBody>
          <a:bodyPr>
            <a:normAutofit fontScale="90000"/>
          </a:bodyPr>
          <a:lstStyle/>
          <a:p>
            <a:pPr lvl="0"/>
            <a:r>
              <a:rPr lang="sr-Latn-RS" sz="2400" b="1" u="sng" dirty="0" smtClean="0"/>
              <a:t>Cilj </a:t>
            </a:r>
            <a:r>
              <a:rPr lang="en-US" sz="2400" b="1" u="sng" dirty="0" smtClean="0"/>
              <a:t>1</a:t>
            </a:r>
            <a:r>
              <a:rPr lang="en-US" sz="2400" b="1" dirty="0"/>
              <a:t>: </a:t>
            </a:r>
            <a:r>
              <a:rPr lang="en-US" sz="2400" b="1" dirty="0" smtClean="0"/>
              <a:t>PRIORITETI IZ OBLASTI UPRAVLJANJA JAVNIM FINANSIJAMA VLADA ZEMALJA ČLANICA SU OBRAĐENI MREŽNOM PFM PLATFORMOM (</a:t>
            </a:r>
            <a:r>
              <a:rPr lang="en-US" sz="2400" b="1" dirty="0"/>
              <a:t>1)</a:t>
            </a:r>
            <a:endParaRPr lang="ru-RU" sz="2400" b="1" dirty="0"/>
          </a:p>
        </p:txBody>
      </p:sp>
      <p:sp>
        <p:nvSpPr>
          <p:cNvPr id="4" name="Номер слайда 3"/>
          <p:cNvSpPr>
            <a:spLocks noGrp="1"/>
          </p:cNvSpPr>
          <p:nvPr>
            <p:ph type="sldNum" sz="quarter" idx="12"/>
          </p:nvPr>
        </p:nvSpPr>
        <p:spPr/>
        <p:txBody>
          <a:bodyPr/>
          <a:lstStyle/>
          <a:p>
            <a:fld id="{7B9792E3-0ED1-4636-9AD2-0933D53E70C7}" type="slidenum">
              <a:rPr lang="en-US" smtClean="0"/>
              <a:pPr/>
              <a:t>10</a:t>
            </a:fld>
            <a:endParaRPr lang="en-US" dirty="0"/>
          </a:p>
        </p:txBody>
      </p:sp>
      <p:pic>
        <p:nvPicPr>
          <p:cNvPr id="5" name="Picture 3"/>
          <p:cNvPicPr/>
          <p:nvPr/>
        </p:nvPicPr>
        <p:blipFill>
          <a:blip r:embed="rId2" cstate="print"/>
          <a:srcRect/>
          <a:stretch>
            <a:fillRect/>
          </a:stretch>
        </p:blipFill>
        <p:spPr bwMode="auto">
          <a:xfrm>
            <a:off x="0" y="6172200"/>
            <a:ext cx="9144000" cy="762000"/>
          </a:xfrm>
          <a:prstGeom prst="rect">
            <a:avLst/>
          </a:prstGeom>
          <a:noFill/>
          <a:ln w="9525">
            <a:noFill/>
            <a:miter lim="800000"/>
            <a:headEnd/>
            <a:tailEnd/>
          </a:ln>
        </p:spPr>
      </p:pic>
      <p:sp>
        <p:nvSpPr>
          <p:cNvPr id="6" name="Content Placeholder 5"/>
          <p:cNvSpPr>
            <a:spLocks noGrp="1"/>
          </p:cNvSpPr>
          <p:nvPr>
            <p:ph idx="1"/>
          </p:nvPr>
        </p:nvSpPr>
        <p:spPr>
          <a:xfrm>
            <a:off x="224589" y="861929"/>
            <a:ext cx="8694821" cy="5486400"/>
          </a:xfrm>
        </p:spPr>
        <p:txBody>
          <a:bodyPr>
            <a:normAutofit fontScale="25000" lnSpcReduction="20000"/>
          </a:bodyPr>
          <a:lstStyle/>
          <a:p>
            <a:pPr marL="0" indent="0">
              <a:buNone/>
            </a:pPr>
            <a:endParaRPr lang="en-US" sz="1800" dirty="0"/>
          </a:p>
          <a:p>
            <a:pPr marL="457200" lvl="1" indent="0">
              <a:buNone/>
            </a:pPr>
            <a:r>
              <a:rPr lang="sr-Latn-RS" sz="7200" b="1" dirty="0" smtClean="0"/>
              <a:t>Akcioni planovi ZPB</a:t>
            </a:r>
            <a:r>
              <a:rPr lang="en-US" sz="7200" dirty="0" smtClean="0"/>
              <a:t>: </a:t>
            </a:r>
            <a:endParaRPr lang="en-US" sz="7200" dirty="0"/>
          </a:p>
          <a:p>
            <a:pPr lvl="1"/>
            <a:endParaRPr lang="en-US" sz="5600" dirty="0" smtClean="0"/>
          </a:p>
          <a:p>
            <a:pPr lvl="1"/>
            <a:r>
              <a:rPr lang="sr-Latn-RS" sz="6000" b="1" dirty="0" smtClean="0"/>
              <a:t>Konsultovanje u vezi prioriteta </a:t>
            </a:r>
            <a:r>
              <a:rPr lang="sr-Latn-RS" sz="6000" dirty="0" smtClean="0"/>
              <a:t>je sprovedeno tokom održavanja plenarnog sastanka ZPB (februar/mart svake godine), u okviru budžetskih parametara odobrenih od strane Upravnog odbora. </a:t>
            </a:r>
            <a:endParaRPr lang="en-US" sz="6000" dirty="0" smtClean="0"/>
          </a:p>
          <a:p>
            <a:pPr lvl="1"/>
            <a:endParaRPr lang="sr-Latn-RS" sz="6000" b="1" dirty="0" smtClean="0"/>
          </a:p>
          <a:p>
            <a:pPr lvl="1"/>
            <a:r>
              <a:rPr lang="sr-Latn-RS" sz="6000" b="1" dirty="0" smtClean="0"/>
              <a:t>Zaključne odluke se donose od strane Izvršnog odbora ZPB / članova putem glasanja.  </a:t>
            </a:r>
            <a:endParaRPr lang="en-US" sz="6000" dirty="0"/>
          </a:p>
          <a:p>
            <a:pPr lvl="1"/>
            <a:endParaRPr lang="sr-Latn-RS" sz="6000" b="1" dirty="0" smtClean="0"/>
          </a:p>
          <a:p>
            <a:pPr lvl="1"/>
            <a:r>
              <a:rPr lang="sr-Latn-RS" sz="6000" b="1" dirty="0" smtClean="0"/>
              <a:t>Tokom 2015. godine su izvršena unapređenja kako bi se Akcioni plan eksplicitnije uskladio sa Strategijom PEMPAL-a. </a:t>
            </a:r>
          </a:p>
          <a:p>
            <a:pPr lvl="1"/>
            <a:endParaRPr lang="en-US" sz="6000" dirty="0"/>
          </a:p>
          <a:p>
            <a:pPr lvl="1"/>
            <a:r>
              <a:rPr lang="sr-Latn-RS" sz="6000" b="1" dirty="0" smtClean="0"/>
              <a:t>Nad planom se tokom kvartalnih sastanaka vrši monitoring od strane Izvršnog odbora ZPB / Resursnog tima. </a:t>
            </a:r>
            <a:r>
              <a:rPr lang="sr-Latn-RS" sz="6000" dirty="0" smtClean="0"/>
              <a:t>Presedavajući / zamenik presedavajućeg izveštava o napretku tokom održavanja sastanaka Upravnog odbora. </a:t>
            </a:r>
            <a:r>
              <a:rPr lang="sr-Latn-RS" sz="6000" b="1" dirty="0" smtClean="0"/>
              <a:t> </a:t>
            </a:r>
          </a:p>
          <a:p>
            <a:pPr lvl="1"/>
            <a:endParaRPr lang="en-US" sz="6000" dirty="0" smtClean="0"/>
          </a:p>
          <a:p>
            <a:pPr lvl="1"/>
            <a:r>
              <a:rPr lang="sr-Latn-RS" sz="6000" b="1" dirty="0" smtClean="0"/>
              <a:t>Zajedničim naporima se sa Sekretarijatom posmatra vrednost za uloženi novac </a:t>
            </a:r>
            <a:r>
              <a:rPr lang="sr-Latn-RS" sz="6000" dirty="0" smtClean="0"/>
              <a:t>putem održavanja uzastopnih sastanaka na pojedinačnom događaju (na primer, sa godišnjim sastankom viših budžetskih zvaničnika OECD-a, uz korišćenje video konferencijskih kapaciteta za održavanje sastanaka radnih grupa). </a:t>
            </a:r>
            <a:endParaRPr lang="en-US" sz="6000" dirty="0" smtClean="0">
              <a:solidFill>
                <a:srgbClr val="FF0000"/>
              </a:solidFill>
            </a:endParaRPr>
          </a:p>
          <a:p>
            <a:endParaRPr lang="en-US" sz="4800" b="1" dirty="0" smtClean="0">
              <a:solidFill>
                <a:srgbClr val="FF0000"/>
              </a:solidFill>
            </a:endParaRPr>
          </a:p>
          <a:p>
            <a:pPr algn="just"/>
            <a:r>
              <a:rPr lang="sr-Latn-RS" sz="5600" b="1" dirty="0" smtClean="0">
                <a:solidFill>
                  <a:srgbClr val="FF0000"/>
                </a:solidFill>
              </a:rPr>
              <a:t>Oblasti za unapređenje:  </a:t>
            </a:r>
            <a:r>
              <a:rPr lang="sr-Latn-RS" sz="5600" dirty="0" smtClean="0">
                <a:solidFill>
                  <a:srgbClr val="FF0000"/>
                </a:solidFill>
              </a:rPr>
              <a:t>ZPB nema sopstveni strateški plan – Izvršni odbor ZPB će osigurati da se ZPB razvija u onom pravcu u kom to žele njeni članovi, iniciranjem procesa strateškog planiranja u FG16 kao što je istaknuto u njienom odobrenom akcionom planu. Nema mnogo zajedničkih inicijativa Zajednica praksi izvan formalnih godišnjih mešovitih sastanaka izvršnih rukovodilaca Zajednica praksi. Ipak, ZPB je uključilo moguće održavanje zajedničkog </a:t>
            </a:r>
            <a:r>
              <a:rPr lang="sr-Latn-RS" sz="5600" dirty="0">
                <a:solidFill>
                  <a:srgbClr val="FF0000"/>
                </a:solidFill>
              </a:rPr>
              <a:t>sastanka u </a:t>
            </a:r>
            <a:r>
              <a:rPr lang="sr-Latn-RS" sz="5600" dirty="0" smtClean="0">
                <a:solidFill>
                  <a:srgbClr val="FF0000"/>
                </a:solidFill>
              </a:rPr>
              <a:t>FG16 sa ZPT na temu računovodstva i budžetskog izveštavanja.  </a:t>
            </a:r>
            <a:endParaRPr lang="sr-Latn-RS" sz="5600" b="1" dirty="0" smtClean="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6201"/>
            <a:ext cx="8763000" cy="990600"/>
          </a:xfrm>
        </p:spPr>
        <p:txBody>
          <a:bodyPr>
            <a:normAutofit fontScale="90000"/>
          </a:bodyPr>
          <a:lstStyle/>
          <a:p>
            <a:pPr lvl="0"/>
            <a:r>
              <a:rPr lang="sr-Latn-RS" sz="2400" b="1" u="sng" dirty="0" smtClean="0"/>
              <a:t>Cilj </a:t>
            </a:r>
            <a:r>
              <a:rPr lang="en-US" sz="2400" b="1" u="sng" dirty="0" smtClean="0"/>
              <a:t>1</a:t>
            </a:r>
            <a:r>
              <a:rPr lang="en-US" sz="2400" b="1" dirty="0" smtClean="0"/>
              <a:t>: </a:t>
            </a:r>
            <a:r>
              <a:rPr lang="en-US" sz="2400" b="1" dirty="0"/>
              <a:t>PRIORITETI IZ OBLASTI UPRAVLJANJA JAVNIM FINANSIJAMA VLADA ZEMALJA ČLANICA SU OBRAĐENI MREŽNOM PFM PLATFORMOM </a:t>
            </a:r>
            <a:r>
              <a:rPr lang="en-US" sz="2400" b="1" dirty="0" smtClean="0"/>
              <a:t>(</a:t>
            </a:r>
            <a:r>
              <a:rPr lang="sr-Latn-RS" sz="2400" b="1" dirty="0" smtClean="0"/>
              <a:t>2</a:t>
            </a:r>
            <a:r>
              <a:rPr lang="en-US" sz="2400" b="1" dirty="0" smtClean="0"/>
              <a:t>)</a:t>
            </a:r>
            <a:endParaRPr lang="ru-RU" sz="2400" b="1" dirty="0"/>
          </a:p>
        </p:txBody>
      </p:sp>
      <p:sp>
        <p:nvSpPr>
          <p:cNvPr id="4" name="Номер слайда 3"/>
          <p:cNvSpPr>
            <a:spLocks noGrp="1"/>
          </p:cNvSpPr>
          <p:nvPr>
            <p:ph type="sldNum" sz="quarter" idx="12"/>
          </p:nvPr>
        </p:nvSpPr>
        <p:spPr/>
        <p:txBody>
          <a:bodyPr/>
          <a:lstStyle/>
          <a:p>
            <a:fld id="{7B9792E3-0ED1-4636-9AD2-0933D53E70C7}" type="slidenum">
              <a:rPr lang="en-US" smtClean="0"/>
              <a:pPr/>
              <a:t>11</a:t>
            </a:fld>
            <a:endParaRPr lang="en-US" dirty="0"/>
          </a:p>
        </p:txBody>
      </p:sp>
      <p:pic>
        <p:nvPicPr>
          <p:cNvPr id="5" name="Picture 3"/>
          <p:cNvPicPr/>
          <p:nvPr/>
        </p:nvPicPr>
        <p:blipFill>
          <a:blip r:embed="rId2" cstate="print"/>
          <a:srcRect/>
          <a:stretch>
            <a:fillRect/>
          </a:stretch>
        </p:blipFill>
        <p:spPr bwMode="auto">
          <a:xfrm>
            <a:off x="0" y="6172200"/>
            <a:ext cx="9144000" cy="762000"/>
          </a:xfrm>
          <a:prstGeom prst="rect">
            <a:avLst/>
          </a:prstGeom>
          <a:noFill/>
          <a:ln w="9525">
            <a:noFill/>
            <a:miter lim="800000"/>
            <a:headEnd/>
            <a:tailEnd/>
          </a:ln>
        </p:spPr>
      </p:pic>
      <p:sp>
        <p:nvSpPr>
          <p:cNvPr id="6" name="Content Placeholder 5"/>
          <p:cNvSpPr>
            <a:spLocks noGrp="1"/>
          </p:cNvSpPr>
          <p:nvPr>
            <p:ph idx="1"/>
          </p:nvPr>
        </p:nvSpPr>
        <p:spPr>
          <a:xfrm>
            <a:off x="152400" y="914400"/>
            <a:ext cx="8839200" cy="5334000"/>
          </a:xfrm>
        </p:spPr>
        <p:txBody>
          <a:bodyPr>
            <a:normAutofit/>
          </a:bodyPr>
          <a:lstStyle/>
          <a:p>
            <a:pPr marL="0" indent="0">
              <a:buNone/>
            </a:pPr>
            <a:endParaRPr lang="en-US" sz="1800" dirty="0"/>
          </a:p>
          <a:p>
            <a:pPr marL="0" indent="0">
              <a:buNone/>
            </a:pPr>
            <a:endParaRPr lang="en-US" sz="2600" i="1" dirty="0" smtClean="0"/>
          </a:p>
        </p:txBody>
      </p:sp>
      <p:sp>
        <p:nvSpPr>
          <p:cNvPr id="3" name="Rectangle 2"/>
          <p:cNvSpPr/>
          <p:nvPr/>
        </p:nvSpPr>
        <p:spPr>
          <a:xfrm>
            <a:off x="381000" y="947657"/>
            <a:ext cx="8382000" cy="5601533"/>
          </a:xfrm>
          <a:prstGeom prst="rect">
            <a:avLst/>
          </a:prstGeom>
        </p:spPr>
        <p:txBody>
          <a:bodyPr wrap="square">
            <a:spAutoFit/>
          </a:bodyPr>
          <a:lstStyle/>
          <a:p>
            <a:pPr algn="just"/>
            <a:r>
              <a:rPr lang="en-US" i="1" dirty="0"/>
              <a:t>Konstantin </a:t>
            </a:r>
            <a:r>
              <a:rPr lang="en-US" i="1" dirty="0" err="1" smtClean="0"/>
              <a:t>Krit</a:t>
            </a:r>
            <a:r>
              <a:rPr lang="sr-Latn-RS" i="1" dirty="0" smtClean="0"/>
              <a:t>j</a:t>
            </a:r>
            <a:r>
              <a:rPr lang="en-US" i="1" dirty="0" smtClean="0"/>
              <a:t>an</a:t>
            </a:r>
            <a:r>
              <a:rPr lang="en-US" i="1" dirty="0"/>
              <a:t>, </a:t>
            </a:r>
            <a:r>
              <a:rPr lang="sr-Latn-RS" i="1" dirty="0" smtClean="0"/>
              <a:t>rukovodilac Odeljenja za posebne državne budžetske rashode, Ministarstvo finansija Jermenije, presedavajući Izvršnog odbora ZPB:  </a:t>
            </a:r>
          </a:p>
          <a:p>
            <a:pPr algn="just"/>
            <a:r>
              <a:rPr lang="en-US" dirty="0" smtClean="0">
                <a:solidFill>
                  <a:srgbClr val="7030A0"/>
                </a:solidFill>
              </a:rPr>
              <a:t>	</a:t>
            </a:r>
            <a:r>
              <a:rPr lang="en-US" sz="1600" dirty="0" smtClean="0">
                <a:solidFill>
                  <a:srgbClr val="7030A0"/>
                </a:solidFill>
              </a:rPr>
              <a:t>“</a:t>
            </a:r>
            <a:r>
              <a:rPr lang="sr-Latn-RS" sz="1600" dirty="0" smtClean="0">
                <a:solidFill>
                  <a:srgbClr val="7030A0"/>
                </a:solidFill>
              </a:rPr>
              <a:t>Akcioni plan ZPB predstavlja zajednički napor i nastavićemo sa osiguravanjem da je plan oblikovan kako bi odgovorio potrebama naših članova.“</a:t>
            </a:r>
          </a:p>
          <a:p>
            <a:pPr algn="just"/>
            <a:r>
              <a:rPr lang="en-US" dirty="0" smtClean="0"/>
              <a:t>(</a:t>
            </a:r>
            <a:r>
              <a:rPr lang="sr-Latn-RS" dirty="0" smtClean="0"/>
              <a:t>Izvor</a:t>
            </a:r>
            <a:r>
              <a:rPr lang="en-US" dirty="0"/>
              <a:t>: </a:t>
            </a:r>
            <a:r>
              <a:rPr lang="en-US" dirty="0" err="1"/>
              <a:t>Citat</a:t>
            </a:r>
            <a:r>
              <a:rPr lang="en-US" dirty="0"/>
              <a:t> </a:t>
            </a:r>
            <a:r>
              <a:rPr lang="en-US" dirty="0" err="1"/>
              <a:t>koji</a:t>
            </a:r>
            <a:r>
              <a:rPr lang="en-US" dirty="0"/>
              <a:t> je </a:t>
            </a:r>
            <a:r>
              <a:rPr lang="sr-Latn-RS" dirty="0" smtClean="0"/>
              <a:t>dao g-din Kirtjan </a:t>
            </a:r>
            <a:r>
              <a:rPr lang="en-US" dirty="0" err="1" smtClean="0"/>
              <a:t>za</a:t>
            </a:r>
            <a:r>
              <a:rPr lang="en-US" dirty="0" smtClean="0"/>
              <a:t> </a:t>
            </a:r>
            <a:r>
              <a:rPr lang="en-US" dirty="0" err="1"/>
              <a:t>potrebe</a:t>
            </a:r>
            <a:r>
              <a:rPr lang="en-US" dirty="0"/>
              <a:t> </a:t>
            </a:r>
            <a:r>
              <a:rPr lang="en-US" dirty="0" err="1"/>
              <a:t>pripreme</a:t>
            </a:r>
            <a:r>
              <a:rPr lang="en-US" dirty="0"/>
              <a:t> </a:t>
            </a:r>
            <a:r>
              <a:rPr lang="en-US" dirty="0" err="1"/>
              <a:t>promotivnog</a:t>
            </a:r>
            <a:r>
              <a:rPr lang="en-US" dirty="0"/>
              <a:t> video </a:t>
            </a:r>
            <a:r>
              <a:rPr lang="en-US" dirty="0" err="1"/>
              <a:t>zapisa</a:t>
            </a:r>
            <a:r>
              <a:rPr lang="en-US" dirty="0"/>
              <a:t> ZPB </a:t>
            </a:r>
            <a:r>
              <a:rPr lang="en-US" dirty="0" err="1"/>
              <a:t>koji</a:t>
            </a:r>
            <a:r>
              <a:rPr lang="en-US" dirty="0"/>
              <a:t> je </a:t>
            </a:r>
            <a:r>
              <a:rPr lang="en-US" dirty="0" err="1"/>
              <a:t>korišćen</a:t>
            </a:r>
            <a:r>
              <a:rPr lang="en-US" dirty="0"/>
              <a:t> </a:t>
            </a:r>
            <a:r>
              <a:rPr lang="en-US" dirty="0" err="1"/>
              <a:t>tokom</a:t>
            </a:r>
            <a:r>
              <a:rPr lang="en-US" dirty="0"/>
              <a:t> </a:t>
            </a:r>
            <a:r>
              <a:rPr lang="en-US" dirty="0" err="1"/>
              <a:t>Mešovitog</a:t>
            </a:r>
            <a:r>
              <a:rPr lang="en-US" dirty="0"/>
              <a:t> </a:t>
            </a:r>
            <a:r>
              <a:rPr lang="en-US" dirty="0" err="1"/>
              <a:t>sastanka</a:t>
            </a:r>
            <a:r>
              <a:rPr lang="en-US" dirty="0"/>
              <a:t> </a:t>
            </a:r>
            <a:r>
              <a:rPr lang="en-US" dirty="0" err="1"/>
              <a:t>Zajednica</a:t>
            </a:r>
            <a:r>
              <a:rPr lang="en-US" dirty="0"/>
              <a:t> </a:t>
            </a:r>
            <a:r>
              <a:rPr lang="en-US" dirty="0" err="1"/>
              <a:t>praksi</a:t>
            </a:r>
            <a:r>
              <a:rPr lang="en-US" dirty="0"/>
              <a:t> 2014. </a:t>
            </a:r>
            <a:r>
              <a:rPr lang="en-US" dirty="0" err="1" smtClean="0"/>
              <a:t>godine</a:t>
            </a:r>
            <a:r>
              <a:rPr lang="sr-Latn-RS" dirty="0" smtClean="0"/>
              <a:t>).</a:t>
            </a:r>
          </a:p>
          <a:p>
            <a:pPr algn="just"/>
            <a:endParaRPr lang="sr-Latn-RS" dirty="0"/>
          </a:p>
          <a:p>
            <a:r>
              <a:rPr lang="sr-Latn-RS" dirty="0" smtClean="0"/>
              <a:t>Prema </a:t>
            </a:r>
            <a:r>
              <a:rPr lang="en-US" dirty="0" err="1" smtClean="0"/>
              <a:t>Mladenk</a:t>
            </a:r>
            <a:r>
              <a:rPr lang="sr-Latn-RS" dirty="0" smtClean="0"/>
              <a:t>i</a:t>
            </a:r>
            <a:r>
              <a:rPr lang="en-US" dirty="0" smtClean="0"/>
              <a:t> </a:t>
            </a:r>
            <a:r>
              <a:rPr lang="en-US" dirty="0" err="1"/>
              <a:t>Karačić</a:t>
            </a:r>
            <a:r>
              <a:rPr lang="en-US" dirty="0"/>
              <a:t>, </a:t>
            </a:r>
            <a:r>
              <a:rPr lang="sr-Latn-RS" dirty="0" smtClean="0"/>
              <a:t>rukovodiocu Odeljenja za državno računovodstvo u Sektoru za  izvršenje budžeta, Ministarstvo finansija Hrvatske, i članice Izvršnog odbora ZPB: </a:t>
            </a:r>
          </a:p>
          <a:p>
            <a:pPr lvl="1"/>
            <a:r>
              <a:rPr lang="sr-Latn-RS" sz="1600" i="1" dirty="0" smtClean="0"/>
              <a:t>„</a:t>
            </a:r>
            <a:r>
              <a:rPr lang="sr-Latn-RS" sz="1600" i="1" dirty="0" smtClean="0">
                <a:solidFill>
                  <a:srgbClr val="7030A0"/>
                </a:solidFill>
              </a:rPr>
              <a:t>Reformske oblasti koje su identifikovane od strane PEMPAL-a su u najvećoj mogućoj meri </a:t>
            </a:r>
            <a:r>
              <a:rPr lang="sr-Latn-RS" sz="1600" i="1" dirty="0">
                <a:solidFill>
                  <a:srgbClr val="7030A0"/>
                </a:solidFill>
              </a:rPr>
              <a:t>usklađene </a:t>
            </a:r>
            <a:r>
              <a:rPr lang="sr-Latn-RS" sz="1600" i="1" dirty="0" smtClean="0">
                <a:solidFill>
                  <a:srgbClr val="7030A0"/>
                </a:solidFill>
              </a:rPr>
              <a:t>sa Vladinim prioritetnim oblastima. Ovo je nastalo zahvaljujući godišnjem procesu konsultacija na kojem sve zemlje članice dobijaju mogućnost da iskažu svoje preference. Sve iskazane preference se ne mogu uvažiti usled ograničenog budžeta i raspoloživog vremena za učestvovanje, ali smo došli do saznanja da većina zemalja vredno radi na istim vrstama reformi. Ovakve reforme su odabrane kao teme koje trebaju da budu obrađene tokom održavanja plenarnih sastanaka na kojima učestvuju svi članovi mreže. Ostali prioriteti koji su zajednički podgrupi zemalja članica mreže su obrađeni putem manjih studijskih poseta ili sastanaka radnih grupa.“</a:t>
            </a:r>
          </a:p>
          <a:p>
            <a:r>
              <a:rPr lang="en-US" i="1" dirty="0" smtClean="0"/>
              <a:t>(</a:t>
            </a:r>
            <a:r>
              <a:rPr lang="sr-Latn-RS" dirty="0" smtClean="0"/>
              <a:t>Izvor</a:t>
            </a:r>
            <a:r>
              <a:rPr lang="en-US" dirty="0" smtClean="0"/>
              <a:t>:  </a:t>
            </a:r>
            <a:r>
              <a:rPr lang="sr-Latn-RS" dirty="0" smtClean="0"/>
              <a:t>Povratne informacije obezbeđene tokom održavanja plenarnog sastanka ZPB 2015. godine na temu fiskalne konsolidacije</a:t>
            </a:r>
            <a:r>
              <a:rPr lang="en-US" dirty="0" smtClean="0"/>
              <a:t>)</a:t>
            </a:r>
            <a:endParaRPr lang="en-US" dirty="0"/>
          </a:p>
          <a:p>
            <a:pPr algn="just"/>
            <a:endParaRPr lang="en-US" dirty="0"/>
          </a:p>
        </p:txBody>
      </p:sp>
    </p:spTree>
    <p:extLst>
      <p:ext uri="{BB962C8B-B14F-4D97-AF65-F5344CB8AC3E}">
        <p14:creationId xmlns:p14="http://schemas.microsoft.com/office/powerpoint/2010/main" val="33427251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28600"/>
            <a:ext cx="8229600" cy="6477000"/>
          </a:xfrm>
          <a:ln>
            <a:solidFill>
              <a:schemeClr val="tx1"/>
            </a:solidFill>
          </a:ln>
        </p:spPr>
        <p:txBody>
          <a:bodyPr>
            <a:normAutofit/>
          </a:bodyPr>
          <a:lstStyle/>
          <a:p>
            <a:endParaRPr lang="hu-HU" sz="900" i="1" dirty="0" smtClean="0">
              <a:solidFill>
                <a:schemeClr val="tx1"/>
              </a:solidFill>
            </a:endParaRPr>
          </a:p>
          <a:p>
            <a:r>
              <a:rPr lang="sr-Latn-RS" sz="4000" i="1" dirty="0">
                <a:solidFill>
                  <a:schemeClr val="tx1"/>
                </a:solidFill>
              </a:rPr>
              <a:t>Ciljevi izlaznog rezultata </a:t>
            </a:r>
            <a:r>
              <a:rPr lang="en-US" sz="4000" i="1" dirty="0">
                <a:solidFill>
                  <a:schemeClr val="tx1"/>
                </a:solidFill>
              </a:rPr>
              <a:t>PEMPAL</a:t>
            </a:r>
            <a:r>
              <a:rPr lang="sr-Latn-RS" sz="4000" i="1" dirty="0">
                <a:solidFill>
                  <a:schemeClr val="tx1"/>
                </a:solidFill>
              </a:rPr>
              <a:t>-a</a:t>
            </a:r>
            <a:endParaRPr lang="en-US" sz="4000" i="1" dirty="0">
              <a:solidFill>
                <a:schemeClr val="tx1"/>
              </a:solidFill>
            </a:endParaRPr>
          </a:p>
        </p:txBody>
      </p:sp>
      <p:sp>
        <p:nvSpPr>
          <p:cNvPr id="5" name="Slide Number Placeholder 4"/>
          <p:cNvSpPr>
            <a:spLocks noGrp="1"/>
          </p:cNvSpPr>
          <p:nvPr>
            <p:ph type="sldNum" sz="quarter" idx="12"/>
          </p:nvPr>
        </p:nvSpPr>
        <p:spPr/>
        <p:txBody>
          <a:bodyPr/>
          <a:lstStyle/>
          <a:p>
            <a:fld id="{7B9792E3-0ED1-4636-9AD2-0933D53E70C7}" type="slidenum">
              <a:rPr lang="en-US" smtClean="0"/>
              <a:pPr/>
              <a:t>12</a:t>
            </a:fld>
            <a:endParaRPr lang="en-US" dirty="0"/>
          </a:p>
        </p:txBody>
      </p:sp>
      <p:graphicFrame>
        <p:nvGraphicFramePr>
          <p:cNvPr id="9" name="Diagram 8"/>
          <p:cNvGraphicFramePr/>
          <p:nvPr>
            <p:extLst>
              <p:ext uri="{D42A27DB-BD31-4B8C-83A1-F6EECF244321}">
                <p14:modId xmlns:p14="http://schemas.microsoft.com/office/powerpoint/2010/main" val="876014785"/>
              </p:ext>
            </p:extLst>
          </p:nvPr>
        </p:nvGraphicFramePr>
        <p:xfrm>
          <a:off x="533400" y="1219200"/>
          <a:ext cx="7924800" cy="5349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Рисунок 11" descr="pempal-logo.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42572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4850" y="51883"/>
            <a:ext cx="8362950" cy="564356"/>
          </a:xfrm>
        </p:spPr>
        <p:txBody>
          <a:bodyPr>
            <a:noAutofit/>
          </a:bodyPr>
          <a:lstStyle/>
          <a:p>
            <a:pPr lvl="0"/>
            <a:r>
              <a:rPr lang="bs-Latn-BA" sz="2400" b="1" u="sng" dirty="0" smtClean="0"/>
              <a:t>Cilj </a:t>
            </a:r>
            <a:r>
              <a:rPr lang="en-US" sz="2400" b="1" u="sng" dirty="0" smtClean="0"/>
              <a:t>2</a:t>
            </a:r>
            <a:r>
              <a:rPr lang="en-US" sz="2400" b="1" dirty="0"/>
              <a:t>:</a:t>
            </a:r>
            <a:r>
              <a:rPr lang="bs-Latn-BA" sz="2400" b="1" dirty="0"/>
              <a:t> </a:t>
            </a:r>
            <a:r>
              <a:rPr lang="sr-Latn-RS" sz="2000" b="1" dirty="0" smtClean="0"/>
              <a:t>KVALITET RESURSA I USLUGA MREŽE </a:t>
            </a:r>
            <a:r>
              <a:rPr lang="en-US" sz="2000" b="1" dirty="0" smtClean="0"/>
              <a:t>(1)</a:t>
            </a:r>
            <a:endParaRPr lang="ru-RU" sz="2000" b="1" dirty="0"/>
          </a:p>
        </p:txBody>
      </p:sp>
      <p:sp>
        <p:nvSpPr>
          <p:cNvPr id="3" name="Содержимое 2"/>
          <p:cNvSpPr>
            <a:spLocks noGrp="1"/>
          </p:cNvSpPr>
          <p:nvPr>
            <p:ph idx="1"/>
          </p:nvPr>
        </p:nvSpPr>
        <p:spPr>
          <a:xfrm>
            <a:off x="704850" y="533400"/>
            <a:ext cx="8362950" cy="6324600"/>
          </a:xfrm>
        </p:spPr>
        <p:txBody>
          <a:bodyPr>
            <a:noAutofit/>
          </a:bodyPr>
          <a:lstStyle/>
          <a:p>
            <a:pPr marL="400050" algn="just"/>
            <a:r>
              <a:rPr lang="sr-Latn-RS" sz="1300" dirty="0" smtClean="0">
                <a:cs typeface="Aharoni" pitchFamily="2" charset="-79"/>
              </a:rPr>
              <a:t>Značajan rast u ZPB posmatran od početka kalendarske 2012. godine.</a:t>
            </a:r>
            <a:endParaRPr lang="en-US" sz="1300" dirty="0" smtClean="0">
              <a:cs typeface="Aharoni" pitchFamily="2" charset="-79"/>
            </a:endParaRPr>
          </a:p>
          <a:p>
            <a:pPr marL="400050" algn="just"/>
            <a:r>
              <a:rPr lang="sr-Latn-RS" sz="1300" dirty="0" smtClean="0">
                <a:cs typeface="Aharoni" pitchFamily="2" charset="-79"/>
              </a:rPr>
              <a:t>Od kalendarske 2012., postoji osnaživanje Resursnog tima i Izvršnog odbora putem uključivanja više članova radi pružanja podrške povećanom rastu članstva. Trenutno, Resursni tim ima 3 do 4 ključna člana, a Izvršni odbor 10 članova iz 8 zemalja članica mreže. Održavanje uzastopnih događaja je bilo izvodljivije kako bi se umanjili troškovi. Napomena: Tabela </a:t>
            </a:r>
            <a:r>
              <a:rPr lang="sr-Latn-RS" sz="1300" u="sng" dirty="0" smtClean="0">
                <a:cs typeface="Aharoni" pitchFamily="2" charset="-79"/>
              </a:rPr>
              <a:t>isključuje</a:t>
            </a:r>
            <a:r>
              <a:rPr lang="sr-Latn-RS" sz="1300" dirty="0" smtClean="0">
                <a:cs typeface="Aharoni" pitchFamily="2" charset="-79"/>
              </a:rPr>
              <a:t> sastanke Izvršnog odbora i mešovite sastanke Zajednica praksi. </a:t>
            </a:r>
            <a:endParaRPr lang="en-US" sz="1300" dirty="0" smtClean="0">
              <a:cs typeface="Aharoni" pitchFamily="2" charset="-79"/>
            </a:endParaRPr>
          </a:p>
          <a:p>
            <a:pPr marL="800100" lvl="1" algn="just"/>
            <a:endParaRPr lang="en-US" sz="1400" dirty="0">
              <a:cs typeface="Aharoni" pitchFamily="2" charset="-79"/>
            </a:endParaRPr>
          </a:p>
          <a:p>
            <a:pPr marL="800100" lvl="1" algn="just"/>
            <a:endParaRPr lang="en-US" sz="1400" dirty="0" smtClean="0">
              <a:cs typeface="Aharoni" pitchFamily="2" charset="-79"/>
            </a:endParaRPr>
          </a:p>
          <a:p>
            <a:pPr marL="514350" lvl="1" indent="0" algn="just">
              <a:buNone/>
            </a:pPr>
            <a:endParaRPr lang="en-US" sz="1400" dirty="0">
              <a:cs typeface="Aharoni" pitchFamily="2" charset="-79"/>
            </a:endParaRPr>
          </a:p>
        </p:txBody>
      </p:sp>
      <p:sp>
        <p:nvSpPr>
          <p:cNvPr id="4" name="Номер слайда 3"/>
          <p:cNvSpPr>
            <a:spLocks noGrp="1"/>
          </p:cNvSpPr>
          <p:nvPr>
            <p:ph type="sldNum" sz="quarter" idx="12"/>
          </p:nvPr>
        </p:nvSpPr>
        <p:spPr/>
        <p:txBody>
          <a:bodyPr/>
          <a:lstStyle/>
          <a:p>
            <a:fld id="{7B9792E3-0ED1-4636-9AD2-0933D53E70C7}" type="slidenum">
              <a:rPr lang="en-US" smtClean="0"/>
              <a:pPr/>
              <a:t>13</a:t>
            </a:fld>
            <a:endParaRPr lang="en-US" dirty="0"/>
          </a:p>
        </p:txBody>
      </p:sp>
      <p:pic>
        <p:nvPicPr>
          <p:cNvPr id="5" name="Рисунок 11" descr="pempal-logo.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3201291378"/>
              </p:ext>
            </p:extLst>
          </p:nvPr>
        </p:nvGraphicFramePr>
        <p:xfrm>
          <a:off x="704850" y="1904999"/>
          <a:ext cx="8362949" cy="5170371"/>
        </p:xfrm>
        <a:graphic>
          <a:graphicData uri="http://schemas.openxmlformats.org/drawingml/2006/table">
            <a:tbl>
              <a:tblPr firstRow="1" bandRow="1">
                <a:tableStyleId>{5C22544A-7EE6-4342-B048-85BDC9FD1C3A}</a:tableStyleId>
              </a:tblPr>
              <a:tblGrid>
                <a:gridCol w="1557804"/>
                <a:gridCol w="1065867"/>
                <a:gridCol w="2098936"/>
                <a:gridCol w="2000548"/>
                <a:gridCol w="1639794"/>
              </a:tblGrid>
              <a:tr h="385695">
                <a:tc>
                  <a:txBody>
                    <a:bodyPr/>
                    <a:lstStyle/>
                    <a:p>
                      <a:r>
                        <a:rPr lang="sr-Latn-RS" sz="900" dirty="0" smtClean="0"/>
                        <a:t>Događaji ZPB </a:t>
                      </a:r>
                      <a:endParaRPr lang="en-US" sz="900" dirty="0"/>
                    </a:p>
                  </a:txBody>
                  <a:tcPr/>
                </a:tc>
                <a:tc>
                  <a:txBody>
                    <a:bodyPr/>
                    <a:lstStyle/>
                    <a:p>
                      <a:r>
                        <a:rPr lang="sr-Latn-RS" sz="900" dirty="0" smtClean="0"/>
                        <a:t>Kalendarska </a:t>
                      </a:r>
                      <a:r>
                        <a:rPr lang="en-US" sz="900" dirty="0" smtClean="0"/>
                        <a:t>2012</a:t>
                      </a:r>
                      <a:r>
                        <a:rPr lang="sr-Latn-RS" sz="900" dirty="0" smtClean="0"/>
                        <a:t>. </a:t>
                      </a:r>
                      <a:endParaRPr lang="en-US" sz="900" dirty="0"/>
                    </a:p>
                  </a:txBody>
                  <a:tcPr/>
                </a:tc>
                <a:tc>
                  <a:txBody>
                    <a:bodyPr/>
                    <a:lstStyle/>
                    <a:p>
                      <a:r>
                        <a:rPr lang="sr-Latn-RS" sz="900" dirty="0" smtClean="0"/>
                        <a:t>Kalendarska </a:t>
                      </a:r>
                      <a:r>
                        <a:rPr lang="en-US" sz="900" dirty="0" smtClean="0"/>
                        <a:t>2013</a:t>
                      </a:r>
                      <a:r>
                        <a:rPr lang="sr-Latn-RS" sz="900" dirty="0" smtClean="0"/>
                        <a:t>.</a:t>
                      </a:r>
                      <a:endParaRPr lang="en-US" sz="900" dirty="0"/>
                    </a:p>
                  </a:txBody>
                  <a:tcPr/>
                </a:tc>
                <a:tc>
                  <a:txBody>
                    <a:bodyPr/>
                    <a:lstStyle/>
                    <a:p>
                      <a:r>
                        <a:rPr lang="sr-Latn-RS" sz="900" dirty="0" smtClean="0"/>
                        <a:t>Kalendarska </a:t>
                      </a:r>
                      <a:r>
                        <a:rPr lang="en-US" sz="900" dirty="0" smtClean="0"/>
                        <a:t>2014</a:t>
                      </a:r>
                      <a:r>
                        <a:rPr lang="sr-Latn-RS" sz="900" dirty="0" smtClean="0"/>
                        <a:t>.</a:t>
                      </a:r>
                      <a:endParaRPr lang="en-US" sz="900" dirty="0"/>
                    </a:p>
                  </a:txBody>
                  <a:tcPr/>
                </a:tc>
                <a:tc>
                  <a:txBody>
                    <a:bodyPr/>
                    <a:lstStyle/>
                    <a:p>
                      <a:r>
                        <a:rPr lang="sr-Latn-RS" sz="900" dirty="0" smtClean="0"/>
                        <a:t>Kalendarska </a:t>
                      </a:r>
                      <a:r>
                        <a:rPr lang="en-US" sz="900" dirty="0" smtClean="0"/>
                        <a:t>2015</a:t>
                      </a:r>
                      <a:r>
                        <a:rPr lang="sr-Latn-RS" sz="900" dirty="0" smtClean="0"/>
                        <a:t>.</a:t>
                      </a:r>
                      <a:endParaRPr lang="en-US" sz="900" dirty="0"/>
                    </a:p>
                  </a:txBody>
                  <a:tcPr/>
                </a:tc>
              </a:tr>
              <a:tr h="739250">
                <a:tc>
                  <a:txBody>
                    <a:bodyPr/>
                    <a:lstStyle/>
                    <a:p>
                      <a:r>
                        <a:rPr lang="sr-Latn-RS" sz="900" dirty="0" smtClean="0"/>
                        <a:t>Godišnji plenarni sastanak </a:t>
                      </a:r>
                      <a:endParaRPr lang="en-US" sz="900" dirty="0"/>
                    </a:p>
                  </a:txBody>
                  <a:tcPr/>
                </a:tc>
                <a:tc>
                  <a:txBody>
                    <a:bodyPr/>
                    <a:lstStyle/>
                    <a:p>
                      <a:r>
                        <a:rPr lang="en-US" sz="2000" dirty="0" smtClean="0"/>
                        <a:t>1 </a:t>
                      </a:r>
                      <a:r>
                        <a:rPr lang="en-US" sz="900" dirty="0" smtClean="0"/>
                        <a:t>(</a:t>
                      </a:r>
                      <a:r>
                        <a:rPr lang="en-US" sz="900" dirty="0" err="1" smtClean="0"/>
                        <a:t>Sloveni</a:t>
                      </a:r>
                      <a:r>
                        <a:rPr lang="sr-Latn-RS" sz="900" dirty="0" smtClean="0"/>
                        <a:t>j</a:t>
                      </a:r>
                      <a:r>
                        <a:rPr lang="en-US" sz="900" dirty="0" smtClean="0"/>
                        <a:t>a:</a:t>
                      </a:r>
                    </a:p>
                    <a:p>
                      <a:r>
                        <a:rPr lang="en-US" sz="900" dirty="0" smtClean="0"/>
                        <a:t>Program</a:t>
                      </a:r>
                      <a:r>
                        <a:rPr lang="sr-Latn-RS" sz="900" dirty="0" smtClean="0"/>
                        <a:t>sko budžetiranje</a:t>
                      </a:r>
                      <a:r>
                        <a:rPr lang="en-US" sz="900" dirty="0" smtClean="0"/>
                        <a:t>)</a:t>
                      </a:r>
                    </a:p>
                  </a:txBody>
                  <a:tcPr/>
                </a:tc>
                <a:tc>
                  <a:txBody>
                    <a:bodyPr/>
                    <a:lstStyle/>
                    <a:p>
                      <a:r>
                        <a:rPr lang="sr-Latn-RS" sz="2000" dirty="0" smtClean="0"/>
                        <a:t>1</a:t>
                      </a:r>
                      <a:r>
                        <a:rPr lang="en-US" sz="900" dirty="0" smtClean="0"/>
                        <a:t> </a:t>
                      </a:r>
                      <a:r>
                        <a:rPr lang="en-US" sz="900" kern="1200" dirty="0" smtClean="0">
                          <a:solidFill>
                            <a:schemeClr val="dk1"/>
                          </a:solidFill>
                          <a:latin typeface="+mn-lt"/>
                          <a:ea typeface="+mn-ea"/>
                          <a:cs typeface="+mn-cs"/>
                        </a:rPr>
                        <a:t>(</a:t>
                      </a:r>
                      <a:r>
                        <a:rPr lang="en-US" sz="900" kern="1200" dirty="0" err="1" smtClean="0">
                          <a:solidFill>
                            <a:schemeClr val="dk1"/>
                          </a:solidFill>
                          <a:latin typeface="+mn-lt"/>
                          <a:ea typeface="+mn-ea"/>
                          <a:cs typeface="+mn-cs"/>
                        </a:rPr>
                        <a:t>Albani</a:t>
                      </a:r>
                      <a:r>
                        <a:rPr lang="sr-Latn-RS" sz="900" kern="1200" dirty="0" smtClean="0">
                          <a:solidFill>
                            <a:schemeClr val="dk1"/>
                          </a:solidFill>
                          <a:latin typeface="+mn-lt"/>
                          <a:ea typeface="+mn-ea"/>
                          <a:cs typeface="+mn-cs"/>
                        </a:rPr>
                        <a:t>j</a:t>
                      </a:r>
                      <a:r>
                        <a:rPr lang="en-US" sz="900" kern="1200" dirty="0" smtClean="0">
                          <a:solidFill>
                            <a:schemeClr val="dk1"/>
                          </a:solidFill>
                          <a:latin typeface="+mn-lt"/>
                          <a:ea typeface="+mn-ea"/>
                          <a:cs typeface="+mn-cs"/>
                        </a:rPr>
                        <a:t>a:</a:t>
                      </a:r>
                      <a:r>
                        <a:rPr lang="sr-Latn-RS" sz="900" kern="1200" dirty="0" smtClean="0">
                          <a:solidFill>
                            <a:schemeClr val="dk1"/>
                          </a:solidFill>
                          <a:latin typeface="+mn-lt"/>
                          <a:ea typeface="+mn-ea"/>
                          <a:cs typeface="+mn-cs"/>
                        </a:rPr>
                        <a:t> Aspekti programskog budžetiranja</a:t>
                      </a:r>
                      <a:r>
                        <a:rPr lang="en-US" sz="900" kern="1200" dirty="0" smtClean="0">
                          <a:solidFill>
                            <a:schemeClr val="dk1"/>
                          </a:solidFill>
                          <a:latin typeface="+mn-lt"/>
                          <a:ea typeface="+mn-ea"/>
                          <a:cs typeface="+mn-cs"/>
                        </a:rPr>
                        <a:t>)</a:t>
                      </a:r>
                      <a:endParaRPr lang="en-US" sz="900" kern="1200" dirty="0">
                        <a:solidFill>
                          <a:schemeClr val="dk1"/>
                        </a:solidFill>
                        <a:latin typeface="+mn-lt"/>
                        <a:ea typeface="+mn-ea"/>
                        <a:cs typeface="+mn-cs"/>
                      </a:endParaRPr>
                    </a:p>
                  </a:txBody>
                  <a:tcPr/>
                </a:tc>
                <a:tc>
                  <a:txBody>
                    <a:bodyPr/>
                    <a:lstStyle/>
                    <a:p>
                      <a:r>
                        <a:rPr lang="en-US" sz="2000" dirty="0" smtClean="0"/>
                        <a:t>1 </a:t>
                      </a:r>
                      <a:r>
                        <a:rPr lang="en-US" sz="900" kern="1200" dirty="0" smtClean="0">
                          <a:solidFill>
                            <a:schemeClr val="dk1"/>
                          </a:solidFill>
                          <a:latin typeface="+mn-lt"/>
                          <a:ea typeface="+mn-ea"/>
                          <a:cs typeface="+mn-cs"/>
                        </a:rPr>
                        <a:t>(Tur</a:t>
                      </a:r>
                      <a:r>
                        <a:rPr lang="sr-Latn-RS" sz="900" kern="1200" dirty="0" smtClean="0">
                          <a:solidFill>
                            <a:schemeClr val="dk1"/>
                          </a:solidFill>
                          <a:latin typeface="+mn-lt"/>
                          <a:ea typeface="+mn-ea"/>
                          <a:cs typeface="+mn-cs"/>
                        </a:rPr>
                        <a:t>s</a:t>
                      </a:r>
                      <a:r>
                        <a:rPr lang="en-US" sz="900" kern="1200" dirty="0" smtClean="0">
                          <a:solidFill>
                            <a:schemeClr val="dk1"/>
                          </a:solidFill>
                          <a:latin typeface="+mn-lt"/>
                          <a:ea typeface="+mn-ea"/>
                          <a:cs typeface="+mn-cs"/>
                        </a:rPr>
                        <a:t>k</a:t>
                      </a:r>
                      <a:r>
                        <a:rPr lang="sr-Latn-RS" sz="900" kern="1200" dirty="0" smtClean="0">
                          <a:solidFill>
                            <a:schemeClr val="dk1"/>
                          </a:solidFill>
                          <a:latin typeface="+mn-lt"/>
                          <a:ea typeface="+mn-ea"/>
                          <a:cs typeface="+mn-cs"/>
                        </a:rPr>
                        <a:t>a</a:t>
                      </a:r>
                      <a:r>
                        <a:rPr lang="en-US" sz="900" kern="1200" dirty="0" smtClean="0">
                          <a:solidFill>
                            <a:schemeClr val="dk1"/>
                          </a:solidFill>
                          <a:latin typeface="+mn-lt"/>
                          <a:ea typeface="+mn-ea"/>
                          <a:cs typeface="+mn-cs"/>
                        </a:rPr>
                        <a:t>:</a:t>
                      </a:r>
                      <a:r>
                        <a:rPr lang="sr-Latn-RS" sz="900" kern="1200" dirty="0" smtClean="0">
                          <a:solidFill>
                            <a:schemeClr val="dk1"/>
                          </a:solidFill>
                          <a:latin typeface="+mn-lt"/>
                          <a:ea typeface="+mn-ea"/>
                          <a:cs typeface="+mn-cs"/>
                        </a:rPr>
                        <a:t> Monitoring i evaluacija zasnovani na rezultatima</a:t>
                      </a:r>
                      <a:r>
                        <a:rPr lang="en-US" sz="900" kern="1200" dirty="0" smtClean="0">
                          <a:solidFill>
                            <a:schemeClr val="dk1"/>
                          </a:solidFill>
                          <a:latin typeface="+mn-lt"/>
                          <a:ea typeface="+mn-ea"/>
                          <a:cs typeface="+mn-cs"/>
                        </a:rPr>
                        <a:t>)</a:t>
                      </a:r>
                      <a:endParaRPr lang="en-US" sz="900" kern="1200" dirty="0">
                        <a:solidFill>
                          <a:schemeClr val="dk1"/>
                        </a:solidFill>
                        <a:latin typeface="+mn-lt"/>
                        <a:ea typeface="+mn-ea"/>
                        <a:cs typeface="+mn-cs"/>
                      </a:endParaRPr>
                    </a:p>
                  </a:txBody>
                  <a:tcPr/>
                </a:tc>
                <a:tc>
                  <a:txBody>
                    <a:bodyPr/>
                    <a:lstStyle/>
                    <a:p>
                      <a:pPr marL="0" algn="l" defTabSz="914400" rtl="0" eaLnBrk="1" latinLnBrk="0" hangingPunct="1"/>
                      <a:r>
                        <a:rPr lang="en-US" sz="2000" dirty="0" smtClean="0"/>
                        <a:t>1</a:t>
                      </a:r>
                      <a:r>
                        <a:rPr lang="en-US" sz="900" dirty="0" smtClean="0"/>
                        <a:t> </a:t>
                      </a:r>
                      <a:r>
                        <a:rPr lang="en-US" sz="900" kern="1200" dirty="0" smtClean="0">
                          <a:solidFill>
                            <a:schemeClr val="dk1"/>
                          </a:solidFill>
                          <a:latin typeface="+mn-lt"/>
                          <a:ea typeface="+mn-ea"/>
                          <a:cs typeface="+mn-cs"/>
                        </a:rPr>
                        <a:t>(</a:t>
                      </a:r>
                      <a:r>
                        <a:rPr lang="sr-Latn-RS" sz="900" kern="1200" dirty="0" smtClean="0">
                          <a:solidFill>
                            <a:schemeClr val="dk1"/>
                          </a:solidFill>
                          <a:latin typeface="+mn-lt"/>
                          <a:ea typeface="+mn-ea"/>
                          <a:cs typeface="+mn-cs"/>
                        </a:rPr>
                        <a:t>Jermenija</a:t>
                      </a:r>
                      <a:r>
                        <a:rPr lang="en-US" sz="900" kern="1200" dirty="0" smtClean="0">
                          <a:solidFill>
                            <a:schemeClr val="dk1"/>
                          </a:solidFill>
                          <a:latin typeface="+mn-lt"/>
                          <a:ea typeface="+mn-ea"/>
                          <a:cs typeface="+mn-cs"/>
                        </a:rPr>
                        <a:t>:</a:t>
                      </a:r>
                      <a:r>
                        <a:rPr lang="sr-Latn-RS" sz="900" kern="1200" dirty="0" smtClean="0">
                          <a:solidFill>
                            <a:schemeClr val="dk1"/>
                          </a:solidFill>
                          <a:latin typeface="+mn-lt"/>
                          <a:ea typeface="+mn-ea"/>
                          <a:cs typeface="+mn-cs"/>
                        </a:rPr>
                        <a:t> Fiskalna konsolidacija</a:t>
                      </a:r>
                      <a:r>
                        <a:rPr lang="en-US" sz="900" kern="1200" dirty="0" smtClean="0">
                          <a:solidFill>
                            <a:schemeClr val="dk1"/>
                          </a:solidFill>
                          <a:latin typeface="+mn-lt"/>
                          <a:ea typeface="+mn-ea"/>
                          <a:cs typeface="+mn-cs"/>
                        </a:rPr>
                        <a:t>)</a:t>
                      </a:r>
                      <a:endParaRPr lang="en-US" sz="900" kern="1200" dirty="0">
                        <a:solidFill>
                          <a:schemeClr val="dk1"/>
                        </a:solidFill>
                        <a:latin typeface="+mn-lt"/>
                        <a:ea typeface="+mn-ea"/>
                        <a:cs typeface="+mn-cs"/>
                      </a:endParaRPr>
                    </a:p>
                  </a:txBody>
                  <a:tcPr/>
                </a:tc>
              </a:tr>
              <a:tr h="529462">
                <a:tc>
                  <a:txBody>
                    <a:bodyPr/>
                    <a:lstStyle/>
                    <a:p>
                      <a:r>
                        <a:rPr lang="sr-Latn-RS" sz="900" dirty="0" smtClean="0"/>
                        <a:t>Godišnji sastanak viših budžetskih zvaničnika OECD-a </a:t>
                      </a:r>
                      <a:endParaRPr lang="en-US" sz="900" dirty="0"/>
                    </a:p>
                  </a:txBody>
                  <a:tcPr/>
                </a:tc>
                <a:tc>
                  <a:txBody>
                    <a:bodyPr/>
                    <a:lstStyle/>
                    <a:p>
                      <a:r>
                        <a:rPr lang="en-US" sz="2000" dirty="0" smtClean="0"/>
                        <a:t>1 </a:t>
                      </a:r>
                      <a:endParaRPr lang="en-US" sz="2000" dirty="0"/>
                    </a:p>
                  </a:txBody>
                  <a:tcPr/>
                </a:tc>
                <a:tc>
                  <a:txBody>
                    <a:bodyPr/>
                    <a:lstStyle/>
                    <a:p>
                      <a:r>
                        <a:rPr lang="en-US" sz="2000" dirty="0" smtClean="0"/>
                        <a:t>1</a:t>
                      </a:r>
                      <a:endParaRPr lang="en-US" sz="2000" dirty="0"/>
                    </a:p>
                  </a:txBody>
                  <a:tcPr/>
                </a:tc>
                <a:tc>
                  <a:txBody>
                    <a:bodyPr/>
                    <a:lstStyle/>
                    <a:p>
                      <a:r>
                        <a:rPr lang="en-US" sz="2000" dirty="0" smtClean="0"/>
                        <a:t>1</a:t>
                      </a:r>
                      <a:endParaRPr lang="en-US" sz="2000" dirty="0"/>
                    </a:p>
                  </a:txBody>
                  <a:tcPr/>
                </a:tc>
                <a:tc>
                  <a:txBody>
                    <a:bodyPr/>
                    <a:lstStyle/>
                    <a:p>
                      <a:r>
                        <a:rPr lang="en-US" sz="2000" dirty="0" smtClean="0"/>
                        <a:t>1</a:t>
                      </a:r>
                      <a:endParaRPr lang="en-US" sz="2000" dirty="0"/>
                    </a:p>
                  </a:txBody>
                  <a:tcPr/>
                </a:tc>
              </a:tr>
              <a:tr h="1092804">
                <a:tc>
                  <a:txBody>
                    <a:bodyPr/>
                    <a:lstStyle/>
                    <a:p>
                      <a:r>
                        <a:rPr lang="en-US" sz="900" dirty="0" smtClean="0"/>
                        <a:t>Stud</a:t>
                      </a:r>
                      <a:r>
                        <a:rPr lang="sr-Latn-RS" sz="900" dirty="0" smtClean="0"/>
                        <a:t>ijske posete </a:t>
                      </a:r>
                      <a:endParaRPr lang="en-US" sz="900" dirty="0"/>
                    </a:p>
                  </a:txBody>
                  <a:tcPr/>
                </a:tc>
                <a:tc>
                  <a:txBody>
                    <a:bodyPr/>
                    <a:lstStyle/>
                    <a:p>
                      <a:r>
                        <a:rPr lang="en-US" sz="2000" dirty="0" smtClean="0"/>
                        <a:t>0</a:t>
                      </a:r>
                      <a:endParaRPr lang="en-US" sz="2000" dirty="0"/>
                    </a:p>
                  </a:txBody>
                  <a:tcPr/>
                </a:tc>
                <a:tc>
                  <a:txBody>
                    <a:bodyPr/>
                    <a:lstStyle/>
                    <a:p>
                      <a:r>
                        <a:rPr lang="en-US" sz="2000" baseline="0" dirty="0" smtClean="0"/>
                        <a:t>4</a:t>
                      </a:r>
                      <a:r>
                        <a:rPr lang="en-US" sz="900" baseline="0" dirty="0" smtClean="0"/>
                        <a:t> (</a:t>
                      </a:r>
                      <a:r>
                        <a:rPr lang="sr-Latn-RS" sz="900" baseline="0" dirty="0" smtClean="0"/>
                        <a:t>Gruzija</a:t>
                      </a:r>
                      <a:r>
                        <a:rPr lang="en-US" sz="900" baseline="0" dirty="0" smtClean="0"/>
                        <a:t>:</a:t>
                      </a:r>
                      <a:r>
                        <a:rPr lang="sr-Latn-RS" sz="900" baseline="0" dirty="0" smtClean="0"/>
                        <a:t> </a:t>
                      </a:r>
                      <a:r>
                        <a:rPr lang="en-US" sz="900" baseline="0" dirty="0" smtClean="0"/>
                        <a:t>IT </a:t>
                      </a:r>
                      <a:r>
                        <a:rPr lang="sr-Latn-RS" sz="900" baseline="0" dirty="0" smtClean="0"/>
                        <a:t>sistemi za budžetsko planiranje</a:t>
                      </a:r>
                      <a:r>
                        <a:rPr lang="en-US" sz="900" baseline="0" dirty="0" smtClean="0"/>
                        <a:t>, </a:t>
                      </a:r>
                      <a:r>
                        <a:rPr lang="sr-Latn-RS" sz="900" baseline="0" dirty="0" smtClean="0"/>
                        <a:t>Velika Britanija</a:t>
                      </a:r>
                      <a:r>
                        <a:rPr lang="en-US" sz="900" baseline="0" dirty="0" smtClean="0"/>
                        <a:t>:</a:t>
                      </a:r>
                      <a:r>
                        <a:rPr lang="sr-Latn-RS" sz="900" baseline="0" dirty="0" smtClean="0"/>
                        <a:t> Finansiranje sektora obrazovanja, Irska</a:t>
                      </a:r>
                      <a:r>
                        <a:rPr lang="en-US" sz="900" baseline="0" dirty="0" smtClean="0"/>
                        <a:t>:</a:t>
                      </a:r>
                      <a:r>
                        <a:rPr lang="sr-Latn-RS" sz="900" baseline="0" dirty="0" smtClean="0"/>
                        <a:t> Pregledi potrošnje</a:t>
                      </a:r>
                      <a:r>
                        <a:rPr lang="en-US" sz="900" baseline="0" dirty="0" smtClean="0"/>
                        <a:t>, Pol</a:t>
                      </a:r>
                      <a:r>
                        <a:rPr lang="sr-Latn-RS" sz="900" baseline="0" dirty="0" smtClean="0"/>
                        <a:t>jska</a:t>
                      </a:r>
                      <a:r>
                        <a:rPr lang="en-US" sz="900" baseline="0" dirty="0" smtClean="0"/>
                        <a:t>:</a:t>
                      </a:r>
                      <a:r>
                        <a:rPr lang="sr-Latn-RS" sz="900" baseline="0" dirty="0" smtClean="0"/>
                        <a:t> Programsko budžetiranje na lokalnom nivou</a:t>
                      </a:r>
                      <a:r>
                        <a:rPr lang="en-US" sz="900" baseline="0" dirty="0" smtClean="0"/>
                        <a:t>)</a:t>
                      </a:r>
                      <a:endParaRPr lang="en-US" sz="900" dirty="0"/>
                    </a:p>
                  </a:txBody>
                  <a:tcPr/>
                </a:tc>
                <a:tc>
                  <a:txBody>
                    <a:bodyPr/>
                    <a:lstStyle/>
                    <a:p>
                      <a:r>
                        <a:rPr lang="en-US" sz="2000" dirty="0" smtClean="0"/>
                        <a:t>2</a:t>
                      </a:r>
                      <a:r>
                        <a:rPr lang="en-US" sz="900" dirty="0" smtClean="0"/>
                        <a:t> </a:t>
                      </a:r>
                      <a:r>
                        <a:rPr lang="en-US" sz="900" kern="1200" baseline="0" dirty="0" smtClean="0">
                          <a:solidFill>
                            <a:schemeClr val="dk1"/>
                          </a:solidFill>
                          <a:latin typeface="+mn-lt"/>
                          <a:ea typeface="+mn-ea"/>
                          <a:cs typeface="+mn-cs"/>
                        </a:rPr>
                        <a:t>(</a:t>
                      </a:r>
                      <a:r>
                        <a:rPr lang="en-US" sz="900" kern="1200" baseline="0" dirty="0" err="1" smtClean="0">
                          <a:solidFill>
                            <a:schemeClr val="dk1"/>
                          </a:solidFill>
                          <a:latin typeface="+mn-lt"/>
                          <a:ea typeface="+mn-ea"/>
                          <a:cs typeface="+mn-cs"/>
                        </a:rPr>
                        <a:t>Austri</a:t>
                      </a:r>
                      <a:r>
                        <a:rPr lang="sr-Latn-RS" sz="900" kern="1200" baseline="0" dirty="0" smtClean="0">
                          <a:solidFill>
                            <a:schemeClr val="dk1"/>
                          </a:solidFill>
                          <a:latin typeface="+mn-lt"/>
                          <a:ea typeface="+mn-ea"/>
                          <a:cs typeface="+mn-cs"/>
                        </a:rPr>
                        <a:t>j</a:t>
                      </a:r>
                      <a:r>
                        <a:rPr lang="en-US" sz="900" kern="1200" baseline="0" dirty="0" smtClean="0">
                          <a:solidFill>
                            <a:schemeClr val="dk1"/>
                          </a:solidFill>
                          <a:latin typeface="+mn-lt"/>
                          <a:ea typeface="+mn-ea"/>
                          <a:cs typeface="+mn-cs"/>
                        </a:rPr>
                        <a:t>a:</a:t>
                      </a:r>
                      <a:r>
                        <a:rPr lang="sr-Latn-RS" sz="900" kern="1200" baseline="0" dirty="0" smtClean="0">
                          <a:solidFill>
                            <a:schemeClr val="dk1"/>
                          </a:solidFill>
                          <a:latin typeface="+mn-lt"/>
                          <a:ea typeface="+mn-ea"/>
                          <a:cs typeface="+mn-cs"/>
                        </a:rPr>
                        <a:t> Uloga parlamenta, Slovenija: Upravljanje sredstvima iz EU fondova) </a:t>
                      </a:r>
                      <a:endParaRPr lang="en-US" sz="900" kern="1200" baseline="0" dirty="0">
                        <a:solidFill>
                          <a:schemeClr val="dk1"/>
                        </a:solidFill>
                        <a:latin typeface="+mn-lt"/>
                        <a:ea typeface="+mn-ea"/>
                        <a:cs typeface="+mn-cs"/>
                      </a:endParaRPr>
                    </a:p>
                  </a:txBody>
                  <a:tcPr/>
                </a:tc>
                <a:tc>
                  <a:txBody>
                    <a:bodyPr/>
                    <a:lstStyle/>
                    <a:p>
                      <a:r>
                        <a:rPr lang="en-US" sz="2000" dirty="0" smtClean="0"/>
                        <a:t>3</a:t>
                      </a:r>
                      <a:r>
                        <a:rPr lang="en-US" sz="900" dirty="0" smtClean="0"/>
                        <a:t> </a:t>
                      </a:r>
                      <a:r>
                        <a:rPr lang="en-US" sz="900" kern="1200" baseline="0" dirty="0" smtClean="0">
                          <a:solidFill>
                            <a:schemeClr val="dk1"/>
                          </a:solidFill>
                          <a:latin typeface="+mn-lt"/>
                          <a:ea typeface="+mn-ea"/>
                          <a:cs typeface="+mn-cs"/>
                        </a:rPr>
                        <a:t>(</a:t>
                      </a:r>
                      <a:r>
                        <a:rPr lang="sr-Latn-RS" sz="900" kern="1200" baseline="0" dirty="0" smtClean="0">
                          <a:solidFill>
                            <a:schemeClr val="dk1"/>
                          </a:solidFill>
                          <a:latin typeface="+mn-lt"/>
                          <a:ea typeface="+mn-ea"/>
                          <a:cs typeface="+mn-cs"/>
                        </a:rPr>
                        <a:t>Južna Afrika</a:t>
                      </a:r>
                      <a:r>
                        <a:rPr lang="en-US" sz="900" kern="1200" baseline="0" dirty="0" smtClean="0">
                          <a:solidFill>
                            <a:schemeClr val="dk1"/>
                          </a:solidFill>
                          <a:latin typeface="+mn-lt"/>
                          <a:ea typeface="+mn-ea"/>
                          <a:cs typeface="+mn-cs"/>
                        </a:rPr>
                        <a:t>: </a:t>
                      </a:r>
                      <a:r>
                        <a:rPr lang="sr-Latn-RS" sz="900" kern="1200" baseline="0" dirty="0" smtClean="0">
                          <a:solidFill>
                            <a:schemeClr val="dk1"/>
                          </a:solidFill>
                          <a:latin typeface="+mn-lt"/>
                          <a:ea typeface="+mn-ea"/>
                          <a:cs typeface="+mn-cs"/>
                        </a:rPr>
                        <a:t>B</a:t>
                      </a:r>
                      <a:r>
                        <a:rPr lang="en-US" sz="900" kern="1200" baseline="0" dirty="0" err="1" smtClean="0">
                          <a:solidFill>
                            <a:schemeClr val="dk1"/>
                          </a:solidFill>
                          <a:latin typeface="+mn-lt"/>
                          <a:ea typeface="+mn-ea"/>
                          <a:cs typeface="+mn-cs"/>
                        </a:rPr>
                        <a:t>ud</a:t>
                      </a:r>
                      <a:r>
                        <a:rPr lang="sr-Latn-RS" sz="900" kern="1200" baseline="0" dirty="0" smtClean="0">
                          <a:solidFill>
                            <a:schemeClr val="dk1"/>
                          </a:solidFill>
                          <a:latin typeface="+mn-lt"/>
                          <a:ea typeface="+mn-ea"/>
                          <a:cs typeface="+mn-cs"/>
                        </a:rPr>
                        <a:t>žetska transparentnost</a:t>
                      </a:r>
                      <a:r>
                        <a:rPr lang="en-US" sz="900" kern="1200" baseline="0" dirty="0" smtClean="0">
                          <a:solidFill>
                            <a:schemeClr val="dk1"/>
                          </a:solidFill>
                          <a:latin typeface="+mn-lt"/>
                          <a:ea typeface="+mn-ea"/>
                          <a:cs typeface="+mn-cs"/>
                        </a:rPr>
                        <a:t>; </a:t>
                      </a:r>
                      <a:r>
                        <a:rPr lang="sr-Latn-RS" sz="900" kern="1200" baseline="0" dirty="0" smtClean="0">
                          <a:solidFill>
                            <a:schemeClr val="dk1"/>
                          </a:solidFill>
                          <a:latin typeface="+mn-lt"/>
                          <a:ea typeface="+mn-ea"/>
                          <a:cs typeface="+mn-cs"/>
                        </a:rPr>
                        <a:t>B</a:t>
                      </a:r>
                      <a:r>
                        <a:rPr lang="en-US" sz="900" kern="1200" baseline="0" dirty="0" err="1" smtClean="0">
                          <a:solidFill>
                            <a:schemeClr val="dk1"/>
                          </a:solidFill>
                          <a:latin typeface="+mn-lt"/>
                          <a:ea typeface="+mn-ea"/>
                          <a:cs typeface="+mn-cs"/>
                        </a:rPr>
                        <a:t>ud</a:t>
                      </a:r>
                      <a:r>
                        <a:rPr lang="sr-Latn-RS" sz="900" kern="1200" baseline="0" dirty="0" smtClean="0">
                          <a:solidFill>
                            <a:schemeClr val="dk1"/>
                          </a:solidFill>
                          <a:latin typeface="+mn-lt"/>
                          <a:ea typeface="+mn-ea"/>
                          <a:cs typeface="+mn-cs"/>
                        </a:rPr>
                        <a:t>žetska pismenost</a:t>
                      </a:r>
                      <a:r>
                        <a:rPr lang="en-US" sz="900" kern="1200" baseline="0" dirty="0" smtClean="0">
                          <a:solidFill>
                            <a:schemeClr val="dk1"/>
                          </a:solidFill>
                          <a:latin typeface="+mn-lt"/>
                          <a:ea typeface="+mn-ea"/>
                          <a:cs typeface="+mn-cs"/>
                        </a:rPr>
                        <a:t>: </a:t>
                      </a:r>
                      <a:r>
                        <a:rPr lang="sr-Latn-RS" sz="900" kern="1200" baseline="0" dirty="0" smtClean="0">
                          <a:solidFill>
                            <a:schemeClr val="dk1"/>
                          </a:solidFill>
                          <a:latin typeface="+mn-lt"/>
                          <a:ea typeface="+mn-ea"/>
                          <a:cs typeface="+mn-cs"/>
                        </a:rPr>
                        <a:t>mesto održavanja u potvrdi</a:t>
                      </a:r>
                      <a:r>
                        <a:rPr lang="en-US" sz="900" kern="1200" baseline="0" dirty="0" smtClean="0">
                          <a:solidFill>
                            <a:schemeClr val="dk1"/>
                          </a:solidFill>
                          <a:latin typeface="+mn-lt"/>
                          <a:ea typeface="+mn-ea"/>
                          <a:cs typeface="+mn-cs"/>
                        </a:rPr>
                        <a:t>, </a:t>
                      </a:r>
                      <a:r>
                        <a:rPr lang="sr-Latn-RS" sz="900" kern="1200" baseline="0" dirty="0" smtClean="0">
                          <a:solidFill>
                            <a:schemeClr val="dk1"/>
                          </a:solidFill>
                          <a:latin typeface="+mn-lt"/>
                          <a:ea typeface="+mn-ea"/>
                          <a:cs typeface="+mn-cs"/>
                        </a:rPr>
                        <a:t>Upravljanje troškovima za lična primanja zaposlenih</a:t>
                      </a:r>
                      <a:r>
                        <a:rPr lang="en-US" sz="900" kern="1200" baseline="0" dirty="0" smtClean="0">
                          <a:solidFill>
                            <a:schemeClr val="dk1"/>
                          </a:solidFill>
                          <a:latin typeface="+mn-lt"/>
                          <a:ea typeface="+mn-ea"/>
                          <a:cs typeface="+mn-cs"/>
                        </a:rPr>
                        <a:t>: Tur</a:t>
                      </a:r>
                      <a:r>
                        <a:rPr lang="sr-Latn-RS" sz="900" kern="1200" baseline="0" dirty="0" smtClean="0">
                          <a:solidFill>
                            <a:schemeClr val="dk1"/>
                          </a:solidFill>
                          <a:latin typeface="+mn-lt"/>
                          <a:ea typeface="+mn-ea"/>
                          <a:cs typeface="+mn-cs"/>
                        </a:rPr>
                        <a:t>s</a:t>
                      </a:r>
                      <a:r>
                        <a:rPr lang="en-US" sz="900" kern="1200" baseline="0" dirty="0" smtClean="0">
                          <a:solidFill>
                            <a:schemeClr val="dk1"/>
                          </a:solidFill>
                          <a:latin typeface="+mn-lt"/>
                          <a:ea typeface="+mn-ea"/>
                          <a:cs typeface="+mn-cs"/>
                        </a:rPr>
                        <a:t>k</a:t>
                      </a:r>
                      <a:r>
                        <a:rPr lang="sr-Latn-RS" sz="900" kern="1200" baseline="0" dirty="0" smtClean="0">
                          <a:solidFill>
                            <a:schemeClr val="dk1"/>
                          </a:solidFill>
                          <a:latin typeface="+mn-lt"/>
                          <a:ea typeface="+mn-ea"/>
                          <a:cs typeface="+mn-cs"/>
                        </a:rPr>
                        <a:t>a, u potvrdi</a:t>
                      </a:r>
                      <a:r>
                        <a:rPr lang="en-US" sz="900" kern="1200" baseline="0" dirty="0" smtClean="0">
                          <a:solidFill>
                            <a:schemeClr val="dk1"/>
                          </a:solidFill>
                          <a:latin typeface="+mn-lt"/>
                          <a:ea typeface="+mn-ea"/>
                          <a:cs typeface="+mn-cs"/>
                        </a:rPr>
                        <a:t>)</a:t>
                      </a:r>
                      <a:endParaRPr lang="en-US" sz="900" kern="1200" baseline="0" dirty="0">
                        <a:solidFill>
                          <a:schemeClr val="dk1"/>
                        </a:solidFill>
                        <a:latin typeface="+mn-lt"/>
                        <a:ea typeface="+mn-ea"/>
                        <a:cs typeface="+mn-cs"/>
                      </a:endParaRPr>
                    </a:p>
                  </a:txBody>
                  <a:tcPr/>
                </a:tc>
              </a:tr>
              <a:tr h="739250">
                <a:tc>
                  <a:txBody>
                    <a:bodyPr/>
                    <a:lstStyle/>
                    <a:p>
                      <a:r>
                        <a:rPr lang="sr-Latn-RS" sz="900" dirty="0" smtClean="0"/>
                        <a:t>Video konferencijski sastanci</a:t>
                      </a:r>
                      <a:r>
                        <a:rPr lang="sr-Latn-RS" sz="900" baseline="0" dirty="0" smtClean="0"/>
                        <a:t> </a:t>
                      </a:r>
                      <a:endParaRPr lang="en-US" sz="900" dirty="0"/>
                    </a:p>
                  </a:txBody>
                  <a:tcPr/>
                </a:tc>
                <a:tc>
                  <a:txBody>
                    <a:bodyPr/>
                    <a:lstStyle/>
                    <a:p>
                      <a:r>
                        <a:rPr lang="en-US" sz="2000" dirty="0" smtClean="0"/>
                        <a:t>0</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1</a:t>
                      </a:r>
                      <a:r>
                        <a:rPr lang="en-US" sz="900" dirty="0" smtClean="0"/>
                        <a:t> </a:t>
                      </a:r>
                      <a:r>
                        <a:rPr lang="en-US" sz="900" kern="1200" baseline="0" dirty="0" smtClean="0">
                          <a:solidFill>
                            <a:schemeClr val="dk1"/>
                          </a:solidFill>
                          <a:latin typeface="+mn-lt"/>
                          <a:ea typeface="+mn-ea"/>
                          <a:cs typeface="+mn-cs"/>
                        </a:rPr>
                        <a:t>(</a:t>
                      </a:r>
                      <a:r>
                        <a:rPr lang="sr-Latn-RS" sz="900" kern="1200" baseline="0" dirty="0" smtClean="0">
                          <a:solidFill>
                            <a:schemeClr val="dk1"/>
                          </a:solidFill>
                          <a:latin typeface="+mn-lt"/>
                          <a:ea typeface="+mn-ea"/>
                          <a:cs typeface="+mn-cs"/>
                        </a:rPr>
                        <a:t>Radna grupa za upravljanje troškovima za lična primanja zaposlenih</a:t>
                      </a:r>
                      <a:r>
                        <a:rPr lang="en-US" sz="900" kern="1200" baseline="0" dirty="0" smtClean="0">
                          <a:solidFill>
                            <a:schemeClr val="dk1"/>
                          </a:solidFill>
                          <a:latin typeface="+mn-lt"/>
                          <a:ea typeface="+mn-ea"/>
                          <a:cs typeface="+mn-cs"/>
                        </a:rPr>
                        <a:t>)</a:t>
                      </a:r>
                    </a:p>
                    <a:p>
                      <a:endParaRPr lang="en-US" sz="900" dirty="0"/>
                    </a:p>
                  </a:txBody>
                  <a:tcPr/>
                </a:tc>
                <a:tc>
                  <a:txBody>
                    <a:bodyPr/>
                    <a:lstStyle/>
                    <a:p>
                      <a:r>
                        <a:rPr lang="en-US" sz="2000" dirty="0" smtClean="0"/>
                        <a:t>2</a:t>
                      </a:r>
                      <a:r>
                        <a:rPr lang="en-US" sz="900" dirty="0" smtClean="0"/>
                        <a:t> </a:t>
                      </a:r>
                      <a:r>
                        <a:rPr lang="en-US" sz="900" kern="1200" baseline="0" dirty="0" smtClean="0">
                          <a:solidFill>
                            <a:schemeClr val="dk1"/>
                          </a:solidFill>
                          <a:latin typeface="+mn-lt"/>
                          <a:ea typeface="+mn-ea"/>
                          <a:cs typeface="+mn-cs"/>
                        </a:rPr>
                        <a:t>(</a:t>
                      </a:r>
                      <a:r>
                        <a:rPr lang="sr-Latn-RS" sz="900" kern="1200" baseline="0" dirty="0" smtClean="0">
                          <a:solidFill>
                            <a:schemeClr val="dk1"/>
                          </a:solidFill>
                          <a:latin typeface="+mn-lt"/>
                          <a:ea typeface="+mn-ea"/>
                          <a:cs typeface="+mn-cs"/>
                        </a:rPr>
                        <a:t>Sastanci Radne grupe za upravljanje troškovima za lična primanja zaposlenih)</a:t>
                      </a:r>
                      <a:endParaRPr lang="en-US" sz="900" kern="1200" baseline="0" dirty="0">
                        <a:solidFill>
                          <a:schemeClr val="dk1"/>
                        </a:solidFill>
                        <a:latin typeface="+mn-lt"/>
                        <a:ea typeface="+mn-ea"/>
                        <a:cs typeface="+mn-cs"/>
                      </a:endParaRPr>
                    </a:p>
                  </a:txBody>
                  <a:tcPr/>
                </a:tc>
                <a:tc>
                  <a:txBody>
                    <a:bodyPr/>
                    <a:lstStyle/>
                    <a:p>
                      <a:pPr marL="0" algn="l" defTabSz="914400" rtl="0" eaLnBrk="1" latinLnBrk="0" hangingPunct="1"/>
                      <a:r>
                        <a:rPr lang="en-US" sz="2000" dirty="0" smtClean="0"/>
                        <a:t>3</a:t>
                      </a:r>
                      <a:r>
                        <a:rPr lang="en-US" sz="900" dirty="0" smtClean="0"/>
                        <a:t> </a:t>
                      </a:r>
                      <a:r>
                        <a:rPr lang="en-US" sz="900" kern="1200" baseline="0" dirty="0" smtClean="0">
                          <a:solidFill>
                            <a:schemeClr val="dk1"/>
                          </a:solidFill>
                          <a:latin typeface="+mn-lt"/>
                          <a:ea typeface="+mn-ea"/>
                          <a:cs typeface="+mn-cs"/>
                        </a:rPr>
                        <a:t>(</a:t>
                      </a:r>
                      <a:r>
                        <a:rPr lang="sr-Latn-RS" sz="900" kern="1200" baseline="0" dirty="0" smtClean="0">
                          <a:solidFill>
                            <a:schemeClr val="dk1"/>
                          </a:solidFill>
                          <a:latin typeface="+mn-lt"/>
                          <a:ea typeface="+mn-ea"/>
                          <a:cs typeface="+mn-cs"/>
                        </a:rPr>
                        <a:t>Sastanci Radne grupe za upravljanje troškovima za lična primanja zaposlenih </a:t>
                      </a:r>
                      <a:r>
                        <a:rPr lang="en-US" sz="900" kern="1200" baseline="0" dirty="0" smtClean="0">
                          <a:solidFill>
                            <a:schemeClr val="dk1"/>
                          </a:solidFill>
                          <a:latin typeface="+mn-lt"/>
                          <a:ea typeface="+mn-ea"/>
                          <a:cs typeface="+mn-cs"/>
                        </a:rPr>
                        <a:t>(2), bud</a:t>
                      </a:r>
                      <a:r>
                        <a:rPr lang="sr-Latn-RS" sz="900" kern="1200" baseline="0" dirty="0" smtClean="0">
                          <a:solidFill>
                            <a:schemeClr val="dk1"/>
                          </a:solidFill>
                          <a:latin typeface="+mn-lt"/>
                          <a:ea typeface="+mn-ea"/>
                          <a:cs typeface="+mn-cs"/>
                        </a:rPr>
                        <a:t>žetska pismenost </a:t>
                      </a:r>
                      <a:r>
                        <a:rPr lang="en-US" sz="900" kern="1200" baseline="0" dirty="0" smtClean="0">
                          <a:solidFill>
                            <a:schemeClr val="dk1"/>
                          </a:solidFill>
                          <a:latin typeface="+mn-lt"/>
                          <a:ea typeface="+mn-ea"/>
                          <a:cs typeface="+mn-cs"/>
                        </a:rPr>
                        <a:t>(1)</a:t>
                      </a:r>
                      <a:endParaRPr lang="en-US" sz="900" kern="1200" baseline="0" dirty="0">
                        <a:solidFill>
                          <a:schemeClr val="dk1"/>
                        </a:solidFill>
                        <a:latin typeface="+mn-lt"/>
                        <a:ea typeface="+mn-ea"/>
                        <a:cs typeface="+mn-cs"/>
                      </a:endParaRPr>
                    </a:p>
                  </a:txBody>
                  <a:tcPr/>
                </a:tc>
              </a:tr>
              <a:tr h="1092804">
                <a:tc>
                  <a:txBody>
                    <a:bodyPr/>
                    <a:lstStyle/>
                    <a:p>
                      <a:r>
                        <a:rPr lang="sr-Latn-RS" sz="900" dirty="0" smtClean="0"/>
                        <a:t>Sastanci radnih grupa</a:t>
                      </a:r>
                      <a:r>
                        <a:rPr lang="sr-Latn-RS" sz="900" baseline="0" dirty="0" smtClean="0"/>
                        <a:t> </a:t>
                      </a:r>
                      <a:endParaRPr lang="en-US" sz="900" dirty="0"/>
                    </a:p>
                  </a:txBody>
                  <a:tcPr/>
                </a:tc>
                <a:tc>
                  <a:txBody>
                    <a:bodyPr/>
                    <a:lstStyle/>
                    <a:p>
                      <a:r>
                        <a:rPr lang="en-US" sz="2000" dirty="0" smtClean="0"/>
                        <a:t>0</a:t>
                      </a:r>
                      <a:endParaRPr lang="en-US" sz="2000" dirty="0"/>
                    </a:p>
                  </a:txBody>
                  <a:tcPr/>
                </a:tc>
                <a:tc>
                  <a:txBody>
                    <a:bodyPr/>
                    <a:lstStyle/>
                    <a:p>
                      <a:r>
                        <a:rPr lang="en-US" sz="2000" dirty="0" smtClean="0"/>
                        <a:t>1</a:t>
                      </a:r>
                      <a:r>
                        <a:rPr lang="en-US" sz="900" dirty="0" smtClean="0"/>
                        <a:t> </a:t>
                      </a:r>
                      <a:r>
                        <a:rPr lang="en-US" sz="900" kern="1200" baseline="0" dirty="0" smtClean="0">
                          <a:solidFill>
                            <a:schemeClr val="dk1"/>
                          </a:solidFill>
                          <a:latin typeface="+mn-lt"/>
                          <a:ea typeface="+mn-ea"/>
                          <a:cs typeface="+mn-cs"/>
                        </a:rPr>
                        <a:t>(</a:t>
                      </a:r>
                      <a:r>
                        <a:rPr lang="sr-Latn-RS" sz="900" kern="1200" baseline="0" dirty="0" smtClean="0">
                          <a:solidFill>
                            <a:schemeClr val="dk1"/>
                          </a:solidFill>
                          <a:latin typeface="+mn-lt"/>
                          <a:ea typeface="+mn-ea"/>
                          <a:cs typeface="+mn-cs"/>
                        </a:rPr>
                        <a:t>Radionica posvećena anketi </a:t>
                      </a:r>
                      <a:r>
                        <a:rPr lang="en-US" sz="900" kern="1200" baseline="0" dirty="0" smtClean="0">
                          <a:solidFill>
                            <a:schemeClr val="dk1"/>
                          </a:solidFill>
                          <a:latin typeface="+mn-lt"/>
                          <a:ea typeface="+mn-ea"/>
                          <a:cs typeface="+mn-cs"/>
                        </a:rPr>
                        <a:t>OECD</a:t>
                      </a:r>
                      <a:r>
                        <a:rPr lang="sr-Latn-RS" sz="900" kern="1200" baseline="0" dirty="0" smtClean="0">
                          <a:solidFill>
                            <a:schemeClr val="dk1"/>
                          </a:solidFill>
                          <a:latin typeface="+mn-lt"/>
                          <a:ea typeface="+mn-ea"/>
                          <a:cs typeface="+mn-cs"/>
                        </a:rPr>
                        <a:t>-a održana zajedno sa sastankom viših budžetskih zvaničnika</a:t>
                      </a:r>
                      <a:r>
                        <a:rPr lang="en-US" sz="900" kern="1200" baseline="0" dirty="0" smtClean="0">
                          <a:solidFill>
                            <a:schemeClr val="dk1"/>
                          </a:solidFill>
                          <a:latin typeface="+mn-lt"/>
                          <a:ea typeface="+mn-ea"/>
                          <a:cs typeface="+mn-cs"/>
                        </a:rPr>
                        <a:t>)</a:t>
                      </a:r>
                      <a:endParaRPr lang="en-US" sz="900" kern="1200" baseline="0" dirty="0">
                        <a:solidFill>
                          <a:schemeClr val="dk1"/>
                        </a:solidFill>
                        <a:latin typeface="+mn-lt"/>
                        <a:ea typeface="+mn-ea"/>
                        <a:cs typeface="+mn-cs"/>
                      </a:endParaRPr>
                    </a:p>
                  </a:txBody>
                  <a:tcPr/>
                </a:tc>
                <a:tc>
                  <a:txBody>
                    <a:bodyPr/>
                    <a:lstStyle/>
                    <a:p>
                      <a:pPr marL="0" algn="l" defTabSz="914400" rtl="0" eaLnBrk="1" latinLnBrk="0" hangingPunct="1"/>
                      <a:r>
                        <a:rPr lang="en-US" sz="2000" dirty="0" smtClean="0"/>
                        <a:t>2</a:t>
                      </a:r>
                      <a:r>
                        <a:rPr lang="en-US" sz="900" dirty="0" smtClean="0"/>
                        <a:t> </a:t>
                      </a:r>
                      <a:r>
                        <a:rPr lang="en-US" sz="900" kern="1200" baseline="0" dirty="0" smtClean="0">
                          <a:solidFill>
                            <a:schemeClr val="dk1"/>
                          </a:solidFill>
                          <a:latin typeface="+mn-lt"/>
                          <a:ea typeface="+mn-ea"/>
                          <a:cs typeface="+mn-cs"/>
                        </a:rPr>
                        <a:t>(PEFA </a:t>
                      </a:r>
                      <a:r>
                        <a:rPr lang="sr-Latn-RS" sz="900" kern="1200" baseline="0" dirty="0" smtClean="0">
                          <a:solidFill>
                            <a:schemeClr val="dk1"/>
                          </a:solidFill>
                          <a:latin typeface="+mn-lt"/>
                          <a:ea typeface="+mn-ea"/>
                          <a:cs typeface="+mn-cs"/>
                        </a:rPr>
                        <a:t>radionica održana zajedno sa sastankom viših budžetskih zvaničnika, sastanak radne grupe za upravljanje troškovima za lična primanja zaposlenih održana zajedno sa zajedničkim sastankom Zajednica praksi u Moskvi)</a:t>
                      </a:r>
                    </a:p>
                  </a:txBody>
                  <a:tcPr/>
                </a:tc>
                <a:tc>
                  <a:txBody>
                    <a:bodyPr/>
                    <a:lstStyle/>
                    <a:p>
                      <a:pPr marL="0" algn="l" defTabSz="914400" rtl="0" eaLnBrk="1" latinLnBrk="0" hangingPunct="1"/>
                      <a:r>
                        <a:rPr lang="en-US" sz="2000" dirty="0" smtClean="0"/>
                        <a:t>1</a:t>
                      </a:r>
                      <a:r>
                        <a:rPr lang="en-US" sz="900" dirty="0" smtClean="0"/>
                        <a:t> </a:t>
                      </a:r>
                      <a:r>
                        <a:rPr lang="en-US" sz="900" kern="1200" baseline="0" dirty="0" smtClean="0">
                          <a:solidFill>
                            <a:schemeClr val="dk1"/>
                          </a:solidFill>
                          <a:latin typeface="+mn-lt"/>
                          <a:ea typeface="+mn-ea"/>
                          <a:cs typeface="+mn-cs"/>
                        </a:rPr>
                        <a:t>(</a:t>
                      </a:r>
                      <a:r>
                        <a:rPr lang="sr-Latn-RS" sz="900" kern="1200" baseline="0" dirty="0" smtClean="0">
                          <a:solidFill>
                            <a:schemeClr val="dk1"/>
                          </a:solidFill>
                          <a:latin typeface="+mn-lt"/>
                          <a:ea typeface="+mn-ea"/>
                          <a:cs typeface="+mn-cs"/>
                        </a:rPr>
                        <a:t>radna grupa za budžetsku pismenost održana zajedno sa sastankom viših budžetskih zvaničnika u Varšavi)</a:t>
                      </a:r>
                    </a:p>
                  </a:txBody>
                  <a:tcPr/>
                </a:tc>
              </a:tr>
              <a:tr h="373737">
                <a:tc>
                  <a:txBody>
                    <a:bodyPr/>
                    <a:lstStyle/>
                    <a:p>
                      <a:r>
                        <a:rPr lang="sr-Latn-RS" sz="900" dirty="0" smtClean="0"/>
                        <a:t>Ukupan broj sastanaka </a:t>
                      </a:r>
                      <a:endParaRPr lang="en-US" sz="900" dirty="0"/>
                    </a:p>
                  </a:txBody>
                  <a:tcPr/>
                </a:tc>
                <a:tc>
                  <a:txBody>
                    <a:bodyPr/>
                    <a:lstStyle/>
                    <a:p>
                      <a:r>
                        <a:rPr lang="en-US" sz="2000" dirty="0" smtClean="0"/>
                        <a:t>2</a:t>
                      </a:r>
                      <a:endParaRPr lang="en-US" sz="2000" dirty="0"/>
                    </a:p>
                  </a:txBody>
                  <a:tcPr/>
                </a:tc>
                <a:tc>
                  <a:txBody>
                    <a:bodyPr/>
                    <a:lstStyle/>
                    <a:p>
                      <a:r>
                        <a:rPr lang="en-US" sz="2000" dirty="0" smtClean="0"/>
                        <a:t>8</a:t>
                      </a:r>
                      <a:endParaRPr lang="en-US" sz="2000" dirty="0"/>
                    </a:p>
                  </a:txBody>
                  <a:tcPr/>
                </a:tc>
                <a:tc>
                  <a:txBody>
                    <a:bodyPr/>
                    <a:lstStyle/>
                    <a:p>
                      <a:r>
                        <a:rPr lang="en-US" sz="2000" dirty="0" smtClean="0"/>
                        <a:t>8</a:t>
                      </a:r>
                      <a:endParaRPr lang="en-US" sz="2000" dirty="0"/>
                    </a:p>
                  </a:txBody>
                  <a:tcPr/>
                </a:tc>
                <a:tc>
                  <a:txBody>
                    <a:bodyPr/>
                    <a:lstStyle/>
                    <a:p>
                      <a:r>
                        <a:rPr lang="en-US" sz="2000" dirty="0" smtClean="0"/>
                        <a:t>9</a:t>
                      </a:r>
                      <a:endParaRPr lang="en-US" sz="2000" dirty="0"/>
                    </a:p>
                  </a:txBody>
                  <a:tcPr/>
                </a:tc>
              </a:tr>
            </a:tbl>
          </a:graphicData>
        </a:graphic>
      </p:graphicFrame>
    </p:spTree>
    <p:extLst>
      <p:ext uri="{BB962C8B-B14F-4D97-AF65-F5344CB8AC3E}">
        <p14:creationId xmlns:p14="http://schemas.microsoft.com/office/powerpoint/2010/main" val="17645885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838200"/>
            <a:ext cx="8077200" cy="5943600"/>
          </a:xfrm>
        </p:spPr>
        <p:txBody>
          <a:bodyPr rtlCol="0">
            <a:noAutofit/>
          </a:bodyPr>
          <a:lstStyle/>
          <a:p>
            <a:pPr algn="l">
              <a:defRPr/>
            </a:pPr>
            <a:endParaRPr lang="en-US" sz="1000" b="1" u="sng" dirty="0" smtClean="0"/>
          </a:p>
          <a:p>
            <a:pPr algn="l">
              <a:defRPr/>
            </a:pPr>
            <a:endParaRPr lang="en-US" sz="1000" b="1" u="sng" dirty="0"/>
          </a:p>
          <a:p>
            <a:pPr algn="l">
              <a:defRPr/>
            </a:pPr>
            <a:endParaRPr lang="en-US" sz="1000" b="1" u="sng" dirty="0" smtClean="0"/>
          </a:p>
          <a:p>
            <a:pPr algn="l">
              <a:defRPr/>
            </a:pPr>
            <a:endParaRPr lang="en-US" sz="1000" b="1" u="sng" dirty="0"/>
          </a:p>
          <a:p>
            <a:pPr algn="l">
              <a:defRPr/>
            </a:pPr>
            <a:endParaRPr lang="en-US" sz="1000" b="1" u="sng" dirty="0" smtClean="0"/>
          </a:p>
          <a:p>
            <a:pPr algn="l">
              <a:defRPr/>
            </a:pPr>
            <a:endParaRPr lang="en-US" sz="1000" b="1" u="sng" dirty="0"/>
          </a:p>
          <a:p>
            <a:pPr algn="l">
              <a:defRPr/>
            </a:pPr>
            <a:endParaRPr lang="en-US" sz="1000" b="1" u="sng" dirty="0" smtClean="0"/>
          </a:p>
          <a:p>
            <a:pPr algn="l">
              <a:defRPr/>
            </a:pPr>
            <a:r>
              <a:rPr lang="en-US" sz="1000" dirty="0"/>
              <a:t/>
            </a:r>
            <a:br>
              <a:rPr lang="en-US" sz="1000" dirty="0"/>
            </a:br>
            <a:r>
              <a:rPr lang="en-US" sz="1000" dirty="0" smtClean="0"/>
              <a:t/>
            </a:r>
            <a:br>
              <a:rPr lang="en-US" sz="1000" dirty="0" smtClean="0"/>
            </a:br>
            <a:endParaRPr lang="en-US" sz="1000" dirty="0">
              <a:solidFill>
                <a:schemeClr val="tx1"/>
              </a:solidFill>
            </a:endParaRPr>
          </a:p>
        </p:txBody>
      </p:sp>
      <p:pic>
        <p:nvPicPr>
          <p:cNvPr id="12291" name="Рисунок 11" descr="pempal-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Рисунок 15" descr="pempal-logo-top.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81000"/>
            <a:ext cx="3581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Box 1"/>
          <p:cNvSpPr txBox="1">
            <a:spLocks noChangeArrowheads="1"/>
          </p:cNvSpPr>
          <p:nvPr/>
        </p:nvSpPr>
        <p:spPr bwMode="auto">
          <a:xfrm>
            <a:off x="1219200" y="624959"/>
            <a:ext cx="7467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latin typeface="Arial" panose="020B0604020202020204" pitchFamily="34" charset="0"/>
              </a:rPr>
              <a:t>  </a:t>
            </a:r>
            <a:r>
              <a:rPr lang="sr-Latn-RS" altLang="en-US" sz="1800" dirty="0" smtClean="0">
                <a:latin typeface="Arial" panose="020B0604020202020204" pitchFamily="34" charset="0"/>
              </a:rPr>
              <a:t>Ukupno je 8 zemalja predstavljeno u sastavu Izvršnog odbora ZPB </a:t>
            </a:r>
            <a:endParaRPr lang="en-US" altLang="en-US" sz="1800" dirty="0">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715159952"/>
              </p:ext>
            </p:extLst>
          </p:nvPr>
        </p:nvGraphicFramePr>
        <p:xfrm>
          <a:off x="2057400" y="1008063"/>
          <a:ext cx="6096000" cy="5699458"/>
        </p:xfrm>
        <a:graphic>
          <a:graphicData uri="http://schemas.openxmlformats.org/drawingml/2006/table">
            <a:tbl>
              <a:tblPr firstRow="1" bandRow="1">
                <a:tableStyleId>{5C22544A-7EE6-4342-B048-85BDC9FD1C3A}</a:tableStyleId>
              </a:tblPr>
              <a:tblGrid>
                <a:gridCol w="3048000"/>
                <a:gridCol w="3048000"/>
              </a:tblGrid>
              <a:tr h="2041918">
                <a:tc>
                  <a:txBody>
                    <a:bodyPr/>
                    <a:lstStyle/>
                    <a:p>
                      <a:r>
                        <a:rPr lang="sr-Latn-RS" sz="1600" b="1" u="sng" dirty="0" smtClean="0"/>
                        <a:t>G-din </a:t>
                      </a:r>
                      <a:r>
                        <a:rPr lang="en-US" sz="1600" b="1" u="sng" dirty="0" smtClean="0"/>
                        <a:t>Konstantin </a:t>
                      </a:r>
                      <a:r>
                        <a:rPr lang="en-US" sz="1600" b="1" u="sng" dirty="0" err="1" smtClean="0"/>
                        <a:t>Krit</a:t>
                      </a:r>
                      <a:r>
                        <a:rPr lang="sr-Latn-RS" sz="1600" b="1" u="sng" dirty="0" smtClean="0"/>
                        <a:t>j</a:t>
                      </a:r>
                      <a:r>
                        <a:rPr lang="en-US" sz="1600" b="1" u="sng" dirty="0" smtClean="0"/>
                        <a:t>an</a:t>
                      </a:r>
                      <a:r>
                        <a:rPr lang="en-US" sz="1600" b="1" dirty="0" smtClean="0"/>
                        <a:t/>
                      </a:r>
                      <a:br>
                        <a:rPr lang="en-US" sz="1600" b="1" dirty="0" smtClean="0"/>
                      </a:br>
                      <a:r>
                        <a:rPr lang="sr-Latn-RS" sz="1600" b="1" dirty="0" smtClean="0"/>
                        <a:t>PRESEDAVAJUĆI</a:t>
                      </a:r>
                      <a:r>
                        <a:rPr lang="sr-Latn-RS" sz="1600" b="1" baseline="0" dirty="0" smtClean="0"/>
                        <a:t> </a:t>
                      </a:r>
                      <a:r>
                        <a:rPr lang="en-US" sz="1600" dirty="0" smtClean="0"/>
                        <a:t/>
                      </a:r>
                      <a:br>
                        <a:rPr lang="en-US" sz="1600" dirty="0" smtClean="0"/>
                      </a:br>
                      <a:r>
                        <a:rPr lang="en-US" sz="1600" dirty="0" err="1" smtClean="0"/>
                        <a:t>Minist</a:t>
                      </a:r>
                      <a:r>
                        <a:rPr lang="sr-Latn-RS" sz="1600" dirty="0" smtClean="0"/>
                        <a:t>a</a:t>
                      </a:r>
                      <a:r>
                        <a:rPr lang="en-US" sz="1600" dirty="0" smtClean="0"/>
                        <a:t>r</a:t>
                      </a:r>
                      <a:r>
                        <a:rPr lang="sr-Latn-RS" sz="1600" dirty="0" smtClean="0"/>
                        <a:t>stvo finansija </a:t>
                      </a:r>
                      <a:r>
                        <a:rPr lang="en-US" sz="1600" dirty="0" smtClean="0"/>
                        <a:t/>
                      </a:r>
                      <a:br>
                        <a:rPr lang="en-US" sz="1600" dirty="0" smtClean="0"/>
                      </a:br>
                      <a:r>
                        <a:rPr lang="sr-Latn-RS" sz="1600" dirty="0" smtClean="0"/>
                        <a:t>Jermenija </a:t>
                      </a:r>
                      <a:endParaRPr lang="en-US" sz="1600" dirty="0"/>
                    </a:p>
                  </a:txBody>
                  <a:tcPr marT="45690" marB="456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RS" sz="1600" b="1" dirty="0" smtClean="0"/>
                        <a:t>ZAMENICE PRESEDAVAJUĆEG</a:t>
                      </a:r>
                      <a:r>
                        <a:rPr lang="sr-Latn-RS" sz="1600" b="1" baseline="0" dirty="0" smtClean="0"/>
                        <a:t> </a:t>
                      </a:r>
                      <a:endParaRPr lang="en-US" sz="1600" b="1"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r-Latn-RS" sz="1600" b="1" u="sng" dirty="0" smtClean="0"/>
                        <a:t>G-đa </a:t>
                      </a:r>
                      <a:r>
                        <a:rPr lang="en-US" sz="1600" b="1" u="sng" dirty="0" err="1" smtClean="0"/>
                        <a:t>Gelardina</a:t>
                      </a:r>
                      <a:r>
                        <a:rPr lang="en-US" sz="1600" b="1" u="sng" dirty="0" smtClean="0"/>
                        <a:t> </a:t>
                      </a:r>
                      <a:r>
                        <a:rPr lang="en-US" sz="1600" b="1" u="sng" dirty="0" err="1" smtClean="0"/>
                        <a:t>Prodani</a:t>
                      </a:r>
                      <a:r>
                        <a:rPr lang="en-US" sz="1600" dirty="0" smtClean="0"/>
                        <a:t/>
                      </a:r>
                      <a:br>
                        <a:rPr lang="en-US" sz="1600" dirty="0" smtClean="0"/>
                      </a:br>
                      <a:r>
                        <a:rPr lang="en-US" sz="1600" dirty="0" err="1" smtClean="0"/>
                        <a:t>Minist</a:t>
                      </a:r>
                      <a:r>
                        <a:rPr lang="sr-Latn-RS" sz="1600" dirty="0" smtClean="0"/>
                        <a:t>a</a:t>
                      </a:r>
                      <a:r>
                        <a:rPr lang="en-US" sz="1600" dirty="0" smtClean="0"/>
                        <a:t>r</a:t>
                      </a:r>
                      <a:r>
                        <a:rPr lang="sr-Latn-RS" sz="1600" dirty="0" smtClean="0"/>
                        <a:t>stvo finansija </a:t>
                      </a:r>
                      <a:r>
                        <a:rPr lang="en-US" sz="1600" dirty="0" smtClean="0"/>
                        <a:t/>
                      </a:r>
                      <a:br>
                        <a:rPr lang="en-US" sz="1600" dirty="0" smtClean="0"/>
                      </a:br>
                      <a:r>
                        <a:rPr lang="en-US" sz="1600" dirty="0" err="1" smtClean="0"/>
                        <a:t>Albani</a:t>
                      </a:r>
                      <a:r>
                        <a:rPr lang="sr-Latn-RS" sz="1600" dirty="0" smtClean="0"/>
                        <a:t>j</a:t>
                      </a:r>
                      <a:r>
                        <a:rPr lang="en-US" sz="1600" dirty="0" smtClean="0"/>
                        <a:t>a</a:t>
                      </a:r>
                    </a:p>
                    <a:p>
                      <a:pPr marL="0" marR="0" indent="0" algn="l" defTabSz="914400" rtl="0" eaLnBrk="1" fontAlgn="auto" latinLnBrk="0" hangingPunct="1">
                        <a:lnSpc>
                          <a:spcPct val="100000"/>
                        </a:lnSpc>
                        <a:spcBef>
                          <a:spcPts val="0"/>
                        </a:spcBef>
                        <a:spcAft>
                          <a:spcPts val="0"/>
                        </a:spcAft>
                        <a:buClrTx/>
                        <a:buSzTx/>
                        <a:buFontTx/>
                        <a:buNone/>
                        <a:tabLst/>
                        <a:defRPr/>
                      </a:pPr>
                      <a:r>
                        <a:rPr lang="sr-Latn-RS" sz="1600" b="1" u="sng" dirty="0" smtClean="0"/>
                        <a:t>G-đa </a:t>
                      </a:r>
                      <a:r>
                        <a:rPr lang="en-US" sz="1600" b="1" u="sng" dirty="0" smtClean="0"/>
                        <a:t>Ana Belen</a:t>
                      </a:r>
                      <a:r>
                        <a:rPr lang="sr-Latn-RS" sz="1600" b="1" u="sng" dirty="0" smtClean="0"/>
                        <a:t>č</a:t>
                      </a:r>
                      <a:r>
                        <a:rPr lang="en-US" sz="1600" b="1" u="sng" dirty="0" err="1" smtClean="0"/>
                        <a:t>uk</a:t>
                      </a:r>
                      <a:r>
                        <a:rPr lang="en-US" sz="1600" dirty="0" smtClean="0"/>
                        <a:t/>
                      </a:r>
                      <a:br>
                        <a:rPr lang="en-US" sz="1600" dirty="0" smtClean="0"/>
                      </a:br>
                      <a:r>
                        <a:rPr lang="en-US" sz="1600" dirty="0" err="1" smtClean="0"/>
                        <a:t>Minist</a:t>
                      </a:r>
                      <a:r>
                        <a:rPr lang="sr-Latn-RS" sz="1600" dirty="0" smtClean="0"/>
                        <a:t>s</a:t>
                      </a:r>
                      <a:r>
                        <a:rPr lang="en-US" sz="1600" dirty="0" smtClean="0"/>
                        <a:t>r</a:t>
                      </a:r>
                      <a:r>
                        <a:rPr lang="sr-Latn-RS" sz="1600" dirty="0" smtClean="0"/>
                        <a:t>stvo finansija </a:t>
                      </a:r>
                      <a:r>
                        <a:rPr lang="en-US" sz="1600" dirty="0" smtClean="0"/>
                        <a:t/>
                      </a:r>
                      <a:br>
                        <a:rPr lang="en-US" sz="1600" dirty="0" smtClean="0"/>
                      </a:br>
                      <a:r>
                        <a:rPr lang="en-US" sz="1600" dirty="0" err="1" smtClean="0"/>
                        <a:t>Rus</a:t>
                      </a:r>
                      <a:r>
                        <a:rPr lang="sr-Latn-RS" sz="1600" dirty="0" smtClean="0"/>
                        <a:t>ka Federacija </a:t>
                      </a:r>
                      <a:endParaRPr lang="en-US" sz="1600" dirty="0" smtClean="0"/>
                    </a:p>
                  </a:txBody>
                  <a:tcPr marT="45690" marB="45690"/>
                </a:tc>
              </a:tr>
              <a:tr h="3657207">
                <a:tc>
                  <a:txBody>
                    <a:bodyPr/>
                    <a:lstStyle/>
                    <a:p>
                      <a:r>
                        <a:rPr lang="sr-Latn-RS" sz="1800" b="1" i="0" u="sng" kern="1200" dirty="0" smtClean="0">
                          <a:solidFill>
                            <a:schemeClr val="dk1"/>
                          </a:solidFill>
                          <a:effectLst/>
                          <a:latin typeface="+mn-lt"/>
                          <a:ea typeface="+mn-ea"/>
                          <a:cs typeface="+mn-cs"/>
                        </a:rPr>
                        <a:t>G-din </a:t>
                      </a:r>
                      <a:r>
                        <a:rPr lang="en-US" sz="1800" b="1" i="0" u="sng" kern="1200" dirty="0" err="1" smtClean="0">
                          <a:solidFill>
                            <a:schemeClr val="dk1"/>
                          </a:solidFill>
                          <a:effectLst/>
                          <a:latin typeface="+mn-lt"/>
                          <a:ea typeface="+mn-ea"/>
                          <a:cs typeface="+mn-cs"/>
                        </a:rPr>
                        <a:t>Alija</a:t>
                      </a:r>
                      <a:r>
                        <a:rPr lang="en-US" sz="1800" b="1" i="0" u="sng" kern="1200" dirty="0" smtClean="0">
                          <a:solidFill>
                            <a:schemeClr val="dk1"/>
                          </a:solidFill>
                          <a:effectLst/>
                          <a:latin typeface="+mn-lt"/>
                          <a:ea typeface="+mn-ea"/>
                          <a:cs typeface="+mn-cs"/>
                        </a:rPr>
                        <a:t> </a:t>
                      </a:r>
                      <a:r>
                        <a:rPr lang="en-US" sz="1800" b="1" i="0" u="sng" kern="1200" dirty="0" err="1" smtClean="0">
                          <a:solidFill>
                            <a:schemeClr val="dk1"/>
                          </a:solidFill>
                          <a:effectLst/>
                          <a:latin typeface="+mn-lt"/>
                          <a:ea typeface="+mn-ea"/>
                          <a:cs typeface="+mn-cs"/>
                        </a:rPr>
                        <a:t>Alijović</a:t>
                      </a:r>
                      <a:endParaRPr lang="en-US" sz="1800" b="1" i="0" u="sng" kern="1200" dirty="0" smtClean="0">
                        <a:solidFill>
                          <a:schemeClr val="dk1"/>
                        </a:solidFill>
                        <a:effectLst/>
                        <a:latin typeface="+mn-lt"/>
                        <a:ea typeface="+mn-ea"/>
                        <a:cs typeface="+mn-cs"/>
                      </a:endParaRPr>
                    </a:p>
                    <a:p>
                      <a:r>
                        <a:rPr lang="en-US" sz="1800" dirty="0" err="1" smtClean="0"/>
                        <a:t>Minist</a:t>
                      </a:r>
                      <a:r>
                        <a:rPr lang="sr-Latn-RS" sz="1800" dirty="0" smtClean="0"/>
                        <a:t>a</a:t>
                      </a:r>
                      <a:r>
                        <a:rPr lang="en-US" sz="1800" dirty="0" smtClean="0"/>
                        <a:t>r</a:t>
                      </a:r>
                      <a:r>
                        <a:rPr lang="sr-Latn-RS" sz="1800" dirty="0" smtClean="0"/>
                        <a:t>stvo finansija </a:t>
                      </a:r>
                      <a:r>
                        <a:rPr lang="bs-Latn-BA" sz="1800" dirty="0" smtClean="0"/>
                        <a:t> </a:t>
                      </a:r>
                      <a:endParaRPr lang="en-US" sz="1800" baseline="0" dirty="0" smtClean="0">
                        <a:solidFill>
                          <a:schemeClr val="tx1"/>
                        </a:solidFill>
                      </a:endParaRPr>
                    </a:p>
                    <a:p>
                      <a:r>
                        <a:rPr lang="en-US" sz="1800" dirty="0" err="1" smtClean="0"/>
                        <a:t>Federa</a:t>
                      </a:r>
                      <a:r>
                        <a:rPr lang="sr-Latn-RS" sz="1800" dirty="0" smtClean="0"/>
                        <a:t>cija Bosne i Hercegovine </a:t>
                      </a:r>
                      <a:endParaRPr lang="en-US" sz="1800" dirty="0" smtClean="0"/>
                    </a:p>
                    <a:p>
                      <a:r>
                        <a:rPr lang="sr-Latn-RS" sz="1800" b="1" u="sng" dirty="0" smtClean="0"/>
                        <a:t>G-đa </a:t>
                      </a:r>
                      <a:r>
                        <a:rPr lang="en-US" sz="1800" b="1" u="sng" dirty="0" err="1" smtClean="0"/>
                        <a:t>Mladenka</a:t>
                      </a:r>
                      <a:r>
                        <a:rPr lang="en-US" sz="1800" b="1" u="sng" dirty="0" smtClean="0"/>
                        <a:t> </a:t>
                      </a:r>
                      <a:r>
                        <a:rPr lang="en-US" sz="1800" b="1" u="sng" dirty="0" err="1" smtClean="0"/>
                        <a:t>Karačić</a:t>
                      </a:r>
                      <a:r>
                        <a:rPr lang="en-US" sz="1800" dirty="0" smtClean="0"/>
                        <a:t/>
                      </a:r>
                      <a:br>
                        <a:rPr lang="en-US" sz="1800" dirty="0" smtClean="0"/>
                      </a:br>
                      <a:r>
                        <a:rPr lang="en-US" sz="1800" dirty="0" err="1" smtClean="0"/>
                        <a:t>Minist</a:t>
                      </a:r>
                      <a:r>
                        <a:rPr lang="sr-Latn-RS" sz="1800" dirty="0" smtClean="0"/>
                        <a:t>s</a:t>
                      </a:r>
                      <a:r>
                        <a:rPr lang="en-US" sz="1800" dirty="0" smtClean="0"/>
                        <a:t>r</a:t>
                      </a:r>
                      <a:r>
                        <a:rPr lang="sr-Latn-RS" sz="1800" dirty="0" smtClean="0"/>
                        <a:t>stvo finansija </a:t>
                      </a:r>
                      <a:r>
                        <a:rPr lang="en-US" sz="1800" dirty="0" smtClean="0"/>
                        <a:t/>
                      </a:r>
                      <a:br>
                        <a:rPr lang="en-US" sz="1800" dirty="0" smtClean="0"/>
                      </a:br>
                      <a:r>
                        <a:rPr lang="sr-Latn-RS" sz="1800" dirty="0" smtClean="0"/>
                        <a:t>Hrvatska </a:t>
                      </a:r>
                      <a:endParaRPr lang="en-US" sz="1800" dirty="0" smtClean="0"/>
                    </a:p>
                    <a:p>
                      <a:r>
                        <a:rPr lang="sr-Latn-RS" sz="1800" b="1" u="sng" dirty="0" smtClean="0"/>
                        <a:t>G-din </a:t>
                      </a:r>
                      <a:r>
                        <a:rPr lang="en-US" sz="1800" b="1" u="sng" dirty="0" err="1" smtClean="0"/>
                        <a:t>Hakan</a:t>
                      </a:r>
                      <a:r>
                        <a:rPr lang="en-US" sz="1800" b="1" u="sng" dirty="0" smtClean="0"/>
                        <a:t> A</a:t>
                      </a:r>
                      <a:r>
                        <a:rPr lang="sr-Latn-RS" sz="1800" b="1" u="sng" dirty="0" smtClean="0"/>
                        <a:t>j</a:t>
                      </a:r>
                      <a:r>
                        <a:rPr lang="en-US" sz="1800" dirty="0" smtClean="0"/>
                        <a:t/>
                      </a:r>
                      <a:br>
                        <a:rPr lang="en-US" sz="1800" dirty="0" smtClean="0"/>
                      </a:br>
                      <a:r>
                        <a:rPr lang="en-US" sz="1800" dirty="0" err="1" smtClean="0"/>
                        <a:t>Minist</a:t>
                      </a:r>
                      <a:r>
                        <a:rPr lang="sr-Latn-RS" sz="1800" dirty="0" smtClean="0"/>
                        <a:t>arstvo</a:t>
                      </a:r>
                      <a:r>
                        <a:rPr lang="sr-Latn-RS" sz="1800" baseline="0" dirty="0" smtClean="0"/>
                        <a:t> finansija </a:t>
                      </a:r>
                      <a:r>
                        <a:rPr lang="en-US" sz="1800" dirty="0" smtClean="0"/>
                        <a:t/>
                      </a:r>
                      <a:br>
                        <a:rPr lang="en-US" sz="1800" dirty="0" smtClean="0"/>
                      </a:br>
                      <a:r>
                        <a:rPr lang="en-US" sz="1800" dirty="0" smtClean="0"/>
                        <a:t>Tur</a:t>
                      </a:r>
                      <a:r>
                        <a:rPr lang="sr-Latn-RS" sz="1800" dirty="0" smtClean="0"/>
                        <a:t>s</a:t>
                      </a:r>
                      <a:r>
                        <a:rPr lang="en-US" sz="1800" dirty="0" smtClean="0"/>
                        <a:t>k</a:t>
                      </a:r>
                      <a:r>
                        <a:rPr lang="sr-Latn-RS" sz="1800" dirty="0" smtClean="0"/>
                        <a:t>a</a:t>
                      </a:r>
                      <a:endParaRPr lang="en-US" sz="1800" dirty="0" smtClean="0"/>
                    </a:p>
                    <a:p>
                      <a:r>
                        <a:rPr lang="sr-Latn-RS" sz="1800" b="1" i="0" u="sng" kern="1200" dirty="0" smtClean="0">
                          <a:solidFill>
                            <a:schemeClr val="dk1"/>
                          </a:solidFill>
                          <a:effectLst/>
                          <a:latin typeface="+mn-lt"/>
                          <a:ea typeface="+mn-ea"/>
                          <a:cs typeface="+mn-cs"/>
                        </a:rPr>
                        <a:t>G-din </a:t>
                      </a:r>
                      <a:r>
                        <a:rPr lang="en-US" sz="1800" b="1" i="0" u="sng" kern="1200" dirty="0" smtClean="0">
                          <a:solidFill>
                            <a:schemeClr val="dk1"/>
                          </a:solidFill>
                          <a:effectLst/>
                          <a:latin typeface="+mn-lt"/>
                          <a:ea typeface="+mn-ea"/>
                          <a:cs typeface="+mn-cs"/>
                        </a:rPr>
                        <a:t>Mikhail </a:t>
                      </a:r>
                      <a:r>
                        <a:rPr lang="en-US" sz="1800" b="1" i="0" u="sng" kern="1200" dirty="0" err="1" smtClean="0">
                          <a:solidFill>
                            <a:schemeClr val="dk1"/>
                          </a:solidFill>
                          <a:effectLst/>
                          <a:latin typeface="+mn-lt"/>
                          <a:ea typeface="+mn-ea"/>
                          <a:cs typeface="+mn-cs"/>
                        </a:rPr>
                        <a:t>Prokhorik</a:t>
                      </a:r>
                      <a:r>
                        <a:rPr lang="en-US" sz="1800" dirty="0" smtClean="0"/>
                        <a:t/>
                      </a:r>
                      <a:br>
                        <a:rPr lang="en-US" sz="1800" dirty="0" smtClean="0"/>
                      </a:br>
                      <a:r>
                        <a:rPr lang="en-US" sz="1800" b="0" i="0" kern="1200" dirty="0" err="1" smtClean="0">
                          <a:solidFill>
                            <a:schemeClr val="dk1"/>
                          </a:solidFill>
                          <a:effectLst/>
                          <a:latin typeface="+mn-lt"/>
                          <a:ea typeface="+mn-ea"/>
                          <a:cs typeface="+mn-cs"/>
                        </a:rPr>
                        <a:t>Minist</a:t>
                      </a:r>
                      <a:r>
                        <a:rPr lang="sr-Latn-RS" sz="1800" b="0" i="0" kern="1200" dirty="0" smtClean="0">
                          <a:solidFill>
                            <a:schemeClr val="dk1"/>
                          </a:solidFill>
                          <a:effectLst/>
                          <a:latin typeface="+mn-lt"/>
                          <a:ea typeface="+mn-ea"/>
                          <a:cs typeface="+mn-cs"/>
                        </a:rPr>
                        <a:t>s</a:t>
                      </a:r>
                      <a:r>
                        <a:rPr lang="en-US" sz="1800" b="0" i="0" kern="1200" dirty="0" smtClean="0">
                          <a:solidFill>
                            <a:schemeClr val="dk1"/>
                          </a:solidFill>
                          <a:effectLst/>
                          <a:latin typeface="+mn-lt"/>
                          <a:ea typeface="+mn-ea"/>
                          <a:cs typeface="+mn-cs"/>
                        </a:rPr>
                        <a:t>r</a:t>
                      </a:r>
                      <a:r>
                        <a:rPr lang="sr-Latn-RS" sz="1800" b="0" i="0" kern="1200" dirty="0" smtClean="0">
                          <a:solidFill>
                            <a:schemeClr val="dk1"/>
                          </a:solidFill>
                          <a:effectLst/>
                          <a:latin typeface="+mn-lt"/>
                          <a:ea typeface="+mn-ea"/>
                          <a:cs typeface="+mn-cs"/>
                        </a:rPr>
                        <a:t>stvo finansija </a:t>
                      </a:r>
                      <a:r>
                        <a:rPr lang="en-US" sz="1800" dirty="0" smtClean="0"/>
                        <a:t/>
                      </a:r>
                      <a:br>
                        <a:rPr lang="en-US" sz="1800" dirty="0" smtClean="0"/>
                      </a:br>
                      <a:r>
                        <a:rPr lang="en-US" sz="1800" b="0" i="0" kern="1200" dirty="0" smtClean="0">
                          <a:solidFill>
                            <a:schemeClr val="dk1"/>
                          </a:solidFill>
                          <a:effectLst/>
                          <a:latin typeface="+mn-lt"/>
                          <a:ea typeface="+mn-ea"/>
                          <a:cs typeface="+mn-cs"/>
                        </a:rPr>
                        <a:t>Bel</a:t>
                      </a:r>
                      <a:r>
                        <a:rPr lang="sr-Latn-RS" sz="1800" b="0" i="0" kern="1200" dirty="0" smtClean="0">
                          <a:solidFill>
                            <a:schemeClr val="dk1"/>
                          </a:solidFill>
                          <a:effectLst/>
                          <a:latin typeface="+mn-lt"/>
                          <a:ea typeface="+mn-ea"/>
                          <a:cs typeface="+mn-cs"/>
                        </a:rPr>
                        <a:t>orusija </a:t>
                      </a:r>
                      <a:endParaRPr lang="en-US" sz="1800" dirty="0"/>
                    </a:p>
                  </a:txBody>
                  <a:tcPr marT="45690" marB="45690"/>
                </a:tc>
                <a:tc>
                  <a:txBody>
                    <a:bodyPr/>
                    <a:lstStyle/>
                    <a:p>
                      <a:pPr algn="l"/>
                      <a:r>
                        <a:rPr lang="sr-Latn-RS" sz="1800" b="1" u="sng" dirty="0" smtClean="0"/>
                        <a:t>G-đa</a:t>
                      </a:r>
                      <a:r>
                        <a:rPr lang="sr-Latn-RS" sz="1800" b="1" u="sng" baseline="0" dirty="0" smtClean="0"/>
                        <a:t> </a:t>
                      </a:r>
                      <a:r>
                        <a:rPr lang="en-US" sz="1800" b="1" u="sng" dirty="0" smtClean="0"/>
                        <a:t>Elena Z</a:t>
                      </a:r>
                      <a:r>
                        <a:rPr lang="sr-Latn-RS" sz="1800" b="1" u="sng" dirty="0" smtClean="0"/>
                        <a:t>j</a:t>
                      </a:r>
                      <a:r>
                        <a:rPr lang="en-US" sz="1800" b="1" u="sng" dirty="0" err="1" smtClean="0"/>
                        <a:t>unina</a:t>
                      </a:r>
                      <a:r>
                        <a:rPr lang="en-US" sz="1800" dirty="0" smtClean="0"/>
                        <a:t/>
                      </a:r>
                      <a:br>
                        <a:rPr lang="en-US" sz="1800" dirty="0" smtClean="0"/>
                      </a:br>
                      <a:r>
                        <a:rPr lang="en-US" sz="1800" dirty="0" err="1" smtClean="0"/>
                        <a:t>Minist</a:t>
                      </a:r>
                      <a:r>
                        <a:rPr lang="sr-Latn-RS" sz="1800" dirty="0" smtClean="0"/>
                        <a:t>s</a:t>
                      </a:r>
                      <a:r>
                        <a:rPr lang="en-US" sz="1800" dirty="0" smtClean="0"/>
                        <a:t>r</a:t>
                      </a:r>
                      <a:r>
                        <a:rPr lang="sr-Latn-RS" sz="1800" dirty="0" smtClean="0"/>
                        <a:t>stvo finansija </a:t>
                      </a:r>
                      <a:r>
                        <a:rPr lang="en-US" sz="1800" dirty="0" smtClean="0"/>
                        <a:t/>
                      </a:r>
                      <a:br>
                        <a:rPr lang="en-US" sz="1800" dirty="0" smtClean="0"/>
                      </a:br>
                      <a:r>
                        <a:rPr lang="en-US" sz="1800" dirty="0" err="1" smtClean="0"/>
                        <a:t>Rus</a:t>
                      </a:r>
                      <a:r>
                        <a:rPr lang="sr-Latn-RS" sz="1800" dirty="0" smtClean="0"/>
                        <a:t>ka Federacija </a:t>
                      </a:r>
                      <a:endParaRPr lang="en-US" sz="1800" dirty="0" smtClean="0"/>
                    </a:p>
                    <a:p>
                      <a:pPr algn="l"/>
                      <a:r>
                        <a:rPr lang="sr-Latn-RS" sz="1800" b="1" i="0" u="sng" kern="1200" dirty="0" smtClean="0">
                          <a:solidFill>
                            <a:schemeClr val="dk1"/>
                          </a:solidFill>
                          <a:effectLst/>
                          <a:latin typeface="+mn-lt"/>
                          <a:ea typeface="+mn-ea"/>
                          <a:cs typeface="+mn-cs"/>
                        </a:rPr>
                        <a:t>G-din </a:t>
                      </a:r>
                      <a:r>
                        <a:rPr lang="en-US" sz="1800" b="1" i="0" u="sng" kern="1200" dirty="0" smtClean="0">
                          <a:solidFill>
                            <a:schemeClr val="dk1"/>
                          </a:solidFill>
                          <a:effectLst/>
                          <a:latin typeface="+mn-lt"/>
                          <a:ea typeface="+mn-ea"/>
                          <a:cs typeface="+mn-cs"/>
                        </a:rPr>
                        <a:t>Nikola</a:t>
                      </a:r>
                      <a:r>
                        <a:rPr lang="sr-Latn-RS" sz="1800" b="1" i="0" u="sng" kern="1200" dirty="0" smtClean="0">
                          <a:solidFill>
                            <a:schemeClr val="dk1"/>
                          </a:solidFill>
                          <a:effectLst/>
                          <a:latin typeface="+mn-lt"/>
                          <a:ea typeface="+mn-ea"/>
                          <a:cs typeface="+mn-cs"/>
                        </a:rPr>
                        <a:t>j</a:t>
                      </a:r>
                      <a:r>
                        <a:rPr lang="en-US" sz="1800" b="1" i="0" u="sng" kern="1200" dirty="0" smtClean="0">
                          <a:solidFill>
                            <a:schemeClr val="dk1"/>
                          </a:solidFill>
                          <a:effectLst/>
                          <a:latin typeface="+mn-lt"/>
                          <a:ea typeface="+mn-ea"/>
                          <a:cs typeface="+mn-cs"/>
                        </a:rPr>
                        <a:t> Beg</a:t>
                      </a:r>
                      <a:r>
                        <a:rPr lang="sr-Latn-RS" sz="1800" b="1" i="0" u="sng" kern="1200" dirty="0" smtClean="0">
                          <a:solidFill>
                            <a:schemeClr val="dk1"/>
                          </a:solidFill>
                          <a:effectLst/>
                          <a:latin typeface="+mn-lt"/>
                          <a:ea typeface="+mn-ea"/>
                          <a:cs typeface="+mn-cs"/>
                        </a:rPr>
                        <a:t>č</a:t>
                      </a:r>
                      <a:r>
                        <a:rPr lang="en-US" sz="1800" b="1" i="0" u="sng" kern="1200" dirty="0" smtClean="0">
                          <a:solidFill>
                            <a:schemeClr val="dk1"/>
                          </a:solidFill>
                          <a:effectLst/>
                          <a:latin typeface="+mn-lt"/>
                          <a:ea typeface="+mn-ea"/>
                          <a:cs typeface="+mn-cs"/>
                        </a:rPr>
                        <a:t>in</a:t>
                      </a:r>
                      <a:r>
                        <a:rPr lang="en-US" sz="1800" dirty="0" smtClean="0"/>
                        <a:t/>
                      </a:r>
                      <a:br>
                        <a:rPr lang="en-US" sz="1800" dirty="0" smtClean="0"/>
                      </a:br>
                      <a:r>
                        <a:rPr lang="en-US" sz="1800" b="0" i="0" kern="1200" dirty="0" err="1" smtClean="0">
                          <a:solidFill>
                            <a:schemeClr val="dk1"/>
                          </a:solidFill>
                          <a:effectLst/>
                          <a:latin typeface="+mn-lt"/>
                          <a:ea typeface="+mn-ea"/>
                          <a:cs typeface="+mn-cs"/>
                        </a:rPr>
                        <a:t>Minist</a:t>
                      </a:r>
                      <a:r>
                        <a:rPr lang="sr-Latn-RS" sz="1800" b="0" i="0" kern="1200" dirty="0" smtClean="0">
                          <a:solidFill>
                            <a:schemeClr val="dk1"/>
                          </a:solidFill>
                          <a:effectLst/>
                          <a:latin typeface="+mn-lt"/>
                          <a:ea typeface="+mn-ea"/>
                          <a:cs typeface="+mn-cs"/>
                        </a:rPr>
                        <a:t>a</a:t>
                      </a:r>
                      <a:r>
                        <a:rPr lang="en-US" sz="1800" b="0" i="0" kern="1200" dirty="0" smtClean="0">
                          <a:solidFill>
                            <a:schemeClr val="dk1"/>
                          </a:solidFill>
                          <a:effectLst/>
                          <a:latin typeface="+mn-lt"/>
                          <a:ea typeface="+mn-ea"/>
                          <a:cs typeface="+mn-cs"/>
                        </a:rPr>
                        <a:t>r</a:t>
                      </a:r>
                      <a:r>
                        <a:rPr lang="sr-Latn-RS" sz="1800" b="0" i="0" kern="1200" dirty="0" smtClean="0">
                          <a:solidFill>
                            <a:schemeClr val="dk1"/>
                          </a:solidFill>
                          <a:effectLst/>
                          <a:latin typeface="+mn-lt"/>
                          <a:ea typeface="+mn-ea"/>
                          <a:cs typeface="+mn-cs"/>
                        </a:rPr>
                        <a:t>stvo finansija </a:t>
                      </a:r>
                      <a:r>
                        <a:rPr lang="en-US" sz="1800" dirty="0" smtClean="0"/>
                        <a:t/>
                      </a:r>
                      <a:br>
                        <a:rPr lang="en-US" sz="1800" dirty="0" smtClean="0"/>
                      </a:br>
                      <a:r>
                        <a:rPr lang="en-US" sz="1800" b="0" i="0" kern="1200" dirty="0" err="1" smtClean="0">
                          <a:solidFill>
                            <a:schemeClr val="dk1"/>
                          </a:solidFill>
                          <a:effectLst/>
                          <a:latin typeface="+mn-lt"/>
                          <a:ea typeface="+mn-ea"/>
                          <a:cs typeface="+mn-cs"/>
                        </a:rPr>
                        <a:t>Rus</a:t>
                      </a:r>
                      <a:r>
                        <a:rPr lang="sr-Latn-RS" sz="1800" b="0" i="0" kern="1200" dirty="0" smtClean="0">
                          <a:solidFill>
                            <a:schemeClr val="dk1"/>
                          </a:solidFill>
                          <a:effectLst/>
                          <a:latin typeface="+mn-lt"/>
                          <a:ea typeface="+mn-ea"/>
                          <a:cs typeface="+mn-cs"/>
                        </a:rPr>
                        <a:t>ka </a:t>
                      </a:r>
                      <a:r>
                        <a:rPr lang="en-US" sz="1800" b="0" i="0" kern="1200" dirty="0" err="1" smtClean="0">
                          <a:solidFill>
                            <a:schemeClr val="dk1"/>
                          </a:solidFill>
                          <a:effectLst/>
                          <a:latin typeface="+mn-lt"/>
                          <a:ea typeface="+mn-ea"/>
                          <a:cs typeface="+mn-cs"/>
                        </a:rPr>
                        <a:t>Federa</a:t>
                      </a:r>
                      <a:r>
                        <a:rPr lang="sr-Latn-RS" sz="1800" b="0" i="0" kern="1200" dirty="0" smtClean="0">
                          <a:solidFill>
                            <a:schemeClr val="dk1"/>
                          </a:solidFill>
                          <a:effectLst/>
                          <a:latin typeface="+mn-lt"/>
                          <a:ea typeface="+mn-ea"/>
                          <a:cs typeface="+mn-cs"/>
                        </a:rPr>
                        <a:t>cija </a:t>
                      </a:r>
                      <a:r>
                        <a:rPr lang="en-US" sz="1800" b="0" i="0" kern="1200" dirty="0" smtClean="0">
                          <a:solidFill>
                            <a:schemeClr val="dk1"/>
                          </a:solidFill>
                          <a:effectLst/>
                          <a:latin typeface="+mn-lt"/>
                          <a:ea typeface="+mn-ea"/>
                          <a:cs typeface="+mn-cs"/>
                        </a:rPr>
                        <a:t> </a:t>
                      </a:r>
                      <a:endParaRPr lang="en-US" sz="1800" b="1" u="sng" dirty="0" smtClean="0"/>
                    </a:p>
                    <a:p>
                      <a:pPr algn="l"/>
                      <a:r>
                        <a:rPr lang="sr-Latn-RS" sz="1800" b="1" i="0" u="sng" kern="1200" dirty="0" smtClean="0">
                          <a:solidFill>
                            <a:schemeClr val="dk1"/>
                          </a:solidFill>
                          <a:effectLst/>
                          <a:latin typeface="+mn-lt"/>
                          <a:ea typeface="+mn-ea"/>
                          <a:cs typeface="+mn-cs"/>
                        </a:rPr>
                        <a:t>G-diin </a:t>
                      </a:r>
                      <a:r>
                        <a:rPr lang="en-US" sz="1800" b="1" i="0" u="sng" kern="1200" dirty="0" err="1" smtClean="0">
                          <a:solidFill>
                            <a:schemeClr val="dk1"/>
                          </a:solidFill>
                          <a:effectLst/>
                          <a:latin typeface="+mn-lt"/>
                          <a:ea typeface="+mn-ea"/>
                          <a:cs typeface="+mn-cs"/>
                        </a:rPr>
                        <a:t>Kanat</a:t>
                      </a:r>
                      <a:r>
                        <a:rPr lang="en-US" sz="1800" b="1" i="0" u="sng" kern="1200" dirty="0" smtClean="0">
                          <a:solidFill>
                            <a:schemeClr val="dk1"/>
                          </a:solidFill>
                          <a:effectLst/>
                          <a:latin typeface="+mn-lt"/>
                          <a:ea typeface="+mn-ea"/>
                          <a:cs typeface="+mn-cs"/>
                        </a:rPr>
                        <a:t> </a:t>
                      </a:r>
                      <a:r>
                        <a:rPr lang="en-US" sz="1800" b="1" i="0" u="sng" kern="1200" dirty="0" err="1" smtClean="0">
                          <a:solidFill>
                            <a:schemeClr val="dk1"/>
                          </a:solidFill>
                          <a:effectLst/>
                          <a:latin typeface="+mn-lt"/>
                          <a:ea typeface="+mn-ea"/>
                          <a:cs typeface="+mn-cs"/>
                        </a:rPr>
                        <a:t>Asangulov</a:t>
                      </a:r>
                      <a:r>
                        <a:rPr lang="en-US" sz="1800" dirty="0" smtClean="0"/>
                        <a:t/>
                      </a:r>
                      <a:br>
                        <a:rPr lang="en-US" sz="1800" dirty="0" smtClean="0"/>
                      </a:br>
                      <a:r>
                        <a:rPr lang="en-US" sz="1800" dirty="0" err="1" smtClean="0"/>
                        <a:t>Minist</a:t>
                      </a:r>
                      <a:r>
                        <a:rPr lang="sr-Latn-RS" sz="1800" dirty="0" smtClean="0"/>
                        <a:t>a</a:t>
                      </a:r>
                      <a:r>
                        <a:rPr lang="en-US" sz="1800" dirty="0" smtClean="0"/>
                        <a:t>r</a:t>
                      </a:r>
                      <a:r>
                        <a:rPr lang="sr-Latn-RS" sz="1800" dirty="0" smtClean="0"/>
                        <a:t>stvo finansija </a:t>
                      </a:r>
                      <a:r>
                        <a:rPr lang="en-US" sz="1800" dirty="0" smtClean="0"/>
                        <a:t/>
                      </a:r>
                      <a:br>
                        <a:rPr lang="en-US" sz="1800" dirty="0" smtClean="0"/>
                      </a:br>
                      <a:r>
                        <a:rPr lang="sr-Latn-RS" sz="1800" dirty="0" smtClean="0"/>
                        <a:t>Republika Kirgiz </a:t>
                      </a:r>
                      <a:endParaRPr lang="en-US" sz="1800" dirty="0" smtClean="0"/>
                    </a:p>
                  </a:txBody>
                  <a:tcPr marT="45690" marB="45690"/>
                </a:tc>
              </a:tr>
            </a:tbl>
          </a:graphicData>
        </a:graphic>
      </p:graphicFrame>
    </p:spTree>
    <p:extLst>
      <p:ext uri="{BB962C8B-B14F-4D97-AF65-F5344CB8AC3E}">
        <p14:creationId xmlns:p14="http://schemas.microsoft.com/office/powerpoint/2010/main" val="16934147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1143000"/>
            <a:ext cx="2210066" cy="1809950"/>
          </a:xfrm>
          <a:prstGeom prst="rect">
            <a:avLst/>
          </a:prstGeom>
        </p:spPr>
      </p:pic>
      <p:sp>
        <p:nvSpPr>
          <p:cNvPr id="2" name="Заголовок 1"/>
          <p:cNvSpPr>
            <a:spLocks noGrp="1"/>
          </p:cNvSpPr>
          <p:nvPr>
            <p:ph type="title"/>
          </p:nvPr>
        </p:nvSpPr>
        <p:spPr>
          <a:xfrm>
            <a:off x="704850" y="197644"/>
            <a:ext cx="8362950" cy="852488"/>
          </a:xfrm>
        </p:spPr>
        <p:txBody>
          <a:bodyPr>
            <a:noAutofit/>
          </a:bodyPr>
          <a:lstStyle/>
          <a:p>
            <a:pPr lvl="0"/>
            <a:r>
              <a:rPr lang="bs-Latn-BA" sz="2400" b="1" u="sng" dirty="0" smtClean="0"/>
              <a:t>Cilj </a:t>
            </a:r>
            <a:r>
              <a:rPr lang="en-US" sz="2400" b="1" u="sng" dirty="0" smtClean="0"/>
              <a:t>2</a:t>
            </a:r>
            <a:r>
              <a:rPr lang="en-US" sz="2400" b="1" dirty="0" smtClean="0"/>
              <a:t>:</a:t>
            </a:r>
            <a:r>
              <a:rPr lang="bs-Latn-BA" sz="2400" b="1" dirty="0"/>
              <a:t> </a:t>
            </a:r>
            <a:r>
              <a:rPr lang="bs-Latn-BA" sz="2400" b="1" dirty="0" smtClean="0"/>
              <a:t>ČLANOVIMA SU OBEZBEĐENI KVALITET RESURSA I USLUGA MREŽE, PODRŽAVANJE RELEVANTNIH PRAKSI IZ OBLASTI UPRAVLJANJA JAVNIM FINANSIJAMA </a:t>
            </a:r>
            <a:r>
              <a:rPr lang="en-US" sz="2000" b="1" dirty="0" smtClean="0"/>
              <a:t>(2)</a:t>
            </a:r>
            <a:endParaRPr lang="ru-RU" sz="2000" b="1" dirty="0"/>
          </a:p>
        </p:txBody>
      </p:sp>
      <p:sp>
        <p:nvSpPr>
          <p:cNvPr id="3" name="Содержимое 2"/>
          <p:cNvSpPr>
            <a:spLocks noGrp="1"/>
          </p:cNvSpPr>
          <p:nvPr>
            <p:ph idx="1"/>
          </p:nvPr>
        </p:nvSpPr>
        <p:spPr>
          <a:xfrm>
            <a:off x="704850" y="1050132"/>
            <a:ext cx="8362950" cy="5807868"/>
          </a:xfrm>
        </p:spPr>
        <p:txBody>
          <a:bodyPr>
            <a:noAutofit/>
          </a:bodyPr>
          <a:lstStyle/>
          <a:p>
            <a:pPr indent="-285750" algn="just"/>
            <a:endParaRPr lang="en-US" sz="1600" dirty="0" smtClean="0"/>
          </a:p>
          <a:p>
            <a:pPr indent="-285750"/>
            <a:r>
              <a:rPr lang="sr-Latn-RS" sz="1600" dirty="0" smtClean="0"/>
              <a:t>Izvršni odbor ZPB je ocenio </a:t>
            </a:r>
            <a:r>
              <a:rPr lang="sr-Latn-RS" sz="1600" b="1" dirty="0" smtClean="0"/>
              <a:t>učinke rada Upravnog odbora u vođenju i obezbeđivanju smernica ocenom </a:t>
            </a:r>
            <a:r>
              <a:rPr lang="sr-Latn-RS" sz="1600" b="1" u="sng" dirty="0" smtClean="0"/>
              <a:t>vrlo visoko</a:t>
            </a:r>
            <a:r>
              <a:rPr lang="sr-Latn-RS" sz="1600" dirty="0" smtClean="0"/>
              <a:t> i ocenio </a:t>
            </a:r>
            <a:r>
              <a:rPr lang="sr-Latn-RS" sz="1600" b="1" dirty="0" smtClean="0"/>
              <a:t>učinke rada Sekretarijata i Resursnog tima ZPB ocenom </a:t>
            </a:r>
            <a:r>
              <a:rPr lang="sr-Latn-RS" sz="1600" b="1" u="sng" dirty="0" smtClean="0"/>
              <a:t>vrlo zadovoljavajuće. </a:t>
            </a:r>
            <a:endParaRPr lang="sr-Latn-RS" sz="1600" dirty="0" smtClean="0"/>
          </a:p>
          <a:p>
            <a:pPr lvl="1"/>
            <a:r>
              <a:rPr lang="sr-Latn-RS" sz="1600" dirty="0" smtClean="0"/>
              <a:t>Tim za pružanje bazične podrške </a:t>
            </a:r>
            <a:r>
              <a:rPr lang="en-US" sz="1600" dirty="0" smtClean="0"/>
              <a:t>(</a:t>
            </a:r>
            <a:r>
              <a:rPr lang="sr-Latn-RS" sz="1600" dirty="0" smtClean="0"/>
              <a:t>Ž</a:t>
            </a:r>
            <a:r>
              <a:rPr lang="en-US" sz="1600" dirty="0" err="1" smtClean="0"/>
              <a:t>iva</a:t>
            </a:r>
            <a:r>
              <a:rPr lang="en-US" sz="1600" dirty="0" smtClean="0"/>
              <a:t> </a:t>
            </a:r>
            <a:r>
              <a:rPr lang="sr-Latn-RS" sz="1600" dirty="0" smtClean="0"/>
              <a:t>iz nekadašnjeg Sekretarijata</a:t>
            </a:r>
            <a:r>
              <a:rPr lang="en-US" sz="1600" dirty="0" smtClean="0"/>
              <a:t>; </a:t>
            </a:r>
          </a:p>
          <a:p>
            <a:pPr marL="457200" lvl="1" indent="0">
              <a:buNone/>
            </a:pPr>
            <a:r>
              <a:rPr lang="sr-Latn-RS" sz="1600" dirty="0" smtClean="0"/>
              <a:t>Članovi Resursnog tima ZPB: </a:t>
            </a:r>
            <a:r>
              <a:rPr lang="en-US" sz="1600" dirty="0" smtClean="0"/>
              <a:t>Ma</a:t>
            </a:r>
            <a:r>
              <a:rPr lang="sr-Latn-RS" sz="1600" dirty="0" smtClean="0"/>
              <a:t>j</a:t>
            </a:r>
            <a:r>
              <a:rPr lang="en-US" sz="1600" dirty="0" smtClean="0"/>
              <a:t>a, Deana, </a:t>
            </a:r>
            <a:r>
              <a:rPr lang="en-US" sz="1600" dirty="0" err="1" smtClean="0"/>
              <a:t>Naida</a:t>
            </a:r>
            <a:r>
              <a:rPr lang="en-US" sz="1600" dirty="0" smtClean="0"/>
              <a:t>. </a:t>
            </a:r>
            <a:r>
              <a:rPr lang="en-US" sz="1600" dirty="0" err="1" smtClean="0"/>
              <a:t>Za</a:t>
            </a:r>
            <a:r>
              <a:rPr lang="sr-Latn-RS" sz="1600" dirty="0" smtClean="0"/>
              <a:t>k</a:t>
            </a:r>
            <a:r>
              <a:rPr lang="en-US" sz="1600" dirty="0" smtClean="0"/>
              <a:t> Mils </a:t>
            </a:r>
            <a:r>
              <a:rPr lang="sr-Latn-RS" sz="1600" dirty="0" smtClean="0"/>
              <a:t>pruža podršku radnoj grupi za upravljanje troškovima za lična primanja zaposlenih i obezbedio je podršku ua potrebe priprema za održavanje plenarnog sastanka ZPB FG2015, dok je po potrebi obezbeđeno uključivanje ostalih stručnjaka.)</a:t>
            </a:r>
            <a:endParaRPr lang="en-US" sz="1600" b="1" u="sng" dirty="0">
              <a:cs typeface="Aharoni" pitchFamily="2" charset="-79"/>
            </a:endParaRPr>
          </a:p>
          <a:p>
            <a:pPr indent="-285750" algn="just"/>
            <a:r>
              <a:rPr lang="sr-Latn-RS" sz="1600" b="1" dirty="0" smtClean="0"/>
              <a:t>Tokom 2,5 godine strateškog perioda je održano trinaest sastanaka Izvršnog odbora ZPB (od kojih je 9 bilo održano putem neposrednih sastanaka).</a:t>
            </a:r>
            <a:r>
              <a:rPr lang="sr-Latn-RS" sz="1600" dirty="0" smtClean="0"/>
              <a:t> Stim u vezi, može se reći da su sastanci održavani češće od kvartalnog nivoa. Sekretarijat je pripremao beleške sa istih, koje su bile analizirane od strane Resursnog tima ZPB, a zatim postavljene na javni web sajt. </a:t>
            </a:r>
            <a:r>
              <a:rPr lang="en-US" sz="1600" dirty="0" smtClean="0"/>
              <a:t> </a:t>
            </a:r>
          </a:p>
          <a:p>
            <a:pPr indent="-285750" algn="just"/>
            <a:endParaRPr lang="sr-Latn-RS" sz="1600" b="1" dirty="0" smtClean="0"/>
          </a:p>
          <a:p>
            <a:pPr indent="-285750" algn="just"/>
            <a:r>
              <a:rPr lang="sr-Latn-RS" sz="1600" b="1" dirty="0" smtClean="0"/>
              <a:t>Članovi Izvršnog odbora ZPB u sve većem obimu preuzimaju vodstvo, na primer, na godišnjim plenarnim sastancima, uključujući izveštavanje o napretku ZP, kao i u rukovođenju radom radnih grupa. </a:t>
            </a:r>
            <a:r>
              <a:rPr lang="sr-Latn-RS" sz="1600" dirty="0" smtClean="0"/>
              <a:t>Lista svih resursa, prema tematskim oblastima, se održava od strane Resursnog tima ZPB i prosleđuje se tokom održavanja godišnjeg sastanka novim članovima, kao i za potrebe opšte ažurnosti. </a:t>
            </a:r>
            <a:endParaRPr lang="en-US" sz="1600" dirty="0" smtClean="0"/>
          </a:p>
          <a:p>
            <a:pPr indent="-285750" algn="just"/>
            <a:endParaRPr lang="en-US" sz="1600" dirty="0"/>
          </a:p>
          <a:p>
            <a:pPr indent="-285750" algn="just"/>
            <a:endParaRPr lang="en-US" sz="1600" dirty="0" smtClean="0"/>
          </a:p>
          <a:p>
            <a:pPr indent="-285750" algn="just"/>
            <a:endParaRPr lang="en-US" sz="1600" dirty="0">
              <a:cs typeface="Aharoni" pitchFamily="2" charset="-79"/>
            </a:endParaRPr>
          </a:p>
          <a:p>
            <a:pPr indent="-285750" algn="just"/>
            <a:endParaRPr lang="en-US" sz="1600" dirty="0" smtClean="0">
              <a:cs typeface="Aharoni" pitchFamily="2" charset="-79"/>
            </a:endParaRPr>
          </a:p>
          <a:p>
            <a:pPr marL="800100" lvl="1" algn="just"/>
            <a:endParaRPr lang="en-US" sz="1600" dirty="0" smtClean="0">
              <a:cs typeface="Aharoni" pitchFamily="2" charset="-79"/>
            </a:endParaRPr>
          </a:p>
          <a:p>
            <a:pPr marL="514350" lvl="1" indent="0" algn="just">
              <a:buNone/>
            </a:pPr>
            <a:endParaRPr lang="en-US" sz="1400" dirty="0">
              <a:cs typeface="Aharoni" pitchFamily="2" charset="-79"/>
            </a:endParaRPr>
          </a:p>
        </p:txBody>
      </p:sp>
      <p:pic>
        <p:nvPicPr>
          <p:cNvPr id="5" name="Рисунок 11" descr="pempal-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4850" y="197644"/>
            <a:ext cx="8362950" cy="852488"/>
          </a:xfrm>
        </p:spPr>
        <p:txBody>
          <a:bodyPr>
            <a:noAutofit/>
          </a:bodyPr>
          <a:lstStyle/>
          <a:p>
            <a:pPr lvl="0"/>
            <a:r>
              <a:rPr lang="bs-Latn-BA" sz="2400" b="1" u="sng" dirty="0" smtClean="0"/>
              <a:t>Cilj </a:t>
            </a:r>
            <a:r>
              <a:rPr lang="en-US" sz="2400" b="1" u="sng" dirty="0" smtClean="0"/>
              <a:t>2</a:t>
            </a:r>
            <a:r>
              <a:rPr lang="en-US" sz="2400" b="1" dirty="0"/>
              <a:t>:</a:t>
            </a:r>
            <a:r>
              <a:rPr lang="bs-Latn-BA" sz="2400" b="1" dirty="0"/>
              <a:t> </a:t>
            </a:r>
            <a:r>
              <a:rPr lang="bs-Latn-BA" sz="2000" b="1" dirty="0"/>
              <a:t>ČLANOVIMA SU OBEZBEĐENI KVALITET RESURSA I USLUGA MREŽE, PODRŽAVANJE RELEVANTNIH PRAKSI IZ OBLASTI UPRAVLJANJA JAVNIM FINANSIJAMA </a:t>
            </a:r>
            <a:r>
              <a:rPr lang="en-US" sz="2000" b="1" dirty="0" smtClean="0"/>
              <a:t>(3)</a:t>
            </a:r>
            <a:endParaRPr lang="ru-RU" sz="2000" b="1" dirty="0"/>
          </a:p>
        </p:txBody>
      </p:sp>
      <p:sp>
        <p:nvSpPr>
          <p:cNvPr id="3" name="Содержимое 2"/>
          <p:cNvSpPr>
            <a:spLocks noGrp="1"/>
          </p:cNvSpPr>
          <p:nvPr>
            <p:ph idx="1"/>
          </p:nvPr>
        </p:nvSpPr>
        <p:spPr>
          <a:xfrm>
            <a:off x="704850" y="1050132"/>
            <a:ext cx="8362950" cy="5807868"/>
          </a:xfrm>
        </p:spPr>
        <p:txBody>
          <a:bodyPr>
            <a:noAutofit/>
          </a:bodyPr>
          <a:lstStyle/>
          <a:p>
            <a:pPr marL="0" indent="0">
              <a:buNone/>
            </a:pPr>
            <a:r>
              <a:rPr lang="sr-Latn-RS" sz="1650" dirty="0" smtClean="0">
                <a:cs typeface="Aharoni" pitchFamily="2" charset="-79"/>
              </a:rPr>
              <a:t>Nezavisno sprovedena evaluacija </a:t>
            </a:r>
            <a:r>
              <a:rPr lang="en-US" sz="1650" dirty="0" smtClean="0">
                <a:cs typeface="Aharoni" pitchFamily="2" charset="-79"/>
              </a:rPr>
              <a:t>2012</a:t>
            </a:r>
            <a:r>
              <a:rPr lang="sr-Latn-RS" sz="1650" dirty="0" smtClean="0">
                <a:cs typeface="Aharoni" pitchFamily="2" charset="-79"/>
              </a:rPr>
              <a:t>. godine je preporučila da se ZPB fokusira na razvijanje proizvoda znanja. Stim u vezi, tokom strateškog perioda je </a:t>
            </a:r>
            <a:r>
              <a:rPr lang="sr-Latn-RS" sz="1650" b="1" dirty="0" smtClean="0">
                <a:cs typeface="Aharoni" pitchFamily="2" charset="-79"/>
              </a:rPr>
              <a:t>proizvedeno nekoliko ključnih </a:t>
            </a:r>
            <a:r>
              <a:rPr lang="sr-Latn-RS" sz="1650" b="1" u="sng" dirty="0" smtClean="0">
                <a:cs typeface="Aharoni" pitchFamily="2" charset="-79"/>
              </a:rPr>
              <a:t>proizvoda znanja</a:t>
            </a:r>
            <a:r>
              <a:rPr lang="en-US" sz="1650" b="1" dirty="0" smtClean="0"/>
              <a:t>:</a:t>
            </a:r>
            <a:endParaRPr lang="sr-Latn-RS" sz="1650" b="1" dirty="0" smtClean="0"/>
          </a:p>
          <a:p>
            <a:pPr marL="0" indent="0">
              <a:buNone/>
            </a:pPr>
            <a:r>
              <a:rPr lang="en-US" sz="1650" dirty="0"/>
              <a:t/>
            </a:r>
            <a:br>
              <a:rPr lang="en-US" sz="1650" dirty="0"/>
            </a:br>
            <a:r>
              <a:rPr lang="en-US" sz="1650" dirty="0"/>
              <a:t>1) </a:t>
            </a:r>
            <a:r>
              <a:rPr lang="en-US" sz="1650" b="1" dirty="0" smtClean="0"/>
              <a:t>OECD</a:t>
            </a:r>
            <a:r>
              <a:rPr lang="sr-Latn-RS" sz="1650" b="1" dirty="0" smtClean="0"/>
              <a:t>-ova anketa o budžetskim praksama i procedurama </a:t>
            </a:r>
            <a:r>
              <a:rPr lang="en-US" sz="1650" dirty="0" smtClean="0"/>
              <a:t>(</a:t>
            </a:r>
            <a:r>
              <a:rPr lang="sr-Latn-RS" sz="1650" dirty="0" smtClean="0"/>
              <a:t>učestvovalo je 13 članova, identifikovani su dobri primeri i pozitivni trendovi u odnosu na 33 zemlje OECD-a)</a:t>
            </a:r>
          </a:p>
          <a:p>
            <a:pPr marL="0" indent="0">
              <a:buNone/>
            </a:pPr>
            <a:endParaRPr lang="sr-Latn-RS" sz="1650" dirty="0" smtClean="0"/>
          </a:p>
          <a:p>
            <a:pPr marL="0" indent="0">
              <a:buNone/>
            </a:pPr>
            <a:r>
              <a:rPr lang="en-US" sz="1650" dirty="0" smtClean="0"/>
              <a:t>2) </a:t>
            </a:r>
            <a:r>
              <a:rPr lang="sr-Latn-RS" sz="1650" b="1" dirty="0"/>
              <a:t>Učestvovanje u anketama koje prethode održavanju događaja na teme </a:t>
            </a:r>
            <a:r>
              <a:rPr lang="sr-Latn-RS" sz="1650" dirty="0"/>
              <a:t>a) aspekata programskog budžetiranja, b) monitoringa i evaluacije zasnovanih na rezultatima, c) alatki fiskalne konsolidacije, i d) budžetske </a:t>
            </a:r>
            <a:r>
              <a:rPr lang="sr-Latn-RS" sz="1650" dirty="0" smtClean="0"/>
              <a:t>pismenosti </a:t>
            </a:r>
            <a:r>
              <a:rPr lang="sr-Latn-RS" sz="1650" dirty="0"/>
              <a:t>kako bi se identifikovao status reformi u ovim oblastima, te kako bi se olakšalo referentno upoređivanje i </a:t>
            </a:r>
            <a:r>
              <a:rPr lang="sr-Latn-RS" sz="1650" dirty="0" smtClean="0"/>
              <a:t>deljenje informacija.</a:t>
            </a:r>
            <a:endParaRPr lang="sr-Latn-RS" sz="1650" dirty="0"/>
          </a:p>
          <a:p>
            <a:pPr marL="0" indent="0">
              <a:buNone/>
            </a:pPr>
            <a:endParaRPr lang="sr-Latn-RS" sz="1650" dirty="0" smtClean="0"/>
          </a:p>
          <a:p>
            <a:pPr marL="0" indent="0">
              <a:buNone/>
            </a:pPr>
            <a:r>
              <a:rPr lang="sr-Latn-RS" sz="1650" dirty="0" smtClean="0"/>
              <a:t>3) </a:t>
            </a:r>
            <a:r>
              <a:rPr lang="en-US" sz="1650" dirty="0" err="1"/>
              <a:t>Pr</a:t>
            </a:r>
            <a:r>
              <a:rPr lang="sr-Latn-RS" sz="1650" dirty="0"/>
              <a:t>ipremanje rezimea sa događaja </a:t>
            </a:r>
            <a:r>
              <a:rPr lang="en-US" sz="1650" dirty="0"/>
              <a:t>– </a:t>
            </a:r>
            <a:r>
              <a:rPr lang="sr-Latn-RS" sz="1650" dirty="0"/>
              <a:t>nakon održavanja</a:t>
            </a:r>
            <a:r>
              <a:rPr lang="en-US" sz="1650" dirty="0"/>
              <a:t> </a:t>
            </a:r>
            <a:r>
              <a:rPr lang="sr-Latn-RS" sz="1650" b="1" dirty="0"/>
              <a:t>svakog sastanka Resursni tim koordiniše pripremu izveštaja kojim se sažimaju prezentacije i rezultati, </a:t>
            </a:r>
            <a:r>
              <a:rPr lang="sr-Latn-RS" sz="1650" dirty="0"/>
              <a:t>a kojima se za studijske posete takođe predstavljaju ažurirane informacije u vezi statusa reformi u zemlji u kojoj je izvršena poseta</a:t>
            </a:r>
            <a:r>
              <a:rPr lang="sr-Latn-RS" sz="1650" dirty="0" smtClean="0"/>
              <a:t>. </a:t>
            </a:r>
            <a:r>
              <a:rPr lang="sr-Latn-RS" sz="1650" b="1" dirty="0" smtClean="0"/>
              <a:t>Izveštaji su korišćeni </a:t>
            </a:r>
            <a:r>
              <a:rPr lang="sr-Latn-RS" sz="1650" b="1" dirty="0"/>
              <a:t>su kod izveštavanja sa učestvovanja na događajima od strane članova i postvljeni su na web sajtu.  </a:t>
            </a:r>
            <a:endParaRPr lang="en-US" sz="1650" dirty="0"/>
          </a:p>
          <a:p>
            <a:pPr marL="0" indent="0">
              <a:buNone/>
            </a:pPr>
            <a:endParaRPr lang="en-US" sz="1650" dirty="0" smtClean="0"/>
          </a:p>
          <a:p>
            <a:pPr marL="0" indent="0">
              <a:buNone/>
            </a:pPr>
            <a:endParaRPr lang="en-US" sz="1650" dirty="0"/>
          </a:p>
        </p:txBody>
      </p:sp>
      <p:sp>
        <p:nvSpPr>
          <p:cNvPr id="4" name="Номер слайда 3"/>
          <p:cNvSpPr>
            <a:spLocks noGrp="1"/>
          </p:cNvSpPr>
          <p:nvPr>
            <p:ph type="sldNum" sz="quarter" idx="12"/>
          </p:nvPr>
        </p:nvSpPr>
        <p:spPr/>
        <p:txBody>
          <a:bodyPr/>
          <a:lstStyle/>
          <a:p>
            <a:r>
              <a:rPr lang="sr-Latn-RS" dirty="0" smtClean="0"/>
              <a:t>p</a:t>
            </a:r>
            <a:fld id="{7B9792E3-0ED1-4636-9AD2-0933D53E70C7}" type="slidenum">
              <a:rPr lang="en-US" smtClean="0"/>
              <a:pPr/>
              <a:t>16</a:t>
            </a:fld>
            <a:endParaRPr lang="en-US" dirty="0"/>
          </a:p>
        </p:txBody>
      </p:sp>
      <p:pic>
        <p:nvPicPr>
          <p:cNvPr id="5" name="Рисунок 11" descr="pempal-logo.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86214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4850" y="197644"/>
            <a:ext cx="8362950" cy="852488"/>
          </a:xfrm>
        </p:spPr>
        <p:txBody>
          <a:bodyPr>
            <a:noAutofit/>
          </a:bodyPr>
          <a:lstStyle/>
          <a:p>
            <a:pPr lvl="0"/>
            <a:r>
              <a:rPr lang="bs-Latn-BA" sz="2400" b="1" u="sng" dirty="0" smtClean="0"/>
              <a:t>Cilj </a:t>
            </a:r>
            <a:r>
              <a:rPr lang="en-US" sz="2400" b="1" u="sng" dirty="0" smtClean="0"/>
              <a:t>2</a:t>
            </a:r>
            <a:r>
              <a:rPr lang="en-US" sz="2400" b="1" dirty="0"/>
              <a:t>:</a:t>
            </a:r>
            <a:r>
              <a:rPr lang="bs-Latn-BA" sz="2400" b="1" dirty="0"/>
              <a:t> </a:t>
            </a:r>
            <a:r>
              <a:rPr lang="bs-Latn-BA" sz="2000" b="1" dirty="0"/>
              <a:t>ČLANOVIMA SU OBEZBEĐENI KVALITET RESURSA I USLUGA MREŽE, PODRŽAVANJE RELEVANTNIH PRAKSI IZ OBLASTI UPRAVLJANJA JAVNIM FINANSIJAMA </a:t>
            </a:r>
            <a:r>
              <a:rPr lang="en-US" sz="2000" b="1" dirty="0" smtClean="0"/>
              <a:t>(</a:t>
            </a:r>
            <a:r>
              <a:rPr lang="sr-Latn-RS" sz="2000" b="1" dirty="0" smtClean="0"/>
              <a:t>4</a:t>
            </a:r>
            <a:r>
              <a:rPr lang="en-US" sz="2000" b="1" dirty="0" smtClean="0"/>
              <a:t>)</a:t>
            </a:r>
            <a:endParaRPr lang="ru-RU" sz="2000" b="1" dirty="0"/>
          </a:p>
        </p:txBody>
      </p:sp>
      <p:sp>
        <p:nvSpPr>
          <p:cNvPr id="3" name="Содержимое 2"/>
          <p:cNvSpPr>
            <a:spLocks noGrp="1"/>
          </p:cNvSpPr>
          <p:nvPr>
            <p:ph idx="1"/>
          </p:nvPr>
        </p:nvSpPr>
        <p:spPr>
          <a:xfrm>
            <a:off x="704850" y="914400"/>
            <a:ext cx="8362950" cy="5943600"/>
          </a:xfrm>
        </p:spPr>
        <p:txBody>
          <a:bodyPr>
            <a:noAutofit/>
          </a:bodyPr>
          <a:lstStyle/>
          <a:p>
            <a:pPr marL="0" indent="0">
              <a:buNone/>
            </a:pPr>
            <a:endParaRPr lang="en-US" sz="1200" b="1" dirty="0" smtClean="0"/>
          </a:p>
          <a:p>
            <a:pPr marL="0" indent="0" algn="just">
              <a:buNone/>
            </a:pPr>
            <a:r>
              <a:rPr lang="sr-Latn-RS" sz="1800" b="1" dirty="0" smtClean="0"/>
              <a:t>Wiki stranice ZPB se koriste kao skladište tehničke dokumentacije, </a:t>
            </a:r>
            <a:r>
              <a:rPr lang="sr-Latn-RS" sz="1800" dirty="0" smtClean="0"/>
              <a:t>posebno za ona dodatna dokumenta koja su podeljena na osnovu održanih studijskih poseta određenim zemljama. Resursni tim ZPB je odgovoran za ažurno održavanje wiki stranica, a prema instrukcijama dobijenim od strane Izvršnog odbora ZPB. </a:t>
            </a:r>
          </a:p>
          <a:p>
            <a:pPr marL="0" indent="0" algn="just">
              <a:buNone/>
            </a:pPr>
            <a:endParaRPr lang="sr-Latn-RS" sz="1800" b="1" dirty="0" smtClean="0"/>
          </a:p>
          <a:p>
            <a:pPr marL="0" indent="0" algn="just">
              <a:buNone/>
            </a:pPr>
            <a:r>
              <a:rPr lang="en-US" sz="1600" i="1" dirty="0" err="1" smtClean="0"/>
              <a:t>Mladenka</a:t>
            </a:r>
            <a:r>
              <a:rPr lang="en-US" sz="1600" i="1" dirty="0" smtClean="0"/>
              <a:t> </a:t>
            </a:r>
            <a:r>
              <a:rPr lang="en-US" sz="1600" i="1" dirty="0" err="1" smtClean="0"/>
              <a:t>Karačić</a:t>
            </a:r>
            <a:r>
              <a:rPr lang="en-US" sz="1600" i="1" dirty="0" smtClean="0"/>
              <a:t>, </a:t>
            </a:r>
            <a:r>
              <a:rPr lang="en-US" sz="1600" i="1" dirty="0" err="1" smtClean="0"/>
              <a:t>rukovodioc</a:t>
            </a:r>
            <a:r>
              <a:rPr lang="en-US" sz="1600" i="1" dirty="0" smtClean="0"/>
              <a:t> </a:t>
            </a:r>
            <a:r>
              <a:rPr lang="en-US" sz="1600" i="1" dirty="0" err="1"/>
              <a:t>Odeljenja</a:t>
            </a:r>
            <a:r>
              <a:rPr lang="en-US" sz="1600" i="1" dirty="0"/>
              <a:t> </a:t>
            </a:r>
            <a:r>
              <a:rPr lang="en-US" sz="1600" i="1" dirty="0" err="1"/>
              <a:t>za</a:t>
            </a:r>
            <a:r>
              <a:rPr lang="en-US" sz="1600" i="1" dirty="0"/>
              <a:t> </a:t>
            </a:r>
            <a:r>
              <a:rPr lang="en-US" sz="1600" i="1" dirty="0" err="1"/>
              <a:t>državno</a:t>
            </a:r>
            <a:r>
              <a:rPr lang="en-US" sz="1600" i="1" dirty="0"/>
              <a:t> </a:t>
            </a:r>
            <a:r>
              <a:rPr lang="en-US" sz="1600" i="1" dirty="0" err="1"/>
              <a:t>računovodstvo</a:t>
            </a:r>
            <a:r>
              <a:rPr lang="en-US" sz="1600" i="1" dirty="0"/>
              <a:t> u </a:t>
            </a:r>
            <a:r>
              <a:rPr lang="en-US" sz="1600" i="1" dirty="0" err="1"/>
              <a:t>Sektoru</a:t>
            </a:r>
            <a:r>
              <a:rPr lang="en-US" sz="1600" i="1" dirty="0"/>
              <a:t> </a:t>
            </a:r>
            <a:r>
              <a:rPr lang="en-US" sz="1600" i="1" dirty="0" err="1"/>
              <a:t>za</a:t>
            </a:r>
            <a:r>
              <a:rPr lang="en-US" sz="1600" i="1" dirty="0"/>
              <a:t>  </a:t>
            </a:r>
            <a:r>
              <a:rPr lang="en-US" sz="1600" i="1" dirty="0" err="1"/>
              <a:t>izvršenje</a:t>
            </a:r>
            <a:r>
              <a:rPr lang="en-US" sz="1600" i="1" dirty="0"/>
              <a:t> </a:t>
            </a:r>
            <a:r>
              <a:rPr lang="en-US" sz="1600" i="1" dirty="0" err="1"/>
              <a:t>budžeta</a:t>
            </a:r>
            <a:r>
              <a:rPr lang="en-US" sz="1600" i="1" dirty="0"/>
              <a:t>, </a:t>
            </a:r>
            <a:r>
              <a:rPr lang="en-US" sz="1600" i="1" dirty="0" err="1"/>
              <a:t>Ministarstvo</a:t>
            </a:r>
            <a:r>
              <a:rPr lang="en-US" sz="1600" i="1" dirty="0"/>
              <a:t> </a:t>
            </a:r>
            <a:r>
              <a:rPr lang="en-US" sz="1600" i="1" dirty="0" err="1"/>
              <a:t>finansija</a:t>
            </a:r>
            <a:r>
              <a:rPr lang="en-US" sz="1600" i="1" dirty="0"/>
              <a:t> </a:t>
            </a:r>
            <a:r>
              <a:rPr lang="en-US" sz="1600" i="1" dirty="0" err="1" smtClean="0"/>
              <a:t>Hrvatske</a:t>
            </a:r>
            <a:r>
              <a:rPr lang="sr-Latn-RS" sz="1600" i="1" dirty="0" smtClean="0"/>
              <a:t> i članica Izvršnog odbora ZPB: </a:t>
            </a:r>
          </a:p>
          <a:p>
            <a:pPr marL="400050" lvl="1" indent="0" algn="just">
              <a:buNone/>
            </a:pPr>
            <a:r>
              <a:rPr lang="sr-Latn-RS" sz="1600" i="1" dirty="0" smtClean="0"/>
              <a:t>„</a:t>
            </a:r>
            <a:r>
              <a:rPr lang="sr-Latn-RS" sz="1600" i="1" dirty="0" smtClean="0">
                <a:solidFill>
                  <a:srgbClr val="7030A0"/>
                </a:solidFill>
              </a:rPr>
              <a:t>Često nemamo pristup tehničkim materijalima na bosansko – hrvatskom – srpskom jeziku, tako da učestvovanjem u radu mreže se mogu upoznati sa poslednjim međunarodnim trendovima i diskutovati po pitanju javnih finansija sa kolegama.“</a:t>
            </a:r>
          </a:p>
          <a:p>
            <a:pPr marL="0" indent="0" algn="just">
              <a:buNone/>
            </a:pPr>
            <a:r>
              <a:rPr lang="en-US" sz="1600" i="1" dirty="0"/>
              <a:t>(</a:t>
            </a:r>
            <a:r>
              <a:rPr lang="en-US" sz="1600" i="1" dirty="0" err="1"/>
              <a:t>Izvor</a:t>
            </a:r>
            <a:r>
              <a:rPr lang="en-US" sz="1600" i="1" dirty="0"/>
              <a:t>: </a:t>
            </a:r>
            <a:r>
              <a:rPr lang="en-US" sz="1600" i="1" dirty="0" err="1"/>
              <a:t>Citat</a:t>
            </a:r>
            <a:r>
              <a:rPr lang="en-US" sz="1600" i="1" dirty="0"/>
              <a:t> </a:t>
            </a:r>
            <a:r>
              <a:rPr lang="en-US" sz="1600" i="1" dirty="0" err="1"/>
              <a:t>koji</a:t>
            </a:r>
            <a:r>
              <a:rPr lang="en-US" sz="1600" i="1" dirty="0"/>
              <a:t> je </a:t>
            </a:r>
            <a:r>
              <a:rPr lang="en-US" sz="1600" i="1" dirty="0" err="1"/>
              <a:t>obezbeđen</a:t>
            </a:r>
            <a:r>
              <a:rPr lang="en-US" sz="1600" i="1" dirty="0"/>
              <a:t> </a:t>
            </a:r>
            <a:r>
              <a:rPr lang="en-US" sz="1600" i="1" dirty="0" err="1"/>
              <a:t>za</a:t>
            </a:r>
            <a:r>
              <a:rPr lang="en-US" sz="1600" i="1" dirty="0"/>
              <a:t> </a:t>
            </a:r>
            <a:r>
              <a:rPr lang="en-US" sz="1600" i="1" dirty="0" err="1"/>
              <a:t>potrebe</a:t>
            </a:r>
            <a:r>
              <a:rPr lang="en-US" sz="1600" i="1" dirty="0"/>
              <a:t> </a:t>
            </a:r>
            <a:r>
              <a:rPr lang="en-US" sz="1600" i="1" dirty="0" err="1"/>
              <a:t>pripreme</a:t>
            </a:r>
            <a:r>
              <a:rPr lang="en-US" sz="1600" i="1" dirty="0"/>
              <a:t> </a:t>
            </a:r>
            <a:r>
              <a:rPr lang="en-US" sz="1600" i="1" dirty="0" err="1"/>
              <a:t>promotivnog</a:t>
            </a:r>
            <a:r>
              <a:rPr lang="en-US" sz="1600" i="1" dirty="0"/>
              <a:t> video </a:t>
            </a:r>
            <a:r>
              <a:rPr lang="en-US" sz="1600" i="1" dirty="0" err="1"/>
              <a:t>zapisa</a:t>
            </a:r>
            <a:r>
              <a:rPr lang="en-US" sz="1600" i="1" dirty="0"/>
              <a:t> ZPB </a:t>
            </a:r>
            <a:r>
              <a:rPr lang="en-US" sz="1600" i="1" dirty="0" err="1"/>
              <a:t>koji</a:t>
            </a:r>
            <a:r>
              <a:rPr lang="en-US" sz="1600" i="1" dirty="0"/>
              <a:t> je </a:t>
            </a:r>
            <a:r>
              <a:rPr lang="en-US" sz="1600" i="1" dirty="0" err="1"/>
              <a:t>korišćen</a:t>
            </a:r>
            <a:r>
              <a:rPr lang="en-US" sz="1600" i="1" dirty="0"/>
              <a:t> </a:t>
            </a:r>
            <a:r>
              <a:rPr lang="en-US" sz="1600" i="1" dirty="0" err="1"/>
              <a:t>tokom</a:t>
            </a:r>
            <a:r>
              <a:rPr lang="en-US" sz="1600" i="1" dirty="0"/>
              <a:t> </a:t>
            </a:r>
            <a:r>
              <a:rPr lang="en-US" sz="1600" i="1" dirty="0" err="1"/>
              <a:t>Mešovitog</a:t>
            </a:r>
            <a:r>
              <a:rPr lang="en-US" sz="1600" i="1" dirty="0"/>
              <a:t> </a:t>
            </a:r>
            <a:r>
              <a:rPr lang="en-US" sz="1600" i="1" dirty="0" err="1"/>
              <a:t>sastanka</a:t>
            </a:r>
            <a:r>
              <a:rPr lang="en-US" sz="1600" i="1" dirty="0"/>
              <a:t> </a:t>
            </a:r>
            <a:r>
              <a:rPr lang="en-US" sz="1600" i="1" dirty="0" err="1"/>
              <a:t>Zajednica</a:t>
            </a:r>
            <a:r>
              <a:rPr lang="en-US" sz="1600" i="1" dirty="0"/>
              <a:t> </a:t>
            </a:r>
            <a:r>
              <a:rPr lang="en-US" sz="1600" i="1" dirty="0" err="1"/>
              <a:t>praksi</a:t>
            </a:r>
            <a:r>
              <a:rPr lang="en-US" sz="1600" i="1" dirty="0"/>
              <a:t> 2014. </a:t>
            </a:r>
            <a:r>
              <a:rPr lang="en-US" sz="1600" i="1" dirty="0" err="1" smtClean="0"/>
              <a:t>godine</a:t>
            </a:r>
            <a:r>
              <a:rPr lang="en-US" sz="1600" dirty="0" smtClean="0"/>
              <a:t>).</a:t>
            </a:r>
            <a:endParaRPr lang="sr-Latn-RS" sz="1600" dirty="0" smtClean="0"/>
          </a:p>
          <a:p>
            <a:pPr marL="0" indent="0" algn="just">
              <a:buNone/>
            </a:pPr>
            <a:endParaRPr lang="en-US" sz="1200" b="1" dirty="0" smtClean="0">
              <a:solidFill>
                <a:srgbClr val="FF0000"/>
              </a:solidFill>
            </a:endParaRPr>
          </a:p>
          <a:p>
            <a:pPr marL="0" indent="0" algn="just">
              <a:buNone/>
            </a:pPr>
            <a:r>
              <a:rPr lang="sr-Latn-RS" sz="1600" b="1" dirty="0" smtClean="0">
                <a:solidFill>
                  <a:srgbClr val="FF0000"/>
                </a:solidFill>
              </a:rPr>
              <a:t>Oblasti za unapređenje: </a:t>
            </a:r>
            <a:r>
              <a:rPr lang="sr-Latn-RS" sz="1600" dirty="0" smtClean="0">
                <a:solidFill>
                  <a:srgbClr val="FF0000"/>
                </a:solidFill>
              </a:rPr>
              <a:t>Više strateške upotrebe proizvoda znanja, na primer, predložena upotreba rezultata OECD ankete u razvoju strateškog plana ZPB. Više proizvedenih proizvoda znanja ZPB, na primer, predloženi rad u oblasti budžetske pismenosti. Način na koji su definisani proizvodi znanja i uzimanje u obzir daljeg rada prema identifikovanim potrebama (kao što su utvrđene u izveštaju o srednjoročnom pregledu strategije). Olakšavanje aktivnijeg korišćenja wiki stranica (preko kontinuirane promocije sadržaja stranica i rešavanja pitanja pretplate). </a:t>
            </a:r>
            <a:endParaRPr lang="sr-Latn-RS" sz="1600" b="1" dirty="0" smtClean="0">
              <a:solidFill>
                <a:srgbClr val="FF0000"/>
              </a:solidFill>
            </a:endParaRPr>
          </a:p>
        </p:txBody>
      </p:sp>
      <p:sp>
        <p:nvSpPr>
          <p:cNvPr id="4" name="Номер слайда 3"/>
          <p:cNvSpPr>
            <a:spLocks noGrp="1"/>
          </p:cNvSpPr>
          <p:nvPr>
            <p:ph type="sldNum" sz="quarter" idx="12"/>
          </p:nvPr>
        </p:nvSpPr>
        <p:spPr/>
        <p:txBody>
          <a:bodyPr/>
          <a:lstStyle/>
          <a:p>
            <a:fld id="{7B9792E3-0ED1-4636-9AD2-0933D53E70C7}" type="slidenum">
              <a:rPr lang="en-US" smtClean="0"/>
              <a:pPr/>
              <a:t>17</a:t>
            </a:fld>
            <a:endParaRPr lang="en-US" dirty="0"/>
          </a:p>
        </p:txBody>
      </p:sp>
      <p:pic>
        <p:nvPicPr>
          <p:cNvPr id="5" name="Рисунок 11" descr="pempal-logo.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19563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28600"/>
            <a:ext cx="8229600" cy="6477000"/>
          </a:xfrm>
          <a:ln>
            <a:solidFill>
              <a:schemeClr val="tx1"/>
            </a:solidFill>
          </a:ln>
        </p:spPr>
        <p:txBody>
          <a:bodyPr>
            <a:normAutofit/>
          </a:bodyPr>
          <a:lstStyle/>
          <a:p>
            <a:endParaRPr lang="hu-HU" sz="900" i="1" dirty="0" smtClean="0">
              <a:solidFill>
                <a:schemeClr val="tx1"/>
              </a:solidFill>
            </a:endParaRPr>
          </a:p>
          <a:p>
            <a:r>
              <a:rPr lang="sr-Latn-RS" sz="4000" i="1" dirty="0">
                <a:solidFill>
                  <a:schemeClr val="tx1"/>
                </a:solidFill>
              </a:rPr>
              <a:t>Ciljevi izlaznog rezultata </a:t>
            </a:r>
            <a:r>
              <a:rPr lang="en-US" sz="4000" i="1" dirty="0">
                <a:solidFill>
                  <a:schemeClr val="tx1"/>
                </a:solidFill>
              </a:rPr>
              <a:t>PEMPAL</a:t>
            </a:r>
            <a:r>
              <a:rPr lang="sr-Latn-RS" sz="4000" i="1" dirty="0" smtClean="0">
                <a:solidFill>
                  <a:schemeClr val="tx1"/>
                </a:solidFill>
              </a:rPr>
              <a:t>-a</a:t>
            </a:r>
            <a:endParaRPr lang="en-US" sz="4000" i="1" dirty="0">
              <a:solidFill>
                <a:schemeClr val="tx1"/>
              </a:solidFill>
            </a:endParaRPr>
          </a:p>
        </p:txBody>
      </p:sp>
      <p:sp>
        <p:nvSpPr>
          <p:cNvPr id="5" name="Slide Number Placeholder 4"/>
          <p:cNvSpPr>
            <a:spLocks noGrp="1"/>
          </p:cNvSpPr>
          <p:nvPr>
            <p:ph type="sldNum" sz="quarter" idx="12"/>
          </p:nvPr>
        </p:nvSpPr>
        <p:spPr/>
        <p:txBody>
          <a:bodyPr/>
          <a:lstStyle/>
          <a:p>
            <a:fld id="{7B9792E3-0ED1-4636-9AD2-0933D53E70C7}" type="slidenum">
              <a:rPr lang="en-US" smtClean="0"/>
              <a:pPr/>
              <a:t>18</a:t>
            </a:fld>
            <a:endParaRPr lang="en-US" dirty="0"/>
          </a:p>
        </p:txBody>
      </p:sp>
      <p:graphicFrame>
        <p:nvGraphicFramePr>
          <p:cNvPr id="9" name="Diagram 8"/>
          <p:cNvGraphicFramePr/>
          <p:nvPr>
            <p:extLst>
              <p:ext uri="{D42A27DB-BD31-4B8C-83A1-F6EECF244321}">
                <p14:modId xmlns:p14="http://schemas.microsoft.com/office/powerpoint/2010/main" val="2531575917"/>
              </p:ext>
            </p:extLst>
          </p:nvPr>
        </p:nvGraphicFramePr>
        <p:xfrm>
          <a:off x="533400" y="1219200"/>
          <a:ext cx="7924800" cy="5349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Рисунок 11" descr="pempal-logo.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83843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914399"/>
            <a:ext cx="9144000" cy="457201"/>
          </a:xfrm>
        </p:spPr>
        <p:txBody>
          <a:bodyPr>
            <a:noAutofit/>
          </a:bodyPr>
          <a:lstStyle/>
          <a:p>
            <a:pPr lvl="0"/>
            <a:r>
              <a:rPr lang="en-US" sz="3200" b="1" dirty="0" smtClean="0"/>
              <a:t/>
            </a:r>
            <a:br>
              <a:rPr lang="en-US" sz="3200" b="1" dirty="0" smtClean="0"/>
            </a:br>
            <a:r>
              <a:rPr lang="sr-Latn-RS" sz="2000" b="1" u="sng" dirty="0" smtClean="0"/>
              <a:t>CILJ </a:t>
            </a:r>
            <a:r>
              <a:rPr lang="en-US" sz="2000" b="1" u="sng" dirty="0" smtClean="0"/>
              <a:t>3</a:t>
            </a:r>
            <a:r>
              <a:rPr lang="en-US" sz="2000" b="1" dirty="0" smtClean="0"/>
              <a:t>:</a:t>
            </a:r>
            <a:r>
              <a:rPr lang="bs-Latn-BA" sz="2000" b="1" dirty="0" smtClean="0"/>
              <a:t> IZGRAĐENA I ODRŽAVANA FINANSIJSKO-ODRŽIVA MREŽA PROFESIONALACA IZ OBLASTI UPRAVLJANJA JAVNIM FINANSIJAMA, POSVEĆENA UNAPREĐIVANJU PRAKSI IZ OBLASTI UPRAVLJANJA JAVNIM FINANSIJAMA </a:t>
            </a:r>
            <a:r>
              <a:rPr lang="en-US" sz="2000" b="1" dirty="0" smtClean="0"/>
              <a:t>(1)</a:t>
            </a:r>
            <a:endParaRPr lang="ru-RU" sz="3200" b="1" dirty="0"/>
          </a:p>
        </p:txBody>
      </p:sp>
      <p:sp>
        <p:nvSpPr>
          <p:cNvPr id="3" name="Содержимое 2"/>
          <p:cNvSpPr>
            <a:spLocks noGrp="1"/>
          </p:cNvSpPr>
          <p:nvPr>
            <p:ph idx="1"/>
          </p:nvPr>
        </p:nvSpPr>
        <p:spPr>
          <a:xfrm>
            <a:off x="0" y="1828798"/>
            <a:ext cx="9067800" cy="5029203"/>
          </a:xfrm>
        </p:spPr>
        <p:txBody>
          <a:bodyPr>
            <a:noAutofit/>
          </a:bodyPr>
          <a:lstStyle/>
          <a:p>
            <a:r>
              <a:rPr lang="sr-Latn-RS" sz="1600" b="1" dirty="0" smtClean="0"/>
              <a:t>U periodu od sredine jula </a:t>
            </a:r>
            <a:r>
              <a:rPr lang="en-US" sz="1600" b="1" dirty="0" smtClean="0"/>
              <a:t>2012</a:t>
            </a:r>
            <a:r>
              <a:rPr lang="sr-Latn-RS" sz="1600" b="1" dirty="0" smtClean="0"/>
              <a:t>. do kraja </a:t>
            </a:r>
            <a:r>
              <a:rPr lang="en-US" sz="1600" b="1" dirty="0" smtClean="0"/>
              <a:t>2014</a:t>
            </a:r>
            <a:r>
              <a:rPr lang="sr-Latn-RS" sz="1600" b="1" dirty="0" smtClean="0"/>
              <a:t>. godine</a:t>
            </a:r>
            <a:r>
              <a:rPr lang="en-US" sz="1600" b="1" dirty="0" smtClean="0"/>
              <a:t>, </a:t>
            </a:r>
            <a:r>
              <a:rPr lang="sr-Latn-RS" sz="1600" b="1" dirty="0" smtClean="0"/>
              <a:t>ZPB je imala </a:t>
            </a:r>
            <a:r>
              <a:rPr lang="en-US" sz="1600" b="1" dirty="0" smtClean="0"/>
              <a:t>61 </a:t>
            </a:r>
            <a:r>
              <a:rPr lang="sr-Latn-RS" sz="1600" b="1" dirty="0" smtClean="0"/>
              <a:t>„člana“ </a:t>
            </a:r>
            <a:r>
              <a:rPr lang="sr-Latn-RS" sz="1600" dirty="0" smtClean="0"/>
              <a:t>(tj. one koji su prisustvovali na dva ili više događaja tokom ovog perioda). </a:t>
            </a:r>
          </a:p>
          <a:p>
            <a:pPr lvl="0"/>
            <a:endParaRPr lang="sr-Latn-RS" sz="1600" b="1" dirty="0" smtClean="0"/>
          </a:p>
          <a:p>
            <a:pPr lvl="0"/>
            <a:r>
              <a:rPr lang="sr-Latn-RS" sz="1600" b="1" dirty="0" smtClean="0"/>
              <a:t>Ukupno osamnaest </a:t>
            </a:r>
            <a:r>
              <a:rPr lang="en-US" sz="1600" b="1" dirty="0" smtClean="0"/>
              <a:t>(</a:t>
            </a:r>
            <a:r>
              <a:rPr lang="en-US" sz="1600" b="1" dirty="0"/>
              <a:t>18) </a:t>
            </a:r>
            <a:r>
              <a:rPr lang="sr-Latn-RS" sz="1600" b="1" dirty="0" smtClean="0"/>
              <a:t>od </a:t>
            </a:r>
            <a:r>
              <a:rPr lang="en-US" sz="1600" b="1" dirty="0" smtClean="0"/>
              <a:t>21 </a:t>
            </a:r>
            <a:r>
              <a:rPr lang="sr-Latn-RS" sz="1600" b="1" dirty="0" smtClean="0"/>
              <a:t>kvalifikovane zemlje su osvarile aktivno učestvovanje tokom posmatranog strateškog perioda</a:t>
            </a:r>
            <a:r>
              <a:rPr lang="en-US" sz="1600" dirty="0" smtClean="0"/>
              <a:t>.</a:t>
            </a:r>
          </a:p>
          <a:p>
            <a:pPr lvl="1"/>
            <a:r>
              <a:rPr lang="sr-Latn-RS" sz="1400" dirty="0" smtClean="0"/>
              <a:t>Sledeće zemlje </a:t>
            </a:r>
            <a:r>
              <a:rPr lang="sr-Latn-RS" sz="1400" b="1" dirty="0" smtClean="0"/>
              <a:t>nisu </a:t>
            </a:r>
            <a:r>
              <a:rPr lang="sr-Latn-RS" sz="1400" dirty="0" smtClean="0"/>
              <a:t>ostvarile aktivno učestvovanje: Bugarska, Kazahstan (iako je jedan predstavnik ZPT  prisustvovao plenarnom sastanku 2015. godine) i Ukrajina (učestvovala je u studijskoj poseti tipa B u kalendarskoj 2014. godini i nedavno se pridružila radnoj grupi za budžetsku pismenost)</a:t>
            </a:r>
            <a:r>
              <a:rPr lang="en-US" sz="1400" dirty="0" smtClean="0"/>
              <a:t>.</a:t>
            </a:r>
            <a:endParaRPr lang="sr-Latn-RS" sz="1400" dirty="0" smtClean="0"/>
          </a:p>
          <a:p>
            <a:pPr lvl="1"/>
            <a:endParaRPr lang="en-US" sz="1600" dirty="0"/>
          </a:p>
          <a:p>
            <a:pPr lvl="0"/>
            <a:r>
              <a:rPr lang="sr-Latn-RS" sz="1600" b="1" dirty="0" smtClean="0"/>
              <a:t>Predstavnici 8 zemalja članica koji su predstavljeni u članstvu Izvršnog odbora su ostvarili najaktivnije učestvovanje  </a:t>
            </a:r>
          </a:p>
          <a:p>
            <a:pPr lvl="1"/>
            <a:r>
              <a:rPr lang="sr-Latn-RS" sz="1400" dirty="0" smtClean="0"/>
              <a:t>Na primer, </a:t>
            </a:r>
            <a:r>
              <a:rPr lang="en-US" sz="1400" dirty="0" err="1" smtClean="0"/>
              <a:t>Albani</a:t>
            </a:r>
            <a:r>
              <a:rPr lang="sr-Latn-RS" sz="1400" dirty="0" smtClean="0"/>
              <a:t>j</a:t>
            </a:r>
            <a:r>
              <a:rPr lang="en-US" sz="1400" dirty="0" smtClean="0"/>
              <a:t>a </a:t>
            </a:r>
            <a:r>
              <a:rPr lang="en-US" sz="1400" dirty="0"/>
              <a:t>(8), </a:t>
            </a:r>
            <a:r>
              <a:rPr lang="sr-Latn-RS" sz="1400" dirty="0" smtClean="0"/>
              <a:t>Hrvatska </a:t>
            </a:r>
            <a:r>
              <a:rPr lang="en-US" sz="1400" dirty="0" smtClean="0"/>
              <a:t>(</a:t>
            </a:r>
            <a:r>
              <a:rPr lang="en-US" sz="1400" dirty="0"/>
              <a:t>6), </a:t>
            </a:r>
            <a:r>
              <a:rPr lang="sr-Latn-RS" sz="1400" dirty="0" smtClean="0"/>
              <a:t>Republika Kirgiz </a:t>
            </a:r>
            <a:r>
              <a:rPr lang="en-US" sz="1400" dirty="0" smtClean="0"/>
              <a:t>(</a:t>
            </a:r>
            <a:r>
              <a:rPr lang="en-US" sz="1400" dirty="0"/>
              <a:t>6). </a:t>
            </a:r>
            <a:r>
              <a:rPr lang="en-US" sz="1400" dirty="0" err="1" smtClean="0"/>
              <a:t>Albani</a:t>
            </a:r>
            <a:r>
              <a:rPr lang="sr-Latn-RS" sz="1400" dirty="0" smtClean="0"/>
              <a:t>ja je takođe bila zemlja domaćin jednog događaja, a Republika Kirgiz obično šalje dodatne učesnike za koje plaća učestvovanje, pa se stim u vezi objašnjava uvećano učestvovanje predstavnika iz ovih zemalja.</a:t>
            </a:r>
          </a:p>
          <a:p>
            <a:pPr lvl="1"/>
            <a:r>
              <a:rPr lang="sr-Latn-RS" sz="1400" dirty="0" smtClean="0"/>
              <a:t>Obično su samo po 2 predstavnika po zemlji učesnici kvalifikovani za učestvovanje, odnosno izuzev u slučajevima kada je reč o članovima Izvršnog odbora gde se dozvoljava učestvovanje 3 učesnika po zemlji, ili kada je reč o učesnicima koji imaju aktivno učestvovanje u dnevnom redu događaja. </a:t>
            </a:r>
          </a:p>
        </p:txBody>
      </p:sp>
      <p:sp>
        <p:nvSpPr>
          <p:cNvPr id="4" name="Номер слайда 3"/>
          <p:cNvSpPr>
            <a:spLocks noGrp="1"/>
          </p:cNvSpPr>
          <p:nvPr>
            <p:ph type="sldNum" sz="quarter" idx="12"/>
          </p:nvPr>
        </p:nvSpPr>
        <p:spPr/>
        <p:txBody>
          <a:bodyPr/>
          <a:lstStyle/>
          <a:p>
            <a:fld id="{7B9792E3-0ED1-4636-9AD2-0933D53E70C7}" type="slidenum">
              <a:rPr lang="en-US" smtClean="0"/>
              <a:pPr/>
              <a:t>19</a:t>
            </a:fld>
            <a:endParaRPr lang="en-US" dirty="0"/>
          </a:p>
        </p:txBody>
      </p:sp>
      <p:pic>
        <p:nvPicPr>
          <p:cNvPr id="5" name="Picture 3"/>
          <p:cNvPicPr/>
          <p:nvPr/>
        </p:nvPicPr>
        <p:blipFill>
          <a:blip r:embed="rId2" cstate="print"/>
          <a:srcRect/>
          <a:stretch>
            <a:fillRect/>
          </a:stretch>
        </p:blipFill>
        <p:spPr bwMode="auto">
          <a:xfrm>
            <a:off x="0" y="0"/>
            <a:ext cx="9144000" cy="914399"/>
          </a:xfrm>
          <a:prstGeom prst="rect">
            <a:avLst/>
          </a:prstGeom>
          <a:noFill/>
          <a:ln w="9525">
            <a:noFill/>
            <a:miter lim="800000"/>
            <a:headEnd/>
            <a:tailEnd/>
          </a:ln>
        </p:spPr>
      </p:pic>
    </p:spTree>
    <p:extLst>
      <p:ext uri="{BB962C8B-B14F-4D97-AF65-F5344CB8AC3E}">
        <p14:creationId xmlns:p14="http://schemas.microsoft.com/office/powerpoint/2010/main" val="285865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p:nvPr/>
        </p:nvPicPr>
        <p:blipFill>
          <a:blip r:embed="rId3" cstate="print"/>
          <a:srcRect/>
          <a:stretch>
            <a:fillRect/>
          </a:stretch>
        </p:blipFill>
        <p:spPr bwMode="auto">
          <a:xfrm>
            <a:off x="0" y="0"/>
            <a:ext cx="9144000" cy="1066799"/>
          </a:xfrm>
          <a:prstGeom prst="rect">
            <a:avLst/>
          </a:prstGeom>
          <a:noFill/>
          <a:ln w="9525">
            <a:noFill/>
            <a:miter lim="800000"/>
            <a:headEnd/>
            <a:tailEnd/>
          </a:ln>
        </p:spPr>
      </p:pic>
      <p:sp>
        <p:nvSpPr>
          <p:cNvPr id="2" name="Заголовок 1"/>
          <p:cNvSpPr>
            <a:spLocks noGrp="1"/>
          </p:cNvSpPr>
          <p:nvPr>
            <p:ph type="title"/>
          </p:nvPr>
        </p:nvSpPr>
        <p:spPr>
          <a:xfrm>
            <a:off x="533400" y="914400"/>
            <a:ext cx="8229600" cy="685800"/>
          </a:xfrm>
        </p:spPr>
        <p:txBody>
          <a:bodyPr>
            <a:normAutofit/>
          </a:bodyPr>
          <a:lstStyle/>
          <a:p>
            <a:r>
              <a:rPr lang="sr-Latn-RS" sz="2400" b="1" i="1" dirty="0" smtClean="0"/>
              <a:t>CILJ / UTICAJ STRATEGIJE </a:t>
            </a:r>
            <a:r>
              <a:rPr lang="en-US" sz="2400" b="1" i="1" dirty="0" smtClean="0"/>
              <a:t>PEMPAL</a:t>
            </a:r>
            <a:r>
              <a:rPr lang="sr-Latn-RS" sz="2400" b="1" i="1" dirty="0" smtClean="0"/>
              <a:t>-a </a:t>
            </a:r>
            <a:endParaRPr lang="ru-RU" sz="2400" dirty="0"/>
          </a:p>
        </p:txBody>
      </p:sp>
      <p:sp>
        <p:nvSpPr>
          <p:cNvPr id="3" name="Содержимое 2"/>
          <p:cNvSpPr>
            <a:spLocks noGrp="1"/>
          </p:cNvSpPr>
          <p:nvPr>
            <p:ph idx="1"/>
          </p:nvPr>
        </p:nvSpPr>
        <p:spPr>
          <a:xfrm>
            <a:off x="533400" y="1828800"/>
            <a:ext cx="8229600" cy="5257801"/>
          </a:xfrm>
        </p:spPr>
        <p:txBody>
          <a:bodyPr>
            <a:normAutofit/>
          </a:bodyPr>
          <a:lstStyle/>
          <a:p>
            <a:pPr algn="just"/>
            <a:r>
              <a:rPr lang="sr-Latn-RS" sz="1800" b="1" dirty="0" smtClean="0"/>
              <a:t>Postoji nekoliko načina na koji ZPB podržava usvajanje primera dobrih praksi iz oblasti upravljanja javnim finansijama: </a:t>
            </a:r>
          </a:p>
          <a:p>
            <a:pPr lvl="1" algn="just"/>
            <a:r>
              <a:rPr lang="sr-Latn-RS" sz="1800" b="1" dirty="0" smtClean="0"/>
              <a:t>Deljenjem međunarodnih pristupa i primera studija slučaja tokom održavanja plenarnih događaja </a:t>
            </a:r>
            <a:r>
              <a:rPr lang="sr-Latn-RS" sz="1800" dirty="0" smtClean="0"/>
              <a:t>pomaže članovima da identifikuju dobre i inovativne prakse u specifičnim oblastima upravljanja javnim finansijama i daje im mogućnost da diskutuju o zajedničkim problemima i rešenjima sa svojim kolegama. </a:t>
            </a:r>
            <a:endParaRPr lang="sr-Latn-RS" sz="1800" b="1" dirty="0" smtClean="0"/>
          </a:p>
          <a:p>
            <a:pPr lvl="1" algn="just"/>
            <a:r>
              <a:rPr lang="en-US" sz="1800" b="1" dirty="0" err="1" smtClean="0"/>
              <a:t>Identif</a:t>
            </a:r>
            <a:r>
              <a:rPr lang="sr-Latn-RS" sz="1800" b="1" dirty="0" smtClean="0"/>
              <a:t>ikovanjem reformskih statusa putem poređenja sa međunarodnim i regionalnim primerima dobrih praksi preko sprovođenja formalih i neformalnih anketa referentnog upoređivanja </a:t>
            </a:r>
            <a:endParaRPr lang="en-US" sz="1000" dirty="0" smtClean="0"/>
          </a:p>
          <a:p>
            <a:pPr lvl="1" algn="just"/>
            <a:r>
              <a:rPr lang="sr-Latn-RS" sz="1800" dirty="0"/>
              <a:t>Obezbeđivanjem </a:t>
            </a:r>
            <a:r>
              <a:rPr lang="sr-Latn-RS" sz="1800" b="1" dirty="0"/>
              <a:t>tehničkih izveštaja i studija iz oblasti upravljanja javnim finansijama </a:t>
            </a:r>
            <a:r>
              <a:rPr lang="sr-Latn-RS" sz="1800" dirty="0"/>
              <a:t>na jezicima PEMPAL mreže kako bi se zemljama članicama omogućio pristup </a:t>
            </a:r>
            <a:r>
              <a:rPr lang="sr-Latn-RS" sz="1800" b="1" dirty="0"/>
              <a:t>najnovijim trendovima i pristupima iz oblasti. </a:t>
            </a:r>
          </a:p>
          <a:p>
            <a:pPr lvl="1" algn="just"/>
            <a:r>
              <a:rPr lang="sr-Latn-RS" sz="1800" b="1" dirty="0"/>
              <a:t>Detaljnim ispitivanjem reformi </a:t>
            </a:r>
            <a:r>
              <a:rPr lang="sr-Latn-RS" sz="1800" dirty="0"/>
              <a:t>putem organizovanja </a:t>
            </a:r>
            <a:r>
              <a:rPr lang="en-US" sz="1800" b="1" dirty="0"/>
              <a:t>stud</a:t>
            </a:r>
            <a:r>
              <a:rPr lang="sr-Latn-RS" sz="1800" b="1" dirty="0"/>
              <a:t>ijskih poseta određenim </a:t>
            </a:r>
            <a:r>
              <a:rPr lang="sr-Latn-RS" sz="1800" b="1" dirty="0" smtClean="0"/>
              <a:t>zemljama</a:t>
            </a:r>
            <a:r>
              <a:rPr lang="sr-Latn-RS" sz="1800" dirty="0" smtClean="0"/>
              <a:t> </a:t>
            </a:r>
            <a:r>
              <a:rPr lang="sr-Latn-RS" sz="1800" b="1" dirty="0"/>
              <a:t>i preko radnih grupa </a:t>
            </a:r>
            <a:r>
              <a:rPr lang="sr-Latn-RS" sz="1800" dirty="0"/>
              <a:t>koje su uspostavljene na određene teme (na primer, upravljanje troškovima za lična pirmanja zaposlenih i budžetska pismenost</a:t>
            </a:r>
            <a:r>
              <a:rPr lang="sr-Latn-RS" sz="1800" dirty="0" smtClean="0"/>
              <a:t>).</a:t>
            </a:r>
            <a:endParaRPr lang="sr-Latn-RS" sz="1800" b="1" dirty="0"/>
          </a:p>
        </p:txBody>
      </p:sp>
      <p:sp>
        <p:nvSpPr>
          <p:cNvPr id="4" name="Номер слайда 3"/>
          <p:cNvSpPr>
            <a:spLocks noGrp="1"/>
          </p:cNvSpPr>
          <p:nvPr>
            <p:ph type="sldNum" sz="quarter" idx="12"/>
          </p:nvPr>
        </p:nvSpPr>
        <p:spPr>
          <a:xfrm>
            <a:off x="8458200" y="6356350"/>
            <a:ext cx="228600" cy="365125"/>
          </a:xfrm>
        </p:spPr>
        <p:txBody>
          <a:bodyPr/>
          <a:lstStyle/>
          <a:p>
            <a:fld id="{7B9792E3-0ED1-4636-9AD2-0933D53E70C7}" type="slidenum">
              <a:rPr lang="en-US" smtClean="0"/>
              <a:pPr/>
              <a:t>2</a:t>
            </a:fld>
            <a:endParaRPr lang="en-US" dirty="0"/>
          </a:p>
        </p:txBody>
      </p:sp>
    </p:spTree>
    <p:extLst>
      <p:ext uri="{BB962C8B-B14F-4D97-AF65-F5344CB8AC3E}">
        <p14:creationId xmlns:p14="http://schemas.microsoft.com/office/powerpoint/2010/main" val="22390155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914399"/>
            <a:ext cx="9144000" cy="457201"/>
          </a:xfrm>
        </p:spPr>
        <p:txBody>
          <a:bodyPr>
            <a:noAutofit/>
          </a:bodyPr>
          <a:lstStyle/>
          <a:p>
            <a:pPr lvl="0"/>
            <a:r>
              <a:rPr lang="en-US" sz="3200" b="1" dirty="0" smtClean="0"/>
              <a:t/>
            </a:r>
            <a:br>
              <a:rPr lang="en-US" sz="3200" b="1" dirty="0" smtClean="0"/>
            </a:br>
            <a:r>
              <a:rPr lang="sr-Latn-RS" sz="2000" b="1" u="sng" dirty="0"/>
              <a:t>C</a:t>
            </a:r>
            <a:r>
              <a:rPr lang="sr-Latn-RS" sz="2000" b="1" u="sng" dirty="0" smtClean="0"/>
              <a:t>ilj </a:t>
            </a:r>
            <a:r>
              <a:rPr lang="en-US" sz="2000" b="1" u="sng" dirty="0" smtClean="0"/>
              <a:t>3</a:t>
            </a:r>
            <a:r>
              <a:rPr lang="en-US" sz="2000" b="1" dirty="0"/>
              <a:t>:</a:t>
            </a:r>
            <a:r>
              <a:rPr lang="bs-Latn-BA" sz="2000" b="1" dirty="0"/>
              <a:t> IZGRAĐENA I ODRŽAVANA FINANSIJSKO-ODRŽIVA MREŽA PROFESIONALACA IZ OBLASTI UPRAVLJANJA JAVNIM FINANSIJAMA, POSVEĆENA UNAPREĐIVANJU PRAKSI IZ OBLASTI UPRAVLJANJA JAVNIM FINANSIJAMA </a:t>
            </a:r>
            <a:r>
              <a:rPr lang="en-US" sz="2000" b="1" dirty="0" smtClean="0"/>
              <a:t>(2)</a:t>
            </a:r>
            <a:endParaRPr lang="ru-RU" sz="3200" b="1" dirty="0"/>
          </a:p>
        </p:txBody>
      </p:sp>
      <p:sp>
        <p:nvSpPr>
          <p:cNvPr id="3" name="Содержимое 2"/>
          <p:cNvSpPr>
            <a:spLocks noGrp="1"/>
          </p:cNvSpPr>
          <p:nvPr>
            <p:ph idx="1"/>
          </p:nvPr>
        </p:nvSpPr>
        <p:spPr>
          <a:xfrm>
            <a:off x="228600" y="1752600"/>
            <a:ext cx="8686800" cy="5105401"/>
          </a:xfrm>
        </p:spPr>
        <p:txBody>
          <a:bodyPr>
            <a:noAutofit/>
          </a:bodyPr>
          <a:lstStyle/>
          <a:p>
            <a:r>
              <a:rPr lang="sr-Latn-RS" sz="1800" b="1" dirty="0" smtClean="0"/>
              <a:t>Većinu članstva čine službenici srednjeg do visokog nivoa zvanja</a:t>
            </a:r>
            <a:r>
              <a:rPr lang="en-US" sz="1800" dirty="0" smtClean="0"/>
              <a:t>. </a:t>
            </a:r>
          </a:p>
          <a:p>
            <a:pPr lvl="1"/>
            <a:r>
              <a:rPr lang="sr-Latn-RS" sz="1600" dirty="0" smtClean="0"/>
              <a:t>Četrdesetsedam </a:t>
            </a:r>
            <a:r>
              <a:rPr lang="en-US" sz="1600" dirty="0" smtClean="0"/>
              <a:t>(</a:t>
            </a:r>
            <a:r>
              <a:rPr lang="en-US" sz="1600" dirty="0"/>
              <a:t>47) </a:t>
            </a:r>
            <a:r>
              <a:rPr lang="sr-Latn-RS" sz="1600" dirty="0" smtClean="0"/>
              <a:t>članova, ili </a:t>
            </a:r>
            <a:r>
              <a:rPr lang="en-US" sz="1600" dirty="0" smtClean="0"/>
              <a:t>77</a:t>
            </a:r>
            <a:r>
              <a:rPr lang="en-US" sz="1600" dirty="0"/>
              <a:t>% </a:t>
            </a:r>
            <a:r>
              <a:rPr lang="sr-Latn-RS" sz="1600" dirty="0" smtClean="0"/>
              <a:t>učesnika su rukovodioci ili zamenici rukovodioca sektora / odeljenja / jedinica / grupa / sekcija, uključujući jednog pomoćnika ministra i glavnog rizničara Hrvatske, jednog pomoćnika ministra iz BiH i jednog generalnog sekretara (rukovodioca MF) iz Albanije. </a:t>
            </a:r>
          </a:p>
          <a:p>
            <a:pPr lvl="1"/>
            <a:endParaRPr lang="sr-Latn-RS" sz="1600" dirty="0"/>
          </a:p>
          <a:p>
            <a:pPr lvl="0"/>
            <a:r>
              <a:rPr lang="sr-Latn-RS" sz="1800" b="1" dirty="0" smtClean="0"/>
              <a:t>Značajno manji udeo članova dolazi sa tehničkih nivoa. </a:t>
            </a:r>
          </a:p>
          <a:p>
            <a:pPr lvl="1"/>
            <a:r>
              <a:rPr lang="sr-Latn-RS" sz="1600" dirty="0" smtClean="0"/>
              <a:t>Četrnaest (14) ili 23% učesnika koji prisustvuju događajima dolaze sa tehničkih nivoa, na primer, savetnici, stručnjaci, specijalisti.</a:t>
            </a:r>
          </a:p>
          <a:p>
            <a:pPr lvl="0"/>
            <a:endParaRPr lang="en-US" sz="1800" dirty="0"/>
          </a:p>
          <a:p>
            <a:pPr lvl="0"/>
            <a:r>
              <a:rPr lang="sr-Latn-RS" sz="1800" b="1" dirty="0" smtClean="0"/>
              <a:t>Dva člana su bila sa političkih nivoa. </a:t>
            </a:r>
            <a:r>
              <a:rPr lang="en-US" sz="1800" dirty="0" smtClean="0"/>
              <a:t> </a:t>
            </a:r>
            <a:endParaRPr lang="en-US" sz="1800" dirty="0"/>
          </a:p>
          <a:p>
            <a:pPr lvl="1"/>
            <a:r>
              <a:rPr lang="sr-Latn-RS" sz="1600" dirty="0" smtClean="0"/>
              <a:t>G-din </a:t>
            </a:r>
            <a:r>
              <a:rPr lang="en-US" sz="1600" dirty="0" smtClean="0"/>
              <a:t>Safar</a:t>
            </a:r>
            <a:r>
              <a:rPr lang="sr-Latn-RS" sz="1600" dirty="0" smtClean="0"/>
              <a:t>j</a:t>
            </a:r>
            <a:r>
              <a:rPr lang="en-US" sz="1600" dirty="0" smtClean="0"/>
              <a:t>an</a:t>
            </a:r>
            <a:r>
              <a:rPr lang="sr-Latn-RS" sz="1600" dirty="0" smtClean="0"/>
              <a:t>, prvi zamenik ministra finansija Jermenije je prisustvovao plenarnim sastancima 2012. i 2015. godine, kao i na sastanku viših budžetskih zvaničnika 2014. godine; a g-din Fičor, glavni državni rizničar iz Hrvatske je u proteklih nekoliko godina unazad prisustvovao plenarnim sastancima ZPB.</a:t>
            </a:r>
          </a:p>
          <a:p>
            <a:pPr lvl="0"/>
            <a:endParaRPr lang="en-US" sz="900" dirty="0"/>
          </a:p>
          <a:p>
            <a:r>
              <a:rPr lang="en-US" sz="1800" b="1" dirty="0" smtClean="0"/>
              <a:t>100</a:t>
            </a:r>
            <a:r>
              <a:rPr lang="en-US" sz="1800" b="1" dirty="0"/>
              <a:t>% </a:t>
            </a:r>
            <a:r>
              <a:rPr lang="sr-Latn-RS" sz="1800" b="1" dirty="0" smtClean="0"/>
              <a:t>učesnika dolaze iz ciljanih ministarstava </a:t>
            </a:r>
            <a:r>
              <a:rPr lang="en-US" sz="1800" b="1" dirty="0" smtClean="0"/>
              <a:t>(</a:t>
            </a:r>
            <a:r>
              <a:rPr lang="sr-Latn-RS" sz="1800" b="1" dirty="0" smtClean="0"/>
              <a:t>tj. </a:t>
            </a:r>
            <a:r>
              <a:rPr lang="sr-Latn-RS" sz="1800" b="1" dirty="0"/>
              <a:t>i</a:t>
            </a:r>
            <a:r>
              <a:rPr lang="sr-Latn-RS" sz="1800" b="1" dirty="0" smtClean="0"/>
              <a:t>z ministarstava finansija ili drugih povezanih centralnih koordinirajućih ministarstava</a:t>
            </a:r>
            <a:r>
              <a:rPr lang="en-US" sz="1800" dirty="0" smtClean="0"/>
              <a:t>).  </a:t>
            </a:r>
            <a:endParaRPr lang="en-US" sz="1800" dirty="0"/>
          </a:p>
          <a:p>
            <a:pPr marL="457200" lvl="1" indent="0" algn="just">
              <a:buNone/>
            </a:pPr>
            <a:endParaRPr lang="en-US" sz="1600" dirty="0" smtClean="0">
              <a:cs typeface="Aharoni" pitchFamily="2" charset="-79"/>
            </a:endParaRPr>
          </a:p>
          <a:p>
            <a:pPr lvl="1" algn="just"/>
            <a:endParaRPr lang="en-US" sz="1600" dirty="0">
              <a:cs typeface="Aharoni" pitchFamily="2" charset="-79"/>
            </a:endParaRPr>
          </a:p>
        </p:txBody>
      </p:sp>
      <p:sp>
        <p:nvSpPr>
          <p:cNvPr id="4" name="Номер слайда 3"/>
          <p:cNvSpPr>
            <a:spLocks noGrp="1"/>
          </p:cNvSpPr>
          <p:nvPr>
            <p:ph type="sldNum" sz="quarter" idx="12"/>
          </p:nvPr>
        </p:nvSpPr>
        <p:spPr>
          <a:xfrm>
            <a:off x="8305800" y="6356350"/>
            <a:ext cx="381000" cy="365125"/>
          </a:xfrm>
        </p:spPr>
        <p:txBody>
          <a:bodyPr/>
          <a:lstStyle/>
          <a:p>
            <a:fld id="{7B9792E3-0ED1-4636-9AD2-0933D53E70C7}" type="slidenum">
              <a:rPr lang="en-US" smtClean="0"/>
              <a:pPr/>
              <a:t>20</a:t>
            </a:fld>
            <a:endParaRPr lang="en-US" dirty="0"/>
          </a:p>
        </p:txBody>
      </p:sp>
      <p:pic>
        <p:nvPicPr>
          <p:cNvPr id="5" name="Picture 3"/>
          <p:cNvPicPr/>
          <p:nvPr/>
        </p:nvPicPr>
        <p:blipFill>
          <a:blip r:embed="rId2" cstate="print"/>
          <a:srcRect/>
          <a:stretch>
            <a:fillRect/>
          </a:stretch>
        </p:blipFill>
        <p:spPr bwMode="auto">
          <a:xfrm>
            <a:off x="0" y="0"/>
            <a:ext cx="9144000" cy="9143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6098" y="2590800"/>
            <a:ext cx="1950720" cy="1981200"/>
          </a:xfrm>
          <a:prstGeom prst="rect">
            <a:avLst/>
          </a:prstGeom>
        </p:spPr>
      </p:pic>
      <p:sp>
        <p:nvSpPr>
          <p:cNvPr id="2" name="Заголовок 1"/>
          <p:cNvSpPr>
            <a:spLocks noGrp="1"/>
          </p:cNvSpPr>
          <p:nvPr>
            <p:ph type="title"/>
          </p:nvPr>
        </p:nvSpPr>
        <p:spPr>
          <a:xfrm>
            <a:off x="0" y="1028698"/>
            <a:ext cx="9144000" cy="685801"/>
          </a:xfrm>
        </p:spPr>
        <p:txBody>
          <a:bodyPr>
            <a:noAutofit/>
          </a:bodyPr>
          <a:lstStyle/>
          <a:p>
            <a:pPr lvl="0"/>
            <a:r>
              <a:rPr lang="sr-Latn-RS" sz="2000" b="1" u="sng" dirty="0" smtClean="0"/>
              <a:t>Cilj </a:t>
            </a:r>
            <a:r>
              <a:rPr lang="en-US" sz="2000" b="1" u="sng" dirty="0" smtClean="0"/>
              <a:t>3</a:t>
            </a:r>
            <a:r>
              <a:rPr lang="en-US" sz="2000" b="1" dirty="0"/>
              <a:t>:</a:t>
            </a:r>
            <a:r>
              <a:rPr lang="bs-Latn-BA" sz="2000" b="1" dirty="0"/>
              <a:t> IZGRAĐENA I ODRŽAVANA FINANSIJSKO-ODRŽIVA MREŽA PROFESIONALACA IZ OBLASTI UPRAVLJANJA JAVNIM FINANSIJAMA, POSVEĆENA UNAPREĐIVANJU PRAKSI IZ OBLASTI UPRAVLJANJA JAVNIM FINANSIJAMA </a:t>
            </a:r>
            <a:r>
              <a:rPr lang="en-US" sz="2000" b="1" dirty="0" smtClean="0"/>
              <a:t>(3)</a:t>
            </a:r>
            <a:endParaRPr lang="ru-RU" sz="3200" b="1" dirty="0"/>
          </a:p>
        </p:txBody>
      </p:sp>
      <p:sp>
        <p:nvSpPr>
          <p:cNvPr id="3" name="Содержимое 2"/>
          <p:cNvSpPr>
            <a:spLocks noGrp="1"/>
          </p:cNvSpPr>
          <p:nvPr>
            <p:ph idx="1"/>
          </p:nvPr>
        </p:nvSpPr>
        <p:spPr>
          <a:xfrm>
            <a:off x="0" y="1771648"/>
            <a:ext cx="8915400" cy="5181601"/>
          </a:xfrm>
        </p:spPr>
        <p:txBody>
          <a:bodyPr>
            <a:noAutofit/>
          </a:bodyPr>
          <a:lstStyle/>
          <a:p>
            <a:pPr algn="just"/>
            <a:r>
              <a:rPr lang="sr-Latn-RS" sz="1800" b="1" dirty="0" smtClean="0"/>
              <a:t>Određeni dokazi o finansijskim kontribucijama ili raspoloživosti za plaćanje: </a:t>
            </a:r>
            <a:endParaRPr lang="en-US" sz="1800" dirty="0" smtClean="0"/>
          </a:p>
          <a:p>
            <a:pPr lvl="1" algn="just"/>
            <a:r>
              <a:rPr lang="sr-Latn-RS" sz="1800" dirty="0" smtClean="0"/>
              <a:t>Od 78 lica za čije je učestvovanje bilo plaćeno od strane zemalja članica PEMPAL-a tokom posmatranog strateškog perioda, 19 njih koji su samostalno platili učešće (24%) su prisustvovali sastancima ZPB (uglavnom iz Republike Kirgiz – 15 dodatnih finansiranih učesnika). </a:t>
            </a:r>
            <a:endParaRPr lang="en-US" sz="1800" dirty="0"/>
          </a:p>
          <a:p>
            <a:pPr lvl="1"/>
            <a:r>
              <a:rPr lang="en-US" sz="1800" dirty="0" smtClean="0"/>
              <a:t>Re</a:t>
            </a:r>
            <a:r>
              <a:rPr lang="sr-Latn-RS" sz="1800" dirty="0" smtClean="0"/>
              <a:t>zultati na osnovu sprovedene ankete članstva ukazuju na </a:t>
            </a:r>
          </a:p>
          <a:p>
            <a:pPr marL="457200" lvl="1" indent="0">
              <a:buNone/>
            </a:pPr>
            <a:r>
              <a:rPr lang="sr-Latn-RS" sz="1800" dirty="0" smtClean="0"/>
              <a:t>određen stepen raspoloživosti za plaćanje nadoknada na ime članstva</a:t>
            </a:r>
          </a:p>
          <a:p>
            <a:pPr marL="457200" lvl="1" indent="0">
              <a:buNone/>
            </a:pPr>
            <a:r>
              <a:rPr lang="sr-Latn-RS" sz="1800" dirty="0"/>
              <a:t>i</a:t>
            </a:r>
            <a:r>
              <a:rPr lang="sr-Latn-RS" sz="1800" dirty="0" smtClean="0"/>
              <a:t>li motivisanosti za plaćanjem (41% članova ZPB).</a:t>
            </a:r>
            <a:endParaRPr lang="en-US" sz="1600" b="1" dirty="0"/>
          </a:p>
          <a:p>
            <a:r>
              <a:rPr lang="sr-Latn-RS" sz="1800" b="1" dirty="0" smtClean="0"/>
              <a:t>Neraspoloženost za plaćanjem sličnih nadokada je kod nekih članova Izvršnog odbora </a:t>
            </a:r>
            <a:r>
              <a:rPr lang="sr-Latn-RS" sz="1800" b="1" dirty="0"/>
              <a:t>ZPB </a:t>
            </a:r>
            <a:r>
              <a:rPr lang="sr-Latn-RS" sz="1800" b="1" dirty="0" smtClean="0"/>
              <a:t>istaknuta usled nesigurnosti potreba u pogledu zakonodavnih zahteva za omogućavanjem istog </a:t>
            </a:r>
            <a:r>
              <a:rPr lang="sr-Latn-RS" sz="1800" dirty="0" smtClean="0"/>
              <a:t>(PEMPAL bi možda trebao da bude prepoznat kao pravno lice, kao i da postoji međunarodni sporazum kako bi PEMPAL mogao formalno da prima budžetske aproprijacije).  </a:t>
            </a:r>
            <a:r>
              <a:rPr lang="sr-Latn-RS" sz="1800" b="1" dirty="0" smtClean="0"/>
              <a:t> </a:t>
            </a:r>
            <a:endParaRPr lang="en-US" sz="800" dirty="0"/>
          </a:p>
          <a:p>
            <a:pPr algn="just"/>
            <a:r>
              <a:rPr lang="sr-Latn-RS" sz="1800" dirty="0" smtClean="0"/>
              <a:t>ZP</a:t>
            </a:r>
            <a:r>
              <a:rPr lang="en-US" sz="1800" dirty="0" smtClean="0"/>
              <a:t>B</a:t>
            </a:r>
            <a:r>
              <a:rPr lang="sr-Latn-RS" sz="1800" dirty="0" smtClean="0"/>
              <a:t> je nastavio sa praksom dozvoljavanja učestvovanja dodatnih učesnika na događajima (povrh uobičajenog primenjenog strateškog principa u vezi članstva), a ukoliko logistički uslovi to dozvoljavaju, kao i na osnovama da </a:t>
            </a:r>
            <a:r>
              <a:rPr lang="sr-Latn-RS" sz="1800" b="1" dirty="0" smtClean="0"/>
              <a:t>učestvovanje dodatnih članova mora da bude finansirano od strane vlada koje upućuju takve zahteve. </a:t>
            </a:r>
            <a:endParaRPr lang="en-US" sz="1800" dirty="0" smtClean="0"/>
          </a:p>
          <a:p>
            <a:pPr algn="just"/>
            <a:endParaRPr lang="en-US" sz="1800" dirty="0" smtClean="0">
              <a:cs typeface="Aharoni" pitchFamily="2" charset="-79"/>
            </a:endParaRPr>
          </a:p>
        </p:txBody>
      </p:sp>
      <p:sp>
        <p:nvSpPr>
          <p:cNvPr id="4" name="Номер слайда 3"/>
          <p:cNvSpPr>
            <a:spLocks noGrp="1"/>
          </p:cNvSpPr>
          <p:nvPr>
            <p:ph type="sldNum" sz="quarter" idx="12"/>
          </p:nvPr>
        </p:nvSpPr>
        <p:spPr/>
        <p:txBody>
          <a:bodyPr/>
          <a:lstStyle/>
          <a:p>
            <a:fld id="{7B9792E3-0ED1-4636-9AD2-0933D53E70C7}" type="slidenum">
              <a:rPr lang="en-US" smtClean="0"/>
              <a:pPr/>
              <a:t>21</a:t>
            </a:fld>
            <a:endParaRPr lang="en-US" dirty="0"/>
          </a:p>
        </p:txBody>
      </p:sp>
      <p:pic>
        <p:nvPicPr>
          <p:cNvPr id="5" name="Picture 3"/>
          <p:cNvPicPr/>
          <p:nvPr/>
        </p:nvPicPr>
        <p:blipFill>
          <a:blip r:embed="rId3" cstate="print"/>
          <a:srcRect/>
          <a:stretch>
            <a:fillRect/>
          </a:stretch>
        </p:blipFill>
        <p:spPr bwMode="auto">
          <a:xfrm>
            <a:off x="0" y="0"/>
            <a:ext cx="9144000" cy="914399"/>
          </a:xfrm>
          <a:prstGeom prst="rect">
            <a:avLst/>
          </a:prstGeom>
          <a:noFill/>
          <a:ln w="9525">
            <a:noFill/>
            <a:miter lim="800000"/>
            <a:headEnd/>
            <a:tailEnd/>
          </a:ln>
        </p:spPr>
      </p:pic>
    </p:spTree>
    <p:extLst>
      <p:ext uri="{BB962C8B-B14F-4D97-AF65-F5344CB8AC3E}">
        <p14:creationId xmlns:p14="http://schemas.microsoft.com/office/powerpoint/2010/main" val="4367422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43000"/>
            <a:ext cx="9144000" cy="685801"/>
          </a:xfrm>
        </p:spPr>
        <p:txBody>
          <a:bodyPr>
            <a:noAutofit/>
          </a:bodyPr>
          <a:lstStyle/>
          <a:p>
            <a:pPr lvl="0"/>
            <a:r>
              <a:rPr lang="sr-Latn-RS" sz="2000" b="1" u="sng" dirty="0" smtClean="0"/>
              <a:t>Cilj </a:t>
            </a:r>
            <a:r>
              <a:rPr lang="en-US" sz="2000" b="1" u="sng" dirty="0" smtClean="0"/>
              <a:t>3</a:t>
            </a:r>
            <a:r>
              <a:rPr lang="en-US" sz="2000" b="1" dirty="0"/>
              <a:t>:</a:t>
            </a:r>
            <a:r>
              <a:rPr lang="bs-Latn-BA" sz="2000" b="1" dirty="0"/>
              <a:t> IZGRAĐENA I ODRŽAVANA FINANSIJSKO-ODRŽIVA MREŽA PROFESIONALACA IZ OBLASTI UPRAVLJANJA JAVNIM FINANSIJAMA, POSVEĆENA UNAPREĐIVANJU PRAKSI IZ OBLASTI UPRAVLJANJA JAVNIM FINANSIJAMA </a:t>
            </a:r>
            <a:r>
              <a:rPr lang="en-US" sz="2000" b="1" dirty="0" smtClean="0"/>
              <a:t>(4)</a:t>
            </a:r>
            <a:endParaRPr lang="ru-RU" sz="3200" b="1" dirty="0"/>
          </a:p>
        </p:txBody>
      </p:sp>
      <p:sp>
        <p:nvSpPr>
          <p:cNvPr id="3" name="Содержимое 2"/>
          <p:cNvSpPr>
            <a:spLocks noGrp="1"/>
          </p:cNvSpPr>
          <p:nvPr>
            <p:ph idx="1"/>
          </p:nvPr>
        </p:nvSpPr>
        <p:spPr>
          <a:xfrm>
            <a:off x="0" y="1676400"/>
            <a:ext cx="9067800" cy="5181601"/>
          </a:xfrm>
        </p:spPr>
        <p:txBody>
          <a:bodyPr>
            <a:noAutofit/>
          </a:bodyPr>
          <a:lstStyle/>
          <a:p>
            <a:pPr marL="0" indent="0" algn="just">
              <a:buNone/>
            </a:pPr>
            <a:endParaRPr lang="en-US" sz="1800" b="1" dirty="0"/>
          </a:p>
          <a:p>
            <a:pPr algn="just"/>
            <a:r>
              <a:rPr lang="sr-Latn-RS" sz="1800" b="1" dirty="0" smtClean="0"/>
              <a:t>Postoje značajni dokazi o kontribucijama u naturi koji su obezbeđenih od strane članova ZPB.</a:t>
            </a:r>
            <a:r>
              <a:rPr lang="sr-Latn-RS" sz="1800" dirty="0" smtClean="0"/>
              <a:t> Na primer: </a:t>
            </a:r>
            <a:endParaRPr lang="sr-Latn-RS" sz="1800" b="1" dirty="0"/>
          </a:p>
          <a:p>
            <a:pPr lvl="1" algn="just"/>
            <a:r>
              <a:rPr lang="sr-Latn-RS" sz="1800" b="1" dirty="0" smtClean="0"/>
              <a:t>Članovi Izvršnog odbora ulažu značajno vreme </a:t>
            </a:r>
            <a:r>
              <a:rPr lang="sr-Latn-RS" sz="1800" dirty="0" smtClean="0"/>
              <a:t>u rukovođenju i upravljanju ZPB.</a:t>
            </a:r>
            <a:endParaRPr lang="sr-Latn-RS" sz="1800" b="1" dirty="0" smtClean="0"/>
          </a:p>
          <a:p>
            <a:pPr lvl="1" algn="just"/>
            <a:r>
              <a:rPr lang="en-US" sz="1800" b="1" dirty="0" smtClean="0"/>
              <a:t>4 </a:t>
            </a:r>
            <a:r>
              <a:rPr lang="sr-Latn-RS" sz="1800" b="1" dirty="0" smtClean="0"/>
              <a:t>zemlje članice su bile domaćini godišnjih plenarnih sastanaka, jedna zemlja je bila domaćin studijske posete </a:t>
            </a:r>
            <a:r>
              <a:rPr lang="sr-Latn-RS" sz="1800" dirty="0" smtClean="0"/>
              <a:t>dok je</a:t>
            </a:r>
            <a:r>
              <a:rPr lang="sr-Latn-RS" sz="1800" b="1" dirty="0" smtClean="0"/>
              <a:t> njih 16 je pripremilo i prezentovalo na događajima </a:t>
            </a:r>
            <a:r>
              <a:rPr lang="sr-Latn-RS" sz="1800" dirty="0" smtClean="0"/>
              <a:t>u vezi statusa njihovih reformi tokom posmatranog strateškog perioda (Ruska Federacija 6 puta, Turska 4 puta, Hrvatska 3 puta, Albanija, Gruzija i Republika Kirgiz svaka po 1 put). </a:t>
            </a:r>
            <a:endParaRPr lang="en-US" sz="1800" dirty="0"/>
          </a:p>
          <a:p>
            <a:pPr lvl="1" algn="just"/>
            <a:r>
              <a:rPr lang="sr-Latn-RS" sz="1800" dirty="0" smtClean="0"/>
              <a:t>Takođe se javlja rastući </a:t>
            </a:r>
            <a:r>
              <a:rPr lang="sr-Latn-RS" sz="1800" b="1" dirty="0" smtClean="0"/>
              <a:t>trend zemalja članica koje žele da budu zemlje domaćini događaja, </a:t>
            </a:r>
            <a:r>
              <a:rPr lang="sr-Latn-RS" sz="1800" dirty="0" smtClean="0"/>
              <a:t>sa planom koji se primenjuje da Belorusija bude zemlja domaćin plenarnog sastanka ZPB 2016. godine. </a:t>
            </a:r>
          </a:p>
          <a:p>
            <a:pPr lvl="1" algn="just"/>
            <a:r>
              <a:rPr lang="sr-Latn-RS" sz="1800" b="1" dirty="0" smtClean="0"/>
              <a:t>Učestvovanje u formalnim i neformalnim anketama i rastsući nivo učestvovanja u radnim grupama. </a:t>
            </a:r>
            <a:endParaRPr lang="en-US" sz="800" dirty="0"/>
          </a:p>
          <a:p>
            <a:pPr marL="400050" algn="just"/>
            <a:r>
              <a:rPr lang="sr-Latn-RS" sz="1600" b="1" dirty="0">
                <a:solidFill>
                  <a:srgbClr val="FF0000"/>
                </a:solidFill>
              </a:rPr>
              <a:t>Oblasti za unapređenje: Informacije u bazama podataka o članovima će nastaviti da budu unapređivane, a radi podržavanja praćenja članstva. Saradnje koje su već uspostavljene sa OECD-ovom mrežom viših budžetskih zvaničnika zemalja Centralne, Istočne i Jugositočne Evrope će biti osnažene putem predloženog budućeg zajedničkog rada (potencijalne oblasti uključuju fiskalna pravila, fiskalne rizike i programsko budžetiranje).   </a:t>
            </a:r>
          </a:p>
          <a:p>
            <a:pPr lvl="1" algn="just"/>
            <a:endParaRPr lang="sr-Latn-RS" sz="2000" dirty="0" smtClean="0"/>
          </a:p>
          <a:p>
            <a:pPr algn="just"/>
            <a:endParaRPr lang="en-US" sz="1800" dirty="0" smtClean="0">
              <a:cs typeface="Aharoni" pitchFamily="2" charset="-79"/>
            </a:endParaRPr>
          </a:p>
        </p:txBody>
      </p:sp>
      <p:sp>
        <p:nvSpPr>
          <p:cNvPr id="4" name="Номер слайда 3"/>
          <p:cNvSpPr>
            <a:spLocks noGrp="1"/>
          </p:cNvSpPr>
          <p:nvPr>
            <p:ph type="sldNum" sz="quarter" idx="12"/>
          </p:nvPr>
        </p:nvSpPr>
        <p:spPr/>
        <p:txBody>
          <a:bodyPr/>
          <a:lstStyle/>
          <a:p>
            <a:fld id="{7B9792E3-0ED1-4636-9AD2-0933D53E70C7}" type="slidenum">
              <a:rPr lang="en-US" smtClean="0"/>
              <a:pPr/>
              <a:t>22</a:t>
            </a:fld>
            <a:endParaRPr lang="en-US" dirty="0"/>
          </a:p>
        </p:txBody>
      </p:sp>
      <p:pic>
        <p:nvPicPr>
          <p:cNvPr id="5" name="Picture 3"/>
          <p:cNvPicPr/>
          <p:nvPr/>
        </p:nvPicPr>
        <p:blipFill>
          <a:blip r:embed="rId2" cstate="print"/>
          <a:srcRect/>
          <a:stretch>
            <a:fillRect/>
          </a:stretch>
        </p:blipFill>
        <p:spPr bwMode="auto">
          <a:xfrm>
            <a:off x="0" y="0"/>
            <a:ext cx="9144000" cy="914399"/>
          </a:xfrm>
          <a:prstGeom prst="rect">
            <a:avLst/>
          </a:prstGeom>
          <a:noFill/>
          <a:ln w="9525">
            <a:noFill/>
            <a:miter lim="800000"/>
            <a:headEnd/>
            <a:tailEnd/>
          </a:ln>
        </p:spPr>
      </p:pic>
    </p:spTree>
    <p:extLst>
      <p:ext uri="{BB962C8B-B14F-4D97-AF65-F5344CB8AC3E}">
        <p14:creationId xmlns:p14="http://schemas.microsoft.com/office/powerpoint/2010/main" val="16692821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28600"/>
            <a:ext cx="8229600" cy="6477000"/>
          </a:xfrm>
          <a:ln>
            <a:solidFill>
              <a:schemeClr val="tx1"/>
            </a:solidFill>
          </a:ln>
        </p:spPr>
        <p:txBody>
          <a:bodyPr>
            <a:normAutofit/>
          </a:bodyPr>
          <a:lstStyle/>
          <a:p>
            <a:endParaRPr lang="hu-HU" sz="900" i="1" dirty="0" smtClean="0">
              <a:solidFill>
                <a:schemeClr val="tx1"/>
              </a:solidFill>
            </a:endParaRPr>
          </a:p>
          <a:p>
            <a:r>
              <a:rPr lang="sr-Latn-RS" sz="4000" i="1" dirty="0">
                <a:solidFill>
                  <a:schemeClr val="tx1"/>
                </a:solidFill>
              </a:rPr>
              <a:t>Ciljevi izlaznog rezultata </a:t>
            </a:r>
            <a:r>
              <a:rPr lang="en-US" sz="4000" i="1" dirty="0">
                <a:solidFill>
                  <a:schemeClr val="tx1"/>
                </a:solidFill>
              </a:rPr>
              <a:t>PEMPAL</a:t>
            </a:r>
            <a:r>
              <a:rPr lang="sr-Latn-RS" sz="4000" i="1" dirty="0">
                <a:solidFill>
                  <a:schemeClr val="tx1"/>
                </a:solidFill>
              </a:rPr>
              <a:t>-a</a:t>
            </a:r>
            <a:endParaRPr lang="en-US" sz="4000" i="1" dirty="0">
              <a:solidFill>
                <a:schemeClr val="tx1"/>
              </a:solidFill>
            </a:endParaRPr>
          </a:p>
        </p:txBody>
      </p:sp>
      <p:sp>
        <p:nvSpPr>
          <p:cNvPr id="5" name="Slide Number Placeholder 4"/>
          <p:cNvSpPr>
            <a:spLocks noGrp="1"/>
          </p:cNvSpPr>
          <p:nvPr>
            <p:ph type="sldNum" sz="quarter" idx="12"/>
          </p:nvPr>
        </p:nvSpPr>
        <p:spPr/>
        <p:txBody>
          <a:bodyPr/>
          <a:lstStyle/>
          <a:p>
            <a:fld id="{7B9792E3-0ED1-4636-9AD2-0933D53E70C7}" type="slidenum">
              <a:rPr lang="en-US" smtClean="0"/>
              <a:pPr/>
              <a:t>23</a:t>
            </a:fld>
            <a:endParaRPr lang="en-US" dirty="0"/>
          </a:p>
        </p:txBody>
      </p:sp>
      <p:graphicFrame>
        <p:nvGraphicFramePr>
          <p:cNvPr id="9" name="Diagram 8"/>
          <p:cNvGraphicFramePr/>
          <p:nvPr>
            <p:extLst>
              <p:ext uri="{D42A27DB-BD31-4B8C-83A1-F6EECF244321}">
                <p14:modId xmlns:p14="http://schemas.microsoft.com/office/powerpoint/2010/main" val="3163334675"/>
              </p:ext>
            </p:extLst>
          </p:nvPr>
        </p:nvGraphicFramePr>
        <p:xfrm>
          <a:off x="533400" y="1219200"/>
          <a:ext cx="7924800" cy="5349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Рисунок 11" descr="pempal-logo.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75619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936" y="928254"/>
            <a:ext cx="9144000" cy="1143000"/>
          </a:xfrm>
        </p:spPr>
        <p:txBody>
          <a:bodyPr>
            <a:noAutofit/>
          </a:bodyPr>
          <a:lstStyle/>
          <a:p>
            <a:r>
              <a:rPr lang="sr-Latn-RS" sz="1800" b="1" u="sng" dirty="0" smtClean="0">
                <a:latin typeface="+mn-lt"/>
                <a:ea typeface="+mn-ea"/>
                <a:cs typeface="+mn-cs"/>
              </a:rPr>
              <a:t>Cilj 4</a:t>
            </a:r>
            <a:r>
              <a:rPr lang="en-US" sz="1800" b="1" dirty="0">
                <a:latin typeface="+mn-lt"/>
                <a:ea typeface="+mn-ea"/>
                <a:cs typeface="+mn-cs"/>
              </a:rPr>
              <a:t>: </a:t>
            </a:r>
            <a:r>
              <a:rPr lang="en-US" sz="1800" b="1" dirty="0" smtClean="0">
                <a:latin typeface="+mn-lt"/>
                <a:ea typeface="+mn-ea"/>
                <a:cs typeface="+mn-cs"/>
              </a:rPr>
              <a:t>PODIGNUT JE NIVO OSVEŠĆENOSTI VISOKIH VLADINIH I POLITIČKIH NIVOA O BENEFITIMA I VREDOSTIMA UKLJUČIVANJA PREKO MREŽE PEMPAL-</a:t>
            </a:r>
            <a:r>
              <a:rPr lang="sr-Latn-RS" sz="1800" b="1" dirty="0" smtClean="0">
                <a:latin typeface="+mn-lt"/>
                <a:ea typeface="+mn-ea"/>
                <a:cs typeface="+mn-cs"/>
              </a:rPr>
              <a:t>a</a:t>
            </a:r>
            <a:r>
              <a:rPr lang="en-US" sz="1800" b="1" dirty="0" smtClean="0">
                <a:latin typeface="+mn-lt"/>
                <a:ea typeface="+mn-ea"/>
                <a:cs typeface="+mn-cs"/>
              </a:rPr>
              <a:t> </a:t>
            </a:r>
            <a:endParaRPr lang="ru-RU" sz="1800" b="1" dirty="0">
              <a:latin typeface="+mn-lt"/>
              <a:ea typeface="+mn-ea"/>
              <a:cs typeface="+mn-cs"/>
            </a:endParaRPr>
          </a:p>
        </p:txBody>
      </p:sp>
      <p:sp>
        <p:nvSpPr>
          <p:cNvPr id="3" name="Содержимое 2"/>
          <p:cNvSpPr>
            <a:spLocks noGrp="1"/>
          </p:cNvSpPr>
          <p:nvPr>
            <p:ph idx="1"/>
          </p:nvPr>
        </p:nvSpPr>
        <p:spPr>
          <a:xfrm>
            <a:off x="381000" y="1999507"/>
            <a:ext cx="8305800" cy="4650222"/>
          </a:xfrm>
        </p:spPr>
        <p:txBody>
          <a:bodyPr>
            <a:noAutofit/>
          </a:bodyPr>
          <a:lstStyle/>
          <a:p>
            <a:pPr algn="just"/>
            <a:r>
              <a:rPr lang="sr-Latn-RS" sz="1800" b="1" dirty="0" smtClean="0"/>
              <a:t>Nekoliko ministara i zamenika ministara finansija su iskazali svoju podršku putem otvaranja ili prisustvovanja sastancima ZPB. </a:t>
            </a:r>
            <a:r>
              <a:rPr lang="sr-Latn-RS" sz="1800" dirty="0" smtClean="0"/>
              <a:t> </a:t>
            </a:r>
            <a:endParaRPr lang="sr-Latn-RS" sz="1800" b="1" dirty="0" smtClean="0"/>
          </a:p>
          <a:p>
            <a:pPr marL="685800" lvl="1"/>
            <a:r>
              <a:rPr lang="sr-Latn-RS" sz="1600" b="1" dirty="0"/>
              <a:t>Prvi zamenik ministra finansija Jermenije </a:t>
            </a:r>
            <a:r>
              <a:rPr lang="en-US" sz="1600" dirty="0"/>
              <a:t>Pavel Safar</a:t>
            </a:r>
            <a:r>
              <a:rPr lang="sr-Latn-RS" sz="1600" dirty="0"/>
              <a:t>j</a:t>
            </a:r>
            <a:r>
              <a:rPr lang="en-US" sz="1600" dirty="0"/>
              <a:t>an </a:t>
            </a:r>
            <a:r>
              <a:rPr lang="sr-Latn-RS" sz="1600" dirty="0"/>
              <a:t>je učestvovao na plenarnom sastanku u </a:t>
            </a:r>
            <a:r>
              <a:rPr lang="en-US" sz="1600" dirty="0" err="1" smtClean="0"/>
              <a:t>Sloveniji</a:t>
            </a:r>
            <a:r>
              <a:rPr lang="sr-Latn-RS" sz="1600" dirty="0" smtClean="0"/>
              <a:t> i </a:t>
            </a:r>
            <a:r>
              <a:rPr lang="sr-Latn-RS" sz="1600" dirty="0"/>
              <a:t>OECD-ovom sastanku viših budžetskih zvaničnika u Hagu; </a:t>
            </a:r>
          </a:p>
          <a:p>
            <a:pPr marL="685800" lvl="1"/>
            <a:r>
              <a:rPr lang="sr-Latn-RS" sz="1600" b="1" dirty="0"/>
              <a:t>Zamenik ministra finansija Belorusije </a:t>
            </a:r>
            <a:r>
              <a:rPr lang="en-US" sz="1600" dirty="0"/>
              <a:t>Ma</a:t>
            </a:r>
            <a:r>
              <a:rPr lang="sr-Latn-RS" sz="1600" dirty="0"/>
              <a:t>ks</a:t>
            </a:r>
            <a:r>
              <a:rPr lang="en-US" sz="1600" dirty="0" err="1"/>
              <a:t>im</a:t>
            </a:r>
            <a:r>
              <a:rPr lang="en-US" sz="1600" dirty="0"/>
              <a:t> </a:t>
            </a:r>
            <a:r>
              <a:rPr lang="sr-Latn-RS" sz="1600" dirty="0"/>
              <a:t>J</a:t>
            </a:r>
            <a:r>
              <a:rPr lang="en-US" sz="1600" dirty="0" err="1"/>
              <a:t>ermolovi</a:t>
            </a:r>
            <a:r>
              <a:rPr lang="sr-Latn-RS" sz="1600" dirty="0"/>
              <a:t>č</a:t>
            </a:r>
            <a:r>
              <a:rPr lang="en-US" sz="1600" dirty="0"/>
              <a:t> </a:t>
            </a:r>
            <a:r>
              <a:rPr lang="sr-Latn-RS" sz="1600" dirty="0"/>
              <a:t>učestvovao je u studijskoj poseti Velikoj Britaniji na temu reformi u finansiranju javnog obrazovanja; </a:t>
            </a:r>
            <a:r>
              <a:rPr lang="en-US" sz="1600" dirty="0"/>
              <a:t> </a:t>
            </a:r>
          </a:p>
          <a:p>
            <a:pPr marL="685800" lvl="1"/>
            <a:r>
              <a:rPr lang="en-US" sz="1600" b="1" dirty="0" err="1"/>
              <a:t>Minist</a:t>
            </a:r>
            <a:r>
              <a:rPr lang="sr-Latn-RS" sz="1600" b="1" dirty="0"/>
              <a:t>ar finansija Republike Kirgiz</a:t>
            </a:r>
            <a:r>
              <a:rPr lang="en-US" sz="1600" dirty="0"/>
              <a:t>, Olga </a:t>
            </a:r>
            <a:r>
              <a:rPr lang="en-US" sz="1600" dirty="0" err="1"/>
              <a:t>Lavrova</a:t>
            </a:r>
            <a:r>
              <a:rPr lang="en-US" sz="1600" dirty="0"/>
              <a:t> </a:t>
            </a:r>
            <a:r>
              <a:rPr lang="sr-Latn-RS" sz="1600" dirty="0"/>
              <a:t>učestvovala je u studijskoj poseti Austriji na temu uloge parlamenta u budžetskom procesu; </a:t>
            </a:r>
            <a:endParaRPr lang="en-US" sz="1600" dirty="0"/>
          </a:p>
          <a:p>
            <a:pPr marL="685800" lvl="1"/>
            <a:r>
              <a:rPr lang="sr-Latn-RS" sz="1600" dirty="0"/>
              <a:t>Na studijskoj poseti Sloveniji su učestvovali dva </a:t>
            </a:r>
            <a:r>
              <a:rPr lang="sr-Latn-RS" sz="1600" b="1" dirty="0"/>
              <a:t>pomoćnika ministara, iz Srbije i Bosne i Hercegovine; </a:t>
            </a:r>
            <a:r>
              <a:rPr lang="en-US" sz="1600" dirty="0"/>
              <a:t> </a:t>
            </a:r>
          </a:p>
          <a:p>
            <a:pPr marL="685800" lvl="1"/>
            <a:r>
              <a:rPr lang="sr-Latn-RS" sz="1600" b="1" dirty="0"/>
              <a:t>Glavni državni rizničar Hrvatske </a:t>
            </a:r>
            <a:r>
              <a:rPr lang="sr-Latn-RS" sz="1600" dirty="0"/>
              <a:t>prisustvuje plenarnim događajima ZPB imajući na umu vrednost takvih sastanaka</a:t>
            </a:r>
            <a:r>
              <a:rPr lang="sr-Latn-RS" sz="1600" dirty="0" smtClean="0"/>
              <a:t>.</a:t>
            </a:r>
            <a:endParaRPr lang="en-US" sz="1600" dirty="0"/>
          </a:p>
          <a:p>
            <a:pPr marL="0" indent="0" algn="just">
              <a:buNone/>
            </a:pPr>
            <a:r>
              <a:rPr lang="sr-Latn-RS" sz="1600" i="1" dirty="0">
                <a:solidFill>
                  <a:srgbClr val="7030A0"/>
                </a:solidFill>
              </a:rPr>
              <a:t>Iako su troškovi organizovanja takvih događaja vrlo visoki, pogotovu kada se organizuju zajednički plenarni sastanci sve tri Zajednice prakse, naše mišljenje je da u situaciji kada su utvrđene teme od interesovanja za sve zemlje učesnice, da je takva razmena iskustava od neprocenjive vrednosti, kao i da se takva praksa treba nastaviti takođe i u budućnosti uprkos određenim poteškoćama.  </a:t>
            </a:r>
          </a:p>
          <a:p>
            <a:pPr marL="0" indent="0" algn="just">
              <a:buNone/>
            </a:pPr>
            <a:r>
              <a:rPr lang="sr-Latn-RS" sz="1400" dirty="0" smtClean="0"/>
              <a:t>Izvor</a:t>
            </a:r>
            <a:r>
              <a:rPr lang="en-US" sz="1400" dirty="0"/>
              <a:t>: </a:t>
            </a:r>
            <a:r>
              <a:rPr lang="sr-Latn-RS" sz="1400" dirty="0"/>
              <a:t>Pismo zahvalnosti upućeno ZPB od strane </a:t>
            </a:r>
            <a:r>
              <a:rPr lang="en-US" sz="1400" dirty="0" err="1"/>
              <a:t>Miljenk</a:t>
            </a:r>
            <a:r>
              <a:rPr lang="sr-Latn-RS" sz="1400" dirty="0"/>
              <a:t>a</a:t>
            </a:r>
            <a:r>
              <a:rPr lang="en-US" sz="1400" dirty="0"/>
              <a:t> Fi</a:t>
            </a:r>
            <a:r>
              <a:rPr lang="sr-Latn-RS" sz="1400" dirty="0"/>
              <a:t>č</a:t>
            </a:r>
            <a:r>
              <a:rPr lang="en-US" sz="1400" dirty="0"/>
              <a:t>or</a:t>
            </a:r>
            <a:r>
              <a:rPr lang="sr-Latn-RS" sz="1400" dirty="0"/>
              <a:t>a</a:t>
            </a:r>
            <a:r>
              <a:rPr lang="en-US" sz="1400" dirty="0"/>
              <a:t>, </a:t>
            </a:r>
            <a:r>
              <a:rPr lang="sr-Latn-RS" sz="1400" dirty="0"/>
              <a:t>pomoćnika ministra i glavnog državnog rizničara Hrvatske  </a:t>
            </a:r>
            <a:endParaRPr lang="en-US" sz="1400" dirty="0"/>
          </a:p>
          <a:p>
            <a:pPr marL="0" indent="0" algn="just">
              <a:buNone/>
            </a:pPr>
            <a:endParaRPr lang="ru-RU" sz="1800" dirty="0" smtClean="0"/>
          </a:p>
          <a:p>
            <a:pPr algn="just"/>
            <a:endParaRPr lang="ru-RU" sz="1800" dirty="0"/>
          </a:p>
        </p:txBody>
      </p:sp>
      <p:sp>
        <p:nvSpPr>
          <p:cNvPr id="4" name="Номер слайда 3"/>
          <p:cNvSpPr>
            <a:spLocks noGrp="1"/>
          </p:cNvSpPr>
          <p:nvPr>
            <p:ph type="sldNum" sz="quarter" idx="12"/>
          </p:nvPr>
        </p:nvSpPr>
        <p:spPr/>
        <p:txBody>
          <a:bodyPr/>
          <a:lstStyle/>
          <a:p>
            <a:fld id="{7B9792E3-0ED1-4636-9AD2-0933D53E70C7}" type="slidenum">
              <a:rPr lang="en-US" smtClean="0"/>
              <a:pPr/>
              <a:t>24</a:t>
            </a:fld>
            <a:endParaRPr lang="en-US" dirty="0"/>
          </a:p>
        </p:txBody>
      </p:sp>
      <p:pic>
        <p:nvPicPr>
          <p:cNvPr id="5" name="Picture 3"/>
          <p:cNvPicPr/>
          <p:nvPr/>
        </p:nvPicPr>
        <p:blipFill>
          <a:blip r:embed="rId2" cstate="print"/>
          <a:srcRect/>
          <a:stretch>
            <a:fillRect/>
          </a:stretch>
        </p:blipFill>
        <p:spPr bwMode="auto">
          <a:xfrm>
            <a:off x="0" y="0"/>
            <a:ext cx="9144000" cy="9143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371600"/>
            <a:ext cx="8229600" cy="5410199"/>
          </a:xfrm>
        </p:spPr>
        <p:txBody>
          <a:bodyPr>
            <a:normAutofit fontScale="25000" lnSpcReduction="20000"/>
          </a:bodyPr>
          <a:lstStyle/>
          <a:p>
            <a:pPr marL="0" indent="0" algn="ctr">
              <a:buNone/>
            </a:pPr>
            <a:r>
              <a:rPr lang="sr-Latn-RS" sz="11200" dirty="0" smtClean="0"/>
              <a:t>Zaključci </a:t>
            </a:r>
            <a:endParaRPr lang="en-US" sz="6400" dirty="0" smtClean="0">
              <a:solidFill>
                <a:srgbClr val="FF0000"/>
              </a:solidFill>
            </a:endParaRPr>
          </a:p>
          <a:p>
            <a:pPr algn="just"/>
            <a:r>
              <a:rPr lang="sr-Latn-RS" sz="6400" b="1" dirty="0" smtClean="0"/>
              <a:t>ZP</a:t>
            </a:r>
            <a:r>
              <a:rPr lang="en-US" sz="6400" b="1" dirty="0" smtClean="0"/>
              <a:t>B</a:t>
            </a:r>
            <a:r>
              <a:rPr lang="sr-Latn-RS" sz="6400" b="1" dirty="0" smtClean="0"/>
              <a:t> je doživela značajan rast </a:t>
            </a:r>
            <a:r>
              <a:rPr lang="sr-Latn-RS" sz="6400" dirty="0" smtClean="0"/>
              <a:t>posmatran od početka strateškog perioda, ostvaren uz snažnu podršku Izvršnog odbora, Resursnog tima i Sekretarijata. Fokus je na razvoju proizvoda znanja.  </a:t>
            </a:r>
            <a:endParaRPr lang="en-US" sz="6400" dirty="0" smtClean="0"/>
          </a:p>
          <a:p>
            <a:pPr algn="just"/>
            <a:r>
              <a:rPr lang="sr-Latn-RS" sz="6400" b="1" dirty="0" smtClean="0"/>
              <a:t>Evidentan je prelaz ka formatu rada u manjim radnim grupama kako bi se bolje targetirale potrebe članova </a:t>
            </a:r>
            <a:r>
              <a:rPr lang="sr-Latn-RS" sz="6400" dirty="0" smtClean="0"/>
              <a:t>(sa tri radne grupe: upravljanje troškovima za lična primanja zaposlenih, budžetska pismenost i programsko budžetiranje (poslednja grupa treba da bude uspostavljena tokom kalendarske 2016. godine). Studijske posete su se takođe pokazale kao sve korisniji format, kako se na taj način može više i detaljnije naučiti o reformama koje se sprovode u zemaljama domaćinima posete. Međutim, neophodno je održavanje jednog (plenarnog) sastanka svake godine na kojem bi svi članovi podelili informacije u vezi ostvarenih napredaka. </a:t>
            </a:r>
            <a:endParaRPr lang="en-US" sz="6400" dirty="0"/>
          </a:p>
          <a:p>
            <a:pPr algn="just"/>
            <a:r>
              <a:rPr lang="sr-Latn-RS" sz="6400" b="1" dirty="0" smtClean="0"/>
              <a:t>Radne grupe zavise od raspoloživosti članova da istim rukovode, a što može da bude otežano zahtevima budžetskih procesa u njihovim zemljama. </a:t>
            </a:r>
            <a:endParaRPr lang="en-US" sz="6400" dirty="0"/>
          </a:p>
          <a:p>
            <a:pPr algn="just"/>
            <a:r>
              <a:rPr lang="sr-Latn-RS" sz="6400" b="1" dirty="0" smtClean="0"/>
              <a:t>Kako postoje tri zvanična jezika u radu Izvršnog odbora, potrebe za prevođenjem su visoke. </a:t>
            </a:r>
            <a:r>
              <a:rPr lang="sr-Latn-RS" sz="6400" dirty="0" smtClean="0"/>
              <a:t>Potrebno je da se prate tehnologije koje bi dozvoljavale olakšavanje komuniciranja u takvom okruženju. </a:t>
            </a:r>
            <a:endParaRPr lang="en-US" sz="6400" dirty="0"/>
          </a:p>
          <a:p>
            <a:pPr algn="just"/>
            <a:r>
              <a:rPr lang="sr-Latn-RS" sz="6400" b="1" dirty="0" smtClean="0"/>
              <a:t>Održane su interesantne diskusije između Izvršnog odbora ZPB i CABRI </a:t>
            </a:r>
            <a:r>
              <a:rPr lang="sr-Latn-RS" sz="6400" dirty="0" smtClean="0"/>
              <a:t>- mreže koja je slična ZPB – tokom 2015. godine. </a:t>
            </a:r>
            <a:r>
              <a:rPr lang="sr-Latn-RS" sz="6400" b="1" dirty="0" smtClean="0"/>
              <a:t>Neki od pristupa koji se primenjuju mogu da budu korisni za ZPB </a:t>
            </a:r>
            <a:r>
              <a:rPr lang="sr-Latn-RS" sz="6400" b="1" dirty="0"/>
              <a:t>i </a:t>
            </a:r>
            <a:r>
              <a:rPr lang="sr-Latn-RS" sz="6400" b="1" dirty="0" smtClean="0"/>
              <a:t>mrežu PEMPAL-a </a:t>
            </a:r>
            <a:r>
              <a:rPr lang="sr-Latn-RS" sz="6400" b="1" dirty="0"/>
              <a:t>u </a:t>
            </a:r>
            <a:r>
              <a:rPr lang="sr-Latn-RS" sz="6400" b="1" dirty="0" smtClean="0"/>
              <a:t>budućnosti. </a:t>
            </a:r>
            <a:endParaRPr lang="en-US" sz="6400" dirty="0"/>
          </a:p>
          <a:p>
            <a:pPr algn="just"/>
            <a:r>
              <a:rPr lang="sr-Latn-RS" sz="6400" dirty="0" smtClean="0"/>
              <a:t>Članovi ZPB uvažavaju vrednosti i benefite dobijene njihovom uključenošću u rad mreže PEMPAL-a, i raduju se budućnosti uključujući rad na </a:t>
            </a:r>
            <a:r>
              <a:rPr lang="sr-Latn-RS" sz="6400" b="1" dirty="0" smtClean="0"/>
              <a:t>predloženom strateškom procesu planiranja kojim bi nadalje trebalo da se osnaži i preciznije cilja rast kako bi se odgovorilo na potrebe članova. </a:t>
            </a:r>
            <a:endParaRPr lang="en-US" sz="6400" dirty="0">
              <a:solidFill>
                <a:srgbClr val="FF0000"/>
              </a:solidFill>
            </a:endParaRPr>
          </a:p>
          <a:p>
            <a:pPr marL="0" indent="0" algn="just">
              <a:buNone/>
            </a:pPr>
            <a:endParaRPr lang="en-US" sz="6400" dirty="0"/>
          </a:p>
          <a:p>
            <a:pPr algn="just"/>
            <a:endParaRPr lang="en-US" sz="6400" dirty="0"/>
          </a:p>
          <a:p>
            <a:pPr algn="ctr">
              <a:buNone/>
            </a:pPr>
            <a:endParaRPr lang="en-US" sz="3600" b="1" dirty="0" smtClean="0">
              <a:solidFill>
                <a:srgbClr val="FF0000"/>
              </a:solidFill>
              <a:latin typeface="Bradley Hand ITC" pitchFamily="66" charset="0"/>
            </a:endParaRPr>
          </a:p>
        </p:txBody>
      </p:sp>
      <p:sp>
        <p:nvSpPr>
          <p:cNvPr id="4" name="Номер слайда 3"/>
          <p:cNvSpPr>
            <a:spLocks noGrp="1"/>
          </p:cNvSpPr>
          <p:nvPr>
            <p:ph type="sldNum" sz="quarter" idx="12"/>
          </p:nvPr>
        </p:nvSpPr>
        <p:spPr/>
        <p:txBody>
          <a:bodyPr/>
          <a:lstStyle/>
          <a:p>
            <a:fld id="{7B9792E3-0ED1-4636-9AD2-0933D53E70C7}" type="slidenum">
              <a:rPr lang="en-US" smtClean="0"/>
              <a:pPr/>
              <a:t>25</a:t>
            </a:fld>
            <a:endParaRPr lang="en-US" dirty="0"/>
          </a:p>
        </p:txBody>
      </p:sp>
      <p:pic>
        <p:nvPicPr>
          <p:cNvPr id="5" name="Picture 3"/>
          <p:cNvPicPr/>
          <p:nvPr/>
        </p:nvPicPr>
        <p:blipFill>
          <a:blip r:embed="rId2" cstate="print"/>
          <a:srcRect/>
          <a:stretch>
            <a:fillRect/>
          </a:stretch>
        </p:blipFill>
        <p:spPr bwMode="auto">
          <a:xfrm>
            <a:off x="0" y="0"/>
            <a:ext cx="9144000" cy="10667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762000"/>
            <a:ext cx="9144000" cy="5867399"/>
          </a:xfrm>
        </p:spPr>
        <p:txBody>
          <a:bodyPr>
            <a:normAutofit fontScale="77500" lnSpcReduction="20000"/>
          </a:bodyPr>
          <a:lstStyle/>
          <a:p>
            <a:pPr marL="0" indent="0" algn="ctr">
              <a:buNone/>
            </a:pPr>
            <a:r>
              <a:rPr lang="sr-Latn-RS" sz="3000" b="1" dirty="0" smtClean="0">
                <a:latin typeface="Bradley Hand ITC" pitchFamily="66" charset="0"/>
              </a:rPr>
              <a:t>Hvala </a:t>
            </a:r>
            <a:endParaRPr lang="en-US" sz="3000" b="1" dirty="0" smtClean="0"/>
          </a:p>
          <a:p>
            <a:pPr marL="0" indent="0" algn="ctr">
              <a:buNone/>
            </a:pPr>
            <a:endParaRPr lang="en-US" sz="800" b="1" dirty="0">
              <a:latin typeface="Bradley Hand ITC" pitchFamily="66" charset="0"/>
            </a:endParaRPr>
          </a:p>
          <a:p>
            <a:pPr marL="0" indent="0" algn="ctr">
              <a:buNone/>
            </a:pPr>
            <a:endParaRPr lang="en-US" sz="800" b="1" dirty="0" smtClean="0">
              <a:latin typeface="Bradley Hand ITC" pitchFamily="66" charset="0"/>
            </a:endParaRPr>
          </a:p>
          <a:p>
            <a:pPr marL="0" indent="0" algn="ctr">
              <a:buNone/>
            </a:pPr>
            <a:endParaRPr lang="en-US" sz="800" b="1" dirty="0">
              <a:latin typeface="Bradley Hand ITC" pitchFamily="66" charset="0"/>
            </a:endParaRPr>
          </a:p>
          <a:p>
            <a:pPr marL="0" indent="0" algn="ctr">
              <a:buNone/>
            </a:pPr>
            <a:endParaRPr lang="en-US" sz="800" b="1" dirty="0" smtClean="0">
              <a:latin typeface="Bradley Hand ITC" pitchFamily="66" charset="0"/>
            </a:endParaRPr>
          </a:p>
          <a:p>
            <a:pPr marL="0" indent="0" algn="ctr">
              <a:buNone/>
            </a:pPr>
            <a:endParaRPr lang="en-US" sz="800" b="1" dirty="0">
              <a:latin typeface="Bradley Hand ITC" pitchFamily="66" charset="0"/>
            </a:endParaRPr>
          </a:p>
          <a:p>
            <a:pPr marL="0" indent="0" algn="ctr">
              <a:buNone/>
            </a:pPr>
            <a:endParaRPr lang="en-US" sz="800" b="1" dirty="0" smtClean="0">
              <a:latin typeface="Bradley Hand ITC" pitchFamily="66" charset="0"/>
            </a:endParaRPr>
          </a:p>
          <a:p>
            <a:pPr marL="0" indent="0" algn="ctr">
              <a:buNone/>
            </a:pPr>
            <a:endParaRPr lang="en-US" sz="800" b="1" dirty="0">
              <a:latin typeface="Bradley Hand ITC" pitchFamily="66" charset="0"/>
            </a:endParaRPr>
          </a:p>
          <a:p>
            <a:pPr marL="0" indent="0" algn="ctr">
              <a:buNone/>
            </a:pPr>
            <a:endParaRPr lang="en-US" sz="800" b="1" dirty="0" smtClean="0">
              <a:latin typeface="Bradley Hand ITC" pitchFamily="66" charset="0"/>
            </a:endParaRPr>
          </a:p>
          <a:p>
            <a:pPr marL="0" indent="0" algn="ctr">
              <a:buNone/>
            </a:pPr>
            <a:endParaRPr lang="en-US" sz="800" b="1" dirty="0">
              <a:latin typeface="Bradley Hand ITC" pitchFamily="66" charset="0"/>
            </a:endParaRPr>
          </a:p>
          <a:p>
            <a:pPr marL="0" indent="0" algn="ctr">
              <a:buNone/>
            </a:pPr>
            <a:endParaRPr lang="en-US" sz="800" b="1" dirty="0" smtClean="0">
              <a:latin typeface="Bradley Hand ITC" pitchFamily="66" charset="0"/>
            </a:endParaRPr>
          </a:p>
          <a:p>
            <a:pPr marL="0" indent="0" algn="ctr">
              <a:buNone/>
            </a:pPr>
            <a:endParaRPr lang="en-US" sz="800" b="1" dirty="0">
              <a:latin typeface="Bradley Hand ITC" pitchFamily="66" charset="0"/>
            </a:endParaRPr>
          </a:p>
          <a:p>
            <a:pPr marL="0" indent="0" algn="ctr">
              <a:buNone/>
            </a:pPr>
            <a:endParaRPr lang="en-US" sz="800" b="1" dirty="0" smtClean="0">
              <a:latin typeface="Bradley Hand ITC" pitchFamily="66" charset="0"/>
            </a:endParaRPr>
          </a:p>
          <a:p>
            <a:pPr marL="0" indent="0" algn="ctr">
              <a:buNone/>
            </a:pPr>
            <a:endParaRPr lang="en-US" sz="800" b="1" dirty="0">
              <a:latin typeface="Bradley Hand ITC" pitchFamily="66" charset="0"/>
            </a:endParaRPr>
          </a:p>
          <a:p>
            <a:pPr marL="0" indent="0" algn="ctr">
              <a:buNone/>
            </a:pPr>
            <a:endParaRPr lang="en-US" sz="800" b="1" dirty="0" smtClean="0">
              <a:latin typeface="Bradley Hand ITC" pitchFamily="66" charset="0"/>
            </a:endParaRPr>
          </a:p>
          <a:p>
            <a:pPr marL="0" indent="0" algn="ctr">
              <a:buNone/>
            </a:pPr>
            <a:endParaRPr lang="en-US" sz="800" b="1" dirty="0" smtClean="0">
              <a:latin typeface="Bradley Hand ITC" pitchFamily="66" charset="0"/>
            </a:endParaRPr>
          </a:p>
          <a:p>
            <a:pPr marL="0" indent="0" algn="ctr">
              <a:buNone/>
            </a:pPr>
            <a:endParaRPr lang="en-US" sz="800" b="1" dirty="0">
              <a:latin typeface="Bradley Hand ITC" pitchFamily="66" charset="0"/>
            </a:endParaRPr>
          </a:p>
          <a:p>
            <a:pPr marL="0" indent="0" algn="ctr">
              <a:buNone/>
            </a:pPr>
            <a:endParaRPr lang="en-US" sz="800" b="1" dirty="0" smtClean="0">
              <a:latin typeface="Bradley Hand ITC" pitchFamily="66" charset="0"/>
            </a:endParaRPr>
          </a:p>
          <a:p>
            <a:pPr marL="0" indent="0" algn="ctr">
              <a:buNone/>
            </a:pPr>
            <a:endParaRPr lang="en-US" sz="800" b="1" dirty="0">
              <a:latin typeface="Bradley Hand ITC" pitchFamily="66" charset="0"/>
            </a:endParaRPr>
          </a:p>
          <a:p>
            <a:pPr marL="0" indent="0" algn="ctr">
              <a:buNone/>
            </a:pPr>
            <a:endParaRPr lang="en-US" sz="800" b="1" dirty="0" smtClean="0">
              <a:latin typeface="Bradley Hand ITC" pitchFamily="66" charset="0"/>
            </a:endParaRPr>
          </a:p>
          <a:p>
            <a:pPr marL="0" indent="0" algn="ctr">
              <a:buNone/>
            </a:pPr>
            <a:endParaRPr lang="en-US" sz="800" b="1" dirty="0">
              <a:latin typeface="Bradley Hand ITC" pitchFamily="66" charset="0"/>
            </a:endParaRPr>
          </a:p>
          <a:p>
            <a:pPr marL="0" indent="0" algn="ctr">
              <a:buNone/>
            </a:pPr>
            <a:endParaRPr lang="en-US" sz="2200" b="1" dirty="0" smtClean="0">
              <a:latin typeface="Bradley Hand ITC" pitchFamily="66" charset="0"/>
            </a:endParaRPr>
          </a:p>
          <a:p>
            <a:pPr marL="0" indent="0" algn="ctr">
              <a:buNone/>
            </a:pPr>
            <a:endParaRPr lang="en-US" sz="2200" b="1" dirty="0">
              <a:latin typeface="Bradley Hand ITC" pitchFamily="66" charset="0"/>
            </a:endParaRPr>
          </a:p>
          <a:p>
            <a:pPr marL="0" indent="0" algn="ctr">
              <a:buNone/>
            </a:pPr>
            <a:endParaRPr lang="en-US" sz="1800" b="1" dirty="0" smtClean="0">
              <a:latin typeface="Bradley Hand ITC" pitchFamily="66" charset="0"/>
            </a:endParaRPr>
          </a:p>
          <a:p>
            <a:pPr marL="0" indent="0" algn="ctr">
              <a:buNone/>
            </a:pPr>
            <a:r>
              <a:rPr lang="sr-Latn-RS" sz="1800" b="1" dirty="0" smtClean="0">
                <a:latin typeface="Bradley Hand ITC" pitchFamily="66" charset="0"/>
              </a:rPr>
              <a:t>Članovi Izvršnog odbora ZPB, Resursnog tima i Sekretarijata u Turskoj, 2014. godine (Gelin rođendan)!</a:t>
            </a:r>
            <a:endParaRPr lang="en-US" sz="1800" b="1" dirty="0" smtClean="0">
              <a:latin typeface="Bradley Hand ITC" pitchFamily="66" charset="0"/>
            </a:endParaRPr>
          </a:p>
          <a:p>
            <a:pPr marL="0" indent="0" algn="ctr">
              <a:buNone/>
            </a:pPr>
            <a:endParaRPr lang="en-US" sz="800" b="1" dirty="0">
              <a:latin typeface="Bradley Hand ITC" pitchFamily="66" charset="0"/>
            </a:endParaRPr>
          </a:p>
          <a:p>
            <a:pPr marL="0" indent="0" algn="ctr">
              <a:buNone/>
            </a:pPr>
            <a:endParaRPr lang="en-US" sz="800" b="1" dirty="0" smtClean="0">
              <a:latin typeface="Bradley Hand ITC" pitchFamily="66" charset="0"/>
            </a:endParaRPr>
          </a:p>
          <a:p>
            <a:pPr marL="0" indent="0" algn="ctr">
              <a:buNone/>
            </a:pPr>
            <a:endParaRPr lang="en-US" sz="800" b="1" dirty="0">
              <a:latin typeface="Bradley Hand ITC" pitchFamily="66" charset="0"/>
            </a:endParaRPr>
          </a:p>
          <a:p>
            <a:pPr marL="0" indent="0" algn="ctr">
              <a:buNone/>
            </a:pPr>
            <a:endParaRPr lang="en-US" sz="800" b="1" dirty="0" smtClean="0">
              <a:latin typeface="Bradley Hand ITC" pitchFamily="66" charset="0"/>
            </a:endParaRPr>
          </a:p>
          <a:p>
            <a:pPr marL="0" indent="0" algn="ctr">
              <a:buNone/>
            </a:pPr>
            <a:endParaRPr lang="en-US" sz="800" b="1" dirty="0">
              <a:latin typeface="Bradley Hand ITC" pitchFamily="66" charset="0"/>
            </a:endParaRPr>
          </a:p>
          <a:p>
            <a:pPr marL="0" indent="0" algn="ctr">
              <a:buNone/>
            </a:pPr>
            <a:endParaRPr lang="en-US" sz="800" b="1" dirty="0" smtClean="0">
              <a:latin typeface="Bradley Hand ITC" pitchFamily="66" charset="0"/>
            </a:endParaRPr>
          </a:p>
          <a:p>
            <a:pPr marL="0" indent="0" algn="ctr">
              <a:buNone/>
            </a:pPr>
            <a:endParaRPr lang="en-US" sz="800" b="1" dirty="0">
              <a:latin typeface="Bradley Hand ITC" pitchFamily="66" charset="0"/>
            </a:endParaRPr>
          </a:p>
          <a:p>
            <a:pPr marL="0" indent="0" algn="ctr">
              <a:buNone/>
            </a:pPr>
            <a:endParaRPr lang="en-US" sz="800" b="1" dirty="0" smtClean="0">
              <a:latin typeface="Bradley Hand ITC" pitchFamily="66" charset="0"/>
            </a:endParaRPr>
          </a:p>
          <a:p>
            <a:pPr marL="0" indent="0" algn="ctr">
              <a:buNone/>
            </a:pPr>
            <a:endParaRPr lang="en-US" sz="800" b="1" dirty="0">
              <a:latin typeface="Bradley Hand ITC" pitchFamily="66" charset="0"/>
            </a:endParaRPr>
          </a:p>
          <a:p>
            <a:pPr marL="0" indent="0" algn="ctr">
              <a:buNone/>
            </a:pPr>
            <a:endParaRPr lang="en-US" sz="800" b="1" dirty="0" smtClean="0">
              <a:latin typeface="Bradley Hand ITC" pitchFamily="66" charset="0"/>
            </a:endParaRPr>
          </a:p>
          <a:p>
            <a:pPr marL="0" indent="0" algn="ctr">
              <a:buNone/>
            </a:pPr>
            <a:endParaRPr lang="en-US" sz="800" b="1" dirty="0">
              <a:latin typeface="Bradley Hand ITC" pitchFamily="66" charset="0"/>
            </a:endParaRPr>
          </a:p>
          <a:p>
            <a:pPr marL="0" indent="0" algn="ctr">
              <a:buNone/>
            </a:pPr>
            <a:endParaRPr lang="en-US" sz="800" b="1" dirty="0" smtClean="0">
              <a:latin typeface="Bradley Hand ITC" pitchFamily="66" charset="0"/>
            </a:endParaRPr>
          </a:p>
          <a:p>
            <a:pPr marL="0" indent="0" algn="ctr">
              <a:buNone/>
            </a:pPr>
            <a:endParaRPr lang="en-US" sz="800" b="1" dirty="0">
              <a:latin typeface="Bradley Hand ITC" pitchFamily="66" charset="0"/>
            </a:endParaRPr>
          </a:p>
          <a:p>
            <a:pPr marL="0" indent="0" algn="ctr">
              <a:buNone/>
            </a:pPr>
            <a:endParaRPr lang="en-US" sz="800" b="1" dirty="0" smtClean="0">
              <a:latin typeface="Bradley Hand ITC" pitchFamily="66" charset="0"/>
            </a:endParaRPr>
          </a:p>
          <a:p>
            <a:pPr marL="0" indent="0" algn="ctr">
              <a:buNone/>
            </a:pPr>
            <a:endParaRPr lang="en-US" sz="800" b="1" dirty="0">
              <a:latin typeface="Bradley Hand ITC" pitchFamily="66" charset="0"/>
            </a:endParaRPr>
          </a:p>
          <a:p>
            <a:pPr marL="0" indent="0" algn="ctr">
              <a:buNone/>
            </a:pPr>
            <a:endParaRPr lang="en-US" sz="800" b="1" dirty="0" smtClean="0">
              <a:latin typeface="Bradley Hand ITC" pitchFamily="66" charset="0"/>
            </a:endParaRPr>
          </a:p>
          <a:p>
            <a:pPr marL="0" indent="0" algn="ctr">
              <a:buNone/>
            </a:pPr>
            <a:endParaRPr lang="en-US" sz="800" b="1" dirty="0">
              <a:latin typeface="Bradley Hand ITC" pitchFamily="66" charset="0"/>
            </a:endParaRPr>
          </a:p>
          <a:p>
            <a:pPr marL="0" indent="0" algn="ctr">
              <a:buNone/>
            </a:pPr>
            <a:endParaRPr lang="en-US" sz="800" b="1" dirty="0" smtClean="0">
              <a:latin typeface="Bradley Hand ITC" pitchFamily="66" charset="0"/>
            </a:endParaRPr>
          </a:p>
          <a:p>
            <a:pPr marL="0" indent="0" algn="ctr">
              <a:buNone/>
            </a:pPr>
            <a:endParaRPr lang="en-US" sz="800" b="1" dirty="0">
              <a:latin typeface="Bradley Hand ITC" pitchFamily="66" charset="0"/>
            </a:endParaRPr>
          </a:p>
          <a:p>
            <a:pPr marL="0" indent="0" algn="ctr">
              <a:buNone/>
            </a:pPr>
            <a:endParaRPr lang="en-US" sz="800" b="1" dirty="0" smtClean="0">
              <a:latin typeface="Bradley Hand ITC" pitchFamily="66" charset="0"/>
            </a:endParaRPr>
          </a:p>
          <a:p>
            <a:pPr marL="0" indent="0" algn="ctr">
              <a:buNone/>
            </a:pPr>
            <a:endParaRPr lang="en-US" sz="800" b="1" dirty="0">
              <a:latin typeface="Bradley Hand ITC" pitchFamily="66" charset="0"/>
            </a:endParaRPr>
          </a:p>
          <a:p>
            <a:pPr marL="0" indent="0" algn="ctr">
              <a:buNone/>
            </a:pPr>
            <a:endParaRPr lang="en-US" sz="800" b="1" dirty="0" smtClean="0">
              <a:latin typeface="Bradley Hand ITC" pitchFamily="66" charset="0"/>
            </a:endParaRPr>
          </a:p>
          <a:p>
            <a:pPr marL="0" indent="0" algn="ctr">
              <a:buNone/>
            </a:pPr>
            <a:endParaRPr lang="en-US" sz="1900" b="1" dirty="0" smtClean="0">
              <a:latin typeface="Bradley Hand ITC" pitchFamily="66" charset="0"/>
            </a:endParaRPr>
          </a:p>
          <a:p>
            <a:pPr marL="0" indent="0" algn="ctr">
              <a:buNone/>
            </a:pPr>
            <a:r>
              <a:rPr lang="sr-Latn-RS" sz="1900" b="1" dirty="0" smtClean="0">
                <a:latin typeface="Bradley Hand ITC" pitchFamily="66" charset="0"/>
              </a:rPr>
              <a:t>Plenarni sastanci ZPB</a:t>
            </a:r>
            <a:r>
              <a:rPr lang="en-US" sz="1900" b="1" dirty="0" smtClean="0">
                <a:latin typeface="Bradley Hand ITC" pitchFamily="66" charset="0"/>
              </a:rPr>
              <a:t> 2013</a:t>
            </a:r>
            <a:r>
              <a:rPr lang="sr-Latn-RS" sz="1900" b="1" dirty="0" smtClean="0">
                <a:latin typeface="Bradley Hand ITC" pitchFamily="66" charset="0"/>
              </a:rPr>
              <a:t>.</a:t>
            </a:r>
            <a:r>
              <a:rPr lang="en-US" sz="1900" b="1" dirty="0" smtClean="0">
                <a:latin typeface="Bradley Hand ITC" pitchFamily="66" charset="0"/>
              </a:rPr>
              <a:t>, 2014</a:t>
            </a:r>
            <a:r>
              <a:rPr lang="sr-Latn-RS" sz="1900" b="1" dirty="0" smtClean="0">
                <a:latin typeface="Bradley Hand ITC" pitchFamily="66" charset="0"/>
              </a:rPr>
              <a:t>.</a:t>
            </a:r>
            <a:r>
              <a:rPr lang="en-US" sz="1900" b="1" dirty="0" smtClean="0">
                <a:latin typeface="Bradley Hand ITC" pitchFamily="66" charset="0"/>
              </a:rPr>
              <a:t> </a:t>
            </a:r>
            <a:r>
              <a:rPr lang="sr-Latn-RS" sz="1900" b="1" dirty="0" smtClean="0">
                <a:latin typeface="Bradley Hand ITC" pitchFamily="66" charset="0"/>
              </a:rPr>
              <a:t>i</a:t>
            </a:r>
            <a:r>
              <a:rPr lang="en-US" sz="1900" b="1" dirty="0" smtClean="0">
                <a:latin typeface="Bradley Hand ITC" pitchFamily="66" charset="0"/>
              </a:rPr>
              <a:t> 2015</a:t>
            </a:r>
            <a:r>
              <a:rPr lang="sr-Latn-RS" sz="1900" b="1" dirty="0" smtClean="0">
                <a:latin typeface="Bradley Hand ITC" pitchFamily="66" charset="0"/>
              </a:rPr>
              <a:t>. godine u Albaniji, Turskoj i Jermeniji </a:t>
            </a:r>
            <a:endParaRPr lang="en-US" sz="6400" dirty="0">
              <a:solidFill>
                <a:srgbClr val="FF0000"/>
              </a:solidFill>
            </a:endParaRPr>
          </a:p>
          <a:p>
            <a:pPr marL="0" indent="0" algn="just">
              <a:buNone/>
            </a:pPr>
            <a:endParaRPr lang="en-US" sz="6400" dirty="0"/>
          </a:p>
          <a:p>
            <a:pPr algn="just"/>
            <a:endParaRPr lang="en-US" sz="1800" dirty="0"/>
          </a:p>
          <a:p>
            <a:pPr algn="ctr">
              <a:buNone/>
            </a:pPr>
            <a:endParaRPr lang="en-US" sz="3600" b="1" dirty="0" smtClean="0">
              <a:solidFill>
                <a:srgbClr val="FF0000"/>
              </a:solidFill>
              <a:latin typeface="Bradley Hand ITC" pitchFamily="66" charset="0"/>
            </a:endParaRPr>
          </a:p>
        </p:txBody>
      </p:sp>
      <p:sp>
        <p:nvSpPr>
          <p:cNvPr id="4" name="Номер слайда 3"/>
          <p:cNvSpPr>
            <a:spLocks noGrp="1"/>
          </p:cNvSpPr>
          <p:nvPr>
            <p:ph type="sldNum" sz="quarter" idx="12"/>
          </p:nvPr>
        </p:nvSpPr>
        <p:spPr/>
        <p:txBody>
          <a:bodyPr/>
          <a:lstStyle/>
          <a:p>
            <a:fld id="{7B9792E3-0ED1-4636-9AD2-0933D53E70C7}" type="slidenum">
              <a:rPr lang="en-US" smtClean="0"/>
              <a:pPr/>
              <a:t>26</a:t>
            </a:fld>
            <a:endParaRPr lang="en-US" dirty="0"/>
          </a:p>
        </p:txBody>
      </p:sp>
      <p:pic>
        <p:nvPicPr>
          <p:cNvPr id="5" name="Picture 3"/>
          <p:cNvPicPr/>
          <p:nvPr/>
        </p:nvPicPr>
        <p:blipFill>
          <a:blip r:embed="rId2" cstate="print"/>
          <a:srcRect/>
          <a:stretch>
            <a:fillRect/>
          </a:stretch>
        </p:blipFill>
        <p:spPr bwMode="auto">
          <a:xfrm>
            <a:off x="0" y="1"/>
            <a:ext cx="9144000" cy="685800"/>
          </a:xfrm>
          <a:prstGeom prst="rect">
            <a:avLst/>
          </a:prstGeom>
          <a:noFill/>
          <a:ln w="9525">
            <a:noFill/>
            <a:miter lim="800000"/>
            <a:headEnd/>
            <a:tailEnd/>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2445" y="4078450"/>
            <a:ext cx="2514600" cy="168851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0" y="4116406"/>
            <a:ext cx="2590800" cy="166953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72740" y="1266047"/>
            <a:ext cx="3733800" cy="2173315"/>
          </a:xfrm>
          <a:prstGeom prst="rect">
            <a:avLst/>
          </a:prstGeom>
        </p:spPr>
      </p:pic>
      <p:pic>
        <p:nvPicPr>
          <p:cNvPr id="13" name="Picture 12"/>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4650" y="4097428"/>
            <a:ext cx="2482850" cy="1669532"/>
          </a:xfrm>
          <a:prstGeom prst="rect">
            <a:avLst/>
          </a:prstGeom>
          <a:noFill/>
        </p:spPr>
      </p:pic>
    </p:spTree>
    <p:extLst>
      <p:ext uri="{BB962C8B-B14F-4D97-AF65-F5344CB8AC3E}">
        <p14:creationId xmlns:p14="http://schemas.microsoft.com/office/powerpoint/2010/main" val="1406137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p:nvPr/>
        </p:nvPicPr>
        <p:blipFill>
          <a:blip r:embed="rId2" cstate="print"/>
          <a:srcRect/>
          <a:stretch>
            <a:fillRect/>
          </a:stretch>
        </p:blipFill>
        <p:spPr bwMode="auto">
          <a:xfrm>
            <a:off x="0" y="0"/>
            <a:ext cx="9144000" cy="688359"/>
          </a:xfrm>
          <a:prstGeom prst="rect">
            <a:avLst/>
          </a:prstGeom>
          <a:noFill/>
          <a:ln w="9525">
            <a:noFill/>
            <a:miter lim="800000"/>
            <a:headEnd/>
            <a:tailEnd/>
          </a:ln>
        </p:spPr>
      </p:pic>
      <p:sp>
        <p:nvSpPr>
          <p:cNvPr id="2" name="Заголовок 1"/>
          <p:cNvSpPr>
            <a:spLocks noGrp="1"/>
          </p:cNvSpPr>
          <p:nvPr>
            <p:ph type="title"/>
          </p:nvPr>
        </p:nvSpPr>
        <p:spPr>
          <a:xfrm>
            <a:off x="914400" y="832228"/>
            <a:ext cx="8229600" cy="343708"/>
          </a:xfrm>
        </p:spPr>
        <p:txBody>
          <a:bodyPr>
            <a:normAutofit fontScale="90000"/>
          </a:bodyPr>
          <a:lstStyle/>
          <a:p>
            <a:r>
              <a:rPr lang="sr-Latn-RS" sz="2400" b="1" dirty="0" smtClean="0"/>
              <a:t>UTICAJI RADA ZPB </a:t>
            </a:r>
            <a:r>
              <a:rPr lang="en-US" sz="2400" b="1" dirty="0" smtClean="0"/>
              <a:t>– </a:t>
            </a:r>
            <a:r>
              <a:rPr lang="sr-Latn-RS" sz="2400" b="1" dirty="0" smtClean="0"/>
              <a:t>PRIMERI </a:t>
            </a:r>
            <a:endParaRPr lang="ru-RU" sz="2400" b="1" dirty="0"/>
          </a:p>
        </p:txBody>
      </p:sp>
      <p:sp>
        <p:nvSpPr>
          <p:cNvPr id="3" name="Содержимое 2"/>
          <p:cNvSpPr>
            <a:spLocks noGrp="1"/>
          </p:cNvSpPr>
          <p:nvPr>
            <p:ph idx="1"/>
          </p:nvPr>
        </p:nvSpPr>
        <p:spPr>
          <a:xfrm>
            <a:off x="342900" y="1319805"/>
            <a:ext cx="8229600" cy="5257801"/>
          </a:xfrm>
        </p:spPr>
        <p:txBody>
          <a:bodyPr>
            <a:normAutofit/>
          </a:bodyPr>
          <a:lstStyle/>
          <a:p>
            <a:pPr marL="0" indent="0" algn="just">
              <a:buNone/>
            </a:pPr>
            <a:endParaRPr lang="en-US" sz="1800" dirty="0"/>
          </a:p>
        </p:txBody>
      </p:sp>
      <p:sp>
        <p:nvSpPr>
          <p:cNvPr id="4" name="Номер слайда 3"/>
          <p:cNvSpPr>
            <a:spLocks noGrp="1"/>
          </p:cNvSpPr>
          <p:nvPr>
            <p:ph type="sldNum" sz="quarter" idx="12"/>
          </p:nvPr>
        </p:nvSpPr>
        <p:spPr>
          <a:xfrm>
            <a:off x="8458200" y="6356350"/>
            <a:ext cx="228600" cy="365125"/>
          </a:xfrm>
        </p:spPr>
        <p:txBody>
          <a:bodyPr/>
          <a:lstStyle/>
          <a:p>
            <a:fld id="{7B9792E3-0ED1-4636-9AD2-0933D53E70C7}" type="slidenum">
              <a:rPr lang="en-US" smtClean="0"/>
              <a:pPr/>
              <a:t>3</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166654312"/>
              </p:ext>
            </p:extLst>
          </p:nvPr>
        </p:nvGraphicFramePr>
        <p:xfrm>
          <a:off x="152400" y="1319804"/>
          <a:ext cx="8839200" cy="5788878"/>
        </p:xfrm>
        <a:graphic>
          <a:graphicData uri="http://schemas.openxmlformats.org/drawingml/2006/table">
            <a:tbl>
              <a:tblPr/>
              <a:tblGrid>
                <a:gridCol w="1529861"/>
                <a:gridCol w="7309339"/>
              </a:tblGrid>
              <a:tr h="611251">
                <a:tc>
                  <a:txBody>
                    <a:bodyPr/>
                    <a:lstStyle/>
                    <a:p>
                      <a:r>
                        <a:rPr lang="en-GB" sz="1400" b="1" baseline="0" dirty="0" smtClean="0">
                          <a:effectLst/>
                          <a:latin typeface="Times New Roman" panose="02020603050405020304" pitchFamily="18" charset="0"/>
                        </a:rPr>
                        <a:t>Program</a:t>
                      </a:r>
                      <a:r>
                        <a:rPr lang="sr-Latn-RS" sz="1400" b="1" baseline="0" dirty="0" smtClean="0">
                          <a:effectLst/>
                          <a:latin typeface="Times New Roman" panose="02020603050405020304" pitchFamily="18" charset="0"/>
                        </a:rPr>
                        <a:t>sko budžetiranje </a:t>
                      </a:r>
                      <a:endParaRPr lang="en-GB" sz="1400" baseline="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r>
                        <a:rPr lang="sr-Latn-RS" sz="1200" baseline="0" dirty="0" smtClean="0">
                          <a:effectLst/>
                          <a:latin typeface="Times New Roman" panose="02020603050405020304" pitchFamily="18" charset="0"/>
                        </a:rPr>
                        <a:t>Unapređene procedure, na primer, Inputi u konceptu glavnih oblika razvoja i pravaca budžetske politike Republike Uzbekistan. Primeri sektorskih indikatora pomažu MF u pružanju primera resornim ministarstvima. Primeri studija slučaja pomažu kod postizanja informisanosti u pristupima.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1272200">
                <a:tc>
                  <a:txBody>
                    <a:bodyPr/>
                    <a:lstStyle/>
                    <a:p>
                      <a:r>
                        <a:rPr lang="en-US" sz="1400" b="1" baseline="0" dirty="0">
                          <a:effectLst/>
                          <a:latin typeface="Times New Roman" panose="02020603050405020304" pitchFamily="18" charset="0"/>
                        </a:rPr>
                        <a:t>IT </a:t>
                      </a:r>
                      <a:r>
                        <a:rPr lang="en-US" sz="1400" b="1" baseline="0" dirty="0" smtClean="0">
                          <a:effectLst/>
                          <a:latin typeface="Times New Roman" panose="02020603050405020304" pitchFamily="18" charset="0"/>
                        </a:rPr>
                        <a:t>s</a:t>
                      </a:r>
                      <a:r>
                        <a:rPr lang="sr-Latn-RS" sz="1400" b="1" baseline="0" dirty="0" smtClean="0">
                          <a:effectLst/>
                          <a:latin typeface="Times New Roman" panose="02020603050405020304" pitchFamily="18" charset="0"/>
                        </a:rPr>
                        <a:t>istemi u budžetskom planiranju / upravljanje sredstvima iz EU fondova</a:t>
                      </a:r>
                      <a:endParaRPr lang="en-US" sz="1400" baseline="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200" baseline="0" dirty="0">
                          <a:effectLst/>
                          <a:latin typeface="Times New Roman" panose="02020603050405020304" pitchFamily="18" charset="0"/>
                        </a:rPr>
                        <a:t>6 </a:t>
                      </a:r>
                      <a:r>
                        <a:rPr lang="sr-Latn-RS" sz="1200" baseline="0" dirty="0" smtClean="0">
                          <a:effectLst/>
                          <a:latin typeface="Times New Roman" panose="02020603050405020304" pitchFamily="18" charset="0"/>
                        </a:rPr>
                        <a:t>zemalja je detaljno ispitalo sistem i korišćene procedure Gruzije kako bi napredovalo u primeni svojih IT projekata; a drugom studijskom posetom koja je organizovana za 6 zemalja Zapadnog Balkana je ispitan slovenački pristup u upravljanju sredstvima iz EU fondova radi osnaživanja njihovih pristupa istom. </a:t>
                      </a:r>
                      <a:endParaRPr lang="en-US" sz="1200" baseline="0" dirty="0" smtClean="0">
                        <a:effectLst/>
                        <a:latin typeface="Times New Roman" panose="02020603050405020304" pitchFamily="18" charset="0"/>
                      </a:endParaRPr>
                    </a:p>
                    <a:p>
                      <a:endParaRPr lang="en-US" sz="1200" baseline="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55438">
                <a:tc>
                  <a:txBody>
                    <a:bodyPr/>
                    <a:lstStyle/>
                    <a:p>
                      <a:r>
                        <a:rPr lang="sr-Latn-RS" sz="1400" b="1" baseline="0" dirty="0" smtClean="0">
                          <a:effectLst/>
                          <a:latin typeface="Times New Roman" panose="02020603050405020304" pitchFamily="18" charset="0"/>
                        </a:rPr>
                        <a:t>Upvaljanje troškovima za lična primanja zaposlenih </a:t>
                      </a:r>
                      <a:endParaRPr lang="en-GB" sz="1400" baseline="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sr-Latn-RS" sz="1200" baseline="0" dirty="0" smtClean="0">
                          <a:effectLst/>
                          <a:latin typeface="Times New Roman" panose="02020603050405020304" pitchFamily="18" charset="0"/>
                        </a:rPr>
                        <a:t>Radna grupa je detaljno ispitala slučajeve u 5 zemalja. Od strane Resursnog tima je razvijen model projektovanja koji je na raspolaganju zemljama kao alatke za pomaganje kod utvrđivanja uticaja opcija politika.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18751">
                <a:tc>
                  <a:txBody>
                    <a:bodyPr/>
                    <a:lstStyle/>
                    <a:p>
                      <a:r>
                        <a:rPr lang="en-GB" sz="1400" b="1" baseline="0" dirty="0" smtClean="0">
                          <a:effectLst/>
                          <a:latin typeface="Times New Roman" panose="02020603050405020304" pitchFamily="18" charset="0"/>
                        </a:rPr>
                        <a:t>Bud</a:t>
                      </a:r>
                      <a:r>
                        <a:rPr lang="sr-Latn-RS" sz="1400" b="1" baseline="0" dirty="0" smtClean="0">
                          <a:effectLst/>
                          <a:latin typeface="Times New Roman" panose="02020603050405020304" pitchFamily="18" charset="0"/>
                        </a:rPr>
                        <a:t>žetska transparentnost </a:t>
                      </a:r>
                      <a:endParaRPr lang="en-GB" sz="1400" baseline="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sr-Latn-RS" sz="1200" baseline="0" dirty="0" smtClean="0">
                          <a:effectLst/>
                          <a:latin typeface="Times New Roman" panose="02020603050405020304" pitchFamily="18" charset="0"/>
                        </a:rPr>
                        <a:t>Međunarodne smernice u vezi budžetske transparentnosti su prevedene na PEMPAL jezike – Republika Kirgiz priprema 8 ključni budžetski dokument koji će biti dostupan javnosti; Ruska Federacija cilja na unapređenja po pitanju indeksa otvorenosti budžeta. Procedure o kojima su steknuta saznanja na osnovu studijske posete ostvarene Južnoj Africi se koriste kao model za reforme (na primer, priručnici koji sadrže upustva za više zvaničnike se koriste u slučaju Albanije, a Zakon o upravljanju javnim finansijama od strane Republike Kirgiz).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55438">
                <a:tc>
                  <a:txBody>
                    <a:bodyPr/>
                    <a:lstStyle/>
                    <a:p>
                      <a:r>
                        <a:rPr lang="sr-Latn-RS" sz="1400" b="1" baseline="0" dirty="0" smtClean="0">
                          <a:effectLst/>
                          <a:latin typeface="Times New Roman" panose="02020603050405020304" pitchFamily="18" charset="0"/>
                        </a:rPr>
                        <a:t>Pregledi potrošnje </a:t>
                      </a:r>
                      <a:endParaRPr lang="en-GB" sz="1400" baseline="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sr-Latn-RS" sz="1200" baseline="0" dirty="0" smtClean="0">
                          <a:effectLst/>
                          <a:latin typeface="Times New Roman" panose="02020603050405020304" pitchFamily="18" charset="0"/>
                        </a:rPr>
                        <a:t>Izvršni odbor ZPB je ispitao irski pristup u vršenju pregleda potrošnje kako bi pomogao u fomulisanju pristupa u njihovim zemljama za potrebe sprovođenja fromalnih, periodičnih procesa pregleda.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55438">
                <a:tc>
                  <a:txBody>
                    <a:bodyPr/>
                    <a:lstStyle/>
                    <a:p>
                      <a:r>
                        <a:rPr lang="en-GB" sz="1400" b="1" baseline="0" dirty="0">
                          <a:effectLst/>
                          <a:latin typeface="Times New Roman" panose="02020603050405020304" pitchFamily="18" charset="0"/>
                        </a:rPr>
                        <a:t>PEFA</a:t>
                      </a:r>
                      <a:endParaRPr lang="en-GB" sz="1400" baseline="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sr-Latn-RS" sz="1200" baseline="0" dirty="0" smtClean="0">
                          <a:effectLst/>
                          <a:latin typeface="Times New Roman" panose="02020603050405020304" pitchFamily="18" charset="0"/>
                        </a:rPr>
                        <a:t>Sekretarijat </a:t>
                      </a:r>
                      <a:r>
                        <a:rPr lang="en-US" sz="1200" baseline="0" dirty="0" smtClean="0">
                          <a:effectLst/>
                          <a:latin typeface="Times New Roman" panose="02020603050405020304" pitchFamily="18" charset="0"/>
                        </a:rPr>
                        <a:t>PEFA </a:t>
                      </a:r>
                      <a:r>
                        <a:rPr lang="sr-Latn-RS" sz="1200" baseline="0" dirty="0" smtClean="0">
                          <a:effectLst/>
                          <a:latin typeface="Times New Roman" panose="02020603050405020304" pitchFamily="18" charset="0"/>
                        </a:rPr>
                        <a:t>je obrazložio predložene izmene. Zemlje ZPB imaju bolje razumevanje u vezi alatki, a posebno zemlje koje ih još uvek nisu koristile.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33155">
                <a:tc>
                  <a:txBody>
                    <a:bodyPr/>
                    <a:lstStyle/>
                    <a:p>
                      <a:r>
                        <a:rPr lang="sr-Latn-RS" sz="1400" b="1" baseline="0" dirty="0" smtClean="0">
                          <a:effectLst/>
                          <a:latin typeface="Times New Roman" panose="02020603050405020304" pitchFamily="18" charset="0"/>
                        </a:rPr>
                        <a:t>Anketa </a:t>
                      </a:r>
                      <a:r>
                        <a:rPr lang="en-GB" sz="1400" b="1" baseline="0" dirty="0" smtClean="0">
                          <a:effectLst/>
                          <a:latin typeface="Times New Roman" panose="02020603050405020304" pitchFamily="18" charset="0"/>
                        </a:rPr>
                        <a:t>OECD</a:t>
                      </a:r>
                      <a:r>
                        <a:rPr lang="sr-Latn-RS" sz="1400" b="1" baseline="0" dirty="0" smtClean="0">
                          <a:effectLst/>
                          <a:latin typeface="Times New Roman" panose="02020603050405020304" pitchFamily="18" charset="0"/>
                        </a:rPr>
                        <a:t>-a </a:t>
                      </a:r>
                      <a:endParaRPr lang="en-GB" sz="1400" baseline="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200" baseline="0" dirty="0" smtClean="0">
                          <a:effectLst/>
                          <a:latin typeface="Times New Roman" panose="02020603050405020304" pitchFamily="18" charset="0"/>
                        </a:rPr>
                        <a:t>13</a:t>
                      </a:r>
                      <a:r>
                        <a:rPr lang="sr-Latn-RS" sz="1200" baseline="0" dirty="0" smtClean="0">
                          <a:effectLst/>
                          <a:latin typeface="Times New Roman" panose="02020603050405020304" pitchFamily="18" charset="0"/>
                        </a:rPr>
                        <a:t> zemalja učesnica imaju bolje razumevanje toga šta se podrazumeva dobrim praksama u budžetskim procedurama i prema međunarodnim trendovima putem učestvovanja na radionici koja je bila posvećena razjašnjenju termina, kao i u vezi rezultata na osnovu referentnog upoređivanja sa 33 zemlje OECD-a, te inputom kao i zaključkom samog izveštaja. </a:t>
                      </a:r>
                      <a:endParaRPr lang="en-US" sz="1200" baseline="0" dirty="0" smtClean="0">
                        <a:effectLst/>
                        <a:latin typeface="Times New Roman" panose="02020603050405020304" pitchFamily="18" charset="0"/>
                      </a:endParaRPr>
                    </a:p>
                    <a:p>
                      <a:endParaRPr lang="en-US" sz="1200" baseline="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2635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4010024"/>
            <a:ext cx="3333750" cy="2771775"/>
          </a:xfrm>
          <a:prstGeom prst="rect">
            <a:avLst/>
          </a:prstGeom>
        </p:spPr>
      </p:pic>
      <p:sp>
        <p:nvSpPr>
          <p:cNvPr id="3" name="Subtitle 2"/>
          <p:cNvSpPr>
            <a:spLocks noGrp="1"/>
          </p:cNvSpPr>
          <p:nvPr>
            <p:ph type="subTitle" idx="1"/>
          </p:nvPr>
        </p:nvSpPr>
        <p:spPr>
          <a:xfrm>
            <a:off x="990600" y="1066800"/>
            <a:ext cx="7848600" cy="5714999"/>
          </a:xfrm>
        </p:spPr>
        <p:txBody>
          <a:bodyPr rtlCol="0">
            <a:noAutofit/>
          </a:bodyPr>
          <a:lstStyle/>
          <a:p>
            <a:pPr marL="342900" indent="-342900" algn="just" fontAlgn="auto">
              <a:spcAft>
                <a:spcPts val="0"/>
              </a:spcAft>
              <a:buFont typeface="Arial" panose="020B0604020202020204" pitchFamily="34" charset="0"/>
              <a:buChar char="•"/>
              <a:defRPr/>
            </a:pPr>
            <a:endParaRPr lang="en-US" sz="2000" dirty="0" smtClean="0">
              <a:solidFill>
                <a:schemeClr val="tx1"/>
              </a:solidFill>
            </a:endParaRPr>
          </a:p>
          <a:p>
            <a:pPr algn="just" fontAlgn="auto">
              <a:spcAft>
                <a:spcPts val="0"/>
              </a:spcAft>
              <a:buFont typeface="Arial" pitchFamily="34" charset="0"/>
              <a:buNone/>
              <a:defRPr/>
            </a:pPr>
            <a:endParaRPr lang="bs-Latn-BA" sz="2000" dirty="0" smtClean="0">
              <a:solidFill>
                <a:schemeClr val="tx1"/>
              </a:solidFill>
            </a:endParaRPr>
          </a:p>
          <a:p>
            <a:pPr marL="457200" indent="-457200" algn="just" fontAlgn="auto">
              <a:spcAft>
                <a:spcPts val="0"/>
              </a:spcAft>
              <a:buFont typeface="Arial" pitchFamily="34" charset="0"/>
              <a:buChar char="•"/>
              <a:defRPr/>
            </a:pPr>
            <a:endParaRPr lang="en-US" sz="2800" dirty="0">
              <a:solidFill>
                <a:schemeClr val="tx1"/>
              </a:solidFill>
            </a:endParaRPr>
          </a:p>
        </p:txBody>
      </p:sp>
      <p:pic>
        <p:nvPicPr>
          <p:cNvPr id="37890" name="Рисунок 11" descr="pempal-logo.jpg"/>
          <p:cNvPicPr>
            <a:picLocks noChangeAspect="1"/>
          </p:cNvPicPr>
          <p:nvPr/>
        </p:nvPicPr>
        <p:blipFill>
          <a:blip r:embed="rId4"/>
          <a:srcRect/>
          <a:stretch>
            <a:fillRect/>
          </a:stretch>
        </p:blipFill>
        <p:spPr bwMode="auto">
          <a:xfrm>
            <a:off x="0" y="0"/>
            <a:ext cx="704850" cy="6858000"/>
          </a:xfrm>
          <a:prstGeom prst="rect">
            <a:avLst/>
          </a:prstGeom>
          <a:noFill/>
          <a:ln w="9525">
            <a:noFill/>
            <a:miter lim="800000"/>
            <a:headEnd/>
            <a:tailEnd/>
          </a:ln>
        </p:spPr>
      </p:pic>
      <p:pic>
        <p:nvPicPr>
          <p:cNvPr id="37891" name="Рисунок 15" descr="pempal-logo-top.gif"/>
          <p:cNvPicPr>
            <a:picLocks noChangeAspect="1"/>
          </p:cNvPicPr>
          <p:nvPr/>
        </p:nvPicPr>
        <p:blipFill>
          <a:blip r:embed="rId5"/>
          <a:srcRect/>
          <a:stretch>
            <a:fillRect/>
          </a:stretch>
        </p:blipFill>
        <p:spPr bwMode="auto">
          <a:xfrm>
            <a:off x="3124200" y="381000"/>
            <a:ext cx="3581400" cy="342900"/>
          </a:xfrm>
          <a:prstGeom prst="rect">
            <a:avLst/>
          </a:prstGeom>
          <a:noFill/>
          <a:ln w="9525">
            <a:noFill/>
            <a:miter lim="800000"/>
            <a:headEnd/>
            <a:tailEnd/>
          </a:ln>
        </p:spPr>
      </p:pic>
      <p:sp>
        <p:nvSpPr>
          <p:cNvPr id="2" name="Rectangle 1"/>
          <p:cNvSpPr/>
          <p:nvPr/>
        </p:nvSpPr>
        <p:spPr>
          <a:xfrm>
            <a:off x="1524000" y="1371600"/>
            <a:ext cx="6400800" cy="3693319"/>
          </a:xfrm>
          <a:prstGeom prst="rect">
            <a:avLst/>
          </a:prstGeom>
        </p:spPr>
        <p:txBody>
          <a:bodyPr wrap="square">
            <a:spAutoFit/>
          </a:bodyPr>
          <a:lstStyle/>
          <a:p>
            <a:pPr algn="just"/>
            <a:r>
              <a:rPr lang="en-US" dirty="0">
                <a:solidFill>
                  <a:srgbClr val="7030A0"/>
                </a:solidFill>
                <a:latin typeface="Times New Roman" panose="02020603050405020304" pitchFamily="18" charset="0"/>
                <a:ea typeface="Times New Roman" panose="02020603050405020304" pitchFamily="18" charset="0"/>
              </a:rPr>
              <a:t>“</a:t>
            </a:r>
            <a:r>
              <a:rPr lang="en-US" i="1" dirty="0">
                <a:solidFill>
                  <a:srgbClr val="7030A0"/>
                </a:solidFill>
                <a:latin typeface="Times New Roman" panose="02020603050405020304" pitchFamily="18" charset="0"/>
                <a:ea typeface="Times New Roman" panose="02020603050405020304" pitchFamily="18" charset="0"/>
              </a:rPr>
              <a:t>PEMPAL </a:t>
            </a:r>
            <a:r>
              <a:rPr lang="en-US" i="1" dirty="0" smtClean="0">
                <a:solidFill>
                  <a:srgbClr val="7030A0"/>
                </a:solidFill>
                <a:latin typeface="Times New Roman" panose="02020603050405020304" pitchFamily="18" charset="0"/>
                <a:ea typeface="Times New Roman" panose="02020603050405020304" pitchFamily="18" charset="0"/>
              </a:rPr>
              <a:t>je </a:t>
            </a:r>
            <a:r>
              <a:rPr lang="en-US" i="1" dirty="0" err="1" smtClean="0">
                <a:solidFill>
                  <a:srgbClr val="7030A0"/>
                </a:solidFill>
                <a:latin typeface="Times New Roman" panose="02020603050405020304" pitchFamily="18" charset="0"/>
                <a:ea typeface="Times New Roman" panose="02020603050405020304" pitchFamily="18" charset="0"/>
              </a:rPr>
              <a:t>jedinstvena</a:t>
            </a:r>
            <a:r>
              <a:rPr lang="en-US" i="1" dirty="0" smtClean="0">
                <a:solidFill>
                  <a:srgbClr val="7030A0"/>
                </a:solidFill>
                <a:latin typeface="Times New Roman" panose="02020603050405020304" pitchFamily="18" charset="0"/>
                <a:ea typeface="Times New Roman" panose="02020603050405020304" pitchFamily="18" charset="0"/>
              </a:rPr>
              <a:t> u </a:t>
            </a:r>
            <a:r>
              <a:rPr lang="en-US" i="1" dirty="0" err="1" smtClean="0">
                <a:solidFill>
                  <a:srgbClr val="7030A0"/>
                </a:solidFill>
                <a:latin typeface="Times New Roman" panose="02020603050405020304" pitchFamily="18" charset="0"/>
                <a:ea typeface="Times New Roman" panose="02020603050405020304" pitchFamily="18" charset="0"/>
              </a:rPr>
              <a:t>pru</a:t>
            </a:r>
            <a:r>
              <a:rPr lang="sr-Latn-RS" i="1" dirty="0" smtClean="0">
                <a:solidFill>
                  <a:srgbClr val="7030A0"/>
                </a:solidFill>
                <a:latin typeface="Times New Roman" panose="02020603050405020304" pitchFamily="18" charset="0"/>
                <a:ea typeface="Times New Roman" panose="02020603050405020304" pitchFamily="18" charset="0"/>
              </a:rPr>
              <a:t>žanju mogućnosti svojim </a:t>
            </a:r>
            <a:r>
              <a:rPr lang="sr-Latn-RS" i="1" dirty="0">
                <a:solidFill>
                  <a:srgbClr val="7030A0"/>
                </a:solidFill>
                <a:latin typeface="Times New Roman" panose="02020603050405020304" pitchFamily="18" charset="0"/>
                <a:ea typeface="Times New Roman" panose="02020603050405020304" pitchFamily="18" charset="0"/>
              </a:rPr>
              <a:t>članovima  </a:t>
            </a:r>
            <a:r>
              <a:rPr lang="sr-Latn-RS" i="1" dirty="0" smtClean="0">
                <a:solidFill>
                  <a:srgbClr val="7030A0"/>
                </a:solidFill>
                <a:latin typeface="Times New Roman" panose="02020603050405020304" pitchFamily="18" charset="0"/>
                <a:ea typeface="Times New Roman" panose="02020603050405020304" pitchFamily="18" charset="0"/>
              </a:rPr>
              <a:t>da razmene gledišta sa kolegama iz drugih zemalja koji rade na istim poslovima. Pristup većeg fokusa na praksu nego na teoriju je vrlo koristan. Organizovanje strudisjkih poseta je izvanredno po tome što nam pre svega dozvoljava da sami oblikujemo dnevi red identifikovanjem naših posebnih interesa pre samog održavanja studijske posete, a zatim što nam daje dovoljno vremena za postavljanje pitanja i diskutovanje sa prezenterima i kolegama iz drugih zemalja učesnica, kako tokom, tako i nakon održanih prezentacija</a:t>
            </a:r>
            <a:r>
              <a:rPr lang="en-US" i="1" dirty="0" smtClean="0">
                <a:solidFill>
                  <a:srgbClr val="7030A0"/>
                </a:solidFill>
                <a:latin typeface="Times New Roman" panose="02020603050405020304" pitchFamily="18" charset="0"/>
                <a:ea typeface="Times New Roman" panose="02020603050405020304" pitchFamily="18" charset="0"/>
              </a:rPr>
              <a:t>.” </a:t>
            </a:r>
            <a:endParaRPr lang="sr-Latn-RS" i="1" dirty="0" smtClean="0">
              <a:solidFill>
                <a:srgbClr val="7030A0"/>
              </a:solidFill>
              <a:latin typeface="Times New Roman" panose="02020603050405020304" pitchFamily="18" charset="0"/>
              <a:ea typeface="Times New Roman" panose="02020603050405020304" pitchFamily="18" charset="0"/>
            </a:endParaRPr>
          </a:p>
          <a:p>
            <a:pPr algn="just"/>
            <a:r>
              <a:rPr lang="en-US" dirty="0" smtClean="0">
                <a:latin typeface="Times New Roman" panose="02020603050405020304" pitchFamily="18" charset="0"/>
                <a:ea typeface="Times New Roman" panose="02020603050405020304" pitchFamily="18" charset="0"/>
              </a:rPr>
              <a:t>(</a:t>
            </a:r>
            <a:r>
              <a:rPr lang="sr-Latn-RS" dirty="0" smtClean="0">
                <a:latin typeface="Times New Roman" panose="02020603050405020304" pitchFamily="18" charset="0"/>
                <a:ea typeface="Times New Roman" panose="02020603050405020304" pitchFamily="18" charset="0"/>
              </a:rPr>
              <a:t>Izvor</a:t>
            </a:r>
            <a:r>
              <a:rPr lang="en-US" dirty="0" smtClean="0">
                <a:latin typeface="Times New Roman" panose="02020603050405020304" pitchFamily="18" charset="0"/>
                <a:ea typeface="Times New Roman" panose="02020603050405020304" pitchFamily="18" charset="0"/>
              </a:rPr>
              <a:t>: </a:t>
            </a:r>
            <a:r>
              <a:rPr lang="sr-Latn-RS" dirty="0" smtClean="0">
                <a:latin typeface="Times New Roman" panose="02020603050405020304" pitchFamily="18" charset="0"/>
                <a:ea typeface="Times New Roman" panose="02020603050405020304" pitchFamily="18" charset="0"/>
              </a:rPr>
              <a:t>Povratne informacije pružio </a:t>
            </a:r>
            <a:r>
              <a:rPr lang="en-US" dirty="0" err="1" smtClean="0">
                <a:latin typeface="Times New Roman" panose="02020603050405020304" pitchFamily="18" charset="0"/>
                <a:ea typeface="Times New Roman" panose="02020603050405020304" pitchFamily="18" charset="0"/>
              </a:rPr>
              <a:t>Milovan</a:t>
            </a:r>
            <a:r>
              <a:rPr lang="en-US" dirty="0" smtClean="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Filimonovi</a:t>
            </a:r>
            <a:r>
              <a:rPr lang="sr-Latn-RS" dirty="0" smtClean="0">
                <a:latin typeface="Times New Roman" panose="02020603050405020304" pitchFamily="18" charset="0"/>
                <a:ea typeface="Times New Roman" panose="02020603050405020304" pitchFamily="18" charset="0"/>
              </a:rPr>
              <a:t>ć</a:t>
            </a:r>
            <a:r>
              <a:rPr lang="en-US" dirty="0" smtClean="0">
                <a:latin typeface="Times New Roman" panose="02020603050405020304" pitchFamily="18" charset="0"/>
                <a:ea typeface="Times New Roman" panose="02020603050405020304" pitchFamily="18" charset="0"/>
              </a:rPr>
              <a:t>, </a:t>
            </a:r>
            <a:r>
              <a:rPr lang="sr-Latn-RS" dirty="0" smtClean="0">
                <a:latin typeface="Times New Roman" panose="02020603050405020304" pitchFamily="18" charset="0"/>
                <a:ea typeface="Times New Roman" panose="02020603050405020304" pitchFamily="18" charset="0"/>
              </a:rPr>
              <a:t>Ministarstvo finansija, Srbija, tokom zaključivanja studijske posete ZPB Sloveniji 2014. godine</a:t>
            </a:r>
            <a:r>
              <a:rPr lang="en-US" dirty="0" smtClean="0">
                <a:latin typeface="Times New Roman" panose="02020603050405020304" pitchFamily="18" charset="0"/>
                <a:ea typeface="Times New Roman" panose="02020603050405020304" pitchFamily="18" charset="0"/>
              </a:rPr>
              <a:t>).</a:t>
            </a:r>
            <a:endParaRPr lang="en-US" dirty="0"/>
          </a:p>
        </p:txBody>
      </p:sp>
    </p:spTree>
    <p:extLst>
      <p:ext uri="{BB962C8B-B14F-4D97-AF65-F5344CB8AC3E}">
        <p14:creationId xmlns:p14="http://schemas.microsoft.com/office/powerpoint/2010/main" val="41768324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Рисунок 11" descr="pempal-logo.jpg"/>
          <p:cNvPicPr>
            <a:picLocks noChangeAspect="1"/>
          </p:cNvPicPr>
          <p:nvPr/>
        </p:nvPicPr>
        <p:blipFill>
          <a:blip r:embed="rId4"/>
          <a:srcRect/>
          <a:stretch>
            <a:fillRect/>
          </a:stretch>
        </p:blipFill>
        <p:spPr bwMode="auto">
          <a:xfrm>
            <a:off x="0" y="0"/>
            <a:ext cx="704850" cy="6858000"/>
          </a:xfrm>
          <a:prstGeom prst="rect">
            <a:avLst/>
          </a:prstGeom>
          <a:noFill/>
          <a:ln w="9525">
            <a:noFill/>
            <a:miter lim="800000"/>
            <a:headEnd/>
            <a:tailEnd/>
          </a:ln>
        </p:spPr>
      </p:pic>
      <p:pic>
        <p:nvPicPr>
          <p:cNvPr id="37891" name="Рисунок 15" descr="pempal-logo-top.gif"/>
          <p:cNvPicPr>
            <a:picLocks noChangeAspect="1"/>
          </p:cNvPicPr>
          <p:nvPr/>
        </p:nvPicPr>
        <p:blipFill>
          <a:blip r:embed="rId5"/>
          <a:srcRect/>
          <a:stretch>
            <a:fillRect/>
          </a:stretch>
        </p:blipFill>
        <p:spPr bwMode="auto">
          <a:xfrm>
            <a:off x="3124200" y="381000"/>
            <a:ext cx="3581400" cy="342900"/>
          </a:xfrm>
          <a:prstGeom prst="rect">
            <a:avLst/>
          </a:prstGeom>
          <a:noFill/>
          <a:ln w="9525">
            <a:noFill/>
            <a:miter lim="800000"/>
            <a:headEnd/>
            <a:tailEnd/>
          </a:ln>
        </p:spPr>
      </p:pic>
      <p:sp>
        <p:nvSpPr>
          <p:cNvPr id="5" name="Title 1"/>
          <p:cNvSpPr>
            <a:spLocks noGrp="1"/>
          </p:cNvSpPr>
          <p:nvPr>
            <p:ph type="ctrTitle"/>
          </p:nvPr>
        </p:nvSpPr>
        <p:spPr>
          <a:xfrm>
            <a:off x="952500" y="580422"/>
            <a:ext cx="7962900" cy="876300"/>
          </a:xfrm>
        </p:spPr>
        <p:txBody>
          <a:bodyPr>
            <a:normAutofit/>
          </a:bodyPr>
          <a:lstStyle/>
          <a:p>
            <a:r>
              <a:rPr lang="sr-Latn-RS" sz="2000" dirty="0" smtClean="0">
                <a:solidFill>
                  <a:srgbClr val="002060"/>
                </a:solidFill>
              </a:rPr>
              <a:t>Primer nedavno dobijenih rezultata na osnovu sprovedene Ankete o budžetskoj pismenosti: Dostupnost budžetske dokumentacije </a:t>
            </a:r>
            <a:endParaRPr lang="en-US" sz="2000" dirty="0" smtClean="0">
              <a:solidFill>
                <a:srgbClr val="00206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088879308"/>
              </p:ext>
            </p:extLst>
          </p:nvPr>
        </p:nvGraphicFramePr>
        <p:xfrm>
          <a:off x="1409700" y="1515078"/>
          <a:ext cx="7010400" cy="4885722"/>
        </p:xfrm>
        <a:graphic>
          <a:graphicData uri="http://schemas.openxmlformats.org/presentationml/2006/ole">
            <mc:AlternateContent xmlns:mc="http://schemas.openxmlformats.org/markup-compatibility/2006">
              <mc:Choice xmlns:v="urn:schemas-microsoft-com:vml" Requires="v">
                <p:oleObj spid="_x0000_s1208" name="Worksheet" r:id="rId7" imgW="6477000" imgH="4162248" progId="Excel.Sheet.12">
                  <p:embed/>
                </p:oleObj>
              </mc:Choice>
              <mc:Fallback>
                <p:oleObj name="Worksheet" r:id="rId7" imgW="6477000" imgH="4162248" progId="Excel.Sheet.12">
                  <p:embed/>
                  <p:pic>
                    <p:nvPicPr>
                      <p:cNvPr id="0" name=""/>
                      <p:cNvPicPr/>
                      <p:nvPr/>
                    </p:nvPicPr>
                    <p:blipFill>
                      <a:blip r:embed="rId8"/>
                      <a:stretch>
                        <a:fillRect/>
                      </a:stretch>
                    </p:blipFill>
                    <p:spPr>
                      <a:xfrm>
                        <a:off x="1409700" y="1515078"/>
                        <a:ext cx="7010400" cy="4885722"/>
                      </a:xfrm>
                      <a:prstGeom prst="rect">
                        <a:avLst/>
                      </a:prstGeom>
                    </p:spPr>
                  </p:pic>
                </p:oleObj>
              </mc:Fallback>
            </mc:AlternateContent>
          </a:graphicData>
        </a:graphic>
      </p:graphicFrame>
      <p:sp>
        <p:nvSpPr>
          <p:cNvPr id="2" name="TextBox 1"/>
          <p:cNvSpPr txBox="1"/>
          <p:nvPr/>
        </p:nvSpPr>
        <p:spPr>
          <a:xfrm>
            <a:off x="952500" y="6400800"/>
            <a:ext cx="6591300" cy="461665"/>
          </a:xfrm>
          <a:prstGeom prst="rect">
            <a:avLst/>
          </a:prstGeom>
          <a:noFill/>
        </p:spPr>
        <p:txBody>
          <a:bodyPr wrap="square" rtlCol="0">
            <a:spAutoFit/>
          </a:bodyPr>
          <a:lstStyle/>
          <a:p>
            <a:r>
              <a:rPr lang="en-US" sz="1200" dirty="0" smtClean="0"/>
              <a:t>N</a:t>
            </a:r>
            <a:r>
              <a:rPr lang="sr-Latn-RS" sz="1200" dirty="0" smtClean="0"/>
              <a:t>apomena</a:t>
            </a:r>
            <a:r>
              <a:rPr lang="en-US" sz="1200" dirty="0" smtClean="0"/>
              <a:t>: </a:t>
            </a:r>
            <a:r>
              <a:rPr lang="sr-Latn-RS" sz="1200" dirty="0" smtClean="0"/>
              <a:t>Pitanje je zasnovano na okviru koji je predložen trakerom OBP, ali su informacije o statusu u vezi napretka koji je posmatran od aprila 2015. godine prikupljene preko ankete PEMPAL-a. </a:t>
            </a:r>
            <a:endParaRPr lang="en-US" sz="1200" dirty="0"/>
          </a:p>
        </p:txBody>
      </p:sp>
      <p:sp>
        <p:nvSpPr>
          <p:cNvPr id="3" name="Rectangle 2"/>
          <p:cNvSpPr/>
          <p:nvPr/>
        </p:nvSpPr>
        <p:spPr>
          <a:xfrm>
            <a:off x="1162050" y="1515078"/>
            <a:ext cx="1519989" cy="4199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400" b="1" dirty="0" smtClean="0">
                <a:solidFill>
                  <a:schemeClr val="tx1"/>
                </a:solidFill>
              </a:rPr>
              <a:t>Zemlja </a:t>
            </a:r>
          </a:p>
          <a:p>
            <a:pPr algn="ctr"/>
            <a:endParaRPr lang="sr-Latn-RS" sz="1400" b="1" dirty="0" smtClean="0">
              <a:solidFill>
                <a:schemeClr val="tx1"/>
              </a:solidFill>
            </a:endParaRPr>
          </a:p>
          <a:p>
            <a:pPr algn="ctr"/>
            <a:endParaRPr lang="sr-Latn-RS" sz="1400" b="1" dirty="0" smtClean="0">
              <a:solidFill>
                <a:schemeClr val="tx1"/>
              </a:solidFill>
            </a:endParaRPr>
          </a:p>
          <a:p>
            <a:pPr algn="ctr"/>
            <a:r>
              <a:rPr lang="sr-Latn-RS" sz="1500" b="1" dirty="0" smtClean="0">
                <a:solidFill>
                  <a:schemeClr val="tx1"/>
                </a:solidFill>
              </a:rPr>
              <a:t>Albanija</a:t>
            </a:r>
          </a:p>
          <a:p>
            <a:pPr algn="ctr"/>
            <a:r>
              <a:rPr lang="sr-Latn-RS" sz="1500" b="1" dirty="0" smtClean="0">
                <a:solidFill>
                  <a:schemeClr val="tx1"/>
                </a:solidFill>
              </a:rPr>
              <a:t>Jermenija</a:t>
            </a:r>
          </a:p>
          <a:p>
            <a:pPr algn="ctr"/>
            <a:r>
              <a:rPr lang="sr-Latn-RS" sz="1500" b="1" dirty="0" smtClean="0">
                <a:solidFill>
                  <a:schemeClr val="tx1"/>
                </a:solidFill>
              </a:rPr>
              <a:t>Belorusija</a:t>
            </a:r>
          </a:p>
          <a:p>
            <a:pPr algn="ctr"/>
            <a:r>
              <a:rPr lang="sr-Latn-RS" sz="1500" b="1" dirty="0" smtClean="0">
                <a:solidFill>
                  <a:schemeClr val="tx1"/>
                </a:solidFill>
              </a:rPr>
              <a:t>BiH</a:t>
            </a:r>
          </a:p>
          <a:p>
            <a:pPr algn="ctr"/>
            <a:r>
              <a:rPr lang="sr-Latn-RS" sz="1500" b="1" dirty="0" smtClean="0">
                <a:solidFill>
                  <a:schemeClr val="tx1"/>
                </a:solidFill>
              </a:rPr>
              <a:t>Hrvatska</a:t>
            </a:r>
          </a:p>
          <a:p>
            <a:pPr algn="ctr"/>
            <a:r>
              <a:rPr lang="sr-Latn-RS" sz="1500" b="1" dirty="0" smtClean="0">
                <a:solidFill>
                  <a:schemeClr val="tx1"/>
                </a:solidFill>
              </a:rPr>
              <a:t>Kazahstan</a:t>
            </a:r>
          </a:p>
          <a:p>
            <a:pPr algn="ctr"/>
            <a:r>
              <a:rPr lang="sr-Latn-RS" sz="1500" b="1" dirty="0" smtClean="0">
                <a:solidFill>
                  <a:schemeClr val="tx1"/>
                </a:solidFill>
              </a:rPr>
              <a:t>Republika Kirgiz</a:t>
            </a:r>
          </a:p>
          <a:p>
            <a:pPr algn="ctr"/>
            <a:r>
              <a:rPr lang="sr-Latn-RS" sz="1500" b="1" dirty="0" smtClean="0">
                <a:solidFill>
                  <a:schemeClr val="tx1"/>
                </a:solidFill>
              </a:rPr>
              <a:t>Moldavija</a:t>
            </a:r>
          </a:p>
          <a:p>
            <a:pPr algn="ctr"/>
            <a:r>
              <a:rPr lang="sr-Latn-RS" sz="1500" b="1" dirty="0" smtClean="0">
                <a:solidFill>
                  <a:schemeClr val="tx1"/>
                </a:solidFill>
              </a:rPr>
              <a:t>Rumunija</a:t>
            </a:r>
          </a:p>
          <a:p>
            <a:pPr algn="ctr"/>
            <a:r>
              <a:rPr lang="sr-Latn-RS" sz="1500" b="1" dirty="0" smtClean="0">
                <a:solidFill>
                  <a:schemeClr val="tx1"/>
                </a:solidFill>
              </a:rPr>
              <a:t>Tadžikistan</a:t>
            </a:r>
          </a:p>
          <a:p>
            <a:pPr algn="ctr"/>
            <a:r>
              <a:rPr lang="sr-Latn-RS" sz="1500" b="1" dirty="0" smtClean="0">
                <a:solidFill>
                  <a:schemeClr val="tx1"/>
                </a:solidFill>
              </a:rPr>
              <a:t>Turska</a:t>
            </a:r>
          </a:p>
          <a:p>
            <a:pPr algn="ctr"/>
            <a:r>
              <a:rPr lang="sr-Latn-RS" sz="1500" b="1" dirty="0" smtClean="0">
                <a:solidFill>
                  <a:schemeClr val="tx1"/>
                </a:solidFill>
              </a:rPr>
              <a:t>Ukrajina</a:t>
            </a:r>
          </a:p>
          <a:p>
            <a:pPr algn="ctr"/>
            <a:r>
              <a:rPr lang="sr-Latn-RS" sz="1500" b="1" dirty="0" smtClean="0">
                <a:solidFill>
                  <a:schemeClr val="tx1"/>
                </a:solidFill>
              </a:rPr>
              <a:t>Uzbekistan</a:t>
            </a:r>
          </a:p>
          <a:p>
            <a:pPr algn="ctr"/>
            <a:endParaRPr lang="sr-Latn-RS" sz="1200" b="1" dirty="0" smtClean="0">
              <a:solidFill>
                <a:schemeClr val="tx1"/>
              </a:solidFill>
            </a:endParaRPr>
          </a:p>
          <a:p>
            <a:pPr algn="ctr"/>
            <a:r>
              <a:rPr lang="sr-Latn-RS" sz="1200" b="1" dirty="0" smtClean="0">
                <a:solidFill>
                  <a:schemeClr val="tx1"/>
                </a:solidFill>
              </a:rPr>
              <a:t>Javna dostupnost (broj zemalja)</a:t>
            </a:r>
            <a:endParaRPr lang="en-US" sz="1200" b="1" dirty="0">
              <a:solidFill>
                <a:schemeClr val="tx1"/>
              </a:solidFill>
            </a:endParaRPr>
          </a:p>
        </p:txBody>
      </p:sp>
      <p:sp>
        <p:nvSpPr>
          <p:cNvPr id="6" name="Rectangle 5"/>
          <p:cNvSpPr/>
          <p:nvPr/>
        </p:nvSpPr>
        <p:spPr>
          <a:xfrm>
            <a:off x="2682039" y="1649227"/>
            <a:ext cx="823162"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200" dirty="0" smtClean="0">
                <a:solidFill>
                  <a:schemeClr val="tx1"/>
                </a:solidFill>
              </a:rPr>
              <a:t>Prebudžetski izvetšaj</a:t>
            </a:r>
            <a:endParaRPr lang="en-US" sz="1200" dirty="0">
              <a:solidFill>
                <a:schemeClr val="tx1"/>
              </a:solidFill>
            </a:endParaRPr>
          </a:p>
        </p:txBody>
      </p:sp>
      <p:sp>
        <p:nvSpPr>
          <p:cNvPr id="9" name="Rectangle 8"/>
          <p:cNvSpPr/>
          <p:nvPr/>
        </p:nvSpPr>
        <p:spPr>
          <a:xfrm>
            <a:off x="3550820" y="1515078"/>
            <a:ext cx="823162" cy="591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200" dirty="0" smtClean="0">
                <a:solidFill>
                  <a:schemeClr val="tx1"/>
                </a:solidFill>
              </a:rPr>
              <a:t>Vladin predlog budžeta</a:t>
            </a:r>
            <a:endParaRPr lang="en-US" sz="1200" dirty="0">
              <a:solidFill>
                <a:schemeClr val="tx1"/>
              </a:solidFill>
            </a:endParaRPr>
          </a:p>
        </p:txBody>
      </p:sp>
      <p:sp>
        <p:nvSpPr>
          <p:cNvPr id="10" name="Rectangle 9"/>
          <p:cNvSpPr/>
          <p:nvPr/>
        </p:nvSpPr>
        <p:spPr>
          <a:xfrm>
            <a:off x="4293517" y="1649227"/>
            <a:ext cx="823162"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200" dirty="0" smtClean="0">
                <a:solidFill>
                  <a:schemeClr val="tx1"/>
                </a:solidFill>
              </a:rPr>
              <a:t>Građanski budžet</a:t>
            </a:r>
            <a:endParaRPr lang="en-US" sz="1200" dirty="0">
              <a:solidFill>
                <a:schemeClr val="tx1"/>
              </a:solidFill>
            </a:endParaRPr>
          </a:p>
        </p:txBody>
      </p:sp>
      <p:sp>
        <p:nvSpPr>
          <p:cNvPr id="11" name="Rectangle 10"/>
          <p:cNvSpPr/>
          <p:nvPr/>
        </p:nvSpPr>
        <p:spPr>
          <a:xfrm>
            <a:off x="5013655" y="1662159"/>
            <a:ext cx="823162"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200" dirty="0" smtClean="0">
                <a:solidFill>
                  <a:schemeClr val="tx1"/>
                </a:solidFill>
              </a:rPr>
              <a:t>Usvojeni budžet</a:t>
            </a:r>
            <a:endParaRPr lang="en-US" sz="1200" dirty="0">
              <a:solidFill>
                <a:schemeClr val="tx1"/>
              </a:solidFill>
            </a:endParaRPr>
          </a:p>
        </p:txBody>
      </p:sp>
      <p:sp>
        <p:nvSpPr>
          <p:cNvPr id="13" name="Rectangle 12"/>
          <p:cNvSpPr/>
          <p:nvPr/>
        </p:nvSpPr>
        <p:spPr>
          <a:xfrm>
            <a:off x="5718505" y="1582152"/>
            <a:ext cx="823162" cy="5603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200" dirty="0" smtClean="0">
                <a:solidFill>
                  <a:schemeClr val="tx1"/>
                </a:solidFill>
              </a:rPr>
              <a:t>Mesečni ili kvartalni izveštaj</a:t>
            </a:r>
            <a:endParaRPr lang="en-US" sz="1200" dirty="0">
              <a:solidFill>
                <a:schemeClr val="tx1"/>
              </a:solidFill>
            </a:endParaRPr>
          </a:p>
        </p:txBody>
      </p:sp>
      <p:sp>
        <p:nvSpPr>
          <p:cNvPr id="14" name="Rectangle 13"/>
          <p:cNvSpPr/>
          <p:nvPr/>
        </p:nvSpPr>
        <p:spPr>
          <a:xfrm>
            <a:off x="6364452" y="1685322"/>
            <a:ext cx="823162"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200" dirty="0" smtClean="0">
                <a:solidFill>
                  <a:schemeClr val="tx1"/>
                </a:solidFill>
              </a:rPr>
              <a:t>Polugodišnji izveštaj </a:t>
            </a:r>
            <a:endParaRPr lang="en-US" sz="1200" dirty="0">
              <a:solidFill>
                <a:schemeClr val="tx1"/>
              </a:solidFill>
            </a:endParaRPr>
          </a:p>
        </p:txBody>
      </p:sp>
      <p:sp>
        <p:nvSpPr>
          <p:cNvPr id="15" name="Rectangle 14"/>
          <p:cNvSpPr/>
          <p:nvPr/>
        </p:nvSpPr>
        <p:spPr>
          <a:xfrm>
            <a:off x="7143493" y="1645013"/>
            <a:ext cx="823162"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200" dirty="0" smtClean="0">
                <a:solidFill>
                  <a:schemeClr val="tx1"/>
                </a:solidFill>
              </a:rPr>
              <a:t>Godišnji</a:t>
            </a:r>
          </a:p>
          <a:p>
            <a:pPr algn="ctr"/>
            <a:r>
              <a:rPr lang="sr-Latn-RS" sz="1200" dirty="0" smtClean="0">
                <a:solidFill>
                  <a:schemeClr val="tx1"/>
                </a:solidFill>
              </a:rPr>
              <a:t>izveštaj</a:t>
            </a:r>
            <a:endParaRPr lang="en-US" sz="1200" dirty="0">
              <a:solidFill>
                <a:schemeClr val="tx1"/>
              </a:solidFill>
            </a:endParaRPr>
          </a:p>
        </p:txBody>
      </p:sp>
      <p:sp>
        <p:nvSpPr>
          <p:cNvPr id="16" name="Rectangle 15"/>
          <p:cNvSpPr/>
          <p:nvPr/>
        </p:nvSpPr>
        <p:spPr>
          <a:xfrm>
            <a:off x="7860756" y="1633737"/>
            <a:ext cx="823162"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200" dirty="0" smtClean="0">
                <a:solidFill>
                  <a:schemeClr val="tx1"/>
                </a:solidFill>
              </a:rPr>
              <a:t>Revizorski izveštaj</a:t>
            </a:r>
            <a:endParaRPr lang="en-US" sz="1200" dirty="0">
              <a:solidFill>
                <a:schemeClr val="tx1"/>
              </a:solidFill>
            </a:endParaRPr>
          </a:p>
        </p:txBody>
      </p:sp>
      <p:sp>
        <p:nvSpPr>
          <p:cNvPr id="17" name="Rectangle 16"/>
          <p:cNvSpPr/>
          <p:nvPr/>
        </p:nvSpPr>
        <p:spPr>
          <a:xfrm>
            <a:off x="2188546" y="5715000"/>
            <a:ext cx="3909456" cy="627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RS" sz="1200" dirty="0" smtClean="0">
                <a:solidFill>
                  <a:schemeClr val="tx1"/>
                </a:solidFill>
              </a:rPr>
              <a:t>Ne priprema se</a:t>
            </a:r>
          </a:p>
          <a:p>
            <a:r>
              <a:rPr lang="sr-Latn-RS" sz="1200" dirty="0" smtClean="0">
                <a:solidFill>
                  <a:schemeClr val="tx1"/>
                </a:solidFill>
              </a:rPr>
              <a:t>Dostupno javnosti</a:t>
            </a:r>
          </a:p>
          <a:p>
            <a:r>
              <a:rPr lang="sr-Latn-RS" sz="1200" dirty="0" smtClean="0">
                <a:solidFill>
                  <a:schemeClr val="tx1"/>
                </a:solidFill>
              </a:rPr>
              <a:t>Priprema se, ali nije dostupno javnosti</a:t>
            </a:r>
            <a:endParaRPr lang="en-US" sz="1200" dirty="0">
              <a:solidFill>
                <a:schemeClr val="tx1"/>
              </a:solidFill>
            </a:endParaRPr>
          </a:p>
        </p:txBody>
      </p:sp>
    </p:spTree>
    <p:extLst>
      <p:ext uri="{BB962C8B-B14F-4D97-AF65-F5344CB8AC3E}">
        <p14:creationId xmlns:p14="http://schemas.microsoft.com/office/powerpoint/2010/main" val="3332366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1584360"/>
            <a:ext cx="7848600" cy="5197439"/>
          </a:xfrm>
        </p:spPr>
        <p:txBody>
          <a:bodyPr rtlCol="0">
            <a:noAutofit/>
          </a:bodyPr>
          <a:lstStyle/>
          <a:p>
            <a:pPr marL="342900" indent="-342900" algn="just" fontAlgn="auto">
              <a:spcAft>
                <a:spcPts val="0"/>
              </a:spcAft>
              <a:buFont typeface="Arial" panose="020B0604020202020204" pitchFamily="34" charset="0"/>
              <a:buChar char="•"/>
              <a:defRPr/>
            </a:pPr>
            <a:endParaRPr lang="en-US" sz="2000" dirty="0" smtClean="0">
              <a:solidFill>
                <a:schemeClr val="tx1"/>
              </a:solidFill>
            </a:endParaRPr>
          </a:p>
          <a:p>
            <a:pPr algn="just" fontAlgn="auto">
              <a:spcAft>
                <a:spcPts val="0"/>
              </a:spcAft>
              <a:buFont typeface="Arial" pitchFamily="34" charset="0"/>
              <a:buNone/>
              <a:defRPr/>
            </a:pPr>
            <a:endParaRPr lang="bs-Latn-BA" sz="2000" dirty="0" smtClean="0">
              <a:solidFill>
                <a:schemeClr val="tx1"/>
              </a:solidFill>
            </a:endParaRPr>
          </a:p>
          <a:p>
            <a:pPr marL="457200" indent="-457200" algn="just" fontAlgn="auto">
              <a:spcAft>
                <a:spcPts val="0"/>
              </a:spcAft>
              <a:buFont typeface="Arial" pitchFamily="34" charset="0"/>
              <a:buChar char="•"/>
              <a:defRPr/>
            </a:pPr>
            <a:endParaRPr lang="en-US" sz="2800" dirty="0">
              <a:solidFill>
                <a:schemeClr val="tx1"/>
              </a:solidFill>
            </a:endParaRPr>
          </a:p>
        </p:txBody>
      </p:sp>
      <p:pic>
        <p:nvPicPr>
          <p:cNvPr id="37890" name="Рисунок 11" descr="pempal-logo.jpg"/>
          <p:cNvPicPr>
            <a:picLocks noChangeAspect="1"/>
          </p:cNvPicPr>
          <p:nvPr/>
        </p:nvPicPr>
        <p:blipFill>
          <a:blip r:embed="rId3"/>
          <a:srcRect/>
          <a:stretch>
            <a:fillRect/>
          </a:stretch>
        </p:blipFill>
        <p:spPr bwMode="auto">
          <a:xfrm>
            <a:off x="0" y="0"/>
            <a:ext cx="704850" cy="6858000"/>
          </a:xfrm>
          <a:prstGeom prst="rect">
            <a:avLst/>
          </a:prstGeom>
          <a:noFill/>
          <a:ln w="9525">
            <a:noFill/>
            <a:miter lim="800000"/>
            <a:headEnd/>
            <a:tailEnd/>
          </a:ln>
        </p:spPr>
      </p:pic>
      <p:pic>
        <p:nvPicPr>
          <p:cNvPr id="37891" name="Рисунок 15" descr="pempal-logo-top.gif"/>
          <p:cNvPicPr>
            <a:picLocks noChangeAspect="1"/>
          </p:cNvPicPr>
          <p:nvPr/>
        </p:nvPicPr>
        <p:blipFill>
          <a:blip r:embed="rId4"/>
          <a:srcRect/>
          <a:stretch>
            <a:fillRect/>
          </a:stretch>
        </p:blipFill>
        <p:spPr bwMode="auto">
          <a:xfrm>
            <a:off x="3124200" y="381000"/>
            <a:ext cx="3581400" cy="342900"/>
          </a:xfrm>
          <a:prstGeom prst="rect">
            <a:avLst/>
          </a:prstGeom>
          <a:noFill/>
          <a:ln w="9525">
            <a:noFill/>
            <a:miter lim="800000"/>
            <a:headEnd/>
            <a:tailEnd/>
          </a:ln>
        </p:spPr>
      </p:pic>
      <p:sp>
        <p:nvSpPr>
          <p:cNvPr id="5" name="Title 1"/>
          <p:cNvSpPr>
            <a:spLocks noGrp="1"/>
          </p:cNvSpPr>
          <p:nvPr>
            <p:ph type="ctrTitle"/>
          </p:nvPr>
        </p:nvSpPr>
        <p:spPr>
          <a:xfrm>
            <a:off x="609601" y="708061"/>
            <a:ext cx="8458200" cy="876300"/>
          </a:xfrm>
        </p:spPr>
        <p:txBody>
          <a:bodyPr>
            <a:normAutofit fontScale="90000"/>
          </a:bodyPr>
          <a:lstStyle/>
          <a:p>
            <a:r>
              <a:rPr lang="sr-Latn-RS" sz="2800" dirty="0" smtClean="0">
                <a:solidFill>
                  <a:srgbClr val="002060"/>
                </a:solidFill>
              </a:rPr>
              <a:t>Koji su ključni izazovi koji se odnose na unapređivanje budžetske pismenosti</a:t>
            </a:r>
            <a:r>
              <a:rPr lang="en-US" sz="2800" dirty="0" smtClean="0">
                <a:solidFill>
                  <a:srgbClr val="002060"/>
                </a:solidFill>
              </a:rPr>
              <a:t>?</a:t>
            </a:r>
          </a:p>
        </p:txBody>
      </p:sp>
      <p:graphicFrame>
        <p:nvGraphicFramePr>
          <p:cNvPr id="7" name="Chart 6"/>
          <p:cNvGraphicFramePr>
            <a:graphicFrameLocks/>
          </p:cNvGraphicFramePr>
          <p:nvPr>
            <p:extLst>
              <p:ext uri="{D42A27DB-BD31-4B8C-83A1-F6EECF244321}">
                <p14:modId xmlns:p14="http://schemas.microsoft.com/office/powerpoint/2010/main" val="3617541447"/>
              </p:ext>
            </p:extLst>
          </p:nvPr>
        </p:nvGraphicFramePr>
        <p:xfrm>
          <a:off x="866774" y="1752600"/>
          <a:ext cx="7972426" cy="4800600"/>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angle 1"/>
          <p:cNvSpPr/>
          <p:nvPr/>
        </p:nvSpPr>
        <p:spPr>
          <a:xfrm>
            <a:off x="930442" y="1828800"/>
            <a:ext cx="3904248" cy="472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sr-Latn-RS" sz="1200" dirty="0" smtClean="0">
              <a:solidFill>
                <a:schemeClr val="tx1"/>
              </a:solidFill>
            </a:endParaRPr>
          </a:p>
          <a:p>
            <a:pPr algn="r"/>
            <a:endParaRPr lang="sr-Latn-RS" sz="1200" dirty="0">
              <a:solidFill>
                <a:schemeClr val="tx1"/>
              </a:solidFill>
            </a:endParaRPr>
          </a:p>
          <a:p>
            <a:pPr algn="r"/>
            <a:endParaRPr lang="sr-Latn-RS" sz="1200" dirty="0" smtClean="0">
              <a:solidFill>
                <a:schemeClr val="tx1"/>
              </a:solidFill>
            </a:endParaRPr>
          </a:p>
          <a:p>
            <a:pPr algn="r"/>
            <a:r>
              <a:rPr lang="en-US" sz="1200" dirty="0" smtClean="0">
                <a:solidFill>
                  <a:schemeClr val="tx1"/>
                </a:solidFill>
              </a:rPr>
              <a:t>SLABA BUDŽETSKA PISMENOST NA NIVOU VLADE</a:t>
            </a:r>
            <a:endParaRPr lang="sr-Latn-RS" sz="1200" dirty="0">
              <a:solidFill>
                <a:schemeClr val="tx1"/>
              </a:solidFill>
            </a:endParaRPr>
          </a:p>
          <a:p>
            <a:pPr algn="r"/>
            <a:endParaRPr lang="sr-Latn-RS" sz="1200" dirty="0" smtClean="0">
              <a:solidFill>
                <a:schemeClr val="tx1"/>
              </a:solidFill>
            </a:endParaRPr>
          </a:p>
          <a:p>
            <a:pPr algn="r"/>
            <a:r>
              <a:rPr lang="en-US" sz="1200" dirty="0" smtClean="0">
                <a:solidFill>
                  <a:schemeClr val="tx1"/>
                </a:solidFill>
              </a:rPr>
              <a:t>SLABI ILI NEOBJEKTIVNI MEDIJI </a:t>
            </a:r>
            <a:endParaRPr lang="sr-Latn-RS" sz="1200" dirty="0" smtClean="0">
              <a:solidFill>
                <a:schemeClr val="tx1"/>
              </a:solidFill>
            </a:endParaRPr>
          </a:p>
          <a:p>
            <a:pPr algn="r"/>
            <a:endParaRPr lang="sr-Latn-RS" sz="1200" dirty="0" smtClean="0">
              <a:solidFill>
                <a:schemeClr val="tx1"/>
              </a:solidFill>
            </a:endParaRPr>
          </a:p>
          <a:p>
            <a:pPr algn="r"/>
            <a:r>
              <a:rPr lang="en-US" sz="1200" dirty="0" smtClean="0">
                <a:solidFill>
                  <a:schemeClr val="tx1"/>
                </a:solidFill>
              </a:rPr>
              <a:t>SLAB CIVILNI SEKTOR </a:t>
            </a:r>
            <a:endParaRPr lang="sr-Latn-RS" sz="1200" dirty="0" smtClean="0">
              <a:solidFill>
                <a:schemeClr val="tx1"/>
              </a:solidFill>
            </a:endParaRPr>
          </a:p>
          <a:p>
            <a:pPr algn="r"/>
            <a:endParaRPr lang="sr-Latn-RS" sz="1200" dirty="0" smtClean="0">
              <a:solidFill>
                <a:schemeClr val="tx1"/>
              </a:solidFill>
            </a:endParaRPr>
          </a:p>
          <a:p>
            <a:pPr algn="r"/>
            <a:r>
              <a:rPr lang="pl-PL" sz="1200" dirty="0" smtClean="0">
                <a:solidFill>
                  <a:schemeClr val="tx1"/>
                </a:solidFill>
              </a:rPr>
              <a:t>NEJASNI BUDŽETSKI PROCESI I PRAKSE </a:t>
            </a:r>
          </a:p>
          <a:p>
            <a:pPr algn="r"/>
            <a:endParaRPr lang="pl-PL" sz="1200" dirty="0" smtClean="0">
              <a:solidFill>
                <a:schemeClr val="tx1"/>
              </a:solidFill>
            </a:endParaRPr>
          </a:p>
          <a:p>
            <a:pPr algn="r"/>
            <a:r>
              <a:rPr lang="en-US" sz="1200" dirty="0" smtClean="0">
                <a:solidFill>
                  <a:schemeClr val="tx1"/>
                </a:solidFill>
              </a:rPr>
              <a:t>NEDOSTATAK FINANSIJSKIH SREDSTAVA ZA FINANSIRANJE INICIJATIVA VLADE </a:t>
            </a:r>
            <a:endParaRPr lang="sr-Latn-RS" sz="1200" dirty="0" smtClean="0">
              <a:solidFill>
                <a:schemeClr val="tx1"/>
              </a:solidFill>
            </a:endParaRPr>
          </a:p>
          <a:p>
            <a:pPr algn="r"/>
            <a:endParaRPr lang="sr-Latn-RS" sz="1200" dirty="0">
              <a:solidFill>
                <a:schemeClr val="tx1"/>
              </a:solidFill>
            </a:endParaRPr>
          </a:p>
          <a:p>
            <a:pPr algn="r"/>
            <a:r>
              <a:rPr lang="sr-Latn-RS" sz="1200" dirty="0" smtClean="0">
                <a:solidFill>
                  <a:schemeClr val="tx1"/>
                </a:solidFill>
              </a:rPr>
              <a:t>NEDOVOLJNO RAZUMEVANJE ULOGE VLADE</a:t>
            </a:r>
          </a:p>
          <a:p>
            <a:pPr algn="r"/>
            <a:endParaRPr lang="sr-Latn-RS" sz="1200" dirty="0" smtClean="0">
              <a:solidFill>
                <a:schemeClr val="tx1"/>
              </a:solidFill>
            </a:endParaRPr>
          </a:p>
          <a:p>
            <a:pPr algn="r"/>
            <a:r>
              <a:rPr lang="en-US" sz="1200" dirty="0" smtClean="0">
                <a:solidFill>
                  <a:schemeClr val="tx1"/>
                </a:solidFill>
              </a:rPr>
              <a:t>NERAZUMEVANJE EKONOMSKIH I TEHNIČKIH KONCEPATA I TERMINOLOGIJE</a:t>
            </a:r>
            <a:endParaRPr lang="sr-Latn-RS" sz="1200" dirty="0" smtClean="0">
              <a:solidFill>
                <a:schemeClr val="tx1"/>
              </a:solidFill>
            </a:endParaRPr>
          </a:p>
          <a:p>
            <a:pPr algn="r"/>
            <a:endParaRPr lang="sr-Latn-RS" sz="1200" dirty="0" smtClean="0">
              <a:solidFill>
                <a:schemeClr val="tx1"/>
              </a:solidFill>
            </a:endParaRPr>
          </a:p>
          <a:p>
            <a:pPr algn="r"/>
            <a:r>
              <a:rPr lang="en-US" sz="1200" dirty="0" smtClean="0">
                <a:solidFill>
                  <a:schemeClr val="tx1"/>
                </a:solidFill>
              </a:rPr>
              <a:t>KONFUZIJA KOJA NASTAJE ZBOG PREVELIKE KOLIČINE INFORMACIJA KOJE SU TRENUTNO DOSTUPNE </a:t>
            </a:r>
            <a:endParaRPr lang="sr-Latn-RS" sz="1200" dirty="0" smtClean="0">
              <a:solidFill>
                <a:schemeClr val="tx1"/>
              </a:solidFill>
            </a:endParaRPr>
          </a:p>
          <a:p>
            <a:pPr algn="r"/>
            <a:endParaRPr lang="sr-Latn-RS" sz="1200" dirty="0" smtClean="0">
              <a:solidFill>
                <a:schemeClr val="tx1"/>
              </a:solidFill>
            </a:endParaRPr>
          </a:p>
          <a:p>
            <a:pPr algn="r"/>
            <a:r>
              <a:rPr lang="en-US" sz="1200" dirty="0" smtClean="0">
                <a:solidFill>
                  <a:schemeClr val="tx1"/>
                </a:solidFill>
              </a:rPr>
              <a:t>APATIJA I/ILI NEZAINTERESOVANOST GRAĐANA</a:t>
            </a:r>
            <a:endParaRPr lang="sr-Latn-RS" sz="1200" dirty="0" smtClean="0">
              <a:solidFill>
                <a:schemeClr val="tx1"/>
              </a:solidFill>
            </a:endParaRPr>
          </a:p>
          <a:p>
            <a:pPr algn="r"/>
            <a:endParaRPr lang="sr-Latn-RS" sz="1200" dirty="0" smtClean="0">
              <a:solidFill>
                <a:schemeClr val="tx1"/>
              </a:solidFill>
            </a:endParaRPr>
          </a:p>
          <a:p>
            <a:pPr algn="r"/>
            <a:r>
              <a:rPr lang="en-US" sz="1200" dirty="0" smtClean="0">
                <a:solidFill>
                  <a:schemeClr val="tx1"/>
                </a:solidFill>
              </a:rPr>
              <a:t>NEDOVOLJAN PRISTUP POUZDANIM MEDIJIMA ILI/I KOMUNIKACIJSKIM TEHNOLOGIJAMA </a:t>
            </a:r>
            <a:endParaRPr lang="en-US" sz="1200" dirty="0">
              <a:solidFill>
                <a:schemeClr val="tx1"/>
              </a:solidFill>
            </a:endParaRPr>
          </a:p>
        </p:txBody>
      </p:sp>
    </p:spTree>
    <p:extLst>
      <p:ext uri="{BB962C8B-B14F-4D97-AF65-F5344CB8AC3E}">
        <p14:creationId xmlns:p14="http://schemas.microsoft.com/office/powerpoint/2010/main" val="30351322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p:nvPr/>
        </p:nvPicPr>
        <p:blipFill>
          <a:blip r:embed="rId2" cstate="print"/>
          <a:srcRect/>
          <a:stretch>
            <a:fillRect/>
          </a:stretch>
        </p:blipFill>
        <p:spPr bwMode="auto">
          <a:xfrm>
            <a:off x="0" y="0"/>
            <a:ext cx="9144000" cy="1066799"/>
          </a:xfrm>
          <a:prstGeom prst="rect">
            <a:avLst/>
          </a:prstGeom>
          <a:noFill/>
          <a:ln w="9525">
            <a:noFill/>
            <a:miter lim="800000"/>
            <a:headEnd/>
            <a:tailEnd/>
          </a:ln>
        </p:spPr>
      </p:pic>
      <p:sp>
        <p:nvSpPr>
          <p:cNvPr id="2" name="Заголовок 1"/>
          <p:cNvSpPr>
            <a:spLocks noGrp="1"/>
          </p:cNvSpPr>
          <p:nvPr>
            <p:ph type="title"/>
          </p:nvPr>
        </p:nvSpPr>
        <p:spPr>
          <a:xfrm>
            <a:off x="533400" y="914400"/>
            <a:ext cx="8229600" cy="685800"/>
          </a:xfrm>
        </p:spPr>
        <p:txBody>
          <a:bodyPr>
            <a:normAutofit/>
          </a:bodyPr>
          <a:lstStyle/>
          <a:p>
            <a:r>
              <a:rPr lang="sr-Latn-RS" sz="2000" i="1" dirty="0" smtClean="0">
                <a:solidFill>
                  <a:srgbClr val="002060"/>
                </a:solidFill>
              </a:rPr>
              <a:t>Primer pristupa i vrednosti Radnih grupa </a:t>
            </a:r>
            <a:endParaRPr lang="ru-RU" sz="2000" i="1" dirty="0">
              <a:solidFill>
                <a:srgbClr val="002060"/>
              </a:solidFill>
            </a:endParaRPr>
          </a:p>
        </p:txBody>
      </p:sp>
      <p:sp>
        <p:nvSpPr>
          <p:cNvPr id="3" name="Содержимое 2"/>
          <p:cNvSpPr>
            <a:spLocks noGrp="1"/>
          </p:cNvSpPr>
          <p:nvPr>
            <p:ph idx="1"/>
          </p:nvPr>
        </p:nvSpPr>
        <p:spPr>
          <a:xfrm>
            <a:off x="457200" y="1524000"/>
            <a:ext cx="8229600" cy="5257801"/>
          </a:xfrm>
        </p:spPr>
        <p:txBody>
          <a:bodyPr>
            <a:normAutofit lnSpcReduction="10000"/>
          </a:bodyPr>
          <a:lstStyle/>
          <a:p>
            <a:pPr algn="just"/>
            <a:r>
              <a:rPr lang="en-US" sz="1800" dirty="0" smtClean="0"/>
              <a:t>N</a:t>
            </a:r>
            <a:r>
              <a:rPr lang="sr-Latn-RS" sz="1800" dirty="0" smtClean="0"/>
              <a:t>ova radna grupa za pitanje budžetske pismenosti </a:t>
            </a:r>
            <a:r>
              <a:rPr lang="en-US" sz="1800" dirty="0" smtClean="0"/>
              <a:t>– </a:t>
            </a:r>
            <a:r>
              <a:rPr lang="sr-Latn-RS" sz="1800" dirty="0" smtClean="0"/>
              <a:t>rukovodi MF Ruske Federacije</a:t>
            </a:r>
            <a:endParaRPr lang="en-US" sz="1800" dirty="0" smtClean="0"/>
          </a:p>
          <a:p>
            <a:pPr lvl="1" algn="just"/>
            <a:r>
              <a:rPr lang="sr-Latn-RS" sz="1400" dirty="0" smtClean="0"/>
              <a:t>Veći broj uloženih napora za pripremanje građanskog budžeta kojima je predvodilo MF Ruske Federacije vodilo je ka tome da se zaključi da samo podizanje nivoa budžetske transparentnosti nije dovoljno, već da vlade moraju da se takođe fokusiraju i na oblast građanske budžetske pismenosti. (Podržano rezultatima nedavno sprovedene ankete koja je prikazana na prethodnim slajdovima).  </a:t>
            </a:r>
          </a:p>
          <a:p>
            <a:pPr marL="457200" lvl="1" indent="0" algn="just">
              <a:buNone/>
            </a:pPr>
            <a:endParaRPr lang="en-US" sz="1800" dirty="0"/>
          </a:p>
          <a:p>
            <a:pPr algn="just"/>
            <a:r>
              <a:rPr lang="sr-Latn-RS" sz="1800" dirty="0" smtClean="0"/>
              <a:t>Glavni cljevi ove Radne gurpe su da se </a:t>
            </a:r>
            <a:r>
              <a:rPr lang="sr-Latn-RS" sz="1800" b="1" dirty="0" smtClean="0"/>
              <a:t>nauči iz međunarodnih primera </a:t>
            </a:r>
            <a:r>
              <a:rPr lang="sr-Latn-RS" sz="1800" dirty="0" smtClean="0"/>
              <a:t>uz podizanje nivoa budžetske pismenosti među građanima i budžetske otvorenosti i dostupnosti kako bi se </a:t>
            </a:r>
            <a:r>
              <a:rPr lang="sr-Latn-RS" sz="1800" b="1" dirty="0" smtClean="0"/>
              <a:t>uopštile i razvile preporuke za zemlje članice mreže PEMPAL-a, kao i „novi proizvodi znanja“ koji bi omogućili diseminaciju takvih praksi širom zemalja ECA regiona </a:t>
            </a:r>
            <a:r>
              <a:rPr lang="sr-Latn-RS" sz="1800" dirty="0" smtClean="0"/>
              <a:t>(treba da bude razvijeno do februara 2016. godine).</a:t>
            </a:r>
            <a:r>
              <a:rPr lang="en-US" sz="1800" dirty="0"/>
              <a:t> 15 </a:t>
            </a:r>
            <a:r>
              <a:rPr lang="sr-Latn-RS" sz="1800" dirty="0" smtClean="0"/>
              <a:t>od </a:t>
            </a:r>
            <a:r>
              <a:rPr lang="en-US" sz="1800" dirty="0" smtClean="0"/>
              <a:t>21 </a:t>
            </a:r>
            <a:r>
              <a:rPr lang="sr-Latn-RS" sz="1800" dirty="0" smtClean="0"/>
              <a:t>članice su se prijavile za učestvovanje u ovoj radnoj grupi</a:t>
            </a:r>
            <a:r>
              <a:rPr lang="en-US" sz="1800" dirty="0" smtClean="0"/>
              <a:t>.</a:t>
            </a:r>
            <a:endParaRPr lang="sr-Latn-RS" sz="1800" dirty="0" smtClean="0"/>
          </a:p>
          <a:p>
            <a:pPr marL="0" indent="0" algn="just">
              <a:buNone/>
            </a:pPr>
            <a:r>
              <a:rPr lang="sr-Latn-RS" sz="1800" b="1" dirty="0" smtClean="0"/>
              <a:t> </a:t>
            </a:r>
            <a:endParaRPr lang="en-US" sz="1800" dirty="0" smtClean="0"/>
          </a:p>
          <a:p>
            <a:pPr algn="just"/>
            <a:r>
              <a:rPr lang="sr-Latn-RS" sz="1800" dirty="0" smtClean="0"/>
              <a:t>Povratne informacije koje su dobijene od članova iz radne grupe za upravljanje troškovima za lična primanja zaposlenih, a nakon prve godine rada ove radne grupe su pokazali da je uključenost u rad ove radne grupe pomogla u reformama i pristupima po pitanju vladinog upravljanja troškovima za lična primanja zaposlenih.</a:t>
            </a:r>
          </a:p>
          <a:p>
            <a:pPr lvl="1" algn="just"/>
            <a:r>
              <a:rPr lang="sr-Latn-RS" sz="1400" dirty="0" smtClean="0"/>
              <a:t>Oblasti za osnaživanje: grupa se previše oslanja na predloge članova Resursnog tima i postoji manjak ideja za generisanje „proizvoda znanja“. Primer razvijenog proizvoda znanja od strane Resursnog tima uključuje </a:t>
            </a:r>
            <a:r>
              <a:rPr lang="sr-Latn-RS" sz="1200" b="1" dirty="0" smtClean="0"/>
              <a:t>EXCEL model za pomaganje zemljama učesnicima da projektuju uticaj opcija politika na troškove za lična primanja zaposlenih. </a:t>
            </a:r>
            <a:r>
              <a:rPr lang="sr-Latn-RS" sz="1400" dirty="0" smtClean="0"/>
              <a:t> </a:t>
            </a:r>
          </a:p>
        </p:txBody>
      </p:sp>
      <p:sp>
        <p:nvSpPr>
          <p:cNvPr id="4" name="Номер слайда 3"/>
          <p:cNvSpPr>
            <a:spLocks noGrp="1"/>
          </p:cNvSpPr>
          <p:nvPr>
            <p:ph type="sldNum" sz="quarter" idx="12"/>
          </p:nvPr>
        </p:nvSpPr>
        <p:spPr/>
        <p:txBody>
          <a:bodyPr/>
          <a:lstStyle/>
          <a:p>
            <a:fld id="{7B9792E3-0ED1-4636-9AD2-0933D53E70C7}" type="slidenum">
              <a:rPr lang="en-US" smtClean="0"/>
              <a:pPr/>
              <a:t>7</a:t>
            </a:fld>
            <a:endParaRPr lang="en-US" dirty="0"/>
          </a:p>
        </p:txBody>
      </p:sp>
    </p:spTree>
    <p:extLst>
      <p:ext uri="{BB962C8B-B14F-4D97-AF65-F5344CB8AC3E}">
        <p14:creationId xmlns:p14="http://schemas.microsoft.com/office/powerpoint/2010/main" val="7065946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p:nvPr/>
        </p:nvPicPr>
        <p:blipFill>
          <a:blip r:embed="rId2" cstate="print"/>
          <a:srcRect/>
          <a:stretch>
            <a:fillRect/>
          </a:stretch>
        </p:blipFill>
        <p:spPr bwMode="auto">
          <a:xfrm>
            <a:off x="0" y="1"/>
            <a:ext cx="9144000" cy="838200"/>
          </a:xfrm>
          <a:prstGeom prst="rect">
            <a:avLst/>
          </a:prstGeom>
          <a:noFill/>
          <a:ln w="9525">
            <a:noFill/>
            <a:miter lim="800000"/>
            <a:headEnd/>
            <a:tailEnd/>
          </a:ln>
        </p:spPr>
      </p:pic>
      <p:sp>
        <p:nvSpPr>
          <p:cNvPr id="2" name="Заголовок 1"/>
          <p:cNvSpPr>
            <a:spLocks noGrp="1"/>
          </p:cNvSpPr>
          <p:nvPr>
            <p:ph type="title"/>
          </p:nvPr>
        </p:nvSpPr>
        <p:spPr>
          <a:xfrm>
            <a:off x="457200" y="842819"/>
            <a:ext cx="8229600" cy="457201"/>
          </a:xfrm>
        </p:spPr>
        <p:txBody>
          <a:bodyPr>
            <a:normAutofit fontScale="90000"/>
          </a:bodyPr>
          <a:lstStyle/>
          <a:p>
            <a:r>
              <a:rPr lang="en-US" sz="2400" b="1" i="1" dirty="0" smtClean="0"/>
              <a:t/>
            </a:r>
            <a:br>
              <a:rPr lang="en-US" sz="2400" b="1" i="1" dirty="0" smtClean="0"/>
            </a:br>
            <a:r>
              <a:rPr lang="sr-Latn-RS" sz="2400" b="1" i="1" dirty="0" smtClean="0"/>
              <a:t>KRAJNJI UTICAJ STRATEGIJE </a:t>
            </a:r>
            <a:r>
              <a:rPr lang="en-US" sz="2400" b="1" i="1" dirty="0" smtClean="0"/>
              <a:t>PEMPAL</a:t>
            </a:r>
            <a:r>
              <a:rPr lang="sr-Latn-RS" sz="2400" b="1" i="1" dirty="0" smtClean="0"/>
              <a:t>-a</a:t>
            </a:r>
            <a:r>
              <a:rPr lang="en-US" sz="2400" b="1" i="1" dirty="0"/>
              <a:t/>
            </a:r>
            <a:br>
              <a:rPr lang="en-US" sz="2400" b="1" i="1" dirty="0"/>
            </a:br>
            <a:endParaRPr lang="ru-RU" sz="2400" b="1" i="1" dirty="0"/>
          </a:p>
        </p:txBody>
      </p:sp>
      <p:sp>
        <p:nvSpPr>
          <p:cNvPr id="3" name="Содержимое 2"/>
          <p:cNvSpPr>
            <a:spLocks noGrp="1"/>
          </p:cNvSpPr>
          <p:nvPr>
            <p:ph idx="1"/>
          </p:nvPr>
        </p:nvSpPr>
        <p:spPr>
          <a:xfrm>
            <a:off x="457200" y="1371600"/>
            <a:ext cx="8229600" cy="5410201"/>
          </a:xfrm>
        </p:spPr>
        <p:txBody>
          <a:bodyPr>
            <a:normAutofit fontScale="85000" lnSpcReduction="10000"/>
          </a:bodyPr>
          <a:lstStyle/>
          <a:p>
            <a:pPr marL="0" indent="0">
              <a:buNone/>
            </a:pPr>
            <a:endParaRPr lang="en-US" sz="1600" dirty="0"/>
          </a:p>
          <a:p>
            <a:pPr eaLnBrk="0" fontAlgn="base" hangingPunct="0">
              <a:spcBef>
                <a:spcPct val="0"/>
              </a:spcBef>
              <a:spcAft>
                <a:spcPct val="0"/>
              </a:spcAft>
            </a:pPr>
            <a:r>
              <a:rPr lang="sr-Latn-RS" altLang="en-US" sz="1700" b="1" dirty="0" smtClean="0"/>
              <a:t>Nekoliko članova Izvršnog odbora ZPB su takođe postali i viši zvaničnici tokom vremena provedenog sa PEMPAL-om, i deo svog uspeha su pripisali svom, ili učešću svojih ministarstava u radu mreže. </a:t>
            </a:r>
          </a:p>
          <a:p>
            <a:pPr marL="400050" lvl="1" indent="0" algn="just" eaLnBrk="0" fontAlgn="base" hangingPunct="0">
              <a:spcBef>
                <a:spcPct val="0"/>
              </a:spcBef>
              <a:spcAft>
                <a:spcPct val="0"/>
              </a:spcAft>
              <a:buNone/>
            </a:pPr>
            <a:endParaRPr lang="en-US" altLang="en-US" sz="1600" dirty="0"/>
          </a:p>
          <a:p>
            <a:pPr marL="685800" lvl="1" algn="just" eaLnBrk="0" fontAlgn="base" hangingPunct="0">
              <a:spcBef>
                <a:spcPct val="0"/>
              </a:spcBef>
              <a:spcAft>
                <a:spcPct val="0"/>
              </a:spcAft>
            </a:pPr>
            <a:r>
              <a:rPr lang="sr-Latn-RS" altLang="en-US" sz="1600" dirty="0" smtClean="0"/>
              <a:t>Nekadašnja presedavajuća Izvršnog odbora ZPB i sadašnja zamenica presedavajućeg, </a:t>
            </a:r>
            <a:r>
              <a:rPr lang="en-US" altLang="en-US" sz="1600" dirty="0" err="1"/>
              <a:t>Gelardina</a:t>
            </a:r>
            <a:r>
              <a:rPr lang="en-US" altLang="en-US" sz="1600" dirty="0"/>
              <a:t> </a:t>
            </a:r>
            <a:r>
              <a:rPr lang="en-US" altLang="en-US" sz="1600" dirty="0" err="1" smtClean="0"/>
              <a:t>Prodani</a:t>
            </a:r>
            <a:r>
              <a:rPr lang="sr-Latn-RS" altLang="en-US" sz="1600" dirty="0" smtClean="0"/>
              <a:t>, je promovisana u zvanje generalnog sekretara MF Albanije (najviša pozicija državne službe u Ministarstvu finansija) – videti dole dat citat;  </a:t>
            </a:r>
          </a:p>
          <a:p>
            <a:pPr marL="685800" lvl="1" algn="just" eaLnBrk="0" fontAlgn="base" hangingPunct="0">
              <a:spcBef>
                <a:spcPct val="0"/>
              </a:spcBef>
              <a:spcAft>
                <a:spcPct val="0"/>
              </a:spcAft>
            </a:pPr>
            <a:r>
              <a:rPr lang="en-US" altLang="en-US" sz="1600" dirty="0" err="1" smtClean="0"/>
              <a:t>Hakan</a:t>
            </a:r>
            <a:r>
              <a:rPr lang="en-US" altLang="en-US" sz="1600" dirty="0" smtClean="0"/>
              <a:t> A</a:t>
            </a:r>
            <a:r>
              <a:rPr lang="sr-Latn-RS" altLang="en-US" sz="1600" dirty="0" smtClean="0"/>
              <a:t>j je promovisan u zvanje zamenika generalnog direktora u Generalnom direktoratu za budžet i fiskalnu kontrolu Ministarstva finansija, Turska; i</a:t>
            </a:r>
          </a:p>
          <a:p>
            <a:pPr marL="685800" lvl="1" algn="just" eaLnBrk="0" fontAlgn="base" hangingPunct="0">
              <a:spcBef>
                <a:spcPct val="0"/>
              </a:spcBef>
              <a:spcAft>
                <a:spcPct val="0"/>
              </a:spcAft>
            </a:pPr>
            <a:r>
              <a:rPr lang="en-US" altLang="en-US" sz="1600" dirty="0" smtClean="0"/>
              <a:t>Ma</a:t>
            </a:r>
            <a:r>
              <a:rPr lang="sr-Latn-RS" altLang="en-US" sz="1600" dirty="0" smtClean="0"/>
              <a:t>ks</a:t>
            </a:r>
            <a:r>
              <a:rPr lang="en-US" altLang="en-US" sz="1600" dirty="0" err="1" smtClean="0"/>
              <a:t>im</a:t>
            </a:r>
            <a:r>
              <a:rPr lang="en-US" altLang="en-US" sz="1600" dirty="0" smtClean="0"/>
              <a:t> </a:t>
            </a:r>
            <a:r>
              <a:rPr lang="en-US" altLang="en-US" sz="1600" dirty="0" err="1" smtClean="0"/>
              <a:t>Ermolovi</a:t>
            </a:r>
            <a:r>
              <a:rPr lang="sr-Latn-RS" altLang="en-US" sz="1600" dirty="0" smtClean="0"/>
              <a:t>č</a:t>
            </a:r>
            <a:r>
              <a:rPr lang="en-US" altLang="en-US" sz="1600" dirty="0" smtClean="0"/>
              <a:t>, </a:t>
            </a:r>
            <a:r>
              <a:rPr lang="sr-Latn-RS" altLang="en-US" sz="1600" dirty="0" smtClean="0"/>
              <a:t>presedavajući Izvršnog odbora ZPB u periodu od 2011-12. godine je nakon toga promovisan u zvanje zamenika ministra finansija Belorusije i koristi mrežu PEMPAL-a (ZPB, kao i ZPT) kao potporu reformskog progresa – videti dole dat citat. </a:t>
            </a:r>
          </a:p>
          <a:p>
            <a:pPr marL="0" lvl="0" indent="0" eaLnBrk="0" fontAlgn="base" hangingPunct="0">
              <a:spcBef>
                <a:spcPct val="0"/>
              </a:spcBef>
              <a:spcAft>
                <a:spcPct val="0"/>
              </a:spcAft>
              <a:buNone/>
            </a:pPr>
            <a:endParaRPr lang="en-US" altLang="en-US" sz="1400" i="1" dirty="0" smtClean="0">
              <a:latin typeface="Arial" panose="020B0604020202020204" pitchFamily="34" charset="0"/>
              <a:ea typeface="Times New Roman" panose="02020603050405020304" pitchFamily="18" charset="0"/>
            </a:endParaRPr>
          </a:p>
          <a:p>
            <a:pPr lvl="1" algn="just" eaLnBrk="0" fontAlgn="base" hangingPunct="0">
              <a:spcBef>
                <a:spcPct val="0"/>
              </a:spcBef>
              <a:spcAft>
                <a:spcPct val="0"/>
              </a:spcAft>
            </a:pPr>
            <a:r>
              <a:rPr lang="en-US" altLang="en-US" sz="1600" i="1" dirty="0" err="1" smtClean="0">
                <a:latin typeface="Arial" panose="020B0604020202020204" pitchFamily="34" charset="0"/>
                <a:ea typeface="Times New Roman" panose="02020603050405020304" pitchFamily="18" charset="0"/>
              </a:rPr>
              <a:t>Gelardina</a:t>
            </a:r>
            <a:r>
              <a:rPr lang="en-US" altLang="en-US" sz="1600" i="1" dirty="0" smtClean="0">
                <a:latin typeface="Arial" panose="020B0604020202020204" pitchFamily="34" charset="0"/>
                <a:ea typeface="Times New Roman" panose="02020603050405020304" pitchFamily="18" charset="0"/>
              </a:rPr>
              <a:t> </a:t>
            </a:r>
            <a:r>
              <a:rPr lang="en-US" altLang="en-US" sz="1600" i="1" dirty="0" err="1">
                <a:latin typeface="Arial" panose="020B0604020202020204" pitchFamily="34" charset="0"/>
                <a:ea typeface="Times New Roman" panose="02020603050405020304" pitchFamily="18" charset="0"/>
              </a:rPr>
              <a:t>Prodani</a:t>
            </a:r>
            <a:r>
              <a:rPr lang="en-US" altLang="en-US" sz="1600" i="1" dirty="0">
                <a:latin typeface="Arial" panose="020B0604020202020204" pitchFamily="34" charset="0"/>
                <a:ea typeface="Times New Roman" panose="02020603050405020304" pitchFamily="18" charset="0"/>
              </a:rPr>
              <a:t>, </a:t>
            </a:r>
            <a:r>
              <a:rPr lang="en-US" altLang="en-US" sz="1600" i="1" dirty="0" err="1" smtClean="0">
                <a:latin typeface="Arial" panose="020B0604020202020204" pitchFamily="34" charset="0"/>
                <a:ea typeface="Times New Roman" panose="02020603050405020304" pitchFamily="18" charset="0"/>
              </a:rPr>
              <a:t>Minist</a:t>
            </a:r>
            <a:r>
              <a:rPr lang="sr-Latn-RS" altLang="en-US" sz="1600" i="1" dirty="0" smtClean="0">
                <a:latin typeface="Arial" panose="020B0604020202020204" pitchFamily="34" charset="0"/>
                <a:ea typeface="Times New Roman" panose="02020603050405020304" pitchFamily="18" charset="0"/>
              </a:rPr>
              <a:t>a</a:t>
            </a:r>
            <a:r>
              <a:rPr lang="en-US" altLang="en-US" sz="1600" i="1" dirty="0" smtClean="0">
                <a:latin typeface="Arial" panose="020B0604020202020204" pitchFamily="34" charset="0"/>
                <a:ea typeface="Times New Roman" panose="02020603050405020304" pitchFamily="18" charset="0"/>
              </a:rPr>
              <a:t>r</a:t>
            </a:r>
            <a:r>
              <a:rPr lang="sr-Latn-RS" altLang="en-US" sz="1600" i="1" dirty="0" smtClean="0">
                <a:latin typeface="Arial" panose="020B0604020202020204" pitchFamily="34" charset="0"/>
                <a:ea typeface="Times New Roman" panose="02020603050405020304" pitchFamily="18" charset="0"/>
              </a:rPr>
              <a:t>stvo finansija Albanije</a:t>
            </a:r>
            <a:r>
              <a:rPr lang="en-US" altLang="en-US" sz="1600" i="1" dirty="0" smtClean="0">
                <a:latin typeface="Arial" panose="020B0604020202020204" pitchFamily="34" charset="0"/>
                <a:ea typeface="Times New Roman" panose="02020603050405020304" pitchFamily="18" charset="0"/>
              </a:rPr>
              <a:t>, “</a:t>
            </a:r>
            <a:r>
              <a:rPr lang="en-US" altLang="en-US" sz="1600" i="1" dirty="0" smtClean="0">
                <a:solidFill>
                  <a:srgbClr val="7030A0"/>
                </a:solidFill>
                <a:latin typeface="Arial" panose="020B0604020202020204" pitchFamily="34" charset="0"/>
                <a:ea typeface="Times New Roman" panose="02020603050405020304" pitchFamily="18" charset="0"/>
              </a:rPr>
              <a:t>Dis</a:t>
            </a:r>
            <a:r>
              <a:rPr lang="sr-Latn-RS" altLang="en-US" sz="1600" i="1" dirty="0">
                <a:solidFill>
                  <a:srgbClr val="7030A0"/>
                </a:solidFill>
                <a:latin typeface="Arial" panose="020B0604020202020204" pitchFamily="34" charset="0"/>
                <a:ea typeface="Times New Roman" panose="02020603050405020304" pitchFamily="18" charset="0"/>
              </a:rPr>
              <a:t>kutovanje sa mojim kolegama o </a:t>
            </a:r>
            <a:r>
              <a:rPr lang="sr-Latn-RS" altLang="en-US" sz="1600" i="1" dirty="0" smtClean="0">
                <a:solidFill>
                  <a:srgbClr val="7030A0"/>
                </a:solidFill>
                <a:latin typeface="Arial" panose="020B0604020202020204" pitchFamily="34" charset="0"/>
                <a:ea typeface="Times New Roman" panose="02020603050405020304" pitchFamily="18" charset="0"/>
              </a:rPr>
              <a:t>zajedničkim pitanjima iz oblasti javnih finansija je bilo od izuzetne koristi za mene, kako profesionalno, tako i lično. Ono pomaže u mom radu kod identifikovanja i deljenja primera dobrih praksi ne samo iz zemlja članica ZPB, već i OECD-a i ostalih ministarstava finansija širom sveta“. </a:t>
            </a:r>
            <a:r>
              <a:rPr lang="en-US" altLang="en-US" sz="1600" dirty="0" smtClean="0">
                <a:latin typeface="Arial" panose="020B0604020202020204" pitchFamily="34" charset="0"/>
                <a:ea typeface="Times New Roman" panose="02020603050405020304" pitchFamily="18" charset="0"/>
              </a:rPr>
              <a:t>(</a:t>
            </a:r>
            <a:r>
              <a:rPr lang="sr-Latn-RS" altLang="en-US" sz="1600" dirty="0" smtClean="0">
                <a:latin typeface="Arial" panose="020B0604020202020204" pitchFamily="34" charset="0"/>
                <a:ea typeface="Times New Roman" panose="02020603050405020304" pitchFamily="18" charset="0"/>
              </a:rPr>
              <a:t>Izvor</a:t>
            </a:r>
            <a:r>
              <a:rPr lang="en-US" altLang="en-US" sz="1600" dirty="0" smtClean="0">
                <a:latin typeface="Arial" panose="020B0604020202020204" pitchFamily="34" charset="0"/>
                <a:ea typeface="Times New Roman" panose="02020603050405020304" pitchFamily="18" charset="0"/>
              </a:rPr>
              <a:t>: </a:t>
            </a:r>
            <a:r>
              <a:rPr lang="sr-Latn-RS" altLang="en-US" sz="1600" dirty="0" smtClean="0">
                <a:latin typeface="Arial" panose="020B0604020202020204" pitchFamily="34" charset="0"/>
                <a:ea typeface="Times New Roman" panose="02020603050405020304" pitchFamily="18" charset="0"/>
              </a:rPr>
              <a:t>Citat koji je obezbeđen za potrebe pripreme promotivnog video zapisa ZPB koji je korišćen tokom Mešovitog sastanka Zajednica praksi 2014. godine).</a:t>
            </a:r>
          </a:p>
          <a:p>
            <a:pPr lvl="1" algn="just" eaLnBrk="0" fontAlgn="base" hangingPunct="0">
              <a:spcBef>
                <a:spcPct val="0"/>
              </a:spcBef>
              <a:spcAft>
                <a:spcPct val="0"/>
              </a:spcAft>
            </a:pPr>
            <a:endParaRPr lang="en-US" altLang="en-US" sz="1600" dirty="0" smtClean="0">
              <a:latin typeface="Arial" panose="020B0604020202020204" pitchFamily="34" charset="0"/>
              <a:ea typeface="Times New Roman" panose="02020603050405020304" pitchFamily="18" charset="0"/>
            </a:endParaRPr>
          </a:p>
          <a:p>
            <a:pPr lvl="1" algn="just" eaLnBrk="0" fontAlgn="base" hangingPunct="0">
              <a:spcBef>
                <a:spcPct val="0"/>
              </a:spcBef>
              <a:spcAft>
                <a:spcPct val="0"/>
              </a:spcAft>
            </a:pPr>
            <a:r>
              <a:rPr lang="en-US" altLang="en-US" sz="1600" i="1" dirty="0" smtClean="0">
                <a:latin typeface="Arial" panose="020B0604020202020204" pitchFamily="34" charset="0"/>
                <a:ea typeface="Times New Roman" panose="02020603050405020304" pitchFamily="18" charset="0"/>
              </a:rPr>
              <a:t>Ma</a:t>
            </a:r>
            <a:r>
              <a:rPr lang="sr-Latn-RS" altLang="en-US" sz="1600" i="1" dirty="0" smtClean="0">
                <a:latin typeface="Arial" panose="020B0604020202020204" pitchFamily="34" charset="0"/>
                <a:ea typeface="Times New Roman" panose="02020603050405020304" pitchFamily="18" charset="0"/>
              </a:rPr>
              <a:t>ks</a:t>
            </a:r>
            <a:r>
              <a:rPr lang="en-US" altLang="en-US" sz="1600" i="1" dirty="0" err="1" smtClean="0">
                <a:latin typeface="Arial" panose="020B0604020202020204" pitchFamily="34" charset="0"/>
                <a:ea typeface="Times New Roman" panose="02020603050405020304" pitchFamily="18" charset="0"/>
              </a:rPr>
              <a:t>im</a:t>
            </a:r>
            <a:r>
              <a:rPr lang="en-US" altLang="en-US" sz="1600" i="1" dirty="0" smtClean="0">
                <a:latin typeface="Arial" panose="020B0604020202020204" pitchFamily="34" charset="0"/>
                <a:ea typeface="Times New Roman" panose="02020603050405020304" pitchFamily="18" charset="0"/>
              </a:rPr>
              <a:t> </a:t>
            </a:r>
            <a:r>
              <a:rPr lang="en-US" altLang="en-US" sz="1600" i="1" dirty="0" err="1" smtClean="0">
                <a:latin typeface="Arial" panose="020B0604020202020204" pitchFamily="34" charset="0"/>
                <a:ea typeface="Times New Roman" panose="02020603050405020304" pitchFamily="18" charset="0"/>
              </a:rPr>
              <a:t>Ermolovi</a:t>
            </a:r>
            <a:r>
              <a:rPr lang="sr-Latn-RS" altLang="en-US" sz="1600" i="1" dirty="0" smtClean="0">
                <a:latin typeface="Arial" panose="020B0604020202020204" pitchFamily="34" charset="0"/>
                <a:ea typeface="Times New Roman" panose="02020603050405020304" pitchFamily="18" charset="0"/>
              </a:rPr>
              <a:t>č</a:t>
            </a:r>
            <a:r>
              <a:rPr lang="en-US" altLang="en-US" sz="1600" i="1" dirty="0" smtClean="0">
                <a:latin typeface="Arial" panose="020B0604020202020204" pitchFamily="34" charset="0"/>
                <a:ea typeface="Times New Roman" panose="02020603050405020304" pitchFamily="18" charset="0"/>
              </a:rPr>
              <a:t>, </a:t>
            </a:r>
            <a:r>
              <a:rPr lang="sr-Latn-RS" altLang="en-US" sz="1600" i="1" dirty="0" smtClean="0">
                <a:latin typeface="Arial" panose="020B0604020202020204" pitchFamily="34" charset="0"/>
                <a:ea typeface="Times New Roman" panose="02020603050405020304" pitchFamily="18" charset="0"/>
              </a:rPr>
              <a:t>zamenik ministra finansija</a:t>
            </a:r>
            <a:r>
              <a:rPr lang="en-US" altLang="en-US" sz="1600" i="1" dirty="0" smtClean="0">
                <a:latin typeface="Arial" panose="020B0604020202020204" pitchFamily="34" charset="0"/>
                <a:ea typeface="Times New Roman" panose="02020603050405020304" pitchFamily="18" charset="0"/>
              </a:rPr>
              <a:t>, Bel</a:t>
            </a:r>
            <a:r>
              <a:rPr lang="sr-Latn-RS" altLang="en-US" sz="1600" i="1" dirty="0" smtClean="0">
                <a:latin typeface="Arial" panose="020B0604020202020204" pitchFamily="34" charset="0"/>
                <a:ea typeface="Times New Roman" panose="02020603050405020304" pitchFamily="18" charset="0"/>
              </a:rPr>
              <a:t>orusija, 15. oktobar</a:t>
            </a:r>
            <a:r>
              <a:rPr lang="en-US" altLang="en-US" sz="1600" i="1" dirty="0" smtClean="0">
                <a:latin typeface="Arial" panose="020B0604020202020204" pitchFamily="34" charset="0"/>
                <a:ea typeface="Times New Roman" panose="02020603050405020304" pitchFamily="18" charset="0"/>
              </a:rPr>
              <a:t> 2014</a:t>
            </a:r>
            <a:r>
              <a:rPr lang="sr-Latn-RS" altLang="en-US" sz="1600" i="1" dirty="0" smtClean="0">
                <a:latin typeface="Arial" panose="020B0604020202020204" pitchFamily="34" charset="0"/>
                <a:ea typeface="Times New Roman" panose="02020603050405020304" pitchFamily="18" charset="0"/>
              </a:rPr>
              <a:t>. godine </a:t>
            </a:r>
            <a:r>
              <a:rPr lang="en-US" altLang="en-US" sz="1600" i="1" dirty="0" smtClean="0">
                <a:latin typeface="Arial" panose="020B0604020202020204" pitchFamily="34" charset="0"/>
                <a:ea typeface="Times New Roman" panose="02020603050405020304" pitchFamily="18" charset="0"/>
              </a:rPr>
              <a:t> </a:t>
            </a:r>
            <a:r>
              <a:rPr lang="sr-Latn-RS" altLang="en-US" sz="1600" i="1" dirty="0" smtClean="0">
                <a:latin typeface="Times New Roman" panose="02020603050405020304" pitchFamily="18" charset="0"/>
                <a:ea typeface="Times New Roman" panose="02020603050405020304" pitchFamily="18" charset="0"/>
                <a:cs typeface="Times New Roman" panose="02020603050405020304" pitchFamily="18" charset="0"/>
              </a:rPr>
              <a:t>na otvaranju radionice ZPT mreže PEMPAL-a</a:t>
            </a:r>
            <a:r>
              <a:rPr lang="en-US" altLang="en-US" sz="1600"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1600" i="1" dirty="0" smtClean="0">
                <a:solidFill>
                  <a:srgbClr val="7030A0"/>
                </a:solidFill>
                <a:latin typeface="Arial" panose="020B0604020202020204" pitchFamily="34" charset="0"/>
                <a:ea typeface="Times New Roman" panose="02020603050405020304" pitchFamily="18" charset="0"/>
              </a:rPr>
              <a:t>„</a:t>
            </a:r>
            <a:r>
              <a:rPr lang="sr-Latn-RS" altLang="en-US" sz="1600" i="1" dirty="0" smtClean="0">
                <a:solidFill>
                  <a:srgbClr val="7030A0"/>
                </a:solidFill>
                <a:latin typeface="Arial" panose="020B0604020202020204" pitchFamily="34" charset="0"/>
                <a:ea typeface="Times New Roman" panose="02020603050405020304" pitchFamily="18" charset="0"/>
              </a:rPr>
              <a:t>Za potrebe implementacije Projekta Informacioni sistemi za upravljanje finansijama, Ministarstvo finansija Republike Belorusije je zainteresovano za dobijanje informacija kako bi se unapredila delotvornost i transparentnost sistema upravljanja </a:t>
            </a:r>
            <a:r>
              <a:rPr lang="sr-Latn-RS" altLang="en-US" sz="1600" i="1" dirty="0">
                <a:solidFill>
                  <a:srgbClr val="7030A0"/>
                </a:solidFill>
                <a:latin typeface="Arial" panose="020B0604020202020204" pitchFamily="34" charset="0"/>
                <a:ea typeface="Times New Roman" panose="02020603050405020304" pitchFamily="18" charset="0"/>
              </a:rPr>
              <a:t>javnim </a:t>
            </a:r>
            <a:r>
              <a:rPr lang="sr-Latn-RS" altLang="en-US" sz="1600" i="1" dirty="0" smtClean="0">
                <a:solidFill>
                  <a:srgbClr val="7030A0"/>
                </a:solidFill>
                <a:latin typeface="Arial" panose="020B0604020202020204" pitchFamily="34" charset="0"/>
                <a:ea typeface="Times New Roman" panose="02020603050405020304" pitchFamily="18" charset="0"/>
              </a:rPr>
              <a:t>finansijama od </a:t>
            </a:r>
            <a:r>
              <a:rPr lang="sr-Latn-RS" altLang="en-US" sz="1600" i="1" dirty="0">
                <a:solidFill>
                  <a:srgbClr val="7030A0"/>
                </a:solidFill>
                <a:latin typeface="Arial" panose="020B0604020202020204" pitchFamily="34" charset="0"/>
                <a:ea typeface="Times New Roman" panose="02020603050405020304" pitchFamily="18" charset="0"/>
              </a:rPr>
              <a:t>kolega koji imaju iskustva na </a:t>
            </a:r>
            <a:r>
              <a:rPr lang="sr-Latn-RS" altLang="en-US" sz="1600" i="1" dirty="0" smtClean="0">
                <a:solidFill>
                  <a:srgbClr val="7030A0"/>
                </a:solidFill>
                <a:latin typeface="Arial" panose="020B0604020202020204" pitchFamily="34" charset="0"/>
                <a:ea typeface="Times New Roman" panose="02020603050405020304" pitchFamily="18" charset="0"/>
              </a:rPr>
              <a:t>sličnim projektima kao i oblike stručne podrške zajednice PEMPAL-a.“ </a:t>
            </a:r>
          </a:p>
          <a:p>
            <a:pPr marL="457200" lvl="1" indent="0" algn="just" eaLnBrk="0" fontAlgn="base" hangingPunct="0">
              <a:spcBef>
                <a:spcPct val="0"/>
              </a:spcBef>
              <a:spcAft>
                <a:spcPct val="0"/>
              </a:spcAft>
              <a:buNone/>
            </a:pPr>
            <a:r>
              <a:rPr lang="sr-Latn-RS" altLang="en-US" sz="1600" i="1" dirty="0" smtClean="0">
                <a:solidFill>
                  <a:srgbClr val="7030A0"/>
                </a:solidFill>
                <a:latin typeface="Arial" panose="020B0604020202020204" pitchFamily="34" charset="0"/>
                <a:ea typeface="Times New Roman" panose="02020603050405020304" pitchFamily="18" charset="0"/>
              </a:rPr>
              <a:t> </a:t>
            </a:r>
            <a:endParaRPr lang="en-US" altLang="en-US" sz="1600" dirty="0">
              <a:latin typeface="Arial" panose="020B0604020202020204" pitchFamily="34" charset="0"/>
            </a:endParaRPr>
          </a:p>
          <a:p>
            <a:pPr marL="0" lvl="0" indent="0" algn="just" eaLnBrk="0" fontAlgn="base" hangingPunct="0">
              <a:spcBef>
                <a:spcPct val="0"/>
              </a:spcBef>
              <a:spcAft>
                <a:spcPct val="0"/>
              </a:spcAft>
              <a:buNone/>
            </a:pPr>
            <a:endParaRPr lang="en-US" altLang="en-US" sz="1600" dirty="0">
              <a:latin typeface="Arial" panose="020B0604020202020204" pitchFamily="34" charset="0"/>
            </a:endParaRPr>
          </a:p>
          <a:p>
            <a:endParaRPr lang="en-US" sz="1300" dirty="0" smtClean="0"/>
          </a:p>
          <a:p>
            <a:endParaRPr lang="en-US" sz="1300" dirty="0"/>
          </a:p>
          <a:p>
            <a:endParaRPr lang="en-US" sz="1300" dirty="0"/>
          </a:p>
        </p:txBody>
      </p:sp>
      <p:sp>
        <p:nvSpPr>
          <p:cNvPr id="4" name="Номер слайда 3"/>
          <p:cNvSpPr>
            <a:spLocks noGrp="1"/>
          </p:cNvSpPr>
          <p:nvPr>
            <p:ph type="sldNum" sz="quarter" idx="12"/>
          </p:nvPr>
        </p:nvSpPr>
        <p:spPr/>
        <p:txBody>
          <a:bodyPr/>
          <a:lstStyle/>
          <a:p>
            <a:fld id="{7B9792E3-0ED1-4636-9AD2-0933D53E70C7}" type="slidenum">
              <a:rPr lang="en-US" smtClean="0"/>
              <a:pPr/>
              <a:t>8</a:t>
            </a:fld>
            <a:endParaRPr lang="en-US" dirty="0"/>
          </a:p>
        </p:txBody>
      </p:sp>
      <p:sp>
        <p:nvSpPr>
          <p:cNvPr id="9" name="Rectangle 4"/>
          <p:cNvSpPr>
            <a:spLocks noChangeArrowheads="1"/>
          </p:cNvSpPr>
          <p:nvPr/>
        </p:nvSpPr>
        <p:spPr bwMode="auto">
          <a:xfrm>
            <a:off x="0" y="143961"/>
            <a:ext cx="65" cy="1692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chemeClr val="tx1"/>
              </a:solidFill>
              <a:effectLst/>
              <a:latin typeface="Arial" panose="020B0604020202020204" pitchFamily="34" charset="0"/>
            </a:endParaRPr>
          </a:p>
        </p:txBody>
      </p:sp>
      <p:sp>
        <p:nvSpPr>
          <p:cNvPr id="6" name="Rectangle 1"/>
          <p:cNvSpPr>
            <a:spLocks noChangeArrowheads="1"/>
          </p:cNvSpPr>
          <p:nvPr/>
        </p:nvSpPr>
        <p:spPr bwMode="auto">
          <a:xfrm>
            <a:off x="4456588" y="90100"/>
            <a:ext cx="230824"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8528" tIns="0" rIns="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82931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28600"/>
            <a:ext cx="8229600" cy="6477000"/>
          </a:xfrm>
          <a:ln>
            <a:solidFill>
              <a:schemeClr val="tx1"/>
            </a:solidFill>
          </a:ln>
        </p:spPr>
        <p:txBody>
          <a:bodyPr>
            <a:normAutofit/>
          </a:bodyPr>
          <a:lstStyle/>
          <a:p>
            <a:endParaRPr lang="hu-HU" sz="900" i="1" dirty="0" smtClean="0">
              <a:solidFill>
                <a:schemeClr val="tx1"/>
              </a:solidFill>
            </a:endParaRPr>
          </a:p>
          <a:p>
            <a:r>
              <a:rPr lang="sr-Latn-RS" sz="4000" i="1" dirty="0" smtClean="0">
                <a:solidFill>
                  <a:schemeClr val="tx1"/>
                </a:solidFill>
              </a:rPr>
              <a:t>Ciljevi izlaznog rezultata </a:t>
            </a:r>
            <a:r>
              <a:rPr lang="en-US" sz="4000" i="1" dirty="0" smtClean="0">
                <a:solidFill>
                  <a:schemeClr val="tx1"/>
                </a:solidFill>
              </a:rPr>
              <a:t>PEMPAL</a:t>
            </a:r>
            <a:r>
              <a:rPr lang="sr-Latn-RS" sz="4000" i="1" dirty="0" smtClean="0">
                <a:solidFill>
                  <a:schemeClr val="tx1"/>
                </a:solidFill>
              </a:rPr>
              <a:t>-a</a:t>
            </a:r>
            <a:endParaRPr lang="en-US" sz="4000" i="1" dirty="0">
              <a:solidFill>
                <a:schemeClr val="tx1"/>
              </a:solidFill>
            </a:endParaRPr>
          </a:p>
        </p:txBody>
      </p:sp>
      <p:sp>
        <p:nvSpPr>
          <p:cNvPr id="5" name="Slide Number Placeholder 4"/>
          <p:cNvSpPr>
            <a:spLocks noGrp="1"/>
          </p:cNvSpPr>
          <p:nvPr>
            <p:ph type="sldNum" sz="quarter" idx="12"/>
          </p:nvPr>
        </p:nvSpPr>
        <p:spPr/>
        <p:txBody>
          <a:bodyPr/>
          <a:lstStyle/>
          <a:p>
            <a:fld id="{7B9792E3-0ED1-4636-9AD2-0933D53E70C7}" type="slidenum">
              <a:rPr lang="en-US" smtClean="0"/>
              <a:pPr/>
              <a:t>9</a:t>
            </a:fld>
            <a:endParaRPr lang="en-US" dirty="0"/>
          </a:p>
        </p:txBody>
      </p:sp>
      <p:graphicFrame>
        <p:nvGraphicFramePr>
          <p:cNvPr id="9" name="Diagram 8"/>
          <p:cNvGraphicFramePr/>
          <p:nvPr>
            <p:extLst>
              <p:ext uri="{D42A27DB-BD31-4B8C-83A1-F6EECF244321}">
                <p14:modId xmlns:p14="http://schemas.microsoft.com/office/powerpoint/2010/main" val="139464509"/>
              </p:ext>
            </p:extLst>
          </p:nvPr>
        </p:nvGraphicFramePr>
        <p:xfrm>
          <a:off x="533400" y="1219200"/>
          <a:ext cx="7924800" cy="5349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Рисунок 11" descr="pempal-logo.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8000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10044</TotalTime>
  <Words>4126</Words>
  <Application>Microsoft Office PowerPoint</Application>
  <PresentationFormat>On-screen Show (4:3)</PresentationFormat>
  <Paragraphs>379</Paragraphs>
  <Slides>26</Slides>
  <Notes>10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3" baseType="lpstr">
      <vt:lpstr>Aharoni</vt:lpstr>
      <vt:lpstr>Arial</vt:lpstr>
      <vt:lpstr>Bradley Hand ITC</vt:lpstr>
      <vt:lpstr>Calibri</vt:lpstr>
      <vt:lpstr>Times New Roman</vt:lpstr>
      <vt:lpstr>Office Theme</vt:lpstr>
      <vt:lpstr>Worksheet</vt:lpstr>
      <vt:lpstr>Zajednica prakse za budžet (ZPB) </vt:lpstr>
      <vt:lpstr>CILJ / UTICAJ STRATEGIJE PEMPAL-a </vt:lpstr>
      <vt:lpstr>UTICAJI RADA ZPB – PRIMERI </vt:lpstr>
      <vt:lpstr>PowerPoint Presentation</vt:lpstr>
      <vt:lpstr>Primer nedavno dobijenih rezultata na osnovu sprovedene Ankete o budžetskoj pismenosti: Dostupnost budžetske dokumentacije </vt:lpstr>
      <vt:lpstr>Koji su ključni izazovi koji se odnose na unapređivanje budžetske pismenosti?</vt:lpstr>
      <vt:lpstr>Primer pristupa i vrednosti Radnih grupa </vt:lpstr>
      <vt:lpstr> KRAJNJI UTICAJ STRATEGIJE PEMPAL-a </vt:lpstr>
      <vt:lpstr>PowerPoint Presentation</vt:lpstr>
      <vt:lpstr>Cilj 1: PRIORITETI IZ OBLASTI UPRAVLJANJA JAVNIM FINANSIJAMA VLADA ZEMALJA ČLANICA SU OBRAĐENI MREŽNOM PFM PLATFORMOM (1)</vt:lpstr>
      <vt:lpstr>Cilj 1: PRIORITETI IZ OBLASTI UPRAVLJANJA JAVNIM FINANSIJAMA VLADA ZEMALJA ČLANICA SU OBRAĐENI MREŽNOM PFM PLATFORMOM (2)</vt:lpstr>
      <vt:lpstr>PowerPoint Presentation</vt:lpstr>
      <vt:lpstr>Cilj 2: KVALITET RESURSA I USLUGA MREŽE (1)</vt:lpstr>
      <vt:lpstr>PowerPoint Presentation</vt:lpstr>
      <vt:lpstr>Cilj 2: ČLANOVIMA SU OBEZBEĐENI KVALITET RESURSA I USLUGA MREŽE, PODRŽAVANJE RELEVANTNIH PRAKSI IZ OBLASTI UPRAVLJANJA JAVNIM FINANSIJAMA (2)</vt:lpstr>
      <vt:lpstr>Cilj 2: ČLANOVIMA SU OBEZBEĐENI KVALITET RESURSA I USLUGA MREŽE, PODRŽAVANJE RELEVANTNIH PRAKSI IZ OBLASTI UPRAVLJANJA JAVNIM FINANSIJAMA (3)</vt:lpstr>
      <vt:lpstr>Cilj 2: ČLANOVIMA SU OBEZBEĐENI KVALITET RESURSA I USLUGA MREŽE, PODRŽAVANJE RELEVANTNIH PRAKSI IZ OBLASTI UPRAVLJANJA JAVNIM FINANSIJAMA (4)</vt:lpstr>
      <vt:lpstr>PowerPoint Presentation</vt:lpstr>
      <vt:lpstr> CILJ 3: IZGRAĐENA I ODRŽAVANA FINANSIJSKO-ODRŽIVA MREŽA PROFESIONALACA IZ OBLASTI UPRAVLJANJA JAVNIM FINANSIJAMA, POSVEĆENA UNAPREĐIVANJU PRAKSI IZ OBLASTI UPRAVLJANJA JAVNIM FINANSIJAMA (1)</vt:lpstr>
      <vt:lpstr> Cilj 3: IZGRAĐENA I ODRŽAVANA FINANSIJSKO-ODRŽIVA MREŽA PROFESIONALACA IZ OBLASTI UPRAVLJANJA JAVNIM FINANSIJAMA, POSVEĆENA UNAPREĐIVANJU PRAKSI IZ OBLASTI UPRAVLJANJA JAVNIM FINANSIJAMA (2)</vt:lpstr>
      <vt:lpstr>Cilj 3: IZGRAĐENA I ODRŽAVANA FINANSIJSKO-ODRŽIVA MREŽA PROFESIONALACA IZ OBLASTI UPRAVLJANJA JAVNIM FINANSIJAMA, POSVEĆENA UNAPREĐIVANJU PRAKSI IZ OBLASTI UPRAVLJANJA JAVNIM FINANSIJAMA (3)</vt:lpstr>
      <vt:lpstr>Cilj 3: IZGRAĐENA I ODRŽAVANA FINANSIJSKO-ODRŽIVA MREŽA PROFESIONALACA IZ OBLASTI UPRAVLJANJA JAVNIM FINANSIJAMA, POSVEĆENA UNAPREĐIVANJU PRAKSI IZ OBLASTI UPRAVLJANJA JAVNIM FINANSIJAMA (4)</vt:lpstr>
      <vt:lpstr>PowerPoint Presentation</vt:lpstr>
      <vt:lpstr>Cilj 4: PODIGNUT JE NIVO OSVEŠĆENOSTI VISOKIH VLADINIH I POLITIČKIH NIVOA O BENEFITIMA I VREDOSTIMA UKLJUČIVANJA PREKO MREŽE PEMPAL-a </vt:lpstr>
      <vt:lpstr>PowerPoint Presentation</vt:lpstr>
      <vt:lpstr>PowerPoint Presentation</vt:lpstr>
    </vt:vector>
  </TitlesOfParts>
  <Company>CEF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BCOP presentation to PEMPAL Strategy MTR</dc:title>
  <dc:creator>Deanna Aubrey</dc:creator>
  <cp:keywords>Mid-term Review of PEMPAL Strategy</cp:keywords>
  <cp:lastModifiedBy>Ksenia Galantsova</cp:lastModifiedBy>
  <cp:revision>849</cp:revision>
  <cp:lastPrinted>2015-06-09T15:20:47Z</cp:lastPrinted>
  <dcterms:created xsi:type="dcterms:W3CDTF">2012-02-13T09:14:10Z</dcterms:created>
  <dcterms:modified xsi:type="dcterms:W3CDTF">2015-07-20T11:07:40Z</dcterms:modified>
  <cp:category>PEMPAL Strategy review</cp:category>
</cp:coreProperties>
</file>