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422" r:id="rId2"/>
    <p:sldId id="411" r:id="rId3"/>
    <p:sldId id="444" r:id="rId4"/>
    <p:sldId id="432" r:id="rId5"/>
    <p:sldId id="427" r:id="rId6"/>
    <p:sldId id="429" r:id="rId7"/>
    <p:sldId id="426" r:id="rId8"/>
    <p:sldId id="430" r:id="rId9"/>
    <p:sldId id="415" r:id="rId10"/>
    <p:sldId id="380" r:id="rId11"/>
    <p:sldId id="431" r:id="rId12"/>
    <p:sldId id="416" r:id="rId13"/>
    <p:sldId id="437" r:id="rId14"/>
    <p:sldId id="442" r:id="rId15"/>
    <p:sldId id="381" r:id="rId16"/>
    <p:sldId id="434" r:id="rId17"/>
    <p:sldId id="436" r:id="rId18"/>
    <p:sldId id="417" r:id="rId19"/>
    <p:sldId id="438" r:id="rId20"/>
    <p:sldId id="387" r:id="rId21"/>
    <p:sldId id="439" r:id="rId22"/>
    <p:sldId id="425" r:id="rId23"/>
    <p:sldId id="418" r:id="rId24"/>
    <p:sldId id="440" r:id="rId25"/>
    <p:sldId id="403" r:id="rId26"/>
    <p:sldId id="441" r:id="rId27"/>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03" autoAdjust="0"/>
    <p:restoredTop sz="67771" autoAdjust="0"/>
  </p:normalViewPr>
  <p:slideViewPr>
    <p:cSldViewPr>
      <p:cViewPr varScale="1">
        <p:scale>
          <a:sx n="79" d="100"/>
          <a:sy n="79" d="100"/>
        </p:scale>
        <p:origin x="2436" y="7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Deanna\Documents\World%20Bank%20PEM%20PAL%20Network\BCOP\Budget%20Literacy%20working%20group\Graphs%20for%20survey%20results%20presentation.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63293043555498596"/>
          <c:y val="4.6296296296296301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 (2)'!$Q$3</c:f>
              <c:strCache>
                <c:ptCount val="1"/>
                <c:pt idx="0">
                  <c:v>No. of countries</c:v>
                </c:pt>
              </c:strCache>
            </c:strRef>
          </c:tx>
          <c:spPr>
            <a:solidFill>
              <a:schemeClr val="accent1">
                <a:alpha val="85000"/>
              </a:schemeClr>
            </a:solidFill>
            <a:ln w="9525" cap="flat" cmpd="sng" algn="ctr">
              <a:solidFill>
                <a:schemeClr val="lt1">
                  <a:alpha val="50000"/>
                </a:schemeClr>
              </a:solidFill>
              <a:round/>
            </a:ln>
            <a:effectLst/>
          </c:spPr>
          <c:invertIfNegative val="0"/>
          <c:dPt>
            <c:idx val="2"/>
            <c:invertIfNegative val="0"/>
            <c:bubble3D val="0"/>
            <c:spPr>
              <a:solidFill>
                <a:srgbClr val="FF0000">
                  <a:alpha val="85000"/>
                </a:srgbClr>
              </a:solidFill>
              <a:ln w="9525" cap="flat" cmpd="sng" algn="ctr">
                <a:solidFill>
                  <a:schemeClr val="lt1">
                    <a:alpha val="50000"/>
                  </a:schemeClr>
                </a:solidFill>
                <a:round/>
              </a:ln>
              <a:effectLst/>
            </c:spPr>
          </c:dPt>
          <c:dPt>
            <c:idx val="3"/>
            <c:invertIfNegative val="0"/>
            <c:bubble3D val="0"/>
            <c:spPr>
              <a:solidFill>
                <a:srgbClr val="FF0000">
                  <a:alpha val="85000"/>
                </a:srgbClr>
              </a:solidFill>
              <a:ln w="9525" cap="flat" cmpd="sng" algn="ctr">
                <a:solidFill>
                  <a:schemeClr val="lt1">
                    <a:alpha val="50000"/>
                  </a:schemeClr>
                </a:solidFill>
                <a:round/>
              </a:ln>
              <a:effectLst/>
            </c:spPr>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 (2)'!$P$4:$P$13</c:f>
              <c:strCache>
                <c:ptCount val="10"/>
                <c:pt idx="0">
                  <c:v>Lack of access to reliable media and/or communication technologies</c:v>
                </c:pt>
                <c:pt idx="1">
                  <c:v> Apathy and/or lack of interest of citizens</c:v>
                </c:pt>
                <c:pt idx="2">
                  <c:v>Confusion from too much information currently being presented</c:v>
                </c:pt>
                <c:pt idx="3">
                  <c:v> Misunderstanding of economic and technical concepts and terminology</c:v>
                </c:pt>
                <c:pt idx="4">
                  <c:v>Lack of understanding of role of government</c:v>
                </c:pt>
                <c:pt idx="5">
                  <c:v>Lack of budget to fund government initiatives</c:v>
                </c:pt>
                <c:pt idx="6">
                  <c:v>Unclear budget processes and practices </c:v>
                </c:pt>
                <c:pt idx="7">
                  <c:v>Weak civil society sector</c:v>
                </c:pt>
                <c:pt idx="8">
                  <c:v>Weak or biased media </c:v>
                </c:pt>
                <c:pt idx="9">
                  <c:v>Weak budget literacy within government </c:v>
                </c:pt>
              </c:strCache>
            </c:strRef>
          </c:cat>
          <c:val>
            <c:numRef>
              <c:f>'Sheet1 (2)'!$Q$4:$Q$13</c:f>
              <c:numCache>
                <c:formatCode>General</c:formatCode>
                <c:ptCount val="10"/>
                <c:pt idx="0">
                  <c:v>5</c:v>
                </c:pt>
                <c:pt idx="1">
                  <c:v>3</c:v>
                </c:pt>
                <c:pt idx="2">
                  <c:v>6</c:v>
                </c:pt>
                <c:pt idx="3">
                  <c:v>11</c:v>
                </c:pt>
                <c:pt idx="4">
                  <c:v>1</c:v>
                </c:pt>
                <c:pt idx="5">
                  <c:v>3</c:v>
                </c:pt>
                <c:pt idx="6">
                  <c:v>2</c:v>
                </c:pt>
                <c:pt idx="7">
                  <c:v>3</c:v>
                </c:pt>
                <c:pt idx="8">
                  <c:v>5</c:v>
                </c:pt>
                <c:pt idx="9">
                  <c:v>1</c:v>
                </c:pt>
              </c:numCache>
            </c:numRef>
          </c:val>
        </c:ser>
        <c:dLbls>
          <c:dLblPos val="inEnd"/>
          <c:showLegendKey val="0"/>
          <c:showVal val="1"/>
          <c:showCatName val="0"/>
          <c:showSerName val="0"/>
          <c:showPercent val="0"/>
          <c:showBubbleSize val="0"/>
        </c:dLbls>
        <c:gapWidth val="65"/>
        <c:axId val="473370704"/>
        <c:axId val="473371096"/>
      </c:barChart>
      <c:catAx>
        <c:axId val="473370704"/>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473371096"/>
        <c:crosses val="autoZero"/>
        <c:auto val="1"/>
        <c:lblAlgn val="ctr"/>
        <c:lblOffset val="100"/>
        <c:noMultiLvlLbl val="0"/>
      </c:catAx>
      <c:valAx>
        <c:axId val="473371096"/>
        <c:scaling>
          <c:orientation val="minMax"/>
        </c:scaling>
        <c:delete val="1"/>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473370704"/>
        <c:crosses val="autoZero"/>
        <c:crossBetween val="between"/>
        <c:majorUnit val="1"/>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1EB005-E4CC-4982-96FF-E7339FF18516}" type="doc">
      <dgm:prSet loTypeId="urn:microsoft.com/office/officeart/2005/8/layout/pyramid2" loCatId="list" qsTypeId="urn:microsoft.com/office/officeart/2005/8/quickstyle/simple1" qsCatId="simple" csTypeId="urn:microsoft.com/office/officeart/2005/8/colors/colorful1#1" csCatId="colorful" phldr="1"/>
      <dgm:spPr/>
    </dgm:pt>
    <dgm:pt modelId="{B1B66CA7-3413-40F8-BA96-7ECBC55E0C09}">
      <dgm:prSet custT="1"/>
      <dgm:spPr/>
      <dgm:t>
        <a:bodyPr/>
        <a:lstStyle/>
        <a:p>
          <a:pPr algn="just"/>
          <a:r>
            <a:rPr lang="en-US" sz="1800" b="0" dirty="0"/>
            <a:t>Objective 1: </a:t>
          </a:r>
          <a:r>
            <a:rPr lang="en-US" sz="1800" dirty="0"/>
            <a:t>PFM </a:t>
          </a:r>
          <a:r>
            <a:rPr lang="en-US" sz="1800" dirty="0" err="1"/>
            <a:t>priorit</a:t>
          </a:r>
          <a:r>
            <a:rPr lang="bs-Latn-BA" sz="1800" dirty="0"/>
            <a:t>ies</a:t>
          </a:r>
          <a:r>
            <a:rPr lang="en-US" sz="1800" dirty="0"/>
            <a:t> of member governments are addressed by the PFM network platform</a:t>
          </a:r>
          <a:r>
            <a:rPr lang="en-US" sz="1800" b="1" dirty="0"/>
            <a:t> </a:t>
          </a:r>
          <a:endParaRPr lang="en-US" sz="1800" dirty="0"/>
        </a:p>
      </dgm:t>
    </dgm:pt>
    <dgm:pt modelId="{26040911-C236-4419-9D75-552E3D029C6D}">
      <dgm:prSet phldrT="[Text]" custT="1"/>
      <dgm:spPr/>
      <dgm:t>
        <a:bodyPr/>
        <a:lstStyle/>
        <a:p>
          <a:pPr algn="l"/>
          <a:r>
            <a:rPr lang="en-US" sz="1200" b="1" dirty="0"/>
            <a:t>DEPTH AND RELEVANCE</a:t>
          </a:r>
        </a:p>
      </dgm:t>
    </dgm:pt>
    <dgm:pt modelId="{EF680FCE-A367-4520-B5FD-67EA18E7DC2C}" type="sibTrans" cxnId="{3E250AA8-3E0C-4193-91E0-A483960A3449}">
      <dgm:prSet/>
      <dgm:spPr/>
      <dgm:t>
        <a:bodyPr/>
        <a:lstStyle/>
        <a:p>
          <a:endParaRPr lang="en-US"/>
        </a:p>
      </dgm:t>
    </dgm:pt>
    <dgm:pt modelId="{2AA8BA84-87FF-4638-8871-153093E2AF45}" type="parTrans" cxnId="{3E250AA8-3E0C-4193-91E0-A483960A3449}">
      <dgm:prSet/>
      <dgm:spPr/>
      <dgm:t>
        <a:bodyPr/>
        <a:lstStyle/>
        <a:p>
          <a:endParaRPr lang="en-US"/>
        </a:p>
      </dgm:t>
    </dgm:pt>
    <dgm:pt modelId="{309F1DF4-5854-4B0E-A124-540D507AC155}" type="sibTrans" cxnId="{A57C7BFD-6D28-4723-8027-F9EC6A38111E}">
      <dgm:prSet/>
      <dgm:spPr/>
      <dgm:t>
        <a:bodyPr/>
        <a:lstStyle/>
        <a:p>
          <a:endParaRPr lang="en-US"/>
        </a:p>
      </dgm:t>
    </dgm:pt>
    <dgm:pt modelId="{D460ED38-06FD-4DD8-AA69-E00E953DC72C}" type="parTrans" cxnId="{A57C7BFD-6D28-4723-8027-F9EC6A38111E}">
      <dgm:prSet/>
      <dgm:spPr/>
      <dgm:t>
        <a:bodyPr/>
        <a:lstStyle/>
        <a:p>
          <a:endParaRPr lang="en-US"/>
        </a:p>
      </dgm:t>
    </dgm:pt>
    <dgm:pt modelId="{3FC5D54D-3FA4-44B6-AC6E-6163E51C4437}" type="pres">
      <dgm:prSet presAssocID="{F81EB005-E4CC-4982-96FF-E7339FF18516}" presName="compositeShape" presStyleCnt="0">
        <dgm:presLayoutVars>
          <dgm:dir/>
          <dgm:resizeHandles/>
        </dgm:presLayoutVars>
      </dgm:prSet>
      <dgm:spPr/>
    </dgm:pt>
    <dgm:pt modelId="{0F1BBC3F-E82A-4544-9BB1-385302DB41E7}" type="pres">
      <dgm:prSet presAssocID="{F81EB005-E4CC-4982-96FF-E7339FF18516}" presName="pyramid" presStyleLbl="node1" presStyleIdx="0" presStyleCnt="1"/>
      <dgm:spPr/>
      <dgm:t>
        <a:bodyPr/>
        <a:lstStyle/>
        <a:p>
          <a:endParaRPr lang="en-US"/>
        </a:p>
      </dgm:t>
    </dgm:pt>
    <dgm:pt modelId="{F1D1E40D-4F5C-484C-9F89-645143443D80}" type="pres">
      <dgm:prSet presAssocID="{F81EB005-E4CC-4982-96FF-E7339FF18516}" presName="theList" presStyleCnt="0"/>
      <dgm:spPr/>
    </dgm:pt>
    <dgm:pt modelId="{DC415831-17CC-41B6-830D-12DCBA00840E}" type="pres">
      <dgm:prSet presAssocID="{26040911-C236-4419-9D75-552E3D029C6D}" presName="aNode" presStyleLbl="fgAcc1" presStyleIdx="0" presStyleCnt="1" custScaleX="196202" custScaleY="19883" custLinFactY="42377" custLinFactNeighborX="-8344" custLinFactNeighborY="100000">
        <dgm:presLayoutVars>
          <dgm:bulletEnabled val="1"/>
        </dgm:presLayoutVars>
      </dgm:prSet>
      <dgm:spPr/>
      <dgm:t>
        <a:bodyPr/>
        <a:lstStyle/>
        <a:p>
          <a:endParaRPr lang="en-US"/>
        </a:p>
      </dgm:t>
    </dgm:pt>
    <dgm:pt modelId="{AE80257C-0F8E-402F-BEC5-B3D9728137C1}" type="pres">
      <dgm:prSet presAssocID="{26040911-C236-4419-9D75-552E3D029C6D}" presName="aSpace" presStyleCnt="0"/>
      <dgm:spPr/>
    </dgm:pt>
  </dgm:ptLst>
  <dgm:cxnLst>
    <dgm:cxn modelId="{3E250AA8-3E0C-4193-91E0-A483960A3449}" srcId="{F81EB005-E4CC-4982-96FF-E7339FF18516}" destId="{26040911-C236-4419-9D75-552E3D029C6D}" srcOrd="0" destOrd="0" parTransId="{2AA8BA84-87FF-4638-8871-153093E2AF45}" sibTransId="{EF680FCE-A367-4520-B5FD-67EA18E7DC2C}"/>
    <dgm:cxn modelId="{2BB1BD5E-8382-47C6-87E0-61E47C01C4E8}" type="presOf" srcId="{F81EB005-E4CC-4982-96FF-E7339FF18516}" destId="{3FC5D54D-3FA4-44B6-AC6E-6163E51C4437}" srcOrd="0" destOrd="0" presId="urn:microsoft.com/office/officeart/2005/8/layout/pyramid2"/>
    <dgm:cxn modelId="{A57C7BFD-6D28-4723-8027-F9EC6A38111E}" srcId="{26040911-C236-4419-9D75-552E3D029C6D}" destId="{B1B66CA7-3413-40F8-BA96-7ECBC55E0C09}" srcOrd="0" destOrd="0" parTransId="{D460ED38-06FD-4DD8-AA69-E00E953DC72C}" sibTransId="{309F1DF4-5854-4B0E-A124-540D507AC155}"/>
    <dgm:cxn modelId="{C655244F-B252-4E9B-A883-6B18102F252C}" type="presOf" srcId="{26040911-C236-4419-9D75-552E3D029C6D}" destId="{DC415831-17CC-41B6-830D-12DCBA00840E}" srcOrd="0" destOrd="0" presId="urn:microsoft.com/office/officeart/2005/8/layout/pyramid2"/>
    <dgm:cxn modelId="{3BA7963E-52F6-4571-8891-6A5EE14BBA76}" type="presOf" srcId="{B1B66CA7-3413-40F8-BA96-7ECBC55E0C09}" destId="{DC415831-17CC-41B6-830D-12DCBA00840E}" srcOrd="0" destOrd="1" presId="urn:microsoft.com/office/officeart/2005/8/layout/pyramid2"/>
    <dgm:cxn modelId="{1F7E7EE2-6975-4C34-AC61-6C15BADC1233}" type="presParOf" srcId="{3FC5D54D-3FA4-44B6-AC6E-6163E51C4437}" destId="{0F1BBC3F-E82A-4544-9BB1-385302DB41E7}" srcOrd="0" destOrd="0" presId="urn:microsoft.com/office/officeart/2005/8/layout/pyramid2"/>
    <dgm:cxn modelId="{4CFBB63C-8BF8-461D-9377-881F9CF26B2C}" type="presParOf" srcId="{3FC5D54D-3FA4-44B6-AC6E-6163E51C4437}" destId="{F1D1E40D-4F5C-484C-9F89-645143443D80}" srcOrd="1" destOrd="0" presId="urn:microsoft.com/office/officeart/2005/8/layout/pyramid2"/>
    <dgm:cxn modelId="{9B5D47E2-DDC9-4D4B-9372-A25F9DB1F8D7}" type="presParOf" srcId="{F1D1E40D-4F5C-484C-9F89-645143443D80}" destId="{DC415831-17CC-41B6-830D-12DCBA00840E}" srcOrd="0" destOrd="0" presId="urn:microsoft.com/office/officeart/2005/8/layout/pyramid2"/>
    <dgm:cxn modelId="{F320C263-E07F-4CCD-A5A2-922E3586178E}" type="presParOf" srcId="{F1D1E40D-4F5C-484C-9F89-645143443D80}" destId="{AE80257C-0F8E-402F-BEC5-B3D9728137C1}" srcOrd="1"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1EB005-E4CC-4982-96FF-E7339FF18516}" type="doc">
      <dgm:prSet loTypeId="urn:microsoft.com/office/officeart/2005/8/layout/pyramid2" loCatId="list" qsTypeId="urn:microsoft.com/office/officeart/2005/8/quickstyle/simple1" qsCatId="simple" csTypeId="urn:microsoft.com/office/officeart/2005/8/colors/colorful1#1" csCatId="colorful" phldr="1"/>
      <dgm:spPr/>
    </dgm:pt>
    <dgm:pt modelId="{4ABCDCE8-C60E-42FE-A985-622F03703AE9}">
      <dgm:prSet custT="1"/>
      <dgm:spPr/>
      <dgm:t>
        <a:bodyPr/>
        <a:lstStyle/>
        <a:p>
          <a:pPr algn="just"/>
          <a:r>
            <a:rPr lang="bs-Latn-BA" sz="1800" b="0" dirty="0" smtClean="0"/>
            <a:t>Obje</a:t>
          </a:r>
          <a:r>
            <a:rPr lang="en-US" sz="1800" b="0" dirty="0" smtClean="0"/>
            <a:t>c</a:t>
          </a:r>
          <a:r>
            <a:rPr lang="bs-Latn-BA" sz="1800" b="0" dirty="0" smtClean="0"/>
            <a:t>tive </a:t>
          </a:r>
          <a:r>
            <a:rPr lang="en-US" sz="1800" b="0" dirty="0"/>
            <a:t>2:</a:t>
          </a:r>
          <a:r>
            <a:rPr lang="bs-Latn-BA" sz="1800" b="0" dirty="0"/>
            <a:t> </a:t>
          </a:r>
          <a:r>
            <a:rPr lang="en-US" sz="1800" dirty="0"/>
            <a:t>Quality resources and network services, supporting relevant PFM practices</a:t>
          </a:r>
          <a:r>
            <a:rPr lang="bs-Latn-BA" sz="1800" dirty="0"/>
            <a:t>, are provided to members</a:t>
          </a:r>
          <a:endParaRPr lang="en-US" sz="1800" b="0" dirty="0"/>
        </a:p>
      </dgm:t>
    </dgm:pt>
    <dgm:pt modelId="{6230B75E-809D-43E3-82BA-A2BC4137A063}">
      <dgm:prSet phldrT="[Text]" custT="1"/>
      <dgm:spPr/>
      <dgm:t>
        <a:bodyPr/>
        <a:lstStyle/>
        <a:p>
          <a:pPr algn="l"/>
          <a:endParaRPr lang="en-US" sz="1200" b="1" dirty="0"/>
        </a:p>
      </dgm:t>
    </dgm:pt>
    <dgm:pt modelId="{0871BD56-5EA1-4474-8579-6D179437C6E8}" type="sibTrans" cxnId="{CC93BB5B-2775-4C78-892E-AC6A8C077736}">
      <dgm:prSet/>
      <dgm:spPr/>
      <dgm:t>
        <a:bodyPr/>
        <a:lstStyle/>
        <a:p>
          <a:endParaRPr lang="en-US"/>
        </a:p>
      </dgm:t>
    </dgm:pt>
    <dgm:pt modelId="{9C42AD0F-4D42-428E-B7E2-F965A8E1B31A}" type="parTrans" cxnId="{CC93BB5B-2775-4C78-892E-AC6A8C077736}">
      <dgm:prSet/>
      <dgm:spPr/>
      <dgm:t>
        <a:bodyPr/>
        <a:lstStyle/>
        <a:p>
          <a:endParaRPr lang="en-US"/>
        </a:p>
      </dgm:t>
    </dgm:pt>
    <dgm:pt modelId="{DC1EB96F-A947-4DED-8321-BCD277F910B3}" type="sibTrans" cxnId="{02BCF3A3-C698-4FDB-9D9A-8D05E90EAC27}">
      <dgm:prSet/>
      <dgm:spPr/>
      <dgm:t>
        <a:bodyPr/>
        <a:lstStyle/>
        <a:p>
          <a:endParaRPr lang="en-US"/>
        </a:p>
      </dgm:t>
    </dgm:pt>
    <dgm:pt modelId="{0622AC93-27BE-45B9-9FD0-A28EDE542C2F}" type="parTrans" cxnId="{02BCF3A3-C698-4FDB-9D9A-8D05E90EAC27}">
      <dgm:prSet/>
      <dgm:spPr/>
      <dgm:t>
        <a:bodyPr/>
        <a:lstStyle/>
        <a:p>
          <a:endParaRPr lang="en-US"/>
        </a:p>
      </dgm:t>
    </dgm:pt>
    <dgm:pt modelId="{3FC5D54D-3FA4-44B6-AC6E-6163E51C4437}" type="pres">
      <dgm:prSet presAssocID="{F81EB005-E4CC-4982-96FF-E7339FF18516}" presName="compositeShape" presStyleCnt="0">
        <dgm:presLayoutVars>
          <dgm:dir/>
          <dgm:resizeHandles/>
        </dgm:presLayoutVars>
      </dgm:prSet>
      <dgm:spPr/>
    </dgm:pt>
    <dgm:pt modelId="{0F1BBC3F-E82A-4544-9BB1-385302DB41E7}" type="pres">
      <dgm:prSet presAssocID="{F81EB005-E4CC-4982-96FF-E7339FF18516}" presName="pyramid" presStyleLbl="node1" presStyleIdx="0" presStyleCnt="1"/>
      <dgm:spPr/>
      <dgm:t>
        <a:bodyPr/>
        <a:lstStyle/>
        <a:p>
          <a:endParaRPr lang="en-US"/>
        </a:p>
      </dgm:t>
    </dgm:pt>
    <dgm:pt modelId="{F1D1E40D-4F5C-484C-9F89-645143443D80}" type="pres">
      <dgm:prSet presAssocID="{F81EB005-E4CC-4982-96FF-E7339FF18516}" presName="theList" presStyleCnt="0"/>
      <dgm:spPr/>
    </dgm:pt>
    <dgm:pt modelId="{D77215B8-CA8E-4BD9-9894-57C945721220}" type="pres">
      <dgm:prSet presAssocID="{6230B75E-809D-43E3-82BA-A2BC4137A063}" presName="aNode" presStyleLbl="fgAcc1" presStyleIdx="0" presStyleCnt="1" custScaleX="193115" custScaleY="25473" custLinFactY="22325" custLinFactNeighborX="-9173" custLinFactNeighborY="100000">
        <dgm:presLayoutVars>
          <dgm:bulletEnabled val="1"/>
        </dgm:presLayoutVars>
      </dgm:prSet>
      <dgm:spPr/>
      <dgm:t>
        <a:bodyPr/>
        <a:lstStyle/>
        <a:p>
          <a:endParaRPr lang="en-US"/>
        </a:p>
      </dgm:t>
    </dgm:pt>
    <dgm:pt modelId="{FEB58834-2BBE-4E79-BF37-A8B0F3A504C6}" type="pres">
      <dgm:prSet presAssocID="{6230B75E-809D-43E3-82BA-A2BC4137A063}" presName="aSpace" presStyleCnt="0"/>
      <dgm:spPr/>
    </dgm:pt>
  </dgm:ptLst>
  <dgm:cxnLst>
    <dgm:cxn modelId="{CC93BB5B-2775-4C78-892E-AC6A8C077736}" srcId="{F81EB005-E4CC-4982-96FF-E7339FF18516}" destId="{6230B75E-809D-43E3-82BA-A2BC4137A063}" srcOrd="0" destOrd="0" parTransId="{9C42AD0F-4D42-428E-B7E2-F965A8E1B31A}" sibTransId="{0871BD56-5EA1-4474-8579-6D179437C6E8}"/>
    <dgm:cxn modelId="{02BCF3A3-C698-4FDB-9D9A-8D05E90EAC27}" srcId="{6230B75E-809D-43E3-82BA-A2BC4137A063}" destId="{4ABCDCE8-C60E-42FE-A985-622F03703AE9}" srcOrd="0" destOrd="0" parTransId="{0622AC93-27BE-45B9-9FD0-A28EDE542C2F}" sibTransId="{DC1EB96F-A947-4DED-8321-BCD277F910B3}"/>
    <dgm:cxn modelId="{5ADBD2BC-19DF-42D0-A6BE-2A560DDDAF1E}" type="presOf" srcId="{6230B75E-809D-43E3-82BA-A2BC4137A063}" destId="{D77215B8-CA8E-4BD9-9894-57C945721220}" srcOrd="0" destOrd="0" presId="urn:microsoft.com/office/officeart/2005/8/layout/pyramid2"/>
    <dgm:cxn modelId="{39FDFEF4-F8C1-4187-85E7-273D85F7A3C3}" type="presOf" srcId="{4ABCDCE8-C60E-42FE-A985-622F03703AE9}" destId="{D77215B8-CA8E-4BD9-9894-57C945721220}" srcOrd="0" destOrd="1" presId="urn:microsoft.com/office/officeart/2005/8/layout/pyramid2"/>
    <dgm:cxn modelId="{28FB063C-8629-4527-BE12-F415ED8F526B}" type="presOf" srcId="{F81EB005-E4CC-4982-96FF-E7339FF18516}" destId="{3FC5D54D-3FA4-44B6-AC6E-6163E51C4437}" srcOrd="0" destOrd="0" presId="urn:microsoft.com/office/officeart/2005/8/layout/pyramid2"/>
    <dgm:cxn modelId="{FCB0B29D-B796-4D69-A228-0EF196B54A8E}" type="presParOf" srcId="{3FC5D54D-3FA4-44B6-AC6E-6163E51C4437}" destId="{0F1BBC3F-E82A-4544-9BB1-385302DB41E7}" srcOrd="0" destOrd="0" presId="urn:microsoft.com/office/officeart/2005/8/layout/pyramid2"/>
    <dgm:cxn modelId="{2B823C4E-C57A-44B1-BC90-C05E549145D7}" type="presParOf" srcId="{3FC5D54D-3FA4-44B6-AC6E-6163E51C4437}" destId="{F1D1E40D-4F5C-484C-9F89-645143443D80}" srcOrd="1" destOrd="0" presId="urn:microsoft.com/office/officeart/2005/8/layout/pyramid2"/>
    <dgm:cxn modelId="{C2EC2661-6111-4427-A95F-487229DCB06F}" type="presParOf" srcId="{F1D1E40D-4F5C-484C-9F89-645143443D80}" destId="{D77215B8-CA8E-4BD9-9894-57C945721220}" srcOrd="0" destOrd="0" presId="urn:microsoft.com/office/officeart/2005/8/layout/pyramid2"/>
    <dgm:cxn modelId="{CA6E7846-E781-4F61-A5D2-5BA442D1D3D7}" type="presParOf" srcId="{F1D1E40D-4F5C-484C-9F89-645143443D80}" destId="{FEB58834-2BBE-4E79-BF37-A8B0F3A504C6}" srcOrd="1"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81EB005-E4CC-4982-96FF-E7339FF18516}" type="doc">
      <dgm:prSet loTypeId="urn:microsoft.com/office/officeart/2005/8/layout/pyramid2" loCatId="list" qsTypeId="urn:microsoft.com/office/officeart/2005/8/quickstyle/simple1" qsCatId="simple" csTypeId="urn:microsoft.com/office/officeart/2005/8/colors/colorful1#1" csCatId="colorful" phldr="1"/>
      <dgm:spPr/>
    </dgm:pt>
    <dgm:pt modelId="{7D027C76-35BE-442B-AD46-42305CACF496}">
      <dgm:prSet custT="1"/>
      <dgm:spPr/>
      <dgm:t>
        <a:bodyPr/>
        <a:lstStyle/>
        <a:p>
          <a:pPr algn="just"/>
          <a:endParaRPr lang="en-US" sz="1800" b="0" dirty="0"/>
        </a:p>
      </dgm:t>
    </dgm:pt>
    <dgm:pt modelId="{5E20366B-AE5E-4A64-9104-8C4A032910D5}">
      <dgm:prSet custT="1"/>
      <dgm:spPr/>
      <dgm:t>
        <a:bodyPr/>
        <a:lstStyle/>
        <a:p>
          <a:pPr algn="just"/>
          <a:r>
            <a:rPr lang="en-US" sz="1800" b="0" dirty="0"/>
            <a:t>Objective 3:</a:t>
          </a:r>
          <a:r>
            <a:rPr lang="bs-Latn-BA" sz="1800" b="0" dirty="0"/>
            <a:t> </a:t>
          </a:r>
          <a:r>
            <a:rPr lang="en-US" sz="1800" dirty="0"/>
            <a:t>A financially-viable network of public financial management professionals, committed to improving PFM practices</a:t>
          </a:r>
          <a:r>
            <a:rPr lang="bs-Latn-BA" sz="1800" dirty="0"/>
            <a:t>, is built and maintained</a:t>
          </a:r>
          <a:endParaRPr lang="en-US" sz="1800" b="0" dirty="0"/>
        </a:p>
      </dgm:t>
    </dgm:pt>
    <dgm:pt modelId="{6230B75E-809D-43E3-82BA-A2BC4137A063}">
      <dgm:prSet phldrT="[Text]" custT="1"/>
      <dgm:spPr/>
      <dgm:t>
        <a:bodyPr/>
        <a:lstStyle/>
        <a:p>
          <a:pPr algn="l"/>
          <a:r>
            <a:rPr lang="en-US" sz="1200" b="1" dirty="0"/>
            <a:t>QUALITY</a:t>
          </a:r>
        </a:p>
      </dgm:t>
    </dgm:pt>
    <dgm:pt modelId="{0871BD56-5EA1-4474-8579-6D179437C6E8}" type="sibTrans" cxnId="{CC93BB5B-2775-4C78-892E-AC6A8C077736}">
      <dgm:prSet/>
      <dgm:spPr/>
      <dgm:t>
        <a:bodyPr/>
        <a:lstStyle/>
        <a:p>
          <a:endParaRPr lang="en-US"/>
        </a:p>
      </dgm:t>
    </dgm:pt>
    <dgm:pt modelId="{9C42AD0F-4D42-428E-B7E2-F965A8E1B31A}" type="parTrans" cxnId="{CC93BB5B-2775-4C78-892E-AC6A8C077736}">
      <dgm:prSet/>
      <dgm:spPr/>
      <dgm:t>
        <a:bodyPr/>
        <a:lstStyle/>
        <a:p>
          <a:endParaRPr lang="en-US"/>
        </a:p>
      </dgm:t>
    </dgm:pt>
    <dgm:pt modelId="{BC7A2DB4-3EBE-4D6B-AA41-0D70EEC3C653}" type="sibTrans" cxnId="{565D3689-A8F1-4B94-AA73-9D8E17AE4B0F}">
      <dgm:prSet/>
      <dgm:spPr/>
      <dgm:t>
        <a:bodyPr/>
        <a:lstStyle/>
        <a:p>
          <a:endParaRPr lang="hu-HU"/>
        </a:p>
      </dgm:t>
    </dgm:pt>
    <dgm:pt modelId="{5C0C31EF-D2C0-4D08-9A20-F2458FB6C919}" type="parTrans" cxnId="{565D3689-A8F1-4B94-AA73-9D8E17AE4B0F}">
      <dgm:prSet/>
      <dgm:spPr/>
      <dgm:t>
        <a:bodyPr/>
        <a:lstStyle/>
        <a:p>
          <a:endParaRPr lang="hu-HU"/>
        </a:p>
      </dgm:t>
    </dgm:pt>
    <dgm:pt modelId="{04470E66-0AB9-491B-B2D5-EFF256E91F68}" type="sibTrans" cxnId="{932FF725-535F-4B65-85F5-B7A896A293AC}">
      <dgm:prSet/>
      <dgm:spPr/>
      <dgm:t>
        <a:bodyPr/>
        <a:lstStyle/>
        <a:p>
          <a:endParaRPr lang="en-US"/>
        </a:p>
      </dgm:t>
    </dgm:pt>
    <dgm:pt modelId="{348D600B-91CE-438F-842F-55E7BFC2C746}" type="parTrans" cxnId="{932FF725-535F-4B65-85F5-B7A896A293AC}">
      <dgm:prSet/>
      <dgm:spPr/>
      <dgm:t>
        <a:bodyPr/>
        <a:lstStyle/>
        <a:p>
          <a:endParaRPr lang="en-US"/>
        </a:p>
      </dgm:t>
    </dgm:pt>
    <dgm:pt modelId="{3FC5D54D-3FA4-44B6-AC6E-6163E51C4437}" type="pres">
      <dgm:prSet presAssocID="{F81EB005-E4CC-4982-96FF-E7339FF18516}" presName="compositeShape" presStyleCnt="0">
        <dgm:presLayoutVars>
          <dgm:dir/>
          <dgm:resizeHandles/>
        </dgm:presLayoutVars>
      </dgm:prSet>
      <dgm:spPr/>
    </dgm:pt>
    <dgm:pt modelId="{0F1BBC3F-E82A-4544-9BB1-385302DB41E7}" type="pres">
      <dgm:prSet presAssocID="{F81EB005-E4CC-4982-96FF-E7339FF18516}" presName="pyramid" presStyleLbl="node1" presStyleIdx="0" presStyleCnt="1"/>
      <dgm:spPr/>
      <dgm:t>
        <a:bodyPr/>
        <a:lstStyle/>
        <a:p>
          <a:endParaRPr lang="en-US"/>
        </a:p>
      </dgm:t>
    </dgm:pt>
    <dgm:pt modelId="{F1D1E40D-4F5C-484C-9F89-645143443D80}" type="pres">
      <dgm:prSet presAssocID="{F81EB005-E4CC-4982-96FF-E7339FF18516}" presName="theList" presStyleCnt="0"/>
      <dgm:spPr/>
    </dgm:pt>
    <dgm:pt modelId="{D77215B8-CA8E-4BD9-9894-57C945721220}" type="pres">
      <dgm:prSet presAssocID="{6230B75E-809D-43E3-82BA-A2BC4137A063}" presName="aNode" presStyleLbl="fgAcc1" presStyleIdx="0" presStyleCnt="1" custScaleX="193115" custScaleY="27939" custLinFactNeighborX="-8468" custLinFactNeighborY="60569">
        <dgm:presLayoutVars>
          <dgm:bulletEnabled val="1"/>
        </dgm:presLayoutVars>
      </dgm:prSet>
      <dgm:spPr/>
      <dgm:t>
        <a:bodyPr/>
        <a:lstStyle/>
        <a:p>
          <a:endParaRPr lang="en-US"/>
        </a:p>
      </dgm:t>
    </dgm:pt>
    <dgm:pt modelId="{FEB58834-2BBE-4E79-BF37-A8B0F3A504C6}" type="pres">
      <dgm:prSet presAssocID="{6230B75E-809D-43E3-82BA-A2BC4137A063}" presName="aSpace" presStyleCnt="0"/>
      <dgm:spPr/>
    </dgm:pt>
  </dgm:ptLst>
  <dgm:cxnLst>
    <dgm:cxn modelId="{CC93BB5B-2775-4C78-892E-AC6A8C077736}" srcId="{F81EB005-E4CC-4982-96FF-E7339FF18516}" destId="{6230B75E-809D-43E3-82BA-A2BC4137A063}" srcOrd="0" destOrd="0" parTransId="{9C42AD0F-4D42-428E-B7E2-F965A8E1B31A}" sibTransId="{0871BD56-5EA1-4474-8579-6D179437C6E8}"/>
    <dgm:cxn modelId="{31902F64-8E36-41AD-85CD-24639FDAB074}" type="presOf" srcId="{F81EB005-E4CC-4982-96FF-E7339FF18516}" destId="{3FC5D54D-3FA4-44B6-AC6E-6163E51C4437}" srcOrd="0" destOrd="0" presId="urn:microsoft.com/office/officeart/2005/8/layout/pyramid2"/>
    <dgm:cxn modelId="{565D3689-A8F1-4B94-AA73-9D8E17AE4B0F}" srcId="{6230B75E-809D-43E3-82BA-A2BC4137A063}" destId="{7D027C76-35BE-442B-AD46-42305CACF496}" srcOrd="1" destOrd="0" parTransId="{5C0C31EF-D2C0-4D08-9A20-F2458FB6C919}" sibTransId="{BC7A2DB4-3EBE-4D6B-AA41-0D70EEC3C653}"/>
    <dgm:cxn modelId="{8AEF159E-4E46-4543-B69F-049D2E9D8FB7}" type="presOf" srcId="{6230B75E-809D-43E3-82BA-A2BC4137A063}" destId="{D77215B8-CA8E-4BD9-9894-57C945721220}" srcOrd="0" destOrd="0" presId="urn:microsoft.com/office/officeart/2005/8/layout/pyramid2"/>
    <dgm:cxn modelId="{2FDAE9DD-DFD2-4231-BD29-3EED2D562E54}" type="presOf" srcId="{5E20366B-AE5E-4A64-9104-8C4A032910D5}" destId="{D77215B8-CA8E-4BD9-9894-57C945721220}" srcOrd="0" destOrd="1" presId="urn:microsoft.com/office/officeart/2005/8/layout/pyramid2"/>
    <dgm:cxn modelId="{D92ABEA9-14C6-4F1B-8CEE-21A1CF4F06F8}" type="presOf" srcId="{7D027C76-35BE-442B-AD46-42305CACF496}" destId="{D77215B8-CA8E-4BD9-9894-57C945721220}" srcOrd="0" destOrd="2" presId="urn:microsoft.com/office/officeart/2005/8/layout/pyramid2"/>
    <dgm:cxn modelId="{932FF725-535F-4B65-85F5-B7A896A293AC}" srcId="{6230B75E-809D-43E3-82BA-A2BC4137A063}" destId="{5E20366B-AE5E-4A64-9104-8C4A032910D5}" srcOrd="0" destOrd="0" parTransId="{348D600B-91CE-438F-842F-55E7BFC2C746}" sibTransId="{04470E66-0AB9-491B-B2D5-EFF256E91F68}"/>
    <dgm:cxn modelId="{0EE02C15-F2F5-46B8-ADF9-51B19C604C55}" type="presParOf" srcId="{3FC5D54D-3FA4-44B6-AC6E-6163E51C4437}" destId="{0F1BBC3F-E82A-4544-9BB1-385302DB41E7}" srcOrd="0" destOrd="0" presId="urn:microsoft.com/office/officeart/2005/8/layout/pyramid2"/>
    <dgm:cxn modelId="{1B618930-E1AF-45F8-8BBD-A9A1B45DC613}" type="presParOf" srcId="{3FC5D54D-3FA4-44B6-AC6E-6163E51C4437}" destId="{F1D1E40D-4F5C-484C-9F89-645143443D80}" srcOrd="1" destOrd="0" presId="urn:microsoft.com/office/officeart/2005/8/layout/pyramid2"/>
    <dgm:cxn modelId="{C4CDDB38-C4F9-434F-BE38-717B538E8DB1}" type="presParOf" srcId="{F1D1E40D-4F5C-484C-9F89-645143443D80}" destId="{D77215B8-CA8E-4BD9-9894-57C945721220}" srcOrd="0" destOrd="0" presId="urn:microsoft.com/office/officeart/2005/8/layout/pyramid2"/>
    <dgm:cxn modelId="{026A98EA-B242-4AD5-8827-C8DD4B729817}" type="presParOf" srcId="{F1D1E40D-4F5C-484C-9F89-645143443D80}" destId="{FEB58834-2BBE-4E79-BF37-A8B0F3A504C6}" srcOrd="1"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81EB005-E4CC-4982-96FF-E7339FF18516}" type="doc">
      <dgm:prSet loTypeId="urn:microsoft.com/office/officeart/2005/8/layout/pyramid2" loCatId="list" qsTypeId="urn:microsoft.com/office/officeart/2005/8/quickstyle/simple1" qsCatId="simple" csTypeId="urn:microsoft.com/office/officeart/2005/8/colors/colorful1#1" csCatId="colorful" phldr="1"/>
      <dgm:spPr/>
    </dgm:pt>
    <dgm:pt modelId="{3D8CE2B0-3145-4971-B6B6-0BC9ABF835E8}">
      <dgm:prSet custT="1"/>
      <dgm:spPr/>
      <dgm:t>
        <a:bodyPr/>
        <a:lstStyle/>
        <a:p>
          <a:pPr algn="just"/>
          <a:r>
            <a:rPr lang="en-US" sz="1800" b="0" dirty="0"/>
            <a:t>Objective 4</a:t>
          </a:r>
          <a:r>
            <a:rPr lang="en-US" sz="1800" dirty="0"/>
            <a:t>: Awareness of high </a:t>
          </a:r>
          <a:r>
            <a:rPr lang="en-US" sz="1800" dirty="0" smtClean="0"/>
            <a:t>government </a:t>
          </a:r>
          <a:r>
            <a:rPr lang="en-US" sz="1800" dirty="0"/>
            <a:t>and political levels </a:t>
          </a:r>
          <a:r>
            <a:rPr lang="bs-Latn-BA" sz="1800" dirty="0"/>
            <a:t>is</a:t>
          </a:r>
          <a:r>
            <a:rPr lang="en-US" sz="1800" dirty="0"/>
            <a:t> raised regarding the benefits and value of engaging through PEMPAL</a:t>
          </a:r>
        </a:p>
      </dgm:t>
    </dgm:pt>
    <dgm:pt modelId="{3E5E9307-394A-41FC-9F0D-45D7D92F4E37}">
      <dgm:prSet phldrT="[Text]" custT="1"/>
      <dgm:spPr/>
      <dgm:t>
        <a:bodyPr/>
        <a:lstStyle/>
        <a:p>
          <a:pPr algn="l"/>
          <a:r>
            <a:rPr lang="en-US" sz="1200" b="1" dirty="0"/>
            <a:t>IMPACT </a:t>
          </a:r>
        </a:p>
      </dgm:t>
    </dgm:pt>
    <dgm:pt modelId="{920A1B1C-6892-44A1-93F3-402036AE3697}" type="sibTrans" cxnId="{62E06D3C-AF9D-4DE1-8254-99DE8D064ADE}">
      <dgm:prSet/>
      <dgm:spPr/>
      <dgm:t>
        <a:bodyPr/>
        <a:lstStyle/>
        <a:p>
          <a:endParaRPr lang="en-US"/>
        </a:p>
      </dgm:t>
    </dgm:pt>
    <dgm:pt modelId="{2E091FB0-5BED-4A35-AE60-32E4079AF7F2}" type="parTrans" cxnId="{62E06D3C-AF9D-4DE1-8254-99DE8D064ADE}">
      <dgm:prSet/>
      <dgm:spPr/>
      <dgm:t>
        <a:bodyPr/>
        <a:lstStyle/>
        <a:p>
          <a:endParaRPr lang="en-US"/>
        </a:p>
      </dgm:t>
    </dgm:pt>
    <dgm:pt modelId="{768C9E36-656E-497A-9C52-2C11B46C7450}" type="sibTrans" cxnId="{A9EA2AD2-5B40-481C-BA13-4B4D77713376}">
      <dgm:prSet/>
      <dgm:spPr/>
      <dgm:t>
        <a:bodyPr/>
        <a:lstStyle/>
        <a:p>
          <a:endParaRPr lang="en-US"/>
        </a:p>
      </dgm:t>
    </dgm:pt>
    <dgm:pt modelId="{F45DA43C-19FA-4916-BF95-E6E8A430A82B}" type="parTrans" cxnId="{A9EA2AD2-5B40-481C-BA13-4B4D77713376}">
      <dgm:prSet/>
      <dgm:spPr/>
      <dgm:t>
        <a:bodyPr/>
        <a:lstStyle/>
        <a:p>
          <a:endParaRPr lang="en-US"/>
        </a:p>
      </dgm:t>
    </dgm:pt>
    <dgm:pt modelId="{3FC5D54D-3FA4-44B6-AC6E-6163E51C4437}" type="pres">
      <dgm:prSet presAssocID="{F81EB005-E4CC-4982-96FF-E7339FF18516}" presName="compositeShape" presStyleCnt="0">
        <dgm:presLayoutVars>
          <dgm:dir/>
          <dgm:resizeHandles/>
        </dgm:presLayoutVars>
      </dgm:prSet>
      <dgm:spPr/>
    </dgm:pt>
    <dgm:pt modelId="{0F1BBC3F-E82A-4544-9BB1-385302DB41E7}" type="pres">
      <dgm:prSet presAssocID="{F81EB005-E4CC-4982-96FF-E7339FF18516}" presName="pyramid" presStyleLbl="node1" presStyleIdx="0" presStyleCnt="1"/>
      <dgm:spPr/>
      <dgm:t>
        <a:bodyPr/>
        <a:lstStyle/>
        <a:p>
          <a:endParaRPr lang="en-US"/>
        </a:p>
      </dgm:t>
    </dgm:pt>
    <dgm:pt modelId="{F1D1E40D-4F5C-484C-9F89-645143443D80}" type="pres">
      <dgm:prSet presAssocID="{F81EB005-E4CC-4982-96FF-E7339FF18516}" presName="theList" presStyleCnt="0"/>
      <dgm:spPr/>
    </dgm:pt>
    <dgm:pt modelId="{8C406122-ADCC-4513-AFA1-0ECDA99643A9}" type="pres">
      <dgm:prSet presAssocID="{3E5E9307-394A-41FC-9F0D-45D7D92F4E37}" presName="aNode" presStyleLbl="fgAcc1" presStyleIdx="0" presStyleCnt="1" custScaleX="193079" custScaleY="25366" custLinFactY="-20385" custLinFactNeighborX="-15069" custLinFactNeighborY="-100000">
        <dgm:presLayoutVars>
          <dgm:bulletEnabled val="1"/>
        </dgm:presLayoutVars>
      </dgm:prSet>
      <dgm:spPr/>
      <dgm:t>
        <a:bodyPr/>
        <a:lstStyle/>
        <a:p>
          <a:endParaRPr lang="en-US"/>
        </a:p>
      </dgm:t>
    </dgm:pt>
    <dgm:pt modelId="{507D41DA-345C-4E76-AE03-031A5F00765D}" type="pres">
      <dgm:prSet presAssocID="{3E5E9307-394A-41FC-9F0D-45D7D92F4E37}" presName="aSpace" presStyleCnt="0"/>
      <dgm:spPr/>
    </dgm:pt>
  </dgm:ptLst>
  <dgm:cxnLst>
    <dgm:cxn modelId="{A9EA2AD2-5B40-481C-BA13-4B4D77713376}" srcId="{3E5E9307-394A-41FC-9F0D-45D7D92F4E37}" destId="{3D8CE2B0-3145-4971-B6B6-0BC9ABF835E8}" srcOrd="0" destOrd="0" parTransId="{F45DA43C-19FA-4916-BF95-E6E8A430A82B}" sibTransId="{768C9E36-656E-497A-9C52-2C11B46C7450}"/>
    <dgm:cxn modelId="{53A6C8D6-27C4-464A-8A10-C0DC3DB6E75B}" type="presOf" srcId="{3D8CE2B0-3145-4971-B6B6-0BC9ABF835E8}" destId="{8C406122-ADCC-4513-AFA1-0ECDA99643A9}" srcOrd="0" destOrd="1" presId="urn:microsoft.com/office/officeart/2005/8/layout/pyramid2"/>
    <dgm:cxn modelId="{99CE9CD5-6974-4EF8-B77F-4857ED7692A0}" type="presOf" srcId="{F81EB005-E4CC-4982-96FF-E7339FF18516}" destId="{3FC5D54D-3FA4-44B6-AC6E-6163E51C4437}" srcOrd="0" destOrd="0" presId="urn:microsoft.com/office/officeart/2005/8/layout/pyramid2"/>
    <dgm:cxn modelId="{91E72A00-C9D6-4C1D-A564-C029648042AC}" type="presOf" srcId="{3E5E9307-394A-41FC-9F0D-45D7D92F4E37}" destId="{8C406122-ADCC-4513-AFA1-0ECDA99643A9}" srcOrd="0" destOrd="0" presId="urn:microsoft.com/office/officeart/2005/8/layout/pyramid2"/>
    <dgm:cxn modelId="{62E06D3C-AF9D-4DE1-8254-99DE8D064ADE}" srcId="{F81EB005-E4CC-4982-96FF-E7339FF18516}" destId="{3E5E9307-394A-41FC-9F0D-45D7D92F4E37}" srcOrd="0" destOrd="0" parTransId="{2E091FB0-5BED-4A35-AE60-32E4079AF7F2}" sibTransId="{920A1B1C-6892-44A1-93F3-402036AE3697}"/>
    <dgm:cxn modelId="{AEC1C59D-C296-45FE-987D-9E82F805B9A5}" type="presParOf" srcId="{3FC5D54D-3FA4-44B6-AC6E-6163E51C4437}" destId="{0F1BBC3F-E82A-4544-9BB1-385302DB41E7}" srcOrd="0" destOrd="0" presId="urn:microsoft.com/office/officeart/2005/8/layout/pyramid2"/>
    <dgm:cxn modelId="{250DBB22-9196-4398-B0D5-05ABF592D5C9}" type="presParOf" srcId="{3FC5D54D-3FA4-44B6-AC6E-6163E51C4437}" destId="{F1D1E40D-4F5C-484C-9F89-645143443D80}" srcOrd="1" destOrd="0" presId="urn:microsoft.com/office/officeart/2005/8/layout/pyramid2"/>
    <dgm:cxn modelId="{69B67566-BA54-418A-90DF-66779759087F}" type="presParOf" srcId="{F1D1E40D-4F5C-484C-9F89-645143443D80}" destId="{8C406122-ADCC-4513-AFA1-0ECDA99643A9}" srcOrd="0" destOrd="0" presId="urn:microsoft.com/office/officeart/2005/8/layout/pyramid2"/>
    <dgm:cxn modelId="{7BCCEE4F-712D-47CE-9176-42AC04DBBCA8}" type="presParOf" srcId="{F1D1E40D-4F5C-484C-9F89-645143443D80}" destId="{507D41DA-345C-4E76-AE03-031A5F00765D}" srcOrd="1"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421"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027" y="0"/>
            <a:ext cx="2972421" cy="465138"/>
          </a:xfrm>
          <a:prstGeom prst="rect">
            <a:avLst/>
          </a:prstGeom>
        </p:spPr>
        <p:txBody>
          <a:bodyPr vert="horz" lIns="91440" tIns="45720" rIns="91440" bIns="45720" rtlCol="0"/>
          <a:lstStyle>
            <a:lvl1pPr algn="r">
              <a:defRPr sz="1200"/>
            </a:lvl1pPr>
          </a:lstStyle>
          <a:p>
            <a:fld id="{2F69F348-2C7F-401C-92D7-DC4CE7899B6F}" type="datetimeFigureOut">
              <a:rPr lang="en-US" smtClean="0"/>
              <a:pPr/>
              <a:t>7/20/2015</a:t>
            </a:fld>
            <a:endParaRPr lang="en-US" dirty="0"/>
          </a:p>
        </p:txBody>
      </p:sp>
      <p:sp>
        <p:nvSpPr>
          <p:cNvPr id="4" name="Footer Placeholder 3"/>
          <p:cNvSpPr>
            <a:spLocks noGrp="1"/>
          </p:cNvSpPr>
          <p:nvPr>
            <p:ph type="ftr" sz="quarter" idx="2"/>
          </p:nvPr>
        </p:nvSpPr>
        <p:spPr>
          <a:xfrm>
            <a:off x="1" y="8829675"/>
            <a:ext cx="2972421"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027" y="8829675"/>
            <a:ext cx="2972421" cy="465138"/>
          </a:xfrm>
          <a:prstGeom prst="rect">
            <a:avLst/>
          </a:prstGeom>
        </p:spPr>
        <p:txBody>
          <a:bodyPr vert="horz" lIns="91440" tIns="45720" rIns="91440" bIns="45720" rtlCol="0" anchor="b"/>
          <a:lstStyle>
            <a:lvl1pPr algn="r">
              <a:defRPr sz="1200"/>
            </a:lvl1pPr>
          </a:lstStyle>
          <a:p>
            <a:fld id="{EDDAE607-FF26-4835-9EAD-DBB3FB491D1B}" type="slidenum">
              <a:rPr lang="en-US" smtClean="0"/>
              <a:pPr/>
              <a:t>‹#›</a:t>
            </a:fld>
            <a:endParaRPr lang="en-US" dirty="0"/>
          </a:p>
        </p:txBody>
      </p:sp>
    </p:spTree>
    <p:extLst>
      <p:ext uri="{BB962C8B-B14F-4D97-AF65-F5344CB8AC3E}">
        <p14:creationId xmlns:p14="http://schemas.microsoft.com/office/powerpoint/2010/main" val="1102294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3177" tIns="46589" rIns="93177" bIns="46589" rtlCol="0"/>
          <a:lstStyle>
            <a:lvl1pPr algn="r">
              <a:defRPr sz="1200"/>
            </a:lvl1pPr>
          </a:lstStyle>
          <a:p>
            <a:fld id="{3907AD67-7C60-4008-9560-6C146AAB157C}" type="datetimeFigureOut">
              <a:rPr lang="en-US" smtClean="0"/>
              <a:pPr/>
              <a:t>7/20/2015</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3177" tIns="46589" rIns="93177" bIns="46589" rtlCol="0" anchor="b"/>
          <a:lstStyle>
            <a:lvl1pPr algn="r">
              <a:defRPr sz="1200"/>
            </a:lvl1pPr>
          </a:lstStyle>
          <a:p>
            <a:fld id="{E66FA965-B4FE-420C-8A3C-83B71E304D16}" type="slidenum">
              <a:rPr lang="en-US" smtClean="0"/>
              <a:pPr/>
              <a:t>‹#›</a:t>
            </a:fld>
            <a:endParaRPr lang="en-US" dirty="0"/>
          </a:p>
        </p:txBody>
      </p:sp>
    </p:spTree>
    <p:extLst>
      <p:ext uri="{BB962C8B-B14F-4D97-AF65-F5344CB8AC3E}">
        <p14:creationId xmlns:p14="http://schemas.microsoft.com/office/powerpoint/2010/main" val="4216175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8BF0F43-3359-469A-945E-E61A90F614E0}" type="slidenum">
              <a:rPr lang="en-US" altLang="en-US" smtClean="0"/>
              <a:pPr>
                <a:spcBef>
                  <a:spcPct val="0"/>
                </a:spcBef>
              </a:pPr>
              <a:t>1</a:t>
            </a:fld>
            <a:endParaRPr lang="en-US" altLang="en-US" smtClean="0"/>
          </a:p>
        </p:txBody>
      </p:sp>
    </p:spTree>
    <p:extLst>
      <p:ext uri="{BB962C8B-B14F-4D97-AF65-F5344CB8AC3E}">
        <p14:creationId xmlns:p14="http://schemas.microsoft.com/office/powerpoint/2010/main" val="9770170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pPr marL="174708" indent="-174708">
              <a:buFont typeface="Arial" pitchFamily="34" charset="0"/>
              <a:buChar char="•"/>
            </a:pP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baseline="0" dirty="0" smtClean="0"/>
          </a:p>
        </p:txBody>
      </p:sp>
      <p:sp>
        <p:nvSpPr>
          <p:cNvPr id="4" name="Slide Number Placeholder 3"/>
          <p:cNvSpPr>
            <a:spLocks noGrp="1"/>
          </p:cNvSpPr>
          <p:nvPr>
            <p:ph type="sldNum" sz="quarter" idx="10"/>
          </p:nvPr>
        </p:nvSpPr>
        <p:spPr/>
        <p:txBody>
          <a:bodyPr/>
          <a:lstStyle/>
          <a:p>
            <a:fld id="{E66FA965-B4FE-420C-8A3C-83B71E304D16}" type="slidenum">
              <a:rPr lang="en-US" smtClean="0"/>
              <a:pPr/>
              <a:t>23</a:t>
            </a:fld>
            <a:endParaRPr lang="en-US" dirty="0"/>
          </a:p>
        </p:txBody>
      </p:sp>
    </p:spTree>
    <p:extLst>
      <p:ext uri="{BB962C8B-B14F-4D97-AF65-F5344CB8AC3E}">
        <p14:creationId xmlns:p14="http://schemas.microsoft.com/office/powerpoint/2010/main" val="31054786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baseline="0" dirty="0" smtClean="0"/>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55CD790-025B-4CC7-A6E2-6DDFA9087807}" type="slidenum">
              <a:rPr lang="en-US"/>
              <a:pPr fontAlgn="base">
                <a:spcBef>
                  <a:spcPct val="0"/>
                </a:spcBef>
                <a:spcAft>
                  <a:spcPct val="0"/>
                </a:spcAft>
              </a:pPr>
              <a:t>24</a:t>
            </a:fld>
            <a:endParaRPr lang="en-US"/>
          </a:p>
        </p:txBody>
      </p:sp>
    </p:spTree>
    <p:extLst>
      <p:ext uri="{BB962C8B-B14F-4D97-AF65-F5344CB8AC3E}">
        <p14:creationId xmlns:p14="http://schemas.microsoft.com/office/powerpoint/2010/main" val="642871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dirty="0" smtClean="0"/>
              <a:t>Objective of presentation: to share with PEMPAL Executive, results as drawn from BCOP’s submission to the MTR.</a:t>
            </a:r>
          </a:p>
          <a:p>
            <a:pPr algn="just"/>
            <a:endParaRPr lang="en-US" sz="1200" dirty="0" smtClean="0"/>
          </a:p>
          <a:p>
            <a:pPr algn="just"/>
            <a:r>
              <a:rPr lang="en-US" sz="1200" dirty="0" smtClean="0"/>
              <a:t>The draft submission was prepared by the BCOP Resource Team, and reviewed by the BCOP Executive Committee, with additional input provided where needed including provision of success stories and quotes from member country senior officials about benefits and value of PEMPAL.</a:t>
            </a:r>
          </a:p>
          <a:p>
            <a:pPr algn="just"/>
            <a:endParaRPr lang="en-US" sz="1200" dirty="0" smtClean="0"/>
          </a:p>
          <a:p>
            <a:pPr algn="just"/>
            <a:r>
              <a:rPr lang="en-US" sz="1200" dirty="0" smtClean="0"/>
              <a:t>A presentation on the MTR was also made to all BCOP members at the 2015 plenary meeting in Armenia, and 27/61 (44%) BCOP members including most (7/10) BCOP Executive Committee members filled out the MTR member survey.</a:t>
            </a:r>
            <a:endParaRPr lang="ru-RU" dirty="0" smtClean="0"/>
          </a:p>
          <a:p>
            <a:endParaRPr lang="en-US" dirty="0"/>
          </a:p>
        </p:txBody>
      </p:sp>
      <p:sp>
        <p:nvSpPr>
          <p:cNvPr id="4" name="Slide Number Placeholder 3"/>
          <p:cNvSpPr>
            <a:spLocks noGrp="1"/>
          </p:cNvSpPr>
          <p:nvPr>
            <p:ph type="sldNum" sz="quarter" idx="10"/>
          </p:nvPr>
        </p:nvSpPr>
        <p:spPr/>
        <p:txBody>
          <a:bodyPr/>
          <a:lstStyle/>
          <a:p>
            <a:fld id="{E66FA965-B4FE-420C-8A3C-83B71E304D16}" type="slidenum">
              <a:rPr lang="en-US" smtClean="0"/>
              <a:pPr/>
              <a:t>2</a:t>
            </a:fld>
            <a:endParaRPr lang="en-US" dirty="0"/>
          </a:p>
        </p:txBody>
      </p:sp>
    </p:spTree>
    <p:extLst>
      <p:ext uri="{BB962C8B-B14F-4D97-AF65-F5344CB8AC3E}">
        <p14:creationId xmlns:p14="http://schemas.microsoft.com/office/powerpoint/2010/main" val="4095970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baseline="0" dirty="0" smtClean="0"/>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55CD790-025B-4CC7-A6E2-6DDFA9087807}" type="slidenum">
              <a:rPr lang="en-US"/>
              <a:pPr fontAlgn="base">
                <a:spcBef>
                  <a:spcPct val="0"/>
                </a:spcBef>
                <a:spcAft>
                  <a:spcPct val="0"/>
                </a:spcAft>
              </a:pPr>
              <a:t>4</a:t>
            </a:fld>
            <a:endParaRPr lang="en-US"/>
          </a:p>
        </p:txBody>
      </p:sp>
    </p:spTree>
    <p:extLst>
      <p:ext uri="{BB962C8B-B14F-4D97-AF65-F5344CB8AC3E}">
        <p14:creationId xmlns:p14="http://schemas.microsoft.com/office/powerpoint/2010/main" val="2426523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a:spcBef>
                <a:spcPct val="0"/>
              </a:spcBef>
            </a:pPr>
            <a:endParaRPr lang="ru-RU" dirty="0" smtClean="0"/>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55CD790-025B-4CC7-A6E2-6DDFA9087807}" type="slidenum">
              <a:rPr lang="en-US"/>
              <a:pPr fontAlgn="base">
                <a:spcBef>
                  <a:spcPct val="0"/>
                </a:spcBef>
                <a:spcAft>
                  <a:spcPct val="0"/>
                </a:spcAft>
              </a:pPr>
              <a:t>5</a:t>
            </a:fld>
            <a:endParaRPr lang="en-US"/>
          </a:p>
        </p:txBody>
      </p:sp>
    </p:spTree>
    <p:extLst>
      <p:ext uri="{BB962C8B-B14F-4D97-AF65-F5344CB8AC3E}">
        <p14:creationId xmlns:p14="http://schemas.microsoft.com/office/powerpoint/2010/main" val="3069752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baseline="0" dirty="0" smtClean="0"/>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55CD790-025B-4CC7-A6E2-6DDFA9087807}" type="slidenum">
              <a:rPr lang="en-US"/>
              <a:pPr fontAlgn="base">
                <a:spcBef>
                  <a:spcPct val="0"/>
                </a:spcBef>
                <a:spcAft>
                  <a:spcPct val="0"/>
                </a:spcAft>
              </a:pPr>
              <a:t>6</a:t>
            </a:fld>
            <a:endParaRPr lang="en-US"/>
          </a:p>
        </p:txBody>
      </p:sp>
    </p:spTree>
    <p:extLst>
      <p:ext uri="{BB962C8B-B14F-4D97-AF65-F5344CB8AC3E}">
        <p14:creationId xmlns:p14="http://schemas.microsoft.com/office/powerpoint/2010/main" val="1311030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pPr marL="174708" indent="-174708">
              <a:buFont typeface="Arial" pitchFamily="34" charset="0"/>
              <a:buChar char="•"/>
            </a:pP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baseline="0" dirty="0" smtClean="0"/>
          </a:p>
        </p:txBody>
      </p:sp>
      <p:sp>
        <p:nvSpPr>
          <p:cNvPr id="4" name="Slide Number Placeholder 3"/>
          <p:cNvSpPr>
            <a:spLocks noGrp="1"/>
          </p:cNvSpPr>
          <p:nvPr>
            <p:ph type="sldNum" sz="quarter" idx="10"/>
          </p:nvPr>
        </p:nvSpPr>
        <p:spPr/>
        <p:txBody>
          <a:bodyPr/>
          <a:lstStyle/>
          <a:p>
            <a:fld id="{E66FA965-B4FE-420C-8A3C-83B71E304D16}" type="slidenum">
              <a:rPr lang="en-US" smtClean="0"/>
              <a:pPr/>
              <a:t>9</a:t>
            </a:fld>
            <a:endParaRPr lang="en-US" dirty="0"/>
          </a:p>
        </p:txBody>
      </p:sp>
    </p:spTree>
    <p:extLst>
      <p:ext uri="{BB962C8B-B14F-4D97-AF65-F5344CB8AC3E}">
        <p14:creationId xmlns:p14="http://schemas.microsoft.com/office/powerpoint/2010/main" val="3620732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pPr marL="174708" indent="-174708">
              <a:buFont typeface="Arial" pitchFamily="34" charset="0"/>
              <a:buChar char="•"/>
            </a:pP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baseline="0" dirty="0" smtClean="0"/>
          </a:p>
        </p:txBody>
      </p:sp>
      <p:sp>
        <p:nvSpPr>
          <p:cNvPr id="4" name="Slide Number Placeholder 3"/>
          <p:cNvSpPr>
            <a:spLocks noGrp="1"/>
          </p:cNvSpPr>
          <p:nvPr>
            <p:ph type="sldNum" sz="quarter" idx="10"/>
          </p:nvPr>
        </p:nvSpPr>
        <p:spPr/>
        <p:txBody>
          <a:bodyPr/>
          <a:lstStyle/>
          <a:p>
            <a:fld id="{E66FA965-B4FE-420C-8A3C-83B71E304D16}" type="slidenum">
              <a:rPr lang="en-US" smtClean="0"/>
              <a:pPr/>
              <a:t>12</a:t>
            </a:fld>
            <a:endParaRPr lang="en-US" dirty="0"/>
          </a:p>
        </p:txBody>
      </p:sp>
    </p:spTree>
    <p:extLst>
      <p:ext uri="{BB962C8B-B14F-4D97-AF65-F5344CB8AC3E}">
        <p14:creationId xmlns:p14="http://schemas.microsoft.com/office/powerpoint/2010/main" val="26146260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1544855-BF05-4DAE-BF4A-0000CA3ED603}" type="slidenum">
              <a:rPr lang="en-US" altLang="en-US">
                <a:latin typeface="Calibri" panose="020F0502020204030204" pitchFamily="34" charset="0"/>
              </a:rPr>
              <a:pPr/>
              <a:t>14</a:t>
            </a:fld>
            <a:endParaRPr lang="en-US" altLang="en-US">
              <a:latin typeface="Calibri" panose="020F0502020204030204" pitchFamily="34" charset="0"/>
            </a:endParaRPr>
          </a:p>
        </p:txBody>
      </p:sp>
    </p:spTree>
    <p:extLst>
      <p:ext uri="{BB962C8B-B14F-4D97-AF65-F5344CB8AC3E}">
        <p14:creationId xmlns:p14="http://schemas.microsoft.com/office/powerpoint/2010/main" val="41151880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pPr marL="174708" indent="-174708">
              <a:buFont typeface="Arial" pitchFamily="34" charset="0"/>
              <a:buChar char="•"/>
            </a:pP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baseline="0" dirty="0" smtClean="0"/>
          </a:p>
        </p:txBody>
      </p:sp>
      <p:sp>
        <p:nvSpPr>
          <p:cNvPr id="4" name="Slide Number Placeholder 3"/>
          <p:cNvSpPr>
            <a:spLocks noGrp="1"/>
          </p:cNvSpPr>
          <p:nvPr>
            <p:ph type="sldNum" sz="quarter" idx="10"/>
          </p:nvPr>
        </p:nvSpPr>
        <p:spPr/>
        <p:txBody>
          <a:bodyPr/>
          <a:lstStyle/>
          <a:p>
            <a:fld id="{E66FA965-B4FE-420C-8A3C-83B71E304D16}" type="slidenum">
              <a:rPr lang="en-US" smtClean="0"/>
              <a:pPr/>
              <a:t>18</a:t>
            </a:fld>
            <a:endParaRPr lang="en-US" dirty="0"/>
          </a:p>
        </p:txBody>
      </p:sp>
    </p:spTree>
    <p:extLst>
      <p:ext uri="{BB962C8B-B14F-4D97-AF65-F5344CB8AC3E}">
        <p14:creationId xmlns:p14="http://schemas.microsoft.com/office/powerpoint/2010/main" val="2820005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DBF2E64-0A67-474B-A639-17E615330E46}" type="datetime1">
              <a:rPr lang="en-US" smtClean="0"/>
              <a:pPr/>
              <a:t>7/20/2015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9792E3-0ED1-4636-9AD2-0933D53E70C7}" type="slidenum">
              <a:rPr lang="en-US" smtClean="0"/>
              <a:pPr/>
              <a:t>‹#›</a:t>
            </a:fld>
            <a:endParaRPr lang="en-US" dirty="0"/>
          </a:p>
        </p:txBody>
      </p:sp>
    </p:spTree>
    <p:extLst>
      <p:ext uri="{BB962C8B-B14F-4D97-AF65-F5344CB8AC3E}">
        <p14:creationId xmlns:p14="http://schemas.microsoft.com/office/powerpoint/2010/main" val="4157277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02589C-FC03-4259-8BBC-0BD281CB6FD4}" type="datetime1">
              <a:rPr lang="en-US" smtClean="0"/>
              <a:pPr/>
              <a:t>7/20/2015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9792E3-0ED1-4636-9AD2-0933D53E70C7}" type="slidenum">
              <a:rPr lang="en-US" smtClean="0"/>
              <a:pPr/>
              <a:t>‹#›</a:t>
            </a:fld>
            <a:endParaRPr lang="en-US" dirty="0"/>
          </a:p>
        </p:txBody>
      </p:sp>
    </p:spTree>
    <p:extLst>
      <p:ext uri="{BB962C8B-B14F-4D97-AF65-F5344CB8AC3E}">
        <p14:creationId xmlns:p14="http://schemas.microsoft.com/office/powerpoint/2010/main" val="764608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0EECDC-4F87-4C25-B3AD-A2774A9FCBD3}" type="datetime1">
              <a:rPr lang="en-US" smtClean="0"/>
              <a:pPr/>
              <a:t>7/20/2015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9792E3-0ED1-4636-9AD2-0933D53E70C7}" type="slidenum">
              <a:rPr lang="en-US" smtClean="0"/>
              <a:pPr/>
              <a:t>‹#›</a:t>
            </a:fld>
            <a:endParaRPr lang="en-US" dirty="0"/>
          </a:p>
        </p:txBody>
      </p:sp>
    </p:spTree>
    <p:extLst>
      <p:ext uri="{BB962C8B-B14F-4D97-AF65-F5344CB8AC3E}">
        <p14:creationId xmlns:p14="http://schemas.microsoft.com/office/powerpoint/2010/main" val="3662217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EF2C02-1F7B-454E-8A54-3041221DBA6F}" type="datetime1">
              <a:rPr lang="en-US" smtClean="0"/>
              <a:pPr/>
              <a:t>7/20/2015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B9792E3-0ED1-4636-9AD2-0933D53E70C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C76936-CDE1-44C9-8756-609327187BEC}" type="datetime1">
              <a:rPr lang="en-US" smtClean="0"/>
              <a:pPr/>
              <a:t>7/20/2015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9792E3-0ED1-4636-9AD2-0933D53E70C7}" type="slidenum">
              <a:rPr lang="en-US" smtClean="0"/>
              <a:pPr/>
              <a:t>‹#›</a:t>
            </a:fld>
            <a:endParaRPr lang="en-US" dirty="0"/>
          </a:p>
        </p:txBody>
      </p:sp>
    </p:spTree>
    <p:extLst>
      <p:ext uri="{BB962C8B-B14F-4D97-AF65-F5344CB8AC3E}">
        <p14:creationId xmlns:p14="http://schemas.microsoft.com/office/powerpoint/2010/main" val="2613593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EDC727-D177-4367-A10D-85F66D20A87B}" type="datetime1">
              <a:rPr lang="en-US" smtClean="0"/>
              <a:pPr/>
              <a:t>7/20/2015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9792E3-0ED1-4636-9AD2-0933D53E70C7}" type="slidenum">
              <a:rPr lang="en-US" smtClean="0"/>
              <a:pPr/>
              <a:t>‹#›</a:t>
            </a:fld>
            <a:endParaRPr lang="en-US" dirty="0"/>
          </a:p>
        </p:txBody>
      </p:sp>
    </p:spTree>
    <p:extLst>
      <p:ext uri="{BB962C8B-B14F-4D97-AF65-F5344CB8AC3E}">
        <p14:creationId xmlns:p14="http://schemas.microsoft.com/office/powerpoint/2010/main" val="1510295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327EE1-2D06-409D-94E9-C88BA720C917}" type="datetime1">
              <a:rPr lang="en-US" smtClean="0"/>
              <a:pPr/>
              <a:t>7/20/2015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B9792E3-0ED1-4636-9AD2-0933D53E70C7}" type="slidenum">
              <a:rPr lang="en-US" smtClean="0"/>
              <a:pPr/>
              <a:t>‹#›</a:t>
            </a:fld>
            <a:endParaRPr lang="en-US" dirty="0"/>
          </a:p>
        </p:txBody>
      </p:sp>
    </p:spTree>
    <p:extLst>
      <p:ext uri="{BB962C8B-B14F-4D97-AF65-F5344CB8AC3E}">
        <p14:creationId xmlns:p14="http://schemas.microsoft.com/office/powerpoint/2010/main" val="748927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672D95-2A0A-4837-AE48-53DD1A2E57A4}" type="datetime1">
              <a:rPr lang="en-US" smtClean="0"/>
              <a:pPr/>
              <a:t>7/20/2015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B9792E3-0ED1-4636-9AD2-0933D53E70C7}" type="slidenum">
              <a:rPr lang="en-US" smtClean="0"/>
              <a:pPr/>
              <a:t>‹#›</a:t>
            </a:fld>
            <a:endParaRPr lang="en-US" dirty="0"/>
          </a:p>
        </p:txBody>
      </p:sp>
    </p:spTree>
    <p:extLst>
      <p:ext uri="{BB962C8B-B14F-4D97-AF65-F5344CB8AC3E}">
        <p14:creationId xmlns:p14="http://schemas.microsoft.com/office/powerpoint/2010/main" val="1829201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18A60B-CE01-4442-B45E-2835CD8C19AA}" type="datetime1">
              <a:rPr lang="en-US" smtClean="0"/>
              <a:pPr/>
              <a:t>7/20/2015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B9792E3-0ED1-4636-9AD2-0933D53E70C7}" type="slidenum">
              <a:rPr lang="en-US" smtClean="0"/>
              <a:pPr/>
              <a:t>‹#›</a:t>
            </a:fld>
            <a:endParaRPr lang="en-US" dirty="0"/>
          </a:p>
        </p:txBody>
      </p:sp>
    </p:spTree>
    <p:extLst>
      <p:ext uri="{BB962C8B-B14F-4D97-AF65-F5344CB8AC3E}">
        <p14:creationId xmlns:p14="http://schemas.microsoft.com/office/powerpoint/2010/main" val="1268510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001E71-AD02-4FB2-A70E-7F4274975F0E}" type="datetime1">
              <a:rPr lang="en-US" smtClean="0"/>
              <a:pPr/>
              <a:t>7/20/2015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B9792E3-0ED1-4636-9AD2-0933D53E70C7}" type="slidenum">
              <a:rPr lang="en-US" smtClean="0"/>
              <a:pPr/>
              <a:t>‹#›</a:t>
            </a:fld>
            <a:endParaRPr lang="en-US" dirty="0"/>
          </a:p>
        </p:txBody>
      </p:sp>
    </p:spTree>
    <p:extLst>
      <p:ext uri="{BB962C8B-B14F-4D97-AF65-F5344CB8AC3E}">
        <p14:creationId xmlns:p14="http://schemas.microsoft.com/office/powerpoint/2010/main" val="1632712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C8F447-F262-404B-9C87-E9F53C2B0C74}" type="datetime1">
              <a:rPr lang="en-US" smtClean="0"/>
              <a:pPr/>
              <a:t>7/20/2015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B9792E3-0ED1-4636-9AD2-0933D53E70C7}" type="slidenum">
              <a:rPr lang="en-US" smtClean="0"/>
              <a:pPr/>
              <a:t>‹#›</a:t>
            </a:fld>
            <a:endParaRPr lang="en-US" dirty="0"/>
          </a:p>
        </p:txBody>
      </p:sp>
    </p:spTree>
    <p:extLst>
      <p:ext uri="{BB962C8B-B14F-4D97-AF65-F5344CB8AC3E}">
        <p14:creationId xmlns:p14="http://schemas.microsoft.com/office/powerpoint/2010/main" val="218598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1495E1-C638-4617-8F56-1143B3659993}" type="datetime1">
              <a:rPr lang="en-US" smtClean="0"/>
              <a:pPr/>
              <a:t>7/20/2015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B9792E3-0ED1-4636-9AD2-0933D53E70C7}" type="slidenum">
              <a:rPr lang="en-US" smtClean="0"/>
              <a:pPr/>
              <a:t>‹#›</a:t>
            </a:fld>
            <a:endParaRPr lang="en-US" dirty="0"/>
          </a:p>
        </p:txBody>
      </p:sp>
    </p:spTree>
    <p:extLst>
      <p:ext uri="{BB962C8B-B14F-4D97-AF65-F5344CB8AC3E}">
        <p14:creationId xmlns:p14="http://schemas.microsoft.com/office/powerpoint/2010/main" val="1674838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EF2C02-1F7B-454E-8A54-3041221DBA6F}" type="datetime1">
              <a:rPr lang="en-US" smtClean="0"/>
              <a:pPr/>
              <a:t>7/20/2015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9792E3-0ED1-4636-9AD2-0933D53E70C7}" type="slidenum">
              <a:rPr lang="en-US" smtClean="0"/>
              <a:pPr/>
              <a:t>‹#›</a:t>
            </a:fld>
            <a:endParaRPr lang="en-US" dirty="0"/>
          </a:p>
        </p:txBody>
      </p:sp>
    </p:spTree>
    <p:extLst>
      <p:ext uri="{BB962C8B-B14F-4D97-AF65-F5344CB8AC3E}">
        <p14:creationId xmlns:p14="http://schemas.microsoft.com/office/powerpoint/2010/main" val="24611114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emf"/><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gif"/><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notesSlide" Target="../notesSlides/notesSlide4.xml"/><Relationship Id="rId7" Type="http://schemas.openxmlformats.org/officeDocument/2006/relationships/package" Target="../embeddings/Microsoft_Excel_Worksheet1.xlsx"/><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6.gif"/><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6.gif"/></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0" y="2971800"/>
            <a:ext cx="2527877" cy="2857500"/>
          </a:xfrm>
          <a:prstGeom prst="rect">
            <a:avLst/>
          </a:prstGeom>
        </p:spPr>
      </p:pic>
      <p:sp>
        <p:nvSpPr>
          <p:cNvPr id="4098" name="Title 1"/>
          <p:cNvSpPr>
            <a:spLocks noGrp="1"/>
          </p:cNvSpPr>
          <p:nvPr>
            <p:ph type="ctrTitle"/>
          </p:nvPr>
        </p:nvSpPr>
        <p:spPr>
          <a:xfrm>
            <a:off x="990600" y="1676400"/>
            <a:ext cx="7467600" cy="1924050"/>
          </a:xfrm>
        </p:spPr>
        <p:txBody>
          <a:bodyPr/>
          <a:lstStyle/>
          <a:p>
            <a:pPr eaLnBrk="1" hangingPunct="1"/>
            <a:r>
              <a:rPr lang="en-US" altLang="en-US" b="1" dirty="0" smtClean="0">
                <a:solidFill>
                  <a:srgbClr val="002060"/>
                </a:solidFill>
              </a:rPr>
              <a:t>Budget </a:t>
            </a:r>
            <a:r>
              <a:rPr lang="bs-Latn-BA" altLang="en-US" b="1" dirty="0" smtClean="0">
                <a:solidFill>
                  <a:srgbClr val="002060"/>
                </a:solidFill>
              </a:rPr>
              <a:t>Community of Practice (</a:t>
            </a:r>
            <a:r>
              <a:rPr lang="en-US" altLang="en-US" b="1" dirty="0">
                <a:solidFill>
                  <a:srgbClr val="002060"/>
                </a:solidFill>
              </a:rPr>
              <a:t>B</a:t>
            </a:r>
            <a:r>
              <a:rPr lang="bs-Latn-BA" altLang="en-US" b="1" dirty="0" smtClean="0">
                <a:solidFill>
                  <a:srgbClr val="002060"/>
                </a:solidFill>
              </a:rPr>
              <a:t>COP)</a:t>
            </a:r>
            <a:endParaRPr lang="en-US" altLang="en-US" b="1" dirty="0" smtClean="0">
              <a:solidFill>
                <a:srgbClr val="002060"/>
              </a:solidFill>
            </a:endParaRPr>
          </a:p>
        </p:txBody>
      </p:sp>
      <p:sp>
        <p:nvSpPr>
          <p:cNvPr id="3" name="Subtitle 2"/>
          <p:cNvSpPr>
            <a:spLocks noGrp="1"/>
          </p:cNvSpPr>
          <p:nvPr>
            <p:ph type="subTitle" idx="1"/>
          </p:nvPr>
        </p:nvSpPr>
        <p:spPr>
          <a:xfrm>
            <a:off x="1371600" y="4191000"/>
            <a:ext cx="6400800" cy="762000"/>
          </a:xfrm>
        </p:spPr>
        <p:txBody>
          <a:bodyPr rtlCol="0">
            <a:normAutofit fontScale="92500" lnSpcReduction="10000"/>
          </a:bodyPr>
          <a:lstStyle/>
          <a:p>
            <a:pPr eaLnBrk="1" fontAlgn="auto" hangingPunct="1">
              <a:spcAft>
                <a:spcPts val="0"/>
              </a:spcAft>
              <a:defRPr/>
            </a:pPr>
            <a:r>
              <a:rPr lang="en-US" sz="2400" i="1" dirty="0" smtClean="0">
                <a:solidFill>
                  <a:schemeClr val="tx1">
                    <a:lumMod val="95000"/>
                    <a:lumOff val="5000"/>
                  </a:schemeClr>
                </a:solidFill>
              </a:rPr>
              <a:t>Mid-Term Review of PEMPAL Strategy</a:t>
            </a:r>
          </a:p>
          <a:p>
            <a:pPr eaLnBrk="1" fontAlgn="auto" hangingPunct="1">
              <a:spcAft>
                <a:spcPts val="0"/>
              </a:spcAft>
              <a:defRPr/>
            </a:pPr>
            <a:r>
              <a:rPr lang="en-US" sz="2400" i="1" dirty="0" smtClean="0">
                <a:solidFill>
                  <a:schemeClr val="tx1">
                    <a:lumMod val="95000"/>
                    <a:lumOff val="5000"/>
                  </a:schemeClr>
                </a:solidFill>
              </a:rPr>
              <a:t>BCOP results and issues</a:t>
            </a:r>
          </a:p>
        </p:txBody>
      </p:sp>
      <p:pic>
        <p:nvPicPr>
          <p:cNvPr id="4100" name="Рисунок 11" descr="pempal-log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7048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Рисунок 15" descr="pempal-logo-top.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381000"/>
            <a:ext cx="3581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Box 5"/>
          <p:cNvSpPr txBox="1">
            <a:spLocks noChangeArrowheads="1"/>
          </p:cNvSpPr>
          <p:nvPr/>
        </p:nvSpPr>
        <p:spPr bwMode="auto">
          <a:xfrm>
            <a:off x="1524000" y="5578475"/>
            <a:ext cx="6858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dirty="0" smtClean="0"/>
              <a:t>BCOP Executive Committee</a:t>
            </a:r>
          </a:p>
          <a:p>
            <a:pPr algn="ctr" eaLnBrk="1" hangingPunct="1">
              <a:spcBef>
                <a:spcPct val="0"/>
              </a:spcBef>
              <a:buFontTx/>
              <a:buNone/>
            </a:pPr>
            <a:r>
              <a:rPr lang="en-US" altLang="en-US" sz="1800" dirty="0" smtClean="0"/>
              <a:t>Cross-COP </a:t>
            </a:r>
            <a:r>
              <a:rPr lang="en-US" altLang="en-US" sz="1800" dirty="0"/>
              <a:t>Executive Meeting</a:t>
            </a:r>
            <a:r>
              <a:rPr lang="bs-Latn-BA" altLang="en-US" sz="1800" dirty="0"/>
              <a:t>, </a:t>
            </a:r>
            <a:r>
              <a:rPr lang="en-US" altLang="en-US" sz="1800" dirty="0"/>
              <a:t>Vienna, July 2015</a:t>
            </a:r>
          </a:p>
        </p:txBody>
      </p:sp>
    </p:spTree>
    <p:extLst>
      <p:ext uri="{BB962C8B-B14F-4D97-AF65-F5344CB8AC3E}">
        <p14:creationId xmlns:p14="http://schemas.microsoft.com/office/powerpoint/2010/main" val="12301060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76201"/>
            <a:ext cx="8763000" cy="990600"/>
          </a:xfrm>
        </p:spPr>
        <p:txBody>
          <a:bodyPr>
            <a:normAutofit/>
          </a:bodyPr>
          <a:lstStyle/>
          <a:p>
            <a:pPr lvl="0"/>
            <a:r>
              <a:rPr lang="en-US" sz="2400" b="1" u="sng" dirty="0" smtClean="0"/>
              <a:t>Objective 1</a:t>
            </a:r>
            <a:r>
              <a:rPr lang="en-US" sz="2400" b="1" dirty="0" smtClean="0"/>
              <a:t>: PFM PRIORITIES OF MEMBER GOVERNMENTS ARE ADDRESSED BY THE PFM NETWORK PLATFORM (1)</a:t>
            </a:r>
            <a:endParaRPr lang="ru-RU" sz="2400" b="1" dirty="0"/>
          </a:p>
        </p:txBody>
      </p:sp>
      <p:sp>
        <p:nvSpPr>
          <p:cNvPr id="4" name="Номер слайда 3"/>
          <p:cNvSpPr>
            <a:spLocks noGrp="1"/>
          </p:cNvSpPr>
          <p:nvPr>
            <p:ph type="sldNum" sz="quarter" idx="12"/>
          </p:nvPr>
        </p:nvSpPr>
        <p:spPr/>
        <p:txBody>
          <a:bodyPr/>
          <a:lstStyle/>
          <a:p>
            <a:fld id="{7B9792E3-0ED1-4636-9AD2-0933D53E70C7}" type="slidenum">
              <a:rPr lang="en-US" smtClean="0"/>
              <a:pPr/>
              <a:t>10</a:t>
            </a:fld>
            <a:endParaRPr lang="en-US" dirty="0"/>
          </a:p>
        </p:txBody>
      </p:sp>
      <p:pic>
        <p:nvPicPr>
          <p:cNvPr id="5" name="Picture 3"/>
          <p:cNvPicPr/>
          <p:nvPr/>
        </p:nvPicPr>
        <p:blipFill>
          <a:blip r:embed="rId2" cstate="print"/>
          <a:srcRect/>
          <a:stretch>
            <a:fillRect/>
          </a:stretch>
        </p:blipFill>
        <p:spPr bwMode="auto">
          <a:xfrm>
            <a:off x="0" y="6172200"/>
            <a:ext cx="9144000" cy="762000"/>
          </a:xfrm>
          <a:prstGeom prst="rect">
            <a:avLst/>
          </a:prstGeom>
          <a:noFill/>
          <a:ln w="9525">
            <a:noFill/>
            <a:miter lim="800000"/>
            <a:headEnd/>
            <a:tailEnd/>
          </a:ln>
        </p:spPr>
      </p:pic>
      <p:sp>
        <p:nvSpPr>
          <p:cNvPr id="6" name="Content Placeholder 5"/>
          <p:cNvSpPr>
            <a:spLocks noGrp="1"/>
          </p:cNvSpPr>
          <p:nvPr>
            <p:ph idx="1"/>
          </p:nvPr>
        </p:nvSpPr>
        <p:spPr>
          <a:xfrm>
            <a:off x="152400" y="990600"/>
            <a:ext cx="8839200" cy="5257800"/>
          </a:xfrm>
        </p:spPr>
        <p:txBody>
          <a:bodyPr>
            <a:normAutofit fontScale="25000" lnSpcReduction="20000"/>
          </a:bodyPr>
          <a:lstStyle/>
          <a:p>
            <a:pPr marL="0" indent="0">
              <a:buNone/>
            </a:pPr>
            <a:endParaRPr lang="en-US" sz="1800" dirty="0"/>
          </a:p>
          <a:p>
            <a:pPr marL="457200" lvl="1" indent="0">
              <a:buNone/>
            </a:pPr>
            <a:r>
              <a:rPr lang="en-US" sz="6400" b="1" dirty="0"/>
              <a:t>BCOP Action plans</a:t>
            </a:r>
            <a:r>
              <a:rPr lang="en-US" sz="6400" dirty="0"/>
              <a:t>: </a:t>
            </a:r>
          </a:p>
          <a:p>
            <a:pPr lvl="1"/>
            <a:endParaRPr lang="en-US" sz="6400" dirty="0" smtClean="0"/>
          </a:p>
          <a:p>
            <a:pPr lvl="1"/>
            <a:r>
              <a:rPr lang="en-US" sz="6400" b="1" dirty="0" smtClean="0"/>
              <a:t>Consultation </a:t>
            </a:r>
            <a:r>
              <a:rPr lang="en-US" sz="6400" b="1" dirty="0"/>
              <a:t>on priorities </a:t>
            </a:r>
            <a:r>
              <a:rPr lang="en-US" sz="6400" dirty="0"/>
              <a:t>is undertaken at the </a:t>
            </a:r>
            <a:r>
              <a:rPr lang="en-US" sz="6400" dirty="0" smtClean="0"/>
              <a:t>BCOP plenary </a:t>
            </a:r>
            <a:r>
              <a:rPr lang="en-US" sz="6400" dirty="0"/>
              <a:t>meeting </a:t>
            </a:r>
            <a:r>
              <a:rPr lang="en-US" sz="6400" dirty="0" smtClean="0"/>
              <a:t> (February/March </a:t>
            </a:r>
            <a:r>
              <a:rPr lang="en-US" sz="6400" dirty="0"/>
              <a:t>each </a:t>
            </a:r>
            <a:r>
              <a:rPr lang="en-US" sz="6400" dirty="0" smtClean="0"/>
              <a:t>year), within budget parameters approved by Steering Committee.</a:t>
            </a:r>
          </a:p>
          <a:p>
            <a:pPr marL="457200" lvl="1" indent="0">
              <a:buNone/>
            </a:pPr>
            <a:endParaRPr lang="en-US" sz="6400" dirty="0" smtClean="0"/>
          </a:p>
          <a:p>
            <a:pPr lvl="1"/>
            <a:r>
              <a:rPr lang="en-US" sz="6400" b="1" dirty="0" smtClean="0"/>
              <a:t>Final decisions made by BCOP Executive Committee/members by vote</a:t>
            </a:r>
            <a:r>
              <a:rPr lang="en-US" sz="6400" dirty="0" smtClean="0"/>
              <a:t>.</a:t>
            </a:r>
          </a:p>
          <a:p>
            <a:pPr marL="457200" lvl="1" indent="0">
              <a:buNone/>
            </a:pPr>
            <a:endParaRPr lang="en-US" sz="6400" dirty="0"/>
          </a:p>
          <a:p>
            <a:pPr lvl="1"/>
            <a:r>
              <a:rPr lang="en-US" sz="6400" b="1" dirty="0" smtClean="0"/>
              <a:t>Improvements made in 2015 to more explicitly align the Action Plan to the PEMPAL strategy</a:t>
            </a:r>
            <a:r>
              <a:rPr lang="en-US" sz="6400" dirty="0" smtClean="0"/>
              <a:t>. </a:t>
            </a:r>
          </a:p>
          <a:p>
            <a:pPr lvl="1"/>
            <a:endParaRPr lang="en-US" sz="6400" dirty="0"/>
          </a:p>
          <a:p>
            <a:pPr lvl="1"/>
            <a:r>
              <a:rPr lang="en-US" sz="6400" b="1" dirty="0" smtClean="0"/>
              <a:t>Plan is monitored by BCOP Executive Committee/Resource Team in quarterly meetings</a:t>
            </a:r>
            <a:r>
              <a:rPr lang="en-US" sz="6400" dirty="0" smtClean="0"/>
              <a:t>. Chair/Deputy Chair report progress in Steering Committee meetings.</a:t>
            </a:r>
          </a:p>
          <a:p>
            <a:pPr marL="457200" lvl="1" indent="0">
              <a:buNone/>
            </a:pPr>
            <a:endParaRPr lang="en-US" sz="6400" dirty="0" smtClean="0"/>
          </a:p>
          <a:p>
            <a:pPr lvl="1"/>
            <a:r>
              <a:rPr lang="en-US" sz="6400" b="1" dirty="0" smtClean="0"/>
              <a:t>Value for money pursued jointly with Secretariat </a:t>
            </a:r>
            <a:r>
              <a:rPr lang="en-US" sz="6400" dirty="0" smtClean="0"/>
              <a:t>through holding back-to-back meetings (</a:t>
            </a:r>
            <a:r>
              <a:rPr lang="en-US" sz="6400" dirty="0" err="1" smtClean="0"/>
              <a:t>eg</a:t>
            </a:r>
            <a:r>
              <a:rPr lang="en-US" sz="6400" dirty="0" smtClean="0"/>
              <a:t> with annual OECD SBO meeting; with annual plenary meeting, using VCs for working group meetings). </a:t>
            </a:r>
            <a:endParaRPr lang="en-US" sz="6400" dirty="0" smtClean="0">
              <a:solidFill>
                <a:srgbClr val="FF0000"/>
              </a:solidFill>
            </a:endParaRPr>
          </a:p>
          <a:p>
            <a:endParaRPr lang="en-US" sz="4800" b="1" dirty="0" smtClean="0">
              <a:solidFill>
                <a:srgbClr val="FF0000"/>
              </a:solidFill>
            </a:endParaRPr>
          </a:p>
          <a:p>
            <a:pPr algn="just"/>
            <a:r>
              <a:rPr lang="en-US" sz="6400" b="1" dirty="0" smtClean="0">
                <a:solidFill>
                  <a:srgbClr val="FF0000"/>
                </a:solidFill>
              </a:rPr>
              <a:t>Areas of improvement</a:t>
            </a:r>
            <a:r>
              <a:rPr lang="en-US" sz="6400" dirty="0" smtClean="0">
                <a:solidFill>
                  <a:srgbClr val="FF0000"/>
                </a:solidFill>
              </a:rPr>
              <a:t>: BCOP </a:t>
            </a:r>
            <a:r>
              <a:rPr lang="en-US" sz="6400" dirty="0">
                <a:solidFill>
                  <a:srgbClr val="FF0000"/>
                </a:solidFill>
              </a:rPr>
              <a:t>does not have its own strategic </a:t>
            </a:r>
            <a:r>
              <a:rPr lang="en-US" sz="6400" dirty="0" smtClean="0">
                <a:solidFill>
                  <a:srgbClr val="FF0000"/>
                </a:solidFill>
              </a:rPr>
              <a:t>plan – BCOP Executive Committee will ensure BCOP is growing in the direction members want it to, by initiating a strategic planning process in FY16 as outlined in its approved action plan. Not many cross-COP initiatives outside formal annual cross-COP executive meetings. However, BCOP has included possible joint meeting with TCOP on accounting and budget reporting in FY2016.</a:t>
            </a:r>
            <a:endParaRPr lang="en-US" sz="6400" i="1" dirty="0" smtClean="0"/>
          </a:p>
          <a:p>
            <a:pPr marL="0" indent="0" algn="just">
              <a:buNone/>
            </a:pPr>
            <a:endParaRPr lang="en-US" sz="5600" i="1"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76201"/>
            <a:ext cx="8763000" cy="990600"/>
          </a:xfrm>
        </p:spPr>
        <p:txBody>
          <a:bodyPr>
            <a:normAutofit/>
          </a:bodyPr>
          <a:lstStyle/>
          <a:p>
            <a:pPr lvl="0"/>
            <a:r>
              <a:rPr lang="en-US" sz="2400" b="1" u="sng" dirty="0" smtClean="0"/>
              <a:t>Objective 1</a:t>
            </a:r>
            <a:r>
              <a:rPr lang="en-US" sz="2400" b="1" dirty="0" smtClean="0"/>
              <a:t>: PFM PRIORITIES OF MEMBER GOVERNMENTS ARE ADDRESSED BY THE PFM NETWORK PLATFORM (2)</a:t>
            </a:r>
            <a:endParaRPr lang="ru-RU" sz="2400" b="1" dirty="0"/>
          </a:p>
        </p:txBody>
      </p:sp>
      <p:sp>
        <p:nvSpPr>
          <p:cNvPr id="4" name="Номер слайда 3"/>
          <p:cNvSpPr>
            <a:spLocks noGrp="1"/>
          </p:cNvSpPr>
          <p:nvPr>
            <p:ph type="sldNum" sz="quarter" idx="12"/>
          </p:nvPr>
        </p:nvSpPr>
        <p:spPr/>
        <p:txBody>
          <a:bodyPr/>
          <a:lstStyle/>
          <a:p>
            <a:fld id="{7B9792E3-0ED1-4636-9AD2-0933D53E70C7}" type="slidenum">
              <a:rPr lang="en-US" smtClean="0"/>
              <a:pPr/>
              <a:t>11</a:t>
            </a:fld>
            <a:endParaRPr lang="en-US" dirty="0"/>
          </a:p>
        </p:txBody>
      </p:sp>
      <p:pic>
        <p:nvPicPr>
          <p:cNvPr id="5" name="Picture 3"/>
          <p:cNvPicPr/>
          <p:nvPr/>
        </p:nvPicPr>
        <p:blipFill>
          <a:blip r:embed="rId2" cstate="print"/>
          <a:srcRect/>
          <a:stretch>
            <a:fillRect/>
          </a:stretch>
        </p:blipFill>
        <p:spPr bwMode="auto">
          <a:xfrm>
            <a:off x="0" y="6172200"/>
            <a:ext cx="9144000" cy="762000"/>
          </a:xfrm>
          <a:prstGeom prst="rect">
            <a:avLst/>
          </a:prstGeom>
          <a:noFill/>
          <a:ln w="9525">
            <a:noFill/>
            <a:miter lim="800000"/>
            <a:headEnd/>
            <a:tailEnd/>
          </a:ln>
        </p:spPr>
      </p:pic>
      <p:sp>
        <p:nvSpPr>
          <p:cNvPr id="6" name="Content Placeholder 5"/>
          <p:cNvSpPr>
            <a:spLocks noGrp="1"/>
          </p:cNvSpPr>
          <p:nvPr>
            <p:ph idx="1"/>
          </p:nvPr>
        </p:nvSpPr>
        <p:spPr>
          <a:xfrm>
            <a:off x="152400" y="914400"/>
            <a:ext cx="8839200" cy="5334000"/>
          </a:xfrm>
        </p:spPr>
        <p:txBody>
          <a:bodyPr>
            <a:normAutofit/>
          </a:bodyPr>
          <a:lstStyle/>
          <a:p>
            <a:pPr marL="0" indent="0">
              <a:buNone/>
            </a:pPr>
            <a:endParaRPr lang="en-US" sz="1800" dirty="0"/>
          </a:p>
          <a:p>
            <a:pPr marL="0" indent="0">
              <a:buNone/>
            </a:pPr>
            <a:endParaRPr lang="en-US" sz="2600" i="1" dirty="0" smtClean="0"/>
          </a:p>
        </p:txBody>
      </p:sp>
      <p:sp>
        <p:nvSpPr>
          <p:cNvPr id="3" name="Rectangle 2"/>
          <p:cNvSpPr/>
          <p:nvPr/>
        </p:nvSpPr>
        <p:spPr>
          <a:xfrm>
            <a:off x="374073" y="1080344"/>
            <a:ext cx="8382000" cy="5109091"/>
          </a:xfrm>
          <a:prstGeom prst="rect">
            <a:avLst/>
          </a:prstGeom>
        </p:spPr>
        <p:txBody>
          <a:bodyPr wrap="square">
            <a:spAutoFit/>
          </a:bodyPr>
          <a:lstStyle/>
          <a:p>
            <a:pPr algn="just"/>
            <a:r>
              <a:rPr lang="en-US" i="1" dirty="0"/>
              <a:t>Konstantin </a:t>
            </a:r>
            <a:r>
              <a:rPr lang="en-US" i="1" dirty="0" err="1"/>
              <a:t>Krityan</a:t>
            </a:r>
            <a:r>
              <a:rPr lang="en-US" i="1" dirty="0"/>
              <a:t>, Head of State Budget Special Expenditures Planning Division, Ministry of Finance of Armenia, Chair of the BCOP Executive Committee: </a:t>
            </a:r>
            <a:endParaRPr lang="en-US" i="1" dirty="0" smtClean="0"/>
          </a:p>
          <a:p>
            <a:pPr algn="just"/>
            <a:r>
              <a:rPr lang="en-US" dirty="0" smtClean="0">
                <a:solidFill>
                  <a:srgbClr val="7030A0"/>
                </a:solidFill>
              </a:rPr>
              <a:t>	</a:t>
            </a:r>
            <a:r>
              <a:rPr lang="en-US" sz="1600" dirty="0" smtClean="0">
                <a:solidFill>
                  <a:srgbClr val="7030A0"/>
                </a:solidFill>
              </a:rPr>
              <a:t>“</a:t>
            </a:r>
            <a:r>
              <a:rPr lang="en-US" sz="1600" i="1" dirty="0">
                <a:solidFill>
                  <a:srgbClr val="7030A0"/>
                </a:solidFill>
              </a:rPr>
              <a:t>BCOP action plan is a collective effort and we will continue to ensure the plan </a:t>
            </a:r>
            <a:r>
              <a:rPr lang="en-US" sz="1600" i="1" dirty="0" smtClean="0">
                <a:solidFill>
                  <a:srgbClr val="7030A0"/>
                </a:solidFill>
              </a:rPr>
              <a:t>	is </a:t>
            </a:r>
            <a:r>
              <a:rPr lang="en-US" sz="1600" i="1" dirty="0">
                <a:solidFill>
                  <a:srgbClr val="7030A0"/>
                </a:solidFill>
              </a:rPr>
              <a:t>shaped to meet the needs of our members.”</a:t>
            </a:r>
            <a:r>
              <a:rPr lang="en-US" sz="1600" i="1" dirty="0"/>
              <a:t> </a:t>
            </a:r>
            <a:endParaRPr lang="en-US" sz="1600" i="1" dirty="0" smtClean="0"/>
          </a:p>
          <a:p>
            <a:pPr algn="just"/>
            <a:r>
              <a:rPr lang="en-US" dirty="0" smtClean="0"/>
              <a:t>(</a:t>
            </a:r>
            <a:r>
              <a:rPr lang="en-US" dirty="0"/>
              <a:t>Source: quote provided by </a:t>
            </a:r>
            <a:r>
              <a:rPr lang="en-US" dirty="0" err="1"/>
              <a:t>Mr</a:t>
            </a:r>
            <a:r>
              <a:rPr lang="en-US" dirty="0"/>
              <a:t> </a:t>
            </a:r>
            <a:r>
              <a:rPr lang="en-US" dirty="0" err="1"/>
              <a:t>Krityan</a:t>
            </a:r>
            <a:r>
              <a:rPr lang="en-US" dirty="0"/>
              <a:t> for purposes of promotional Video Script prepared for </a:t>
            </a:r>
            <a:r>
              <a:rPr lang="en-US" dirty="0" smtClean="0"/>
              <a:t>2014 Moscow Cross-COP </a:t>
            </a:r>
            <a:r>
              <a:rPr lang="en-US" dirty="0"/>
              <a:t>meeting</a:t>
            </a:r>
            <a:r>
              <a:rPr lang="en-US" dirty="0" smtClean="0"/>
              <a:t>).</a:t>
            </a:r>
          </a:p>
          <a:p>
            <a:pPr algn="just"/>
            <a:endParaRPr lang="en-US" dirty="0" smtClean="0"/>
          </a:p>
          <a:p>
            <a:pPr algn="just"/>
            <a:endParaRPr lang="en-US" dirty="0"/>
          </a:p>
          <a:p>
            <a:r>
              <a:rPr lang="en-US" dirty="0"/>
              <a:t>According to </a:t>
            </a:r>
            <a:r>
              <a:rPr lang="en-US" dirty="0" err="1"/>
              <a:t>Mladenka</a:t>
            </a:r>
            <a:r>
              <a:rPr lang="en-US" dirty="0"/>
              <a:t> </a:t>
            </a:r>
            <a:r>
              <a:rPr lang="en-US" dirty="0" err="1"/>
              <a:t>Karačić</a:t>
            </a:r>
            <a:r>
              <a:rPr lang="en-US" dirty="0"/>
              <a:t>, Head of State Accounting Division in State Budget Execution, Ministry of Finance of Croatia, and member of BCOP Executive Committee:</a:t>
            </a:r>
          </a:p>
          <a:p>
            <a:pPr lvl="1"/>
            <a:r>
              <a:rPr lang="en-US" sz="1600" i="1" dirty="0"/>
              <a:t>‘</a:t>
            </a:r>
            <a:r>
              <a:rPr lang="en-US" sz="1600" i="1" dirty="0">
                <a:solidFill>
                  <a:srgbClr val="7030A0"/>
                </a:solidFill>
              </a:rPr>
              <a:t>Reform areas identified by PEMPAL are aligned as much as possible with Government priority areas.  This is due to an annual consultation process whereby all country members get an opportunity to express their preferences. Not all preferences can be accommodated given the limited budget and time available to participate, but we have found that most countries are working hard on the same reforms.  Those reforms are chosen as topics to be addressed in the annual plenary meeting of all members.  Other priorities common to a subset of member countries are then accommodated by smaller study visits or working groups</a:t>
            </a:r>
            <a:r>
              <a:rPr lang="en-US" sz="1600" i="1" dirty="0" smtClean="0">
                <a:solidFill>
                  <a:srgbClr val="7030A0"/>
                </a:solidFill>
              </a:rPr>
              <a:t>.’  </a:t>
            </a:r>
            <a:endParaRPr lang="en-US" sz="1600" dirty="0">
              <a:solidFill>
                <a:srgbClr val="7030A0"/>
              </a:solidFill>
            </a:endParaRPr>
          </a:p>
          <a:p>
            <a:r>
              <a:rPr lang="en-US" i="1" dirty="0"/>
              <a:t>(</a:t>
            </a:r>
            <a:r>
              <a:rPr lang="en-US" dirty="0"/>
              <a:t>Source:  Feedback provided at BCOP 2015 plenary meeting on fiscal consolidation)</a:t>
            </a:r>
          </a:p>
          <a:p>
            <a:pPr algn="just"/>
            <a:endParaRPr lang="en-US" dirty="0"/>
          </a:p>
        </p:txBody>
      </p:sp>
    </p:spTree>
    <p:extLst>
      <p:ext uri="{BB962C8B-B14F-4D97-AF65-F5344CB8AC3E}">
        <p14:creationId xmlns:p14="http://schemas.microsoft.com/office/powerpoint/2010/main" val="33427251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228600"/>
            <a:ext cx="8229600" cy="6477000"/>
          </a:xfrm>
          <a:ln>
            <a:solidFill>
              <a:schemeClr val="tx1"/>
            </a:solidFill>
          </a:ln>
        </p:spPr>
        <p:txBody>
          <a:bodyPr>
            <a:normAutofit/>
          </a:bodyPr>
          <a:lstStyle/>
          <a:p>
            <a:endParaRPr lang="hu-HU" sz="900" i="1" dirty="0" smtClean="0">
              <a:solidFill>
                <a:schemeClr val="tx1"/>
              </a:solidFill>
            </a:endParaRPr>
          </a:p>
          <a:p>
            <a:r>
              <a:rPr lang="en-US" sz="4000" i="1" dirty="0" smtClean="0">
                <a:solidFill>
                  <a:schemeClr val="tx1"/>
                </a:solidFill>
              </a:rPr>
              <a:t>PEMPAL Output Objectives</a:t>
            </a:r>
            <a:endParaRPr lang="en-US" sz="4000" i="1" dirty="0">
              <a:solidFill>
                <a:schemeClr val="tx1"/>
              </a:solidFill>
            </a:endParaRPr>
          </a:p>
        </p:txBody>
      </p:sp>
      <p:sp>
        <p:nvSpPr>
          <p:cNvPr id="5" name="Slide Number Placeholder 4"/>
          <p:cNvSpPr>
            <a:spLocks noGrp="1"/>
          </p:cNvSpPr>
          <p:nvPr>
            <p:ph type="sldNum" sz="quarter" idx="12"/>
          </p:nvPr>
        </p:nvSpPr>
        <p:spPr/>
        <p:txBody>
          <a:bodyPr/>
          <a:lstStyle/>
          <a:p>
            <a:fld id="{7B9792E3-0ED1-4636-9AD2-0933D53E70C7}" type="slidenum">
              <a:rPr lang="en-US" smtClean="0"/>
              <a:pPr/>
              <a:t>12</a:t>
            </a:fld>
            <a:endParaRPr lang="en-US" dirty="0"/>
          </a:p>
        </p:txBody>
      </p:sp>
      <p:graphicFrame>
        <p:nvGraphicFramePr>
          <p:cNvPr id="9" name="Diagram 8"/>
          <p:cNvGraphicFramePr/>
          <p:nvPr>
            <p:extLst>
              <p:ext uri="{D42A27DB-BD31-4B8C-83A1-F6EECF244321}">
                <p14:modId xmlns:p14="http://schemas.microsoft.com/office/powerpoint/2010/main" val="1721794665"/>
              </p:ext>
            </p:extLst>
          </p:nvPr>
        </p:nvGraphicFramePr>
        <p:xfrm>
          <a:off x="533400" y="1219200"/>
          <a:ext cx="7924800" cy="5349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Рисунок 11" descr="pempal-logo.jp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0"/>
            <a:ext cx="7048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42572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4850" y="51883"/>
            <a:ext cx="8362950" cy="564356"/>
          </a:xfrm>
        </p:spPr>
        <p:txBody>
          <a:bodyPr>
            <a:noAutofit/>
          </a:bodyPr>
          <a:lstStyle/>
          <a:p>
            <a:pPr lvl="0"/>
            <a:r>
              <a:rPr lang="bs-Latn-BA" sz="2400" b="1" u="sng" dirty="0" smtClean="0"/>
              <a:t>Obje</a:t>
            </a:r>
            <a:r>
              <a:rPr lang="en-US" sz="2400" b="1" u="sng" dirty="0"/>
              <a:t>c</a:t>
            </a:r>
            <a:r>
              <a:rPr lang="bs-Latn-BA" sz="2400" b="1" u="sng" dirty="0"/>
              <a:t>tive </a:t>
            </a:r>
            <a:r>
              <a:rPr lang="en-US" sz="2400" b="1" u="sng" dirty="0"/>
              <a:t>2</a:t>
            </a:r>
            <a:r>
              <a:rPr lang="en-US" sz="2400" b="1" dirty="0"/>
              <a:t>:</a:t>
            </a:r>
            <a:r>
              <a:rPr lang="bs-Latn-BA" sz="2400" b="1" dirty="0"/>
              <a:t> </a:t>
            </a:r>
            <a:r>
              <a:rPr lang="en-US" sz="2000" b="1" dirty="0"/>
              <a:t>QUALITY RESOURCES AND NETWORK </a:t>
            </a:r>
            <a:r>
              <a:rPr lang="en-US" sz="2000" b="1" dirty="0" smtClean="0"/>
              <a:t>SERVICES</a:t>
            </a:r>
            <a:r>
              <a:rPr lang="en-US" sz="2000" b="1" dirty="0"/>
              <a:t> </a:t>
            </a:r>
            <a:r>
              <a:rPr lang="en-US" sz="2000" b="1" dirty="0" smtClean="0"/>
              <a:t>(1)</a:t>
            </a:r>
            <a:endParaRPr lang="ru-RU" sz="2000" b="1" dirty="0"/>
          </a:p>
        </p:txBody>
      </p:sp>
      <p:sp>
        <p:nvSpPr>
          <p:cNvPr id="3" name="Содержимое 2"/>
          <p:cNvSpPr>
            <a:spLocks noGrp="1"/>
          </p:cNvSpPr>
          <p:nvPr>
            <p:ph idx="1"/>
          </p:nvPr>
        </p:nvSpPr>
        <p:spPr>
          <a:xfrm>
            <a:off x="704850" y="533400"/>
            <a:ext cx="8362950" cy="6324600"/>
          </a:xfrm>
        </p:spPr>
        <p:txBody>
          <a:bodyPr>
            <a:noAutofit/>
          </a:bodyPr>
          <a:lstStyle/>
          <a:p>
            <a:pPr marL="400050" algn="just"/>
            <a:r>
              <a:rPr lang="en-US" sz="1300" dirty="0" smtClean="0">
                <a:cs typeface="Aharoni" pitchFamily="2" charset="-79"/>
              </a:rPr>
              <a:t>Significant growth in BCOP since CY 2012.</a:t>
            </a:r>
          </a:p>
          <a:p>
            <a:pPr marL="400050" algn="just"/>
            <a:r>
              <a:rPr lang="en-US" sz="1300" dirty="0" smtClean="0">
                <a:cs typeface="Aharoni" pitchFamily="2" charset="-79"/>
              </a:rPr>
              <a:t>From CY 2012, strengthening of Resource </a:t>
            </a:r>
            <a:r>
              <a:rPr lang="en-US" sz="1300" dirty="0">
                <a:cs typeface="Aharoni" pitchFamily="2" charset="-79"/>
              </a:rPr>
              <a:t>T</a:t>
            </a:r>
            <a:r>
              <a:rPr lang="en-US" sz="1300" dirty="0" smtClean="0">
                <a:cs typeface="Aharoni" pitchFamily="2" charset="-79"/>
              </a:rPr>
              <a:t>eam and Executive Committee with more members to support increased growth. Now, Resource Team has 3 to 4 core members, and Executive Committee has 10 members from 8 member countries.  Back to back meetings held where feasible to reduce costs. NB. Table </a:t>
            </a:r>
            <a:r>
              <a:rPr lang="en-US" sz="1300" u="sng" dirty="0" smtClean="0">
                <a:cs typeface="Aharoni" pitchFamily="2" charset="-79"/>
              </a:rPr>
              <a:t>excludes</a:t>
            </a:r>
            <a:r>
              <a:rPr lang="en-US" sz="1300" dirty="0" smtClean="0">
                <a:cs typeface="Aharoni" pitchFamily="2" charset="-79"/>
              </a:rPr>
              <a:t> Executive Committee and cross-COP meetings.</a:t>
            </a:r>
            <a:endParaRPr lang="en-US" sz="1300" dirty="0">
              <a:cs typeface="Aharoni" pitchFamily="2" charset="-79"/>
            </a:endParaRPr>
          </a:p>
          <a:p>
            <a:pPr marL="800100" lvl="1" algn="just"/>
            <a:endParaRPr lang="en-US" sz="1400" dirty="0">
              <a:cs typeface="Aharoni" pitchFamily="2" charset="-79"/>
            </a:endParaRPr>
          </a:p>
          <a:p>
            <a:pPr marL="800100" lvl="1" algn="just"/>
            <a:endParaRPr lang="en-US" sz="1400" dirty="0" smtClean="0">
              <a:cs typeface="Aharoni" pitchFamily="2" charset="-79"/>
            </a:endParaRPr>
          </a:p>
          <a:p>
            <a:pPr marL="514350" lvl="1" indent="0" algn="just">
              <a:buNone/>
            </a:pPr>
            <a:endParaRPr lang="en-US" sz="1400" dirty="0">
              <a:cs typeface="Aharoni" pitchFamily="2" charset="-79"/>
            </a:endParaRPr>
          </a:p>
        </p:txBody>
      </p:sp>
      <p:sp>
        <p:nvSpPr>
          <p:cNvPr id="4" name="Номер слайда 3"/>
          <p:cNvSpPr>
            <a:spLocks noGrp="1"/>
          </p:cNvSpPr>
          <p:nvPr>
            <p:ph type="sldNum" sz="quarter" idx="12"/>
          </p:nvPr>
        </p:nvSpPr>
        <p:spPr/>
        <p:txBody>
          <a:bodyPr/>
          <a:lstStyle/>
          <a:p>
            <a:fld id="{7B9792E3-0ED1-4636-9AD2-0933D53E70C7}" type="slidenum">
              <a:rPr lang="en-US" smtClean="0"/>
              <a:pPr/>
              <a:t>13</a:t>
            </a:fld>
            <a:endParaRPr lang="en-US" dirty="0"/>
          </a:p>
        </p:txBody>
      </p:sp>
      <p:pic>
        <p:nvPicPr>
          <p:cNvPr id="5" name="Рисунок 11" descr="pempal-logo.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7048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le 5"/>
          <p:cNvGraphicFramePr>
            <a:graphicFrameLocks noGrp="1"/>
          </p:cNvGraphicFramePr>
          <p:nvPr>
            <p:extLst>
              <p:ext uri="{D42A27DB-BD31-4B8C-83A1-F6EECF244321}">
                <p14:modId xmlns:p14="http://schemas.microsoft.com/office/powerpoint/2010/main" val="3909013326"/>
              </p:ext>
            </p:extLst>
          </p:nvPr>
        </p:nvGraphicFramePr>
        <p:xfrm>
          <a:off x="1143000" y="1904999"/>
          <a:ext cx="7772400" cy="4953002"/>
        </p:xfrm>
        <a:graphic>
          <a:graphicData uri="http://schemas.openxmlformats.org/drawingml/2006/table">
            <a:tbl>
              <a:tblPr firstRow="1" bandRow="1">
                <a:tableStyleId>{5C22544A-7EE6-4342-B048-85BDC9FD1C3A}</a:tableStyleId>
              </a:tblPr>
              <a:tblGrid>
                <a:gridCol w="1447800"/>
                <a:gridCol w="990600"/>
                <a:gridCol w="1950720"/>
                <a:gridCol w="1859280"/>
                <a:gridCol w="1524000"/>
              </a:tblGrid>
              <a:tr h="385695">
                <a:tc>
                  <a:txBody>
                    <a:bodyPr/>
                    <a:lstStyle/>
                    <a:p>
                      <a:r>
                        <a:rPr lang="en-US" dirty="0" smtClean="0"/>
                        <a:t>BCOP Events</a:t>
                      </a:r>
                      <a:endParaRPr lang="en-US" dirty="0"/>
                    </a:p>
                  </a:txBody>
                  <a:tcPr/>
                </a:tc>
                <a:tc>
                  <a:txBody>
                    <a:bodyPr/>
                    <a:lstStyle/>
                    <a:p>
                      <a:r>
                        <a:rPr lang="en-US" dirty="0" smtClean="0"/>
                        <a:t>CY2012</a:t>
                      </a:r>
                      <a:endParaRPr lang="en-US" dirty="0"/>
                    </a:p>
                  </a:txBody>
                  <a:tcPr/>
                </a:tc>
                <a:tc>
                  <a:txBody>
                    <a:bodyPr/>
                    <a:lstStyle/>
                    <a:p>
                      <a:r>
                        <a:rPr lang="en-US" dirty="0" smtClean="0"/>
                        <a:t>CY2013</a:t>
                      </a:r>
                      <a:endParaRPr lang="en-US" dirty="0"/>
                    </a:p>
                  </a:txBody>
                  <a:tcPr/>
                </a:tc>
                <a:tc>
                  <a:txBody>
                    <a:bodyPr/>
                    <a:lstStyle/>
                    <a:p>
                      <a:r>
                        <a:rPr lang="en-US" dirty="0" smtClean="0"/>
                        <a:t>CY2014</a:t>
                      </a:r>
                      <a:endParaRPr lang="en-US" dirty="0"/>
                    </a:p>
                  </a:txBody>
                  <a:tcPr/>
                </a:tc>
                <a:tc>
                  <a:txBody>
                    <a:bodyPr/>
                    <a:lstStyle/>
                    <a:p>
                      <a:r>
                        <a:rPr lang="en-US" dirty="0" smtClean="0"/>
                        <a:t>CY2015</a:t>
                      </a:r>
                      <a:endParaRPr lang="en-US" dirty="0"/>
                    </a:p>
                  </a:txBody>
                  <a:tcPr/>
                </a:tc>
              </a:tr>
              <a:tr h="739250">
                <a:tc>
                  <a:txBody>
                    <a:bodyPr/>
                    <a:lstStyle/>
                    <a:p>
                      <a:r>
                        <a:rPr lang="en-US" sz="1200" dirty="0" smtClean="0"/>
                        <a:t>Annual</a:t>
                      </a:r>
                      <a:r>
                        <a:rPr lang="en-US" sz="1200" baseline="0" dirty="0" smtClean="0"/>
                        <a:t> Plenary meeting</a:t>
                      </a:r>
                      <a:endParaRPr lang="en-US" sz="1200" dirty="0"/>
                    </a:p>
                  </a:txBody>
                  <a:tcPr/>
                </a:tc>
                <a:tc>
                  <a:txBody>
                    <a:bodyPr/>
                    <a:lstStyle/>
                    <a:p>
                      <a:r>
                        <a:rPr lang="en-US" dirty="0" smtClean="0"/>
                        <a:t>1 </a:t>
                      </a:r>
                      <a:r>
                        <a:rPr lang="en-US" sz="1100" dirty="0" smtClean="0"/>
                        <a:t>(Slovenia:</a:t>
                      </a:r>
                    </a:p>
                    <a:p>
                      <a:r>
                        <a:rPr lang="en-US" sz="1100" dirty="0" smtClean="0"/>
                        <a:t>program budgeting)</a:t>
                      </a:r>
                    </a:p>
                  </a:txBody>
                  <a:tcPr/>
                </a:tc>
                <a:tc>
                  <a:txBody>
                    <a:bodyPr/>
                    <a:lstStyle/>
                    <a:p>
                      <a:r>
                        <a:rPr lang="en-US" dirty="0" smtClean="0"/>
                        <a:t>1 </a:t>
                      </a:r>
                      <a:r>
                        <a:rPr lang="en-US" sz="1100" kern="1200" dirty="0" smtClean="0">
                          <a:solidFill>
                            <a:schemeClr val="dk1"/>
                          </a:solidFill>
                          <a:latin typeface="+mn-lt"/>
                          <a:ea typeface="+mn-ea"/>
                          <a:cs typeface="+mn-cs"/>
                        </a:rPr>
                        <a:t>(</a:t>
                      </a:r>
                      <a:r>
                        <a:rPr lang="en-US" sz="1100" kern="1200" dirty="0" err="1" smtClean="0">
                          <a:solidFill>
                            <a:schemeClr val="dk1"/>
                          </a:solidFill>
                          <a:latin typeface="+mn-lt"/>
                          <a:ea typeface="+mn-ea"/>
                          <a:cs typeface="+mn-cs"/>
                        </a:rPr>
                        <a:t>Albania:aspects</a:t>
                      </a:r>
                      <a:r>
                        <a:rPr lang="en-US" sz="1100" kern="1200" baseline="0" dirty="0" smtClean="0">
                          <a:solidFill>
                            <a:schemeClr val="dk1"/>
                          </a:solidFill>
                          <a:latin typeface="+mn-lt"/>
                          <a:ea typeface="+mn-ea"/>
                          <a:cs typeface="+mn-cs"/>
                        </a:rPr>
                        <a:t> of program budgeting</a:t>
                      </a:r>
                      <a:r>
                        <a:rPr lang="en-US" sz="1100" kern="1200" dirty="0" smtClean="0">
                          <a:solidFill>
                            <a:schemeClr val="dk1"/>
                          </a:solidFill>
                          <a:latin typeface="+mn-lt"/>
                          <a:ea typeface="+mn-ea"/>
                          <a:cs typeface="+mn-cs"/>
                        </a:rPr>
                        <a:t>)</a:t>
                      </a:r>
                      <a:endParaRPr lang="en-US" sz="1100" kern="1200" dirty="0">
                        <a:solidFill>
                          <a:schemeClr val="dk1"/>
                        </a:solidFill>
                        <a:latin typeface="+mn-lt"/>
                        <a:ea typeface="+mn-ea"/>
                        <a:cs typeface="+mn-cs"/>
                      </a:endParaRPr>
                    </a:p>
                  </a:txBody>
                  <a:tcPr/>
                </a:tc>
                <a:tc>
                  <a:txBody>
                    <a:bodyPr/>
                    <a:lstStyle/>
                    <a:p>
                      <a:r>
                        <a:rPr lang="en-US" dirty="0" smtClean="0"/>
                        <a:t>1 </a:t>
                      </a:r>
                      <a:r>
                        <a:rPr lang="en-US" sz="1100" kern="1200" dirty="0" smtClean="0">
                          <a:solidFill>
                            <a:schemeClr val="dk1"/>
                          </a:solidFill>
                          <a:latin typeface="+mn-lt"/>
                          <a:ea typeface="+mn-ea"/>
                          <a:cs typeface="+mn-cs"/>
                        </a:rPr>
                        <a:t>(</a:t>
                      </a:r>
                      <a:r>
                        <a:rPr lang="en-US" sz="1100" kern="1200" dirty="0" err="1" smtClean="0">
                          <a:solidFill>
                            <a:schemeClr val="dk1"/>
                          </a:solidFill>
                          <a:latin typeface="+mn-lt"/>
                          <a:ea typeface="+mn-ea"/>
                          <a:cs typeface="+mn-cs"/>
                        </a:rPr>
                        <a:t>Turkey:results</a:t>
                      </a:r>
                      <a:r>
                        <a:rPr lang="en-US" sz="1100" kern="1200" dirty="0" smtClean="0">
                          <a:solidFill>
                            <a:schemeClr val="dk1"/>
                          </a:solidFill>
                          <a:latin typeface="+mn-lt"/>
                          <a:ea typeface="+mn-ea"/>
                          <a:cs typeface="+mn-cs"/>
                        </a:rPr>
                        <a:t> based M&amp;E)</a:t>
                      </a:r>
                      <a:endParaRPr lang="en-US" sz="1100" kern="1200" dirty="0">
                        <a:solidFill>
                          <a:schemeClr val="dk1"/>
                        </a:solidFill>
                        <a:latin typeface="+mn-lt"/>
                        <a:ea typeface="+mn-ea"/>
                        <a:cs typeface="+mn-cs"/>
                      </a:endParaRPr>
                    </a:p>
                  </a:txBody>
                  <a:tcPr/>
                </a:tc>
                <a:tc>
                  <a:txBody>
                    <a:bodyPr/>
                    <a:lstStyle/>
                    <a:p>
                      <a:pPr marL="0" algn="l" defTabSz="914400" rtl="0" eaLnBrk="1" latinLnBrk="0" hangingPunct="1"/>
                      <a:r>
                        <a:rPr lang="en-US" dirty="0" smtClean="0"/>
                        <a:t>1 </a:t>
                      </a:r>
                      <a:r>
                        <a:rPr lang="en-US" sz="1100" kern="1200" dirty="0" smtClean="0">
                          <a:solidFill>
                            <a:schemeClr val="dk1"/>
                          </a:solidFill>
                          <a:latin typeface="+mn-lt"/>
                          <a:ea typeface="+mn-ea"/>
                          <a:cs typeface="+mn-cs"/>
                        </a:rPr>
                        <a:t>(</a:t>
                      </a:r>
                      <a:r>
                        <a:rPr lang="en-US" sz="1100" kern="1200" dirty="0" err="1" smtClean="0">
                          <a:solidFill>
                            <a:schemeClr val="dk1"/>
                          </a:solidFill>
                          <a:latin typeface="+mn-lt"/>
                          <a:ea typeface="+mn-ea"/>
                          <a:cs typeface="+mn-cs"/>
                        </a:rPr>
                        <a:t>Armenia:</a:t>
                      </a:r>
                      <a:r>
                        <a:rPr lang="en-US" sz="1100" kern="1200" baseline="0" dirty="0" err="1" smtClean="0">
                          <a:solidFill>
                            <a:schemeClr val="dk1"/>
                          </a:solidFill>
                          <a:latin typeface="+mn-lt"/>
                          <a:ea typeface="+mn-ea"/>
                          <a:cs typeface="+mn-cs"/>
                        </a:rPr>
                        <a:t>fiscal</a:t>
                      </a:r>
                      <a:r>
                        <a:rPr lang="en-US" sz="1100" kern="1200" baseline="0" dirty="0" smtClean="0">
                          <a:solidFill>
                            <a:schemeClr val="dk1"/>
                          </a:solidFill>
                          <a:latin typeface="+mn-lt"/>
                          <a:ea typeface="+mn-ea"/>
                          <a:cs typeface="+mn-cs"/>
                        </a:rPr>
                        <a:t> consolidation</a:t>
                      </a:r>
                      <a:r>
                        <a:rPr lang="en-US" sz="1100" kern="1200" dirty="0" smtClean="0">
                          <a:solidFill>
                            <a:schemeClr val="dk1"/>
                          </a:solidFill>
                          <a:latin typeface="+mn-lt"/>
                          <a:ea typeface="+mn-ea"/>
                          <a:cs typeface="+mn-cs"/>
                        </a:rPr>
                        <a:t>)</a:t>
                      </a:r>
                      <a:endParaRPr lang="en-US" sz="1100" kern="1200" dirty="0">
                        <a:solidFill>
                          <a:schemeClr val="dk1"/>
                        </a:solidFill>
                        <a:latin typeface="+mn-lt"/>
                        <a:ea typeface="+mn-ea"/>
                        <a:cs typeface="+mn-cs"/>
                      </a:endParaRPr>
                    </a:p>
                  </a:txBody>
                  <a:tcPr/>
                </a:tc>
              </a:tr>
              <a:tr h="529462">
                <a:tc>
                  <a:txBody>
                    <a:bodyPr/>
                    <a:lstStyle/>
                    <a:p>
                      <a:r>
                        <a:rPr lang="en-US" sz="1200" dirty="0" smtClean="0"/>
                        <a:t>Annual</a:t>
                      </a:r>
                      <a:r>
                        <a:rPr lang="en-US" sz="1200" baseline="0" dirty="0" smtClean="0"/>
                        <a:t> OECD SBO meeting</a:t>
                      </a:r>
                      <a:endParaRPr lang="en-US" sz="1200"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r>
              <a:tr h="1092804">
                <a:tc>
                  <a:txBody>
                    <a:bodyPr/>
                    <a:lstStyle/>
                    <a:p>
                      <a:r>
                        <a:rPr lang="en-US" sz="1200" dirty="0" smtClean="0"/>
                        <a:t>Study</a:t>
                      </a:r>
                      <a:r>
                        <a:rPr lang="en-US" sz="1200" baseline="0" dirty="0" smtClean="0"/>
                        <a:t> visits</a:t>
                      </a:r>
                      <a:endParaRPr lang="en-US" sz="1200" dirty="0"/>
                    </a:p>
                  </a:txBody>
                  <a:tcPr/>
                </a:tc>
                <a:tc>
                  <a:txBody>
                    <a:bodyPr/>
                    <a:lstStyle/>
                    <a:p>
                      <a:r>
                        <a:rPr lang="en-US" dirty="0" smtClean="0"/>
                        <a:t>0</a:t>
                      </a:r>
                      <a:endParaRPr lang="en-US" dirty="0"/>
                    </a:p>
                  </a:txBody>
                  <a:tcPr/>
                </a:tc>
                <a:tc>
                  <a:txBody>
                    <a:bodyPr/>
                    <a:lstStyle/>
                    <a:p>
                      <a:r>
                        <a:rPr lang="en-US" baseline="0" dirty="0" smtClean="0"/>
                        <a:t>4 </a:t>
                      </a:r>
                      <a:r>
                        <a:rPr lang="en-US" sz="1100" baseline="0" dirty="0" smtClean="0"/>
                        <a:t>(</a:t>
                      </a:r>
                      <a:r>
                        <a:rPr lang="en-US" sz="1100" baseline="0" dirty="0" err="1" smtClean="0"/>
                        <a:t>Georgia:IT</a:t>
                      </a:r>
                      <a:r>
                        <a:rPr lang="en-US" sz="1100" baseline="0" dirty="0" smtClean="0"/>
                        <a:t> systems for budget planning, </a:t>
                      </a:r>
                      <a:r>
                        <a:rPr lang="en-US" sz="1100" baseline="0" dirty="0" err="1" smtClean="0"/>
                        <a:t>UK:funding</a:t>
                      </a:r>
                      <a:r>
                        <a:rPr lang="en-US" sz="1100" baseline="0" dirty="0" smtClean="0"/>
                        <a:t> education, </a:t>
                      </a:r>
                      <a:r>
                        <a:rPr lang="en-US" sz="1100" baseline="0" dirty="0" err="1" smtClean="0"/>
                        <a:t>Ireland:spending</a:t>
                      </a:r>
                      <a:r>
                        <a:rPr lang="en-US" sz="1100" baseline="0" dirty="0" smtClean="0"/>
                        <a:t> reviews, </a:t>
                      </a:r>
                      <a:r>
                        <a:rPr lang="en-US" sz="1100" baseline="0" dirty="0" err="1" smtClean="0"/>
                        <a:t>Poland:program</a:t>
                      </a:r>
                      <a:r>
                        <a:rPr lang="en-US" sz="1100" baseline="0" dirty="0" smtClean="0"/>
                        <a:t> budgeting local level)</a:t>
                      </a:r>
                      <a:endParaRPr lang="en-US" sz="1100" dirty="0"/>
                    </a:p>
                  </a:txBody>
                  <a:tcPr/>
                </a:tc>
                <a:tc>
                  <a:txBody>
                    <a:bodyPr/>
                    <a:lstStyle/>
                    <a:p>
                      <a:r>
                        <a:rPr lang="en-US" dirty="0" smtClean="0"/>
                        <a:t>2 </a:t>
                      </a:r>
                      <a:r>
                        <a:rPr lang="en-US" sz="1100" kern="1200" baseline="0" dirty="0" smtClean="0">
                          <a:solidFill>
                            <a:schemeClr val="dk1"/>
                          </a:solidFill>
                          <a:latin typeface="+mn-lt"/>
                          <a:ea typeface="+mn-ea"/>
                          <a:cs typeface="+mn-cs"/>
                        </a:rPr>
                        <a:t>(</a:t>
                      </a:r>
                      <a:r>
                        <a:rPr lang="en-US" sz="1100" kern="1200" baseline="0" dirty="0" err="1" smtClean="0">
                          <a:solidFill>
                            <a:schemeClr val="dk1"/>
                          </a:solidFill>
                          <a:latin typeface="+mn-lt"/>
                          <a:ea typeface="+mn-ea"/>
                          <a:cs typeface="+mn-cs"/>
                        </a:rPr>
                        <a:t>Austria:parliament</a:t>
                      </a:r>
                      <a:r>
                        <a:rPr lang="en-US" sz="1100" kern="1200" baseline="0" dirty="0" smtClean="0">
                          <a:solidFill>
                            <a:schemeClr val="dk1"/>
                          </a:solidFill>
                          <a:latin typeface="+mn-lt"/>
                          <a:ea typeface="+mn-ea"/>
                          <a:cs typeface="+mn-cs"/>
                        </a:rPr>
                        <a:t> role, Slovenia: management of EU funds)</a:t>
                      </a:r>
                      <a:endParaRPr lang="en-US" sz="1100" kern="1200" baseline="0" dirty="0">
                        <a:solidFill>
                          <a:schemeClr val="dk1"/>
                        </a:solidFill>
                        <a:latin typeface="+mn-lt"/>
                        <a:ea typeface="+mn-ea"/>
                        <a:cs typeface="+mn-cs"/>
                      </a:endParaRPr>
                    </a:p>
                  </a:txBody>
                  <a:tcPr/>
                </a:tc>
                <a:tc>
                  <a:txBody>
                    <a:bodyPr/>
                    <a:lstStyle/>
                    <a:p>
                      <a:r>
                        <a:rPr lang="en-US" dirty="0" smtClean="0"/>
                        <a:t>3 </a:t>
                      </a:r>
                      <a:r>
                        <a:rPr lang="en-US" sz="1100" kern="1200" baseline="0" dirty="0" smtClean="0">
                          <a:solidFill>
                            <a:schemeClr val="dk1"/>
                          </a:solidFill>
                          <a:latin typeface="+mn-lt"/>
                          <a:ea typeface="+mn-ea"/>
                          <a:cs typeface="+mn-cs"/>
                        </a:rPr>
                        <a:t>(South Africa: budget transparency; budget literacy: place TBC, wage bill: place TBC)</a:t>
                      </a:r>
                      <a:endParaRPr lang="en-US" sz="1100" kern="1200" baseline="0" dirty="0">
                        <a:solidFill>
                          <a:schemeClr val="dk1"/>
                        </a:solidFill>
                        <a:latin typeface="+mn-lt"/>
                        <a:ea typeface="+mn-ea"/>
                        <a:cs typeface="+mn-cs"/>
                      </a:endParaRPr>
                    </a:p>
                  </a:txBody>
                  <a:tcPr/>
                </a:tc>
              </a:tr>
              <a:tr h="739250">
                <a:tc>
                  <a:txBody>
                    <a:bodyPr/>
                    <a:lstStyle/>
                    <a:p>
                      <a:r>
                        <a:rPr lang="en-US" sz="1200" dirty="0" smtClean="0"/>
                        <a:t>VC meetings</a:t>
                      </a:r>
                      <a:endParaRPr lang="en-US" sz="1200" dirty="0"/>
                    </a:p>
                  </a:txBody>
                  <a:tcPr/>
                </a:tc>
                <a:tc>
                  <a:txBody>
                    <a:bodyPr/>
                    <a:lstStyle/>
                    <a:p>
                      <a:r>
                        <a:rPr lang="en-US" dirty="0" smtClean="0"/>
                        <a:t>0</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 </a:t>
                      </a:r>
                      <a:r>
                        <a:rPr lang="en-US" sz="1100" kern="1200" baseline="0" dirty="0" smtClean="0">
                          <a:solidFill>
                            <a:schemeClr val="dk1"/>
                          </a:solidFill>
                          <a:latin typeface="+mn-lt"/>
                          <a:ea typeface="+mn-ea"/>
                          <a:cs typeface="+mn-cs"/>
                        </a:rPr>
                        <a:t>(working group wage bill)</a:t>
                      </a:r>
                    </a:p>
                    <a:p>
                      <a:endParaRPr lang="en-US" dirty="0"/>
                    </a:p>
                  </a:txBody>
                  <a:tcPr/>
                </a:tc>
                <a:tc>
                  <a:txBody>
                    <a:bodyPr/>
                    <a:lstStyle/>
                    <a:p>
                      <a:r>
                        <a:rPr lang="en-US" dirty="0" smtClean="0"/>
                        <a:t>2 </a:t>
                      </a:r>
                      <a:r>
                        <a:rPr lang="en-US" sz="1100" kern="1200" baseline="0" dirty="0" smtClean="0">
                          <a:solidFill>
                            <a:schemeClr val="dk1"/>
                          </a:solidFill>
                          <a:latin typeface="+mn-lt"/>
                          <a:ea typeface="+mn-ea"/>
                          <a:cs typeface="+mn-cs"/>
                        </a:rPr>
                        <a:t>(working group meetings on wage bill)</a:t>
                      </a:r>
                      <a:endParaRPr lang="en-US" sz="1100" kern="1200" baseline="0" dirty="0">
                        <a:solidFill>
                          <a:schemeClr val="dk1"/>
                        </a:solidFill>
                        <a:latin typeface="+mn-lt"/>
                        <a:ea typeface="+mn-ea"/>
                        <a:cs typeface="+mn-cs"/>
                      </a:endParaRPr>
                    </a:p>
                  </a:txBody>
                  <a:tcPr/>
                </a:tc>
                <a:tc>
                  <a:txBody>
                    <a:bodyPr/>
                    <a:lstStyle/>
                    <a:p>
                      <a:pPr marL="0" algn="l" defTabSz="914400" rtl="0" eaLnBrk="1" latinLnBrk="0" hangingPunct="1"/>
                      <a:r>
                        <a:rPr lang="en-US" dirty="0" smtClean="0"/>
                        <a:t>3 </a:t>
                      </a:r>
                      <a:r>
                        <a:rPr lang="en-US" sz="1100" kern="1200" baseline="0" dirty="0" smtClean="0">
                          <a:solidFill>
                            <a:schemeClr val="dk1"/>
                          </a:solidFill>
                          <a:latin typeface="+mn-lt"/>
                          <a:ea typeface="+mn-ea"/>
                          <a:cs typeface="+mn-cs"/>
                        </a:rPr>
                        <a:t>(working group meetings on wage bill (2), budget literacy (1)</a:t>
                      </a:r>
                      <a:endParaRPr lang="en-US" sz="1100" kern="1200" baseline="0" dirty="0">
                        <a:solidFill>
                          <a:schemeClr val="dk1"/>
                        </a:solidFill>
                        <a:latin typeface="+mn-lt"/>
                        <a:ea typeface="+mn-ea"/>
                        <a:cs typeface="+mn-cs"/>
                      </a:endParaRPr>
                    </a:p>
                  </a:txBody>
                  <a:tcPr/>
                </a:tc>
              </a:tr>
              <a:tr h="1092804">
                <a:tc>
                  <a:txBody>
                    <a:bodyPr/>
                    <a:lstStyle/>
                    <a:p>
                      <a:r>
                        <a:rPr lang="en-US" sz="1200" dirty="0" smtClean="0"/>
                        <a:t>Working Group</a:t>
                      </a:r>
                      <a:r>
                        <a:rPr lang="en-US" sz="1200" baseline="0" dirty="0" smtClean="0"/>
                        <a:t> meetings</a:t>
                      </a:r>
                      <a:endParaRPr lang="en-US" sz="1200" dirty="0"/>
                    </a:p>
                  </a:txBody>
                  <a:tcPr/>
                </a:tc>
                <a:tc>
                  <a:txBody>
                    <a:bodyPr/>
                    <a:lstStyle/>
                    <a:p>
                      <a:r>
                        <a:rPr lang="en-US" dirty="0" smtClean="0"/>
                        <a:t>0</a:t>
                      </a:r>
                      <a:endParaRPr lang="en-US" dirty="0"/>
                    </a:p>
                  </a:txBody>
                  <a:tcPr/>
                </a:tc>
                <a:tc>
                  <a:txBody>
                    <a:bodyPr/>
                    <a:lstStyle/>
                    <a:p>
                      <a:r>
                        <a:rPr lang="en-US" dirty="0" smtClean="0"/>
                        <a:t>1 </a:t>
                      </a:r>
                      <a:r>
                        <a:rPr lang="en-US" sz="1100" kern="1200" baseline="0" dirty="0" smtClean="0">
                          <a:solidFill>
                            <a:schemeClr val="dk1"/>
                          </a:solidFill>
                          <a:latin typeface="+mn-lt"/>
                          <a:ea typeface="+mn-ea"/>
                          <a:cs typeface="+mn-cs"/>
                        </a:rPr>
                        <a:t>(OECD survey workshop held back to back with SBO)</a:t>
                      </a:r>
                      <a:endParaRPr lang="en-US" sz="1100" kern="1200" baseline="0" dirty="0">
                        <a:solidFill>
                          <a:schemeClr val="dk1"/>
                        </a:solidFill>
                        <a:latin typeface="+mn-lt"/>
                        <a:ea typeface="+mn-ea"/>
                        <a:cs typeface="+mn-cs"/>
                      </a:endParaRPr>
                    </a:p>
                  </a:txBody>
                  <a:tcPr/>
                </a:tc>
                <a:tc>
                  <a:txBody>
                    <a:bodyPr/>
                    <a:lstStyle/>
                    <a:p>
                      <a:pPr marL="0" algn="l" defTabSz="914400" rtl="0" eaLnBrk="1" latinLnBrk="0" hangingPunct="1"/>
                      <a:r>
                        <a:rPr lang="en-US" dirty="0" smtClean="0"/>
                        <a:t>2 </a:t>
                      </a:r>
                      <a:r>
                        <a:rPr lang="en-US" sz="1100" kern="1200" baseline="0" dirty="0" smtClean="0">
                          <a:solidFill>
                            <a:schemeClr val="dk1"/>
                          </a:solidFill>
                          <a:latin typeface="+mn-lt"/>
                          <a:ea typeface="+mn-ea"/>
                          <a:cs typeface="+mn-cs"/>
                        </a:rPr>
                        <a:t>(PEFA workshop held back to back with SBO, wage bill face to face meet held back to back with Moscow cross-COP)</a:t>
                      </a:r>
                      <a:endParaRPr lang="en-US" sz="1100" kern="1200" baseline="0" dirty="0">
                        <a:solidFill>
                          <a:schemeClr val="dk1"/>
                        </a:solidFill>
                        <a:latin typeface="+mn-lt"/>
                        <a:ea typeface="+mn-ea"/>
                        <a:cs typeface="+mn-cs"/>
                      </a:endParaRPr>
                    </a:p>
                  </a:txBody>
                  <a:tcPr/>
                </a:tc>
                <a:tc>
                  <a:txBody>
                    <a:bodyPr/>
                    <a:lstStyle/>
                    <a:p>
                      <a:pPr marL="0" algn="l" defTabSz="914400" rtl="0" eaLnBrk="1" latinLnBrk="0" hangingPunct="1"/>
                      <a:r>
                        <a:rPr lang="en-US" dirty="0" smtClean="0"/>
                        <a:t>1 </a:t>
                      </a:r>
                      <a:r>
                        <a:rPr lang="en-US" sz="1100" kern="1200" baseline="0" dirty="0" smtClean="0">
                          <a:solidFill>
                            <a:schemeClr val="dk1"/>
                          </a:solidFill>
                          <a:latin typeface="+mn-lt"/>
                          <a:ea typeface="+mn-ea"/>
                          <a:cs typeface="+mn-cs"/>
                        </a:rPr>
                        <a:t>(budget literacy held back to back with Warsaw SBO)</a:t>
                      </a:r>
                      <a:endParaRPr lang="en-US" sz="1100" kern="1200" baseline="0" dirty="0">
                        <a:solidFill>
                          <a:schemeClr val="dk1"/>
                        </a:solidFill>
                        <a:latin typeface="+mn-lt"/>
                        <a:ea typeface="+mn-ea"/>
                        <a:cs typeface="+mn-cs"/>
                      </a:endParaRPr>
                    </a:p>
                  </a:txBody>
                  <a:tcPr/>
                </a:tc>
              </a:tr>
              <a:tr h="373737">
                <a:tc>
                  <a:txBody>
                    <a:bodyPr/>
                    <a:lstStyle/>
                    <a:p>
                      <a:r>
                        <a:rPr lang="en-US" sz="1200" dirty="0" smtClean="0"/>
                        <a:t>Total Meetings</a:t>
                      </a:r>
                      <a:endParaRPr lang="en-US" sz="1200" dirty="0"/>
                    </a:p>
                  </a:txBody>
                  <a:tcPr/>
                </a:tc>
                <a:tc>
                  <a:txBody>
                    <a:bodyPr/>
                    <a:lstStyle/>
                    <a:p>
                      <a:r>
                        <a:rPr lang="en-US" sz="1600" dirty="0" smtClean="0"/>
                        <a:t>2</a:t>
                      </a:r>
                      <a:endParaRPr lang="en-US" sz="1600" dirty="0"/>
                    </a:p>
                  </a:txBody>
                  <a:tcPr/>
                </a:tc>
                <a:tc>
                  <a:txBody>
                    <a:bodyPr/>
                    <a:lstStyle/>
                    <a:p>
                      <a:r>
                        <a:rPr lang="en-US" sz="1600" dirty="0" smtClean="0"/>
                        <a:t>8</a:t>
                      </a:r>
                      <a:endParaRPr lang="en-US" sz="1600" dirty="0"/>
                    </a:p>
                  </a:txBody>
                  <a:tcPr/>
                </a:tc>
                <a:tc>
                  <a:txBody>
                    <a:bodyPr/>
                    <a:lstStyle/>
                    <a:p>
                      <a:r>
                        <a:rPr lang="en-US" sz="1600" dirty="0" smtClean="0"/>
                        <a:t>8</a:t>
                      </a:r>
                      <a:endParaRPr lang="en-US" sz="1600" dirty="0"/>
                    </a:p>
                  </a:txBody>
                  <a:tcPr/>
                </a:tc>
                <a:tc>
                  <a:txBody>
                    <a:bodyPr/>
                    <a:lstStyle/>
                    <a:p>
                      <a:r>
                        <a:rPr lang="en-US" sz="1600" dirty="0" smtClean="0"/>
                        <a:t>9</a:t>
                      </a:r>
                      <a:endParaRPr lang="en-US" sz="1600" dirty="0"/>
                    </a:p>
                  </a:txBody>
                  <a:tcPr/>
                </a:tc>
              </a:tr>
            </a:tbl>
          </a:graphicData>
        </a:graphic>
      </p:graphicFrame>
    </p:spTree>
    <p:extLst>
      <p:ext uri="{BB962C8B-B14F-4D97-AF65-F5344CB8AC3E}">
        <p14:creationId xmlns:p14="http://schemas.microsoft.com/office/powerpoint/2010/main" val="17645885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838200"/>
            <a:ext cx="8077200" cy="5943600"/>
          </a:xfrm>
        </p:spPr>
        <p:txBody>
          <a:bodyPr rtlCol="0">
            <a:noAutofit/>
          </a:bodyPr>
          <a:lstStyle/>
          <a:p>
            <a:pPr algn="l">
              <a:defRPr/>
            </a:pPr>
            <a:endParaRPr lang="en-US" sz="1000" b="1" u="sng" dirty="0" smtClean="0"/>
          </a:p>
          <a:p>
            <a:pPr algn="l">
              <a:defRPr/>
            </a:pPr>
            <a:endParaRPr lang="en-US" sz="1000" b="1" u="sng" dirty="0"/>
          </a:p>
          <a:p>
            <a:pPr algn="l">
              <a:defRPr/>
            </a:pPr>
            <a:endParaRPr lang="en-US" sz="1000" b="1" u="sng" dirty="0" smtClean="0"/>
          </a:p>
          <a:p>
            <a:pPr algn="l">
              <a:defRPr/>
            </a:pPr>
            <a:endParaRPr lang="en-US" sz="1000" b="1" u="sng" dirty="0"/>
          </a:p>
          <a:p>
            <a:pPr algn="l">
              <a:defRPr/>
            </a:pPr>
            <a:endParaRPr lang="en-US" sz="1000" b="1" u="sng" dirty="0" smtClean="0"/>
          </a:p>
          <a:p>
            <a:pPr algn="l">
              <a:defRPr/>
            </a:pPr>
            <a:endParaRPr lang="en-US" sz="1000" b="1" u="sng" dirty="0"/>
          </a:p>
          <a:p>
            <a:pPr algn="l">
              <a:defRPr/>
            </a:pPr>
            <a:endParaRPr lang="en-US" sz="1000" b="1" u="sng" dirty="0" smtClean="0"/>
          </a:p>
          <a:p>
            <a:pPr algn="l">
              <a:defRPr/>
            </a:pPr>
            <a:r>
              <a:rPr lang="en-US" sz="1000" dirty="0"/>
              <a:t/>
            </a:r>
            <a:br>
              <a:rPr lang="en-US" sz="1000" dirty="0"/>
            </a:br>
            <a:r>
              <a:rPr lang="en-US" sz="1000" dirty="0" smtClean="0"/>
              <a:t/>
            </a:r>
            <a:br>
              <a:rPr lang="en-US" sz="1000" dirty="0" smtClean="0"/>
            </a:br>
            <a:endParaRPr lang="en-US" sz="1000" dirty="0">
              <a:solidFill>
                <a:schemeClr val="tx1"/>
              </a:solidFill>
            </a:endParaRPr>
          </a:p>
        </p:txBody>
      </p:sp>
      <p:pic>
        <p:nvPicPr>
          <p:cNvPr id="12291" name="Рисунок 11" descr="pempal-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048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Рисунок 15" descr="pempal-logo-top.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381000"/>
            <a:ext cx="3581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Box 1"/>
          <p:cNvSpPr txBox="1">
            <a:spLocks noChangeArrowheads="1"/>
          </p:cNvSpPr>
          <p:nvPr/>
        </p:nvSpPr>
        <p:spPr bwMode="auto">
          <a:xfrm>
            <a:off x="2057400" y="654050"/>
            <a:ext cx="6172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dirty="0">
                <a:latin typeface="Arial" panose="020B0604020202020204" pitchFamily="34" charset="0"/>
              </a:rPr>
              <a:t>  </a:t>
            </a:r>
            <a:r>
              <a:rPr lang="en-US" altLang="en-US" sz="1800" dirty="0" smtClean="0">
                <a:latin typeface="Arial" panose="020B0604020202020204" pitchFamily="34" charset="0"/>
              </a:rPr>
              <a:t>8 countries represented on BCOP </a:t>
            </a:r>
            <a:r>
              <a:rPr lang="en-US" altLang="en-US" sz="1800" dirty="0">
                <a:latin typeface="Arial" panose="020B0604020202020204" pitchFamily="34" charset="0"/>
              </a:rPr>
              <a:t>Executive </a:t>
            </a:r>
            <a:r>
              <a:rPr lang="en-US" altLang="en-US" sz="1800" dirty="0" smtClean="0">
                <a:latin typeface="Arial" panose="020B0604020202020204" pitchFamily="34" charset="0"/>
              </a:rPr>
              <a:t>Committee</a:t>
            </a:r>
            <a:endParaRPr lang="en-US" altLang="en-US" sz="1800" dirty="0">
              <a:latin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736482246"/>
              </p:ext>
            </p:extLst>
          </p:nvPr>
        </p:nvGraphicFramePr>
        <p:xfrm>
          <a:off x="2057400" y="1008063"/>
          <a:ext cx="6096000" cy="5699640"/>
        </p:xfrm>
        <a:graphic>
          <a:graphicData uri="http://schemas.openxmlformats.org/drawingml/2006/table">
            <a:tbl>
              <a:tblPr firstRow="1" bandRow="1">
                <a:tableStyleId>{5C22544A-7EE6-4342-B048-85BDC9FD1C3A}</a:tableStyleId>
              </a:tblPr>
              <a:tblGrid>
                <a:gridCol w="3048000"/>
                <a:gridCol w="3048000"/>
              </a:tblGrid>
              <a:tr h="2041918">
                <a:tc>
                  <a:txBody>
                    <a:bodyPr/>
                    <a:lstStyle/>
                    <a:p>
                      <a:r>
                        <a:rPr lang="en-US" sz="1600" b="1" u="sng" dirty="0" smtClean="0"/>
                        <a:t>Mr. Konstantin </a:t>
                      </a:r>
                      <a:r>
                        <a:rPr lang="en-US" sz="1600" b="1" u="sng" dirty="0" err="1" smtClean="0"/>
                        <a:t>Krityan</a:t>
                      </a:r>
                      <a:r>
                        <a:rPr lang="en-US" sz="1600" b="1" dirty="0" smtClean="0"/>
                        <a:t/>
                      </a:r>
                      <a:br>
                        <a:rPr lang="en-US" sz="1600" b="1" dirty="0" smtClean="0"/>
                      </a:br>
                      <a:r>
                        <a:rPr lang="en-US" sz="1600" b="1" dirty="0" smtClean="0"/>
                        <a:t>CHAIR</a:t>
                      </a:r>
                      <a:r>
                        <a:rPr lang="en-US" sz="1600" dirty="0" smtClean="0"/>
                        <a:t/>
                      </a:r>
                      <a:br>
                        <a:rPr lang="en-US" sz="1600" dirty="0" smtClean="0"/>
                      </a:br>
                      <a:r>
                        <a:rPr lang="en-US" sz="1600" dirty="0" smtClean="0"/>
                        <a:t>Ministry of Finance</a:t>
                      </a:r>
                      <a:br>
                        <a:rPr lang="en-US" sz="1600" dirty="0" smtClean="0"/>
                      </a:br>
                      <a:r>
                        <a:rPr lang="en-US" sz="1600" dirty="0" smtClean="0"/>
                        <a:t>Armenia</a:t>
                      </a:r>
                      <a:endParaRPr lang="en-US" sz="1600" dirty="0"/>
                    </a:p>
                  </a:txBody>
                  <a:tcPr marT="45690" marB="456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DEPUTY</a:t>
                      </a:r>
                      <a:r>
                        <a:rPr lang="en-US" sz="1600" b="1" baseline="0" dirty="0" smtClean="0"/>
                        <a:t> </a:t>
                      </a:r>
                      <a:r>
                        <a:rPr lang="en-US" sz="1600" b="1" dirty="0" smtClean="0"/>
                        <a:t>CHAIRS</a:t>
                      </a:r>
                      <a:endParaRPr lang="en-US" sz="1600" b="1" u="sng"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600" b="1" u="sng" dirty="0" smtClean="0"/>
                        <a:t>Ms. </a:t>
                      </a:r>
                      <a:r>
                        <a:rPr lang="en-US" sz="1600" b="1" u="sng" dirty="0" err="1" smtClean="0"/>
                        <a:t>Gelardina</a:t>
                      </a:r>
                      <a:r>
                        <a:rPr lang="en-US" sz="1600" b="1" u="sng" dirty="0" smtClean="0"/>
                        <a:t> </a:t>
                      </a:r>
                      <a:r>
                        <a:rPr lang="en-US" sz="1600" b="1" u="sng" dirty="0" err="1" smtClean="0"/>
                        <a:t>Prodani</a:t>
                      </a:r>
                      <a:r>
                        <a:rPr lang="en-US" sz="1600" dirty="0" smtClean="0"/>
                        <a:t/>
                      </a:r>
                      <a:br>
                        <a:rPr lang="en-US" sz="1600" dirty="0" smtClean="0"/>
                      </a:br>
                      <a:r>
                        <a:rPr lang="en-US" sz="1600" dirty="0" smtClean="0"/>
                        <a:t>Ministry of Finance</a:t>
                      </a:r>
                      <a:br>
                        <a:rPr lang="en-US" sz="1600" dirty="0" smtClean="0"/>
                      </a:br>
                      <a:r>
                        <a:rPr lang="en-US" sz="1600" dirty="0" smtClean="0"/>
                        <a:t>Albania</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1" u="sng" dirty="0" smtClean="0"/>
                        <a:t>Ms. Anna </a:t>
                      </a:r>
                      <a:r>
                        <a:rPr lang="en-US" sz="1600" b="1" u="sng" dirty="0" err="1" smtClean="0"/>
                        <a:t>Belenchuk</a:t>
                      </a:r>
                      <a:r>
                        <a:rPr lang="en-US" sz="1600" dirty="0" smtClean="0"/>
                        <a:t/>
                      </a:r>
                      <a:br>
                        <a:rPr lang="en-US" sz="1600" dirty="0" smtClean="0"/>
                      </a:br>
                      <a:r>
                        <a:rPr lang="en-US" sz="1600" dirty="0" smtClean="0"/>
                        <a:t>Ministry of Finance</a:t>
                      </a:r>
                      <a:br>
                        <a:rPr lang="en-US" sz="1600" dirty="0" smtClean="0"/>
                      </a:br>
                      <a:r>
                        <a:rPr lang="en-US" sz="1600" dirty="0" smtClean="0"/>
                        <a:t>Russian Federation</a:t>
                      </a:r>
                      <a:endParaRPr lang="en-US" sz="1600" b="1" u="sng"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smtClean="0"/>
                    </a:p>
                  </a:txBody>
                  <a:tcPr marT="45690" marB="45690"/>
                </a:tc>
              </a:tr>
              <a:tr h="3657207">
                <a:tc>
                  <a:txBody>
                    <a:bodyPr/>
                    <a:lstStyle/>
                    <a:p>
                      <a:r>
                        <a:rPr lang="en-US" sz="1800" b="1" i="0" u="sng" kern="1200" dirty="0" err="1" smtClean="0">
                          <a:solidFill>
                            <a:schemeClr val="dk1"/>
                          </a:solidFill>
                          <a:effectLst/>
                          <a:latin typeface="+mn-lt"/>
                          <a:ea typeface="+mn-ea"/>
                          <a:cs typeface="+mn-cs"/>
                        </a:rPr>
                        <a:t>Mr</a:t>
                      </a:r>
                      <a:r>
                        <a:rPr lang="en-US" sz="1800" b="1" i="0" u="sng" kern="1200" dirty="0" smtClean="0">
                          <a:solidFill>
                            <a:schemeClr val="dk1"/>
                          </a:solidFill>
                          <a:effectLst/>
                          <a:latin typeface="+mn-lt"/>
                          <a:ea typeface="+mn-ea"/>
                          <a:cs typeface="+mn-cs"/>
                        </a:rPr>
                        <a:t> </a:t>
                      </a:r>
                      <a:r>
                        <a:rPr lang="en-US" sz="1800" b="1" i="0" u="sng" kern="1200" dirty="0" err="1" smtClean="0">
                          <a:solidFill>
                            <a:schemeClr val="dk1"/>
                          </a:solidFill>
                          <a:effectLst/>
                          <a:latin typeface="+mn-lt"/>
                          <a:ea typeface="+mn-ea"/>
                          <a:cs typeface="+mn-cs"/>
                        </a:rPr>
                        <a:t>Alija</a:t>
                      </a:r>
                      <a:r>
                        <a:rPr lang="en-US" sz="1800" b="1" i="0" u="sng" kern="1200" dirty="0" smtClean="0">
                          <a:solidFill>
                            <a:schemeClr val="dk1"/>
                          </a:solidFill>
                          <a:effectLst/>
                          <a:latin typeface="+mn-lt"/>
                          <a:ea typeface="+mn-ea"/>
                          <a:cs typeface="+mn-cs"/>
                        </a:rPr>
                        <a:t> </a:t>
                      </a:r>
                      <a:r>
                        <a:rPr lang="en-US" sz="1800" b="1" i="0" u="sng" kern="1200" dirty="0" err="1" smtClean="0">
                          <a:solidFill>
                            <a:schemeClr val="dk1"/>
                          </a:solidFill>
                          <a:effectLst/>
                          <a:latin typeface="+mn-lt"/>
                          <a:ea typeface="+mn-ea"/>
                          <a:cs typeface="+mn-cs"/>
                        </a:rPr>
                        <a:t>Alijović</a:t>
                      </a:r>
                      <a:endParaRPr lang="en-US" sz="1800" b="1" i="0" u="sng" kern="1200" dirty="0" smtClean="0">
                        <a:solidFill>
                          <a:schemeClr val="dk1"/>
                        </a:solidFill>
                        <a:effectLst/>
                        <a:latin typeface="+mn-lt"/>
                        <a:ea typeface="+mn-ea"/>
                        <a:cs typeface="+mn-cs"/>
                      </a:endParaRPr>
                    </a:p>
                    <a:p>
                      <a:r>
                        <a:rPr lang="en-US" sz="1800" dirty="0" smtClean="0"/>
                        <a:t>Ministry of Finance</a:t>
                      </a:r>
                      <a:r>
                        <a:rPr lang="bs-Latn-BA" sz="1800" dirty="0" smtClean="0"/>
                        <a:t> </a:t>
                      </a:r>
                      <a:endParaRPr lang="en-US" sz="1800" baseline="0" dirty="0" smtClean="0">
                        <a:solidFill>
                          <a:schemeClr val="tx1"/>
                        </a:solidFill>
                      </a:endParaRPr>
                    </a:p>
                    <a:p>
                      <a:r>
                        <a:rPr lang="en-US" sz="1800" dirty="0" smtClean="0"/>
                        <a:t>Federation</a:t>
                      </a:r>
                      <a:r>
                        <a:rPr lang="en-US" sz="1800" baseline="0" dirty="0" smtClean="0"/>
                        <a:t> of </a:t>
                      </a:r>
                      <a:r>
                        <a:rPr lang="en-US" sz="1800" dirty="0" smtClean="0"/>
                        <a:t>Bosnia and Herzegovina</a:t>
                      </a:r>
                    </a:p>
                    <a:p>
                      <a:r>
                        <a:rPr lang="en-US" sz="1800" b="1" u="sng" dirty="0" smtClean="0"/>
                        <a:t>Ms. </a:t>
                      </a:r>
                      <a:r>
                        <a:rPr lang="en-US" sz="1800" b="1" u="sng" dirty="0" err="1" smtClean="0"/>
                        <a:t>Mladenka</a:t>
                      </a:r>
                      <a:r>
                        <a:rPr lang="en-US" sz="1800" b="1" u="sng" dirty="0" smtClean="0"/>
                        <a:t> </a:t>
                      </a:r>
                      <a:r>
                        <a:rPr lang="en-US" sz="1800" b="1" u="sng" dirty="0" err="1" smtClean="0"/>
                        <a:t>Karačić</a:t>
                      </a:r>
                      <a:r>
                        <a:rPr lang="en-US" sz="1800" dirty="0" smtClean="0"/>
                        <a:t/>
                      </a:r>
                      <a:br>
                        <a:rPr lang="en-US" sz="1800" dirty="0" smtClean="0"/>
                      </a:br>
                      <a:r>
                        <a:rPr lang="en-US" sz="1800" dirty="0" smtClean="0"/>
                        <a:t>Ministry of Finance</a:t>
                      </a:r>
                      <a:br>
                        <a:rPr lang="en-US" sz="1800" dirty="0" smtClean="0"/>
                      </a:br>
                      <a:r>
                        <a:rPr lang="en-US" sz="1800" dirty="0" smtClean="0"/>
                        <a:t>Croatia</a:t>
                      </a:r>
                    </a:p>
                    <a:p>
                      <a:r>
                        <a:rPr lang="en-US" sz="1800" b="1" u="sng" dirty="0" smtClean="0"/>
                        <a:t>Mr. </a:t>
                      </a:r>
                      <a:r>
                        <a:rPr lang="en-US" sz="1800" b="1" u="sng" dirty="0" err="1" smtClean="0"/>
                        <a:t>Hakan</a:t>
                      </a:r>
                      <a:r>
                        <a:rPr lang="en-US" sz="1800" b="1" u="sng" dirty="0" smtClean="0"/>
                        <a:t> Ay</a:t>
                      </a:r>
                      <a:r>
                        <a:rPr lang="en-US" sz="1800" dirty="0" smtClean="0"/>
                        <a:t/>
                      </a:r>
                      <a:br>
                        <a:rPr lang="en-US" sz="1800" dirty="0" smtClean="0"/>
                      </a:br>
                      <a:r>
                        <a:rPr lang="en-US" sz="1800" dirty="0" smtClean="0"/>
                        <a:t>Ministry of Finance</a:t>
                      </a:r>
                      <a:br>
                        <a:rPr lang="en-US" sz="1800" dirty="0" smtClean="0"/>
                      </a:br>
                      <a:r>
                        <a:rPr lang="en-US" sz="1800" dirty="0" smtClean="0"/>
                        <a:t>Turkey</a:t>
                      </a:r>
                    </a:p>
                    <a:p>
                      <a:r>
                        <a:rPr lang="en-US" sz="1800" b="1" i="0" u="sng" kern="1200" dirty="0" smtClean="0">
                          <a:solidFill>
                            <a:schemeClr val="dk1"/>
                          </a:solidFill>
                          <a:effectLst/>
                          <a:latin typeface="+mn-lt"/>
                          <a:ea typeface="+mn-ea"/>
                          <a:cs typeface="+mn-cs"/>
                        </a:rPr>
                        <a:t>Mr. Mikhail </a:t>
                      </a:r>
                      <a:r>
                        <a:rPr lang="en-US" sz="1800" b="1" i="0" u="sng" kern="1200" dirty="0" err="1" smtClean="0">
                          <a:solidFill>
                            <a:schemeClr val="dk1"/>
                          </a:solidFill>
                          <a:effectLst/>
                          <a:latin typeface="+mn-lt"/>
                          <a:ea typeface="+mn-ea"/>
                          <a:cs typeface="+mn-cs"/>
                        </a:rPr>
                        <a:t>Prokhorik</a:t>
                      </a:r>
                      <a:r>
                        <a:rPr lang="en-US" sz="1800" dirty="0" smtClean="0"/>
                        <a:t/>
                      </a:r>
                      <a:br>
                        <a:rPr lang="en-US" sz="1800" dirty="0" smtClean="0"/>
                      </a:br>
                      <a:r>
                        <a:rPr lang="en-US" sz="1800" b="0" i="0" kern="1200" dirty="0" smtClean="0">
                          <a:solidFill>
                            <a:schemeClr val="dk1"/>
                          </a:solidFill>
                          <a:effectLst/>
                          <a:latin typeface="+mn-lt"/>
                          <a:ea typeface="+mn-ea"/>
                          <a:cs typeface="+mn-cs"/>
                        </a:rPr>
                        <a:t>Ministry of Finance</a:t>
                      </a:r>
                      <a:r>
                        <a:rPr lang="en-US" sz="1800" dirty="0" smtClean="0"/>
                        <a:t/>
                      </a:r>
                      <a:br>
                        <a:rPr lang="en-US" sz="1800" dirty="0" smtClean="0"/>
                      </a:br>
                      <a:r>
                        <a:rPr lang="en-US" sz="1800" b="0" i="0" kern="1200" dirty="0" smtClean="0">
                          <a:solidFill>
                            <a:schemeClr val="dk1"/>
                          </a:solidFill>
                          <a:effectLst/>
                          <a:latin typeface="+mn-lt"/>
                          <a:ea typeface="+mn-ea"/>
                          <a:cs typeface="+mn-cs"/>
                        </a:rPr>
                        <a:t>Belarus</a:t>
                      </a:r>
                      <a:endParaRPr lang="en-US" sz="1800" dirty="0"/>
                    </a:p>
                  </a:txBody>
                  <a:tcPr marT="45690" marB="45690"/>
                </a:tc>
                <a:tc>
                  <a:txBody>
                    <a:bodyPr/>
                    <a:lstStyle/>
                    <a:p>
                      <a:pPr algn="l"/>
                      <a:r>
                        <a:rPr lang="en-US" sz="1800" b="1" u="sng" dirty="0" smtClean="0"/>
                        <a:t>Ms. Elena </a:t>
                      </a:r>
                      <a:r>
                        <a:rPr lang="en-US" sz="1800" b="1" u="sng" dirty="0" err="1" smtClean="0"/>
                        <a:t>Zyunina</a:t>
                      </a:r>
                      <a:r>
                        <a:rPr lang="en-US" sz="1800" dirty="0" smtClean="0"/>
                        <a:t/>
                      </a:r>
                      <a:br>
                        <a:rPr lang="en-US" sz="1800" dirty="0" smtClean="0"/>
                      </a:br>
                      <a:r>
                        <a:rPr lang="en-US" sz="1800" dirty="0" smtClean="0"/>
                        <a:t>Ministry of Finance</a:t>
                      </a:r>
                      <a:br>
                        <a:rPr lang="en-US" sz="1800" dirty="0" smtClean="0"/>
                      </a:br>
                      <a:r>
                        <a:rPr lang="en-US" sz="1800" dirty="0" smtClean="0"/>
                        <a:t>Russian Federation</a:t>
                      </a:r>
                    </a:p>
                    <a:p>
                      <a:pPr algn="l"/>
                      <a:r>
                        <a:rPr lang="en-US" sz="1800" b="1" i="0" u="sng" kern="1200" dirty="0" smtClean="0">
                          <a:solidFill>
                            <a:schemeClr val="dk1"/>
                          </a:solidFill>
                          <a:effectLst/>
                          <a:latin typeface="+mn-lt"/>
                          <a:ea typeface="+mn-ea"/>
                          <a:cs typeface="+mn-cs"/>
                        </a:rPr>
                        <a:t>Mr. Nikolay </a:t>
                      </a:r>
                      <a:r>
                        <a:rPr lang="en-US" sz="1800" b="1" i="0" u="sng" kern="1200" dirty="0" err="1" smtClean="0">
                          <a:solidFill>
                            <a:schemeClr val="dk1"/>
                          </a:solidFill>
                          <a:effectLst/>
                          <a:latin typeface="+mn-lt"/>
                          <a:ea typeface="+mn-ea"/>
                          <a:cs typeface="+mn-cs"/>
                        </a:rPr>
                        <a:t>Begchin</a:t>
                      </a:r>
                      <a:r>
                        <a:rPr lang="en-US" sz="1800" dirty="0" smtClean="0"/>
                        <a:t/>
                      </a:r>
                      <a:br>
                        <a:rPr lang="en-US" sz="1800" dirty="0" smtClean="0"/>
                      </a:br>
                      <a:r>
                        <a:rPr lang="en-US" sz="1800" b="0" i="0" kern="1200" dirty="0" smtClean="0">
                          <a:solidFill>
                            <a:schemeClr val="dk1"/>
                          </a:solidFill>
                          <a:effectLst/>
                          <a:latin typeface="+mn-lt"/>
                          <a:ea typeface="+mn-ea"/>
                          <a:cs typeface="+mn-cs"/>
                        </a:rPr>
                        <a:t>Ministry of Finance</a:t>
                      </a:r>
                      <a:r>
                        <a:rPr lang="en-US" sz="1800" dirty="0" smtClean="0"/>
                        <a:t/>
                      </a:r>
                      <a:br>
                        <a:rPr lang="en-US" sz="1800" dirty="0" smtClean="0"/>
                      </a:br>
                      <a:r>
                        <a:rPr lang="en-US" sz="1800" b="0" i="0" kern="1200" dirty="0" smtClean="0">
                          <a:solidFill>
                            <a:schemeClr val="dk1"/>
                          </a:solidFill>
                          <a:effectLst/>
                          <a:latin typeface="+mn-lt"/>
                          <a:ea typeface="+mn-ea"/>
                          <a:cs typeface="+mn-cs"/>
                        </a:rPr>
                        <a:t>Russian Federation </a:t>
                      </a:r>
                      <a:endParaRPr lang="en-US" sz="1800" b="1" u="sng" dirty="0" smtClean="0"/>
                    </a:p>
                    <a:p>
                      <a:pPr algn="l"/>
                      <a:r>
                        <a:rPr lang="en-US" sz="1800" b="1" i="0" u="sng" kern="1200" dirty="0" smtClean="0">
                          <a:solidFill>
                            <a:schemeClr val="dk1"/>
                          </a:solidFill>
                          <a:effectLst/>
                          <a:latin typeface="+mn-lt"/>
                          <a:ea typeface="+mn-ea"/>
                          <a:cs typeface="+mn-cs"/>
                        </a:rPr>
                        <a:t>Mr. </a:t>
                      </a:r>
                      <a:r>
                        <a:rPr lang="en-US" sz="1800" b="1" i="0" u="sng" kern="1200" dirty="0" err="1" smtClean="0">
                          <a:solidFill>
                            <a:schemeClr val="dk1"/>
                          </a:solidFill>
                          <a:effectLst/>
                          <a:latin typeface="+mn-lt"/>
                          <a:ea typeface="+mn-ea"/>
                          <a:cs typeface="+mn-cs"/>
                        </a:rPr>
                        <a:t>Kanat</a:t>
                      </a:r>
                      <a:r>
                        <a:rPr lang="en-US" sz="1800" b="1" i="0" u="sng" kern="1200" dirty="0" smtClean="0">
                          <a:solidFill>
                            <a:schemeClr val="dk1"/>
                          </a:solidFill>
                          <a:effectLst/>
                          <a:latin typeface="+mn-lt"/>
                          <a:ea typeface="+mn-ea"/>
                          <a:cs typeface="+mn-cs"/>
                        </a:rPr>
                        <a:t> </a:t>
                      </a:r>
                      <a:r>
                        <a:rPr lang="en-US" sz="1800" b="1" i="0" u="sng" kern="1200" dirty="0" err="1" smtClean="0">
                          <a:solidFill>
                            <a:schemeClr val="dk1"/>
                          </a:solidFill>
                          <a:effectLst/>
                          <a:latin typeface="+mn-lt"/>
                          <a:ea typeface="+mn-ea"/>
                          <a:cs typeface="+mn-cs"/>
                        </a:rPr>
                        <a:t>Asangulov</a:t>
                      </a:r>
                      <a:r>
                        <a:rPr lang="en-US" sz="1800" dirty="0" smtClean="0"/>
                        <a:t/>
                      </a:r>
                      <a:br>
                        <a:rPr lang="en-US" sz="1800" dirty="0" smtClean="0"/>
                      </a:br>
                      <a:r>
                        <a:rPr lang="en-US" sz="1800" dirty="0" smtClean="0"/>
                        <a:t>Ministry of Finance</a:t>
                      </a:r>
                      <a:br>
                        <a:rPr lang="en-US" sz="1800" dirty="0" smtClean="0"/>
                      </a:br>
                      <a:r>
                        <a:rPr lang="en-US" sz="1800" dirty="0" smtClean="0"/>
                        <a:t>Kyrgyz Republic</a:t>
                      </a:r>
                    </a:p>
                  </a:txBody>
                  <a:tcPr marT="45690" marB="45690"/>
                </a:tc>
              </a:tr>
            </a:tbl>
          </a:graphicData>
        </a:graphic>
      </p:graphicFrame>
    </p:spTree>
    <p:extLst>
      <p:ext uri="{BB962C8B-B14F-4D97-AF65-F5344CB8AC3E}">
        <p14:creationId xmlns:p14="http://schemas.microsoft.com/office/powerpoint/2010/main" val="16934147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1800" y="1143000"/>
            <a:ext cx="2210066" cy="1809950"/>
          </a:xfrm>
          <a:prstGeom prst="rect">
            <a:avLst/>
          </a:prstGeom>
        </p:spPr>
      </p:pic>
      <p:sp>
        <p:nvSpPr>
          <p:cNvPr id="2" name="Заголовок 1"/>
          <p:cNvSpPr>
            <a:spLocks noGrp="1"/>
          </p:cNvSpPr>
          <p:nvPr>
            <p:ph type="title"/>
          </p:nvPr>
        </p:nvSpPr>
        <p:spPr>
          <a:xfrm>
            <a:off x="704850" y="197644"/>
            <a:ext cx="8362950" cy="852488"/>
          </a:xfrm>
        </p:spPr>
        <p:txBody>
          <a:bodyPr>
            <a:noAutofit/>
          </a:bodyPr>
          <a:lstStyle/>
          <a:p>
            <a:pPr lvl="0"/>
            <a:r>
              <a:rPr lang="bs-Latn-BA" sz="2400" b="1" u="sng" dirty="0" smtClean="0"/>
              <a:t>Obje</a:t>
            </a:r>
            <a:r>
              <a:rPr lang="en-US" sz="2400" b="1" u="sng" dirty="0"/>
              <a:t>c</a:t>
            </a:r>
            <a:r>
              <a:rPr lang="bs-Latn-BA" sz="2400" b="1" u="sng" dirty="0"/>
              <a:t>tive </a:t>
            </a:r>
            <a:r>
              <a:rPr lang="en-US" sz="2400" b="1" u="sng" dirty="0"/>
              <a:t>2</a:t>
            </a:r>
            <a:r>
              <a:rPr lang="en-US" sz="2400" b="1" dirty="0"/>
              <a:t>:</a:t>
            </a:r>
            <a:r>
              <a:rPr lang="bs-Latn-BA" sz="2400" b="1" dirty="0"/>
              <a:t> </a:t>
            </a:r>
            <a:r>
              <a:rPr lang="en-US" sz="2000" b="1" dirty="0"/>
              <a:t>QUALITY RESOURCES AND NETWORK SERVICES, </a:t>
            </a:r>
            <a:r>
              <a:rPr lang="en-US" sz="2000" b="1" dirty="0" smtClean="0"/>
              <a:t>SUPPORTING </a:t>
            </a:r>
            <a:r>
              <a:rPr lang="en-US" sz="2000" b="1" dirty="0"/>
              <a:t>RELEVANT PFM PRACTICES, ARE PROVIDED TO </a:t>
            </a:r>
            <a:r>
              <a:rPr lang="en-US" sz="2000" b="1" dirty="0" smtClean="0"/>
              <a:t>MEMBERS (2)</a:t>
            </a:r>
            <a:endParaRPr lang="ru-RU" sz="2000" b="1" dirty="0"/>
          </a:p>
        </p:txBody>
      </p:sp>
      <p:sp>
        <p:nvSpPr>
          <p:cNvPr id="3" name="Содержимое 2"/>
          <p:cNvSpPr>
            <a:spLocks noGrp="1"/>
          </p:cNvSpPr>
          <p:nvPr>
            <p:ph idx="1"/>
          </p:nvPr>
        </p:nvSpPr>
        <p:spPr>
          <a:xfrm>
            <a:off x="704850" y="1050132"/>
            <a:ext cx="8362950" cy="5807868"/>
          </a:xfrm>
        </p:spPr>
        <p:txBody>
          <a:bodyPr>
            <a:noAutofit/>
          </a:bodyPr>
          <a:lstStyle/>
          <a:p>
            <a:pPr indent="-285750" algn="just"/>
            <a:endParaRPr lang="en-US" sz="1600" dirty="0" smtClean="0"/>
          </a:p>
          <a:p>
            <a:pPr indent="-285750"/>
            <a:r>
              <a:rPr lang="en-US" sz="1600" dirty="0" smtClean="0"/>
              <a:t>The </a:t>
            </a:r>
            <a:r>
              <a:rPr lang="en-US" sz="1600" dirty="0"/>
              <a:t>BCOP Executive Committee </a:t>
            </a:r>
            <a:r>
              <a:rPr lang="en-US" sz="1600" dirty="0" smtClean="0"/>
              <a:t>rated </a:t>
            </a:r>
            <a:r>
              <a:rPr lang="en-US" sz="1600" dirty="0"/>
              <a:t>the</a:t>
            </a:r>
            <a:r>
              <a:rPr lang="en-US" sz="1600" b="1" dirty="0"/>
              <a:t> performance of the </a:t>
            </a:r>
            <a:r>
              <a:rPr lang="en-US" sz="1600" b="1" dirty="0" smtClean="0"/>
              <a:t/>
            </a:r>
            <a:br>
              <a:rPr lang="en-US" sz="1600" b="1" dirty="0" smtClean="0"/>
            </a:br>
            <a:r>
              <a:rPr lang="en-US" sz="1600" b="1" dirty="0" smtClean="0"/>
              <a:t>Steering </a:t>
            </a:r>
            <a:r>
              <a:rPr lang="en-US" sz="1600" b="1" dirty="0"/>
              <a:t>Committee in leadership and guidance as </a:t>
            </a:r>
            <a:r>
              <a:rPr lang="en-US" sz="1600" b="1" u="sng" dirty="0"/>
              <a:t>very </a:t>
            </a:r>
            <a:r>
              <a:rPr lang="en-US" sz="1600" b="1" u="sng" dirty="0" smtClean="0"/>
              <a:t>highly</a:t>
            </a:r>
            <a:br>
              <a:rPr lang="en-US" sz="1600" b="1" u="sng" dirty="0" smtClean="0"/>
            </a:br>
            <a:r>
              <a:rPr lang="en-US" sz="1600" dirty="0" smtClean="0"/>
              <a:t>and rated </a:t>
            </a:r>
            <a:r>
              <a:rPr lang="en-US" sz="1600" dirty="0"/>
              <a:t>the </a:t>
            </a:r>
            <a:r>
              <a:rPr lang="en-US" sz="1600" b="1" dirty="0" smtClean="0"/>
              <a:t>performance of the Secretariat and BCOP Resource team </a:t>
            </a:r>
            <a:br>
              <a:rPr lang="en-US" sz="1600" b="1" dirty="0" smtClean="0"/>
            </a:br>
            <a:r>
              <a:rPr lang="en-US" sz="1600" b="1" dirty="0" smtClean="0"/>
              <a:t>as </a:t>
            </a:r>
            <a:r>
              <a:rPr lang="en-US" sz="1600" b="1" u="sng" dirty="0"/>
              <a:t>highly </a:t>
            </a:r>
            <a:r>
              <a:rPr lang="en-US" sz="1600" b="1" u="sng" dirty="0" smtClean="0"/>
              <a:t>satisfactory.  </a:t>
            </a:r>
          </a:p>
          <a:p>
            <a:pPr lvl="1"/>
            <a:r>
              <a:rPr lang="en-US" sz="1600" dirty="0" smtClean="0"/>
              <a:t>Core support team (</a:t>
            </a:r>
            <a:r>
              <a:rPr lang="en-US" sz="1600" dirty="0" err="1" smtClean="0"/>
              <a:t>Ziva</a:t>
            </a:r>
            <a:r>
              <a:rPr lang="en-US" sz="1600" dirty="0" smtClean="0"/>
              <a:t> from former Secretariat; </a:t>
            </a:r>
          </a:p>
          <a:p>
            <a:pPr marL="457200" lvl="1" indent="0">
              <a:buNone/>
            </a:pPr>
            <a:r>
              <a:rPr lang="en-US" sz="1600" dirty="0" smtClean="0"/>
              <a:t>BCOP RT: Maya, Deanna, </a:t>
            </a:r>
            <a:r>
              <a:rPr lang="en-US" sz="1600" dirty="0" err="1" smtClean="0"/>
              <a:t>Naida</a:t>
            </a:r>
            <a:r>
              <a:rPr lang="en-US" sz="1600" dirty="0" smtClean="0"/>
              <a:t>. Zac Mills supports wage bill working group </a:t>
            </a:r>
          </a:p>
          <a:p>
            <a:pPr marL="457200" lvl="1" indent="0">
              <a:buNone/>
            </a:pPr>
            <a:r>
              <a:rPr lang="en-US" sz="1600" dirty="0" smtClean="0"/>
              <a:t>and supported BCOP plenary preparations in FY15, other experts engaged as needed).</a:t>
            </a:r>
            <a:endParaRPr lang="en-US" sz="1600" b="1" u="sng" dirty="0" smtClean="0"/>
          </a:p>
          <a:p>
            <a:pPr marL="57150" indent="0" algn="just">
              <a:buNone/>
            </a:pPr>
            <a:endParaRPr lang="en-US" sz="1600" b="1" u="sng" dirty="0" smtClean="0">
              <a:cs typeface="Aharoni" pitchFamily="2" charset="-79"/>
            </a:endParaRPr>
          </a:p>
          <a:p>
            <a:pPr marL="57150" indent="0" algn="just">
              <a:buNone/>
            </a:pPr>
            <a:endParaRPr lang="en-US" sz="1600" b="1" u="sng" dirty="0">
              <a:cs typeface="Aharoni" pitchFamily="2" charset="-79"/>
            </a:endParaRPr>
          </a:p>
          <a:p>
            <a:pPr indent="-285750" algn="just"/>
            <a:r>
              <a:rPr lang="en-US" sz="1600" b="1" dirty="0"/>
              <a:t>Thirteen meetings </a:t>
            </a:r>
            <a:r>
              <a:rPr lang="en-US" sz="1600" b="1" dirty="0" smtClean="0"/>
              <a:t>of the BCOP Executive Committee were </a:t>
            </a:r>
            <a:r>
              <a:rPr lang="en-US" sz="1600" b="1" dirty="0"/>
              <a:t>held during the </a:t>
            </a:r>
            <a:r>
              <a:rPr lang="en-US" sz="1600" b="1" dirty="0" smtClean="0"/>
              <a:t>2.5 years of the strategy </a:t>
            </a:r>
            <a:r>
              <a:rPr lang="en-US" sz="1600" b="1" dirty="0"/>
              <a:t>period (of which 9 were face-to-face</a:t>
            </a:r>
            <a:r>
              <a:rPr lang="en-US" sz="1600" dirty="0" smtClean="0"/>
              <a:t>). Thus meetings are held more than quarterly. Minutes are prepared by Secretariat and BCOP Resource Team, and posted on public website. </a:t>
            </a:r>
          </a:p>
          <a:p>
            <a:pPr indent="-285750" algn="just"/>
            <a:endParaRPr lang="en-US" sz="1700" dirty="0" smtClean="0"/>
          </a:p>
          <a:p>
            <a:pPr indent="-285750" algn="just"/>
            <a:endParaRPr lang="en-US" sz="1700" dirty="0"/>
          </a:p>
          <a:p>
            <a:pPr indent="-285750" algn="just"/>
            <a:r>
              <a:rPr lang="en-US" sz="1600" b="1" dirty="0" smtClean="0"/>
              <a:t>BCOP Executive Committee members are increasingly taking lead </a:t>
            </a:r>
            <a:r>
              <a:rPr lang="en-US" sz="1600" b="1" dirty="0" err="1" smtClean="0"/>
              <a:t>eg</a:t>
            </a:r>
            <a:r>
              <a:rPr lang="en-US" sz="1600" b="1" dirty="0" smtClean="0"/>
              <a:t> in annual plenary meetings including reporting on COP progress, and leading working groups.</a:t>
            </a:r>
            <a:r>
              <a:rPr lang="en-US" sz="1600" dirty="0" smtClean="0"/>
              <a:t> A list of all resources, by thematic topic, is also kept updated by the BCOP Resource Team and circulated at annual meeting, for new members and as a general update.</a:t>
            </a:r>
          </a:p>
          <a:p>
            <a:pPr indent="-285750" algn="just"/>
            <a:endParaRPr lang="en-US" sz="1600" dirty="0"/>
          </a:p>
          <a:p>
            <a:pPr indent="-285750" algn="just"/>
            <a:endParaRPr lang="en-US" sz="1600" dirty="0" smtClean="0"/>
          </a:p>
          <a:p>
            <a:pPr indent="-285750" algn="just"/>
            <a:endParaRPr lang="en-US" sz="1600" dirty="0">
              <a:cs typeface="Aharoni" pitchFamily="2" charset="-79"/>
            </a:endParaRPr>
          </a:p>
          <a:p>
            <a:pPr indent="-285750" algn="just"/>
            <a:endParaRPr lang="en-US" sz="1600" dirty="0" smtClean="0">
              <a:cs typeface="Aharoni" pitchFamily="2" charset="-79"/>
            </a:endParaRPr>
          </a:p>
          <a:p>
            <a:pPr marL="800100" lvl="1" algn="just"/>
            <a:endParaRPr lang="en-US" sz="1600" dirty="0" smtClean="0">
              <a:cs typeface="Aharoni" pitchFamily="2" charset="-79"/>
            </a:endParaRPr>
          </a:p>
          <a:p>
            <a:pPr marL="514350" lvl="1" indent="0" algn="just">
              <a:buNone/>
            </a:pPr>
            <a:endParaRPr lang="en-US" sz="1400" dirty="0">
              <a:cs typeface="Aharoni" pitchFamily="2" charset="-79"/>
            </a:endParaRPr>
          </a:p>
        </p:txBody>
      </p:sp>
      <p:pic>
        <p:nvPicPr>
          <p:cNvPr id="5" name="Рисунок 11" descr="pempal-logo.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7048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4850" y="197644"/>
            <a:ext cx="8362950" cy="852488"/>
          </a:xfrm>
        </p:spPr>
        <p:txBody>
          <a:bodyPr>
            <a:noAutofit/>
          </a:bodyPr>
          <a:lstStyle/>
          <a:p>
            <a:pPr lvl="0"/>
            <a:r>
              <a:rPr lang="bs-Latn-BA" sz="2400" b="1" u="sng" dirty="0" smtClean="0"/>
              <a:t>Obje</a:t>
            </a:r>
            <a:r>
              <a:rPr lang="en-US" sz="2400" b="1" u="sng" dirty="0"/>
              <a:t>c</a:t>
            </a:r>
            <a:r>
              <a:rPr lang="bs-Latn-BA" sz="2400" b="1" u="sng" dirty="0"/>
              <a:t>tive </a:t>
            </a:r>
            <a:r>
              <a:rPr lang="en-US" sz="2400" b="1" u="sng" dirty="0"/>
              <a:t>2</a:t>
            </a:r>
            <a:r>
              <a:rPr lang="en-US" sz="2400" b="1" dirty="0"/>
              <a:t>:</a:t>
            </a:r>
            <a:r>
              <a:rPr lang="bs-Latn-BA" sz="2400" b="1" dirty="0"/>
              <a:t> </a:t>
            </a:r>
            <a:r>
              <a:rPr lang="en-US" sz="2000" b="1" dirty="0"/>
              <a:t>QUALITY RESOURCES AND NETWORK SERVICES, </a:t>
            </a:r>
            <a:r>
              <a:rPr lang="en-US" sz="2000" b="1" dirty="0" smtClean="0"/>
              <a:t>SUPPORTING </a:t>
            </a:r>
            <a:r>
              <a:rPr lang="en-US" sz="2000" b="1" dirty="0"/>
              <a:t>RELEVANT PFM PRACTICES, ARE PROVIDED TO </a:t>
            </a:r>
            <a:r>
              <a:rPr lang="en-US" sz="2000" b="1" dirty="0" smtClean="0"/>
              <a:t>MEMBERS (3)</a:t>
            </a:r>
            <a:endParaRPr lang="ru-RU" sz="2000" b="1" dirty="0"/>
          </a:p>
        </p:txBody>
      </p:sp>
      <p:sp>
        <p:nvSpPr>
          <p:cNvPr id="3" name="Содержимое 2"/>
          <p:cNvSpPr>
            <a:spLocks noGrp="1"/>
          </p:cNvSpPr>
          <p:nvPr>
            <p:ph idx="1"/>
          </p:nvPr>
        </p:nvSpPr>
        <p:spPr>
          <a:xfrm>
            <a:off x="704850" y="1050132"/>
            <a:ext cx="8362950" cy="5807868"/>
          </a:xfrm>
        </p:spPr>
        <p:txBody>
          <a:bodyPr>
            <a:noAutofit/>
          </a:bodyPr>
          <a:lstStyle/>
          <a:p>
            <a:pPr marL="0" indent="0">
              <a:buNone/>
            </a:pPr>
            <a:r>
              <a:rPr lang="en-US" sz="1800" dirty="0" smtClean="0">
                <a:cs typeface="Aharoni" pitchFamily="2" charset="-79"/>
              </a:rPr>
              <a:t>The 2012 independent evaluation recommended BCOP focus on developing knowledge products.  Examples of</a:t>
            </a:r>
            <a:r>
              <a:rPr lang="en-US" sz="1800" b="1" dirty="0" smtClean="0"/>
              <a:t> </a:t>
            </a:r>
            <a:r>
              <a:rPr lang="en-US" sz="1800" b="1" u="sng" dirty="0" smtClean="0"/>
              <a:t>knowledge products </a:t>
            </a:r>
            <a:r>
              <a:rPr lang="en-US" sz="1800" b="1" dirty="0" smtClean="0"/>
              <a:t>that have been produced</a:t>
            </a:r>
            <a:r>
              <a:rPr lang="en-US" sz="1800" dirty="0" smtClean="0"/>
              <a:t>:</a:t>
            </a:r>
          </a:p>
          <a:p>
            <a:pPr marL="0" indent="0" algn="just">
              <a:buNone/>
            </a:pPr>
            <a:endParaRPr lang="en-US" sz="1800" dirty="0" smtClean="0"/>
          </a:p>
          <a:p>
            <a:pPr marL="0" indent="0" algn="just">
              <a:buNone/>
            </a:pPr>
            <a:endParaRPr lang="en-US" sz="1800" dirty="0" smtClean="0"/>
          </a:p>
          <a:p>
            <a:pPr marL="0" indent="0" algn="just">
              <a:buNone/>
            </a:pPr>
            <a:r>
              <a:rPr lang="en-US" sz="1800" dirty="0" smtClean="0"/>
              <a:t>1) </a:t>
            </a:r>
            <a:r>
              <a:rPr lang="en-US" sz="1800" b="1" dirty="0" smtClean="0"/>
              <a:t>OECD budget practices and procedures survey </a:t>
            </a:r>
            <a:r>
              <a:rPr lang="en-US" sz="1800" dirty="0" smtClean="0"/>
              <a:t>(13 members participated, identifying good practices and trends against 33 OECD countries). </a:t>
            </a:r>
          </a:p>
          <a:p>
            <a:pPr marL="0" indent="0" algn="just">
              <a:buNone/>
            </a:pPr>
            <a:endParaRPr lang="en-US" sz="1800" dirty="0" smtClean="0"/>
          </a:p>
          <a:p>
            <a:pPr marL="0" indent="0" algn="just">
              <a:buNone/>
            </a:pPr>
            <a:r>
              <a:rPr lang="en-US" sz="1800" dirty="0" smtClean="0"/>
              <a:t>2) </a:t>
            </a:r>
            <a:r>
              <a:rPr lang="en-US" sz="1800" b="1" dirty="0" smtClean="0"/>
              <a:t>Participation in pre-event surveys </a:t>
            </a:r>
            <a:r>
              <a:rPr lang="en-US" sz="1800" dirty="0" smtClean="0"/>
              <a:t>on a) aspects of program budgeting b) results based monitoring and evaluation c) fiscal consolidation tools d) budget literacy to identify status of reforms in these areas and to facilitate benchmarking and sharing of information. </a:t>
            </a:r>
          </a:p>
          <a:p>
            <a:pPr marL="0" indent="0" algn="just">
              <a:buNone/>
            </a:pPr>
            <a:endParaRPr lang="en-US" sz="1800" dirty="0" smtClean="0"/>
          </a:p>
          <a:p>
            <a:pPr marL="0" indent="0" algn="just">
              <a:buNone/>
            </a:pPr>
            <a:r>
              <a:rPr lang="en-US" sz="1800" dirty="0" smtClean="0"/>
              <a:t> 3) Preparation of event summaries – after </a:t>
            </a:r>
            <a:r>
              <a:rPr lang="en-US" sz="1800" b="1" dirty="0" smtClean="0"/>
              <a:t>every meeting the Resource Team coordinates the preparation of a report that summarizes the presentations and results</a:t>
            </a:r>
            <a:r>
              <a:rPr lang="en-US" sz="1800" dirty="0" smtClean="0"/>
              <a:t> which for study visits, also provides an update on the status of reforms in the participating countries and how the knowledge will be used. </a:t>
            </a:r>
            <a:r>
              <a:rPr lang="en-US" sz="1800" b="1" dirty="0" smtClean="0"/>
              <a:t>Reports are used in reporting by members and posted on website</a:t>
            </a:r>
            <a:r>
              <a:rPr lang="en-US" sz="1800" dirty="0" smtClean="0"/>
              <a:t>.</a:t>
            </a:r>
          </a:p>
          <a:p>
            <a:pPr marL="0" indent="0" algn="just">
              <a:buNone/>
            </a:pPr>
            <a:endParaRPr lang="en-US" sz="1700" b="1" dirty="0" smtClean="0"/>
          </a:p>
          <a:p>
            <a:pPr marL="0" indent="0" algn="just">
              <a:buNone/>
            </a:pPr>
            <a:endParaRPr lang="en-US" sz="1700" dirty="0" smtClean="0"/>
          </a:p>
          <a:p>
            <a:pPr marL="0" indent="0">
              <a:buNone/>
            </a:pPr>
            <a:endParaRPr lang="en-US" sz="1700" dirty="0"/>
          </a:p>
        </p:txBody>
      </p:sp>
      <p:sp>
        <p:nvSpPr>
          <p:cNvPr id="4" name="Номер слайда 3"/>
          <p:cNvSpPr>
            <a:spLocks noGrp="1"/>
          </p:cNvSpPr>
          <p:nvPr>
            <p:ph type="sldNum" sz="quarter" idx="12"/>
          </p:nvPr>
        </p:nvSpPr>
        <p:spPr/>
        <p:txBody>
          <a:bodyPr/>
          <a:lstStyle/>
          <a:p>
            <a:fld id="{7B9792E3-0ED1-4636-9AD2-0933D53E70C7}" type="slidenum">
              <a:rPr lang="en-US" smtClean="0"/>
              <a:pPr/>
              <a:t>16</a:t>
            </a:fld>
            <a:endParaRPr lang="en-US" dirty="0"/>
          </a:p>
        </p:txBody>
      </p:sp>
      <p:pic>
        <p:nvPicPr>
          <p:cNvPr id="5" name="Рисунок 11" descr="pempal-logo.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7048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7153" y="1345408"/>
            <a:ext cx="1520647" cy="1114424"/>
          </a:xfrm>
          <a:prstGeom prst="rect">
            <a:avLst/>
          </a:prstGeom>
        </p:spPr>
      </p:pic>
    </p:spTree>
    <p:extLst>
      <p:ext uri="{BB962C8B-B14F-4D97-AF65-F5344CB8AC3E}">
        <p14:creationId xmlns:p14="http://schemas.microsoft.com/office/powerpoint/2010/main" val="15486214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4850" y="197644"/>
            <a:ext cx="8362950" cy="852488"/>
          </a:xfrm>
        </p:spPr>
        <p:txBody>
          <a:bodyPr>
            <a:noAutofit/>
          </a:bodyPr>
          <a:lstStyle/>
          <a:p>
            <a:pPr lvl="0"/>
            <a:r>
              <a:rPr lang="bs-Latn-BA" sz="2400" b="1" u="sng" dirty="0" smtClean="0"/>
              <a:t>Obje</a:t>
            </a:r>
            <a:r>
              <a:rPr lang="en-US" sz="2400" b="1" u="sng" dirty="0"/>
              <a:t>c</a:t>
            </a:r>
            <a:r>
              <a:rPr lang="bs-Latn-BA" sz="2400" b="1" u="sng" dirty="0"/>
              <a:t>tive </a:t>
            </a:r>
            <a:r>
              <a:rPr lang="en-US" sz="2400" b="1" u="sng" dirty="0"/>
              <a:t>2</a:t>
            </a:r>
            <a:r>
              <a:rPr lang="en-US" sz="2400" b="1" dirty="0"/>
              <a:t>:</a:t>
            </a:r>
            <a:r>
              <a:rPr lang="bs-Latn-BA" sz="2400" b="1" dirty="0"/>
              <a:t> </a:t>
            </a:r>
            <a:r>
              <a:rPr lang="en-US" sz="2000" b="1" dirty="0"/>
              <a:t>QUALITY RESOURCES AND NETWORK SERVICES, </a:t>
            </a:r>
            <a:r>
              <a:rPr lang="en-US" sz="2000" b="1" dirty="0" smtClean="0"/>
              <a:t>SUPPORTING </a:t>
            </a:r>
            <a:r>
              <a:rPr lang="en-US" sz="2000" b="1" dirty="0"/>
              <a:t>RELEVANT PFM PRACTICES, ARE PROVIDED TO </a:t>
            </a:r>
            <a:r>
              <a:rPr lang="en-US" sz="2000" b="1" dirty="0" smtClean="0"/>
              <a:t>MEMBERS (4)</a:t>
            </a:r>
            <a:endParaRPr lang="ru-RU" sz="2000" b="1" dirty="0"/>
          </a:p>
        </p:txBody>
      </p:sp>
      <p:sp>
        <p:nvSpPr>
          <p:cNvPr id="3" name="Содержимое 2"/>
          <p:cNvSpPr>
            <a:spLocks noGrp="1"/>
          </p:cNvSpPr>
          <p:nvPr>
            <p:ph idx="1"/>
          </p:nvPr>
        </p:nvSpPr>
        <p:spPr>
          <a:xfrm>
            <a:off x="704850" y="914400"/>
            <a:ext cx="8362950" cy="5943600"/>
          </a:xfrm>
        </p:spPr>
        <p:txBody>
          <a:bodyPr>
            <a:noAutofit/>
          </a:bodyPr>
          <a:lstStyle/>
          <a:p>
            <a:pPr marL="0" indent="0">
              <a:buNone/>
            </a:pPr>
            <a:endParaRPr lang="en-US" sz="1200" b="1" dirty="0" smtClean="0"/>
          </a:p>
          <a:p>
            <a:pPr marL="0" indent="0" algn="just">
              <a:buNone/>
            </a:pPr>
            <a:endParaRPr lang="en-US" sz="800" b="1" dirty="0"/>
          </a:p>
          <a:p>
            <a:pPr marL="0" indent="0">
              <a:buNone/>
            </a:pPr>
            <a:r>
              <a:rPr lang="en-US" sz="1800" b="1" dirty="0" smtClean="0"/>
              <a:t>BCOP wiki is used as repository for technical documents, </a:t>
            </a:r>
            <a:r>
              <a:rPr lang="en-US" sz="1800" dirty="0" smtClean="0"/>
              <a:t>particularly those additional documents shared from country study visits.  The BCOP Resource Team is responsible for keeping the wiki updated on instruction from the BCOP Executive Committee.</a:t>
            </a:r>
            <a:endParaRPr lang="en-US" sz="1800" dirty="0"/>
          </a:p>
          <a:p>
            <a:pPr marL="0" indent="0">
              <a:buNone/>
            </a:pPr>
            <a:endParaRPr lang="en-US" sz="800" i="1" dirty="0" smtClean="0"/>
          </a:p>
          <a:p>
            <a:pPr marL="0" indent="0">
              <a:buNone/>
            </a:pPr>
            <a:endParaRPr lang="en-US" sz="800" i="1" dirty="0"/>
          </a:p>
          <a:p>
            <a:pPr marL="0" indent="0">
              <a:buNone/>
            </a:pPr>
            <a:endParaRPr lang="en-US" sz="800" i="1" dirty="0" smtClean="0"/>
          </a:p>
          <a:p>
            <a:pPr marL="0" indent="0" algn="just">
              <a:buNone/>
            </a:pPr>
            <a:r>
              <a:rPr lang="en-US" sz="1600" i="1" dirty="0" err="1" smtClean="0"/>
              <a:t>Mladenka</a:t>
            </a:r>
            <a:r>
              <a:rPr lang="en-US" sz="1600" i="1" dirty="0" smtClean="0"/>
              <a:t> </a:t>
            </a:r>
            <a:r>
              <a:rPr lang="en-US" sz="1600" i="1" dirty="0" err="1" smtClean="0"/>
              <a:t>Karačić</a:t>
            </a:r>
            <a:r>
              <a:rPr lang="en-US" sz="1600" i="1" dirty="0" smtClean="0"/>
              <a:t>, Head of State Accounting Division in State Budget Execution, Ministry of Finance of Croatia, and member of the BCOP Executive Committee: </a:t>
            </a:r>
          </a:p>
          <a:p>
            <a:pPr marL="400050" lvl="1" indent="0" algn="just">
              <a:buNone/>
            </a:pPr>
            <a:r>
              <a:rPr lang="en-US" sz="1600" i="1" dirty="0" smtClean="0"/>
              <a:t>‘</a:t>
            </a:r>
            <a:r>
              <a:rPr lang="en-US" sz="1600" i="1" dirty="0" smtClean="0">
                <a:solidFill>
                  <a:srgbClr val="7030A0"/>
                </a:solidFill>
              </a:rPr>
              <a:t>Often we don't get access to technical materials in Bosnian-Croatia-Serbian languages so by participating in the network, I can see the latest international trends, and discuss public finance issues with peers </a:t>
            </a:r>
            <a:r>
              <a:rPr lang="en-US" sz="1600" i="1" dirty="0" smtClean="0"/>
              <a:t>' </a:t>
            </a:r>
          </a:p>
          <a:p>
            <a:pPr marL="0" indent="0" algn="just">
              <a:buNone/>
            </a:pPr>
            <a:r>
              <a:rPr lang="en-US" sz="1600" i="1" dirty="0" smtClean="0"/>
              <a:t>(</a:t>
            </a:r>
            <a:r>
              <a:rPr lang="en-US" sz="1600" dirty="0" smtClean="0"/>
              <a:t>Source: Quote collected for purpose of BCOP promotional video script used at 2014 Cross-COP meeting).</a:t>
            </a:r>
            <a:endParaRPr lang="en-US" sz="1600" dirty="0" smtClean="0">
              <a:solidFill>
                <a:srgbClr val="FF0000"/>
              </a:solidFill>
            </a:endParaRPr>
          </a:p>
          <a:p>
            <a:pPr marL="0" indent="0" algn="just">
              <a:buNone/>
            </a:pPr>
            <a:endParaRPr lang="en-US" sz="1200" b="1" dirty="0" smtClean="0">
              <a:solidFill>
                <a:srgbClr val="FF0000"/>
              </a:solidFill>
            </a:endParaRPr>
          </a:p>
          <a:p>
            <a:pPr marL="0" indent="0" algn="just">
              <a:buNone/>
            </a:pPr>
            <a:r>
              <a:rPr lang="en-US" sz="1600" b="1" dirty="0" smtClean="0">
                <a:solidFill>
                  <a:srgbClr val="FF0000"/>
                </a:solidFill>
              </a:rPr>
              <a:t>Areas of improvement</a:t>
            </a:r>
            <a:r>
              <a:rPr lang="en-US" sz="1600" dirty="0" smtClean="0">
                <a:solidFill>
                  <a:srgbClr val="FF0000"/>
                </a:solidFill>
              </a:rPr>
              <a:t>:  More strategic use of knowledge products </a:t>
            </a:r>
            <a:r>
              <a:rPr lang="en-US" sz="1600" dirty="0" err="1" smtClean="0">
                <a:solidFill>
                  <a:srgbClr val="FF0000"/>
                </a:solidFill>
              </a:rPr>
              <a:t>eg</a:t>
            </a:r>
            <a:r>
              <a:rPr lang="en-US" sz="1600" dirty="0" smtClean="0">
                <a:solidFill>
                  <a:srgbClr val="FF0000"/>
                </a:solidFill>
              </a:rPr>
              <a:t> proposed use of OECD survey results in BCOP strategic plan development.  More BCOP produced knowledge products </a:t>
            </a:r>
            <a:r>
              <a:rPr lang="en-US" sz="1600" dirty="0" err="1" smtClean="0">
                <a:solidFill>
                  <a:srgbClr val="FF0000"/>
                </a:solidFill>
              </a:rPr>
              <a:t>eg</a:t>
            </a:r>
            <a:r>
              <a:rPr lang="en-US" sz="1600" dirty="0" smtClean="0">
                <a:solidFill>
                  <a:srgbClr val="FF0000"/>
                </a:solidFill>
              </a:rPr>
              <a:t> proposed budget literacy work.  How knowledge products are defined and counted needs further work (as identified in MTR report). Facilitate more active use of wiki (through continued promotion of contents and addressing subscription issues).</a:t>
            </a:r>
            <a:endParaRPr lang="en-US" sz="1600" dirty="0">
              <a:solidFill>
                <a:srgbClr val="FF0000"/>
              </a:solidFill>
            </a:endParaRPr>
          </a:p>
        </p:txBody>
      </p:sp>
      <p:sp>
        <p:nvSpPr>
          <p:cNvPr id="4" name="Номер слайда 3"/>
          <p:cNvSpPr>
            <a:spLocks noGrp="1"/>
          </p:cNvSpPr>
          <p:nvPr>
            <p:ph type="sldNum" sz="quarter" idx="12"/>
          </p:nvPr>
        </p:nvSpPr>
        <p:spPr/>
        <p:txBody>
          <a:bodyPr/>
          <a:lstStyle/>
          <a:p>
            <a:fld id="{7B9792E3-0ED1-4636-9AD2-0933D53E70C7}" type="slidenum">
              <a:rPr lang="en-US" smtClean="0"/>
              <a:pPr/>
              <a:t>17</a:t>
            </a:fld>
            <a:endParaRPr lang="en-US" dirty="0"/>
          </a:p>
        </p:txBody>
      </p:sp>
      <p:pic>
        <p:nvPicPr>
          <p:cNvPr id="5" name="Рисунок 11" descr="pempal-logo.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7048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19563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228600"/>
            <a:ext cx="8229600" cy="6477000"/>
          </a:xfrm>
          <a:ln>
            <a:solidFill>
              <a:schemeClr val="tx1"/>
            </a:solidFill>
          </a:ln>
        </p:spPr>
        <p:txBody>
          <a:bodyPr>
            <a:normAutofit/>
          </a:bodyPr>
          <a:lstStyle/>
          <a:p>
            <a:endParaRPr lang="hu-HU" sz="900" i="1" dirty="0" smtClean="0">
              <a:solidFill>
                <a:schemeClr val="tx1"/>
              </a:solidFill>
            </a:endParaRPr>
          </a:p>
          <a:p>
            <a:r>
              <a:rPr lang="en-US" sz="4000" i="1" dirty="0" smtClean="0">
                <a:solidFill>
                  <a:schemeClr val="tx1"/>
                </a:solidFill>
              </a:rPr>
              <a:t>PEMPAL Output Objectives</a:t>
            </a:r>
            <a:endParaRPr lang="en-US" sz="4000" i="1" dirty="0">
              <a:solidFill>
                <a:schemeClr val="tx1"/>
              </a:solidFill>
            </a:endParaRPr>
          </a:p>
        </p:txBody>
      </p:sp>
      <p:sp>
        <p:nvSpPr>
          <p:cNvPr id="5" name="Slide Number Placeholder 4"/>
          <p:cNvSpPr>
            <a:spLocks noGrp="1"/>
          </p:cNvSpPr>
          <p:nvPr>
            <p:ph type="sldNum" sz="quarter" idx="12"/>
          </p:nvPr>
        </p:nvSpPr>
        <p:spPr/>
        <p:txBody>
          <a:bodyPr/>
          <a:lstStyle/>
          <a:p>
            <a:fld id="{7B9792E3-0ED1-4636-9AD2-0933D53E70C7}" type="slidenum">
              <a:rPr lang="en-US" smtClean="0"/>
              <a:pPr/>
              <a:t>18</a:t>
            </a:fld>
            <a:endParaRPr lang="en-US" dirty="0"/>
          </a:p>
        </p:txBody>
      </p:sp>
      <p:graphicFrame>
        <p:nvGraphicFramePr>
          <p:cNvPr id="9" name="Diagram 8"/>
          <p:cNvGraphicFramePr/>
          <p:nvPr>
            <p:extLst>
              <p:ext uri="{D42A27DB-BD31-4B8C-83A1-F6EECF244321}">
                <p14:modId xmlns:p14="http://schemas.microsoft.com/office/powerpoint/2010/main" val="4273313804"/>
              </p:ext>
            </p:extLst>
          </p:nvPr>
        </p:nvGraphicFramePr>
        <p:xfrm>
          <a:off x="533400" y="1219200"/>
          <a:ext cx="7924800" cy="5349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Рисунок 11" descr="pempal-logo.jp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0"/>
            <a:ext cx="7048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83843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914399"/>
            <a:ext cx="9144000" cy="457201"/>
          </a:xfrm>
        </p:spPr>
        <p:txBody>
          <a:bodyPr>
            <a:noAutofit/>
          </a:bodyPr>
          <a:lstStyle/>
          <a:p>
            <a:pPr lvl="0"/>
            <a:r>
              <a:rPr lang="en-US" sz="3200" b="1" dirty="0" smtClean="0"/>
              <a:t/>
            </a:r>
            <a:br>
              <a:rPr lang="en-US" sz="3200" b="1" dirty="0" smtClean="0"/>
            </a:br>
            <a:r>
              <a:rPr lang="en-US" sz="2000" b="1" u="sng" dirty="0"/>
              <a:t>Objective 3</a:t>
            </a:r>
            <a:r>
              <a:rPr lang="en-US" sz="2000" b="1" dirty="0"/>
              <a:t>:</a:t>
            </a:r>
            <a:r>
              <a:rPr lang="bs-Latn-BA" sz="2000" b="1" dirty="0"/>
              <a:t> </a:t>
            </a:r>
            <a:r>
              <a:rPr lang="en-US" sz="2000" b="1" dirty="0"/>
              <a:t>A FINANCIALLY-VIABLE NETWORK OF PFM PROFESSIONALS, COMMITTED TO IMPROVING PFM PRACTICES, IS BUILT AND </a:t>
            </a:r>
            <a:r>
              <a:rPr lang="en-US" sz="2000" b="1" dirty="0" smtClean="0"/>
              <a:t>MAINTAINED (1)</a:t>
            </a:r>
            <a:endParaRPr lang="ru-RU" sz="3200" b="1" dirty="0"/>
          </a:p>
        </p:txBody>
      </p:sp>
      <p:sp>
        <p:nvSpPr>
          <p:cNvPr id="3" name="Содержимое 2"/>
          <p:cNvSpPr>
            <a:spLocks noGrp="1"/>
          </p:cNvSpPr>
          <p:nvPr>
            <p:ph idx="1"/>
          </p:nvPr>
        </p:nvSpPr>
        <p:spPr>
          <a:xfrm>
            <a:off x="228600" y="1676400"/>
            <a:ext cx="8686800" cy="5181601"/>
          </a:xfrm>
        </p:spPr>
        <p:txBody>
          <a:bodyPr>
            <a:noAutofit/>
          </a:bodyPr>
          <a:lstStyle/>
          <a:p>
            <a:endParaRPr lang="en-US" sz="1600" b="1" dirty="0" smtClean="0"/>
          </a:p>
          <a:p>
            <a:r>
              <a:rPr lang="en-US" sz="1600" b="1" dirty="0" smtClean="0"/>
              <a:t>From </a:t>
            </a:r>
            <a:r>
              <a:rPr lang="en-US" sz="1600" b="1" dirty="0"/>
              <a:t>the period mid July 2012 to end 2014, there were 61 ‘members’ of BCOP</a:t>
            </a:r>
            <a:r>
              <a:rPr lang="en-US" sz="1600" dirty="0"/>
              <a:t> (</a:t>
            </a:r>
            <a:r>
              <a:rPr lang="en-US" sz="1600" dirty="0" err="1"/>
              <a:t>ie</a:t>
            </a:r>
            <a:r>
              <a:rPr lang="en-US" sz="1600" dirty="0"/>
              <a:t> those who had attended two or more events during this period).  </a:t>
            </a:r>
          </a:p>
          <a:p>
            <a:pPr lvl="0"/>
            <a:endParaRPr lang="en-US" sz="1600" dirty="0" smtClean="0"/>
          </a:p>
          <a:p>
            <a:pPr lvl="0"/>
            <a:endParaRPr lang="en-US" sz="1600" dirty="0"/>
          </a:p>
          <a:p>
            <a:pPr lvl="0"/>
            <a:r>
              <a:rPr lang="en-US" sz="1600" b="1" dirty="0"/>
              <a:t>Eighteen (18) of the 21 eligible countries have had active participation over the strategy </a:t>
            </a:r>
            <a:r>
              <a:rPr lang="en-US" sz="1600" b="1" dirty="0" smtClean="0"/>
              <a:t>period</a:t>
            </a:r>
            <a:r>
              <a:rPr lang="en-US" sz="1600" dirty="0" smtClean="0"/>
              <a:t>.</a:t>
            </a:r>
          </a:p>
          <a:p>
            <a:pPr lvl="1"/>
            <a:r>
              <a:rPr lang="en-US" sz="1600" dirty="0" smtClean="0"/>
              <a:t>The </a:t>
            </a:r>
            <a:r>
              <a:rPr lang="en-US" sz="1600" dirty="0"/>
              <a:t>following countries </a:t>
            </a:r>
            <a:r>
              <a:rPr lang="en-US" sz="1600" b="1" dirty="0"/>
              <a:t>have not</a:t>
            </a:r>
            <a:r>
              <a:rPr lang="en-US" sz="1600" dirty="0"/>
              <a:t> had active participation: Bulgaria, </a:t>
            </a:r>
            <a:r>
              <a:rPr lang="en-US" sz="1600" dirty="0" smtClean="0"/>
              <a:t>Kazakhstan (one TCOP rep attended 2015 plenary however) </a:t>
            </a:r>
            <a:r>
              <a:rPr lang="en-US" sz="1600" dirty="0"/>
              <a:t>and Ukraine </a:t>
            </a:r>
            <a:r>
              <a:rPr lang="en-US" sz="1600" dirty="0" smtClean="0"/>
              <a:t>(did participate in type b study visit in CY2014 and has recently joined budget literacy working group).</a:t>
            </a:r>
          </a:p>
          <a:p>
            <a:pPr lvl="0"/>
            <a:endParaRPr lang="en-US" sz="1600" dirty="0"/>
          </a:p>
          <a:p>
            <a:pPr lvl="0"/>
            <a:r>
              <a:rPr lang="en-US" sz="1600" b="1" dirty="0"/>
              <a:t>Those with the most active participation </a:t>
            </a:r>
            <a:r>
              <a:rPr lang="en-US" sz="1600" b="1" dirty="0" smtClean="0"/>
              <a:t>generally come </a:t>
            </a:r>
            <a:r>
              <a:rPr lang="en-US" sz="1600" b="1" dirty="0"/>
              <a:t>from the 8 countries represented on the Executive Committee</a:t>
            </a:r>
            <a:r>
              <a:rPr lang="en-US" sz="1600" dirty="0"/>
              <a:t> </a:t>
            </a:r>
          </a:p>
          <a:p>
            <a:pPr lvl="1"/>
            <a:r>
              <a:rPr lang="en-US" sz="1600" dirty="0" err="1"/>
              <a:t>eg</a:t>
            </a:r>
            <a:r>
              <a:rPr lang="en-US" sz="1600" dirty="0"/>
              <a:t> Albania (8), Croatia (6), Kyrgyz Republic (6). Albania also hosted an event and KR usually sends additional participants that it pays for, thus explaining the increased participation from these countries. </a:t>
            </a:r>
          </a:p>
          <a:p>
            <a:pPr lvl="1"/>
            <a:r>
              <a:rPr lang="en-US" sz="1600" dirty="0" smtClean="0"/>
              <a:t>Normally </a:t>
            </a:r>
            <a:r>
              <a:rPr lang="en-US" sz="1600" dirty="0"/>
              <a:t>only 2 representatives per country are eligible to participate </a:t>
            </a:r>
            <a:r>
              <a:rPr lang="en-US" sz="1600" dirty="0" err="1"/>
              <a:t>ie</a:t>
            </a:r>
            <a:r>
              <a:rPr lang="en-US" sz="1600" dirty="0"/>
              <a:t>. except in cases where they are members of the Executive Committee and therefore allowed 3, or when they have active involvement in the </a:t>
            </a:r>
            <a:r>
              <a:rPr lang="en-US" sz="1600" dirty="0" smtClean="0"/>
              <a:t>agenda.</a:t>
            </a:r>
            <a:endParaRPr lang="en-US" sz="1600" dirty="0"/>
          </a:p>
          <a:p>
            <a:pPr algn="just"/>
            <a:endParaRPr lang="en-US" sz="1600" dirty="0" smtClean="0">
              <a:cs typeface="Aharoni" pitchFamily="2" charset="-79"/>
            </a:endParaRPr>
          </a:p>
        </p:txBody>
      </p:sp>
      <p:sp>
        <p:nvSpPr>
          <p:cNvPr id="4" name="Номер слайда 3"/>
          <p:cNvSpPr>
            <a:spLocks noGrp="1"/>
          </p:cNvSpPr>
          <p:nvPr>
            <p:ph type="sldNum" sz="quarter" idx="12"/>
          </p:nvPr>
        </p:nvSpPr>
        <p:spPr/>
        <p:txBody>
          <a:bodyPr/>
          <a:lstStyle/>
          <a:p>
            <a:fld id="{7B9792E3-0ED1-4636-9AD2-0933D53E70C7}" type="slidenum">
              <a:rPr lang="en-US" smtClean="0"/>
              <a:pPr/>
              <a:t>19</a:t>
            </a:fld>
            <a:endParaRPr lang="en-US" dirty="0"/>
          </a:p>
        </p:txBody>
      </p:sp>
      <p:pic>
        <p:nvPicPr>
          <p:cNvPr id="5" name="Picture 3"/>
          <p:cNvPicPr/>
          <p:nvPr/>
        </p:nvPicPr>
        <p:blipFill>
          <a:blip r:embed="rId2" cstate="print"/>
          <a:srcRect/>
          <a:stretch>
            <a:fillRect/>
          </a:stretch>
        </p:blipFill>
        <p:spPr bwMode="auto">
          <a:xfrm>
            <a:off x="0" y="0"/>
            <a:ext cx="9144000" cy="914399"/>
          </a:xfrm>
          <a:prstGeom prst="rect">
            <a:avLst/>
          </a:prstGeom>
          <a:noFill/>
          <a:ln w="9525">
            <a:noFill/>
            <a:miter lim="800000"/>
            <a:headEnd/>
            <a:tailEnd/>
          </a:ln>
        </p:spPr>
      </p:pic>
    </p:spTree>
    <p:extLst>
      <p:ext uri="{BB962C8B-B14F-4D97-AF65-F5344CB8AC3E}">
        <p14:creationId xmlns:p14="http://schemas.microsoft.com/office/powerpoint/2010/main" val="2858655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p:nvPr/>
        </p:nvPicPr>
        <p:blipFill>
          <a:blip r:embed="rId3" cstate="print"/>
          <a:srcRect/>
          <a:stretch>
            <a:fillRect/>
          </a:stretch>
        </p:blipFill>
        <p:spPr bwMode="auto">
          <a:xfrm>
            <a:off x="0" y="0"/>
            <a:ext cx="9144000" cy="1066799"/>
          </a:xfrm>
          <a:prstGeom prst="rect">
            <a:avLst/>
          </a:prstGeom>
          <a:noFill/>
          <a:ln w="9525">
            <a:noFill/>
            <a:miter lim="800000"/>
            <a:headEnd/>
            <a:tailEnd/>
          </a:ln>
        </p:spPr>
      </p:pic>
      <p:sp>
        <p:nvSpPr>
          <p:cNvPr id="2" name="Заголовок 1"/>
          <p:cNvSpPr>
            <a:spLocks noGrp="1"/>
          </p:cNvSpPr>
          <p:nvPr>
            <p:ph type="title"/>
          </p:nvPr>
        </p:nvSpPr>
        <p:spPr>
          <a:xfrm>
            <a:off x="533400" y="914400"/>
            <a:ext cx="8229600" cy="685800"/>
          </a:xfrm>
        </p:spPr>
        <p:txBody>
          <a:bodyPr>
            <a:normAutofit/>
          </a:bodyPr>
          <a:lstStyle/>
          <a:p>
            <a:r>
              <a:rPr lang="en-US" sz="2400" b="1" i="1" dirty="0" smtClean="0"/>
              <a:t>PEMPAL STRATEGY GOAL/IMPACT </a:t>
            </a:r>
            <a:endParaRPr lang="ru-RU" sz="2400" dirty="0"/>
          </a:p>
        </p:txBody>
      </p:sp>
      <p:sp>
        <p:nvSpPr>
          <p:cNvPr id="3" name="Содержимое 2"/>
          <p:cNvSpPr>
            <a:spLocks noGrp="1"/>
          </p:cNvSpPr>
          <p:nvPr>
            <p:ph idx="1"/>
          </p:nvPr>
        </p:nvSpPr>
        <p:spPr>
          <a:xfrm>
            <a:off x="533400" y="1828800"/>
            <a:ext cx="8229600" cy="5257801"/>
          </a:xfrm>
        </p:spPr>
        <p:txBody>
          <a:bodyPr>
            <a:normAutofit/>
          </a:bodyPr>
          <a:lstStyle/>
          <a:p>
            <a:pPr algn="just"/>
            <a:r>
              <a:rPr lang="en-US" sz="1800" b="1" dirty="0" smtClean="0"/>
              <a:t>There </a:t>
            </a:r>
            <a:r>
              <a:rPr lang="en-US" sz="1800" b="1" dirty="0"/>
              <a:t>are several ways that BCOP supports the adoption of good PFM practices</a:t>
            </a:r>
            <a:r>
              <a:rPr lang="en-US" sz="1800" dirty="0"/>
              <a:t>: </a:t>
            </a:r>
            <a:endParaRPr lang="en-US" sz="1800" dirty="0" smtClean="0"/>
          </a:p>
          <a:p>
            <a:pPr lvl="1" algn="just"/>
            <a:r>
              <a:rPr lang="en-US" sz="1800" b="1" dirty="0" smtClean="0"/>
              <a:t>Sharing international approaches and country </a:t>
            </a:r>
            <a:r>
              <a:rPr lang="en-US" sz="1800" b="1" dirty="0"/>
              <a:t>case studies </a:t>
            </a:r>
            <a:r>
              <a:rPr lang="en-US" sz="1800" b="1" dirty="0" smtClean="0"/>
              <a:t>at plenary events </a:t>
            </a:r>
            <a:r>
              <a:rPr lang="en-US" sz="1800" dirty="0" smtClean="0"/>
              <a:t>helps members identify </a:t>
            </a:r>
            <a:r>
              <a:rPr lang="en-US" sz="1800" dirty="0"/>
              <a:t>good and innovative practices </a:t>
            </a:r>
            <a:r>
              <a:rPr lang="en-US" sz="1800" dirty="0" smtClean="0"/>
              <a:t>in specific PFM areas and gives opportunity to discuss common </a:t>
            </a:r>
            <a:r>
              <a:rPr lang="en-US" sz="1800" dirty="0"/>
              <a:t>problems </a:t>
            </a:r>
            <a:r>
              <a:rPr lang="en-US" sz="1800" dirty="0" smtClean="0"/>
              <a:t>and solutions with peers.</a:t>
            </a:r>
          </a:p>
          <a:p>
            <a:pPr lvl="1" algn="just"/>
            <a:endParaRPr lang="en-US" sz="1800" b="1" dirty="0" smtClean="0"/>
          </a:p>
          <a:p>
            <a:pPr lvl="1" algn="just"/>
            <a:r>
              <a:rPr lang="en-US" sz="1800" b="1" dirty="0" smtClean="0"/>
              <a:t>Identifying reform status compared to international and regional good practice through </a:t>
            </a:r>
            <a:r>
              <a:rPr lang="en-US" sz="1800" b="1" dirty="0"/>
              <a:t>formal and informal benchmarking </a:t>
            </a:r>
            <a:r>
              <a:rPr lang="en-US" sz="1800" b="1" dirty="0" smtClean="0"/>
              <a:t>surveys </a:t>
            </a:r>
          </a:p>
          <a:p>
            <a:pPr lvl="2" algn="just"/>
            <a:endParaRPr lang="en-US" sz="1000" dirty="0" smtClean="0"/>
          </a:p>
          <a:p>
            <a:pPr lvl="1" algn="just"/>
            <a:r>
              <a:rPr lang="en-US" sz="1800" dirty="0"/>
              <a:t>Providing </a:t>
            </a:r>
            <a:r>
              <a:rPr lang="en-US" sz="1800" b="1" dirty="0"/>
              <a:t>technical PFM reports and studies in PEMPAL languages </a:t>
            </a:r>
            <a:r>
              <a:rPr lang="en-US" sz="1800" dirty="0"/>
              <a:t>to allow member countries to access to the </a:t>
            </a:r>
            <a:r>
              <a:rPr lang="en-US" sz="1800" b="1" dirty="0"/>
              <a:t>latest trends and approaches</a:t>
            </a:r>
            <a:r>
              <a:rPr lang="en-US" sz="1800" dirty="0" smtClean="0"/>
              <a:t>.</a:t>
            </a:r>
          </a:p>
          <a:p>
            <a:pPr lvl="1" algn="just"/>
            <a:endParaRPr lang="en-US" sz="1800" dirty="0"/>
          </a:p>
          <a:p>
            <a:pPr lvl="1" algn="just"/>
            <a:r>
              <a:rPr lang="en-US" sz="1800" b="1" dirty="0" smtClean="0"/>
              <a:t>Examining reforms in-depth </a:t>
            </a:r>
            <a:r>
              <a:rPr lang="en-US" sz="1800" dirty="0"/>
              <a:t>through </a:t>
            </a:r>
            <a:r>
              <a:rPr lang="en-US" sz="1800" b="1" dirty="0"/>
              <a:t>study visits to specific </a:t>
            </a:r>
            <a:r>
              <a:rPr lang="en-US" sz="1800" b="1" dirty="0" smtClean="0"/>
              <a:t>countries and working groups </a:t>
            </a:r>
            <a:r>
              <a:rPr lang="en-US" sz="1800" dirty="0" smtClean="0"/>
              <a:t>established for specific topics (</a:t>
            </a:r>
            <a:r>
              <a:rPr lang="en-US" sz="1800" dirty="0" err="1" smtClean="0"/>
              <a:t>eg</a:t>
            </a:r>
            <a:r>
              <a:rPr lang="en-US" sz="1800" dirty="0" smtClean="0"/>
              <a:t> wage bill management and budget literacy)</a:t>
            </a:r>
          </a:p>
          <a:p>
            <a:pPr marL="457200" lvl="1" indent="0" algn="just">
              <a:buNone/>
            </a:pPr>
            <a:endParaRPr lang="en-US" sz="1800" dirty="0" smtClean="0"/>
          </a:p>
        </p:txBody>
      </p:sp>
      <p:sp>
        <p:nvSpPr>
          <p:cNvPr id="4" name="Номер слайда 3"/>
          <p:cNvSpPr>
            <a:spLocks noGrp="1"/>
          </p:cNvSpPr>
          <p:nvPr>
            <p:ph type="sldNum" sz="quarter" idx="12"/>
          </p:nvPr>
        </p:nvSpPr>
        <p:spPr>
          <a:xfrm>
            <a:off x="8458200" y="6356350"/>
            <a:ext cx="228600" cy="365125"/>
          </a:xfrm>
        </p:spPr>
        <p:txBody>
          <a:bodyPr/>
          <a:lstStyle/>
          <a:p>
            <a:fld id="{7B9792E3-0ED1-4636-9AD2-0933D53E70C7}" type="slidenum">
              <a:rPr lang="en-US" smtClean="0"/>
              <a:pPr/>
              <a:t>2</a:t>
            </a:fld>
            <a:endParaRPr lang="en-US" dirty="0"/>
          </a:p>
        </p:txBody>
      </p:sp>
    </p:spTree>
    <p:extLst>
      <p:ext uri="{BB962C8B-B14F-4D97-AF65-F5344CB8AC3E}">
        <p14:creationId xmlns:p14="http://schemas.microsoft.com/office/powerpoint/2010/main" val="4889319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914399"/>
            <a:ext cx="9144000" cy="457201"/>
          </a:xfrm>
        </p:spPr>
        <p:txBody>
          <a:bodyPr>
            <a:noAutofit/>
          </a:bodyPr>
          <a:lstStyle/>
          <a:p>
            <a:pPr lvl="0"/>
            <a:r>
              <a:rPr lang="en-US" sz="3200" b="1" dirty="0" smtClean="0"/>
              <a:t/>
            </a:r>
            <a:br>
              <a:rPr lang="en-US" sz="3200" b="1" dirty="0" smtClean="0"/>
            </a:br>
            <a:r>
              <a:rPr lang="en-US" sz="2000" b="1" u="sng" dirty="0"/>
              <a:t>Objective 3</a:t>
            </a:r>
            <a:r>
              <a:rPr lang="en-US" sz="2000" b="1" dirty="0"/>
              <a:t>:</a:t>
            </a:r>
            <a:r>
              <a:rPr lang="bs-Latn-BA" sz="2000" b="1" dirty="0"/>
              <a:t> </a:t>
            </a:r>
            <a:r>
              <a:rPr lang="en-US" sz="2000" b="1" dirty="0"/>
              <a:t>A FINANCIALLY-VIABLE NETWORK OF PFM PROFESSIONALS, COMMITTED TO IMPROVING PFM PRACTICES, IS BUILT AND </a:t>
            </a:r>
            <a:r>
              <a:rPr lang="en-US" sz="2000" b="1" dirty="0" smtClean="0"/>
              <a:t>MAINTAINED (2)</a:t>
            </a:r>
            <a:endParaRPr lang="ru-RU" sz="3200" b="1" dirty="0"/>
          </a:p>
        </p:txBody>
      </p:sp>
      <p:sp>
        <p:nvSpPr>
          <p:cNvPr id="3" name="Содержимое 2"/>
          <p:cNvSpPr>
            <a:spLocks noGrp="1"/>
          </p:cNvSpPr>
          <p:nvPr>
            <p:ph idx="1"/>
          </p:nvPr>
        </p:nvSpPr>
        <p:spPr>
          <a:xfrm>
            <a:off x="228600" y="1752600"/>
            <a:ext cx="8686800" cy="5105401"/>
          </a:xfrm>
        </p:spPr>
        <p:txBody>
          <a:bodyPr>
            <a:noAutofit/>
          </a:bodyPr>
          <a:lstStyle/>
          <a:p>
            <a:r>
              <a:rPr lang="en-US" sz="1800" b="1" dirty="0" smtClean="0"/>
              <a:t>The </a:t>
            </a:r>
            <a:r>
              <a:rPr lang="en-US" sz="1800" b="1" dirty="0"/>
              <a:t>majority of members are at middle to high management levels</a:t>
            </a:r>
            <a:r>
              <a:rPr lang="en-US" sz="1800" dirty="0"/>
              <a:t>. </a:t>
            </a:r>
            <a:endParaRPr lang="en-US" sz="1800" dirty="0" smtClean="0"/>
          </a:p>
          <a:p>
            <a:pPr lvl="1"/>
            <a:r>
              <a:rPr lang="en-US" sz="1600" dirty="0" smtClean="0"/>
              <a:t>Forty-seven </a:t>
            </a:r>
            <a:r>
              <a:rPr lang="en-US" sz="1600" dirty="0"/>
              <a:t>(47) members or 77% of participants attending are Heads or Deputy Heads of departments/divisions/units/sections/sectors including 1 Assistant Minister and Main State Treasurer of Croatia, 1 Assistant Minister from </a:t>
            </a:r>
            <a:r>
              <a:rPr lang="en-US" sz="1600" dirty="0" err="1"/>
              <a:t>BiH</a:t>
            </a:r>
            <a:r>
              <a:rPr lang="en-US" sz="1600" dirty="0"/>
              <a:t>, and 1 General Secretary (head of </a:t>
            </a:r>
            <a:r>
              <a:rPr lang="en-US" sz="1600" dirty="0" err="1"/>
              <a:t>MoF</a:t>
            </a:r>
            <a:r>
              <a:rPr lang="en-US" sz="1600" dirty="0"/>
              <a:t>) from Albania</a:t>
            </a:r>
            <a:r>
              <a:rPr lang="en-US" sz="1600" dirty="0" smtClean="0"/>
              <a:t>.</a:t>
            </a:r>
          </a:p>
          <a:p>
            <a:pPr lvl="0"/>
            <a:endParaRPr lang="en-US" sz="1600" dirty="0"/>
          </a:p>
          <a:p>
            <a:pPr lvl="0"/>
            <a:r>
              <a:rPr lang="en-US" sz="1800" b="1" dirty="0"/>
              <a:t>A significantly smaller proportion of members come from the technical </a:t>
            </a:r>
            <a:r>
              <a:rPr lang="en-US" sz="1800" b="1" dirty="0" smtClean="0"/>
              <a:t>levels.</a:t>
            </a:r>
            <a:endParaRPr lang="en-US" sz="1800" dirty="0"/>
          </a:p>
          <a:p>
            <a:pPr lvl="1"/>
            <a:r>
              <a:rPr lang="en-US" sz="1600" dirty="0" smtClean="0"/>
              <a:t>Fourteen </a:t>
            </a:r>
            <a:r>
              <a:rPr lang="en-US" sz="1600" dirty="0"/>
              <a:t>(14) or 23% of participants attending are at technical levels. </a:t>
            </a:r>
            <a:r>
              <a:rPr lang="en-US" sz="1600" dirty="0" err="1"/>
              <a:t>Eg</a:t>
            </a:r>
            <a:r>
              <a:rPr lang="en-US" sz="1600" dirty="0"/>
              <a:t> advisers, experts, </a:t>
            </a:r>
            <a:r>
              <a:rPr lang="en-US" sz="1600" dirty="0" smtClean="0"/>
              <a:t>specialists</a:t>
            </a:r>
          </a:p>
          <a:p>
            <a:pPr lvl="0"/>
            <a:endParaRPr lang="en-US" sz="1800" dirty="0"/>
          </a:p>
          <a:p>
            <a:pPr lvl="0"/>
            <a:r>
              <a:rPr lang="en-US" sz="1800" b="1" dirty="0"/>
              <a:t>Two members were from political levels.</a:t>
            </a:r>
            <a:r>
              <a:rPr lang="en-US" sz="1800" dirty="0"/>
              <a:t> </a:t>
            </a:r>
          </a:p>
          <a:p>
            <a:pPr lvl="1"/>
            <a:r>
              <a:rPr lang="en-US" sz="1600" dirty="0" err="1" smtClean="0"/>
              <a:t>Mr</a:t>
            </a:r>
            <a:r>
              <a:rPr lang="en-US" sz="1600" dirty="0" smtClean="0"/>
              <a:t> </a:t>
            </a:r>
            <a:r>
              <a:rPr lang="en-US" sz="1600" dirty="0" err="1"/>
              <a:t>Safaryan</a:t>
            </a:r>
            <a:r>
              <a:rPr lang="en-US" sz="1600" dirty="0"/>
              <a:t> First Deputy Minister of Finance of Armenia attended plenaries in 2012 and 2015 and a SBO meeting in 2014; and </a:t>
            </a:r>
            <a:r>
              <a:rPr lang="en-US" sz="1600" dirty="0" err="1"/>
              <a:t>Mr</a:t>
            </a:r>
            <a:r>
              <a:rPr lang="en-US" sz="1600" dirty="0"/>
              <a:t> </a:t>
            </a:r>
            <a:r>
              <a:rPr lang="en-US" sz="1600" dirty="0" err="1"/>
              <a:t>Ficor</a:t>
            </a:r>
            <a:r>
              <a:rPr lang="en-US" sz="1600" dirty="0"/>
              <a:t> the State Treasurer from Croatia who attended BCOP plenary meetings over the last several years</a:t>
            </a:r>
            <a:r>
              <a:rPr lang="en-US" sz="1600" dirty="0" smtClean="0"/>
              <a:t>.</a:t>
            </a:r>
          </a:p>
          <a:p>
            <a:pPr lvl="0"/>
            <a:endParaRPr lang="en-US" sz="900" dirty="0"/>
          </a:p>
          <a:p>
            <a:r>
              <a:rPr lang="en-US" sz="1800" b="1" dirty="0" smtClean="0"/>
              <a:t>100</a:t>
            </a:r>
            <a:r>
              <a:rPr lang="en-US" sz="1800" b="1" dirty="0"/>
              <a:t>% of participants come from target ministries (</a:t>
            </a:r>
            <a:r>
              <a:rPr lang="en-US" sz="1800" b="1" dirty="0" err="1"/>
              <a:t>ie</a:t>
            </a:r>
            <a:r>
              <a:rPr lang="en-US" sz="1800" b="1" dirty="0"/>
              <a:t> Ministry of Finance or other related central coordinating ministries</a:t>
            </a:r>
            <a:r>
              <a:rPr lang="en-US" sz="1800" dirty="0"/>
              <a:t>).  </a:t>
            </a:r>
          </a:p>
          <a:p>
            <a:pPr marL="457200" lvl="1" indent="0" algn="just">
              <a:buNone/>
            </a:pPr>
            <a:endParaRPr lang="en-US" sz="1600" dirty="0" smtClean="0">
              <a:cs typeface="Aharoni" pitchFamily="2" charset="-79"/>
            </a:endParaRPr>
          </a:p>
          <a:p>
            <a:pPr lvl="1" algn="just"/>
            <a:endParaRPr lang="en-US" sz="1600" dirty="0">
              <a:cs typeface="Aharoni" pitchFamily="2" charset="-79"/>
            </a:endParaRPr>
          </a:p>
        </p:txBody>
      </p:sp>
      <p:sp>
        <p:nvSpPr>
          <p:cNvPr id="4" name="Номер слайда 3"/>
          <p:cNvSpPr>
            <a:spLocks noGrp="1"/>
          </p:cNvSpPr>
          <p:nvPr>
            <p:ph type="sldNum" sz="quarter" idx="12"/>
          </p:nvPr>
        </p:nvSpPr>
        <p:spPr>
          <a:xfrm>
            <a:off x="8305800" y="6356350"/>
            <a:ext cx="381000" cy="365125"/>
          </a:xfrm>
        </p:spPr>
        <p:txBody>
          <a:bodyPr/>
          <a:lstStyle/>
          <a:p>
            <a:fld id="{7B9792E3-0ED1-4636-9AD2-0933D53E70C7}" type="slidenum">
              <a:rPr lang="en-US" smtClean="0"/>
              <a:pPr/>
              <a:t>20</a:t>
            </a:fld>
            <a:endParaRPr lang="en-US" dirty="0"/>
          </a:p>
        </p:txBody>
      </p:sp>
      <p:pic>
        <p:nvPicPr>
          <p:cNvPr id="5" name="Picture 3"/>
          <p:cNvPicPr/>
          <p:nvPr/>
        </p:nvPicPr>
        <p:blipFill>
          <a:blip r:embed="rId2" cstate="print"/>
          <a:srcRect/>
          <a:stretch>
            <a:fillRect/>
          </a:stretch>
        </p:blipFill>
        <p:spPr bwMode="auto">
          <a:xfrm>
            <a:off x="0" y="0"/>
            <a:ext cx="9144000" cy="9143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6098" y="2590800"/>
            <a:ext cx="1950720" cy="1981200"/>
          </a:xfrm>
          <a:prstGeom prst="rect">
            <a:avLst/>
          </a:prstGeom>
        </p:spPr>
      </p:pic>
      <p:sp>
        <p:nvSpPr>
          <p:cNvPr id="2" name="Заголовок 1"/>
          <p:cNvSpPr>
            <a:spLocks noGrp="1"/>
          </p:cNvSpPr>
          <p:nvPr>
            <p:ph type="title"/>
          </p:nvPr>
        </p:nvSpPr>
        <p:spPr>
          <a:xfrm>
            <a:off x="0" y="914399"/>
            <a:ext cx="9144000" cy="685801"/>
          </a:xfrm>
        </p:spPr>
        <p:txBody>
          <a:bodyPr>
            <a:noAutofit/>
          </a:bodyPr>
          <a:lstStyle/>
          <a:p>
            <a:pPr lvl="0"/>
            <a:r>
              <a:rPr lang="en-US" sz="2000" b="1" u="sng" dirty="0" smtClean="0"/>
              <a:t>Objective </a:t>
            </a:r>
            <a:r>
              <a:rPr lang="en-US" sz="2000" b="1" u="sng" dirty="0"/>
              <a:t>3</a:t>
            </a:r>
            <a:r>
              <a:rPr lang="en-US" sz="2000" b="1" dirty="0"/>
              <a:t>:</a:t>
            </a:r>
            <a:r>
              <a:rPr lang="bs-Latn-BA" sz="2000" b="1" dirty="0"/>
              <a:t> </a:t>
            </a:r>
            <a:r>
              <a:rPr lang="en-US" sz="2000" b="1" dirty="0"/>
              <a:t>A FINANCIALLY-VIABLE NETWORK OF PFM PROFESSIONALS, COMMITTED TO IMPROVING PFM PRACTICES, IS BUILT AND </a:t>
            </a:r>
            <a:r>
              <a:rPr lang="en-US" sz="2000" b="1" dirty="0" smtClean="0"/>
              <a:t>MAINTAINED (3)</a:t>
            </a:r>
            <a:endParaRPr lang="ru-RU" sz="3200" b="1" dirty="0"/>
          </a:p>
        </p:txBody>
      </p:sp>
      <p:sp>
        <p:nvSpPr>
          <p:cNvPr id="3" name="Содержимое 2"/>
          <p:cNvSpPr>
            <a:spLocks noGrp="1"/>
          </p:cNvSpPr>
          <p:nvPr>
            <p:ph idx="1"/>
          </p:nvPr>
        </p:nvSpPr>
        <p:spPr>
          <a:xfrm>
            <a:off x="228600" y="1676400"/>
            <a:ext cx="8686800" cy="5181601"/>
          </a:xfrm>
        </p:spPr>
        <p:txBody>
          <a:bodyPr>
            <a:noAutofit/>
          </a:bodyPr>
          <a:lstStyle/>
          <a:p>
            <a:pPr algn="just"/>
            <a:r>
              <a:rPr lang="en-US" sz="1800" b="1" dirty="0" smtClean="0"/>
              <a:t>Some evidence of financial contributions or willingness to pay</a:t>
            </a:r>
            <a:r>
              <a:rPr lang="en-US" sz="1800" dirty="0" smtClean="0"/>
              <a:t>:</a:t>
            </a:r>
          </a:p>
          <a:p>
            <a:pPr lvl="1" algn="just"/>
            <a:r>
              <a:rPr lang="en-US" sz="1800" dirty="0" smtClean="0"/>
              <a:t>Of </a:t>
            </a:r>
            <a:r>
              <a:rPr lang="en-US" sz="1800" dirty="0"/>
              <a:t>the 78 people that were funded by member countries </a:t>
            </a:r>
            <a:r>
              <a:rPr lang="en-US" sz="1800" dirty="0" smtClean="0"/>
              <a:t>in PEMPAL during </a:t>
            </a:r>
            <a:r>
              <a:rPr lang="en-US" sz="1800" dirty="0"/>
              <a:t>the strategy period, 19 </a:t>
            </a:r>
            <a:r>
              <a:rPr lang="en-US" sz="1800" dirty="0" smtClean="0"/>
              <a:t>self-payers (24</a:t>
            </a:r>
            <a:r>
              <a:rPr lang="en-US" sz="1800" dirty="0"/>
              <a:t>%) </a:t>
            </a:r>
            <a:r>
              <a:rPr lang="en-US" sz="1800" dirty="0" smtClean="0"/>
              <a:t>attended </a:t>
            </a:r>
            <a:r>
              <a:rPr lang="en-US" sz="1800" dirty="0"/>
              <a:t>BCOP meetings </a:t>
            </a:r>
            <a:r>
              <a:rPr lang="en-US" sz="1800" dirty="0" smtClean="0"/>
              <a:t>(largely </a:t>
            </a:r>
            <a:r>
              <a:rPr lang="en-US" sz="1800" dirty="0"/>
              <a:t>from </a:t>
            </a:r>
            <a:r>
              <a:rPr lang="en-US" sz="1800" dirty="0" smtClean="0"/>
              <a:t>Kyrgyz Republic -15 additional participants funded).</a:t>
            </a:r>
          </a:p>
          <a:p>
            <a:pPr lvl="1" algn="just"/>
            <a:endParaRPr lang="en-US" sz="1800" dirty="0"/>
          </a:p>
          <a:p>
            <a:pPr lvl="1"/>
            <a:r>
              <a:rPr lang="en-US" sz="1800" dirty="0" smtClean="0"/>
              <a:t>Results </a:t>
            </a:r>
            <a:r>
              <a:rPr lang="en-US" sz="1800" dirty="0"/>
              <a:t>from the member survey indicate some willingness </a:t>
            </a:r>
            <a:r>
              <a:rPr lang="en-US" sz="1800" dirty="0" smtClean="0"/>
              <a:t/>
            </a:r>
            <a:br>
              <a:rPr lang="en-US" sz="1800" dirty="0" smtClean="0"/>
            </a:br>
            <a:r>
              <a:rPr lang="en-US" sz="1800" dirty="0" smtClean="0"/>
              <a:t>to </a:t>
            </a:r>
            <a:r>
              <a:rPr lang="en-US" sz="1800" dirty="0"/>
              <a:t>pay membership fees or motivate for payment </a:t>
            </a:r>
            <a:r>
              <a:rPr lang="en-US" sz="1800" dirty="0" smtClean="0"/>
              <a:t/>
            </a:r>
            <a:br>
              <a:rPr lang="en-US" sz="1800" dirty="0" smtClean="0"/>
            </a:br>
            <a:r>
              <a:rPr lang="en-US" sz="1800" dirty="0" smtClean="0"/>
              <a:t>(</a:t>
            </a:r>
            <a:r>
              <a:rPr lang="en-US" sz="1800" dirty="0"/>
              <a:t>41% of BCOP members</a:t>
            </a:r>
            <a:r>
              <a:rPr lang="en-US" sz="1800" dirty="0" smtClean="0"/>
              <a:t>).</a:t>
            </a:r>
          </a:p>
          <a:p>
            <a:pPr lvl="1"/>
            <a:endParaRPr lang="en-US" sz="1600" b="1" dirty="0"/>
          </a:p>
          <a:p>
            <a:r>
              <a:rPr lang="en-US" sz="1800" b="1" dirty="0"/>
              <a:t>U</a:t>
            </a:r>
            <a:r>
              <a:rPr lang="en-US" sz="1800" b="1" dirty="0" smtClean="0"/>
              <a:t>nwillingness to pay such fees in some BCOP Executive Committee members due to uncertainty </a:t>
            </a:r>
            <a:r>
              <a:rPr lang="en-US" sz="1800" b="1" dirty="0"/>
              <a:t>of legislative </a:t>
            </a:r>
            <a:r>
              <a:rPr lang="en-US" sz="1800" b="1" dirty="0" smtClean="0"/>
              <a:t>requirements </a:t>
            </a:r>
            <a:r>
              <a:rPr lang="en-US" sz="1800" b="1" dirty="0"/>
              <a:t>needed</a:t>
            </a:r>
            <a:r>
              <a:rPr lang="en-US" sz="1800" dirty="0"/>
              <a:t> (PEMPAL may need to be recognized legal entity, and international agreement established if PEMPAL to receive formal appropriation from budget</a:t>
            </a:r>
            <a:r>
              <a:rPr lang="en-US" sz="1800" dirty="0" smtClean="0"/>
              <a:t>) also significant personal in-kind contribution provided already. </a:t>
            </a:r>
          </a:p>
          <a:p>
            <a:pPr lvl="1" algn="just"/>
            <a:endParaRPr lang="en-US" sz="800" dirty="0"/>
          </a:p>
          <a:p>
            <a:pPr algn="just"/>
            <a:r>
              <a:rPr lang="en-US" sz="1800" dirty="0" smtClean="0"/>
              <a:t>BCOP </a:t>
            </a:r>
            <a:r>
              <a:rPr lang="en-US" sz="1800" dirty="0"/>
              <a:t>has followed practice of allowing additional participants to attend events (over and above the normal membership strategies </a:t>
            </a:r>
            <a:r>
              <a:rPr lang="en-US" sz="1800" dirty="0" smtClean="0"/>
              <a:t>applied) on proviso that </a:t>
            </a:r>
            <a:r>
              <a:rPr lang="en-US" sz="1800" b="1" dirty="0" smtClean="0"/>
              <a:t>additional </a:t>
            </a:r>
            <a:r>
              <a:rPr lang="en-US" sz="1800" b="1" dirty="0"/>
              <a:t>participants </a:t>
            </a:r>
            <a:r>
              <a:rPr lang="en-US" sz="1800" b="1" dirty="0" smtClean="0"/>
              <a:t>must be funded </a:t>
            </a:r>
            <a:r>
              <a:rPr lang="en-US" sz="1800" b="1" dirty="0"/>
              <a:t>by the governments sending the request</a:t>
            </a:r>
            <a:r>
              <a:rPr lang="en-US" sz="1800" dirty="0"/>
              <a:t>.</a:t>
            </a:r>
          </a:p>
          <a:p>
            <a:pPr marL="0" indent="0" algn="just">
              <a:buNone/>
            </a:pPr>
            <a:endParaRPr lang="en-US" sz="1800" dirty="0" smtClean="0"/>
          </a:p>
          <a:p>
            <a:pPr algn="just"/>
            <a:endParaRPr lang="en-US" sz="1800" dirty="0" smtClean="0">
              <a:cs typeface="Aharoni" pitchFamily="2" charset="-79"/>
            </a:endParaRPr>
          </a:p>
        </p:txBody>
      </p:sp>
      <p:sp>
        <p:nvSpPr>
          <p:cNvPr id="4" name="Номер слайда 3"/>
          <p:cNvSpPr>
            <a:spLocks noGrp="1"/>
          </p:cNvSpPr>
          <p:nvPr>
            <p:ph type="sldNum" sz="quarter" idx="12"/>
          </p:nvPr>
        </p:nvSpPr>
        <p:spPr>
          <a:xfrm>
            <a:off x="8305800" y="6356350"/>
            <a:ext cx="381000" cy="365125"/>
          </a:xfrm>
        </p:spPr>
        <p:txBody>
          <a:bodyPr/>
          <a:lstStyle/>
          <a:p>
            <a:fld id="{7B9792E3-0ED1-4636-9AD2-0933D53E70C7}" type="slidenum">
              <a:rPr lang="en-US" smtClean="0"/>
              <a:pPr/>
              <a:t>21</a:t>
            </a:fld>
            <a:endParaRPr lang="en-US" dirty="0"/>
          </a:p>
        </p:txBody>
      </p:sp>
      <p:pic>
        <p:nvPicPr>
          <p:cNvPr id="5" name="Picture 3"/>
          <p:cNvPicPr/>
          <p:nvPr/>
        </p:nvPicPr>
        <p:blipFill>
          <a:blip r:embed="rId3" cstate="print"/>
          <a:srcRect/>
          <a:stretch>
            <a:fillRect/>
          </a:stretch>
        </p:blipFill>
        <p:spPr bwMode="auto">
          <a:xfrm>
            <a:off x="0" y="0"/>
            <a:ext cx="9144000" cy="914399"/>
          </a:xfrm>
          <a:prstGeom prst="rect">
            <a:avLst/>
          </a:prstGeom>
          <a:noFill/>
          <a:ln w="9525">
            <a:noFill/>
            <a:miter lim="800000"/>
            <a:headEnd/>
            <a:tailEnd/>
          </a:ln>
        </p:spPr>
      </p:pic>
    </p:spTree>
    <p:extLst>
      <p:ext uri="{BB962C8B-B14F-4D97-AF65-F5344CB8AC3E}">
        <p14:creationId xmlns:p14="http://schemas.microsoft.com/office/powerpoint/2010/main" val="4367422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914399"/>
            <a:ext cx="9144000" cy="685801"/>
          </a:xfrm>
        </p:spPr>
        <p:txBody>
          <a:bodyPr>
            <a:noAutofit/>
          </a:bodyPr>
          <a:lstStyle/>
          <a:p>
            <a:pPr lvl="0"/>
            <a:r>
              <a:rPr lang="en-US" sz="2000" b="1" u="sng" dirty="0" smtClean="0"/>
              <a:t>Objective </a:t>
            </a:r>
            <a:r>
              <a:rPr lang="en-US" sz="2000" b="1" u="sng" dirty="0"/>
              <a:t>3</a:t>
            </a:r>
            <a:r>
              <a:rPr lang="en-US" sz="2000" b="1" dirty="0"/>
              <a:t>:</a:t>
            </a:r>
            <a:r>
              <a:rPr lang="bs-Latn-BA" sz="2000" b="1" dirty="0"/>
              <a:t> </a:t>
            </a:r>
            <a:r>
              <a:rPr lang="en-US" sz="2000" b="1" dirty="0"/>
              <a:t>A FINANCIALLY-VIABLE NETWORK OF PFM PROFESSIONALS, COMMITTED TO IMPROVING PFM PRACTICES, IS BUILT AND </a:t>
            </a:r>
            <a:r>
              <a:rPr lang="en-US" sz="2000" b="1" dirty="0" smtClean="0"/>
              <a:t>MAINTAINED (4)</a:t>
            </a:r>
            <a:endParaRPr lang="ru-RU" sz="3200" b="1" dirty="0"/>
          </a:p>
        </p:txBody>
      </p:sp>
      <p:sp>
        <p:nvSpPr>
          <p:cNvPr id="3" name="Содержимое 2"/>
          <p:cNvSpPr>
            <a:spLocks noGrp="1"/>
          </p:cNvSpPr>
          <p:nvPr>
            <p:ph idx="1"/>
          </p:nvPr>
        </p:nvSpPr>
        <p:spPr>
          <a:xfrm>
            <a:off x="0" y="1371600"/>
            <a:ext cx="9067800" cy="5486401"/>
          </a:xfrm>
        </p:spPr>
        <p:txBody>
          <a:bodyPr>
            <a:noAutofit/>
          </a:bodyPr>
          <a:lstStyle/>
          <a:p>
            <a:pPr marL="0" indent="0" algn="just">
              <a:buNone/>
            </a:pPr>
            <a:endParaRPr lang="en-US" sz="1800" b="1" dirty="0"/>
          </a:p>
          <a:p>
            <a:pPr algn="just"/>
            <a:r>
              <a:rPr lang="en-US" sz="2000" b="1" dirty="0" smtClean="0"/>
              <a:t>Significant</a:t>
            </a:r>
            <a:r>
              <a:rPr lang="en-US" sz="2000" b="1" dirty="0" smtClean="0">
                <a:cs typeface="Aharoni" pitchFamily="2" charset="-79"/>
              </a:rPr>
              <a:t> </a:t>
            </a:r>
            <a:r>
              <a:rPr lang="en-US" sz="2000" b="1" dirty="0"/>
              <a:t>evidence of in-kind contributions by BCOP </a:t>
            </a:r>
            <a:r>
              <a:rPr lang="en-US" sz="2000" b="1" dirty="0" smtClean="0"/>
              <a:t>members</a:t>
            </a:r>
            <a:r>
              <a:rPr lang="en-US" sz="2000" dirty="0" smtClean="0"/>
              <a:t>. For example:</a:t>
            </a:r>
            <a:endParaRPr lang="en-US" sz="2000" dirty="0"/>
          </a:p>
          <a:p>
            <a:pPr lvl="1" algn="just"/>
            <a:r>
              <a:rPr lang="en-US" sz="2000" b="1" dirty="0" smtClean="0"/>
              <a:t>Executive </a:t>
            </a:r>
            <a:r>
              <a:rPr lang="en-US" sz="2000" b="1" dirty="0"/>
              <a:t>Committee provides significant time </a:t>
            </a:r>
            <a:r>
              <a:rPr lang="en-US" sz="2000" dirty="0" smtClean="0"/>
              <a:t>in leading and managing BCOP.</a:t>
            </a:r>
            <a:endParaRPr lang="en-US" sz="2000" dirty="0"/>
          </a:p>
          <a:p>
            <a:pPr lvl="1" algn="just"/>
            <a:r>
              <a:rPr lang="en-US" sz="2000" b="1" dirty="0"/>
              <a:t>4 member countries hosted annual plenary meetings</a:t>
            </a:r>
            <a:r>
              <a:rPr lang="en-US" sz="2000" dirty="0"/>
              <a:t>, </a:t>
            </a:r>
            <a:r>
              <a:rPr lang="en-US" sz="2000" b="1" dirty="0"/>
              <a:t>one member has hosted a study visit </a:t>
            </a:r>
            <a:r>
              <a:rPr lang="en-US" sz="2000" dirty="0"/>
              <a:t>and </a:t>
            </a:r>
            <a:r>
              <a:rPr lang="en-US" sz="2000" b="1" dirty="0"/>
              <a:t>16 have prepared and delivered presentations </a:t>
            </a:r>
            <a:r>
              <a:rPr lang="en-US" sz="2000" dirty="0"/>
              <a:t>on the status of their reforms during the strategy </a:t>
            </a:r>
            <a:r>
              <a:rPr lang="en-US" sz="2000" dirty="0" smtClean="0"/>
              <a:t>period</a:t>
            </a:r>
            <a:r>
              <a:rPr lang="en-US" sz="2000" dirty="0"/>
              <a:t> </a:t>
            </a:r>
            <a:r>
              <a:rPr lang="en-US" sz="2000" dirty="0" err="1" smtClean="0"/>
              <a:t>ie</a:t>
            </a:r>
            <a:r>
              <a:rPr lang="en-US" sz="2000" dirty="0" smtClean="0"/>
              <a:t> (RF 6 times, Turkey 4 times, Croatia 3 times, Albania, Georgia and KR 1 time each).</a:t>
            </a:r>
            <a:endParaRPr lang="en-US" sz="2000" dirty="0"/>
          </a:p>
          <a:p>
            <a:pPr lvl="1" algn="just"/>
            <a:r>
              <a:rPr lang="en-US" sz="2000" dirty="0"/>
              <a:t>There is also an increasing </a:t>
            </a:r>
            <a:r>
              <a:rPr lang="en-US" sz="2000" b="1" dirty="0"/>
              <a:t>trend of member countries wanting to host meetings</a:t>
            </a:r>
            <a:r>
              <a:rPr lang="en-US" sz="2000" dirty="0"/>
              <a:t>, with plans already in train for Belarus to host the 2016 </a:t>
            </a:r>
            <a:r>
              <a:rPr lang="en-US" sz="2000" dirty="0" smtClean="0"/>
              <a:t>BCOP plenary </a:t>
            </a:r>
            <a:r>
              <a:rPr lang="en-US" sz="2000" dirty="0"/>
              <a:t>meeting.  </a:t>
            </a:r>
          </a:p>
          <a:p>
            <a:pPr lvl="1" algn="just"/>
            <a:r>
              <a:rPr lang="en-US" sz="2000" b="1" dirty="0" smtClean="0"/>
              <a:t>Participation in formal and informal surveys and growing participation in working groups</a:t>
            </a:r>
            <a:r>
              <a:rPr lang="en-US" sz="2000" dirty="0" smtClean="0"/>
              <a:t>.</a:t>
            </a:r>
          </a:p>
          <a:p>
            <a:pPr lvl="1" algn="just"/>
            <a:endParaRPr lang="en-US" sz="800" dirty="0"/>
          </a:p>
          <a:p>
            <a:pPr algn="just"/>
            <a:r>
              <a:rPr lang="en-US" sz="1800" b="1" dirty="0">
                <a:solidFill>
                  <a:srgbClr val="FF0000"/>
                </a:solidFill>
              </a:rPr>
              <a:t>Areas of improvement: Information in member database will continue to be </a:t>
            </a:r>
            <a:r>
              <a:rPr lang="en-US" sz="1800" b="1" dirty="0" smtClean="0">
                <a:solidFill>
                  <a:srgbClr val="FF0000"/>
                </a:solidFill>
              </a:rPr>
              <a:t>improved, </a:t>
            </a:r>
            <a:r>
              <a:rPr lang="en-US" sz="1800" b="1" dirty="0">
                <a:solidFill>
                  <a:srgbClr val="FF0000"/>
                </a:solidFill>
              </a:rPr>
              <a:t>to support membership monitoring. Collaborations already established with OECD CEESEE SBO network will be strengthened with proposed future joint work (potential areas include fiscal rules, fiscal risks and program budgeting).</a:t>
            </a:r>
            <a:endParaRPr lang="en-US" sz="1800" dirty="0">
              <a:cs typeface="Aharoni" pitchFamily="2" charset="-79"/>
            </a:endParaRPr>
          </a:p>
          <a:p>
            <a:pPr algn="just"/>
            <a:endParaRPr lang="en-US" sz="1800" dirty="0" smtClean="0">
              <a:cs typeface="Aharoni" pitchFamily="2" charset="-79"/>
            </a:endParaRPr>
          </a:p>
        </p:txBody>
      </p:sp>
      <p:sp>
        <p:nvSpPr>
          <p:cNvPr id="4" name="Номер слайда 3"/>
          <p:cNvSpPr>
            <a:spLocks noGrp="1"/>
          </p:cNvSpPr>
          <p:nvPr>
            <p:ph type="sldNum" sz="quarter" idx="12"/>
          </p:nvPr>
        </p:nvSpPr>
        <p:spPr/>
        <p:txBody>
          <a:bodyPr/>
          <a:lstStyle/>
          <a:p>
            <a:fld id="{7B9792E3-0ED1-4636-9AD2-0933D53E70C7}" type="slidenum">
              <a:rPr lang="en-US" smtClean="0"/>
              <a:pPr/>
              <a:t>22</a:t>
            </a:fld>
            <a:endParaRPr lang="en-US" dirty="0"/>
          </a:p>
        </p:txBody>
      </p:sp>
      <p:pic>
        <p:nvPicPr>
          <p:cNvPr id="5" name="Picture 3"/>
          <p:cNvPicPr/>
          <p:nvPr/>
        </p:nvPicPr>
        <p:blipFill>
          <a:blip r:embed="rId2" cstate="print"/>
          <a:srcRect/>
          <a:stretch>
            <a:fillRect/>
          </a:stretch>
        </p:blipFill>
        <p:spPr bwMode="auto">
          <a:xfrm>
            <a:off x="0" y="0"/>
            <a:ext cx="9144000" cy="914399"/>
          </a:xfrm>
          <a:prstGeom prst="rect">
            <a:avLst/>
          </a:prstGeom>
          <a:noFill/>
          <a:ln w="9525">
            <a:noFill/>
            <a:miter lim="800000"/>
            <a:headEnd/>
            <a:tailEnd/>
          </a:ln>
        </p:spPr>
      </p:pic>
    </p:spTree>
    <p:extLst>
      <p:ext uri="{BB962C8B-B14F-4D97-AF65-F5344CB8AC3E}">
        <p14:creationId xmlns:p14="http://schemas.microsoft.com/office/powerpoint/2010/main" val="16692821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228600"/>
            <a:ext cx="8229600" cy="6477000"/>
          </a:xfrm>
          <a:ln>
            <a:solidFill>
              <a:schemeClr val="tx1"/>
            </a:solidFill>
          </a:ln>
        </p:spPr>
        <p:txBody>
          <a:bodyPr>
            <a:normAutofit/>
          </a:bodyPr>
          <a:lstStyle/>
          <a:p>
            <a:endParaRPr lang="hu-HU" sz="900" i="1" dirty="0" smtClean="0">
              <a:solidFill>
                <a:schemeClr val="tx1"/>
              </a:solidFill>
            </a:endParaRPr>
          </a:p>
          <a:p>
            <a:r>
              <a:rPr lang="en-US" sz="4000" i="1" dirty="0" smtClean="0">
                <a:solidFill>
                  <a:schemeClr val="tx1"/>
                </a:solidFill>
              </a:rPr>
              <a:t>PEMPAL Output Objectives</a:t>
            </a:r>
            <a:endParaRPr lang="en-US" sz="4000" i="1" dirty="0">
              <a:solidFill>
                <a:schemeClr val="tx1"/>
              </a:solidFill>
            </a:endParaRPr>
          </a:p>
        </p:txBody>
      </p:sp>
      <p:sp>
        <p:nvSpPr>
          <p:cNvPr id="5" name="Slide Number Placeholder 4"/>
          <p:cNvSpPr>
            <a:spLocks noGrp="1"/>
          </p:cNvSpPr>
          <p:nvPr>
            <p:ph type="sldNum" sz="quarter" idx="12"/>
          </p:nvPr>
        </p:nvSpPr>
        <p:spPr/>
        <p:txBody>
          <a:bodyPr/>
          <a:lstStyle/>
          <a:p>
            <a:fld id="{7B9792E3-0ED1-4636-9AD2-0933D53E70C7}" type="slidenum">
              <a:rPr lang="en-US" smtClean="0"/>
              <a:pPr/>
              <a:t>23</a:t>
            </a:fld>
            <a:endParaRPr lang="en-US" dirty="0"/>
          </a:p>
        </p:txBody>
      </p:sp>
      <p:graphicFrame>
        <p:nvGraphicFramePr>
          <p:cNvPr id="9" name="Diagram 8"/>
          <p:cNvGraphicFramePr/>
          <p:nvPr>
            <p:extLst>
              <p:ext uri="{D42A27DB-BD31-4B8C-83A1-F6EECF244321}">
                <p14:modId xmlns:p14="http://schemas.microsoft.com/office/powerpoint/2010/main" val="3024314422"/>
              </p:ext>
            </p:extLst>
          </p:nvPr>
        </p:nvGraphicFramePr>
        <p:xfrm>
          <a:off x="533400" y="1219200"/>
          <a:ext cx="7924800" cy="5349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Рисунок 11" descr="pempal-logo.jp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0"/>
            <a:ext cx="7048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75619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0600" y="1584360"/>
            <a:ext cx="7848600" cy="5197439"/>
          </a:xfrm>
        </p:spPr>
        <p:txBody>
          <a:bodyPr rtlCol="0">
            <a:noAutofit/>
          </a:bodyPr>
          <a:lstStyle/>
          <a:p>
            <a:pPr marL="342900" indent="-342900" algn="just" fontAlgn="auto">
              <a:spcAft>
                <a:spcPts val="0"/>
              </a:spcAft>
              <a:buFont typeface="Arial" panose="020B0604020202020204" pitchFamily="34" charset="0"/>
              <a:buChar char="•"/>
              <a:defRPr/>
            </a:pPr>
            <a:endParaRPr lang="en-US" sz="2000" dirty="0" smtClean="0">
              <a:solidFill>
                <a:schemeClr val="tx1"/>
              </a:solidFill>
            </a:endParaRPr>
          </a:p>
          <a:p>
            <a:pPr algn="just" fontAlgn="auto">
              <a:spcAft>
                <a:spcPts val="0"/>
              </a:spcAft>
              <a:buFont typeface="Arial" pitchFamily="34" charset="0"/>
              <a:buNone/>
              <a:defRPr/>
            </a:pPr>
            <a:endParaRPr lang="bs-Latn-BA" sz="2000" dirty="0" smtClean="0">
              <a:solidFill>
                <a:schemeClr val="tx1"/>
              </a:solidFill>
            </a:endParaRPr>
          </a:p>
          <a:p>
            <a:pPr marL="457200" indent="-457200" algn="just" fontAlgn="auto">
              <a:spcAft>
                <a:spcPts val="0"/>
              </a:spcAft>
              <a:buFont typeface="Arial" pitchFamily="34" charset="0"/>
              <a:buChar char="•"/>
              <a:defRPr/>
            </a:pPr>
            <a:endParaRPr lang="en-US" sz="2800" dirty="0">
              <a:solidFill>
                <a:schemeClr val="tx1"/>
              </a:solidFill>
            </a:endParaRPr>
          </a:p>
        </p:txBody>
      </p:sp>
      <p:pic>
        <p:nvPicPr>
          <p:cNvPr id="37890" name="Рисунок 11" descr="pempal-logo.jpg"/>
          <p:cNvPicPr>
            <a:picLocks noChangeAspect="1"/>
          </p:cNvPicPr>
          <p:nvPr/>
        </p:nvPicPr>
        <p:blipFill>
          <a:blip r:embed="rId3"/>
          <a:srcRect/>
          <a:stretch>
            <a:fillRect/>
          </a:stretch>
        </p:blipFill>
        <p:spPr bwMode="auto">
          <a:xfrm>
            <a:off x="0" y="0"/>
            <a:ext cx="704850" cy="6858000"/>
          </a:xfrm>
          <a:prstGeom prst="rect">
            <a:avLst/>
          </a:prstGeom>
          <a:noFill/>
          <a:ln w="9525">
            <a:noFill/>
            <a:miter lim="800000"/>
            <a:headEnd/>
            <a:tailEnd/>
          </a:ln>
        </p:spPr>
      </p:pic>
      <p:sp>
        <p:nvSpPr>
          <p:cNvPr id="2" name="Rectangle 1"/>
          <p:cNvSpPr/>
          <p:nvPr/>
        </p:nvSpPr>
        <p:spPr>
          <a:xfrm>
            <a:off x="1123950" y="914400"/>
            <a:ext cx="8001000" cy="5632311"/>
          </a:xfrm>
          <a:prstGeom prst="rect">
            <a:avLst/>
          </a:prstGeom>
        </p:spPr>
        <p:txBody>
          <a:bodyPr wrap="square">
            <a:spAutoFit/>
          </a:bodyPr>
          <a:lstStyle/>
          <a:p>
            <a:r>
              <a:rPr lang="en-US" b="1" dirty="0"/>
              <a:t>Several Ministers and Deputy Ministers of Finance have shown their support through opening </a:t>
            </a:r>
            <a:r>
              <a:rPr lang="en-US" b="1" dirty="0" smtClean="0"/>
              <a:t>or attending BCOP </a:t>
            </a:r>
            <a:r>
              <a:rPr lang="en-US" b="1" dirty="0"/>
              <a:t>meetings</a:t>
            </a:r>
            <a:r>
              <a:rPr lang="en-US" dirty="0"/>
              <a:t>. </a:t>
            </a: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smtClean="0"/>
              <a:t>First </a:t>
            </a:r>
            <a:r>
              <a:rPr lang="en-US" b="1" dirty="0"/>
              <a:t>Deputy Minister of Finance of Armenia </a:t>
            </a:r>
            <a:r>
              <a:rPr lang="en-US" dirty="0"/>
              <a:t>Pavel </a:t>
            </a:r>
            <a:r>
              <a:rPr lang="en-US" dirty="0" err="1" smtClean="0"/>
              <a:t>Safaryan</a:t>
            </a:r>
            <a:r>
              <a:rPr lang="en-US" dirty="0" smtClean="0"/>
              <a:t> </a:t>
            </a:r>
            <a:r>
              <a:rPr lang="en-US" dirty="0"/>
              <a:t>attended plenary meeting </a:t>
            </a:r>
            <a:r>
              <a:rPr lang="en-US"/>
              <a:t>in </a:t>
            </a:r>
            <a:r>
              <a:rPr lang="en-US" smtClean="0"/>
              <a:t>Slovenia </a:t>
            </a:r>
            <a:r>
              <a:rPr lang="en-US" dirty="0"/>
              <a:t>and OECD SBO in the Hague; </a:t>
            </a:r>
            <a:endParaRPr lang="en-US" dirty="0" smtClean="0"/>
          </a:p>
          <a:p>
            <a:pPr marL="285750" indent="-285750">
              <a:buFont typeface="Arial" panose="020B0604020202020204" pitchFamily="34" charset="0"/>
              <a:buChar char="•"/>
            </a:pPr>
            <a:r>
              <a:rPr lang="en-US" b="1" dirty="0" smtClean="0"/>
              <a:t>Deputy </a:t>
            </a:r>
            <a:r>
              <a:rPr lang="en-US" b="1" dirty="0"/>
              <a:t>Minister of Finance of Belarus </a:t>
            </a:r>
            <a:r>
              <a:rPr lang="en-US" dirty="0"/>
              <a:t>Maxim </a:t>
            </a:r>
            <a:r>
              <a:rPr lang="en-US" dirty="0" err="1"/>
              <a:t>Yermolovich</a:t>
            </a:r>
            <a:r>
              <a:rPr lang="en-US" dirty="0"/>
              <a:t> participated in the study visit on the UK reforms in financing public education; </a:t>
            </a:r>
            <a:endParaRPr lang="en-US" dirty="0" smtClean="0"/>
          </a:p>
          <a:p>
            <a:pPr marL="285750" indent="-285750">
              <a:buFont typeface="Arial" panose="020B0604020202020204" pitchFamily="34" charset="0"/>
              <a:buChar char="•"/>
            </a:pPr>
            <a:r>
              <a:rPr lang="en-US" b="1" dirty="0" smtClean="0"/>
              <a:t>Minister </a:t>
            </a:r>
            <a:r>
              <a:rPr lang="en-US" b="1" dirty="0"/>
              <a:t>of Finance of Kyrgyz Republic</a:t>
            </a:r>
            <a:r>
              <a:rPr lang="en-US" dirty="0"/>
              <a:t>, Olga </a:t>
            </a:r>
            <a:r>
              <a:rPr lang="en-US" dirty="0" err="1"/>
              <a:t>Lavrova</a:t>
            </a:r>
            <a:r>
              <a:rPr lang="en-US" dirty="0"/>
              <a:t> participated in the study visit to Austria on the parliamentary role in </a:t>
            </a:r>
            <a:r>
              <a:rPr lang="en-US" dirty="0" smtClean="0"/>
              <a:t>budgeting;</a:t>
            </a:r>
          </a:p>
          <a:p>
            <a:pPr marL="285750" indent="-285750">
              <a:buFont typeface="Arial" panose="020B0604020202020204" pitchFamily="34" charset="0"/>
              <a:buChar char="•"/>
            </a:pPr>
            <a:r>
              <a:rPr lang="en-US" dirty="0" smtClean="0"/>
              <a:t>the </a:t>
            </a:r>
            <a:r>
              <a:rPr lang="en-US" dirty="0"/>
              <a:t>Study Visit to Slovenia was attended by two A</a:t>
            </a:r>
            <a:r>
              <a:rPr lang="en-US" b="1" dirty="0"/>
              <a:t>ssistant Ministers from Serbia and Bosnia and </a:t>
            </a:r>
            <a:r>
              <a:rPr lang="en-US" b="1" dirty="0" smtClean="0"/>
              <a:t>Herzegovina</a:t>
            </a:r>
            <a:r>
              <a:rPr lang="en-US" dirty="0" smtClean="0"/>
              <a:t>; </a:t>
            </a:r>
          </a:p>
          <a:p>
            <a:pPr marL="285750" indent="-285750">
              <a:buFont typeface="Arial" panose="020B0604020202020204" pitchFamily="34" charset="0"/>
              <a:buChar char="•"/>
            </a:pPr>
            <a:r>
              <a:rPr lang="en-US" dirty="0" smtClean="0"/>
              <a:t>the </a:t>
            </a:r>
            <a:r>
              <a:rPr lang="en-US" b="1" dirty="0"/>
              <a:t>Treasurer of Croatia </a:t>
            </a:r>
            <a:r>
              <a:rPr lang="en-US" dirty="0"/>
              <a:t>attends  BCOP plenary </a:t>
            </a:r>
            <a:r>
              <a:rPr lang="en-US" dirty="0" smtClean="0"/>
              <a:t>meetings </a:t>
            </a:r>
            <a:r>
              <a:rPr lang="en-US" dirty="0"/>
              <a:t>given the value of such </a:t>
            </a:r>
            <a:r>
              <a:rPr lang="en-US" dirty="0" smtClean="0"/>
              <a:t>meeting: </a:t>
            </a:r>
            <a:r>
              <a:rPr lang="en-US" dirty="0" err="1" smtClean="0"/>
              <a:t>ie</a:t>
            </a:r>
            <a:r>
              <a:rPr lang="en-US" dirty="0" smtClean="0"/>
              <a:t> -</a:t>
            </a:r>
          </a:p>
          <a:p>
            <a:pPr marL="285750" indent="-285750">
              <a:buFont typeface="Arial" panose="020B0604020202020204" pitchFamily="34" charset="0"/>
              <a:buChar char="•"/>
            </a:pPr>
            <a:endParaRPr lang="en-US" i="1" dirty="0"/>
          </a:p>
          <a:p>
            <a:pPr algn="just"/>
            <a:r>
              <a:rPr lang="en-US" i="1" dirty="0" smtClean="0">
                <a:solidFill>
                  <a:srgbClr val="7030A0"/>
                </a:solidFill>
              </a:rPr>
              <a:t>Although </a:t>
            </a:r>
            <a:r>
              <a:rPr lang="en-US" i="1" dirty="0">
                <a:solidFill>
                  <a:srgbClr val="7030A0"/>
                </a:solidFill>
              </a:rPr>
              <a:t>the costs of organizing such events are very high, especially when joint plenary meetings of all three Communities are organized, our opinion is that such exchange of experience, with topics that are of interest for all participant countries, is invaluable, and that they should continue in the future as well, in spite of certain difficulties</a:t>
            </a:r>
            <a:r>
              <a:rPr lang="en-US" i="1" dirty="0"/>
              <a:t>. </a:t>
            </a:r>
            <a:r>
              <a:rPr lang="en-US" dirty="0"/>
              <a:t>Source: Thank You Letter </a:t>
            </a:r>
            <a:r>
              <a:rPr lang="en-US" dirty="0" smtClean="0"/>
              <a:t>to BCOP from </a:t>
            </a:r>
            <a:r>
              <a:rPr lang="en-US" dirty="0" err="1"/>
              <a:t>Miljenko</a:t>
            </a:r>
            <a:r>
              <a:rPr lang="en-US" dirty="0"/>
              <a:t> </a:t>
            </a:r>
            <a:r>
              <a:rPr lang="en-US" dirty="0" err="1"/>
              <a:t>Fiçor</a:t>
            </a:r>
            <a:r>
              <a:rPr lang="en-US" dirty="0"/>
              <a:t>, Assistant Minister and Chief State Treasurer from </a:t>
            </a:r>
            <a:r>
              <a:rPr lang="en-US" dirty="0" smtClean="0"/>
              <a:t>Croatia</a:t>
            </a:r>
            <a:endParaRPr lang="en-US" dirty="0"/>
          </a:p>
        </p:txBody>
      </p:sp>
      <p:sp>
        <p:nvSpPr>
          <p:cNvPr id="4" name="Rectangle 3"/>
          <p:cNvSpPr/>
          <p:nvPr/>
        </p:nvSpPr>
        <p:spPr>
          <a:xfrm>
            <a:off x="838200" y="49051"/>
            <a:ext cx="8077200" cy="923330"/>
          </a:xfrm>
          <a:prstGeom prst="rect">
            <a:avLst/>
          </a:prstGeom>
        </p:spPr>
        <p:txBody>
          <a:bodyPr wrap="square">
            <a:spAutoFit/>
          </a:bodyPr>
          <a:lstStyle/>
          <a:p>
            <a:pPr algn="ctr"/>
            <a:r>
              <a:rPr lang="en-US" b="1" u="sng" dirty="0"/>
              <a:t>Objective 4</a:t>
            </a:r>
            <a:r>
              <a:rPr lang="en-US" b="1" dirty="0"/>
              <a:t>: AWARENESS OF HIGH GOVERNMENT AND POLITICAL LEVELS IS RAISED REGARDING THE BENEFITS AND VALUE OF ENGAGING THROUGH PEMPAL </a:t>
            </a:r>
            <a:endParaRPr lang="en-US" b="1" dirty="0" smtClean="0"/>
          </a:p>
          <a:p>
            <a:pPr algn="ctr"/>
            <a:endParaRPr lang="en-US" dirty="0"/>
          </a:p>
        </p:txBody>
      </p:sp>
    </p:spTree>
    <p:extLst>
      <p:ext uri="{BB962C8B-B14F-4D97-AF65-F5344CB8AC3E}">
        <p14:creationId xmlns:p14="http://schemas.microsoft.com/office/powerpoint/2010/main" val="29227119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371600"/>
            <a:ext cx="8229600" cy="5410199"/>
          </a:xfrm>
        </p:spPr>
        <p:txBody>
          <a:bodyPr>
            <a:normAutofit fontScale="25000" lnSpcReduction="20000"/>
          </a:bodyPr>
          <a:lstStyle/>
          <a:p>
            <a:pPr marL="0" indent="0" algn="ctr">
              <a:buNone/>
            </a:pPr>
            <a:r>
              <a:rPr lang="en-US" sz="11200" dirty="0" smtClean="0"/>
              <a:t>Conclusions</a:t>
            </a:r>
            <a:endParaRPr lang="en-US" sz="6400" dirty="0">
              <a:solidFill>
                <a:srgbClr val="FF0000"/>
              </a:solidFill>
            </a:endParaRPr>
          </a:p>
          <a:p>
            <a:pPr algn="just"/>
            <a:r>
              <a:rPr lang="en-US" sz="6400" b="1" dirty="0" smtClean="0"/>
              <a:t>BCOP has experienced significant growth </a:t>
            </a:r>
            <a:r>
              <a:rPr lang="en-US" sz="6400" dirty="0" smtClean="0"/>
              <a:t>since before the strategy period, supported by a strong Executive Committee, resource team and Secretariat. Focus on knowledge product development.</a:t>
            </a:r>
          </a:p>
          <a:p>
            <a:pPr algn="just"/>
            <a:endParaRPr lang="en-US" sz="6400" dirty="0" smtClean="0"/>
          </a:p>
          <a:p>
            <a:pPr algn="just"/>
            <a:r>
              <a:rPr lang="en-US" sz="6400" b="1" dirty="0" smtClean="0"/>
              <a:t>Move to smaller working group formats to better target member needs evident </a:t>
            </a:r>
            <a:r>
              <a:rPr lang="en-US" sz="6400" dirty="0" smtClean="0"/>
              <a:t>(with 3 working groups: wage bill, budget literacy and program budgeting (the last group to be established in CY2016).  Study visits also a more useful format, as can learn more about reforms of host </a:t>
            </a:r>
            <a:r>
              <a:rPr lang="en-US" sz="6400" dirty="0"/>
              <a:t>country in-depth.  </a:t>
            </a:r>
            <a:r>
              <a:rPr lang="en-US" sz="6400" dirty="0" smtClean="0"/>
              <a:t>However, necessary to have one (plenary) meeting each year of all members to share information on progress.</a:t>
            </a:r>
          </a:p>
          <a:p>
            <a:pPr algn="just"/>
            <a:endParaRPr lang="en-US" sz="6400" dirty="0"/>
          </a:p>
          <a:p>
            <a:pPr algn="just"/>
            <a:r>
              <a:rPr lang="en-US" sz="6400" b="1" dirty="0" smtClean="0"/>
              <a:t>Working groups dependent on availability of members to lead them, which can be hampered by demands of budget process.  </a:t>
            </a:r>
          </a:p>
          <a:p>
            <a:pPr algn="just"/>
            <a:endParaRPr lang="en-US" sz="6400" dirty="0"/>
          </a:p>
          <a:p>
            <a:pPr algn="just"/>
            <a:r>
              <a:rPr lang="en-US" sz="6400" b="1" dirty="0" smtClean="0"/>
              <a:t>Three languages present in Exec Com so translation needs high</a:t>
            </a:r>
            <a:r>
              <a:rPr lang="en-US" sz="6400" dirty="0" smtClean="0"/>
              <a:t>. Need to monitor technologies that facilitate communication in such an environment.</a:t>
            </a:r>
          </a:p>
          <a:p>
            <a:pPr algn="just"/>
            <a:endParaRPr lang="en-US" sz="6400" dirty="0"/>
          </a:p>
          <a:p>
            <a:pPr algn="just"/>
            <a:r>
              <a:rPr lang="en-US" sz="6400" b="1" dirty="0" smtClean="0"/>
              <a:t>Interesting discussions held between BCOP Executive Committee and CABRI </a:t>
            </a:r>
            <a:r>
              <a:rPr lang="en-US" sz="6400" dirty="0" smtClean="0"/>
              <a:t>– a network similar to BCOP - in 2015.  </a:t>
            </a:r>
            <a:r>
              <a:rPr lang="en-US" sz="6400" b="1" dirty="0" smtClean="0"/>
              <a:t>Some approaches could be useful to BCOP and PEMPAL in future</a:t>
            </a:r>
            <a:r>
              <a:rPr lang="en-US" sz="6400" dirty="0" smtClean="0"/>
              <a:t>.</a:t>
            </a:r>
          </a:p>
          <a:p>
            <a:pPr algn="just"/>
            <a:endParaRPr lang="en-US" sz="6400" dirty="0"/>
          </a:p>
          <a:p>
            <a:pPr algn="just"/>
            <a:r>
              <a:rPr lang="en-US" sz="6400" dirty="0" smtClean="0"/>
              <a:t>BCOP members acknowledge value and benefit of their involvement in PEMPAL, and look forward to the future including the </a:t>
            </a:r>
            <a:r>
              <a:rPr lang="en-US" sz="6400" b="1" dirty="0" smtClean="0"/>
              <a:t>proposed strategic planning processes which will further solidify and target growth to meet member needs</a:t>
            </a:r>
            <a:r>
              <a:rPr lang="en-US" sz="6400" dirty="0" smtClean="0"/>
              <a:t>.</a:t>
            </a:r>
            <a:endParaRPr lang="en-US" sz="6400" dirty="0"/>
          </a:p>
          <a:p>
            <a:pPr algn="just"/>
            <a:endParaRPr lang="en-US" sz="6400" dirty="0">
              <a:solidFill>
                <a:srgbClr val="FF0000"/>
              </a:solidFill>
            </a:endParaRPr>
          </a:p>
          <a:p>
            <a:pPr marL="0" indent="0" algn="just">
              <a:buNone/>
            </a:pPr>
            <a:endParaRPr lang="en-US" sz="6400" dirty="0"/>
          </a:p>
          <a:p>
            <a:pPr algn="just"/>
            <a:endParaRPr lang="en-US" sz="6400" dirty="0"/>
          </a:p>
          <a:p>
            <a:pPr algn="ctr">
              <a:buNone/>
            </a:pPr>
            <a:endParaRPr lang="en-US" sz="3600" b="1" dirty="0" smtClean="0">
              <a:solidFill>
                <a:srgbClr val="FF0000"/>
              </a:solidFill>
              <a:latin typeface="Bradley Hand ITC" pitchFamily="66" charset="0"/>
            </a:endParaRPr>
          </a:p>
        </p:txBody>
      </p:sp>
      <p:sp>
        <p:nvSpPr>
          <p:cNvPr id="4" name="Номер слайда 3"/>
          <p:cNvSpPr>
            <a:spLocks noGrp="1"/>
          </p:cNvSpPr>
          <p:nvPr>
            <p:ph type="sldNum" sz="quarter" idx="12"/>
          </p:nvPr>
        </p:nvSpPr>
        <p:spPr/>
        <p:txBody>
          <a:bodyPr/>
          <a:lstStyle/>
          <a:p>
            <a:fld id="{7B9792E3-0ED1-4636-9AD2-0933D53E70C7}" type="slidenum">
              <a:rPr lang="en-US" smtClean="0"/>
              <a:pPr/>
              <a:t>25</a:t>
            </a:fld>
            <a:endParaRPr lang="en-US" dirty="0"/>
          </a:p>
        </p:txBody>
      </p:sp>
      <p:pic>
        <p:nvPicPr>
          <p:cNvPr id="5" name="Picture 3"/>
          <p:cNvPicPr/>
          <p:nvPr/>
        </p:nvPicPr>
        <p:blipFill>
          <a:blip r:embed="rId2" cstate="print"/>
          <a:srcRect/>
          <a:stretch>
            <a:fillRect/>
          </a:stretch>
        </p:blipFill>
        <p:spPr bwMode="auto">
          <a:xfrm>
            <a:off x="0" y="0"/>
            <a:ext cx="9144000" cy="10667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762000"/>
            <a:ext cx="9144000" cy="5867399"/>
          </a:xfrm>
        </p:spPr>
        <p:txBody>
          <a:bodyPr>
            <a:normAutofit fontScale="77500" lnSpcReduction="20000"/>
          </a:bodyPr>
          <a:lstStyle/>
          <a:p>
            <a:pPr marL="0" indent="0" algn="ctr">
              <a:buNone/>
            </a:pPr>
            <a:r>
              <a:rPr lang="en-US" sz="3000" b="1" dirty="0">
                <a:latin typeface="Bradley Hand ITC" pitchFamily="66" charset="0"/>
              </a:rPr>
              <a:t>Thank </a:t>
            </a:r>
            <a:r>
              <a:rPr lang="en-US" sz="3000" b="1" dirty="0" smtClean="0">
                <a:latin typeface="Bradley Hand ITC" pitchFamily="66" charset="0"/>
              </a:rPr>
              <a:t>you</a:t>
            </a:r>
            <a:endParaRPr lang="en-US" sz="3000" b="1" dirty="0" smtClean="0"/>
          </a:p>
          <a:p>
            <a:pPr marL="0" indent="0" algn="ctr">
              <a:buNone/>
            </a:pPr>
            <a:endParaRPr lang="en-US" sz="800" b="1" dirty="0">
              <a:latin typeface="Bradley Hand ITC" pitchFamily="66" charset="0"/>
            </a:endParaRPr>
          </a:p>
          <a:p>
            <a:pPr marL="0" indent="0" algn="ctr">
              <a:buNone/>
            </a:pPr>
            <a:endParaRPr lang="en-US" sz="800" b="1" dirty="0" smtClean="0">
              <a:latin typeface="Bradley Hand ITC" pitchFamily="66" charset="0"/>
            </a:endParaRPr>
          </a:p>
          <a:p>
            <a:pPr marL="0" indent="0" algn="ctr">
              <a:buNone/>
            </a:pPr>
            <a:endParaRPr lang="en-US" sz="800" b="1" dirty="0">
              <a:latin typeface="Bradley Hand ITC" pitchFamily="66" charset="0"/>
            </a:endParaRPr>
          </a:p>
          <a:p>
            <a:pPr marL="0" indent="0" algn="ctr">
              <a:buNone/>
            </a:pPr>
            <a:endParaRPr lang="en-US" sz="800" b="1" dirty="0" smtClean="0">
              <a:latin typeface="Bradley Hand ITC" pitchFamily="66" charset="0"/>
            </a:endParaRPr>
          </a:p>
          <a:p>
            <a:pPr marL="0" indent="0" algn="ctr">
              <a:buNone/>
            </a:pPr>
            <a:endParaRPr lang="en-US" sz="800" b="1" dirty="0">
              <a:latin typeface="Bradley Hand ITC" pitchFamily="66" charset="0"/>
            </a:endParaRPr>
          </a:p>
          <a:p>
            <a:pPr marL="0" indent="0" algn="ctr">
              <a:buNone/>
            </a:pPr>
            <a:endParaRPr lang="en-US" sz="800" b="1" dirty="0" smtClean="0">
              <a:latin typeface="Bradley Hand ITC" pitchFamily="66" charset="0"/>
            </a:endParaRPr>
          </a:p>
          <a:p>
            <a:pPr marL="0" indent="0" algn="ctr">
              <a:buNone/>
            </a:pPr>
            <a:endParaRPr lang="en-US" sz="800" b="1" dirty="0">
              <a:latin typeface="Bradley Hand ITC" pitchFamily="66" charset="0"/>
            </a:endParaRPr>
          </a:p>
          <a:p>
            <a:pPr marL="0" indent="0" algn="ctr">
              <a:buNone/>
            </a:pPr>
            <a:endParaRPr lang="en-US" sz="800" b="1" dirty="0" smtClean="0">
              <a:latin typeface="Bradley Hand ITC" pitchFamily="66" charset="0"/>
            </a:endParaRPr>
          </a:p>
          <a:p>
            <a:pPr marL="0" indent="0" algn="ctr">
              <a:buNone/>
            </a:pPr>
            <a:endParaRPr lang="en-US" sz="800" b="1" dirty="0">
              <a:latin typeface="Bradley Hand ITC" pitchFamily="66" charset="0"/>
            </a:endParaRPr>
          </a:p>
          <a:p>
            <a:pPr marL="0" indent="0" algn="ctr">
              <a:buNone/>
            </a:pPr>
            <a:endParaRPr lang="en-US" sz="800" b="1" dirty="0" smtClean="0">
              <a:latin typeface="Bradley Hand ITC" pitchFamily="66" charset="0"/>
            </a:endParaRPr>
          </a:p>
          <a:p>
            <a:pPr marL="0" indent="0" algn="ctr">
              <a:buNone/>
            </a:pPr>
            <a:endParaRPr lang="en-US" sz="800" b="1" dirty="0">
              <a:latin typeface="Bradley Hand ITC" pitchFamily="66" charset="0"/>
            </a:endParaRPr>
          </a:p>
          <a:p>
            <a:pPr marL="0" indent="0" algn="ctr">
              <a:buNone/>
            </a:pPr>
            <a:endParaRPr lang="en-US" sz="800" b="1" dirty="0" smtClean="0">
              <a:latin typeface="Bradley Hand ITC" pitchFamily="66" charset="0"/>
            </a:endParaRPr>
          </a:p>
          <a:p>
            <a:pPr marL="0" indent="0" algn="ctr">
              <a:buNone/>
            </a:pPr>
            <a:endParaRPr lang="en-US" sz="800" b="1" dirty="0">
              <a:latin typeface="Bradley Hand ITC" pitchFamily="66" charset="0"/>
            </a:endParaRPr>
          </a:p>
          <a:p>
            <a:pPr marL="0" indent="0" algn="ctr">
              <a:buNone/>
            </a:pPr>
            <a:endParaRPr lang="en-US" sz="800" b="1" dirty="0" smtClean="0">
              <a:latin typeface="Bradley Hand ITC" pitchFamily="66" charset="0"/>
            </a:endParaRPr>
          </a:p>
          <a:p>
            <a:pPr marL="0" indent="0" algn="ctr">
              <a:buNone/>
            </a:pPr>
            <a:endParaRPr lang="en-US" sz="800" b="1" dirty="0" smtClean="0">
              <a:latin typeface="Bradley Hand ITC" pitchFamily="66" charset="0"/>
            </a:endParaRPr>
          </a:p>
          <a:p>
            <a:pPr marL="0" indent="0" algn="ctr">
              <a:buNone/>
            </a:pPr>
            <a:endParaRPr lang="en-US" sz="800" b="1" dirty="0">
              <a:latin typeface="Bradley Hand ITC" pitchFamily="66" charset="0"/>
            </a:endParaRPr>
          </a:p>
          <a:p>
            <a:pPr marL="0" indent="0" algn="ctr">
              <a:buNone/>
            </a:pPr>
            <a:endParaRPr lang="en-US" sz="800" b="1" dirty="0" smtClean="0">
              <a:latin typeface="Bradley Hand ITC" pitchFamily="66" charset="0"/>
            </a:endParaRPr>
          </a:p>
          <a:p>
            <a:pPr marL="0" indent="0" algn="ctr">
              <a:buNone/>
            </a:pPr>
            <a:endParaRPr lang="en-US" sz="800" b="1" dirty="0">
              <a:latin typeface="Bradley Hand ITC" pitchFamily="66" charset="0"/>
            </a:endParaRPr>
          </a:p>
          <a:p>
            <a:pPr marL="0" indent="0" algn="ctr">
              <a:buNone/>
            </a:pPr>
            <a:endParaRPr lang="en-US" sz="800" b="1" dirty="0" smtClean="0">
              <a:latin typeface="Bradley Hand ITC" pitchFamily="66" charset="0"/>
            </a:endParaRPr>
          </a:p>
          <a:p>
            <a:pPr marL="0" indent="0" algn="ctr">
              <a:buNone/>
            </a:pPr>
            <a:endParaRPr lang="en-US" sz="800" b="1" dirty="0">
              <a:latin typeface="Bradley Hand ITC" pitchFamily="66" charset="0"/>
            </a:endParaRPr>
          </a:p>
          <a:p>
            <a:pPr marL="0" indent="0" algn="ctr">
              <a:buNone/>
            </a:pPr>
            <a:endParaRPr lang="en-US" sz="2200" b="1" dirty="0" smtClean="0">
              <a:latin typeface="Bradley Hand ITC" pitchFamily="66" charset="0"/>
            </a:endParaRPr>
          </a:p>
          <a:p>
            <a:pPr marL="0" indent="0" algn="ctr">
              <a:buNone/>
            </a:pPr>
            <a:endParaRPr lang="en-US" sz="2200" b="1" dirty="0">
              <a:latin typeface="Bradley Hand ITC" pitchFamily="66" charset="0"/>
            </a:endParaRPr>
          </a:p>
          <a:p>
            <a:pPr marL="0" indent="0" algn="ctr">
              <a:buNone/>
            </a:pPr>
            <a:endParaRPr lang="en-US" sz="1800" b="1" dirty="0" smtClean="0">
              <a:latin typeface="Bradley Hand ITC" pitchFamily="66" charset="0"/>
            </a:endParaRPr>
          </a:p>
          <a:p>
            <a:pPr marL="0" indent="0" algn="ctr">
              <a:buNone/>
            </a:pPr>
            <a:r>
              <a:rPr lang="en-US" sz="1800" b="1" dirty="0" smtClean="0">
                <a:latin typeface="Bradley Hand ITC" pitchFamily="66" charset="0"/>
              </a:rPr>
              <a:t>BCOP Executive Committee members, Resource Team and Secretariat in Turkey 2014 (Gela’s birthday)!</a:t>
            </a:r>
          </a:p>
          <a:p>
            <a:pPr marL="0" indent="0" algn="ctr">
              <a:buNone/>
            </a:pPr>
            <a:endParaRPr lang="en-US" sz="800" b="1" dirty="0">
              <a:latin typeface="Bradley Hand ITC" pitchFamily="66" charset="0"/>
            </a:endParaRPr>
          </a:p>
          <a:p>
            <a:pPr marL="0" indent="0" algn="ctr">
              <a:buNone/>
            </a:pPr>
            <a:endParaRPr lang="en-US" sz="800" b="1" dirty="0" smtClean="0">
              <a:latin typeface="Bradley Hand ITC" pitchFamily="66" charset="0"/>
            </a:endParaRPr>
          </a:p>
          <a:p>
            <a:pPr marL="0" indent="0" algn="ctr">
              <a:buNone/>
            </a:pPr>
            <a:endParaRPr lang="en-US" sz="800" b="1" dirty="0">
              <a:latin typeface="Bradley Hand ITC" pitchFamily="66" charset="0"/>
            </a:endParaRPr>
          </a:p>
          <a:p>
            <a:pPr marL="0" indent="0" algn="ctr">
              <a:buNone/>
            </a:pPr>
            <a:endParaRPr lang="en-US" sz="800" b="1" dirty="0" smtClean="0">
              <a:latin typeface="Bradley Hand ITC" pitchFamily="66" charset="0"/>
            </a:endParaRPr>
          </a:p>
          <a:p>
            <a:pPr marL="0" indent="0" algn="ctr">
              <a:buNone/>
            </a:pPr>
            <a:endParaRPr lang="en-US" sz="800" b="1" dirty="0">
              <a:latin typeface="Bradley Hand ITC" pitchFamily="66" charset="0"/>
            </a:endParaRPr>
          </a:p>
          <a:p>
            <a:pPr marL="0" indent="0" algn="ctr">
              <a:buNone/>
            </a:pPr>
            <a:endParaRPr lang="en-US" sz="800" b="1" dirty="0" smtClean="0">
              <a:latin typeface="Bradley Hand ITC" pitchFamily="66" charset="0"/>
            </a:endParaRPr>
          </a:p>
          <a:p>
            <a:pPr marL="0" indent="0" algn="ctr">
              <a:buNone/>
            </a:pPr>
            <a:endParaRPr lang="en-US" sz="800" b="1" dirty="0">
              <a:latin typeface="Bradley Hand ITC" pitchFamily="66" charset="0"/>
            </a:endParaRPr>
          </a:p>
          <a:p>
            <a:pPr marL="0" indent="0" algn="ctr">
              <a:buNone/>
            </a:pPr>
            <a:endParaRPr lang="en-US" sz="800" b="1" dirty="0" smtClean="0">
              <a:latin typeface="Bradley Hand ITC" pitchFamily="66" charset="0"/>
            </a:endParaRPr>
          </a:p>
          <a:p>
            <a:pPr marL="0" indent="0" algn="ctr">
              <a:buNone/>
            </a:pPr>
            <a:endParaRPr lang="en-US" sz="800" b="1" dirty="0">
              <a:latin typeface="Bradley Hand ITC" pitchFamily="66" charset="0"/>
            </a:endParaRPr>
          </a:p>
          <a:p>
            <a:pPr marL="0" indent="0" algn="ctr">
              <a:buNone/>
            </a:pPr>
            <a:endParaRPr lang="en-US" sz="800" b="1" dirty="0" smtClean="0">
              <a:latin typeface="Bradley Hand ITC" pitchFamily="66" charset="0"/>
            </a:endParaRPr>
          </a:p>
          <a:p>
            <a:pPr marL="0" indent="0" algn="ctr">
              <a:buNone/>
            </a:pPr>
            <a:endParaRPr lang="en-US" sz="800" b="1" dirty="0">
              <a:latin typeface="Bradley Hand ITC" pitchFamily="66" charset="0"/>
            </a:endParaRPr>
          </a:p>
          <a:p>
            <a:pPr marL="0" indent="0" algn="ctr">
              <a:buNone/>
            </a:pPr>
            <a:endParaRPr lang="en-US" sz="800" b="1" dirty="0" smtClean="0">
              <a:latin typeface="Bradley Hand ITC" pitchFamily="66" charset="0"/>
            </a:endParaRPr>
          </a:p>
          <a:p>
            <a:pPr marL="0" indent="0" algn="ctr">
              <a:buNone/>
            </a:pPr>
            <a:endParaRPr lang="en-US" sz="800" b="1" dirty="0">
              <a:latin typeface="Bradley Hand ITC" pitchFamily="66" charset="0"/>
            </a:endParaRPr>
          </a:p>
          <a:p>
            <a:pPr marL="0" indent="0" algn="ctr">
              <a:buNone/>
            </a:pPr>
            <a:endParaRPr lang="en-US" sz="800" b="1" dirty="0" smtClean="0">
              <a:latin typeface="Bradley Hand ITC" pitchFamily="66" charset="0"/>
            </a:endParaRPr>
          </a:p>
          <a:p>
            <a:pPr marL="0" indent="0" algn="ctr">
              <a:buNone/>
            </a:pPr>
            <a:endParaRPr lang="en-US" sz="800" b="1" dirty="0">
              <a:latin typeface="Bradley Hand ITC" pitchFamily="66" charset="0"/>
            </a:endParaRPr>
          </a:p>
          <a:p>
            <a:pPr marL="0" indent="0" algn="ctr">
              <a:buNone/>
            </a:pPr>
            <a:endParaRPr lang="en-US" sz="800" b="1" dirty="0" smtClean="0">
              <a:latin typeface="Bradley Hand ITC" pitchFamily="66" charset="0"/>
            </a:endParaRPr>
          </a:p>
          <a:p>
            <a:pPr marL="0" indent="0" algn="ctr">
              <a:buNone/>
            </a:pPr>
            <a:endParaRPr lang="en-US" sz="800" b="1" dirty="0">
              <a:latin typeface="Bradley Hand ITC" pitchFamily="66" charset="0"/>
            </a:endParaRPr>
          </a:p>
          <a:p>
            <a:pPr marL="0" indent="0" algn="ctr">
              <a:buNone/>
            </a:pPr>
            <a:endParaRPr lang="en-US" sz="800" b="1" dirty="0" smtClean="0">
              <a:latin typeface="Bradley Hand ITC" pitchFamily="66" charset="0"/>
            </a:endParaRPr>
          </a:p>
          <a:p>
            <a:pPr marL="0" indent="0" algn="ctr">
              <a:buNone/>
            </a:pPr>
            <a:endParaRPr lang="en-US" sz="800" b="1" dirty="0">
              <a:latin typeface="Bradley Hand ITC" pitchFamily="66" charset="0"/>
            </a:endParaRPr>
          </a:p>
          <a:p>
            <a:pPr marL="0" indent="0" algn="ctr">
              <a:buNone/>
            </a:pPr>
            <a:endParaRPr lang="en-US" sz="800" b="1" dirty="0" smtClean="0">
              <a:latin typeface="Bradley Hand ITC" pitchFamily="66" charset="0"/>
            </a:endParaRPr>
          </a:p>
          <a:p>
            <a:pPr marL="0" indent="0" algn="ctr">
              <a:buNone/>
            </a:pPr>
            <a:endParaRPr lang="en-US" sz="800" b="1" dirty="0">
              <a:latin typeface="Bradley Hand ITC" pitchFamily="66" charset="0"/>
            </a:endParaRPr>
          </a:p>
          <a:p>
            <a:pPr marL="0" indent="0" algn="ctr">
              <a:buNone/>
            </a:pPr>
            <a:endParaRPr lang="en-US" sz="800" b="1" dirty="0" smtClean="0">
              <a:latin typeface="Bradley Hand ITC" pitchFamily="66" charset="0"/>
            </a:endParaRPr>
          </a:p>
          <a:p>
            <a:pPr marL="0" indent="0" algn="ctr">
              <a:buNone/>
            </a:pPr>
            <a:endParaRPr lang="en-US" sz="1900" b="1" dirty="0" smtClean="0">
              <a:latin typeface="Bradley Hand ITC" pitchFamily="66" charset="0"/>
            </a:endParaRPr>
          </a:p>
          <a:p>
            <a:pPr marL="0" indent="0" algn="ctr">
              <a:buNone/>
            </a:pPr>
            <a:r>
              <a:rPr lang="en-US" sz="1900" b="1" dirty="0" smtClean="0">
                <a:latin typeface="Bradley Hand ITC" pitchFamily="66" charset="0"/>
              </a:rPr>
              <a:t>BCOP 2013, 2014 and 2015 Plenary Meetings </a:t>
            </a:r>
            <a:r>
              <a:rPr lang="en-US" sz="1900" b="1" dirty="0">
                <a:latin typeface="Bradley Hand ITC" pitchFamily="66" charset="0"/>
              </a:rPr>
              <a:t>i</a:t>
            </a:r>
            <a:r>
              <a:rPr lang="en-US" sz="1900" b="1" dirty="0" smtClean="0">
                <a:latin typeface="Bradley Hand ITC" pitchFamily="66" charset="0"/>
              </a:rPr>
              <a:t>n Albania, Turkey and Armenia</a:t>
            </a:r>
            <a:endParaRPr lang="en-US" sz="6400" dirty="0">
              <a:solidFill>
                <a:srgbClr val="FF0000"/>
              </a:solidFill>
            </a:endParaRPr>
          </a:p>
          <a:p>
            <a:pPr marL="0" indent="0" algn="just">
              <a:buNone/>
            </a:pPr>
            <a:endParaRPr lang="en-US" sz="6400" dirty="0"/>
          </a:p>
          <a:p>
            <a:pPr algn="just"/>
            <a:endParaRPr lang="en-US" sz="1800" dirty="0"/>
          </a:p>
          <a:p>
            <a:pPr algn="ctr">
              <a:buNone/>
            </a:pPr>
            <a:endParaRPr lang="en-US" sz="3600" b="1" dirty="0" smtClean="0">
              <a:solidFill>
                <a:srgbClr val="FF0000"/>
              </a:solidFill>
              <a:latin typeface="Bradley Hand ITC" pitchFamily="66" charset="0"/>
            </a:endParaRPr>
          </a:p>
        </p:txBody>
      </p:sp>
      <p:sp>
        <p:nvSpPr>
          <p:cNvPr id="4" name="Номер слайда 3"/>
          <p:cNvSpPr>
            <a:spLocks noGrp="1"/>
          </p:cNvSpPr>
          <p:nvPr>
            <p:ph type="sldNum" sz="quarter" idx="12"/>
          </p:nvPr>
        </p:nvSpPr>
        <p:spPr/>
        <p:txBody>
          <a:bodyPr/>
          <a:lstStyle/>
          <a:p>
            <a:fld id="{7B9792E3-0ED1-4636-9AD2-0933D53E70C7}" type="slidenum">
              <a:rPr lang="en-US" smtClean="0"/>
              <a:pPr/>
              <a:t>26</a:t>
            </a:fld>
            <a:endParaRPr lang="en-US" dirty="0"/>
          </a:p>
        </p:txBody>
      </p:sp>
      <p:pic>
        <p:nvPicPr>
          <p:cNvPr id="5" name="Picture 3"/>
          <p:cNvPicPr/>
          <p:nvPr/>
        </p:nvPicPr>
        <p:blipFill>
          <a:blip r:embed="rId2" cstate="print"/>
          <a:srcRect/>
          <a:stretch>
            <a:fillRect/>
          </a:stretch>
        </p:blipFill>
        <p:spPr bwMode="auto">
          <a:xfrm>
            <a:off x="0" y="1"/>
            <a:ext cx="9144000" cy="685800"/>
          </a:xfrm>
          <a:prstGeom prst="rect">
            <a:avLst/>
          </a:prstGeom>
          <a:noFill/>
          <a:ln w="9525">
            <a:noFill/>
            <a:miter lim="800000"/>
            <a:headEnd/>
            <a:tailEnd/>
          </a:ln>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2445" y="4078450"/>
            <a:ext cx="2514600" cy="1688510"/>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0" y="4116406"/>
            <a:ext cx="2590800" cy="166953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72740" y="1266047"/>
            <a:ext cx="3733800" cy="2173315"/>
          </a:xfrm>
          <a:prstGeom prst="rect">
            <a:avLst/>
          </a:prstGeom>
        </p:spPr>
      </p:pic>
      <p:pic>
        <p:nvPicPr>
          <p:cNvPr id="13" name="Picture 12"/>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4650" y="4097428"/>
            <a:ext cx="2482850" cy="1669532"/>
          </a:xfrm>
          <a:prstGeom prst="rect">
            <a:avLst/>
          </a:prstGeom>
          <a:noFill/>
        </p:spPr>
      </p:pic>
    </p:spTree>
    <p:extLst>
      <p:ext uri="{BB962C8B-B14F-4D97-AF65-F5344CB8AC3E}">
        <p14:creationId xmlns:p14="http://schemas.microsoft.com/office/powerpoint/2010/main" val="14061375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p:nvPr/>
        </p:nvPicPr>
        <p:blipFill>
          <a:blip r:embed="rId2" cstate="print"/>
          <a:srcRect/>
          <a:stretch>
            <a:fillRect/>
          </a:stretch>
        </p:blipFill>
        <p:spPr bwMode="auto">
          <a:xfrm>
            <a:off x="0" y="0"/>
            <a:ext cx="9144000" cy="688359"/>
          </a:xfrm>
          <a:prstGeom prst="rect">
            <a:avLst/>
          </a:prstGeom>
          <a:noFill/>
          <a:ln w="9525">
            <a:noFill/>
            <a:miter lim="800000"/>
            <a:headEnd/>
            <a:tailEnd/>
          </a:ln>
        </p:spPr>
      </p:pic>
      <p:sp>
        <p:nvSpPr>
          <p:cNvPr id="2" name="Заголовок 1"/>
          <p:cNvSpPr>
            <a:spLocks noGrp="1"/>
          </p:cNvSpPr>
          <p:nvPr>
            <p:ph type="title"/>
          </p:nvPr>
        </p:nvSpPr>
        <p:spPr>
          <a:xfrm>
            <a:off x="914400" y="832228"/>
            <a:ext cx="8229600" cy="343708"/>
          </a:xfrm>
        </p:spPr>
        <p:txBody>
          <a:bodyPr>
            <a:normAutofit fontScale="90000"/>
          </a:bodyPr>
          <a:lstStyle/>
          <a:p>
            <a:r>
              <a:rPr lang="en-US" sz="2400" b="1" dirty="0" smtClean="0"/>
              <a:t>IMPACTS OF BCOP WORK - EXAMPLES</a:t>
            </a:r>
            <a:endParaRPr lang="ru-RU" sz="2400" b="1" dirty="0"/>
          </a:p>
        </p:txBody>
      </p:sp>
      <p:sp>
        <p:nvSpPr>
          <p:cNvPr id="3" name="Содержимое 2"/>
          <p:cNvSpPr>
            <a:spLocks noGrp="1"/>
          </p:cNvSpPr>
          <p:nvPr>
            <p:ph idx="1"/>
          </p:nvPr>
        </p:nvSpPr>
        <p:spPr>
          <a:xfrm>
            <a:off x="342900" y="1319805"/>
            <a:ext cx="8229600" cy="5257801"/>
          </a:xfrm>
        </p:spPr>
        <p:txBody>
          <a:bodyPr>
            <a:normAutofit/>
          </a:bodyPr>
          <a:lstStyle/>
          <a:p>
            <a:pPr marL="0" indent="0" algn="just">
              <a:buNone/>
            </a:pPr>
            <a:endParaRPr lang="en-US" sz="1800" dirty="0"/>
          </a:p>
        </p:txBody>
      </p:sp>
      <p:sp>
        <p:nvSpPr>
          <p:cNvPr id="4" name="Номер слайда 3"/>
          <p:cNvSpPr>
            <a:spLocks noGrp="1"/>
          </p:cNvSpPr>
          <p:nvPr>
            <p:ph type="sldNum" sz="quarter" idx="12"/>
          </p:nvPr>
        </p:nvSpPr>
        <p:spPr>
          <a:xfrm>
            <a:off x="8458200" y="6356350"/>
            <a:ext cx="228600" cy="365125"/>
          </a:xfrm>
        </p:spPr>
        <p:txBody>
          <a:bodyPr/>
          <a:lstStyle/>
          <a:p>
            <a:fld id="{7B9792E3-0ED1-4636-9AD2-0933D53E70C7}" type="slidenum">
              <a:rPr lang="en-US" smtClean="0"/>
              <a:pPr/>
              <a:t>3</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179359188"/>
              </p:ext>
            </p:extLst>
          </p:nvPr>
        </p:nvGraphicFramePr>
        <p:xfrm>
          <a:off x="152400" y="1319804"/>
          <a:ext cx="8839200" cy="5401671"/>
        </p:xfrm>
        <a:graphic>
          <a:graphicData uri="http://schemas.openxmlformats.org/drawingml/2006/table">
            <a:tbl>
              <a:tblPr/>
              <a:tblGrid>
                <a:gridCol w="1529861"/>
                <a:gridCol w="7309339"/>
              </a:tblGrid>
              <a:tr h="611251">
                <a:tc>
                  <a:txBody>
                    <a:bodyPr/>
                    <a:lstStyle/>
                    <a:p>
                      <a:r>
                        <a:rPr lang="en-GB" sz="1400" b="1" baseline="0" dirty="0">
                          <a:effectLst/>
                          <a:latin typeface="Times New Roman" panose="02020603050405020304" pitchFamily="18" charset="0"/>
                        </a:rPr>
                        <a:t>Program budgeting</a:t>
                      </a:r>
                      <a:endParaRPr lang="en-GB" sz="1400" baseline="0" dirty="0">
                        <a:effectLst/>
                        <a:latin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r>
                        <a:rPr lang="en-US" sz="1200" baseline="0" dirty="0">
                          <a:effectLst/>
                          <a:latin typeface="Times New Roman" panose="02020603050405020304" pitchFamily="18" charset="0"/>
                        </a:rPr>
                        <a:t>Improved procedures </a:t>
                      </a:r>
                      <a:r>
                        <a:rPr lang="en-US" sz="1200" baseline="0" dirty="0" err="1">
                          <a:effectLst/>
                          <a:latin typeface="Times New Roman" panose="02020603050405020304" pitchFamily="18" charset="0"/>
                        </a:rPr>
                        <a:t>eg</a:t>
                      </a:r>
                      <a:r>
                        <a:rPr lang="en-US" sz="1200" baseline="0" dirty="0">
                          <a:effectLst/>
                          <a:latin typeface="Times New Roman" panose="02020603050405020304" pitchFamily="18" charset="0"/>
                        </a:rPr>
                        <a:t> Input to Republic Uzbekistan’s Concept of Budget Policy Main Directions and Development. Examples of sector indicators assisted </a:t>
                      </a:r>
                      <a:r>
                        <a:rPr lang="en-US" sz="1200" baseline="0" dirty="0" err="1">
                          <a:effectLst/>
                          <a:latin typeface="Times New Roman" panose="02020603050405020304" pitchFamily="18" charset="0"/>
                        </a:rPr>
                        <a:t>MoFs</a:t>
                      </a:r>
                      <a:r>
                        <a:rPr lang="en-US" sz="1200" baseline="0" dirty="0">
                          <a:effectLst/>
                          <a:latin typeface="Times New Roman" panose="02020603050405020304" pitchFamily="18" charset="0"/>
                        </a:rPr>
                        <a:t> in providing advice to line ministries. Country case studies assisted to inform approaches.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r>
              <a:tr h="1272200">
                <a:tc>
                  <a:txBody>
                    <a:bodyPr/>
                    <a:lstStyle/>
                    <a:p>
                      <a:r>
                        <a:rPr lang="en-US" sz="1400" b="1" baseline="0" dirty="0">
                          <a:effectLst/>
                          <a:latin typeface="Times New Roman" panose="02020603050405020304" pitchFamily="18" charset="0"/>
                        </a:rPr>
                        <a:t>IT systems in budget </a:t>
                      </a:r>
                      <a:r>
                        <a:rPr lang="en-US" sz="1400" b="1" baseline="0" dirty="0" smtClean="0">
                          <a:effectLst/>
                          <a:latin typeface="Times New Roman" panose="02020603050405020304" pitchFamily="18" charset="0"/>
                        </a:rPr>
                        <a:t>planning/</a:t>
                      </a:r>
                    </a:p>
                    <a:p>
                      <a:r>
                        <a:rPr lang="en-US" sz="1400" b="1" baseline="0" dirty="0" smtClean="0">
                          <a:effectLst/>
                          <a:latin typeface="Times New Roman" panose="02020603050405020304" pitchFamily="18" charset="0"/>
                        </a:rPr>
                        <a:t>EU funds management</a:t>
                      </a:r>
                      <a:endParaRPr lang="en-US" sz="1400" baseline="0" dirty="0">
                        <a:effectLst/>
                        <a:latin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200" baseline="0" dirty="0">
                          <a:effectLst/>
                          <a:latin typeface="Times New Roman" panose="02020603050405020304" pitchFamily="18" charset="0"/>
                        </a:rPr>
                        <a:t>6 countries examined Georgia system in depth and used procedures to progress their IT </a:t>
                      </a:r>
                      <a:r>
                        <a:rPr lang="en-US" sz="1200" baseline="0" dirty="0" smtClean="0">
                          <a:effectLst/>
                          <a:latin typeface="Times New Roman" panose="02020603050405020304" pitchFamily="18" charset="0"/>
                        </a:rPr>
                        <a:t>projects; and in another study visit 6 countries from western Balkans examined Slovenia approach to EU management of funds to strengthen their approaches.</a:t>
                      </a:r>
                    </a:p>
                    <a:p>
                      <a:endParaRPr lang="en-US" sz="1200" baseline="0" dirty="0" smtClean="0">
                        <a:effectLst/>
                        <a:latin typeface="Times New Roman" panose="02020603050405020304" pitchFamily="18" charset="0"/>
                      </a:endParaRPr>
                    </a:p>
                    <a:p>
                      <a:endParaRPr lang="en-US" sz="1200" baseline="0" dirty="0">
                        <a:effectLst/>
                        <a:latin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55438">
                <a:tc>
                  <a:txBody>
                    <a:bodyPr/>
                    <a:lstStyle/>
                    <a:p>
                      <a:r>
                        <a:rPr lang="en-GB" sz="1400" b="1" baseline="0" dirty="0">
                          <a:effectLst/>
                          <a:latin typeface="Times New Roman" panose="02020603050405020304" pitchFamily="18" charset="0"/>
                        </a:rPr>
                        <a:t>Wage bill management</a:t>
                      </a:r>
                      <a:endParaRPr lang="en-GB" sz="1400" baseline="0" dirty="0">
                        <a:effectLst/>
                        <a:latin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200" baseline="0" dirty="0">
                          <a:effectLst/>
                          <a:latin typeface="Times New Roman" panose="02020603050405020304" pitchFamily="18" charset="0"/>
                        </a:rPr>
                        <a:t>Working group examined 5 countries in-depth. Forecast model developed by resource team available to countries as tool to help determine impact of policy options.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018751">
                <a:tc>
                  <a:txBody>
                    <a:bodyPr/>
                    <a:lstStyle/>
                    <a:p>
                      <a:r>
                        <a:rPr lang="en-GB" sz="1400" b="1" baseline="0" dirty="0">
                          <a:effectLst/>
                          <a:latin typeface="Times New Roman" panose="02020603050405020304" pitchFamily="18" charset="0"/>
                        </a:rPr>
                        <a:t>Budget transparency</a:t>
                      </a:r>
                      <a:endParaRPr lang="en-GB" sz="1400" baseline="0" dirty="0">
                        <a:effectLst/>
                        <a:latin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200" baseline="0" dirty="0">
                          <a:effectLst/>
                          <a:latin typeface="Times New Roman" panose="02020603050405020304" pitchFamily="18" charset="0"/>
                        </a:rPr>
                        <a:t>International guidelines on budget transparency translated into PEMPAL languages - Kyrgyz Republic making 8 key budget documents available to public; Russia Federation targeting OBI improvements.  Procedures gained from South Africa study visit being used as model for reforms (</a:t>
                      </a:r>
                      <a:r>
                        <a:rPr lang="en-US" sz="1200" baseline="0" dirty="0" err="1">
                          <a:effectLst/>
                          <a:latin typeface="Times New Roman" panose="02020603050405020304" pitchFamily="18" charset="0"/>
                        </a:rPr>
                        <a:t>eg</a:t>
                      </a:r>
                      <a:r>
                        <a:rPr lang="en-US" sz="1200" baseline="0" dirty="0">
                          <a:effectLst/>
                          <a:latin typeface="Times New Roman" panose="02020603050405020304" pitchFamily="18" charset="0"/>
                        </a:rPr>
                        <a:t> induction manuals for senior officials being used by Albania, and Public Finance Management Act being used by Kyrgyz Republic).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55438">
                <a:tc>
                  <a:txBody>
                    <a:bodyPr/>
                    <a:lstStyle/>
                    <a:p>
                      <a:r>
                        <a:rPr lang="en-GB" sz="1400" b="1" baseline="0" dirty="0">
                          <a:effectLst/>
                          <a:latin typeface="Times New Roman" panose="02020603050405020304" pitchFamily="18" charset="0"/>
                        </a:rPr>
                        <a:t>Spending reviews</a:t>
                      </a:r>
                      <a:endParaRPr lang="en-GB" sz="1400" baseline="0" dirty="0">
                        <a:effectLst/>
                        <a:latin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200" baseline="0" dirty="0">
                          <a:effectLst/>
                          <a:latin typeface="Times New Roman" panose="02020603050405020304" pitchFamily="18" charset="0"/>
                        </a:rPr>
                        <a:t>BCOP Executive Committee examined Ireland approach to spending reviews to help formulate approaches in their countries for formal, periodic review processes.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55438">
                <a:tc>
                  <a:txBody>
                    <a:bodyPr/>
                    <a:lstStyle/>
                    <a:p>
                      <a:r>
                        <a:rPr lang="en-GB" sz="1400" b="1" baseline="0" dirty="0">
                          <a:effectLst/>
                          <a:latin typeface="Times New Roman" panose="02020603050405020304" pitchFamily="18" charset="0"/>
                        </a:rPr>
                        <a:t>PEFA</a:t>
                      </a:r>
                      <a:endParaRPr lang="en-GB" sz="1400" baseline="0" dirty="0">
                        <a:effectLst/>
                        <a:latin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200" baseline="0" dirty="0">
                          <a:effectLst/>
                          <a:latin typeface="Times New Roman" panose="02020603050405020304" pitchFamily="18" charset="0"/>
                        </a:rPr>
                        <a:t>PEFA Secretariat explained proposed changes. BCOP countries have better understanding of tool, particularly countries who have not yet used it.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833155">
                <a:tc>
                  <a:txBody>
                    <a:bodyPr/>
                    <a:lstStyle/>
                    <a:p>
                      <a:r>
                        <a:rPr lang="en-GB" sz="1400" b="1" baseline="0" dirty="0">
                          <a:effectLst/>
                          <a:latin typeface="Times New Roman" panose="02020603050405020304" pitchFamily="18" charset="0"/>
                        </a:rPr>
                        <a:t>OECD survey</a:t>
                      </a:r>
                      <a:endParaRPr lang="en-GB" sz="1400" baseline="0" dirty="0">
                        <a:effectLst/>
                        <a:latin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200" baseline="0" dirty="0">
                          <a:effectLst/>
                          <a:latin typeface="Times New Roman" panose="02020603050405020304" pitchFamily="18" charset="0"/>
                        </a:rPr>
                        <a:t>13 participating countries have better understanding of what is good practice in budget procedures and international trends through participation in explanatory workshops, benchmarking against 33 OECD countries, and input to final report</a:t>
                      </a:r>
                      <a:r>
                        <a:rPr lang="en-US" sz="1200" baseline="0" dirty="0" smtClean="0">
                          <a:effectLst/>
                          <a:latin typeface="Times New Roman" panose="02020603050405020304" pitchFamily="18" charset="0"/>
                        </a:rPr>
                        <a:t>.</a:t>
                      </a:r>
                    </a:p>
                    <a:p>
                      <a:endParaRPr lang="en-US" sz="1200" baseline="0" dirty="0">
                        <a:effectLst/>
                        <a:latin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18674689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4010024"/>
            <a:ext cx="3333750" cy="2771775"/>
          </a:xfrm>
          <a:prstGeom prst="rect">
            <a:avLst/>
          </a:prstGeom>
        </p:spPr>
      </p:pic>
      <p:sp>
        <p:nvSpPr>
          <p:cNvPr id="3" name="Subtitle 2"/>
          <p:cNvSpPr>
            <a:spLocks noGrp="1"/>
          </p:cNvSpPr>
          <p:nvPr>
            <p:ph type="subTitle" idx="1"/>
          </p:nvPr>
        </p:nvSpPr>
        <p:spPr>
          <a:xfrm>
            <a:off x="990600" y="1066800"/>
            <a:ext cx="7848600" cy="5714999"/>
          </a:xfrm>
        </p:spPr>
        <p:txBody>
          <a:bodyPr rtlCol="0">
            <a:noAutofit/>
          </a:bodyPr>
          <a:lstStyle/>
          <a:p>
            <a:pPr marL="342900" indent="-342900" algn="just" fontAlgn="auto">
              <a:spcAft>
                <a:spcPts val="0"/>
              </a:spcAft>
              <a:buFont typeface="Arial" panose="020B0604020202020204" pitchFamily="34" charset="0"/>
              <a:buChar char="•"/>
              <a:defRPr/>
            </a:pPr>
            <a:endParaRPr lang="en-US" sz="2000" dirty="0" smtClean="0">
              <a:solidFill>
                <a:schemeClr val="tx1"/>
              </a:solidFill>
            </a:endParaRPr>
          </a:p>
          <a:p>
            <a:pPr algn="just" fontAlgn="auto">
              <a:spcAft>
                <a:spcPts val="0"/>
              </a:spcAft>
              <a:buFont typeface="Arial" pitchFamily="34" charset="0"/>
              <a:buNone/>
              <a:defRPr/>
            </a:pPr>
            <a:endParaRPr lang="bs-Latn-BA" sz="2000" dirty="0" smtClean="0">
              <a:solidFill>
                <a:schemeClr val="tx1"/>
              </a:solidFill>
            </a:endParaRPr>
          </a:p>
          <a:p>
            <a:pPr marL="457200" indent="-457200" algn="just" fontAlgn="auto">
              <a:spcAft>
                <a:spcPts val="0"/>
              </a:spcAft>
              <a:buFont typeface="Arial" pitchFamily="34" charset="0"/>
              <a:buChar char="•"/>
              <a:defRPr/>
            </a:pPr>
            <a:endParaRPr lang="en-US" sz="2800" dirty="0">
              <a:solidFill>
                <a:schemeClr val="tx1"/>
              </a:solidFill>
            </a:endParaRPr>
          </a:p>
        </p:txBody>
      </p:sp>
      <p:pic>
        <p:nvPicPr>
          <p:cNvPr id="37890" name="Рисунок 11" descr="pempal-logo.jpg"/>
          <p:cNvPicPr>
            <a:picLocks noChangeAspect="1"/>
          </p:cNvPicPr>
          <p:nvPr/>
        </p:nvPicPr>
        <p:blipFill>
          <a:blip r:embed="rId4"/>
          <a:srcRect/>
          <a:stretch>
            <a:fillRect/>
          </a:stretch>
        </p:blipFill>
        <p:spPr bwMode="auto">
          <a:xfrm>
            <a:off x="0" y="0"/>
            <a:ext cx="704850" cy="6858000"/>
          </a:xfrm>
          <a:prstGeom prst="rect">
            <a:avLst/>
          </a:prstGeom>
          <a:noFill/>
          <a:ln w="9525">
            <a:noFill/>
            <a:miter lim="800000"/>
            <a:headEnd/>
            <a:tailEnd/>
          </a:ln>
        </p:spPr>
      </p:pic>
      <p:pic>
        <p:nvPicPr>
          <p:cNvPr id="37891" name="Рисунок 15" descr="pempal-logo-top.gif"/>
          <p:cNvPicPr>
            <a:picLocks noChangeAspect="1"/>
          </p:cNvPicPr>
          <p:nvPr/>
        </p:nvPicPr>
        <p:blipFill>
          <a:blip r:embed="rId5"/>
          <a:srcRect/>
          <a:stretch>
            <a:fillRect/>
          </a:stretch>
        </p:blipFill>
        <p:spPr bwMode="auto">
          <a:xfrm>
            <a:off x="3124200" y="381000"/>
            <a:ext cx="3581400" cy="342900"/>
          </a:xfrm>
          <a:prstGeom prst="rect">
            <a:avLst/>
          </a:prstGeom>
          <a:noFill/>
          <a:ln w="9525">
            <a:noFill/>
            <a:miter lim="800000"/>
            <a:headEnd/>
            <a:tailEnd/>
          </a:ln>
        </p:spPr>
      </p:pic>
      <p:sp>
        <p:nvSpPr>
          <p:cNvPr id="2" name="Rectangle 1"/>
          <p:cNvSpPr/>
          <p:nvPr/>
        </p:nvSpPr>
        <p:spPr>
          <a:xfrm>
            <a:off x="1524000" y="1371600"/>
            <a:ext cx="6400800" cy="3139321"/>
          </a:xfrm>
          <a:prstGeom prst="rect">
            <a:avLst/>
          </a:prstGeom>
        </p:spPr>
        <p:txBody>
          <a:bodyPr wrap="square">
            <a:spAutoFit/>
          </a:bodyPr>
          <a:lstStyle/>
          <a:p>
            <a:pPr algn="just"/>
            <a:r>
              <a:rPr lang="en-US" dirty="0">
                <a:solidFill>
                  <a:srgbClr val="7030A0"/>
                </a:solidFill>
                <a:latin typeface="Times New Roman" panose="02020603050405020304" pitchFamily="18" charset="0"/>
                <a:ea typeface="Times New Roman" panose="02020603050405020304" pitchFamily="18" charset="0"/>
              </a:rPr>
              <a:t>“</a:t>
            </a:r>
            <a:r>
              <a:rPr lang="en-US" i="1" dirty="0">
                <a:solidFill>
                  <a:srgbClr val="7030A0"/>
                </a:solidFill>
                <a:latin typeface="Times New Roman" panose="02020603050405020304" pitchFamily="18" charset="0"/>
                <a:ea typeface="Times New Roman" panose="02020603050405020304" pitchFamily="18" charset="0"/>
              </a:rPr>
              <a:t>PEMPAL is unique in offering its members the opportunities to exchange views with the colleagues from other countries which work on the same jobs. This focus on practice rather than theory is very useful. Study visit organization is superb in that it first allows us to shape the agenda by identifying our specific interest prior to the study visit, and then allows us plenty of time to ask questions and discuss throughout and after the presentations with the speakers and colleagues from other participating countries.” </a:t>
            </a:r>
            <a:r>
              <a:rPr lang="en-US" dirty="0">
                <a:latin typeface="Times New Roman" panose="02020603050405020304" pitchFamily="18" charset="0"/>
                <a:ea typeface="Times New Roman" panose="02020603050405020304" pitchFamily="18" charset="0"/>
              </a:rPr>
              <a:t>(Source: Feedback provided by </a:t>
            </a:r>
            <a:r>
              <a:rPr lang="en-US" dirty="0" err="1">
                <a:latin typeface="Times New Roman" panose="02020603050405020304" pitchFamily="18" charset="0"/>
                <a:ea typeface="Times New Roman" panose="02020603050405020304" pitchFamily="18" charset="0"/>
              </a:rPr>
              <a:t>Milovan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Filimonovic</a:t>
            </a:r>
            <a:r>
              <a:rPr lang="en-US" dirty="0">
                <a:latin typeface="Times New Roman" panose="02020603050405020304" pitchFamily="18" charset="0"/>
                <a:ea typeface="Times New Roman" panose="02020603050405020304" pitchFamily="18" charset="0"/>
              </a:rPr>
              <a:t>, Ministry of Finance, Serbia, at conclusion of 2014 </a:t>
            </a:r>
            <a:r>
              <a:rPr lang="en-US" dirty="0" err="1">
                <a:latin typeface="Times New Roman" panose="02020603050405020304" pitchFamily="18" charset="0"/>
                <a:ea typeface="Times New Roman" panose="02020603050405020304" pitchFamily="18" charset="0"/>
              </a:rPr>
              <a:t>BCoP</a:t>
            </a:r>
            <a:r>
              <a:rPr lang="en-US" dirty="0">
                <a:latin typeface="Times New Roman" panose="02020603050405020304" pitchFamily="18" charset="0"/>
                <a:ea typeface="Times New Roman" panose="02020603050405020304" pitchFamily="18" charset="0"/>
              </a:rPr>
              <a:t> Study Visit to Slovenia).</a:t>
            </a:r>
            <a:endParaRPr lang="en-US" dirty="0"/>
          </a:p>
        </p:txBody>
      </p:sp>
    </p:spTree>
    <p:extLst>
      <p:ext uri="{BB962C8B-B14F-4D97-AF65-F5344CB8AC3E}">
        <p14:creationId xmlns:p14="http://schemas.microsoft.com/office/powerpoint/2010/main" val="41768324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Рисунок 11" descr="pempal-logo.jpg"/>
          <p:cNvPicPr>
            <a:picLocks noChangeAspect="1"/>
          </p:cNvPicPr>
          <p:nvPr/>
        </p:nvPicPr>
        <p:blipFill>
          <a:blip r:embed="rId4"/>
          <a:srcRect/>
          <a:stretch>
            <a:fillRect/>
          </a:stretch>
        </p:blipFill>
        <p:spPr bwMode="auto">
          <a:xfrm>
            <a:off x="0" y="0"/>
            <a:ext cx="704850" cy="6858000"/>
          </a:xfrm>
          <a:prstGeom prst="rect">
            <a:avLst/>
          </a:prstGeom>
          <a:noFill/>
          <a:ln w="9525">
            <a:noFill/>
            <a:miter lim="800000"/>
            <a:headEnd/>
            <a:tailEnd/>
          </a:ln>
        </p:spPr>
      </p:pic>
      <p:pic>
        <p:nvPicPr>
          <p:cNvPr id="37891" name="Рисунок 15" descr="pempal-logo-top.gif"/>
          <p:cNvPicPr>
            <a:picLocks noChangeAspect="1"/>
          </p:cNvPicPr>
          <p:nvPr/>
        </p:nvPicPr>
        <p:blipFill>
          <a:blip r:embed="rId5"/>
          <a:srcRect/>
          <a:stretch>
            <a:fillRect/>
          </a:stretch>
        </p:blipFill>
        <p:spPr bwMode="auto">
          <a:xfrm>
            <a:off x="3124200" y="381000"/>
            <a:ext cx="3581400" cy="342900"/>
          </a:xfrm>
          <a:prstGeom prst="rect">
            <a:avLst/>
          </a:prstGeom>
          <a:noFill/>
          <a:ln w="9525">
            <a:noFill/>
            <a:miter lim="800000"/>
            <a:headEnd/>
            <a:tailEnd/>
          </a:ln>
        </p:spPr>
      </p:pic>
      <p:sp>
        <p:nvSpPr>
          <p:cNvPr id="5" name="Title 1"/>
          <p:cNvSpPr>
            <a:spLocks noGrp="1"/>
          </p:cNvSpPr>
          <p:nvPr>
            <p:ph type="ctrTitle"/>
          </p:nvPr>
        </p:nvSpPr>
        <p:spPr>
          <a:xfrm>
            <a:off x="952500" y="580422"/>
            <a:ext cx="7962900" cy="876300"/>
          </a:xfrm>
        </p:spPr>
        <p:txBody>
          <a:bodyPr>
            <a:normAutofit/>
          </a:bodyPr>
          <a:lstStyle/>
          <a:p>
            <a:r>
              <a:rPr lang="en-US" sz="2000" dirty="0" smtClean="0">
                <a:solidFill>
                  <a:srgbClr val="002060"/>
                </a:solidFill>
              </a:rPr>
              <a:t>Example of recent Budget Literacy Survey results: Availability of Budget Documentation</a:t>
            </a:r>
          </a:p>
        </p:txBody>
      </p:sp>
      <p:graphicFrame>
        <p:nvGraphicFramePr>
          <p:cNvPr id="4" name="Object 3"/>
          <p:cNvGraphicFramePr>
            <a:graphicFrameLocks noChangeAspect="1"/>
          </p:cNvGraphicFramePr>
          <p:nvPr>
            <p:extLst/>
          </p:nvPr>
        </p:nvGraphicFramePr>
        <p:xfrm>
          <a:off x="1409700" y="1515078"/>
          <a:ext cx="7010400" cy="4885722"/>
        </p:xfrm>
        <a:graphic>
          <a:graphicData uri="http://schemas.openxmlformats.org/presentationml/2006/ole">
            <mc:AlternateContent xmlns:mc="http://schemas.openxmlformats.org/markup-compatibility/2006">
              <mc:Choice xmlns:v="urn:schemas-microsoft-com:vml" Requires="v">
                <p:oleObj spid="_x0000_s1165" name="Worksheet" r:id="rId7" imgW="6477000" imgH="4162248" progId="Excel.Sheet.12">
                  <p:embed/>
                </p:oleObj>
              </mc:Choice>
              <mc:Fallback>
                <p:oleObj name="Worksheet" r:id="rId7" imgW="6477000" imgH="4162248" progId="Excel.Sheet.12">
                  <p:embed/>
                  <p:pic>
                    <p:nvPicPr>
                      <p:cNvPr id="0" name=""/>
                      <p:cNvPicPr/>
                      <p:nvPr/>
                    </p:nvPicPr>
                    <p:blipFill>
                      <a:blip r:embed="rId8"/>
                      <a:stretch>
                        <a:fillRect/>
                      </a:stretch>
                    </p:blipFill>
                    <p:spPr>
                      <a:xfrm>
                        <a:off x="1409700" y="1515078"/>
                        <a:ext cx="7010400" cy="4885722"/>
                      </a:xfrm>
                      <a:prstGeom prst="rect">
                        <a:avLst/>
                      </a:prstGeom>
                    </p:spPr>
                  </p:pic>
                </p:oleObj>
              </mc:Fallback>
            </mc:AlternateContent>
          </a:graphicData>
        </a:graphic>
      </p:graphicFrame>
      <p:sp>
        <p:nvSpPr>
          <p:cNvPr id="2" name="TextBox 1"/>
          <p:cNvSpPr txBox="1"/>
          <p:nvPr/>
        </p:nvSpPr>
        <p:spPr>
          <a:xfrm>
            <a:off x="952500" y="6400800"/>
            <a:ext cx="6591300" cy="461665"/>
          </a:xfrm>
          <a:prstGeom prst="rect">
            <a:avLst/>
          </a:prstGeom>
          <a:noFill/>
        </p:spPr>
        <p:txBody>
          <a:bodyPr wrap="square" rtlCol="0">
            <a:spAutoFit/>
          </a:bodyPr>
          <a:lstStyle/>
          <a:p>
            <a:r>
              <a:rPr lang="en-US" sz="1200" dirty="0" smtClean="0"/>
              <a:t>Note: The question is based on the framework proposed by OBP tracker, however progress status as of April 2015 was collected through PEMPAL survey.</a:t>
            </a:r>
            <a:endParaRPr lang="en-US" sz="1200" dirty="0"/>
          </a:p>
        </p:txBody>
      </p:sp>
    </p:spTree>
    <p:extLst>
      <p:ext uri="{BB962C8B-B14F-4D97-AF65-F5344CB8AC3E}">
        <p14:creationId xmlns:p14="http://schemas.microsoft.com/office/powerpoint/2010/main" val="33323667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0600" y="1584360"/>
            <a:ext cx="7848600" cy="5197439"/>
          </a:xfrm>
        </p:spPr>
        <p:txBody>
          <a:bodyPr rtlCol="0">
            <a:noAutofit/>
          </a:bodyPr>
          <a:lstStyle/>
          <a:p>
            <a:pPr marL="342900" indent="-342900" algn="just" fontAlgn="auto">
              <a:spcAft>
                <a:spcPts val="0"/>
              </a:spcAft>
              <a:buFont typeface="Arial" panose="020B0604020202020204" pitchFamily="34" charset="0"/>
              <a:buChar char="•"/>
              <a:defRPr/>
            </a:pPr>
            <a:endParaRPr lang="en-US" sz="2000" dirty="0" smtClean="0">
              <a:solidFill>
                <a:schemeClr val="tx1"/>
              </a:solidFill>
            </a:endParaRPr>
          </a:p>
          <a:p>
            <a:pPr algn="just" fontAlgn="auto">
              <a:spcAft>
                <a:spcPts val="0"/>
              </a:spcAft>
              <a:buFont typeface="Arial" pitchFamily="34" charset="0"/>
              <a:buNone/>
              <a:defRPr/>
            </a:pPr>
            <a:endParaRPr lang="bs-Latn-BA" sz="2000" dirty="0" smtClean="0">
              <a:solidFill>
                <a:schemeClr val="tx1"/>
              </a:solidFill>
            </a:endParaRPr>
          </a:p>
          <a:p>
            <a:pPr marL="457200" indent="-457200" algn="just" fontAlgn="auto">
              <a:spcAft>
                <a:spcPts val="0"/>
              </a:spcAft>
              <a:buFont typeface="Arial" pitchFamily="34" charset="0"/>
              <a:buChar char="•"/>
              <a:defRPr/>
            </a:pPr>
            <a:endParaRPr lang="en-US" sz="2800" dirty="0">
              <a:solidFill>
                <a:schemeClr val="tx1"/>
              </a:solidFill>
            </a:endParaRPr>
          </a:p>
        </p:txBody>
      </p:sp>
      <p:pic>
        <p:nvPicPr>
          <p:cNvPr id="37890" name="Рисунок 11" descr="pempal-logo.jpg"/>
          <p:cNvPicPr>
            <a:picLocks noChangeAspect="1"/>
          </p:cNvPicPr>
          <p:nvPr/>
        </p:nvPicPr>
        <p:blipFill>
          <a:blip r:embed="rId3"/>
          <a:srcRect/>
          <a:stretch>
            <a:fillRect/>
          </a:stretch>
        </p:blipFill>
        <p:spPr bwMode="auto">
          <a:xfrm>
            <a:off x="0" y="0"/>
            <a:ext cx="704850" cy="6858000"/>
          </a:xfrm>
          <a:prstGeom prst="rect">
            <a:avLst/>
          </a:prstGeom>
          <a:noFill/>
          <a:ln w="9525">
            <a:noFill/>
            <a:miter lim="800000"/>
            <a:headEnd/>
            <a:tailEnd/>
          </a:ln>
        </p:spPr>
      </p:pic>
      <p:pic>
        <p:nvPicPr>
          <p:cNvPr id="37891" name="Рисунок 15" descr="pempal-logo-top.gif"/>
          <p:cNvPicPr>
            <a:picLocks noChangeAspect="1"/>
          </p:cNvPicPr>
          <p:nvPr/>
        </p:nvPicPr>
        <p:blipFill>
          <a:blip r:embed="rId4"/>
          <a:srcRect/>
          <a:stretch>
            <a:fillRect/>
          </a:stretch>
        </p:blipFill>
        <p:spPr bwMode="auto">
          <a:xfrm>
            <a:off x="3124200" y="381000"/>
            <a:ext cx="3581400" cy="342900"/>
          </a:xfrm>
          <a:prstGeom prst="rect">
            <a:avLst/>
          </a:prstGeom>
          <a:noFill/>
          <a:ln w="9525">
            <a:noFill/>
            <a:miter lim="800000"/>
            <a:headEnd/>
            <a:tailEnd/>
          </a:ln>
        </p:spPr>
      </p:pic>
      <p:sp>
        <p:nvSpPr>
          <p:cNvPr id="5" name="Title 1"/>
          <p:cNvSpPr>
            <a:spLocks noGrp="1"/>
          </p:cNvSpPr>
          <p:nvPr>
            <p:ph type="ctrTitle"/>
          </p:nvPr>
        </p:nvSpPr>
        <p:spPr>
          <a:xfrm>
            <a:off x="609601" y="708061"/>
            <a:ext cx="8458200" cy="876300"/>
          </a:xfrm>
        </p:spPr>
        <p:txBody>
          <a:bodyPr>
            <a:normAutofit fontScale="90000"/>
          </a:bodyPr>
          <a:lstStyle/>
          <a:p>
            <a:r>
              <a:rPr lang="en-US" sz="2800" dirty="0" smtClean="0">
                <a:solidFill>
                  <a:srgbClr val="002060"/>
                </a:solidFill>
              </a:rPr>
              <a:t>What are the Key Challenges to improving Budget Literacy?</a:t>
            </a:r>
          </a:p>
        </p:txBody>
      </p:sp>
      <p:graphicFrame>
        <p:nvGraphicFramePr>
          <p:cNvPr id="7" name="Chart 6"/>
          <p:cNvGraphicFramePr>
            <a:graphicFrameLocks/>
          </p:cNvGraphicFramePr>
          <p:nvPr>
            <p:extLst/>
          </p:nvPr>
        </p:nvGraphicFramePr>
        <p:xfrm>
          <a:off x="866774" y="1752600"/>
          <a:ext cx="7972426" cy="48006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351322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p:nvPr/>
        </p:nvPicPr>
        <p:blipFill>
          <a:blip r:embed="rId2" cstate="print"/>
          <a:srcRect/>
          <a:stretch>
            <a:fillRect/>
          </a:stretch>
        </p:blipFill>
        <p:spPr bwMode="auto">
          <a:xfrm>
            <a:off x="0" y="0"/>
            <a:ext cx="9144000" cy="1066799"/>
          </a:xfrm>
          <a:prstGeom prst="rect">
            <a:avLst/>
          </a:prstGeom>
          <a:noFill/>
          <a:ln w="9525">
            <a:noFill/>
            <a:miter lim="800000"/>
            <a:headEnd/>
            <a:tailEnd/>
          </a:ln>
        </p:spPr>
      </p:pic>
      <p:sp>
        <p:nvSpPr>
          <p:cNvPr id="2" name="Заголовок 1"/>
          <p:cNvSpPr>
            <a:spLocks noGrp="1"/>
          </p:cNvSpPr>
          <p:nvPr>
            <p:ph type="title"/>
          </p:nvPr>
        </p:nvSpPr>
        <p:spPr>
          <a:xfrm>
            <a:off x="533400" y="914400"/>
            <a:ext cx="8229600" cy="685800"/>
          </a:xfrm>
        </p:spPr>
        <p:txBody>
          <a:bodyPr>
            <a:normAutofit/>
          </a:bodyPr>
          <a:lstStyle/>
          <a:p>
            <a:r>
              <a:rPr lang="en-US" sz="2000" i="1" dirty="0">
                <a:solidFill>
                  <a:srgbClr val="002060"/>
                </a:solidFill>
              </a:rPr>
              <a:t>Example of Approach and Value of Working Groups</a:t>
            </a:r>
            <a:endParaRPr lang="ru-RU" sz="2000" i="1" dirty="0">
              <a:solidFill>
                <a:srgbClr val="002060"/>
              </a:solidFill>
            </a:endParaRPr>
          </a:p>
        </p:txBody>
      </p:sp>
      <p:sp>
        <p:nvSpPr>
          <p:cNvPr id="3" name="Содержимое 2"/>
          <p:cNvSpPr>
            <a:spLocks noGrp="1"/>
          </p:cNvSpPr>
          <p:nvPr>
            <p:ph idx="1"/>
          </p:nvPr>
        </p:nvSpPr>
        <p:spPr>
          <a:xfrm>
            <a:off x="457200" y="1524000"/>
            <a:ext cx="8229600" cy="5257801"/>
          </a:xfrm>
        </p:spPr>
        <p:txBody>
          <a:bodyPr>
            <a:normAutofit/>
          </a:bodyPr>
          <a:lstStyle/>
          <a:p>
            <a:pPr algn="just"/>
            <a:r>
              <a:rPr lang="en-US" sz="1800" dirty="0" smtClean="0"/>
              <a:t>New Budget Literacy working group – led by Russian Federation </a:t>
            </a:r>
            <a:r>
              <a:rPr lang="en-US" sz="1800" dirty="0" err="1" smtClean="0"/>
              <a:t>MoF</a:t>
            </a:r>
            <a:endParaRPr lang="en-US" sz="1800" dirty="0" smtClean="0"/>
          </a:p>
          <a:p>
            <a:pPr lvl="1" algn="just"/>
            <a:r>
              <a:rPr lang="en-US" sz="1400" dirty="0"/>
              <a:t>A number of efforts </a:t>
            </a:r>
            <a:r>
              <a:rPr lang="en-US" sz="1400" dirty="0" smtClean="0"/>
              <a:t>to </a:t>
            </a:r>
            <a:r>
              <a:rPr lang="en-US" sz="1400" dirty="0"/>
              <a:t>prepare citizens’ budget led </a:t>
            </a:r>
            <a:r>
              <a:rPr lang="en-US" sz="1400" dirty="0" smtClean="0"/>
              <a:t>Russian Federation </a:t>
            </a:r>
            <a:r>
              <a:rPr lang="en-US" sz="1400" dirty="0" err="1" smtClean="0"/>
              <a:t>MoF</a:t>
            </a:r>
            <a:r>
              <a:rPr lang="en-US" sz="1400" dirty="0" smtClean="0"/>
              <a:t> </a:t>
            </a:r>
            <a:r>
              <a:rPr lang="en-US" sz="1400" dirty="0"/>
              <a:t>to conclude that it was not enough to </a:t>
            </a:r>
            <a:r>
              <a:rPr lang="en-US" sz="1400" dirty="0" smtClean="0"/>
              <a:t>only raise </a:t>
            </a:r>
            <a:r>
              <a:rPr lang="en-US" sz="1400" dirty="0"/>
              <a:t>budget </a:t>
            </a:r>
            <a:r>
              <a:rPr lang="en-US" sz="1400" dirty="0" smtClean="0"/>
              <a:t>transparency, but governments have to focus on citizens</a:t>
            </a:r>
            <a:r>
              <a:rPr lang="en-US" sz="1400" dirty="0"/>
              <a:t>’ budget </a:t>
            </a:r>
            <a:r>
              <a:rPr lang="en-US" sz="1400" dirty="0" smtClean="0"/>
              <a:t>literacy also.  (Supported by results of recent survey shown in previous slides).</a:t>
            </a:r>
          </a:p>
          <a:p>
            <a:pPr marL="457200" lvl="1" indent="0" algn="just">
              <a:buNone/>
            </a:pPr>
            <a:endParaRPr lang="en-US" sz="1800" dirty="0"/>
          </a:p>
          <a:p>
            <a:pPr algn="just"/>
            <a:r>
              <a:rPr lang="en-US" sz="1800" dirty="0"/>
              <a:t>Main objectives of this </a:t>
            </a:r>
            <a:r>
              <a:rPr lang="en-US" sz="1800" dirty="0" smtClean="0"/>
              <a:t>Working </a:t>
            </a:r>
            <a:r>
              <a:rPr lang="en-US" sz="1800" dirty="0"/>
              <a:t>Group are: to </a:t>
            </a:r>
            <a:r>
              <a:rPr lang="en-US" sz="1800" b="1" dirty="0"/>
              <a:t>learn from international experience </a:t>
            </a:r>
            <a:r>
              <a:rPr lang="en-US" sz="1800" dirty="0"/>
              <a:t>with raising budget literacy among citizens and budget openness and accessibility in order to </a:t>
            </a:r>
            <a:r>
              <a:rPr lang="en-US" sz="1800" b="1" dirty="0"/>
              <a:t>generalize it and develop recommendations for PEMPAL countries </a:t>
            </a:r>
            <a:r>
              <a:rPr lang="en-US" sz="1800" b="1" dirty="0" smtClean="0"/>
              <a:t>and “new knowledge products” enabling </a:t>
            </a:r>
            <a:r>
              <a:rPr lang="en-US" sz="1800" b="1" dirty="0"/>
              <a:t>dissemination of such practice across the ECA </a:t>
            </a:r>
            <a:r>
              <a:rPr lang="en-US" sz="1800" dirty="0" smtClean="0"/>
              <a:t>region (to be developed by February 2016). 15 </a:t>
            </a:r>
            <a:r>
              <a:rPr lang="en-US" sz="1800" dirty="0"/>
              <a:t>of the 21 members have registered to participate in this </a:t>
            </a:r>
            <a:r>
              <a:rPr lang="en-US" sz="1800" dirty="0" smtClean="0"/>
              <a:t>group. </a:t>
            </a:r>
            <a:endParaRPr lang="en-US" sz="1800" dirty="0"/>
          </a:p>
          <a:p>
            <a:pPr algn="just"/>
            <a:endParaRPr lang="en-US" sz="1800" dirty="0" smtClean="0"/>
          </a:p>
          <a:p>
            <a:pPr algn="just"/>
            <a:r>
              <a:rPr lang="en-US" sz="1800" dirty="0" smtClean="0"/>
              <a:t>Feedback </a:t>
            </a:r>
            <a:r>
              <a:rPr lang="en-US" sz="1800" dirty="0"/>
              <a:t>from members </a:t>
            </a:r>
            <a:r>
              <a:rPr lang="en-US" sz="1800" dirty="0" smtClean="0"/>
              <a:t>of the wage bill working group after the first year of the working group – it has assisted </a:t>
            </a:r>
            <a:r>
              <a:rPr lang="en-US" sz="1800" dirty="0"/>
              <a:t>in reforms and approaches in government wage bill management</a:t>
            </a:r>
            <a:r>
              <a:rPr lang="en-US" sz="1800" dirty="0" smtClean="0"/>
              <a:t>. </a:t>
            </a:r>
          </a:p>
          <a:p>
            <a:pPr lvl="1" algn="just"/>
            <a:r>
              <a:rPr lang="en-US" sz="1400" dirty="0" smtClean="0"/>
              <a:t>Area of strengthening - group over-relies on the resource team proposals and there is a lack of ideas for generating “knowledge products”. An example of knowledge product developed by the resource team incudes </a:t>
            </a:r>
            <a:r>
              <a:rPr lang="en-US" sz="1400" b="1" dirty="0" smtClean="0"/>
              <a:t>EXCEL model to assist participating countries to forecast impact of policy options on wage bill</a:t>
            </a:r>
            <a:r>
              <a:rPr lang="en-US" sz="1400" dirty="0" smtClean="0"/>
              <a:t>. </a:t>
            </a:r>
            <a:endParaRPr lang="en-US" sz="1400" dirty="0"/>
          </a:p>
        </p:txBody>
      </p:sp>
      <p:sp>
        <p:nvSpPr>
          <p:cNvPr id="4" name="Номер слайда 3"/>
          <p:cNvSpPr>
            <a:spLocks noGrp="1"/>
          </p:cNvSpPr>
          <p:nvPr>
            <p:ph type="sldNum" sz="quarter" idx="12"/>
          </p:nvPr>
        </p:nvSpPr>
        <p:spPr/>
        <p:txBody>
          <a:bodyPr/>
          <a:lstStyle/>
          <a:p>
            <a:fld id="{7B9792E3-0ED1-4636-9AD2-0933D53E70C7}" type="slidenum">
              <a:rPr lang="en-US" smtClean="0"/>
              <a:pPr/>
              <a:t>7</a:t>
            </a:fld>
            <a:endParaRPr lang="en-US" dirty="0"/>
          </a:p>
        </p:txBody>
      </p:sp>
    </p:spTree>
    <p:extLst>
      <p:ext uri="{BB962C8B-B14F-4D97-AF65-F5344CB8AC3E}">
        <p14:creationId xmlns:p14="http://schemas.microsoft.com/office/powerpoint/2010/main" val="7065946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p:nvPr/>
        </p:nvPicPr>
        <p:blipFill>
          <a:blip r:embed="rId2" cstate="print"/>
          <a:srcRect/>
          <a:stretch>
            <a:fillRect/>
          </a:stretch>
        </p:blipFill>
        <p:spPr bwMode="auto">
          <a:xfrm>
            <a:off x="0" y="1"/>
            <a:ext cx="9144000" cy="838200"/>
          </a:xfrm>
          <a:prstGeom prst="rect">
            <a:avLst/>
          </a:prstGeom>
          <a:noFill/>
          <a:ln w="9525">
            <a:noFill/>
            <a:miter lim="800000"/>
            <a:headEnd/>
            <a:tailEnd/>
          </a:ln>
        </p:spPr>
      </p:pic>
      <p:sp>
        <p:nvSpPr>
          <p:cNvPr id="2" name="Заголовок 1"/>
          <p:cNvSpPr>
            <a:spLocks noGrp="1"/>
          </p:cNvSpPr>
          <p:nvPr>
            <p:ph type="title"/>
          </p:nvPr>
        </p:nvSpPr>
        <p:spPr>
          <a:xfrm>
            <a:off x="457200" y="842819"/>
            <a:ext cx="8229600" cy="457201"/>
          </a:xfrm>
        </p:spPr>
        <p:txBody>
          <a:bodyPr>
            <a:normAutofit fontScale="90000"/>
          </a:bodyPr>
          <a:lstStyle/>
          <a:p>
            <a:r>
              <a:rPr lang="en-US" sz="2400" b="1" i="1" dirty="0" smtClean="0"/>
              <a:t/>
            </a:r>
            <a:br>
              <a:rPr lang="en-US" sz="2400" b="1" i="1" dirty="0" smtClean="0"/>
            </a:br>
            <a:r>
              <a:rPr lang="en-US" sz="2400" b="1" i="1" dirty="0" smtClean="0"/>
              <a:t>PEMPAL </a:t>
            </a:r>
            <a:r>
              <a:rPr lang="en-US" sz="2400" b="1" i="1" dirty="0"/>
              <a:t>STRATEGY </a:t>
            </a:r>
            <a:r>
              <a:rPr lang="en-US" sz="2400" b="1" i="1" dirty="0" smtClean="0"/>
              <a:t>OUTCOME</a:t>
            </a:r>
            <a:r>
              <a:rPr lang="en-US" sz="2400" b="1" i="1" dirty="0"/>
              <a:t/>
            </a:r>
            <a:br>
              <a:rPr lang="en-US" sz="2400" b="1" i="1" dirty="0"/>
            </a:br>
            <a:endParaRPr lang="ru-RU" sz="2400" b="1" i="1" dirty="0"/>
          </a:p>
        </p:txBody>
      </p:sp>
      <p:sp>
        <p:nvSpPr>
          <p:cNvPr id="3" name="Содержимое 2"/>
          <p:cNvSpPr>
            <a:spLocks noGrp="1"/>
          </p:cNvSpPr>
          <p:nvPr>
            <p:ph idx="1"/>
          </p:nvPr>
        </p:nvSpPr>
        <p:spPr>
          <a:xfrm>
            <a:off x="457200" y="1371600"/>
            <a:ext cx="8229600" cy="5410201"/>
          </a:xfrm>
        </p:spPr>
        <p:txBody>
          <a:bodyPr>
            <a:normAutofit fontScale="92500" lnSpcReduction="20000"/>
          </a:bodyPr>
          <a:lstStyle/>
          <a:p>
            <a:pPr marL="0" indent="0">
              <a:buNone/>
            </a:pPr>
            <a:endParaRPr lang="en-US" sz="1600" dirty="0"/>
          </a:p>
          <a:p>
            <a:pPr eaLnBrk="0" fontAlgn="base" hangingPunct="0">
              <a:spcBef>
                <a:spcPct val="0"/>
              </a:spcBef>
              <a:spcAft>
                <a:spcPct val="0"/>
              </a:spcAft>
            </a:pPr>
            <a:r>
              <a:rPr lang="en-US" altLang="en-US" sz="1700" b="1" dirty="0"/>
              <a:t>Several BCOP Executive Committee members have also become senior officials during their time with PEMPAL, and have contributed some of their success or that of their Ministries to involvement in the network.  </a:t>
            </a:r>
            <a:endParaRPr lang="en-US" altLang="en-US" sz="1700" dirty="0" smtClean="0"/>
          </a:p>
          <a:p>
            <a:pPr marL="400050" lvl="1" indent="0" algn="just" eaLnBrk="0" fontAlgn="base" hangingPunct="0">
              <a:spcBef>
                <a:spcPct val="0"/>
              </a:spcBef>
              <a:spcAft>
                <a:spcPct val="0"/>
              </a:spcAft>
              <a:buNone/>
            </a:pPr>
            <a:endParaRPr lang="en-US" altLang="en-US" sz="1600" dirty="0"/>
          </a:p>
          <a:p>
            <a:pPr marL="685800" lvl="1" algn="just" eaLnBrk="0" fontAlgn="base" hangingPunct="0">
              <a:spcBef>
                <a:spcPct val="0"/>
              </a:spcBef>
              <a:spcAft>
                <a:spcPct val="0"/>
              </a:spcAft>
            </a:pPr>
            <a:r>
              <a:rPr lang="en-US" altLang="en-US" sz="1600" dirty="0"/>
              <a:t>T</a:t>
            </a:r>
            <a:r>
              <a:rPr lang="en-US" altLang="en-US" sz="1600" dirty="0" smtClean="0"/>
              <a:t>he </a:t>
            </a:r>
            <a:r>
              <a:rPr lang="en-US" altLang="en-US" sz="1600" dirty="0"/>
              <a:t>former Chair of BCOP Executive Committee and now Deputy Chair, </a:t>
            </a:r>
            <a:r>
              <a:rPr lang="en-US" altLang="en-US" sz="1600" dirty="0" err="1" smtClean="0"/>
              <a:t>Gelardina</a:t>
            </a:r>
            <a:r>
              <a:rPr lang="en-US" altLang="en-US" sz="1600" dirty="0" smtClean="0"/>
              <a:t> </a:t>
            </a:r>
            <a:r>
              <a:rPr lang="en-US" altLang="en-US" sz="1600" dirty="0" err="1" smtClean="0"/>
              <a:t>Prodani</a:t>
            </a:r>
            <a:r>
              <a:rPr lang="en-US" altLang="en-US" sz="1600" dirty="0" smtClean="0"/>
              <a:t>, was </a:t>
            </a:r>
            <a:r>
              <a:rPr lang="en-US" altLang="en-US" sz="1600" dirty="0"/>
              <a:t>promoted to Secretary General, of </a:t>
            </a:r>
            <a:r>
              <a:rPr lang="en-US" altLang="en-US" sz="1600" dirty="0" err="1"/>
              <a:t>MoF</a:t>
            </a:r>
            <a:r>
              <a:rPr lang="en-US" altLang="en-US" sz="1600" dirty="0"/>
              <a:t> Albania (the highest civil service position in the Ministry of Finance</a:t>
            </a:r>
            <a:r>
              <a:rPr lang="en-US" altLang="en-US" sz="1600" dirty="0" smtClean="0"/>
              <a:t>) – see quote below;</a:t>
            </a:r>
          </a:p>
          <a:p>
            <a:pPr marL="685800" lvl="1" algn="just" eaLnBrk="0" fontAlgn="base" hangingPunct="0">
              <a:spcBef>
                <a:spcPct val="0"/>
              </a:spcBef>
              <a:spcAft>
                <a:spcPct val="0"/>
              </a:spcAft>
            </a:pPr>
            <a:r>
              <a:rPr lang="en-US" altLang="en-US" sz="1600" dirty="0" err="1" smtClean="0"/>
              <a:t>Hakan</a:t>
            </a:r>
            <a:r>
              <a:rPr lang="en-US" altLang="en-US" sz="1600" dirty="0" smtClean="0"/>
              <a:t> </a:t>
            </a:r>
            <a:r>
              <a:rPr lang="en-US" altLang="en-US" sz="1600" dirty="0"/>
              <a:t>Ay, was promoted to Deputy Director General, DG Budget and Fiscal Control, in the Ministry of Finance, Turkey; and </a:t>
            </a:r>
            <a:endParaRPr lang="en-US" altLang="en-US" sz="1600" dirty="0" smtClean="0"/>
          </a:p>
          <a:p>
            <a:pPr marL="685800" lvl="1" algn="just" eaLnBrk="0" fontAlgn="base" hangingPunct="0">
              <a:spcBef>
                <a:spcPct val="0"/>
              </a:spcBef>
              <a:spcAft>
                <a:spcPct val="0"/>
              </a:spcAft>
            </a:pPr>
            <a:r>
              <a:rPr lang="en-US" altLang="en-US" sz="1600" dirty="0" smtClean="0"/>
              <a:t>Maxim </a:t>
            </a:r>
            <a:r>
              <a:rPr lang="en-US" altLang="en-US" sz="1600" dirty="0" err="1"/>
              <a:t>Ermolovich</a:t>
            </a:r>
            <a:r>
              <a:rPr lang="en-US" altLang="en-US" sz="1600" dirty="0"/>
              <a:t>, Chair of the BCOP Executive Committee from 2011-12 was subsequently promoted to Deputy Minister of Finance of </a:t>
            </a:r>
            <a:r>
              <a:rPr lang="en-US" altLang="en-US" sz="1600" dirty="0" smtClean="0"/>
              <a:t>Belarus and uses PEMPAL (both BCOP and TCOP) to support reform progress – see quote below. </a:t>
            </a:r>
            <a:endParaRPr lang="en-US" altLang="en-US" sz="1600" dirty="0"/>
          </a:p>
          <a:p>
            <a:pPr marL="0" lvl="0" indent="0" eaLnBrk="0" fontAlgn="base" hangingPunct="0">
              <a:spcBef>
                <a:spcPct val="0"/>
              </a:spcBef>
              <a:spcAft>
                <a:spcPct val="0"/>
              </a:spcAft>
              <a:buNone/>
            </a:pPr>
            <a:endParaRPr lang="en-US" altLang="en-US" sz="1400" i="1" dirty="0" smtClean="0">
              <a:ea typeface="Times New Roman" panose="02020603050405020304" pitchFamily="18" charset="0"/>
            </a:endParaRPr>
          </a:p>
          <a:p>
            <a:pPr lvl="1" algn="just" eaLnBrk="0" fontAlgn="base" hangingPunct="0">
              <a:spcBef>
                <a:spcPct val="0"/>
              </a:spcBef>
              <a:spcAft>
                <a:spcPct val="0"/>
              </a:spcAft>
            </a:pPr>
            <a:r>
              <a:rPr lang="en-US" altLang="en-US" sz="1600" i="1" dirty="0" err="1" smtClean="0">
                <a:ea typeface="Times New Roman" panose="02020603050405020304" pitchFamily="18" charset="0"/>
              </a:rPr>
              <a:t>Gelardina</a:t>
            </a:r>
            <a:r>
              <a:rPr lang="en-US" altLang="en-US" sz="1600" i="1" dirty="0" smtClean="0">
                <a:ea typeface="Times New Roman" panose="02020603050405020304" pitchFamily="18" charset="0"/>
              </a:rPr>
              <a:t> </a:t>
            </a:r>
            <a:r>
              <a:rPr lang="en-US" altLang="en-US" sz="1600" i="1" dirty="0" err="1">
                <a:ea typeface="Times New Roman" panose="02020603050405020304" pitchFamily="18" charset="0"/>
              </a:rPr>
              <a:t>Prodani</a:t>
            </a:r>
            <a:r>
              <a:rPr lang="en-US" altLang="en-US" sz="1600" i="1" dirty="0">
                <a:ea typeface="Times New Roman" panose="02020603050405020304" pitchFamily="18" charset="0"/>
              </a:rPr>
              <a:t>, Ministry of Finance of Albania, </a:t>
            </a:r>
            <a:r>
              <a:rPr lang="en-US" altLang="en-US" sz="1600" i="1" dirty="0" smtClean="0">
                <a:ea typeface="Times New Roman" panose="02020603050405020304" pitchFamily="18" charset="0"/>
              </a:rPr>
              <a:t>“</a:t>
            </a:r>
            <a:r>
              <a:rPr lang="en-US" altLang="en-US" sz="1600" i="1" dirty="0">
                <a:solidFill>
                  <a:srgbClr val="7030A0"/>
                </a:solidFill>
                <a:ea typeface="Times New Roman" panose="02020603050405020304" pitchFamily="18" charset="0"/>
              </a:rPr>
              <a:t>Discussing common public finance issues with my peers has been a tremendous benefit to me both professionally and personally.  It helps my work to identify and share good practices not only from BCOP member countries, but OECD and other Ministries of Finance from around the world”. </a:t>
            </a:r>
            <a:r>
              <a:rPr lang="en-US" altLang="en-US" sz="1600" dirty="0">
                <a:ea typeface="Times New Roman" panose="02020603050405020304" pitchFamily="18" charset="0"/>
              </a:rPr>
              <a:t>(Source: Quote collected for purpose of BCOP promotional video script used at 2014 Cross-COP meeting</a:t>
            </a:r>
            <a:r>
              <a:rPr lang="en-US" altLang="en-US" sz="1600" dirty="0" smtClean="0">
                <a:ea typeface="Times New Roman" panose="02020603050405020304" pitchFamily="18" charset="0"/>
              </a:rPr>
              <a:t>).</a:t>
            </a:r>
          </a:p>
          <a:p>
            <a:pPr lvl="1" algn="just" eaLnBrk="0" fontAlgn="base" hangingPunct="0">
              <a:spcBef>
                <a:spcPct val="0"/>
              </a:spcBef>
              <a:spcAft>
                <a:spcPct val="0"/>
              </a:spcAft>
            </a:pPr>
            <a:endParaRPr lang="en-US" altLang="en-US" sz="1600" dirty="0" smtClean="0">
              <a:ea typeface="Times New Roman" panose="02020603050405020304" pitchFamily="18" charset="0"/>
            </a:endParaRPr>
          </a:p>
          <a:p>
            <a:pPr lvl="1" algn="just" eaLnBrk="0" fontAlgn="base" hangingPunct="0">
              <a:spcBef>
                <a:spcPct val="0"/>
              </a:spcBef>
              <a:spcAft>
                <a:spcPct val="0"/>
              </a:spcAft>
            </a:pPr>
            <a:r>
              <a:rPr lang="en-US" altLang="en-US" sz="1600" i="1" dirty="0">
                <a:ea typeface="Times New Roman" panose="02020603050405020304" pitchFamily="18" charset="0"/>
              </a:rPr>
              <a:t>Maxim </a:t>
            </a:r>
            <a:r>
              <a:rPr lang="en-US" altLang="en-US" sz="1600" i="1" dirty="0" err="1">
                <a:ea typeface="Times New Roman" panose="02020603050405020304" pitchFamily="18" charset="0"/>
              </a:rPr>
              <a:t>Ermolovich</a:t>
            </a:r>
            <a:r>
              <a:rPr lang="en-US" altLang="en-US" sz="1600" i="1" dirty="0">
                <a:ea typeface="Times New Roman" panose="02020603050405020304" pitchFamily="18" charset="0"/>
              </a:rPr>
              <a:t>, Deputy Minister of Finance, </a:t>
            </a:r>
            <a:r>
              <a:rPr lang="en-US" altLang="en-US" sz="1600" i="1" dirty="0" smtClean="0">
                <a:ea typeface="Times New Roman" panose="02020603050405020304" pitchFamily="18" charset="0"/>
              </a:rPr>
              <a:t>Belarus, October </a:t>
            </a:r>
            <a:r>
              <a:rPr lang="en-US" altLang="en-US" sz="1600" i="1" dirty="0">
                <a:ea typeface="Times New Roman" panose="02020603050405020304" pitchFamily="18" charset="0"/>
              </a:rPr>
              <a:t>15, 2014 </a:t>
            </a:r>
            <a:r>
              <a:rPr lang="en-US" altLang="en-US" sz="1600" i="1" dirty="0">
                <a:ea typeface="Times New Roman" panose="02020603050405020304" pitchFamily="18" charset="0"/>
                <a:cs typeface="Times New Roman" panose="02020603050405020304" pitchFamily="18" charset="0"/>
              </a:rPr>
              <a:t>at the</a:t>
            </a:r>
            <a:br>
              <a:rPr lang="en-US" altLang="en-US" sz="1600" i="1" dirty="0">
                <a:ea typeface="Times New Roman" panose="02020603050405020304" pitchFamily="18" charset="0"/>
                <a:cs typeface="Times New Roman" panose="02020603050405020304" pitchFamily="18" charset="0"/>
              </a:rPr>
            </a:br>
            <a:r>
              <a:rPr lang="en-US" altLang="en-US" sz="1600" i="1" dirty="0">
                <a:ea typeface="Times New Roman" panose="02020603050405020304" pitchFamily="18" charset="0"/>
                <a:cs typeface="Times New Roman" panose="02020603050405020304" pitchFamily="18" charset="0"/>
              </a:rPr>
              <a:t>opening of the workshop TCOP PEMPAL </a:t>
            </a:r>
            <a:r>
              <a:rPr lang="en-US" altLang="en-US" sz="1600" i="1" dirty="0">
                <a:solidFill>
                  <a:srgbClr val="7030A0"/>
                </a:solidFill>
                <a:ea typeface="Times New Roman" panose="02020603050405020304" pitchFamily="18" charset="0"/>
              </a:rPr>
              <a:t>"Finance Management Information</a:t>
            </a:r>
            <a:br>
              <a:rPr lang="en-US" altLang="en-US" sz="1600" i="1" dirty="0">
                <a:solidFill>
                  <a:srgbClr val="7030A0"/>
                </a:solidFill>
                <a:ea typeface="Times New Roman" panose="02020603050405020304" pitchFamily="18" charset="0"/>
              </a:rPr>
            </a:br>
            <a:r>
              <a:rPr lang="en-US" altLang="en-US" sz="1600" i="1" dirty="0">
                <a:solidFill>
                  <a:srgbClr val="7030A0"/>
                </a:solidFill>
                <a:ea typeface="Times New Roman" panose="02020603050405020304" pitchFamily="18" charset="0"/>
              </a:rPr>
              <a:t>Systems (FMIS) Projects </a:t>
            </a:r>
            <a:r>
              <a:rPr lang="en-US" altLang="en-US" sz="1600" i="1" dirty="0" err="1">
                <a:solidFill>
                  <a:srgbClr val="7030A0"/>
                </a:solidFill>
                <a:ea typeface="Times New Roman" panose="02020603050405020304" pitchFamily="18" charset="0"/>
              </a:rPr>
              <a:t>Implementation":"Ministry</a:t>
            </a:r>
            <a:r>
              <a:rPr lang="en-US" altLang="en-US" sz="1600" i="1" dirty="0">
                <a:solidFill>
                  <a:srgbClr val="7030A0"/>
                </a:solidFill>
                <a:ea typeface="Times New Roman" panose="02020603050405020304" pitchFamily="18" charset="0"/>
              </a:rPr>
              <a:t> of Finance of the Republic of Belarus is interested in receiving information from colleagues who have experience with similar projects to improve the efficiency and transparency of public finance management system, in the expert community support PEMPAL.’ </a:t>
            </a:r>
          </a:p>
          <a:p>
            <a:pPr lvl="1" algn="just" eaLnBrk="0" fontAlgn="base" hangingPunct="0">
              <a:spcBef>
                <a:spcPct val="0"/>
              </a:spcBef>
              <a:spcAft>
                <a:spcPct val="0"/>
              </a:spcAft>
            </a:pPr>
            <a:endParaRPr lang="en-US" altLang="en-US" sz="1600" dirty="0">
              <a:latin typeface="Arial" panose="020B0604020202020204" pitchFamily="34" charset="0"/>
            </a:endParaRPr>
          </a:p>
          <a:p>
            <a:pPr marL="0" lvl="0" indent="0" algn="just" eaLnBrk="0" fontAlgn="base" hangingPunct="0">
              <a:spcBef>
                <a:spcPct val="0"/>
              </a:spcBef>
              <a:spcAft>
                <a:spcPct val="0"/>
              </a:spcAft>
              <a:buNone/>
            </a:pPr>
            <a:endParaRPr lang="en-US" altLang="en-US" sz="1600" dirty="0">
              <a:latin typeface="Arial" panose="020B0604020202020204" pitchFamily="34" charset="0"/>
            </a:endParaRPr>
          </a:p>
          <a:p>
            <a:endParaRPr lang="en-US" sz="1300" dirty="0" smtClean="0"/>
          </a:p>
          <a:p>
            <a:endParaRPr lang="en-US" sz="1300" dirty="0"/>
          </a:p>
          <a:p>
            <a:endParaRPr lang="en-US" sz="1300" dirty="0"/>
          </a:p>
        </p:txBody>
      </p:sp>
      <p:sp>
        <p:nvSpPr>
          <p:cNvPr id="4" name="Номер слайда 3"/>
          <p:cNvSpPr>
            <a:spLocks noGrp="1"/>
          </p:cNvSpPr>
          <p:nvPr>
            <p:ph type="sldNum" sz="quarter" idx="12"/>
          </p:nvPr>
        </p:nvSpPr>
        <p:spPr/>
        <p:txBody>
          <a:bodyPr/>
          <a:lstStyle/>
          <a:p>
            <a:fld id="{7B9792E3-0ED1-4636-9AD2-0933D53E70C7}" type="slidenum">
              <a:rPr lang="en-US" smtClean="0"/>
              <a:pPr/>
              <a:t>8</a:t>
            </a:fld>
            <a:endParaRPr lang="en-US" dirty="0"/>
          </a:p>
        </p:txBody>
      </p:sp>
      <p:sp>
        <p:nvSpPr>
          <p:cNvPr id="9" name="Rectangle 4"/>
          <p:cNvSpPr>
            <a:spLocks noChangeArrowheads="1"/>
          </p:cNvSpPr>
          <p:nvPr/>
        </p:nvSpPr>
        <p:spPr bwMode="auto">
          <a:xfrm>
            <a:off x="0" y="143961"/>
            <a:ext cx="65" cy="16927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smtClean="0">
              <a:ln>
                <a:noFill/>
              </a:ln>
              <a:solidFill>
                <a:schemeClr val="tx1"/>
              </a:solidFill>
              <a:effectLst/>
              <a:latin typeface="Arial" panose="020B0604020202020204" pitchFamily="34" charset="0"/>
            </a:endParaRPr>
          </a:p>
        </p:txBody>
      </p:sp>
      <p:sp>
        <p:nvSpPr>
          <p:cNvPr id="6" name="Rectangle 1"/>
          <p:cNvSpPr>
            <a:spLocks noChangeArrowheads="1"/>
          </p:cNvSpPr>
          <p:nvPr/>
        </p:nvSpPr>
        <p:spPr bwMode="auto">
          <a:xfrm>
            <a:off x="4456588" y="90100"/>
            <a:ext cx="230824"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28528" tIns="0" rIns="0" bIns="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829318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228600"/>
            <a:ext cx="8229600" cy="6477000"/>
          </a:xfrm>
          <a:ln>
            <a:solidFill>
              <a:schemeClr val="tx1"/>
            </a:solidFill>
          </a:ln>
        </p:spPr>
        <p:txBody>
          <a:bodyPr>
            <a:normAutofit/>
          </a:bodyPr>
          <a:lstStyle/>
          <a:p>
            <a:endParaRPr lang="hu-HU" sz="900" i="1" dirty="0" smtClean="0">
              <a:solidFill>
                <a:schemeClr val="tx1"/>
              </a:solidFill>
            </a:endParaRPr>
          </a:p>
          <a:p>
            <a:r>
              <a:rPr lang="en-US" sz="4000" i="1" dirty="0" smtClean="0">
                <a:solidFill>
                  <a:schemeClr val="tx1"/>
                </a:solidFill>
              </a:rPr>
              <a:t>PEMPAL Output Objectives</a:t>
            </a:r>
            <a:endParaRPr lang="en-US" sz="4000" i="1" dirty="0">
              <a:solidFill>
                <a:schemeClr val="tx1"/>
              </a:solidFill>
            </a:endParaRPr>
          </a:p>
        </p:txBody>
      </p:sp>
      <p:sp>
        <p:nvSpPr>
          <p:cNvPr id="5" name="Slide Number Placeholder 4"/>
          <p:cNvSpPr>
            <a:spLocks noGrp="1"/>
          </p:cNvSpPr>
          <p:nvPr>
            <p:ph type="sldNum" sz="quarter" idx="12"/>
          </p:nvPr>
        </p:nvSpPr>
        <p:spPr/>
        <p:txBody>
          <a:bodyPr/>
          <a:lstStyle/>
          <a:p>
            <a:fld id="{7B9792E3-0ED1-4636-9AD2-0933D53E70C7}" type="slidenum">
              <a:rPr lang="en-US" smtClean="0"/>
              <a:pPr/>
              <a:t>9</a:t>
            </a:fld>
            <a:endParaRPr lang="en-US" dirty="0"/>
          </a:p>
        </p:txBody>
      </p:sp>
      <p:graphicFrame>
        <p:nvGraphicFramePr>
          <p:cNvPr id="9" name="Diagram 8"/>
          <p:cNvGraphicFramePr/>
          <p:nvPr>
            <p:extLst>
              <p:ext uri="{D42A27DB-BD31-4B8C-83A1-F6EECF244321}">
                <p14:modId xmlns:p14="http://schemas.microsoft.com/office/powerpoint/2010/main" val="1107402438"/>
              </p:ext>
            </p:extLst>
          </p:nvPr>
        </p:nvGraphicFramePr>
        <p:xfrm>
          <a:off x="533400" y="1219200"/>
          <a:ext cx="7924800" cy="5349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Рисунок 11" descr="pempal-logo.jp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0"/>
            <a:ext cx="7048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8000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13736</TotalTime>
  <Words>3222</Words>
  <Application>Microsoft Office PowerPoint</Application>
  <PresentationFormat>On-screen Show (4:3)</PresentationFormat>
  <Paragraphs>352</Paragraphs>
  <Slides>26</Slides>
  <Notes>11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3" baseType="lpstr">
      <vt:lpstr>Aharoni</vt:lpstr>
      <vt:lpstr>Arial</vt:lpstr>
      <vt:lpstr>Bradley Hand ITC</vt:lpstr>
      <vt:lpstr>Calibri</vt:lpstr>
      <vt:lpstr>Times New Roman</vt:lpstr>
      <vt:lpstr>Office Theme</vt:lpstr>
      <vt:lpstr>Worksheet</vt:lpstr>
      <vt:lpstr>Budget Community of Practice (BCOP)</vt:lpstr>
      <vt:lpstr>PEMPAL STRATEGY GOAL/IMPACT </vt:lpstr>
      <vt:lpstr>IMPACTS OF BCOP WORK - EXAMPLES</vt:lpstr>
      <vt:lpstr>PowerPoint Presentation</vt:lpstr>
      <vt:lpstr>Example of recent Budget Literacy Survey results: Availability of Budget Documentation</vt:lpstr>
      <vt:lpstr>What are the Key Challenges to improving Budget Literacy?</vt:lpstr>
      <vt:lpstr>Example of Approach and Value of Working Groups</vt:lpstr>
      <vt:lpstr> PEMPAL STRATEGY OUTCOME </vt:lpstr>
      <vt:lpstr>PowerPoint Presentation</vt:lpstr>
      <vt:lpstr>Objective 1: PFM PRIORITIES OF MEMBER GOVERNMENTS ARE ADDRESSED BY THE PFM NETWORK PLATFORM (1)</vt:lpstr>
      <vt:lpstr>Objective 1: PFM PRIORITIES OF MEMBER GOVERNMENTS ARE ADDRESSED BY THE PFM NETWORK PLATFORM (2)</vt:lpstr>
      <vt:lpstr>PowerPoint Presentation</vt:lpstr>
      <vt:lpstr>Objective 2: QUALITY RESOURCES AND NETWORK SERVICES (1)</vt:lpstr>
      <vt:lpstr>PowerPoint Presentation</vt:lpstr>
      <vt:lpstr>Objective 2: QUALITY RESOURCES AND NETWORK SERVICES, SUPPORTING RELEVANT PFM PRACTICES, ARE PROVIDED TO MEMBERS (2)</vt:lpstr>
      <vt:lpstr>Objective 2: QUALITY RESOURCES AND NETWORK SERVICES, SUPPORTING RELEVANT PFM PRACTICES, ARE PROVIDED TO MEMBERS (3)</vt:lpstr>
      <vt:lpstr>Objective 2: QUALITY RESOURCES AND NETWORK SERVICES, SUPPORTING RELEVANT PFM PRACTICES, ARE PROVIDED TO MEMBERS (4)</vt:lpstr>
      <vt:lpstr>PowerPoint Presentation</vt:lpstr>
      <vt:lpstr> Objective 3: A FINANCIALLY-VIABLE NETWORK OF PFM PROFESSIONALS, COMMITTED TO IMPROVING PFM PRACTICES, IS BUILT AND MAINTAINED (1)</vt:lpstr>
      <vt:lpstr> Objective 3: A FINANCIALLY-VIABLE NETWORK OF PFM PROFESSIONALS, COMMITTED TO IMPROVING PFM PRACTICES, IS BUILT AND MAINTAINED (2)</vt:lpstr>
      <vt:lpstr>Objective 3: A FINANCIALLY-VIABLE NETWORK OF PFM PROFESSIONALS, COMMITTED TO IMPROVING PFM PRACTICES, IS BUILT AND MAINTAINED (3)</vt:lpstr>
      <vt:lpstr>Objective 3: A FINANCIALLY-VIABLE NETWORK OF PFM PROFESSIONALS, COMMITTED TO IMPROVING PFM PRACTICES, IS BUILT AND MAINTAINED (4)</vt:lpstr>
      <vt:lpstr>PowerPoint Presentation</vt:lpstr>
      <vt:lpstr>PowerPoint Presentation</vt:lpstr>
      <vt:lpstr>PowerPoint Presentation</vt:lpstr>
      <vt:lpstr>PowerPoint Presentation</vt:lpstr>
    </vt:vector>
  </TitlesOfParts>
  <Company>CEF</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BCOP presentation to PEMPAL Strategy MTR</dc:title>
  <dc:creator>Deanna Aubrey</dc:creator>
  <cp:keywords>Mid-term Review of PEMPAL Strategy</cp:keywords>
  <cp:lastModifiedBy>Ksenia Galantsova</cp:lastModifiedBy>
  <cp:revision>768</cp:revision>
  <cp:lastPrinted>2015-06-09T15:20:47Z</cp:lastPrinted>
  <dcterms:created xsi:type="dcterms:W3CDTF">2012-02-13T09:14:10Z</dcterms:created>
  <dcterms:modified xsi:type="dcterms:W3CDTF">2015-07-20T11:07:14Z</dcterms:modified>
  <cp:category>PEMPAL Strategy review</cp:category>
</cp:coreProperties>
</file>