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22" r:id="rId2"/>
    <p:sldId id="411" r:id="rId3"/>
    <p:sldId id="444" r:id="rId4"/>
    <p:sldId id="432" r:id="rId5"/>
    <p:sldId id="427" r:id="rId6"/>
    <p:sldId id="429" r:id="rId7"/>
    <p:sldId id="426" r:id="rId8"/>
    <p:sldId id="430" r:id="rId9"/>
    <p:sldId id="415" r:id="rId10"/>
    <p:sldId id="380" r:id="rId11"/>
    <p:sldId id="431" r:id="rId12"/>
    <p:sldId id="416" r:id="rId13"/>
    <p:sldId id="437" r:id="rId14"/>
    <p:sldId id="442" r:id="rId15"/>
    <p:sldId id="381" r:id="rId16"/>
    <p:sldId id="434" r:id="rId17"/>
    <p:sldId id="436" r:id="rId18"/>
    <p:sldId id="417" r:id="rId19"/>
    <p:sldId id="438" r:id="rId20"/>
    <p:sldId id="387" r:id="rId21"/>
    <p:sldId id="439" r:id="rId22"/>
    <p:sldId id="425" r:id="rId23"/>
    <p:sldId id="418" r:id="rId24"/>
    <p:sldId id="440" r:id="rId25"/>
    <p:sldId id="403" r:id="rId26"/>
    <p:sldId id="441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0323" autoAdjust="0"/>
  </p:normalViewPr>
  <p:slideViewPr>
    <p:cSldViewPr>
      <p:cViewPr varScale="1">
        <p:scale>
          <a:sx n="105" d="100"/>
          <a:sy n="105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\AppData\Local\Temp\Graphs%20for%20survey%20results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3293043555498696"/>
          <c:y val="4.6296296296296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'[Graphs for survey results presentation.xlsx]Slide 16'!$Q$3</c:f>
              <c:strCache>
                <c:ptCount val="1"/>
                <c:pt idx="0">
                  <c:v>Количество стран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'[Graphs for survey results presentation.xlsx]Slide 16'!$P$4:$P$13</c:f>
              <c:strCache>
                <c:ptCount val="10"/>
                <c:pt idx="0">
                  <c:v>Отсутствие доступа к надежным средствам массовой информации и (или) коммуникационным технологиям</c:v>
                </c:pt>
                <c:pt idx="1">
                  <c:v> Апатия и (или) отсутствие интереса со стороны граждан</c:v>
                </c:pt>
                <c:pt idx="2">
                  <c:v>замешательство из-за огромного объема информации, которая представляется в настоящее время</c:v>
                </c:pt>
                <c:pt idx="3">
                  <c:v>Неверное понимание экономических и технических концепций и терминологии</c:v>
                </c:pt>
                <c:pt idx="4">
                  <c:v>Отсутствие понимания роли правительства</c:v>
                </c:pt>
                <c:pt idx="5">
                  <c:v>Отсутствие бюджета для финансирования инициатив правительства</c:v>
                </c:pt>
                <c:pt idx="6">
                  <c:v>Неясные бюджетные процессы и практики</c:v>
                </c:pt>
                <c:pt idx="7">
                  <c:v>Слабый сектор гражданского общества</c:v>
                </c:pt>
                <c:pt idx="8">
                  <c:v>Слабые или предвзятые средства массовой информации</c:v>
                </c:pt>
                <c:pt idx="9">
                  <c:v>Слабая бюджетная грамотность в правительстве</c:v>
                </c:pt>
              </c:strCache>
            </c:strRef>
          </c:cat>
          <c:val>
            <c:numRef>
              <c:f>'[Graphs for survey results presentation.xlsx]Slide 16'!$Q$4:$Q$13</c:f>
              <c:numCache>
                <c:formatCode>General</c:formatCode>
                <c:ptCount val="10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11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9178408"/>
        <c:axId val="469617208"/>
      </c:barChart>
      <c:catAx>
        <c:axId val="469178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617208"/>
        <c:crosses val="autoZero"/>
        <c:auto val="1"/>
        <c:lblAlgn val="ctr"/>
        <c:lblOffset val="100"/>
        <c:noMultiLvlLbl val="0"/>
      </c:catAx>
      <c:valAx>
        <c:axId val="46961720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691784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B1B66CA7-3413-40F8-BA96-7ECBC55E0C09}">
      <dgm:prSet custT="1"/>
      <dgm:spPr/>
      <dgm:t>
        <a:bodyPr/>
        <a:lstStyle/>
        <a:p>
          <a:pPr algn="just"/>
          <a:r>
            <a:rPr lang="ru-RU" sz="1800" b="0" dirty="0" smtClean="0"/>
            <a:t>Задача </a:t>
          </a:r>
          <a:r>
            <a:rPr lang="en-US" sz="1800" b="0" dirty="0" smtClean="0"/>
            <a:t>1</a:t>
          </a:r>
          <a:r>
            <a:rPr lang="en-US" sz="1800" b="0" dirty="0"/>
            <a:t>: </a:t>
          </a:r>
          <a:r>
            <a:rPr lang="ru-RU" sz="1800" b="0" dirty="0" smtClean="0"/>
            <a:t>В центре внимания сети - приоритеты в области УГФ стран – участников </a:t>
          </a:r>
          <a:r>
            <a:rPr lang="en-US" sz="1800" b="0" dirty="0" smtClean="0"/>
            <a:t>PEMPAL</a:t>
          </a:r>
          <a:endParaRPr lang="en-US" sz="1800" dirty="0"/>
        </a:p>
      </dgm:t>
    </dgm:pt>
    <dgm:pt modelId="{26040911-C236-4419-9D75-552E3D029C6D}">
      <dgm:prSet phldrT="[Text]" custT="1"/>
      <dgm:spPr/>
      <dgm:t>
        <a:bodyPr/>
        <a:lstStyle/>
        <a:p>
          <a:pPr algn="l"/>
          <a:r>
            <a:rPr lang="ru-RU" sz="1200" b="1" dirty="0" smtClean="0"/>
            <a:t>ГЛУБИНА И АКТУАЛЬНОСТЬ</a:t>
          </a:r>
          <a:endParaRPr lang="en-US" sz="1200" b="1" dirty="0"/>
        </a:p>
      </dgm:t>
    </dgm:pt>
    <dgm:pt modelId="{EF680FCE-A367-4520-B5FD-67EA18E7DC2C}" type="sibTrans" cxnId="{3E250AA8-3E0C-4193-91E0-A483960A3449}">
      <dgm:prSet/>
      <dgm:spPr/>
      <dgm:t>
        <a:bodyPr/>
        <a:lstStyle/>
        <a:p>
          <a:endParaRPr lang="en-US"/>
        </a:p>
      </dgm:t>
    </dgm:pt>
    <dgm:pt modelId="{2AA8BA84-87FF-4638-8871-153093E2AF45}" type="parTrans" cxnId="{3E250AA8-3E0C-4193-91E0-A483960A3449}">
      <dgm:prSet/>
      <dgm:spPr/>
      <dgm:t>
        <a:bodyPr/>
        <a:lstStyle/>
        <a:p>
          <a:endParaRPr lang="en-US"/>
        </a:p>
      </dgm:t>
    </dgm:pt>
    <dgm:pt modelId="{309F1DF4-5854-4B0E-A124-540D507AC155}" type="sibTrans" cxnId="{A57C7BFD-6D28-4723-8027-F9EC6A38111E}">
      <dgm:prSet/>
      <dgm:spPr/>
      <dgm:t>
        <a:bodyPr/>
        <a:lstStyle/>
        <a:p>
          <a:endParaRPr lang="en-US"/>
        </a:p>
      </dgm:t>
    </dgm:pt>
    <dgm:pt modelId="{D460ED38-06FD-4DD8-AA69-E00E953DC72C}" type="parTrans" cxnId="{A57C7BFD-6D28-4723-8027-F9EC6A38111E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DC415831-17CC-41B6-830D-12DCBA00840E}" type="pres">
      <dgm:prSet presAssocID="{26040911-C236-4419-9D75-552E3D029C6D}" presName="aNode" presStyleLbl="fgAcc1" presStyleIdx="0" presStyleCnt="1" custScaleX="196202" custScaleY="19883" custLinFactY="42377" custLinFactNeighborX="-834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0257C-0F8E-402F-BEC5-B3D9728137C1}" type="pres">
      <dgm:prSet presAssocID="{26040911-C236-4419-9D75-552E3D029C6D}" presName="aSpace" presStyleCnt="0"/>
      <dgm:spPr/>
    </dgm:pt>
  </dgm:ptLst>
  <dgm:cxnLst>
    <dgm:cxn modelId="{2BB1BD5E-8382-47C6-87E0-61E47C01C4E8}" type="presOf" srcId="{F81EB005-E4CC-4982-96FF-E7339FF18516}" destId="{3FC5D54D-3FA4-44B6-AC6E-6163E51C4437}" srcOrd="0" destOrd="0" presId="urn:microsoft.com/office/officeart/2005/8/layout/pyramid2"/>
    <dgm:cxn modelId="{3E250AA8-3E0C-4193-91E0-A483960A3449}" srcId="{F81EB005-E4CC-4982-96FF-E7339FF18516}" destId="{26040911-C236-4419-9D75-552E3D029C6D}" srcOrd="0" destOrd="0" parTransId="{2AA8BA84-87FF-4638-8871-153093E2AF45}" sibTransId="{EF680FCE-A367-4520-B5FD-67EA18E7DC2C}"/>
    <dgm:cxn modelId="{A57C7BFD-6D28-4723-8027-F9EC6A38111E}" srcId="{26040911-C236-4419-9D75-552E3D029C6D}" destId="{B1B66CA7-3413-40F8-BA96-7ECBC55E0C09}" srcOrd="0" destOrd="0" parTransId="{D460ED38-06FD-4DD8-AA69-E00E953DC72C}" sibTransId="{309F1DF4-5854-4B0E-A124-540D507AC155}"/>
    <dgm:cxn modelId="{C655244F-B252-4E9B-A883-6B18102F252C}" type="presOf" srcId="{26040911-C236-4419-9D75-552E3D029C6D}" destId="{DC415831-17CC-41B6-830D-12DCBA00840E}" srcOrd="0" destOrd="0" presId="urn:microsoft.com/office/officeart/2005/8/layout/pyramid2"/>
    <dgm:cxn modelId="{3BA7963E-52F6-4571-8891-6A5EE14BBA76}" type="presOf" srcId="{B1B66CA7-3413-40F8-BA96-7ECBC55E0C09}" destId="{DC415831-17CC-41B6-830D-12DCBA00840E}" srcOrd="0" destOrd="1" presId="urn:microsoft.com/office/officeart/2005/8/layout/pyramid2"/>
    <dgm:cxn modelId="{1F7E7EE2-6975-4C34-AC61-6C15BADC1233}" type="presParOf" srcId="{3FC5D54D-3FA4-44B6-AC6E-6163E51C4437}" destId="{0F1BBC3F-E82A-4544-9BB1-385302DB41E7}" srcOrd="0" destOrd="0" presId="urn:microsoft.com/office/officeart/2005/8/layout/pyramid2"/>
    <dgm:cxn modelId="{4CFBB63C-8BF8-461D-9377-881F9CF26B2C}" type="presParOf" srcId="{3FC5D54D-3FA4-44B6-AC6E-6163E51C4437}" destId="{F1D1E40D-4F5C-484C-9F89-645143443D80}" srcOrd="1" destOrd="0" presId="urn:microsoft.com/office/officeart/2005/8/layout/pyramid2"/>
    <dgm:cxn modelId="{9B5D47E2-DDC9-4D4B-9372-A25F9DB1F8D7}" type="presParOf" srcId="{F1D1E40D-4F5C-484C-9F89-645143443D80}" destId="{DC415831-17CC-41B6-830D-12DCBA00840E}" srcOrd="0" destOrd="0" presId="urn:microsoft.com/office/officeart/2005/8/layout/pyramid2"/>
    <dgm:cxn modelId="{F320C263-E07F-4CCD-A5A2-922E3586178E}" type="presParOf" srcId="{F1D1E40D-4F5C-484C-9F89-645143443D80}" destId="{AE80257C-0F8E-402F-BEC5-B3D9728137C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4ABCDCE8-C60E-42FE-A985-622F03703AE9}">
      <dgm:prSet custT="1"/>
      <dgm:spPr/>
      <dgm:t>
        <a:bodyPr/>
        <a:lstStyle/>
        <a:p>
          <a:pPr algn="just"/>
          <a:r>
            <a:rPr lang="ru-RU" sz="1800" b="0" dirty="0" smtClean="0"/>
            <a:t>Задача </a:t>
          </a:r>
          <a:r>
            <a:rPr lang="en-US" sz="1800" b="0" dirty="0" smtClean="0"/>
            <a:t>2</a:t>
          </a:r>
          <a:r>
            <a:rPr lang="en-US" sz="1800" b="0" dirty="0"/>
            <a:t>:</a:t>
          </a:r>
          <a:r>
            <a:rPr lang="bs-Latn-BA" sz="1800" b="0" dirty="0"/>
            <a:t> </a:t>
          </a:r>
          <a:r>
            <a:rPr lang="ru-RU" sz="1800" b="0" dirty="0" smtClean="0"/>
            <a:t>Членам предоставляются качественные ресурсы и услуги</a:t>
          </a:r>
          <a:r>
            <a:rPr lang="en-US" sz="1800" b="0" dirty="0" smtClean="0"/>
            <a:t> </a:t>
          </a:r>
          <a:r>
            <a:rPr lang="ru-RU" sz="1800" b="0" dirty="0" smtClean="0"/>
            <a:t>по организации </a:t>
          </a:r>
          <a:r>
            <a:rPr lang="ru-RU" sz="1800" b="0" dirty="0" err="1" smtClean="0"/>
            <a:t>взаимообучения</a:t>
          </a:r>
          <a:endParaRPr lang="en-US" sz="1800" b="0" dirty="0"/>
        </a:p>
      </dgm:t>
    </dgm:pt>
    <dgm:pt modelId="{6230B75E-809D-43E3-82BA-A2BC4137A063}">
      <dgm:prSet phldrT="[Text]" custT="1"/>
      <dgm:spPr/>
      <dgm:t>
        <a:bodyPr/>
        <a:lstStyle/>
        <a:p>
          <a:pPr algn="l"/>
          <a:endParaRPr lang="en-US" sz="1200" b="1" dirty="0"/>
        </a:p>
      </dgm:t>
    </dgm:pt>
    <dgm:pt modelId="{0871BD56-5EA1-4474-8579-6D179437C6E8}" type="sibTrans" cxnId="{CC93BB5B-2775-4C78-892E-AC6A8C077736}">
      <dgm:prSet/>
      <dgm:spPr/>
      <dgm:t>
        <a:bodyPr/>
        <a:lstStyle/>
        <a:p>
          <a:endParaRPr lang="en-US"/>
        </a:p>
      </dgm:t>
    </dgm:pt>
    <dgm:pt modelId="{9C42AD0F-4D42-428E-B7E2-F965A8E1B31A}" type="parTrans" cxnId="{CC93BB5B-2775-4C78-892E-AC6A8C077736}">
      <dgm:prSet/>
      <dgm:spPr/>
      <dgm:t>
        <a:bodyPr/>
        <a:lstStyle/>
        <a:p>
          <a:endParaRPr lang="en-US"/>
        </a:p>
      </dgm:t>
    </dgm:pt>
    <dgm:pt modelId="{DC1EB96F-A947-4DED-8321-BCD277F910B3}" type="sibTrans" cxnId="{02BCF3A3-C698-4FDB-9D9A-8D05E90EAC27}">
      <dgm:prSet/>
      <dgm:spPr/>
      <dgm:t>
        <a:bodyPr/>
        <a:lstStyle/>
        <a:p>
          <a:endParaRPr lang="en-US"/>
        </a:p>
      </dgm:t>
    </dgm:pt>
    <dgm:pt modelId="{0622AC93-27BE-45B9-9FD0-A28EDE542C2F}" type="parTrans" cxnId="{02BCF3A3-C698-4FDB-9D9A-8D05E90EAC27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D77215B8-CA8E-4BD9-9894-57C945721220}" type="pres">
      <dgm:prSet presAssocID="{6230B75E-809D-43E3-82BA-A2BC4137A063}" presName="aNode" presStyleLbl="fgAcc1" presStyleIdx="0" presStyleCnt="1" custScaleX="193115" custScaleY="25473" custLinFactY="22325" custLinFactNeighborX="-917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58834-2BBE-4E79-BF37-A8B0F3A504C6}" type="pres">
      <dgm:prSet presAssocID="{6230B75E-809D-43E3-82BA-A2BC4137A063}" presName="aSpace" presStyleCnt="0"/>
      <dgm:spPr/>
    </dgm:pt>
  </dgm:ptLst>
  <dgm:cxnLst>
    <dgm:cxn modelId="{CC93BB5B-2775-4C78-892E-AC6A8C077736}" srcId="{F81EB005-E4CC-4982-96FF-E7339FF18516}" destId="{6230B75E-809D-43E3-82BA-A2BC4137A063}" srcOrd="0" destOrd="0" parTransId="{9C42AD0F-4D42-428E-B7E2-F965A8E1B31A}" sibTransId="{0871BD56-5EA1-4474-8579-6D179437C6E8}"/>
    <dgm:cxn modelId="{02BCF3A3-C698-4FDB-9D9A-8D05E90EAC27}" srcId="{6230B75E-809D-43E3-82BA-A2BC4137A063}" destId="{4ABCDCE8-C60E-42FE-A985-622F03703AE9}" srcOrd="0" destOrd="0" parTransId="{0622AC93-27BE-45B9-9FD0-A28EDE542C2F}" sibTransId="{DC1EB96F-A947-4DED-8321-BCD277F910B3}"/>
    <dgm:cxn modelId="{5ADBD2BC-19DF-42D0-A6BE-2A560DDDAF1E}" type="presOf" srcId="{6230B75E-809D-43E3-82BA-A2BC4137A063}" destId="{D77215B8-CA8E-4BD9-9894-57C945721220}" srcOrd="0" destOrd="0" presId="urn:microsoft.com/office/officeart/2005/8/layout/pyramid2"/>
    <dgm:cxn modelId="{28FB063C-8629-4527-BE12-F415ED8F526B}" type="presOf" srcId="{F81EB005-E4CC-4982-96FF-E7339FF18516}" destId="{3FC5D54D-3FA4-44B6-AC6E-6163E51C4437}" srcOrd="0" destOrd="0" presId="urn:microsoft.com/office/officeart/2005/8/layout/pyramid2"/>
    <dgm:cxn modelId="{39FDFEF4-F8C1-4187-85E7-273D85F7A3C3}" type="presOf" srcId="{4ABCDCE8-C60E-42FE-A985-622F03703AE9}" destId="{D77215B8-CA8E-4BD9-9894-57C945721220}" srcOrd="0" destOrd="1" presId="urn:microsoft.com/office/officeart/2005/8/layout/pyramid2"/>
    <dgm:cxn modelId="{FCB0B29D-B796-4D69-A228-0EF196B54A8E}" type="presParOf" srcId="{3FC5D54D-3FA4-44B6-AC6E-6163E51C4437}" destId="{0F1BBC3F-E82A-4544-9BB1-385302DB41E7}" srcOrd="0" destOrd="0" presId="urn:microsoft.com/office/officeart/2005/8/layout/pyramid2"/>
    <dgm:cxn modelId="{2B823C4E-C57A-44B1-BC90-C05E549145D7}" type="presParOf" srcId="{3FC5D54D-3FA4-44B6-AC6E-6163E51C4437}" destId="{F1D1E40D-4F5C-484C-9F89-645143443D80}" srcOrd="1" destOrd="0" presId="urn:microsoft.com/office/officeart/2005/8/layout/pyramid2"/>
    <dgm:cxn modelId="{C2EC2661-6111-4427-A95F-487229DCB06F}" type="presParOf" srcId="{F1D1E40D-4F5C-484C-9F89-645143443D80}" destId="{D77215B8-CA8E-4BD9-9894-57C945721220}" srcOrd="0" destOrd="0" presId="urn:microsoft.com/office/officeart/2005/8/layout/pyramid2"/>
    <dgm:cxn modelId="{CA6E7846-E781-4F61-A5D2-5BA442D1D3D7}" type="presParOf" srcId="{F1D1E40D-4F5C-484C-9F89-645143443D80}" destId="{FEB58834-2BBE-4E79-BF37-A8B0F3A504C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7D027C76-35BE-442B-AD46-42305CACF496}">
      <dgm:prSet custT="1"/>
      <dgm:spPr/>
      <dgm:t>
        <a:bodyPr/>
        <a:lstStyle/>
        <a:p>
          <a:pPr algn="just"/>
          <a:endParaRPr lang="en-US" sz="1800" b="0" dirty="0"/>
        </a:p>
      </dgm:t>
    </dgm:pt>
    <dgm:pt modelId="{5E20366B-AE5E-4A64-9104-8C4A032910D5}">
      <dgm:prSet custT="1"/>
      <dgm:spPr/>
      <dgm:t>
        <a:bodyPr/>
        <a:lstStyle/>
        <a:p>
          <a:pPr algn="just"/>
          <a:r>
            <a:rPr lang="ru-RU" sz="1800" b="0" dirty="0" smtClean="0"/>
            <a:t>Задача </a:t>
          </a:r>
          <a:r>
            <a:rPr lang="en-US" sz="1800" b="0" dirty="0" smtClean="0"/>
            <a:t>3</a:t>
          </a:r>
          <a:r>
            <a:rPr lang="en-US" sz="1800" b="0" dirty="0"/>
            <a:t>:</a:t>
          </a:r>
          <a:r>
            <a:rPr lang="bs-Latn-BA" sz="1800" b="0" dirty="0"/>
            <a:t> </a:t>
          </a:r>
          <a:r>
            <a:rPr lang="ru-RU" sz="1800" b="0" dirty="0" smtClean="0"/>
            <a:t>Создана и действует финансово-устойчивая </a:t>
          </a:r>
          <a:r>
            <a:rPr lang="ru-RU" sz="1800" dirty="0" smtClean="0"/>
            <a:t>сеть профессионалов в области управления государственными финансами, призванная улучшить практики в области УГФ</a:t>
          </a:r>
          <a:endParaRPr lang="en-US" sz="1800" b="0" dirty="0"/>
        </a:p>
      </dgm:t>
    </dgm:pt>
    <dgm:pt modelId="{6230B75E-809D-43E3-82BA-A2BC4137A063}">
      <dgm:prSet phldrT="[Text]" custT="1"/>
      <dgm:spPr/>
      <dgm:t>
        <a:bodyPr/>
        <a:lstStyle/>
        <a:p>
          <a:pPr algn="l"/>
          <a:r>
            <a:rPr lang="ru-RU" sz="1200" b="1" dirty="0" smtClean="0"/>
            <a:t>КАЧЕСТВО</a:t>
          </a:r>
          <a:endParaRPr lang="en-US" sz="1200" b="1" dirty="0"/>
        </a:p>
      </dgm:t>
    </dgm:pt>
    <dgm:pt modelId="{0871BD56-5EA1-4474-8579-6D179437C6E8}" type="sibTrans" cxnId="{CC93BB5B-2775-4C78-892E-AC6A8C077736}">
      <dgm:prSet/>
      <dgm:spPr/>
      <dgm:t>
        <a:bodyPr/>
        <a:lstStyle/>
        <a:p>
          <a:endParaRPr lang="en-US"/>
        </a:p>
      </dgm:t>
    </dgm:pt>
    <dgm:pt modelId="{9C42AD0F-4D42-428E-B7E2-F965A8E1B31A}" type="parTrans" cxnId="{CC93BB5B-2775-4C78-892E-AC6A8C077736}">
      <dgm:prSet/>
      <dgm:spPr/>
      <dgm:t>
        <a:bodyPr/>
        <a:lstStyle/>
        <a:p>
          <a:endParaRPr lang="en-US"/>
        </a:p>
      </dgm:t>
    </dgm:pt>
    <dgm:pt modelId="{BC7A2DB4-3EBE-4D6B-AA41-0D70EEC3C653}" type="sibTrans" cxnId="{565D3689-A8F1-4B94-AA73-9D8E17AE4B0F}">
      <dgm:prSet/>
      <dgm:spPr/>
      <dgm:t>
        <a:bodyPr/>
        <a:lstStyle/>
        <a:p>
          <a:endParaRPr lang="hu-HU"/>
        </a:p>
      </dgm:t>
    </dgm:pt>
    <dgm:pt modelId="{5C0C31EF-D2C0-4D08-9A20-F2458FB6C919}" type="parTrans" cxnId="{565D3689-A8F1-4B94-AA73-9D8E17AE4B0F}">
      <dgm:prSet/>
      <dgm:spPr/>
      <dgm:t>
        <a:bodyPr/>
        <a:lstStyle/>
        <a:p>
          <a:endParaRPr lang="hu-HU"/>
        </a:p>
      </dgm:t>
    </dgm:pt>
    <dgm:pt modelId="{04470E66-0AB9-491B-B2D5-EFF256E91F68}" type="sibTrans" cxnId="{932FF725-535F-4B65-85F5-B7A896A293AC}">
      <dgm:prSet/>
      <dgm:spPr/>
      <dgm:t>
        <a:bodyPr/>
        <a:lstStyle/>
        <a:p>
          <a:endParaRPr lang="en-US"/>
        </a:p>
      </dgm:t>
    </dgm:pt>
    <dgm:pt modelId="{348D600B-91CE-438F-842F-55E7BFC2C746}" type="parTrans" cxnId="{932FF725-535F-4B65-85F5-B7A896A293AC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D77215B8-CA8E-4BD9-9894-57C945721220}" type="pres">
      <dgm:prSet presAssocID="{6230B75E-809D-43E3-82BA-A2BC4137A063}" presName="aNode" presStyleLbl="fgAcc1" presStyleIdx="0" presStyleCnt="1" custScaleX="193115" custScaleY="27939" custLinFactNeighborX="-8468" custLinFactNeighborY="60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58834-2BBE-4E79-BF37-A8B0F3A504C6}" type="pres">
      <dgm:prSet presAssocID="{6230B75E-809D-43E3-82BA-A2BC4137A063}" presName="aSpace" presStyleCnt="0"/>
      <dgm:spPr/>
    </dgm:pt>
  </dgm:ptLst>
  <dgm:cxnLst>
    <dgm:cxn modelId="{CC93BB5B-2775-4C78-892E-AC6A8C077736}" srcId="{F81EB005-E4CC-4982-96FF-E7339FF18516}" destId="{6230B75E-809D-43E3-82BA-A2BC4137A063}" srcOrd="0" destOrd="0" parTransId="{9C42AD0F-4D42-428E-B7E2-F965A8E1B31A}" sibTransId="{0871BD56-5EA1-4474-8579-6D179437C6E8}"/>
    <dgm:cxn modelId="{31902F64-8E36-41AD-85CD-24639FDAB074}" type="presOf" srcId="{F81EB005-E4CC-4982-96FF-E7339FF18516}" destId="{3FC5D54D-3FA4-44B6-AC6E-6163E51C4437}" srcOrd="0" destOrd="0" presId="urn:microsoft.com/office/officeart/2005/8/layout/pyramid2"/>
    <dgm:cxn modelId="{565D3689-A8F1-4B94-AA73-9D8E17AE4B0F}" srcId="{6230B75E-809D-43E3-82BA-A2BC4137A063}" destId="{7D027C76-35BE-442B-AD46-42305CACF496}" srcOrd="1" destOrd="0" parTransId="{5C0C31EF-D2C0-4D08-9A20-F2458FB6C919}" sibTransId="{BC7A2DB4-3EBE-4D6B-AA41-0D70EEC3C653}"/>
    <dgm:cxn modelId="{8AEF159E-4E46-4543-B69F-049D2E9D8FB7}" type="presOf" srcId="{6230B75E-809D-43E3-82BA-A2BC4137A063}" destId="{D77215B8-CA8E-4BD9-9894-57C945721220}" srcOrd="0" destOrd="0" presId="urn:microsoft.com/office/officeart/2005/8/layout/pyramid2"/>
    <dgm:cxn modelId="{D92ABEA9-14C6-4F1B-8CEE-21A1CF4F06F8}" type="presOf" srcId="{7D027C76-35BE-442B-AD46-42305CACF496}" destId="{D77215B8-CA8E-4BD9-9894-57C945721220}" srcOrd="0" destOrd="2" presId="urn:microsoft.com/office/officeart/2005/8/layout/pyramid2"/>
    <dgm:cxn modelId="{2FDAE9DD-DFD2-4231-BD29-3EED2D562E54}" type="presOf" srcId="{5E20366B-AE5E-4A64-9104-8C4A032910D5}" destId="{D77215B8-CA8E-4BD9-9894-57C945721220}" srcOrd="0" destOrd="1" presId="urn:microsoft.com/office/officeart/2005/8/layout/pyramid2"/>
    <dgm:cxn modelId="{932FF725-535F-4B65-85F5-B7A896A293AC}" srcId="{6230B75E-809D-43E3-82BA-A2BC4137A063}" destId="{5E20366B-AE5E-4A64-9104-8C4A032910D5}" srcOrd="0" destOrd="0" parTransId="{348D600B-91CE-438F-842F-55E7BFC2C746}" sibTransId="{04470E66-0AB9-491B-B2D5-EFF256E91F68}"/>
    <dgm:cxn modelId="{0EE02C15-F2F5-46B8-ADF9-51B19C604C55}" type="presParOf" srcId="{3FC5D54D-3FA4-44B6-AC6E-6163E51C4437}" destId="{0F1BBC3F-E82A-4544-9BB1-385302DB41E7}" srcOrd="0" destOrd="0" presId="urn:microsoft.com/office/officeart/2005/8/layout/pyramid2"/>
    <dgm:cxn modelId="{1B618930-E1AF-45F8-8BBD-A9A1B45DC613}" type="presParOf" srcId="{3FC5D54D-3FA4-44B6-AC6E-6163E51C4437}" destId="{F1D1E40D-4F5C-484C-9F89-645143443D80}" srcOrd="1" destOrd="0" presId="urn:microsoft.com/office/officeart/2005/8/layout/pyramid2"/>
    <dgm:cxn modelId="{C4CDDB38-C4F9-434F-BE38-717B538E8DB1}" type="presParOf" srcId="{F1D1E40D-4F5C-484C-9F89-645143443D80}" destId="{D77215B8-CA8E-4BD9-9894-57C945721220}" srcOrd="0" destOrd="0" presId="urn:microsoft.com/office/officeart/2005/8/layout/pyramid2"/>
    <dgm:cxn modelId="{026A98EA-B242-4AD5-8827-C8DD4B729817}" type="presParOf" srcId="{F1D1E40D-4F5C-484C-9F89-645143443D80}" destId="{FEB58834-2BBE-4E79-BF37-A8B0F3A504C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1EB005-E4CC-4982-96FF-E7339FF18516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3D8CE2B0-3145-4971-B6B6-0BC9ABF835E8}">
      <dgm:prSet custT="1"/>
      <dgm:spPr/>
      <dgm:t>
        <a:bodyPr/>
        <a:lstStyle/>
        <a:p>
          <a:pPr algn="just"/>
          <a:r>
            <a:rPr lang="ru-RU" sz="1800" b="0" dirty="0" smtClean="0"/>
            <a:t>Задача </a:t>
          </a:r>
          <a:r>
            <a:rPr lang="en-US" sz="1800" b="0" dirty="0" smtClean="0"/>
            <a:t>4</a:t>
          </a:r>
          <a:r>
            <a:rPr lang="en-US" sz="1800" dirty="0"/>
            <a:t>: </a:t>
          </a:r>
          <a:r>
            <a:rPr lang="ru-RU" sz="1800" dirty="0" smtClean="0"/>
            <a:t>высшие правительственные и политические круги четко осознают пользу и значение участия в </a:t>
          </a:r>
          <a:r>
            <a:rPr lang="en-US" sz="1800" dirty="0" smtClean="0"/>
            <a:t>PEMPAL</a:t>
          </a:r>
          <a:endParaRPr lang="en-US" sz="1800" dirty="0"/>
        </a:p>
      </dgm:t>
    </dgm:pt>
    <dgm:pt modelId="{3E5E9307-394A-41FC-9F0D-45D7D92F4E37}">
      <dgm:prSet phldrT="[Text]" custT="1"/>
      <dgm:spPr/>
      <dgm:t>
        <a:bodyPr/>
        <a:lstStyle/>
        <a:p>
          <a:pPr algn="l"/>
          <a:r>
            <a:rPr lang="ru-RU" sz="1200" b="1" dirty="0" smtClean="0"/>
            <a:t>ВОЗДЕЙСТВИЕ</a:t>
          </a:r>
          <a:endParaRPr lang="en-US" sz="1200" b="1" dirty="0"/>
        </a:p>
      </dgm:t>
    </dgm:pt>
    <dgm:pt modelId="{920A1B1C-6892-44A1-93F3-402036AE3697}" type="sibTrans" cxnId="{62E06D3C-AF9D-4DE1-8254-99DE8D064ADE}">
      <dgm:prSet/>
      <dgm:spPr/>
      <dgm:t>
        <a:bodyPr/>
        <a:lstStyle/>
        <a:p>
          <a:endParaRPr lang="en-US"/>
        </a:p>
      </dgm:t>
    </dgm:pt>
    <dgm:pt modelId="{2E091FB0-5BED-4A35-AE60-32E4079AF7F2}" type="parTrans" cxnId="{62E06D3C-AF9D-4DE1-8254-99DE8D064ADE}">
      <dgm:prSet/>
      <dgm:spPr/>
      <dgm:t>
        <a:bodyPr/>
        <a:lstStyle/>
        <a:p>
          <a:endParaRPr lang="en-US"/>
        </a:p>
      </dgm:t>
    </dgm:pt>
    <dgm:pt modelId="{768C9E36-656E-497A-9C52-2C11B46C7450}" type="sibTrans" cxnId="{A9EA2AD2-5B40-481C-BA13-4B4D77713376}">
      <dgm:prSet/>
      <dgm:spPr/>
      <dgm:t>
        <a:bodyPr/>
        <a:lstStyle/>
        <a:p>
          <a:endParaRPr lang="en-US"/>
        </a:p>
      </dgm:t>
    </dgm:pt>
    <dgm:pt modelId="{F45DA43C-19FA-4916-BF95-E6E8A430A82B}" type="parTrans" cxnId="{A9EA2AD2-5B40-481C-BA13-4B4D77713376}">
      <dgm:prSet/>
      <dgm:spPr/>
      <dgm:t>
        <a:bodyPr/>
        <a:lstStyle/>
        <a:p>
          <a:endParaRPr lang="en-US"/>
        </a:p>
      </dgm:t>
    </dgm:pt>
    <dgm:pt modelId="{3FC5D54D-3FA4-44B6-AC6E-6163E51C4437}" type="pres">
      <dgm:prSet presAssocID="{F81EB005-E4CC-4982-96FF-E7339FF18516}" presName="compositeShape" presStyleCnt="0">
        <dgm:presLayoutVars>
          <dgm:dir/>
          <dgm:resizeHandles/>
        </dgm:presLayoutVars>
      </dgm:prSet>
      <dgm:spPr/>
    </dgm:pt>
    <dgm:pt modelId="{0F1BBC3F-E82A-4544-9BB1-385302DB41E7}" type="pres">
      <dgm:prSet presAssocID="{F81EB005-E4CC-4982-96FF-E7339FF18516}" presName="pyramid" presStyleLbl="node1" presStyleIdx="0" presStyleCnt="1"/>
      <dgm:spPr/>
      <dgm:t>
        <a:bodyPr/>
        <a:lstStyle/>
        <a:p>
          <a:endParaRPr lang="en-US"/>
        </a:p>
      </dgm:t>
    </dgm:pt>
    <dgm:pt modelId="{F1D1E40D-4F5C-484C-9F89-645143443D80}" type="pres">
      <dgm:prSet presAssocID="{F81EB005-E4CC-4982-96FF-E7339FF18516}" presName="theList" presStyleCnt="0"/>
      <dgm:spPr/>
    </dgm:pt>
    <dgm:pt modelId="{8C406122-ADCC-4513-AFA1-0ECDA99643A9}" type="pres">
      <dgm:prSet presAssocID="{3E5E9307-394A-41FC-9F0D-45D7D92F4E37}" presName="aNode" presStyleLbl="fgAcc1" presStyleIdx="0" presStyleCnt="1" custScaleX="193079" custScaleY="25366" custLinFactY="-20385" custLinFactNeighborX="-1506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D41DA-345C-4E76-AE03-031A5F00765D}" type="pres">
      <dgm:prSet presAssocID="{3E5E9307-394A-41FC-9F0D-45D7D92F4E37}" presName="aSpace" presStyleCnt="0"/>
      <dgm:spPr/>
    </dgm:pt>
  </dgm:ptLst>
  <dgm:cxnLst>
    <dgm:cxn modelId="{A9EA2AD2-5B40-481C-BA13-4B4D77713376}" srcId="{3E5E9307-394A-41FC-9F0D-45D7D92F4E37}" destId="{3D8CE2B0-3145-4971-B6B6-0BC9ABF835E8}" srcOrd="0" destOrd="0" parTransId="{F45DA43C-19FA-4916-BF95-E6E8A430A82B}" sibTransId="{768C9E36-656E-497A-9C52-2C11B46C7450}"/>
    <dgm:cxn modelId="{53A6C8D6-27C4-464A-8A10-C0DC3DB6E75B}" type="presOf" srcId="{3D8CE2B0-3145-4971-B6B6-0BC9ABF835E8}" destId="{8C406122-ADCC-4513-AFA1-0ECDA99643A9}" srcOrd="0" destOrd="1" presId="urn:microsoft.com/office/officeart/2005/8/layout/pyramid2"/>
    <dgm:cxn modelId="{99CE9CD5-6974-4EF8-B77F-4857ED7692A0}" type="presOf" srcId="{F81EB005-E4CC-4982-96FF-E7339FF18516}" destId="{3FC5D54D-3FA4-44B6-AC6E-6163E51C4437}" srcOrd="0" destOrd="0" presId="urn:microsoft.com/office/officeart/2005/8/layout/pyramid2"/>
    <dgm:cxn modelId="{91E72A00-C9D6-4C1D-A564-C029648042AC}" type="presOf" srcId="{3E5E9307-394A-41FC-9F0D-45D7D92F4E37}" destId="{8C406122-ADCC-4513-AFA1-0ECDA99643A9}" srcOrd="0" destOrd="0" presId="urn:microsoft.com/office/officeart/2005/8/layout/pyramid2"/>
    <dgm:cxn modelId="{62E06D3C-AF9D-4DE1-8254-99DE8D064ADE}" srcId="{F81EB005-E4CC-4982-96FF-E7339FF18516}" destId="{3E5E9307-394A-41FC-9F0D-45D7D92F4E37}" srcOrd="0" destOrd="0" parTransId="{2E091FB0-5BED-4A35-AE60-32E4079AF7F2}" sibTransId="{920A1B1C-6892-44A1-93F3-402036AE3697}"/>
    <dgm:cxn modelId="{AEC1C59D-C296-45FE-987D-9E82F805B9A5}" type="presParOf" srcId="{3FC5D54D-3FA4-44B6-AC6E-6163E51C4437}" destId="{0F1BBC3F-E82A-4544-9BB1-385302DB41E7}" srcOrd="0" destOrd="0" presId="urn:microsoft.com/office/officeart/2005/8/layout/pyramid2"/>
    <dgm:cxn modelId="{250DBB22-9196-4398-B0D5-05ABF592D5C9}" type="presParOf" srcId="{3FC5D54D-3FA4-44B6-AC6E-6163E51C4437}" destId="{F1D1E40D-4F5C-484C-9F89-645143443D80}" srcOrd="1" destOrd="0" presId="urn:microsoft.com/office/officeart/2005/8/layout/pyramid2"/>
    <dgm:cxn modelId="{69B67566-BA54-418A-90DF-66779759087F}" type="presParOf" srcId="{F1D1E40D-4F5C-484C-9F89-645143443D80}" destId="{8C406122-ADCC-4513-AFA1-0ECDA99643A9}" srcOrd="0" destOrd="0" presId="urn:microsoft.com/office/officeart/2005/8/layout/pyramid2"/>
    <dgm:cxn modelId="{7BCCEE4F-712D-47CE-9176-42AC04DBBCA8}" type="presParOf" srcId="{F1D1E40D-4F5C-484C-9F89-645143443D80}" destId="{507D41DA-345C-4E76-AE03-031A5F00765D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F0F43-3359-469A-945E-E61A90F614E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7017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78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7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/>
              <a:t>Задача</a:t>
            </a:r>
            <a:r>
              <a:rPr lang="ru-RU" sz="1200" baseline="0" dirty="0" smtClean="0"/>
              <a:t> этой презентации</a:t>
            </a:r>
            <a:r>
              <a:rPr lang="en-US" sz="1200" dirty="0" smtClean="0"/>
              <a:t>: </a:t>
            </a:r>
            <a:r>
              <a:rPr lang="ru-RU" sz="1200" dirty="0" smtClean="0"/>
              <a:t>представить Исполкому </a:t>
            </a:r>
            <a:r>
              <a:rPr lang="en-US" sz="1200" dirty="0" smtClean="0"/>
              <a:t>PEMPAL </a:t>
            </a:r>
            <a:r>
              <a:rPr lang="ru-RU" sz="1200" dirty="0" smtClean="0"/>
              <a:t>результаты среднесрочного</a:t>
            </a:r>
            <a:r>
              <a:rPr lang="ru-RU" sz="1200" baseline="0" dirty="0" smtClean="0"/>
              <a:t> пересмотра стратегии</a:t>
            </a:r>
            <a:r>
              <a:rPr lang="ru-RU" sz="1200" dirty="0" smtClean="0"/>
              <a:t>, представленные</a:t>
            </a:r>
            <a:r>
              <a:rPr lang="ru-RU" sz="1200" baseline="0" dirty="0" smtClean="0"/>
              <a:t> БС</a:t>
            </a:r>
            <a:r>
              <a:rPr lang="en-US" sz="1200" dirty="0" smtClean="0"/>
              <a:t>.</a:t>
            </a:r>
          </a:p>
          <a:p>
            <a:pPr algn="just"/>
            <a:endParaRPr lang="en-US" sz="1200" dirty="0" smtClean="0"/>
          </a:p>
          <a:p>
            <a:pPr algn="just"/>
            <a:r>
              <a:rPr lang="ru-RU" sz="1200" dirty="0" smtClean="0"/>
              <a:t>Проект отчета</a:t>
            </a:r>
            <a:r>
              <a:rPr lang="ru-RU" sz="1200" baseline="0" dirty="0" smtClean="0"/>
              <a:t> о пересмотре был составлен Ресурсной группой БС, затем проект был изучен Исполнительным комитетом БС, по необходимости был дополнен, в т.ч. историями успеха </a:t>
            </a:r>
            <a:r>
              <a:rPr lang="ru-RU" sz="1200" dirty="0" smtClean="0"/>
              <a:t>и высказываниями</a:t>
            </a:r>
            <a:r>
              <a:rPr lang="ru-RU" sz="1200" baseline="0" dirty="0" smtClean="0"/>
              <a:t> высших должностных лиц </a:t>
            </a:r>
            <a:r>
              <a:rPr lang="ru-RU" sz="1200" dirty="0" smtClean="0"/>
              <a:t>из государств-членов о пользе и значении </a:t>
            </a:r>
            <a:r>
              <a:rPr lang="en-US" sz="1200" dirty="0" smtClean="0"/>
              <a:t>PEMPAL.</a:t>
            </a:r>
          </a:p>
          <a:p>
            <a:pPr algn="just"/>
            <a:endParaRPr lang="en-US" sz="1200" dirty="0" smtClean="0"/>
          </a:p>
          <a:p>
            <a:pPr algn="just"/>
            <a:r>
              <a:rPr lang="ru-RU" sz="1200" dirty="0" smtClean="0"/>
              <a:t>Результаты</a:t>
            </a:r>
            <a:r>
              <a:rPr lang="ru-RU" sz="1200" baseline="0" dirty="0" smtClean="0"/>
              <a:t> среднесрочного пересмотра стратегии были также представлены всем участникам Бюджетного сообщества на пленуме </a:t>
            </a:r>
            <a:r>
              <a:rPr lang="en-US" sz="1200" dirty="0" smtClean="0"/>
              <a:t>2015 </a:t>
            </a:r>
            <a:r>
              <a:rPr lang="ru-RU" sz="1200" dirty="0" smtClean="0"/>
              <a:t>г. в Армении, а </a:t>
            </a:r>
            <a:r>
              <a:rPr lang="en-US" sz="1200" dirty="0" smtClean="0"/>
              <a:t>27/61 (44%) </a:t>
            </a:r>
            <a:r>
              <a:rPr lang="ru-RU" sz="1200" dirty="0" smtClean="0"/>
              <a:t>стран-членов БС,</a:t>
            </a:r>
            <a:r>
              <a:rPr lang="ru-RU" sz="1200" baseline="0" dirty="0" smtClean="0"/>
              <a:t> в т.ч. большинство </a:t>
            </a:r>
            <a:r>
              <a:rPr lang="en-US" sz="1200" dirty="0" smtClean="0"/>
              <a:t>(7/10) </a:t>
            </a:r>
            <a:r>
              <a:rPr lang="ru-RU" sz="1200" dirty="0" smtClean="0"/>
              <a:t>стран, представленных</a:t>
            </a:r>
            <a:r>
              <a:rPr lang="ru-RU" sz="1200" baseline="0" dirty="0" smtClean="0"/>
              <a:t> в </a:t>
            </a:r>
            <a:r>
              <a:rPr lang="ru-RU" sz="1200" dirty="0" smtClean="0"/>
              <a:t>Исполнительном комитете БС, ответили на вопросы анкеты для среднесрочного</a:t>
            </a:r>
            <a:r>
              <a:rPr lang="ru-RU" sz="1200" baseline="0" dirty="0" smtClean="0"/>
              <a:t> пересмотра стратегии</a:t>
            </a:r>
            <a:r>
              <a:rPr lang="en-US" sz="1200" dirty="0" smtClean="0"/>
              <a:t>.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70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2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5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5CD790-025B-4CC7-A6E2-6DDFA9087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0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32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6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544855-BF05-4DAE-BF4A-0000CA3ED603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8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4708" indent="-174708">
              <a:buFont typeface="Arial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0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4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gi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71800"/>
            <a:ext cx="2527877" cy="2857500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1924050"/>
          </a:xfrm>
        </p:spPr>
        <p:txBody>
          <a:bodyPr/>
          <a:lstStyle/>
          <a:p>
            <a:pPr eaLnBrk="1" hangingPunct="1"/>
            <a:r>
              <a:rPr lang="ru-RU" altLang="en-US" b="1" dirty="0" smtClean="0">
                <a:solidFill>
                  <a:srgbClr val="002060"/>
                </a:solidFill>
              </a:rPr>
              <a:t>Бюджетное Практикующее Сообщество</a:t>
            </a:r>
            <a:r>
              <a:rPr lang="bs-Latn-BA" altLang="en-US" b="1" dirty="0" smtClean="0">
                <a:solidFill>
                  <a:srgbClr val="002060"/>
                </a:solidFill>
              </a:rPr>
              <a:t> (</a:t>
            </a:r>
            <a:r>
              <a:rPr lang="ru-RU" altLang="en-US" b="1" dirty="0" smtClean="0">
                <a:solidFill>
                  <a:srgbClr val="002060"/>
                </a:solidFill>
              </a:rPr>
              <a:t>БС</a:t>
            </a:r>
            <a:r>
              <a:rPr lang="bs-Latn-BA" altLang="en-US" b="1" dirty="0" smtClean="0">
                <a:solidFill>
                  <a:srgbClr val="002060"/>
                </a:solidFill>
              </a:rPr>
              <a:t>)</a:t>
            </a:r>
            <a:endParaRPr lang="en-US" altLang="en-US" b="1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4143380"/>
            <a:ext cx="6400800" cy="7620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Среднесрочный обзор результатов исполнения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Стратегии БС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Результаты и проблемы</a:t>
            </a:r>
            <a:endParaRPr lang="en-US" sz="2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100" name="Рисунок 11" descr="pempa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5" descr="pempal-logo-top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524000" y="5578475"/>
            <a:ext cx="685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 smtClean="0"/>
              <a:t>Исполнительный Комитет БС</a:t>
            </a:r>
            <a:endParaRPr lang="en-US" altLang="en-US" sz="1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 smtClean="0"/>
              <a:t>Заседание Исполнительных комитетов всех сообществ</a:t>
            </a:r>
            <a:r>
              <a:rPr lang="bs-Latn-BA" altLang="en-US" sz="1800" dirty="0" smtClean="0"/>
              <a:t>, </a:t>
            </a:r>
            <a:endParaRPr lang="ru-RU" altLang="en-US" sz="1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 smtClean="0"/>
              <a:t>Вена</a:t>
            </a:r>
            <a:r>
              <a:rPr lang="en-US" altLang="en-US" sz="1800" dirty="0" smtClean="0"/>
              <a:t>, </a:t>
            </a:r>
            <a:r>
              <a:rPr lang="ru-RU" altLang="en-US" sz="1800" dirty="0" smtClean="0"/>
              <a:t>июль </a:t>
            </a:r>
            <a:r>
              <a:rPr lang="en-US" altLang="en-US" sz="1800" dirty="0" smtClean="0"/>
              <a:t>2015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301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1"/>
            <a:ext cx="8763000" cy="990600"/>
          </a:xfrm>
        </p:spPr>
        <p:txBody>
          <a:bodyPr>
            <a:normAutofit/>
          </a:bodyPr>
          <a:lstStyle/>
          <a:p>
            <a:pPr lvl="0"/>
            <a:r>
              <a:rPr lang="ru-RU" sz="2400" b="1" u="sng" dirty="0" smtClean="0"/>
              <a:t>Задача </a:t>
            </a:r>
            <a:r>
              <a:rPr lang="en-US" sz="2400" b="1" u="sng" dirty="0" smtClean="0"/>
              <a:t>1</a:t>
            </a:r>
            <a:r>
              <a:rPr lang="en-US" sz="2400" b="1" dirty="0" smtClean="0"/>
              <a:t>: </a:t>
            </a:r>
            <a:r>
              <a:rPr lang="ru-RU" sz="2400" b="1" cap="all" dirty="0"/>
              <a:t>В центре внимания сети - приоритеты в области УГФ стран – участников </a:t>
            </a:r>
            <a:r>
              <a:rPr lang="en-US" sz="2400" b="1" cap="all" dirty="0" smtClean="0"/>
              <a:t>PEMPAL</a:t>
            </a:r>
            <a:r>
              <a:rPr lang="ru-RU" sz="2400" b="1" cap="all" dirty="0" smtClean="0"/>
              <a:t> (1)</a:t>
            </a:r>
            <a:endParaRPr lang="ru-RU" sz="2400" b="1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928670"/>
            <a:ext cx="8839200" cy="52578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sz="1500" b="1" dirty="0" smtClean="0"/>
              <a:t>Планы действий БС </a:t>
            </a:r>
            <a:r>
              <a:rPr lang="en-US" sz="1500" dirty="0" smtClean="0"/>
              <a:t>: </a:t>
            </a:r>
            <a:endParaRPr lang="en-US" sz="1500" dirty="0"/>
          </a:p>
          <a:p>
            <a:pPr lvl="1"/>
            <a:r>
              <a:rPr lang="ru-RU" sz="1500" b="1" dirty="0" smtClean="0"/>
              <a:t>Консультации по приоритетным направлениям </a:t>
            </a:r>
            <a:r>
              <a:rPr lang="ru-RU" sz="1500" dirty="0" smtClean="0"/>
              <a:t>проводятся во время пленарного заседания БС </a:t>
            </a:r>
            <a:r>
              <a:rPr lang="en-US" sz="1500" dirty="0" smtClean="0"/>
              <a:t>(</a:t>
            </a:r>
            <a:r>
              <a:rPr lang="ru-RU" sz="1500" dirty="0" smtClean="0"/>
              <a:t>в феврале/марте ежегодно</a:t>
            </a:r>
            <a:r>
              <a:rPr lang="en-US" sz="1500" dirty="0" smtClean="0"/>
              <a:t>), </a:t>
            </a:r>
            <a:r>
              <a:rPr lang="ru-RU" sz="1500" dirty="0" smtClean="0"/>
              <a:t>в рамках бюджета, утверждаемого Координационным комитетом</a:t>
            </a:r>
            <a:r>
              <a:rPr lang="en-US" sz="1500" dirty="0" smtClean="0"/>
              <a:t>.</a:t>
            </a:r>
          </a:p>
          <a:p>
            <a:pPr lvl="1"/>
            <a:r>
              <a:rPr lang="ru-RU" sz="1500" b="1" dirty="0" smtClean="0"/>
              <a:t>Окончательные решения принимаются Исполнительным комитетом БС/голосованием участников</a:t>
            </a:r>
            <a:r>
              <a:rPr lang="en-US" sz="1500" dirty="0" smtClean="0"/>
              <a:t>.</a:t>
            </a:r>
          </a:p>
          <a:p>
            <a:pPr lvl="1"/>
            <a:r>
              <a:rPr lang="ru-RU" sz="1500" b="1" dirty="0" smtClean="0"/>
              <a:t>В 2015 г. были предприняты улучшения с целью обеспечить более четкую привязку Плана действий к стратегии </a:t>
            </a:r>
            <a:r>
              <a:rPr lang="en-US" sz="1500" b="1" dirty="0" smtClean="0"/>
              <a:t>PEMPAL</a:t>
            </a:r>
            <a:r>
              <a:rPr lang="en-US" sz="1500" dirty="0" smtClean="0"/>
              <a:t>. </a:t>
            </a:r>
          </a:p>
          <a:p>
            <a:pPr lvl="1"/>
            <a:r>
              <a:rPr lang="ru-RU" sz="1500" b="1" dirty="0" smtClean="0"/>
              <a:t>План находится на мониторинге Исполнительного комитета БС </a:t>
            </a:r>
            <a:r>
              <a:rPr lang="en-US" sz="1500" b="1" dirty="0" smtClean="0"/>
              <a:t>/</a:t>
            </a:r>
            <a:r>
              <a:rPr lang="ru-RU" sz="1500" b="1" dirty="0" smtClean="0"/>
              <a:t>Ресурсной группы, обсуждается на ежеквартальных собраниях</a:t>
            </a:r>
            <a:r>
              <a:rPr lang="en-US" sz="1500" dirty="0" smtClean="0"/>
              <a:t>. </a:t>
            </a:r>
            <a:r>
              <a:rPr lang="ru-RU" sz="1500" dirty="0" smtClean="0"/>
              <a:t>Председатель / заместитель председателя отчитывается о выполненной работе на собрании Координационного комитета</a:t>
            </a:r>
            <a:r>
              <a:rPr lang="en-US" sz="1500" dirty="0" smtClean="0"/>
              <a:t>.</a:t>
            </a:r>
          </a:p>
          <a:p>
            <a:pPr lvl="1"/>
            <a:r>
              <a:rPr lang="ru-RU" sz="1500" b="1" dirty="0" smtClean="0"/>
              <a:t>За эффективным расходованием средств сообщество следит совместно с Секретариатом – </a:t>
            </a:r>
            <a:r>
              <a:rPr lang="ru-RU" sz="1500" dirty="0" smtClean="0"/>
              <a:t>для этого проводятся параллельные заседания (например, приуроченные к ежегодному собранию </a:t>
            </a:r>
            <a:r>
              <a:rPr lang="en-US" sz="1500" dirty="0" smtClean="0"/>
              <a:t>SBO </a:t>
            </a:r>
            <a:r>
              <a:rPr lang="ru-RU" sz="1500" dirty="0" smtClean="0"/>
              <a:t>ОЭСР</a:t>
            </a:r>
            <a:r>
              <a:rPr lang="en-US" sz="1500" dirty="0" smtClean="0"/>
              <a:t>; </a:t>
            </a:r>
            <a:r>
              <a:rPr lang="ru-RU" sz="1500" dirty="0" smtClean="0"/>
              <a:t>к годовому пленарному заседанию, используется видеосвязь для проведения встреч рабочих групп</a:t>
            </a:r>
            <a:r>
              <a:rPr lang="en-US" sz="1500" dirty="0" smtClean="0"/>
              <a:t>). </a:t>
            </a:r>
            <a:endParaRPr lang="en-US" sz="1500" dirty="0" smtClean="0">
              <a:solidFill>
                <a:srgbClr val="FF0000"/>
              </a:solidFill>
            </a:endParaRP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</a:rPr>
              <a:t>Что можно улучшить </a:t>
            </a:r>
            <a:r>
              <a:rPr lang="en-US" sz="1500" dirty="0" smtClean="0">
                <a:solidFill>
                  <a:srgbClr val="FF0000"/>
                </a:solidFill>
              </a:rPr>
              <a:t>: </a:t>
            </a:r>
            <a:r>
              <a:rPr lang="ru-RU" sz="1500" dirty="0" smtClean="0">
                <a:solidFill>
                  <a:srgbClr val="FF0000"/>
                </a:solidFill>
              </a:rPr>
              <a:t>у БС нет собственного стратегического плана </a:t>
            </a:r>
            <a:r>
              <a:rPr lang="en-US" sz="1500" dirty="0" smtClean="0">
                <a:solidFill>
                  <a:srgbClr val="FF0000"/>
                </a:solidFill>
              </a:rPr>
              <a:t>– </a:t>
            </a:r>
            <a:r>
              <a:rPr lang="ru-RU" sz="1500" dirty="0" smtClean="0">
                <a:solidFill>
                  <a:srgbClr val="FF0000"/>
                </a:solidFill>
              </a:rPr>
              <a:t>Исполнительный комитет БС позаботится о том, чтобы БС развивался в направлении, желательном для всех участников, и для этого начнет стратегическое планирование в 20</a:t>
            </a:r>
            <a:r>
              <a:rPr lang="en-US" sz="1500" dirty="0" smtClean="0">
                <a:solidFill>
                  <a:srgbClr val="FF0000"/>
                </a:solidFill>
              </a:rPr>
              <a:t>16 </a:t>
            </a:r>
            <a:r>
              <a:rPr lang="ru-RU" sz="1500" dirty="0" smtClean="0">
                <a:solidFill>
                  <a:srgbClr val="FF0000"/>
                </a:solidFill>
              </a:rPr>
              <a:t>финансовом году, как это предусмотрено в утвержденном плане действий</a:t>
            </a:r>
            <a:r>
              <a:rPr lang="en-US" sz="1500" dirty="0" smtClean="0">
                <a:solidFill>
                  <a:srgbClr val="FF0000"/>
                </a:solidFill>
              </a:rPr>
              <a:t>. </a:t>
            </a:r>
            <a:r>
              <a:rPr lang="ru-RU" sz="1500" dirty="0" smtClean="0">
                <a:solidFill>
                  <a:srgbClr val="FF0000"/>
                </a:solidFill>
              </a:rPr>
              <a:t>Помимо официальной годовой совместной встречи всех исполкомов, других совместных инициатив ПС практически нет</a:t>
            </a:r>
            <a:r>
              <a:rPr lang="en-US" sz="1500" dirty="0" smtClean="0">
                <a:solidFill>
                  <a:srgbClr val="FF0000"/>
                </a:solidFill>
              </a:rPr>
              <a:t>. </a:t>
            </a:r>
            <a:r>
              <a:rPr lang="ru-RU" sz="1500" dirty="0" smtClean="0">
                <a:solidFill>
                  <a:srgbClr val="FF0000"/>
                </a:solidFill>
              </a:rPr>
              <a:t>Однако БС предусмотрело возможное совместное заседание с КС по вопросам учета и бюджетной отчетности в </a:t>
            </a:r>
            <a:r>
              <a:rPr lang="en-US" sz="1500" dirty="0" smtClean="0">
                <a:solidFill>
                  <a:srgbClr val="FF0000"/>
                </a:solidFill>
              </a:rPr>
              <a:t>2016</a:t>
            </a:r>
            <a:r>
              <a:rPr lang="ru-RU" sz="1500" dirty="0" smtClean="0">
                <a:solidFill>
                  <a:srgbClr val="FF0000"/>
                </a:solidFill>
              </a:rPr>
              <a:t> финансовом году</a:t>
            </a:r>
            <a:r>
              <a:rPr lang="en-US" sz="1500" dirty="0" smtClean="0">
                <a:solidFill>
                  <a:srgbClr val="FF0000"/>
                </a:solidFill>
              </a:rPr>
              <a:t>.</a:t>
            </a:r>
            <a:endParaRPr lang="en-US" sz="1500" i="1" dirty="0" smtClean="0"/>
          </a:p>
          <a:p>
            <a:pPr marL="0" indent="0" algn="just">
              <a:buNone/>
            </a:pPr>
            <a:endParaRPr lang="en-US" sz="15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1"/>
            <a:ext cx="8763000" cy="990600"/>
          </a:xfrm>
        </p:spPr>
        <p:txBody>
          <a:bodyPr>
            <a:normAutofit/>
          </a:bodyPr>
          <a:lstStyle/>
          <a:p>
            <a:pPr lvl="0"/>
            <a:r>
              <a:rPr lang="ru-RU" sz="2400" b="1" u="sng" dirty="0" smtClean="0"/>
              <a:t>Задача </a:t>
            </a:r>
            <a:r>
              <a:rPr lang="en-US" sz="2400" b="1" u="sng" dirty="0" smtClean="0"/>
              <a:t>1</a:t>
            </a:r>
            <a:r>
              <a:rPr lang="en-US" sz="2400" b="1" dirty="0" smtClean="0"/>
              <a:t>: </a:t>
            </a:r>
            <a:r>
              <a:rPr lang="ru-RU" sz="2400" b="1" cap="all" dirty="0"/>
              <a:t>В центре внимания сети - приоритеты в области УГФ стран – участников </a:t>
            </a:r>
            <a:r>
              <a:rPr lang="en-US" sz="2400" b="1" cap="all" dirty="0"/>
              <a:t>PEMPAL</a:t>
            </a:r>
            <a:r>
              <a:rPr lang="ru-RU" sz="2400" b="1" cap="all" dirty="0"/>
              <a:t> (</a:t>
            </a:r>
            <a:r>
              <a:rPr lang="ru-RU" sz="2400" b="1" cap="all" dirty="0" smtClean="0"/>
              <a:t>2)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600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374073" y="1080344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/>
              <a:t>Константин Критян</a:t>
            </a:r>
            <a:r>
              <a:rPr lang="en-US" sz="1600" i="1" dirty="0" smtClean="0"/>
              <a:t>, </a:t>
            </a:r>
            <a:r>
              <a:rPr lang="ru-RU" sz="1600" i="1" dirty="0" smtClean="0"/>
              <a:t>начальник Отдела планирования специальных расходов государственного бюджета Министерства финансов Армении, председатель Исполнительного комитета БС </a:t>
            </a:r>
            <a:r>
              <a:rPr lang="en-US" sz="1600" i="1" dirty="0" smtClean="0"/>
              <a:t>: </a:t>
            </a:r>
          </a:p>
          <a:p>
            <a:pPr algn="just"/>
            <a:r>
              <a:rPr lang="ru-RU" sz="1600" dirty="0" smtClean="0">
                <a:solidFill>
                  <a:srgbClr val="7030A0"/>
                </a:solidFill>
              </a:rPr>
              <a:t>	</a:t>
            </a:r>
            <a:r>
              <a:rPr lang="ru-RU" sz="1400" dirty="0" smtClean="0">
                <a:solidFill>
                  <a:srgbClr val="7030A0"/>
                </a:solidFill>
              </a:rPr>
              <a:t>«</a:t>
            </a:r>
            <a:r>
              <a:rPr lang="ru-RU" sz="1400" i="1" dirty="0" smtClean="0">
                <a:solidFill>
                  <a:srgbClr val="7030A0"/>
                </a:solidFill>
              </a:rPr>
              <a:t>План действий БС – это плод коллективного труда, и мы будем продолжать делать все, чтобы этот план отражал потребности наших участников».</a:t>
            </a:r>
            <a:r>
              <a:rPr lang="ru-RU" sz="1600" i="1" dirty="0" smtClean="0">
                <a:solidFill>
                  <a:srgbClr val="7030A0"/>
                </a:solidFill>
              </a:rPr>
              <a:t> </a:t>
            </a:r>
            <a:endParaRPr lang="en-US" sz="1600" i="1" dirty="0" smtClean="0"/>
          </a:p>
          <a:p>
            <a:pPr algn="just"/>
            <a:r>
              <a:rPr lang="en-US" sz="1600" dirty="0" smtClean="0"/>
              <a:t>(</a:t>
            </a:r>
            <a:r>
              <a:rPr lang="ru-RU" sz="1600" dirty="0" smtClean="0"/>
              <a:t>Источник</a:t>
            </a:r>
            <a:r>
              <a:rPr lang="en-US" sz="1600" dirty="0" smtClean="0"/>
              <a:t>: </a:t>
            </a:r>
            <a:r>
              <a:rPr lang="ru-RU" sz="1600" dirty="0" smtClean="0"/>
              <a:t>высказывание господина </a:t>
            </a:r>
            <a:r>
              <a:rPr lang="ru-RU" sz="1600" dirty="0" err="1" smtClean="0"/>
              <a:t>Критяна</a:t>
            </a:r>
            <a:r>
              <a:rPr lang="ru-RU" sz="1600" dirty="0" smtClean="0"/>
              <a:t>, записанное для рекламного видеоролика БС, подготовленного к совместному заседанию всех ПС в Москве в </a:t>
            </a:r>
            <a:r>
              <a:rPr lang="en-US" sz="1600" dirty="0" smtClean="0"/>
              <a:t>2014 </a:t>
            </a:r>
            <a:r>
              <a:rPr lang="ru-RU" sz="1600" dirty="0" smtClean="0"/>
              <a:t>г.</a:t>
            </a:r>
            <a:r>
              <a:rPr lang="en-US" sz="1600" dirty="0" smtClean="0"/>
              <a:t>).</a:t>
            </a:r>
          </a:p>
          <a:p>
            <a:r>
              <a:rPr lang="ru-RU" sz="1600" dirty="0" smtClean="0"/>
              <a:t>По мнению </a:t>
            </a:r>
            <a:r>
              <a:rPr lang="ru-RU" sz="1600" dirty="0" err="1" smtClean="0"/>
              <a:t>Младенки</a:t>
            </a:r>
            <a:r>
              <a:rPr lang="ru-RU" sz="1600" dirty="0" smtClean="0"/>
              <a:t> </a:t>
            </a:r>
            <a:r>
              <a:rPr lang="ru-RU" sz="1600" dirty="0" err="1" smtClean="0"/>
              <a:t>Карачич</a:t>
            </a:r>
            <a:r>
              <a:rPr lang="ru-RU" sz="1600" dirty="0" smtClean="0"/>
              <a:t>, начальника Государственного Отдела учета исполнения государственного бюджета Министерства финансов Хорватии и члена Исполнительного комитета БС </a:t>
            </a:r>
            <a:r>
              <a:rPr lang="en-US" sz="1600" dirty="0" smtClean="0"/>
              <a:t>:</a:t>
            </a:r>
            <a:endParaRPr lang="en-US" sz="1600" dirty="0"/>
          </a:p>
          <a:p>
            <a:pPr lvl="1"/>
            <a:r>
              <a:rPr lang="ru-RU" sz="1400" i="1" dirty="0" smtClean="0"/>
              <a:t>«</a:t>
            </a:r>
            <a:r>
              <a:rPr lang="ru-RU" sz="1400" i="1" dirty="0" smtClean="0">
                <a:solidFill>
                  <a:srgbClr val="7030A0"/>
                </a:solidFill>
              </a:rPr>
              <a:t>Направления реформы, намеченные в </a:t>
            </a:r>
            <a:r>
              <a:rPr lang="en-US" sz="1400" i="1" dirty="0" smtClean="0">
                <a:solidFill>
                  <a:srgbClr val="7030A0"/>
                </a:solidFill>
              </a:rPr>
              <a:t>PEMPAL</a:t>
            </a:r>
            <a:r>
              <a:rPr lang="ru-RU" sz="1400" i="1" dirty="0" smtClean="0">
                <a:solidFill>
                  <a:srgbClr val="7030A0"/>
                </a:solidFill>
              </a:rPr>
              <a:t>, по возможности привязаны к приоритетным направлениям правительства</a:t>
            </a:r>
            <a:r>
              <a:rPr lang="en-US" sz="1400" i="1" dirty="0" smtClean="0">
                <a:solidFill>
                  <a:srgbClr val="7030A0"/>
                </a:solidFill>
              </a:rPr>
              <a:t>.  </a:t>
            </a:r>
            <a:r>
              <a:rPr lang="ru-RU" sz="1400" i="1" dirty="0" smtClean="0">
                <a:solidFill>
                  <a:srgbClr val="7030A0"/>
                </a:solidFill>
              </a:rPr>
              <a:t>Все это благодаря ежегодным консультациям, во время которых делегаты от всех стран получают возможность высказать свои предпочтения. Не все из этих предпочтений можно удовлетворить ввиду ограниченного бюджета и имеющегося времени в распоряжении участников, но мы обнаружили, что большинство стран работают над одними и теми же реформами. Эти реформы выбираются в качестве тем для обсуждения на ежегодном пленуме с участием всех членов сообщества. Другие же приоритеты, которые объединяют несколько стран-участниц, обеспечиваются в ходе небольших ознакомительных визитов или в рабочих группах».</a:t>
            </a:r>
            <a:endParaRPr lang="en-US" sz="1600" dirty="0">
              <a:solidFill>
                <a:srgbClr val="7030A0"/>
              </a:solidFill>
            </a:endParaRPr>
          </a:p>
          <a:p>
            <a:r>
              <a:rPr lang="en-US" sz="1600" i="1" dirty="0" smtClean="0"/>
              <a:t>(</a:t>
            </a:r>
            <a:r>
              <a:rPr lang="ru-RU" sz="1600" dirty="0" smtClean="0"/>
              <a:t>Источник</a:t>
            </a:r>
            <a:r>
              <a:rPr lang="en-US" sz="1600" dirty="0" smtClean="0"/>
              <a:t>:  </a:t>
            </a:r>
            <a:r>
              <a:rPr lang="ru-RU" sz="1600" dirty="0" smtClean="0"/>
              <a:t>комментарий, высказанный на пленуме БС 2015 г. по финансовой консолидации</a:t>
            </a:r>
            <a:r>
              <a:rPr lang="en-US" sz="1600" dirty="0" smtClean="0"/>
              <a:t>)</a:t>
            </a:r>
            <a:endParaRPr lang="en-US" sz="16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2296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hu-HU" sz="900" i="1" dirty="0" smtClean="0">
              <a:solidFill>
                <a:schemeClr val="tx1"/>
              </a:solidFill>
            </a:endParaRPr>
          </a:p>
          <a:p>
            <a:r>
              <a:rPr lang="ru-RU" sz="4000" i="1" dirty="0" smtClean="0">
                <a:solidFill>
                  <a:schemeClr val="tx1"/>
                </a:solidFill>
              </a:rPr>
              <a:t>Задачи </a:t>
            </a:r>
            <a:r>
              <a:rPr lang="en-US" sz="4000" i="1" dirty="0" smtClean="0">
                <a:solidFill>
                  <a:schemeClr val="tx1"/>
                </a:solidFill>
              </a:rPr>
              <a:t>PEMPAL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59469436"/>
              </p:ext>
            </p:extLst>
          </p:nvPr>
        </p:nvGraphicFramePr>
        <p:xfrm>
          <a:off x="533400" y="1219200"/>
          <a:ext cx="7924800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-71462"/>
            <a:ext cx="8362950" cy="564356"/>
          </a:xfrm>
        </p:spPr>
        <p:txBody>
          <a:bodyPr>
            <a:noAutofit/>
          </a:bodyPr>
          <a:lstStyle/>
          <a:p>
            <a:r>
              <a:rPr lang="ru-RU" sz="2400" b="1" u="sng" dirty="0" smtClean="0"/>
              <a:t>Задача</a:t>
            </a:r>
            <a:r>
              <a:rPr lang="bs-Latn-BA" sz="2400" b="1" u="sng" dirty="0" smtClean="0"/>
              <a:t> </a:t>
            </a:r>
            <a:r>
              <a:rPr lang="en-US" sz="2400" b="1" u="sng" dirty="0"/>
              <a:t>2</a:t>
            </a:r>
            <a:r>
              <a:rPr lang="en-US" sz="2400" b="1" dirty="0"/>
              <a:t>:</a:t>
            </a:r>
            <a:r>
              <a:rPr lang="bs-Latn-BA" sz="2400" b="1" dirty="0"/>
              <a:t> </a:t>
            </a:r>
            <a:r>
              <a:rPr lang="ru-RU" sz="2000" b="1" cap="all" dirty="0" smtClean="0"/>
              <a:t>качественные ресурсы и услуги сообщества </a:t>
            </a:r>
            <a:r>
              <a:rPr lang="ru-RU" sz="2000" b="1" dirty="0" smtClean="0"/>
              <a:t>(1)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850" y="357166"/>
            <a:ext cx="8362950" cy="6324600"/>
          </a:xfrm>
        </p:spPr>
        <p:txBody>
          <a:bodyPr>
            <a:noAutofit/>
          </a:bodyPr>
          <a:lstStyle/>
          <a:p>
            <a:pPr marL="400050" algn="just"/>
            <a:r>
              <a:rPr lang="ru-RU" sz="1200" dirty="0" smtClean="0">
                <a:cs typeface="Aharoni" pitchFamily="2" charset="-79"/>
              </a:rPr>
              <a:t>Значительный рост в БС с 2012 г. </a:t>
            </a:r>
            <a:endParaRPr lang="en-US" sz="1200" dirty="0" smtClean="0">
              <a:cs typeface="Aharoni" pitchFamily="2" charset="-79"/>
            </a:endParaRPr>
          </a:p>
          <a:p>
            <a:pPr marL="400050" algn="just"/>
            <a:r>
              <a:rPr lang="ru-RU" sz="1200" dirty="0" smtClean="0">
                <a:cs typeface="Aharoni" pitchFamily="2" charset="-79"/>
              </a:rPr>
              <a:t>С </a:t>
            </a:r>
            <a:r>
              <a:rPr lang="en-US" sz="1200" dirty="0" smtClean="0">
                <a:cs typeface="Aharoni" pitchFamily="2" charset="-79"/>
              </a:rPr>
              <a:t>2012</a:t>
            </a:r>
            <a:r>
              <a:rPr lang="ru-RU" sz="1200" dirty="0" smtClean="0">
                <a:cs typeface="Aharoni" pitchFamily="2" charset="-79"/>
              </a:rPr>
              <a:t> г. произошло укрепление Ресурсной команды и Исполнительного комитета за счет привлечения большего количества участников, способных поддержать развитие БС. Теперь в Ресурсную команду входят 3-4 основных члена, а в Исполнительный комитет входят 10 членов из 8 стран-участниц</a:t>
            </a:r>
            <a:r>
              <a:rPr lang="en-US" sz="1200" dirty="0" smtClean="0">
                <a:cs typeface="Aharoni" pitchFamily="2" charset="-79"/>
              </a:rPr>
              <a:t>.  </a:t>
            </a:r>
            <a:r>
              <a:rPr lang="ru-RU" sz="1200" dirty="0" smtClean="0">
                <a:cs typeface="Aharoni" pitchFamily="2" charset="-79"/>
              </a:rPr>
              <a:t>По возможности, в целях сокращения расходов, проводятся параллельные заседания</a:t>
            </a:r>
            <a:r>
              <a:rPr lang="en-US" sz="1200" dirty="0" smtClean="0">
                <a:cs typeface="Aharoni" pitchFamily="2" charset="-79"/>
              </a:rPr>
              <a:t>. </a:t>
            </a:r>
            <a:endParaRPr lang="ru-RU" sz="1200" dirty="0" smtClean="0">
              <a:cs typeface="Aharoni" pitchFamily="2" charset="-79"/>
            </a:endParaRPr>
          </a:p>
          <a:p>
            <a:pPr marL="57150" indent="0" algn="just">
              <a:buNone/>
            </a:pPr>
            <a:r>
              <a:rPr lang="ru-RU" sz="1200" dirty="0" smtClean="0">
                <a:cs typeface="Aharoni" pitchFamily="2" charset="-79"/>
              </a:rPr>
              <a:t>Примечание: В данную таблицу </a:t>
            </a:r>
            <a:r>
              <a:rPr lang="ru-RU" sz="1200" u="sng" dirty="0" smtClean="0">
                <a:cs typeface="Aharoni" pitchFamily="2" charset="-79"/>
              </a:rPr>
              <a:t>не вошли </a:t>
            </a:r>
            <a:r>
              <a:rPr lang="ru-RU" sz="1200" dirty="0" smtClean="0">
                <a:cs typeface="Aharoni" pitchFamily="2" charset="-79"/>
              </a:rPr>
              <a:t>собрания Исполнительного комитета и совместные заседания всех ПС.</a:t>
            </a:r>
            <a:endParaRPr lang="en-US" sz="1200" dirty="0">
              <a:cs typeface="Aharoni" pitchFamily="2" charset="-79"/>
            </a:endParaRPr>
          </a:p>
          <a:p>
            <a:pPr marL="800100" lvl="1" algn="just"/>
            <a:endParaRPr lang="en-US" sz="1400" dirty="0">
              <a:cs typeface="Aharoni" pitchFamily="2" charset="-79"/>
            </a:endParaRPr>
          </a:p>
          <a:p>
            <a:pPr marL="800100" lvl="1" algn="just"/>
            <a:endParaRPr lang="en-US" sz="1400" dirty="0" smtClean="0">
              <a:cs typeface="Aharoni" pitchFamily="2" charset="-79"/>
            </a:endParaRPr>
          </a:p>
          <a:p>
            <a:pPr marL="514350" lvl="1" indent="0" algn="just">
              <a:buNone/>
            </a:pPr>
            <a:endParaRPr lang="en-US" sz="1400" dirty="0"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Рисунок 11" descr="pempal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268902"/>
              </p:ext>
            </p:extLst>
          </p:nvPr>
        </p:nvGraphicFramePr>
        <p:xfrm>
          <a:off x="785786" y="1560595"/>
          <a:ext cx="8286775" cy="5358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1000132"/>
                <a:gridCol w="2179260"/>
                <a:gridCol w="1870638"/>
                <a:gridCol w="1736547"/>
              </a:tblGrid>
              <a:tr h="38162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Мероприятия БС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2013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2014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2015</a:t>
                      </a:r>
                      <a:endParaRPr lang="en-US" sz="1000" dirty="0"/>
                    </a:p>
                  </a:txBody>
                  <a:tcPr/>
                </a:tc>
              </a:tr>
              <a:tr h="75396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Ежегодное</a:t>
                      </a:r>
                      <a:r>
                        <a:rPr lang="ru-RU" sz="1000" baseline="0" dirty="0" smtClean="0"/>
                        <a:t> пленарное заседание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 (</a:t>
                      </a:r>
                      <a:r>
                        <a:rPr lang="ru-RU" sz="1000" dirty="0" smtClean="0"/>
                        <a:t>Словения</a:t>
                      </a:r>
                      <a:r>
                        <a:rPr lang="en-US" sz="1000" dirty="0" smtClean="0"/>
                        <a:t>:</a:t>
                      </a:r>
                    </a:p>
                    <a:p>
                      <a:r>
                        <a:rPr lang="ru-RU" sz="1000" dirty="0" smtClean="0"/>
                        <a:t>Бюджет на основе программ</a:t>
                      </a:r>
                      <a:r>
                        <a:rPr lang="en-US" sz="1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Албания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аспекты бюджетирования по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программам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Турция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мониторинг и оценка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результатов программ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dirty="0" smtClean="0"/>
                        <a:t>1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Армения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бюджетная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консолидация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388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Годовое собрание </a:t>
                      </a:r>
                      <a:r>
                        <a:rPr lang="en-US" sz="1000" baseline="0" dirty="0" smtClean="0"/>
                        <a:t>SBO </a:t>
                      </a:r>
                      <a:r>
                        <a:rPr lang="ru-RU" sz="1000" baseline="0" dirty="0" smtClean="0"/>
                        <a:t>ОЭСР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</a:tr>
              <a:tr h="141745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Ознакомительные визиты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/>
                        <a:t>4 (</a:t>
                      </a:r>
                      <a:r>
                        <a:rPr lang="ru-RU" sz="1000" baseline="0" dirty="0" smtClean="0"/>
                        <a:t>Грузия</a:t>
                      </a:r>
                      <a:r>
                        <a:rPr lang="en-US" sz="1000" baseline="0" dirty="0" smtClean="0"/>
                        <a:t>:</a:t>
                      </a:r>
                      <a:r>
                        <a:rPr lang="ru-RU" sz="1000" baseline="0" dirty="0" smtClean="0"/>
                        <a:t> системы ИКТ для планирования бюджета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ru-RU" sz="1000" baseline="0" dirty="0" smtClean="0"/>
                        <a:t>Великобритания</a:t>
                      </a:r>
                      <a:r>
                        <a:rPr lang="en-US" sz="1000" baseline="0" dirty="0" smtClean="0"/>
                        <a:t>:</a:t>
                      </a:r>
                      <a:r>
                        <a:rPr lang="ru-RU" sz="1000" baseline="0" dirty="0" smtClean="0"/>
                        <a:t> финансирование образования</a:t>
                      </a:r>
                      <a:r>
                        <a:rPr lang="en-US" sz="1000" baseline="0" dirty="0" smtClean="0"/>
                        <a:t>, </a:t>
                      </a:r>
                      <a:endParaRPr lang="ru-RU" sz="1000" baseline="0" dirty="0" smtClean="0"/>
                    </a:p>
                    <a:p>
                      <a:r>
                        <a:rPr lang="ru-RU" sz="1000" baseline="0" dirty="0" smtClean="0"/>
                        <a:t>Ирландия</a:t>
                      </a:r>
                      <a:r>
                        <a:rPr lang="en-US" sz="1000" baseline="0" dirty="0" smtClean="0"/>
                        <a:t>:</a:t>
                      </a:r>
                      <a:r>
                        <a:rPr lang="ru-RU" sz="1000" baseline="0" dirty="0" smtClean="0"/>
                        <a:t> анализ расходов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ru-RU" sz="1000" baseline="0" dirty="0" smtClean="0"/>
                        <a:t>Польша</a:t>
                      </a:r>
                      <a:r>
                        <a:rPr lang="en-US" sz="1000" baseline="0" dirty="0" smtClean="0"/>
                        <a:t>:</a:t>
                      </a:r>
                      <a:r>
                        <a:rPr lang="ru-RU" sz="1000" baseline="0" dirty="0" smtClean="0"/>
                        <a:t> программное бюджетирование на местном уровне</a:t>
                      </a:r>
                      <a:r>
                        <a:rPr lang="en-US" sz="1000" baseline="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Австрия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роль парламента в бюджетном процессе, </a:t>
                      </a:r>
                    </a:p>
                    <a:p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Словения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фондами ЕС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Южная Африка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бюджетная прозрачность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бюджетная грамотность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 уточняется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фонд заработной платы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 уточняется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3967"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Семинары по видеосвязи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рабочая группа по фонду заработной платы)</a:t>
                      </a:r>
                      <a:endParaRPr lang="en-US" sz="1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семинары рабочей группы по фонду </a:t>
                      </a:r>
                      <a:r>
                        <a:rPr lang="ru-RU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зар.платы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dirty="0" smtClean="0"/>
                        <a:t>3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семинары рабочей группы по фонду </a:t>
                      </a:r>
                      <a:r>
                        <a:rPr lang="ru-RU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зар.платы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(2),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рабочей группы по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бюджетной грамотности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lang="en-US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8571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Семинары для малых групп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 по вопросам обследования ОЭСР, параллельно с собранием старших должностных лиц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ОЭСР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dirty="0" smtClean="0"/>
                        <a:t>2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PEFA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параллельно с собранием старших должностных лиц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ОЭСР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очная встреча группы по фонду </a:t>
                      </a:r>
                      <a:r>
                        <a:rPr lang="ru-RU" sz="1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зар.платы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параллельно с Московским заседанием всех ПС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dirty="0" smtClean="0"/>
                        <a:t>1 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бюджетная грамотность параллельно с собранием старших должностных лиц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ОЭСР в Варшаве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979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Всего</a:t>
                      </a:r>
                      <a:r>
                        <a:rPr lang="ru-RU" sz="1000" baseline="0" dirty="0" smtClean="0"/>
                        <a:t> собраний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5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838200"/>
            <a:ext cx="8077200" cy="5943600"/>
          </a:xfrm>
        </p:spPr>
        <p:txBody>
          <a:bodyPr rtlCol="0">
            <a:noAutofit/>
          </a:bodyPr>
          <a:lstStyle/>
          <a:p>
            <a:pPr algn="l">
              <a:defRPr/>
            </a:pPr>
            <a:endParaRPr lang="en-US" sz="1000" b="1" u="sng" dirty="0" smtClean="0"/>
          </a:p>
          <a:p>
            <a:pPr algn="l">
              <a:defRPr/>
            </a:pPr>
            <a:endParaRPr lang="en-US" sz="1000" b="1" u="sng" dirty="0"/>
          </a:p>
          <a:p>
            <a:pPr algn="l">
              <a:defRPr/>
            </a:pPr>
            <a:endParaRPr lang="en-US" sz="1000" b="1" u="sng" dirty="0" smtClean="0"/>
          </a:p>
          <a:p>
            <a:pPr algn="l">
              <a:defRPr/>
            </a:pPr>
            <a:endParaRPr lang="en-US" sz="1000" b="1" u="sng" dirty="0"/>
          </a:p>
          <a:p>
            <a:pPr algn="l">
              <a:defRPr/>
            </a:pPr>
            <a:endParaRPr lang="en-US" sz="1000" b="1" u="sng" dirty="0" smtClean="0"/>
          </a:p>
          <a:p>
            <a:pPr algn="l">
              <a:defRPr/>
            </a:pPr>
            <a:endParaRPr lang="en-US" sz="1000" b="1" u="sng" dirty="0"/>
          </a:p>
          <a:p>
            <a:pPr algn="l">
              <a:defRPr/>
            </a:pPr>
            <a:endParaRPr lang="en-US" sz="1000" b="1" u="sng" dirty="0" smtClean="0"/>
          </a:p>
          <a:p>
            <a:pPr algn="l">
              <a:defRPr/>
            </a:pP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2291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15" descr="pempal-logo-t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2057400" y="654050"/>
            <a:ext cx="617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  </a:t>
            </a:r>
            <a:r>
              <a:rPr lang="en-US" altLang="en-US" sz="1800" dirty="0" smtClean="0">
                <a:latin typeface="Arial" panose="020B0604020202020204" pitchFamily="34" charset="0"/>
              </a:rPr>
              <a:t>8 </a:t>
            </a:r>
            <a:r>
              <a:rPr lang="ru-RU" altLang="en-US" sz="1800" dirty="0" smtClean="0">
                <a:latin typeface="Arial" panose="020B0604020202020204" pitchFamily="34" charset="0"/>
              </a:rPr>
              <a:t>стран, представленных в Исполкоме БС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82246"/>
              </p:ext>
            </p:extLst>
          </p:nvPr>
        </p:nvGraphicFramePr>
        <p:xfrm>
          <a:off x="2057400" y="1008063"/>
          <a:ext cx="6096000" cy="56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041918">
                <a:tc>
                  <a:txBody>
                    <a:bodyPr/>
                    <a:lstStyle/>
                    <a:p>
                      <a:r>
                        <a:rPr lang="ru-RU" sz="1600" b="1" u="sng" dirty="0" smtClean="0"/>
                        <a:t>Г-н Константин Критян</a:t>
                      </a:r>
                      <a:r>
                        <a:rPr lang="en-US" sz="1600" b="1" dirty="0" smtClean="0"/>
                        <a:t/>
                      </a:r>
                      <a:br>
                        <a:rPr lang="en-US" sz="1600" b="1" dirty="0" smtClean="0"/>
                      </a:br>
                      <a:r>
                        <a:rPr lang="ru-RU" sz="1600" b="1" dirty="0" smtClean="0"/>
                        <a:t>ПРЕДСЕДАТЕЛЬ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ru-RU" sz="1600" dirty="0" smtClean="0"/>
                        <a:t>Министерство финансов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ru-RU" sz="1600" dirty="0" smtClean="0"/>
                        <a:t>Армении</a:t>
                      </a:r>
                      <a:endParaRPr lang="en-US" sz="1600" dirty="0"/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ЗАМЕСТИТЕЛИ</a:t>
                      </a:r>
                      <a:endParaRPr lang="en-US" sz="1600" b="1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/>
                        <a:t>Г-жа </a:t>
                      </a:r>
                      <a:r>
                        <a:rPr lang="ru-RU" sz="1600" b="1" u="sng" dirty="0" err="1" smtClean="0"/>
                        <a:t>Гелардина</a:t>
                      </a:r>
                      <a:r>
                        <a:rPr lang="ru-RU" sz="1600" b="1" u="sng" dirty="0" smtClean="0"/>
                        <a:t> </a:t>
                      </a:r>
                      <a:r>
                        <a:rPr lang="ru-RU" sz="1600" b="1" u="sng" dirty="0" err="1" smtClean="0"/>
                        <a:t>Продани</a:t>
                      </a:r>
                      <a:r>
                        <a:rPr lang="ru-RU" sz="1600" b="1" u="sng" dirty="0" smtClean="0"/>
                        <a:t> 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ru-RU" sz="1600" dirty="0" smtClean="0"/>
                        <a:t>Министерство финансов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ru-RU" sz="1600" dirty="0" smtClean="0"/>
                        <a:t>Албании 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dirty="0" smtClean="0"/>
                        <a:t>Г-жа Анна</a:t>
                      </a:r>
                      <a:r>
                        <a:rPr lang="ru-RU" sz="1600" b="1" u="sng" baseline="0" dirty="0" smtClean="0"/>
                        <a:t> </a:t>
                      </a:r>
                      <a:r>
                        <a:rPr lang="ru-RU" sz="1600" b="1" u="sng" baseline="0" dirty="0" err="1" smtClean="0"/>
                        <a:t>Беленчук</a:t>
                      </a:r>
                      <a:r>
                        <a:rPr lang="ru-RU" sz="1600" b="1" u="sng" baseline="0" dirty="0" smtClean="0"/>
                        <a:t> 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ru-RU" sz="1600" dirty="0" smtClean="0"/>
                        <a:t>Министерство финансов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ru-RU" sz="1600" dirty="0" smtClean="0"/>
                        <a:t>Российской Федерации</a:t>
                      </a:r>
                      <a:endParaRPr lang="en-US" sz="1600" b="1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T="45690" marB="45690"/>
                </a:tc>
              </a:tr>
              <a:tr h="3657207">
                <a:tc>
                  <a:txBody>
                    <a:bodyPr/>
                    <a:lstStyle/>
                    <a:p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Г-н </a:t>
                      </a:r>
                      <a:r>
                        <a:rPr lang="ru-RU" sz="1800" b="1" i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Алийя</a:t>
                      </a:r>
                      <a:r>
                        <a:rPr lang="ru-RU" sz="1800" b="1" i="0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sng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Алийович</a:t>
                      </a:r>
                      <a:endParaRPr lang="en-US" sz="1800" b="1" i="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dirty="0" smtClean="0"/>
                        <a:t>Министерство финансов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dirty="0" smtClean="0"/>
                        <a:t>Федерации Боснии и Герцеговины</a:t>
                      </a:r>
                      <a:endParaRPr lang="en-US" sz="1800" dirty="0" smtClean="0"/>
                    </a:p>
                    <a:p>
                      <a:r>
                        <a:rPr lang="ru-RU" sz="1800" b="1" u="sng" dirty="0" smtClean="0"/>
                        <a:t>Г-жа </a:t>
                      </a:r>
                      <a:r>
                        <a:rPr lang="ru-RU" sz="1800" b="1" u="sng" dirty="0" err="1" smtClean="0"/>
                        <a:t>Младенка</a:t>
                      </a:r>
                      <a:r>
                        <a:rPr lang="ru-RU" sz="1800" b="1" u="sng" dirty="0" smtClean="0"/>
                        <a:t> </a:t>
                      </a:r>
                      <a:r>
                        <a:rPr lang="ru-RU" sz="1800" b="1" u="sng" dirty="0" err="1" smtClean="0"/>
                        <a:t>Караджич</a:t>
                      </a:r>
                      <a:r>
                        <a:rPr lang="ru-RU" sz="1800" b="1" u="sng" dirty="0" smtClean="0"/>
                        <a:t> 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ru-RU" sz="1800" dirty="0" smtClean="0"/>
                        <a:t>Министерство</a:t>
                      </a:r>
                      <a:r>
                        <a:rPr lang="ru-RU" sz="1800" baseline="0" dirty="0" smtClean="0"/>
                        <a:t> финансов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ru-RU" sz="1800" dirty="0" smtClean="0"/>
                        <a:t>Хорватии</a:t>
                      </a:r>
                      <a:endParaRPr lang="en-US" sz="1800" dirty="0" smtClean="0"/>
                    </a:p>
                    <a:p>
                      <a:r>
                        <a:rPr lang="ru-RU" sz="1800" b="1" u="sng" dirty="0" smtClean="0"/>
                        <a:t>Г-н </a:t>
                      </a:r>
                      <a:r>
                        <a:rPr lang="ru-RU" sz="1800" b="1" u="sng" dirty="0" err="1" smtClean="0"/>
                        <a:t>Хакан</a:t>
                      </a:r>
                      <a:r>
                        <a:rPr lang="ru-RU" sz="1800" b="1" u="sng" dirty="0" smtClean="0"/>
                        <a:t> Ай 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ru-RU" sz="1800" dirty="0" smtClean="0"/>
                        <a:t>Министерство финансов 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ru-RU" sz="1800" dirty="0" smtClean="0"/>
                        <a:t>Турции</a:t>
                      </a:r>
                      <a:endParaRPr lang="en-US" sz="1800" dirty="0" smtClean="0"/>
                    </a:p>
                    <a:p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Г-н Михаил</a:t>
                      </a:r>
                      <a:r>
                        <a:rPr lang="ru-RU" sz="1800" b="1" i="0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sng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Прохорик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Министерство финансов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Беларуси</a:t>
                      </a:r>
                      <a:endParaRPr lang="en-US" sz="1800" dirty="0"/>
                    </a:p>
                  </a:txBody>
                  <a:tcPr marT="45690" marB="4569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u="sng" dirty="0" smtClean="0"/>
                        <a:t>Г-жа</a:t>
                      </a:r>
                      <a:r>
                        <a:rPr lang="ru-RU" sz="1800" b="1" u="sng" baseline="0" dirty="0" smtClean="0"/>
                        <a:t> Елена </a:t>
                      </a:r>
                      <a:r>
                        <a:rPr lang="ru-RU" sz="1800" b="1" u="sng" baseline="0" dirty="0" err="1" smtClean="0"/>
                        <a:t>Зюнина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ru-RU" sz="1800" dirty="0" smtClean="0"/>
                        <a:t>Министерство финансов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ru-RU" sz="1800" dirty="0" smtClean="0"/>
                        <a:t>Российской Федерации</a:t>
                      </a:r>
                      <a:endParaRPr lang="en-US" sz="1800" dirty="0" smtClean="0"/>
                    </a:p>
                    <a:p>
                      <a:pPr algn="l"/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Г-н Николай </a:t>
                      </a:r>
                      <a:r>
                        <a:rPr lang="ru-RU" sz="1800" b="1" i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Бегчин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ru-RU" sz="1800" dirty="0" smtClean="0"/>
                        <a:t>Министерство финансов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Российской Федерации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b="1" u="sng" dirty="0" smtClean="0"/>
                    </a:p>
                    <a:p>
                      <a:pPr algn="l"/>
                      <a:r>
                        <a:rPr lang="ru-RU" sz="18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Г-н Канат</a:t>
                      </a:r>
                      <a:r>
                        <a:rPr lang="ru-RU" sz="1800" b="1" i="0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sng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Асангулов</a:t>
                      </a:r>
                      <a:r>
                        <a:rPr lang="ru-RU" sz="1800" b="1" i="0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ru-RU" sz="1800" dirty="0" smtClean="0"/>
                        <a:t>Министерство финансов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ru-RU" sz="1800" dirty="0" err="1" smtClean="0"/>
                        <a:t>Кыргызской</a:t>
                      </a:r>
                      <a:r>
                        <a:rPr lang="ru-RU" sz="1800" baseline="0" dirty="0" smtClean="0"/>
                        <a:t> Республики</a:t>
                      </a:r>
                      <a:endParaRPr lang="en-US" sz="1800" dirty="0" smtClean="0"/>
                    </a:p>
                  </a:txBody>
                  <a:tcPr marT="45690" marB="456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4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143000"/>
            <a:ext cx="2210066" cy="1809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197644"/>
            <a:ext cx="8362950" cy="852488"/>
          </a:xfrm>
        </p:spPr>
        <p:txBody>
          <a:bodyPr>
            <a:noAutofit/>
          </a:bodyPr>
          <a:lstStyle/>
          <a:p>
            <a:pPr lvl="0"/>
            <a:r>
              <a:rPr lang="ru-RU" sz="2400" b="1" u="sng" dirty="0" smtClean="0"/>
              <a:t>Задача</a:t>
            </a:r>
            <a:r>
              <a:rPr lang="bs-Latn-BA" sz="2400" b="1" u="sng" dirty="0" smtClean="0"/>
              <a:t> </a:t>
            </a:r>
            <a:r>
              <a:rPr lang="en-US" sz="2400" b="1" u="sng" dirty="0"/>
              <a:t>2</a:t>
            </a:r>
            <a:r>
              <a:rPr lang="en-US" sz="2400" b="1" dirty="0"/>
              <a:t>:</a:t>
            </a:r>
            <a:r>
              <a:rPr lang="bs-Latn-BA" sz="2400" b="1" dirty="0"/>
              <a:t> </a:t>
            </a:r>
            <a:r>
              <a:rPr lang="ru-RU" sz="2000" b="1" cap="all" dirty="0"/>
              <a:t>Членам предоставляются качественные ресурсы и услуги</a:t>
            </a:r>
            <a:r>
              <a:rPr lang="en-US" sz="2000" b="1" cap="all" dirty="0"/>
              <a:t> </a:t>
            </a:r>
            <a:r>
              <a:rPr lang="ru-RU" sz="2000" b="1" cap="all" dirty="0"/>
              <a:t>по организации </a:t>
            </a:r>
            <a:r>
              <a:rPr lang="ru-RU" sz="2000" b="1" cap="all" dirty="0" err="1" smtClean="0"/>
              <a:t>взаимообучения</a:t>
            </a:r>
            <a:r>
              <a:rPr lang="ru-RU" sz="2000" b="1" cap="all" dirty="0" smtClean="0"/>
              <a:t> (2)</a:t>
            </a:r>
            <a:br>
              <a:rPr lang="ru-RU" sz="2000" b="1" cap="all" dirty="0" smtClean="0"/>
            </a:br>
            <a:endParaRPr lang="ru-RU" sz="2000" b="1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850" y="1050132"/>
            <a:ext cx="8362950" cy="5807868"/>
          </a:xfrm>
        </p:spPr>
        <p:txBody>
          <a:bodyPr>
            <a:noAutofit/>
          </a:bodyPr>
          <a:lstStyle/>
          <a:p>
            <a:pPr indent="-285750" algn="just"/>
            <a:endParaRPr lang="en-US" sz="1600" dirty="0" smtClean="0"/>
          </a:p>
          <a:p>
            <a:pPr indent="-285750"/>
            <a:r>
              <a:rPr lang="ru-RU" sz="1600" dirty="0" smtClean="0"/>
              <a:t>Исполнительный комитет БС </a:t>
            </a:r>
            <a:r>
              <a:rPr lang="ru-RU" sz="1600" b="1" u="sng" dirty="0" smtClean="0"/>
              <a:t>очень высоко </a:t>
            </a:r>
            <a:r>
              <a:rPr lang="ru-RU" sz="1600" dirty="0" smtClean="0"/>
              <a:t>оценил </a:t>
            </a:r>
            <a:r>
              <a:rPr lang="ru-RU" sz="1600" b="1" dirty="0" smtClean="0"/>
              <a:t>деятельность Координационного комитета как лидера и руководителя, </a:t>
            </a:r>
            <a:r>
              <a:rPr lang="ru-RU" sz="1600" dirty="0" smtClean="0"/>
              <a:t>и оценил </a:t>
            </a:r>
            <a:r>
              <a:rPr lang="ru-RU" sz="1600" b="1" dirty="0" smtClean="0"/>
              <a:t>деятельность Секретариата и Ресурсной команды БС как </a:t>
            </a:r>
            <a:r>
              <a:rPr lang="ru-RU" sz="1600" b="1" u="sng" dirty="0" smtClean="0"/>
              <a:t>высоко удовлетворительную</a:t>
            </a:r>
            <a:r>
              <a:rPr lang="en-US" sz="1600" b="1" u="sng" dirty="0" smtClean="0"/>
              <a:t>.  </a:t>
            </a:r>
          </a:p>
          <a:p>
            <a:pPr lvl="1"/>
            <a:r>
              <a:rPr lang="ru-RU" sz="1600" dirty="0" smtClean="0"/>
              <a:t>Вспомогательная группа</a:t>
            </a:r>
            <a:r>
              <a:rPr lang="en-US" sz="1600" dirty="0" smtClean="0"/>
              <a:t> (</a:t>
            </a:r>
            <a:r>
              <a:rPr lang="ru-RU" sz="1600" dirty="0" smtClean="0"/>
              <a:t>Жива из бывшего Секретариата)</a:t>
            </a:r>
            <a:r>
              <a:rPr lang="en-US" sz="1600" dirty="0" smtClean="0"/>
              <a:t>; </a:t>
            </a:r>
          </a:p>
          <a:p>
            <a:pPr marL="457200" lvl="1" indent="0">
              <a:buNone/>
            </a:pPr>
            <a:r>
              <a:rPr lang="ru-RU" sz="1600" dirty="0" smtClean="0"/>
              <a:t>Ресурсная группа БС</a:t>
            </a:r>
            <a:r>
              <a:rPr lang="en-US" sz="1600" dirty="0" smtClean="0"/>
              <a:t>: </a:t>
            </a:r>
            <a:r>
              <a:rPr lang="ru-RU" sz="1600" dirty="0" smtClean="0"/>
              <a:t>Майя, </a:t>
            </a:r>
            <a:r>
              <a:rPr lang="ru-RU" sz="1600" dirty="0" err="1" smtClean="0"/>
              <a:t>Дианна</a:t>
            </a:r>
            <a:r>
              <a:rPr lang="ru-RU" sz="1600" dirty="0" smtClean="0"/>
              <a:t>, </a:t>
            </a:r>
            <a:r>
              <a:rPr lang="ru-RU" sz="1600" dirty="0" err="1" smtClean="0"/>
              <a:t>Наида</a:t>
            </a:r>
            <a:r>
              <a:rPr lang="ru-RU" sz="1600" dirty="0" smtClean="0"/>
              <a:t>. Также, </a:t>
            </a:r>
            <a:r>
              <a:rPr lang="ru-RU" sz="1600" dirty="0" err="1" smtClean="0"/>
              <a:t>Зак</a:t>
            </a:r>
            <a:r>
              <a:rPr lang="ru-RU" sz="1600" dirty="0" smtClean="0"/>
              <a:t> </a:t>
            </a:r>
            <a:r>
              <a:rPr lang="ru-RU" sz="1600" dirty="0" err="1" smtClean="0"/>
              <a:t>Миллз</a:t>
            </a:r>
            <a:r>
              <a:rPr lang="ru-RU" sz="1600" dirty="0" smtClean="0"/>
              <a:t> помогает рабочей группе по фонду заработной платы и участвовал в подготовке пленума БС в 2015 финансовом году; по необходимости привлекались и другие эксперты</a:t>
            </a:r>
            <a:r>
              <a:rPr lang="en-US" sz="1600" dirty="0" smtClean="0"/>
              <a:t>).</a:t>
            </a:r>
            <a:endParaRPr lang="en-US" sz="1600" b="1" u="sng" dirty="0" smtClean="0"/>
          </a:p>
          <a:p>
            <a:pPr marL="57150" indent="0" algn="just">
              <a:buNone/>
            </a:pPr>
            <a:endParaRPr lang="en-US" sz="1600" b="1" u="sng" dirty="0" smtClean="0">
              <a:cs typeface="Aharoni" pitchFamily="2" charset="-79"/>
            </a:endParaRPr>
          </a:p>
          <a:p>
            <a:pPr marL="57150" indent="0" algn="just">
              <a:buNone/>
            </a:pPr>
            <a:endParaRPr lang="en-US" sz="1600" b="1" u="sng" dirty="0">
              <a:cs typeface="Aharoni" pitchFamily="2" charset="-79"/>
            </a:endParaRPr>
          </a:p>
          <a:p>
            <a:pPr indent="-285750" algn="just"/>
            <a:r>
              <a:rPr lang="ru-RU" sz="1600" b="1" dirty="0" smtClean="0"/>
              <a:t>За 2.5 года стратегического периода было проведено тринадцать собраний Исполнительного комитета БС </a:t>
            </a:r>
            <a:r>
              <a:rPr lang="en-US" sz="1600" b="1" dirty="0" smtClean="0"/>
              <a:t>(</a:t>
            </a:r>
            <a:r>
              <a:rPr lang="ru-RU" sz="1600" b="1" dirty="0" smtClean="0"/>
              <a:t>9 из них - очно</a:t>
            </a:r>
            <a:r>
              <a:rPr lang="en-US" sz="1600" dirty="0" smtClean="0"/>
              <a:t>). </a:t>
            </a:r>
            <a:r>
              <a:rPr lang="ru-RU" sz="1600" dirty="0" smtClean="0"/>
              <a:t>Таким образом, собрания проводятся чаще, чем раз в квартал</a:t>
            </a:r>
            <a:r>
              <a:rPr lang="en-US" sz="1600" dirty="0" smtClean="0"/>
              <a:t>. </a:t>
            </a:r>
            <a:r>
              <a:rPr lang="ru-RU" sz="1600" dirty="0" smtClean="0"/>
              <a:t>Протоколы ведутся Секретариатом и Ресурсной группой БС и размещаются на </a:t>
            </a:r>
            <a:r>
              <a:rPr lang="ru-RU" sz="1600" dirty="0" err="1" smtClean="0"/>
              <a:t>вебсайте</a:t>
            </a:r>
            <a:r>
              <a:rPr lang="en-US" sz="1600" dirty="0" smtClean="0"/>
              <a:t>. </a:t>
            </a:r>
          </a:p>
          <a:p>
            <a:pPr indent="-285750" algn="just"/>
            <a:endParaRPr lang="en-US" sz="1700" dirty="0"/>
          </a:p>
          <a:p>
            <a:pPr indent="-285750" algn="just"/>
            <a:r>
              <a:rPr lang="ru-RU" sz="1600" b="1" dirty="0" smtClean="0"/>
              <a:t>Члены Исполнительного комитета БС все чаще берут на себя лидерскую роль, например, во время ежегодных пленарных заседаний, в т.ч. отчитываются о прогрессе сообщества, руководят рабочими группами. </a:t>
            </a:r>
            <a:r>
              <a:rPr lang="ru-RU" sz="1600" dirty="0" smtClean="0"/>
              <a:t>Ресурсная команда БС также постоянно обновляет список всех ресурсов, по темам, и распространяет его во время ежегодных собраний, для ознакомления новых членов, а также в порядке обновления информации</a:t>
            </a:r>
            <a:r>
              <a:rPr lang="en-US" sz="1600" dirty="0" smtClean="0"/>
              <a:t>.</a:t>
            </a:r>
          </a:p>
          <a:p>
            <a:pPr indent="-285750" algn="just"/>
            <a:endParaRPr lang="en-US" sz="1600" dirty="0"/>
          </a:p>
          <a:p>
            <a:pPr indent="-285750" algn="just"/>
            <a:endParaRPr lang="en-US" sz="1600" dirty="0" smtClean="0"/>
          </a:p>
          <a:p>
            <a:pPr indent="-285750" algn="just"/>
            <a:endParaRPr lang="en-US" sz="1600" dirty="0">
              <a:cs typeface="Aharoni" pitchFamily="2" charset="-79"/>
            </a:endParaRPr>
          </a:p>
          <a:p>
            <a:pPr indent="-285750" algn="just"/>
            <a:endParaRPr lang="en-US" sz="1600" dirty="0" smtClean="0">
              <a:cs typeface="Aharoni" pitchFamily="2" charset="-79"/>
            </a:endParaRPr>
          </a:p>
          <a:p>
            <a:pPr marL="800100" lvl="1" algn="just"/>
            <a:endParaRPr lang="en-US" sz="1600" dirty="0" smtClean="0">
              <a:cs typeface="Aharoni" pitchFamily="2" charset="-79"/>
            </a:endParaRPr>
          </a:p>
          <a:p>
            <a:pPr marL="514350" lvl="1" indent="0" algn="just">
              <a:buNone/>
            </a:pPr>
            <a:endParaRPr lang="en-US" sz="1400" dirty="0">
              <a:cs typeface="Aharoni" pitchFamily="2" charset="-79"/>
            </a:endParaRPr>
          </a:p>
        </p:txBody>
      </p:sp>
      <p:pic>
        <p:nvPicPr>
          <p:cNvPr id="5" name="Рисунок 11" descr="pempal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197644"/>
            <a:ext cx="8362950" cy="852488"/>
          </a:xfrm>
        </p:spPr>
        <p:txBody>
          <a:bodyPr>
            <a:noAutofit/>
          </a:bodyPr>
          <a:lstStyle/>
          <a:p>
            <a:pPr lvl="0"/>
            <a:r>
              <a:rPr lang="ru-RU" sz="2200" b="1" u="sng" dirty="0" smtClean="0"/>
              <a:t>Задача</a:t>
            </a:r>
            <a:r>
              <a:rPr lang="bs-Latn-BA" sz="2200" b="1" u="sng" dirty="0" smtClean="0"/>
              <a:t> </a:t>
            </a:r>
            <a:r>
              <a:rPr lang="en-US" sz="2200" b="1" u="sng" dirty="0" smtClean="0"/>
              <a:t>2</a:t>
            </a:r>
            <a:r>
              <a:rPr lang="en-US" sz="2200" b="1" dirty="0" smtClean="0"/>
              <a:t>:</a:t>
            </a:r>
            <a:r>
              <a:rPr lang="bs-Latn-BA" sz="2200" b="1" dirty="0" smtClean="0"/>
              <a:t> </a:t>
            </a:r>
            <a:r>
              <a:rPr lang="ru-RU" sz="2400" b="1" cap="all" dirty="0"/>
              <a:t>Членам предоставляются качественные ресурсы и услуги</a:t>
            </a:r>
            <a:r>
              <a:rPr lang="en-US" sz="2400" b="1" cap="all" dirty="0"/>
              <a:t> </a:t>
            </a:r>
            <a:r>
              <a:rPr lang="ru-RU" sz="2400" b="1" cap="all" dirty="0"/>
              <a:t>по организации </a:t>
            </a:r>
            <a:r>
              <a:rPr lang="ru-RU" sz="2400" b="1" cap="all" dirty="0" err="1"/>
              <a:t>взаимообучения</a:t>
            </a:r>
            <a:r>
              <a:rPr lang="ru-RU" sz="2400" b="1" cap="all" dirty="0"/>
              <a:t> </a:t>
            </a:r>
            <a:r>
              <a:rPr lang="ru-RU" sz="2200" b="1" cap="all" dirty="0" smtClean="0"/>
              <a:t>(3)</a:t>
            </a: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850" y="1050132"/>
            <a:ext cx="8362950" cy="5807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cs typeface="Aharoni" pitchFamily="2" charset="-79"/>
              </a:rPr>
              <a:t>Независимая оценка </a:t>
            </a:r>
            <a:r>
              <a:rPr lang="en-US" sz="1800" dirty="0" smtClean="0">
                <a:cs typeface="Aharoni" pitchFamily="2" charset="-79"/>
              </a:rPr>
              <a:t>2012 </a:t>
            </a:r>
            <a:r>
              <a:rPr lang="ru-RU" sz="1800" dirty="0" smtClean="0">
                <a:cs typeface="Aharoni" pitchFamily="2" charset="-79"/>
              </a:rPr>
              <a:t>г. рекомендовала БС сосредоточиться на разработке продуктов знаний. Примеры </a:t>
            </a:r>
            <a:r>
              <a:rPr lang="ru-RU" sz="1800" b="1" dirty="0" smtClean="0">
                <a:cs typeface="Aharoni" pitchFamily="2" charset="-79"/>
              </a:rPr>
              <a:t>подготовленных </a:t>
            </a:r>
            <a:r>
              <a:rPr lang="ru-RU" sz="1800" b="1" u="sng" dirty="0" smtClean="0">
                <a:cs typeface="Aharoni" pitchFamily="2" charset="-79"/>
              </a:rPr>
              <a:t>продуктов знаний</a:t>
            </a:r>
            <a:r>
              <a:rPr lang="en-US" sz="1800" dirty="0" smtClean="0"/>
              <a:t>:</a:t>
            </a:r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en-US" sz="1800" dirty="0" smtClean="0"/>
              <a:t>1) </a:t>
            </a:r>
            <a:r>
              <a:rPr lang="ru-RU" sz="1800" b="1" dirty="0" smtClean="0"/>
              <a:t>Обследование ОЭСР по вопросам бюджетных практик и процедур </a:t>
            </a:r>
            <a:r>
              <a:rPr lang="en-US" sz="1800" dirty="0" smtClean="0"/>
              <a:t>(13</a:t>
            </a:r>
            <a:r>
              <a:rPr lang="ru-RU" sz="1800" dirty="0" smtClean="0"/>
              <a:t> стран-членов сообщества приняли участие в сравнении практик и тенденций с </a:t>
            </a:r>
            <a:r>
              <a:rPr lang="en-US" sz="1800" dirty="0" smtClean="0"/>
              <a:t>33 </a:t>
            </a:r>
            <a:r>
              <a:rPr lang="ru-RU" sz="1800" dirty="0" smtClean="0"/>
              <a:t>странами-участницами ОЭСР</a:t>
            </a:r>
            <a:r>
              <a:rPr lang="en-US" sz="1800" dirty="0" smtClean="0"/>
              <a:t>). </a:t>
            </a:r>
          </a:p>
          <a:p>
            <a:pPr marL="0" indent="0" algn="just">
              <a:buNone/>
            </a:pPr>
            <a:r>
              <a:rPr lang="en-US" sz="1800" dirty="0" smtClean="0"/>
              <a:t>2) </a:t>
            </a:r>
            <a:r>
              <a:rPr lang="ru-RU" sz="1800" b="1" dirty="0" smtClean="0"/>
              <a:t>Участие в опросах накануне мероприятий </a:t>
            </a:r>
            <a:r>
              <a:rPr lang="ru-RU" sz="1800" dirty="0" smtClean="0"/>
              <a:t>по </a:t>
            </a:r>
            <a:r>
              <a:rPr lang="en-US" sz="1800" dirty="0" smtClean="0"/>
              <a:t>a) </a:t>
            </a:r>
            <a:r>
              <a:rPr lang="ru-RU" sz="1800" dirty="0" smtClean="0"/>
              <a:t>аспектам </a:t>
            </a:r>
            <a:r>
              <a:rPr lang="ru-RU" sz="1800" dirty="0" err="1" smtClean="0"/>
              <a:t>бюджетирования</a:t>
            </a:r>
            <a:r>
              <a:rPr lang="ru-RU" sz="1800" dirty="0" smtClean="0"/>
              <a:t> на основе программ </a:t>
            </a:r>
            <a:r>
              <a:rPr lang="en-US" sz="1800" dirty="0" smtClean="0"/>
              <a:t>b) </a:t>
            </a:r>
            <a:r>
              <a:rPr lang="ru-RU" sz="1800" dirty="0" smtClean="0"/>
              <a:t>мониторингу и оценке на основе результатов </a:t>
            </a:r>
            <a:r>
              <a:rPr lang="en-US" sz="1800" dirty="0" smtClean="0"/>
              <a:t>c) </a:t>
            </a:r>
            <a:r>
              <a:rPr lang="ru-RU" sz="1800" dirty="0" smtClean="0"/>
              <a:t>инструментам бюджетной консолидации </a:t>
            </a:r>
            <a:r>
              <a:rPr lang="en-US" sz="1800" dirty="0" smtClean="0"/>
              <a:t>d) </a:t>
            </a:r>
            <a:r>
              <a:rPr lang="ru-RU" sz="1800" dirty="0" smtClean="0"/>
              <a:t>бюджетной грамотности, чтобы определить статус реформ по этим направлениям, провести сравнительный анализ и поделиться информацией</a:t>
            </a:r>
            <a:r>
              <a:rPr lang="en-US" sz="1800" dirty="0" smtClean="0"/>
              <a:t>. </a:t>
            </a:r>
          </a:p>
          <a:p>
            <a:pPr marL="0" indent="0" algn="just">
              <a:buNone/>
            </a:pPr>
            <a:r>
              <a:rPr lang="en-US" sz="1800" dirty="0" smtClean="0"/>
              <a:t> 3) </a:t>
            </a:r>
            <a:r>
              <a:rPr lang="ru-RU" sz="1800" dirty="0" smtClean="0"/>
              <a:t>Подготовка отчета по итогам встреч </a:t>
            </a:r>
            <a:r>
              <a:rPr lang="en-US" sz="1800" dirty="0" smtClean="0"/>
              <a:t>– </a:t>
            </a:r>
            <a:r>
              <a:rPr lang="ru-RU" sz="1800" dirty="0" smtClean="0"/>
              <a:t>после </a:t>
            </a:r>
            <a:r>
              <a:rPr lang="ru-RU" sz="1800" b="1" dirty="0" smtClean="0"/>
              <a:t>каждого собрания Ресурсная группа координирует подготовку отчета,  в котором обобщаются презентации и результаты, </a:t>
            </a:r>
            <a:r>
              <a:rPr lang="ru-RU" sz="1800" dirty="0" smtClean="0"/>
              <a:t>как и по ознакомительным визитам, а также содержится последняя информация о статусе реформ в странах-участницах, и как эти знания будут использоваться. </a:t>
            </a:r>
            <a:r>
              <a:rPr lang="ru-RU" sz="1800" b="1" dirty="0" smtClean="0"/>
              <a:t>Материалы этих отчетов служат основой для отчетов участников и публикуются на веб-сайте</a:t>
            </a:r>
            <a:r>
              <a:rPr lang="en-US" sz="1800" dirty="0" smtClean="0"/>
              <a:t>.</a:t>
            </a:r>
          </a:p>
          <a:p>
            <a:pPr marL="0" indent="0" algn="just">
              <a:buNone/>
            </a:pPr>
            <a:endParaRPr lang="en-US" sz="1700" b="1" dirty="0" smtClean="0"/>
          </a:p>
          <a:p>
            <a:pPr marL="0" indent="0" algn="just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Рисунок 11" descr="pempal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53" y="1528758"/>
            <a:ext cx="1520647" cy="11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197644"/>
            <a:ext cx="8362950" cy="852488"/>
          </a:xfrm>
        </p:spPr>
        <p:txBody>
          <a:bodyPr>
            <a:noAutofit/>
          </a:bodyPr>
          <a:lstStyle/>
          <a:p>
            <a:pPr lvl="0"/>
            <a:r>
              <a:rPr lang="ru-RU" sz="2200" b="1" u="sng" dirty="0" smtClean="0"/>
              <a:t>Задача</a:t>
            </a:r>
            <a:r>
              <a:rPr lang="bs-Latn-BA" sz="2200" b="1" u="sng" dirty="0" smtClean="0"/>
              <a:t> </a:t>
            </a:r>
            <a:r>
              <a:rPr lang="en-US" sz="2200" b="1" u="sng" dirty="0" smtClean="0"/>
              <a:t>2</a:t>
            </a:r>
            <a:r>
              <a:rPr lang="en-US" sz="2200" b="1" dirty="0" smtClean="0"/>
              <a:t>:</a:t>
            </a:r>
            <a:r>
              <a:rPr lang="bs-Latn-BA" sz="2200" b="1" dirty="0" smtClean="0"/>
              <a:t> </a:t>
            </a:r>
            <a:r>
              <a:rPr lang="ru-RU" sz="2400" b="1" cap="all" dirty="0"/>
              <a:t>Членам предоставляются качественные ресурсы и услуги</a:t>
            </a:r>
            <a:r>
              <a:rPr lang="en-US" sz="2400" b="1" cap="all" dirty="0"/>
              <a:t> </a:t>
            </a:r>
            <a:r>
              <a:rPr lang="ru-RU" sz="2400" b="1" cap="all" dirty="0"/>
              <a:t>по организации </a:t>
            </a:r>
            <a:r>
              <a:rPr lang="ru-RU" sz="2400" b="1" cap="all" dirty="0" err="1"/>
              <a:t>взаимообучения</a:t>
            </a:r>
            <a:r>
              <a:rPr lang="ru-RU" sz="2400" b="1" cap="all" dirty="0"/>
              <a:t> </a:t>
            </a:r>
            <a:r>
              <a:rPr lang="ru-RU" sz="2200" b="1" cap="all" dirty="0" smtClean="0"/>
              <a:t>(4)</a:t>
            </a: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850" y="642918"/>
            <a:ext cx="836295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200" b="1" dirty="0" smtClean="0"/>
          </a:p>
          <a:p>
            <a:pPr marL="0" indent="0" algn="just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ru-RU" sz="1800" b="1" dirty="0" smtClean="0"/>
              <a:t>БС</a:t>
            </a:r>
            <a:r>
              <a:rPr lang="en-US" sz="1800" b="1" dirty="0" smtClean="0"/>
              <a:t> wiki </a:t>
            </a:r>
            <a:r>
              <a:rPr lang="ru-RU" sz="1800" b="1" dirty="0" smtClean="0"/>
              <a:t>используется как хранилище технических документов, </a:t>
            </a:r>
            <a:r>
              <a:rPr lang="ru-RU" sz="1800" dirty="0" smtClean="0"/>
              <a:t>особенно для дополнительных документов, полученных в ходе ознакомительных визитов в разные страны. Ресурсная группа БС отвечает за обновление </a:t>
            </a:r>
            <a:r>
              <a:rPr lang="en-US" sz="1800" dirty="0" smtClean="0"/>
              <a:t>wiki </a:t>
            </a:r>
            <a:r>
              <a:rPr lang="ru-RU" sz="1800" dirty="0" smtClean="0"/>
              <a:t>по указанию Исполнительного комитета БС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buNone/>
            </a:pPr>
            <a:endParaRPr lang="en-US" sz="800" i="1" dirty="0" smtClean="0"/>
          </a:p>
          <a:p>
            <a:pPr marL="0" indent="0" algn="just">
              <a:buNone/>
            </a:pPr>
            <a:r>
              <a:rPr lang="ru-RU" sz="1600" i="1" dirty="0" err="1" smtClean="0"/>
              <a:t>Младенка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Караджич</a:t>
            </a:r>
            <a:r>
              <a:rPr lang="en-US" sz="1600" i="1" dirty="0" smtClean="0"/>
              <a:t>, </a:t>
            </a:r>
            <a:r>
              <a:rPr lang="ru-RU" sz="1600" i="1" dirty="0" smtClean="0"/>
              <a:t>начальник Государственного Отдела учета исполнения государственного бюджета Министерства финансов Хорватии и член Исполнительного комитета БС </a:t>
            </a:r>
            <a:r>
              <a:rPr lang="en-US" sz="1600" i="1" dirty="0" smtClean="0"/>
              <a:t>: </a:t>
            </a:r>
          </a:p>
          <a:p>
            <a:pPr marL="400050" lvl="1" indent="0" algn="just">
              <a:buNone/>
            </a:pPr>
            <a:r>
              <a:rPr lang="ru-RU" sz="1600" i="1" dirty="0" smtClean="0"/>
              <a:t>«</a:t>
            </a:r>
            <a:r>
              <a:rPr lang="ru-RU" sz="1600" i="1" dirty="0" smtClean="0">
                <a:solidFill>
                  <a:srgbClr val="7030A0"/>
                </a:solidFill>
              </a:rPr>
              <a:t>Нередко, у нас нет доступа к техническим материалам на боснийско-хорватско-сербском языке, так что участвуя в этой организации</a:t>
            </a:r>
            <a:r>
              <a:rPr lang="en-US" sz="1600" i="1" dirty="0" smtClean="0">
                <a:solidFill>
                  <a:srgbClr val="7030A0"/>
                </a:solidFill>
              </a:rPr>
              <a:t>, </a:t>
            </a:r>
            <a:r>
              <a:rPr lang="ru-RU" sz="1600" i="1" dirty="0" smtClean="0">
                <a:solidFill>
                  <a:srgbClr val="7030A0"/>
                </a:solidFill>
              </a:rPr>
              <a:t>я имею возможность познакомиться с последними международными тенденциями и обсудить со своими коллегами проблемы государственных финансов»</a:t>
            </a:r>
            <a:r>
              <a:rPr lang="en-US" sz="1600" i="1" dirty="0" smtClean="0"/>
              <a:t> </a:t>
            </a:r>
          </a:p>
          <a:p>
            <a:pPr marL="0" indent="0" algn="just">
              <a:buNone/>
            </a:pPr>
            <a:r>
              <a:rPr lang="en-US" sz="1600" i="1" dirty="0" smtClean="0"/>
              <a:t>(</a:t>
            </a:r>
            <a:r>
              <a:rPr lang="ru-RU" sz="1600" dirty="0" smtClean="0"/>
              <a:t>Источник</a:t>
            </a:r>
            <a:r>
              <a:rPr lang="en-US" sz="1600" dirty="0" smtClean="0"/>
              <a:t>: </a:t>
            </a:r>
            <a:r>
              <a:rPr lang="ru-RU" sz="1600" dirty="0" smtClean="0"/>
              <a:t>высказывание, записанное для рекламного видеоролика БС, подготовленного к совместному заседанию всех ПС в </a:t>
            </a:r>
            <a:r>
              <a:rPr lang="en-US" sz="1600" dirty="0" smtClean="0"/>
              <a:t>2014 </a:t>
            </a:r>
            <a:r>
              <a:rPr lang="ru-RU" sz="1600" dirty="0" smtClean="0"/>
              <a:t>г.</a:t>
            </a:r>
            <a:r>
              <a:rPr lang="en-US" sz="1600" dirty="0" smtClean="0"/>
              <a:t>).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Что можно улучшить</a:t>
            </a:r>
            <a:r>
              <a:rPr lang="en-US" sz="1600" dirty="0" smtClean="0">
                <a:solidFill>
                  <a:srgbClr val="FF0000"/>
                </a:solidFill>
              </a:rPr>
              <a:t>:  </a:t>
            </a:r>
            <a:r>
              <a:rPr lang="ru-RU" sz="1600" dirty="0" smtClean="0">
                <a:solidFill>
                  <a:srgbClr val="FF0000"/>
                </a:solidFill>
              </a:rPr>
              <a:t>более стратегическое использование продуктов знаний, например, предлагается использовать результаты обследования ОЭСР при разработке стратегического плана БС</a:t>
            </a:r>
            <a:r>
              <a:rPr lang="en-US" sz="1600" dirty="0" smtClean="0">
                <a:solidFill>
                  <a:srgbClr val="FF0000"/>
                </a:solidFill>
              </a:rPr>
              <a:t>.  </a:t>
            </a:r>
            <a:r>
              <a:rPr lang="ru-RU" sz="1600" dirty="0" smtClean="0">
                <a:solidFill>
                  <a:srgbClr val="FF0000"/>
                </a:solidFill>
              </a:rPr>
              <a:t>Больше продуктов знаний, созданных в БС – напр., работа по бюджетной грамотности. Необходимо еще поработать над определением и подсчетом продуктов знаний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ru-RU" sz="1600" dirty="0" smtClean="0">
                <a:solidFill>
                  <a:srgbClr val="FF0000"/>
                </a:solidFill>
              </a:rPr>
              <a:t>как указано в отчете о среднесрочном пересмотре стратегии</a:t>
            </a:r>
            <a:r>
              <a:rPr lang="en-US" sz="1600" dirty="0" smtClean="0">
                <a:solidFill>
                  <a:srgbClr val="FF0000"/>
                </a:solidFill>
              </a:rPr>
              <a:t>). </a:t>
            </a:r>
            <a:r>
              <a:rPr lang="ru-RU" sz="1600" dirty="0" smtClean="0">
                <a:solidFill>
                  <a:srgbClr val="FF0000"/>
                </a:solidFill>
              </a:rPr>
              <a:t>Поощрять более активное использование </a:t>
            </a:r>
            <a:r>
              <a:rPr lang="en-US" sz="1600" dirty="0" smtClean="0">
                <a:solidFill>
                  <a:srgbClr val="FF0000"/>
                </a:solidFill>
              </a:rPr>
              <a:t>wiki (</a:t>
            </a:r>
            <a:r>
              <a:rPr lang="ru-RU" sz="1600" dirty="0" smtClean="0">
                <a:solidFill>
                  <a:srgbClr val="FF0000"/>
                </a:solidFill>
              </a:rPr>
              <a:t>постоянно рекламируя содержание этого ресурса и решая проблемы с регистрацией</a:t>
            </a:r>
            <a:r>
              <a:rPr lang="en-US" sz="1600" dirty="0" smtClean="0">
                <a:solidFill>
                  <a:srgbClr val="FF0000"/>
                </a:solidFill>
              </a:rPr>
              <a:t>).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Рисунок 11" descr="pempal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9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2296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hu-HU" sz="900" i="1" dirty="0" smtClean="0">
              <a:solidFill>
                <a:schemeClr val="tx1"/>
              </a:solidFill>
            </a:endParaRPr>
          </a:p>
          <a:p>
            <a:r>
              <a:rPr lang="ru-RU" sz="4000" i="1" dirty="0" smtClean="0">
                <a:solidFill>
                  <a:schemeClr val="tx1"/>
                </a:solidFill>
              </a:rPr>
              <a:t>Задачи </a:t>
            </a:r>
            <a:r>
              <a:rPr lang="en-US" sz="4000" i="1" dirty="0" smtClean="0">
                <a:solidFill>
                  <a:schemeClr val="tx1"/>
                </a:solidFill>
              </a:rPr>
              <a:t>PEMPAL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73313804"/>
              </p:ext>
            </p:extLst>
          </p:nvPr>
        </p:nvGraphicFramePr>
        <p:xfrm>
          <a:off x="533400" y="1219200"/>
          <a:ext cx="7924800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3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4399"/>
            <a:ext cx="9144000" cy="45720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2000" b="1" u="sng" dirty="0" smtClean="0"/>
              <a:t>Задача </a:t>
            </a:r>
            <a:r>
              <a:rPr lang="en-US" sz="2000" b="1" u="sng" dirty="0" smtClean="0"/>
              <a:t>3</a:t>
            </a:r>
            <a:r>
              <a:rPr lang="en-US" sz="2000" b="1" dirty="0"/>
              <a:t>:</a:t>
            </a:r>
            <a:r>
              <a:rPr lang="bs-Latn-BA" sz="2000" b="1" dirty="0"/>
              <a:t> </a:t>
            </a:r>
            <a:r>
              <a:rPr lang="ru-RU" sz="2000" b="1" cap="all" dirty="0" smtClean="0"/>
              <a:t>Создана и действует финансово-устойчивая сеть профессионалов в области УГФ, призванная улучшить практики в области УГФ (1)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181601"/>
          </a:xfrm>
        </p:spPr>
        <p:txBody>
          <a:bodyPr>
            <a:noAutofit/>
          </a:bodyPr>
          <a:lstStyle/>
          <a:p>
            <a:endParaRPr lang="en-US" sz="1600" b="1" dirty="0" smtClean="0"/>
          </a:p>
          <a:p>
            <a:r>
              <a:rPr lang="ru-RU" sz="1600" b="1" dirty="0" smtClean="0"/>
              <a:t>В период с середины июля </a:t>
            </a:r>
            <a:r>
              <a:rPr lang="en-US" sz="1600" b="1" dirty="0" smtClean="0"/>
              <a:t>2012 </a:t>
            </a:r>
            <a:r>
              <a:rPr lang="ru-RU" sz="1600" b="1" dirty="0" smtClean="0"/>
              <a:t>до конца </a:t>
            </a:r>
            <a:r>
              <a:rPr lang="en-US" sz="1600" b="1" dirty="0" smtClean="0"/>
              <a:t>2014</a:t>
            </a:r>
            <a:r>
              <a:rPr lang="ru-RU" sz="1600" b="1" dirty="0" smtClean="0"/>
              <a:t> г.</a:t>
            </a:r>
            <a:r>
              <a:rPr lang="en-US" sz="1600" b="1" dirty="0" smtClean="0"/>
              <a:t>, </a:t>
            </a:r>
            <a:r>
              <a:rPr lang="ru-RU" sz="1600" b="1" dirty="0" smtClean="0"/>
              <a:t>в БС состоял 61 «участник» </a:t>
            </a:r>
            <a:r>
              <a:rPr lang="en-US" sz="1600" dirty="0" smtClean="0"/>
              <a:t>(</a:t>
            </a:r>
            <a:r>
              <a:rPr lang="ru-RU" sz="1600" dirty="0" smtClean="0"/>
              <a:t>т.е. те, которые за этот период приняли участие в двух или более мероприятиях</a:t>
            </a:r>
            <a:r>
              <a:rPr lang="en-US" sz="1600" dirty="0" smtClean="0"/>
              <a:t>).  </a:t>
            </a:r>
            <a:endParaRPr lang="en-US" sz="1600" dirty="0"/>
          </a:p>
          <a:p>
            <a:pPr lvl="0"/>
            <a:endParaRPr lang="en-US" sz="1600" dirty="0"/>
          </a:p>
          <a:p>
            <a:pPr lvl="0"/>
            <a:r>
              <a:rPr lang="ru-RU" sz="1600" b="1" dirty="0" smtClean="0"/>
              <a:t>Восемнадцать </a:t>
            </a:r>
            <a:r>
              <a:rPr lang="en-US" sz="1600" b="1" dirty="0" smtClean="0"/>
              <a:t>(</a:t>
            </a:r>
            <a:r>
              <a:rPr lang="en-US" sz="1600" b="1" dirty="0"/>
              <a:t>18) </a:t>
            </a:r>
            <a:r>
              <a:rPr lang="ru-RU" sz="1600" b="1" dirty="0" smtClean="0"/>
              <a:t>из </a:t>
            </a:r>
            <a:r>
              <a:rPr lang="en-US" sz="1600" b="1" dirty="0" smtClean="0"/>
              <a:t>21 </a:t>
            </a:r>
            <a:r>
              <a:rPr lang="ru-RU" sz="1600" b="1" dirty="0" smtClean="0"/>
              <a:t>государств региона приняли деятельное участие в мероприятиях в течение стратегического периода</a:t>
            </a:r>
            <a:r>
              <a:rPr lang="en-US" sz="1600" dirty="0" smtClean="0"/>
              <a:t>.</a:t>
            </a:r>
          </a:p>
          <a:p>
            <a:pPr lvl="1"/>
            <a:r>
              <a:rPr lang="ru-RU" sz="1600" dirty="0" smtClean="0"/>
              <a:t>Следующие страны </a:t>
            </a:r>
            <a:r>
              <a:rPr lang="ru-RU" sz="1600" b="1" dirty="0" smtClean="0"/>
              <a:t>не принимали </a:t>
            </a:r>
            <a:r>
              <a:rPr lang="ru-RU" sz="1600" dirty="0" smtClean="0"/>
              <a:t>активное участие </a:t>
            </a:r>
            <a:r>
              <a:rPr lang="en-US" sz="1600" dirty="0" smtClean="0"/>
              <a:t>: </a:t>
            </a:r>
            <a:r>
              <a:rPr lang="ru-RU" sz="1600" dirty="0" smtClean="0"/>
              <a:t>Болгария, Казахстан </a:t>
            </a:r>
            <a:r>
              <a:rPr lang="en-US" sz="1600" dirty="0" smtClean="0"/>
              <a:t>(</a:t>
            </a:r>
            <a:r>
              <a:rPr lang="ru-RU" sz="1600" dirty="0" smtClean="0"/>
              <a:t>однако один представитель КС принял участие в пленуме </a:t>
            </a:r>
            <a:r>
              <a:rPr lang="en-US" sz="1600" dirty="0" smtClean="0"/>
              <a:t>2015 </a:t>
            </a:r>
            <a:r>
              <a:rPr lang="ru-RU" sz="1600" dirty="0" smtClean="0"/>
              <a:t>г.</a:t>
            </a:r>
            <a:r>
              <a:rPr lang="en-US" sz="1600" dirty="0" smtClean="0"/>
              <a:t>) </a:t>
            </a:r>
            <a:r>
              <a:rPr lang="ru-RU" sz="1600" dirty="0" smtClean="0"/>
              <a:t>и Украина </a:t>
            </a:r>
            <a:r>
              <a:rPr lang="en-US" sz="1600" dirty="0" smtClean="0"/>
              <a:t>(</a:t>
            </a:r>
            <a:r>
              <a:rPr lang="ru-RU" sz="1600" dirty="0" smtClean="0"/>
              <a:t>но она приняла участие в ознакомительном визите типа Б в </a:t>
            </a:r>
            <a:r>
              <a:rPr lang="en-US" sz="1600" dirty="0" smtClean="0"/>
              <a:t>2014 </a:t>
            </a:r>
            <a:r>
              <a:rPr lang="ru-RU" sz="1600" dirty="0" smtClean="0"/>
              <a:t>г. и недавно присоединилась к рабочей группе по бюджетной грамотности</a:t>
            </a:r>
            <a:r>
              <a:rPr lang="en-US" sz="1600" dirty="0" smtClean="0"/>
              <a:t>).</a:t>
            </a:r>
          </a:p>
          <a:p>
            <a:pPr lvl="0"/>
            <a:endParaRPr lang="en-US" sz="1200" dirty="0"/>
          </a:p>
          <a:p>
            <a:pPr lvl="0"/>
            <a:r>
              <a:rPr lang="ru-RU" sz="1600" b="1" dirty="0" smtClean="0"/>
              <a:t>Наиболее активное участие, как правило, принимают 8 стран, представленных в Исполнительном комитете</a:t>
            </a:r>
            <a:endParaRPr lang="en-US" sz="1600" dirty="0"/>
          </a:p>
          <a:p>
            <a:pPr lvl="1"/>
            <a:r>
              <a:rPr lang="ru-RU" sz="1600" dirty="0" smtClean="0"/>
              <a:t>Напр., Албания </a:t>
            </a:r>
            <a:r>
              <a:rPr lang="en-US" sz="1600" dirty="0" smtClean="0"/>
              <a:t>(</a:t>
            </a:r>
            <a:r>
              <a:rPr lang="en-US" sz="1600" dirty="0"/>
              <a:t>8), </a:t>
            </a:r>
            <a:r>
              <a:rPr lang="ru-RU" sz="1600" dirty="0" smtClean="0"/>
              <a:t>Хорватия </a:t>
            </a:r>
            <a:r>
              <a:rPr lang="en-US" sz="1600" dirty="0" smtClean="0"/>
              <a:t>(6</a:t>
            </a:r>
            <a:r>
              <a:rPr lang="en-US" sz="1600" dirty="0"/>
              <a:t>), </a:t>
            </a:r>
            <a:r>
              <a:rPr lang="ru-RU" sz="1600" dirty="0" err="1" smtClean="0"/>
              <a:t>Кыргызская</a:t>
            </a:r>
            <a:r>
              <a:rPr lang="ru-RU" sz="1600" dirty="0" smtClean="0"/>
              <a:t> Республика </a:t>
            </a:r>
            <a:r>
              <a:rPr lang="en-US" sz="1600" dirty="0" smtClean="0"/>
              <a:t>(6</a:t>
            </a:r>
            <a:r>
              <a:rPr lang="en-US" sz="1600" dirty="0"/>
              <a:t>). </a:t>
            </a:r>
            <a:r>
              <a:rPr lang="ru-RU" sz="1600" dirty="0" smtClean="0"/>
              <a:t>Албания также приняла у себя одно мероприятие, а </a:t>
            </a:r>
            <a:r>
              <a:rPr lang="ru-RU" sz="1600" dirty="0" err="1" smtClean="0"/>
              <a:t>Кыргызская</a:t>
            </a:r>
            <a:r>
              <a:rPr lang="ru-RU" sz="1600" dirty="0" smtClean="0"/>
              <a:t> Республика обычно посылает дополнительных участников за свой счет, чем и объясняется повышенная степень участия этих стран</a:t>
            </a:r>
            <a:r>
              <a:rPr lang="en-US" sz="1600" dirty="0" smtClean="0"/>
              <a:t>. </a:t>
            </a:r>
            <a:endParaRPr lang="en-US" sz="1600" dirty="0"/>
          </a:p>
          <a:p>
            <a:pPr lvl="1"/>
            <a:r>
              <a:rPr lang="ru-RU" sz="1600" dirty="0" smtClean="0"/>
              <a:t>Как правило, право принимать участие в мероприятиях имеют по 2 представителя от каждой страны, однако если страна представлена в Исполнительном комитете, или активно участвует в программе заседания, она имеет право послать 3 делегатов</a:t>
            </a:r>
            <a:r>
              <a:rPr lang="en-US" sz="1600" dirty="0" smtClean="0"/>
              <a:t>.</a:t>
            </a:r>
            <a:endParaRPr lang="en-US" sz="1600" dirty="0"/>
          </a:p>
          <a:p>
            <a:pPr algn="just"/>
            <a:endParaRPr lang="en-US" sz="1600" dirty="0" smtClean="0"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68580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ЦЕЛЬ СТРАТЕГИИ </a:t>
            </a:r>
            <a:r>
              <a:rPr lang="en-US" sz="2400" b="1" i="1" dirty="0" smtClean="0"/>
              <a:t>PEMPAL /</a:t>
            </a:r>
            <a:r>
              <a:rPr lang="ru-RU" sz="2400" b="1" i="1" dirty="0" smtClean="0"/>
              <a:t>ВОЗДЕЙСТВИЕ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43050"/>
            <a:ext cx="8229600" cy="525780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 smtClean="0"/>
              <a:t>Для освоения хорошей практики в области УГФ БС использует несколько способов</a:t>
            </a:r>
            <a:r>
              <a:rPr lang="en-US" sz="1800" dirty="0" smtClean="0"/>
              <a:t>: </a:t>
            </a:r>
          </a:p>
          <a:p>
            <a:pPr lvl="1" algn="just"/>
            <a:r>
              <a:rPr lang="ru-RU" sz="1800" b="1" dirty="0" smtClean="0"/>
              <a:t>Обмен международными методами и анализ примеров из разных стран во время пленарных заседаний </a:t>
            </a:r>
            <a:r>
              <a:rPr lang="ru-RU" sz="1800" dirty="0" smtClean="0"/>
              <a:t>помогает государствам-членам найти хорошие и инновационные практики по особым темам УГФ и дает возможность обсудить с коллегами общие проблемы и решения</a:t>
            </a:r>
            <a:r>
              <a:rPr lang="en-US" sz="1800" dirty="0" smtClean="0"/>
              <a:t>.</a:t>
            </a:r>
          </a:p>
          <a:p>
            <a:pPr lvl="1" algn="just"/>
            <a:endParaRPr lang="en-US" sz="1800" b="1" dirty="0" smtClean="0"/>
          </a:p>
          <a:p>
            <a:pPr lvl="1" algn="just"/>
            <a:r>
              <a:rPr lang="ru-RU" sz="1800" b="1" dirty="0" smtClean="0"/>
              <a:t>Определение текущего состояния реформ по сравнению с хорошей практикой на международном и региональном уровне, используя для этого формальный и неформальный сравнительный анализ</a:t>
            </a:r>
            <a:endParaRPr lang="en-US" sz="1800" b="1" dirty="0" smtClean="0"/>
          </a:p>
          <a:p>
            <a:pPr lvl="2" algn="just"/>
            <a:endParaRPr lang="en-US" sz="1000" dirty="0" smtClean="0"/>
          </a:p>
          <a:p>
            <a:pPr lvl="1" algn="just"/>
            <a:r>
              <a:rPr lang="ru-RU" sz="1800" dirty="0" smtClean="0"/>
              <a:t>Составление </a:t>
            </a:r>
            <a:r>
              <a:rPr lang="ru-RU" sz="1800" b="1" dirty="0" smtClean="0"/>
              <a:t>технических отчетов и исследований по вопросам УГФ на языках </a:t>
            </a:r>
            <a:r>
              <a:rPr lang="en-US" sz="1800" b="1" dirty="0" smtClean="0"/>
              <a:t>PEMPAL</a:t>
            </a:r>
            <a:r>
              <a:rPr lang="ru-RU" sz="1800" b="1" dirty="0" smtClean="0"/>
              <a:t>, </a:t>
            </a:r>
            <a:r>
              <a:rPr lang="ru-RU" sz="1800" dirty="0" smtClean="0"/>
              <a:t>чтобы дать возможность странам-членам воспользоваться </a:t>
            </a:r>
            <a:r>
              <a:rPr lang="ru-RU" sz="1800" b="1" dirty="0" smtClean="0"/>
              <a:t>самыми последними тенденциями и подходами</a:t>
            </a:r>
            <a:r>
              <a:rPr lang="en-US" sz="1800" dirty="0" smtClean="0"/>
              <a:t>.</a:t>
            </a:r>
          </a:p>
          <a:p>
            <a:pPr lvl="1" algn="just"/>
            <a:endParaRPr lang="en-US" sz="1800" dirty="0"/>
          </a:p>
          <a:p>
            <a:pPr lvl="1" algn="just"/>
            <a:r>
              <a:rPr lang="ru-RU" sz="1800" b="1" dirty="0" smtClean="0"/>
              <a:t>Глубокое изучение реформ </a:t>
            </a:r>
            <a:r>
              <a:rPr lang="ru-RU" sz="1800" dirty="0" smtClean="0"/>
              <a:t>с помощью </a:t>
            </a:r>
            <a:r>
              <a:rPr lang="ru-RU" sz="1800" b="1" dirty="0" smtClean="0"/>
              <a:t>ознакомительных визитов в конкретные страны и создание рабочих групп </a:t>
            </a:r>
            <a:r>
              <a:rPr lang="ru-RU" sz="1800" dirty="0" smtClean="0"/>
              <a:t>по специальным темам </a:t>
            </a:r>
            <a:r>
              <a:rPr lang="en-US" sz="1800" dirty="0" smtClean="0"/>
              <a:t>(</a:t>
            </a:r>
            <a:r>
              <a:rPr lang="ru-RU" sz="1800" dirty="0" smtClean="0"/>
              <a:t>напр., управление фондом заработной платы и бюджетная грамотность</a:t>
            </a:r>
            <a:r>
              <a:rPr lang="en-US" sz="1800" dirty="0" smtClean="0"/>
              <a:t>)</a:t>
            </a:r>
          </a:p>
          <a:p>
            <a:pPr marL="457200" lvl="1" indent="0" algn="just">
              <a:buNone/>
            </a:pPr>
            <a:endParaRPr lang="en-US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228600" cy="365125"/>
          </a:xfrm>
        </p:spPr>
        <p:txBody>
          <a:bodyPr/>
          <a:lstStyle/>
          <a:p>
            <a:fld id="{7B9792E3-0ED1-4636-9AD2-0933D53E70C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9314"/>
            <a:ext cx="9144000" cy="457201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2000" b="1" u="sng" dirty="0" smtClean="0"/>
              <a:t>Задача </a:t>
            </a:r>
            <a:r>
              <a:rPr lang="en-US" sz="2000" b="1" u="sng" dirty="0" smtClean="0"/>
              <a:t>3</a:t>
            </a:r>
            <a:r>
              <a:rPr lang="en-US" sz="2000" b="1" dirty="0"/>
              <a:t>:</a:t>
            </a:r>
            <a:r>
              <a:rPr lang="bs-Latn-BA" sz="2000" b="1" dirty="0"/>
              <a:t> </a:t>
            </a:r>
            <a:r>
              <a:rPr lang="ru-RU" sz="2000" b="1" cap="all" dirty="0" smtClean="0"/>
              <a:t>Создана и действует финансово-устойчивая сеть профессионалов в области УГФ, призванная улучшить практики в области УГФ (2)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5105401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Большинство членов сети занимают управленческие должности среднего и высшего уровня</a:t>
            </a:r>
            <a:r>
              <a:rPr lang="en-US" sz="1600" dirty="0" smtClean="0"/>
              <a:t>. </a:t>
            </a:r>
          </a:p>
          <a:p>
            <a:pPr lvl="1"/>
            <a:r>
              <a:rPr lang="ru-RU" sz="1600" dirty="0" smtClean="0"/>
              <a:t>Сорок семь</a:t>
            </a:r>
            <a:r>
              <a:rPr lang="en-US" sz="1600" dirty="0" smtClean="0"/>
              <a:t> </a:t>
            </a:r>
            <a:r>
              <a:rPr lang="en-US" sz="1600" dirty="0"/>
              <a:t>(47) </a:t>
            </a:r>
            <a:r>
              <a:rPr lang="ru-RU" sz="1600" dirty="0" smtClean="0"/>
              <a:t>членов или </a:t>
            </a:r>
            <a:r>
              <a:rPr lang="en-US" sz="1600" dirty="0" smtClean="0"/>
              <a:t>77</a:t>
            </a:r>
            <a:r>
              <a:rPr lang="en-US" sz="1600" dirty="0"/>
              <a:t>% </a:t>
            </a:r>
            <a:r>
              <a:rPr lang="ru-RU" sz="1600" dirty="0" smtClean="0"/>
              <a:t>участников мероприятий занимают должности начальников или заместителей начальников департаментов/ отделений/ отделов/ секций/секторов, в том числе </a:t>
            </a:r>
            <a:r>
              <a:rPr lang="en-US" sz="1600" dirty="0" smtClean="0"/>
              <a:t>1 </a:t>
            </a:r>
            <a:r>
              <a:rPr lang="ru-RU" sz="1600" dirty="0" smtClean="0"/>
              <a:t>помощник министра и глава Государственного Казначейства Хорватии</a:t>
            </a:r>
            <a:r>
              <a:rPr lang="en-US" sz="1600" dirty="0" smtClean="0"/>
              <a:t>, </a:t>
            </a:r>
            <a:r>
              <a:rPr lang="en-US" sz="1600" dirty="0"/>
              <a:t>1 </a:t>
            </a:r>
            <a:r>
              <a:rPr lang="ru-RU" sz="1600" dirty="0" smtClean="0"/>
              <a:t>помощник министра из </a:t>
            </a:r>
            <a:r>
              <a:rPr lang="ru-RU" sz="1600" dirty="0" err="1" smtClean="0"/>
              <a:t>БиГ</a:t>
            </a:r>
            <a:r>
              <a:rPr lang="en-US" sz="1600" dirty="0" smtClean="0"/>
              <a:t>, </a:t>
            </a:r>
            <a:r>
              <a:rPr lang="ru-RU" sz="1600" dirty="0" smtClean="0"/>
              <a:t>и </a:t>
            </a:r>
            <a:r>
              <a:rPr lang="en-US" sz="1600" dirty="0" smtClean="0"/>
              <a:t>1 </a:t>
            </a:r>
            <a:r>
              <a:rPr lang="ru-RU" sz="1600" dirty="0" smtClean="0"/>
              <a:t>Генеральный Секретарь (глава Минфина) Албании</a:t>
            </a:r>
            <a:r>
              <a:rPr lang="en-US" sz="1600" dirty="0" smtClean="0"/>
              <a:t>.</a:t>
            </a:r>
          </a:p>
          <a:p>
            <a:pPr lvl="0"/>
            <a:endParaRPr lang="en-US" sz="1200" dirty="0"/>
          </a:p>
          <a:p>
            <a:pPr lvl="0"/>
            <a:r>
              <a:rPr lang="ru-RU" sz="1600" b="1" dirty="0" smtClean="0"/>
              <a:t>Среди членов сети значительно меньше представителей технических уровней</a:t>
            </a:r>
            <a:r>
              <a:rPr lang="en-US" sz="1600" b="1" dirty="0" smtClean="0"/>
              <a:t>.</a:t>
            </a:r>
            <a:endParaRPr lang="en-US" sz="1600" dirty="0"/>
          </a:p>
          <a:p>
            <a:pPr lvl="1"/>
            <a:r>
              <a:rPr lang="ru-RU" sz="1600" dirty="0" smtClean="0"/>
              <a:t>Четырнадцать </a:t>
            </a:r>
            <a:r>
              <a:rPr lang="en-US" sz="1600" dirty="0" smtClean="0"/>
              <a:t>(14</a:t>
            </a:r>
            <a:r>
              <a:rPr lang="en-US" sz="1600" dirty="0"/>
              <a:t>) </a:t>
            </a:r>
            <a:r>
              <a:rPr lang="ru-RU" sz="1600" dirty="0" smtClean="0"/>
              <a:t>или </a:t>
            </a:r>
            <a:r>
              <a:rPr lang="en-US" sz="1600" dirty="0" smtClean="0"/>
              <a:t>23</a:t>
            </a:r>
            <a:r>
              <a:rPr lang="en-US" sz="1600" dirty="0"/>
              <a:t>% </a:t>
            </a:r>
            <a:r>
              <a:rPr lang="ru-RU" sz="1600" dirty="0" smtClean="0"/>
              <a:t>участников мероприятий занимают технические должности, т.е. являются советниками, экспертами, специалистами</a:t>
            </a:r>
            <a:endParaRPr lang="en-US" sz="1600" dirty="0" smtClean="0"/>
          </a:p>
          <a:p>
            <a:pPr lvl="0"/>
            <a:endParaRPr lang="en-US" sz="1200" dirty="0"/>
          </a:p>
          <a:p>
            <a:pPr lvl="0"/>
            <a:r>
              <a:rPr lang="ru-RU" sz="1600" b="1" dirty="0" smtClean="0"/>
              <a:t>Два участника относятся к политическому кругу</a:t>
            </a:r>
            <a:r>
              <a:rPr lang="en-US" sz="1600" b="1" dirty="0" smtClean="0"/>
              <a:t>.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r>
              <a:rPr lang="ru-RU" sz="1600" dirty="0" smtClean="0"/>
              <a:t>Г-н </a:t>
            </a:r>
            <a:r>
              <a:rPr lang="ru-RU" sz="1600" dirty="0" err="1" smtClean="0"/>
              <a:t>Сафарян</a:t>
            </a:r>
            <a:r>
              <a:rPr lang="ru-RU" sz="1600" dirty="0" smtClean="0"/>
              <a:t>, первый заместитель министра финансов Армении, посещал пленумы в 2012 и 2015 гг., а также собрание </a:t>
            </a:r>
            <a:r>
              <a:rPr lang="ru-RU" sz="1600" dirty="0" err="1" smtClean="0"/>
              <a:t>страших</a:t>
            </a:r>
            <a:r>
              <a:rPr lang="ru-RU" sz="1600" dirty="0" smtClean="0"/>
              <a:t> </a:t>
            </a:r>
            <a:r>
              <a:rPr lang="ru-RU" sz="1600" dirty="0"/>
              <a:t>д</a:t>
            </a:r>
            <a:r>
              <a:rPr lang="ru-RU" sz="1600" dirty="0" smtClean="0"/>
              <a:t>олжностных лиц</a:t>
            </a:r>
            <a:r>
              <a:rPr lang="en-US" sz="1600" dirty="0" smtClean="0"/>
              <a:t> </a:t>
            </a:r>
            <a:r>
              <a:rPr lang="ru-RU" sz="1600" dirty="0" smtClean="0"/>
              <a:t>ОЭСР в </a:t>
            </a:r>
            <a:r>
              <a:rPr lang="en-US" sz="1600" dirty="0" smtClean="0"/>
              <a:t>2014</a:t>
            </a:r>
            <a:r>
              <a:rPr lang="en-US" sz="1600" dirty="0"/>
              <a:t>; </a:t>
            </a:r>
            <a:r>
              <a:rPr lang="ru-RU" sz="1600" dirty="0" smtClean="0"/>
              <a:t>г-н </a:t>
            </a:r>
            <a:r>
              <a:rPr lang="ru-RU" sz="1600" dirty="0" err="1" smtClean="0"/>
              <a:t>Фичор</a:t>
            </a:r>
            <a:r>
              <a:rPr lang="ru-RU" sz="1600" dirty="0" smtClean="0"/>
              <a:t>, глава Государственного Казначейства Хорватии, посещал пленумы БС в течение последних нескольких лет</a:t>
            </a:r>
            <a:r>
              <a:rPr lang="en-US" sz="1600" dirty="0" smtClean="0"/>
              <a:t>.</a:t>
            </a:r>
          </a:p>
          <a:p>
            <a:pPr lvl="0"/>
            <a:endParaRPr lang="en-US" sz="1200" dirty="0"/>
          </a:p>
          <a:p>
            <a:r>
              <a:rPr lang="en-US" sz="1600" b="1" dirty="0" smtClean="0"/>
              <a:t>100</a:t>
            </a:r>
            <a:r>
              <a:rPr lang="en-US" sz="1600" b="1" dirty="0"/>
              <a:t>% </a:t>
            </a:r>
            <a:r>
              <a:rPr lang="ru-RU" sz="1600" b="1" dirty="0" smtClean="0"/>
              <a:t>участников работают в целевых министерствах </a:t>
            </a:r>
            <a:r>
              <a:rPr lang="en-US" sz="1600" b="1" dirty="0" smtClean="0"/>
              <a:t>(</a:t>
            </a:r>
            <a:r>
              <a:rPr lang="ru-RU" sz="1600" b="1" dirty="0" smtClean="0"/>
              <a:t>т.е. в министерстве финансов или иных надлежащих центральных министерствах</a:t>
            </a:r>
            <a:r>
              <a:rPr lang="en-US" sz="1600" dirty="0" smtClean="0"/>
              <a:t>).  </a:t>
            </a:r>
            <a:endParaRPr lang="en-US" sz="1600" dirty="0"/>
          </a:p>
          <a:p>
            <a:pPr marL="457200" lvl="1" indent="0" algn="just">
              <a:buNone/>
            </a:pPr>
            <a:endParaRPr lang="en-US" sz="1600" dirty="0" smtClean="0">
              <a:cs typeface="Aharoni" pitchFamily="2" charset="-79"/>
            </a:endParaRPr>
          </a:p>
          <a:p>
            <a:pPr lvl="1" algn="just"/>
            <a:endParaRPr lang="en-US" sz="1600" dirty="0"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7B9792E3-0ED1-4636-9AD2-0933D53E70C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098" y="2590800"/>
            <a:ext cx="1950720" cy="1981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0599"/>
            <a:ext cx="9144000" cy="685801"/>
          </a:xfrm>
        </p:spPr>
        <p:txBody>
          <a:bodyPr>
            <a:noAutofit/>
          </a:bodyPr>
          <a:lstStyle/>
          <a:p>
            <a:pPr lvl="0"/>
            <a:r>
              <a:rPr lang="ru-RU" sz="2000" b="1" u="sng" dirty="0" smtClean="0"/>
              <a:t>Задача </a:t>
            </a:r>
            <a:r>
              <a:rPr lang="en-US" sz="2000" b="1" u="sng" dirty="0" smtClean="0"/>
              <a:t>3</a:t>
            </a:r>
            <a:r>
              <a:rPr lang="en-US" sz="2000" b="1" dirty="0"/>
              <a:t>:</a:t>
            </a:r>
            <a:r>
              <a:rPr lang="bs-Latn-BA" sz="2000" b="1" dirty="0"/>
              <a:t> </a:t>
            </a:r>
            <a:r>
              <a:rPr lang="ru-RU" sz="2000" b="1" cap="all" dirty="0" smtClean="0"/>
              <a:t>Создана и действует финансово-устойчивая сеть профессионалов в области УГФ, призванная улучшить практики в области УГФ (3)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76400"/>
            <a:ext cx="8772556" cy="5181601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/>
              <a:t>Некоторые свидетельства финансового вклада или готовности финансово-участвовать</a:t>
            </a:r>
            <a:r>
              <a:rPr lang="en-US" sz="1600" dirty="0" smtClean="0"/>
              <a:t>:</a:t>
            </a:r>
          </a:p>
          <a:p>
            <a:pPr lvl="1" algn="just"/>
            <a:r>
              <a:rPr lang="ru-RU" sz="1600" dirty="0" smtClean="0"/>
              <a:t>Из </a:t>
            </a:r>
            <a:r>
              <a:rPr lang="en-US" sz="1600" dirty="0" smtClean="0"/>
              <a:t>78 </a:t>
            </a:r>
            <a:r>
              <a:rPr lang="ru-RU" sz="1600" dirty="0" smtClean="0"/>
              <a:t>делегатов, чьи расходы оплачивались за счет стран-участниц </a:t>
            </a:r>
            <a:r>
              <a:rPr lang="en-US" sz="1600" dirty="0" smtClean="0"/>
              <a:t>PEMPAL </a:t>
            </a:r>
            <a:r>
              <a:rPr lang="ru-RU" sz="1600" dirty="0" smtClean="0"/>
              <a:t>за данный стратегический период, </a:t>
            </a:r>
            <a:r>
              <a:rPr lang="en-US" sz="1600" dirty="0" smtClean="0"/>
              <a:t>19 (24</a:t>
            </a:r>
            <a:r>
              <a:rPr lang="en-US" sz="1600" dirty="0"/>
              <a:t>%) </a:t>
            </a:r>
            <a:r>
              <a:rPr lang="ru-RU" sz="1600" dirty="0" smtClean="0"/>
              <a:t>посетили собрания БС </a:t>
            </a:r>
            <a:r>
              <a:rPr lang="en-US" sz="1600" dirty="0" smtClean="0"/>
              <a:t>(</a:t>
            </a:r>
            <a:r>
              <a:rPr lang="ru-RU" sz="1600" dirty="0" smtClean="0"/>
              <a:t>в основном, это были делегаты из </a:t>
            </a:r>
            <a:r>
              <a:rPr lang="ru-RU" sz="1600" dirty="0" err="1" smtClean="0"/>
              <a:t>Кыргызской</a:t>
            </a:r>
            <a:r>
              <a:rPr lang="ru-RU" sz="1600" dirty="0" smtClean="0"/>
              <a:t> Республики </a:t>
            </a:r>
            <a:r>
              <a:rPr lang="en-US" sz="1600" dirty="0" smtClean="0"/>
              <a:t>-</a:t>
            </a:r>
            <a:r>
              <a:rPr lang="ru-RU" sz="1600" dirty="0" smtClean="0"/>
              <a:t> которая финансировала участие </a:t>
            </a:r>
            <a:r>
              <a:rPr lang="en-US" sz="1600" dirty="0" smtClean="0"/>
              <a:t>15 </a:t>
            </a:r>
            <a:r>
              <a:rPr lang="ru-RU" sz="1600" dirty="0" smtClean="0"/>
              <a:t>дополнительных участников</a:t>
            </a:r>
            <a:r>
              <a:rPr lang="en-US" sz="1600" dirty="0" smtClean="0"/>
              <a:t>).</a:t>
            </a:r>
          </a:p>
          <a:p>
            <a:pPr lvl="1" algn="just"/>
            <a:endParaRPr lang="en-US" sz="1600" dirty="0"/>
          </a:p>
          <a:p>
            <a:pPr lvl="1"/>
            <a:r>
              <a:rPr lang="ru-RU" sz="1600" dirty="0" smtClean="0"/>
              <a:t>Результаты опроса среди участников показали готовность </a:t>
            </a:r>
          </a:p>
          <a:p>
            <a:pPr lvl="1">
              <a:buNone/>
            </a:pPr>
            <a:r>
              <a:rPr lang="ru-RU" sz="1600" dirty="0" smtClean="0"/>
              <a:t>оплачивать членские взносы или мотивацию к оплате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/>
              <a:t>41% </a:t>
            </a:r>
            <a:r>
              <a:rPr lang="ru-RU" sz="1600" dirty="0" smtClean="0"/>
              <a:t>членов БС</a:t>
            </a:r>
            <a:r>
              <a:rPr lang="en-US" sz="1600" dirty="0" smtClean="0"/>
              <a:t>).</a:t>
            </a:r>
          </a:p>
          <a:p>
            <a:pPr lvl="1"/>
            <a:endParaRPr lang="en-US" sz="1600" b="1" dirty="0"/>
          </a:p>
          <a:p>
            <a:r>
              <a:rPr lang="ru-RU" sz="1600" b="1" dirty="0" smtClean="0"/>
              <a:t>Нежелание платить такие взносы у некоторых стран-членов Исполнительного комитета БС вызвано неясностью требований законодательства </a:t>
            </a:r>
            <a:r>
              <a:rPr lang="en-US" sz="1600" dirty="0" smtClean="0"/>
              <a:t>(</a:t>
            </a:r>
            <a:r>
              <a:rPr lang="ru-RU" sz="1600" dirty="0" smtClean="0"/>
              <a:t>сеть </a:t>
            </a:r>
            <a:r>
              <a:rPr lang="en-US" sz="1600" dirty="0" smtClean="0"/>
              <a:t>PEMPAL</a:t>
            </a:r>
            <a:r>
              <a:rPr lang="ru-RU" sz="1600" dirty="0" smtClean="0"/>
              <a:t>, возможно, должна быть сначала признана юридическим лицом, и должен быть подписан международный договор, если на счет </a:t>
            </a:r>
            <a:r>
              <a:rPr lang="en-US" sz="1600" dirty="0" smtClean="0"/>
              <a:t>PEMPAL </a:t>
            </a:r>
            <a:r>
              <a:rPr lang="ru-RU" sz="1600" dirty="0" smtClean="0"/>
              <a:t>из бюджета страны должны перечисляться официальные платежи</a:t>
            </a:r>
            <a:r>
              <a:rPr lang="en-US" sz="1600" dirty="0" smtClean="0"/>
              <a:t>)</a:t>
            </a:r>
            <a:r>
              <a:rPr lang="ru-RU" sz="1600" dirty="0" smtClean="0"/>
              <a:t>, к тому же они уже оказывают огромную личную нематериальную помощь</a:t>
            </a:r>
            <a:r>
              <a:rPr lang="en-US" sz="1600" dirty="0" smtClean="0"/>
              <a:t>. </a:t>
            </a:r>
          </a:p>
          <a:p>
            <a:pPr lvl="1" algn="just"/>
            <a:endParaRPr lang="en-US" sz="1600" dirty="0"/>
          </a:p>
          <a:p>
            <a:pPr algn="just"/>
            <a:r>
              <a:rPr lang="ru-RU" sz="1600" dirty="0" smtClean="0"/>
              <a:t>В БС принята практика допуска дополнительных участников к мероприятиям </a:t>
            </a:r>
            <a:r>
              <a:rPr lang="en-US" sz="1600" dirty="0" smtClean="0"/>
              <a:t>(</a:t>
            </a:r>
            <a:r>
              <a:rPr lang="ru-RU" sz="1600" dirty="0" smtClean="0"/>
              <a:t>т.е. сверх обычных норм участия</a:t>
            </a:r>
            <a:r>
              <a:rPr lang="en-US" sz="1600" dirty="0" smtClean="0"/>
              <a:t>)</a:t>
            </a:r>
            <a:r>
              <a:rPr lang="ru-RU" sz="1600" dirty="0" smtClean="0"/>
              <a:t>, при условии что </a:t>
            </a:r>
            <a:r>
              <a:rPr lang="ru-RU" sz="1600" b="1" dirty="0" smtClean="0"/>
              <a:t>страны, направляющие таких делегатов, сами оплачивают их расходы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 algn="just">
              <a:buNone/>
            </a:pPr>
            <a:endParaRPr lang="en-US" sz="1600" dirty="0" smtClean="0"/>
          </a:p>
          <a:p>
            <a:pPr algn="just"/>
            <a:endParaRPr lang="en-US" sz="1600" dirty="0" smtClean="0"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7B9792E3-0ED1-4636-9AD2-0933D53E70C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67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8699"/>
            <a:ext cx="9144000" cy="685801"/>
          </a:xfrm>
        </p:spPr>
        <p:txBody>
          <a:bodyPr>
            <a:noAutofit/>
          </a:bodyPr>
          <a:lstStyle/>
          <a:p>
            <a:pPr lvl="0"/>
            <a:r>
              <a:rPr lang="ru-RU" sz="2000" b="1" u="sng" dirty="0" smtClean="0"/>
              <a:t>Задача </a:t>
            </a:r>
            <a:r>
              <a:rPr lang="en-US" sz="2000" b="1" u="sng" dirty="0" smtClean="0"/>
              <a:t>3</a:t>
            </a:r>
            <a:r>
              <a:rPr lang="en-US" sz="2000" b="1" dirty="0"/>
              <a:t>:</a:t>
            </a:r>
            <a:r>
              <a:rPr lang="bs-Latn-BA" sz="2000" b="1" dirty="0"/>
              <a:t> </a:t>
            </a:r>
            <a:r>
              <a:rPr lang="ru-RU" sz="2000" b="1" cap="all" dirty="0" smtClean="0"/>
              <a:t>Создана и действует финансово-устойчивая сеть профессионалов в области УГФ, призванная улучшить практики в области УГФ (4)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4864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700" b="1" dirty="0"/>
          </a:p>
          <a:p>
            <a:pPr algn="just"/>
            <a:r>
              <a:rPr lang="ru-RU" sz="1700" b="1" dirty="0" smtClean="0"/>
              <a:t>Факты о значительном объеме нематериальной помощи со стороны стран-участниц БС</a:t>
            </a:r>
            <a:r>
              <a:rPr lang="en-US" sz="1700" dirty="0" smtClean="0"/>
              <a:t>. </a:t>
            </a:r>
            <a:r>
              <a:rPr lang="ru-RU" sz="1700" dirty="0" smtClean="0"/>
              <a:t>Например</a:t>
            </a:r>
            <a:r>
              <a:rPr lang="en-US" sz="1700" dirty="0" smtClean="0"/>
              <a:t>:</a:t>
            </a:r>
            <a:endParaRPr lang="en-US" sz="1700" dirty="0"/>
          </a:p>
          <a:p>
            <a:pPr lvl="1" algn="just"/>
            <a:r>
              <a:rPr lang="ru-RU" sz="1700" b="1" dirty="0" smtClean="0"/>
              <a:t>Исполнительный комитет много времени тратит </a:t>
            </a:r>
            <a:r>
              <a:rPr lang="ru-RU" sz="1700" dirty="0" smtClean="0"/>
              <a:t>на ведение и управление работой БС</a:t>
            </a:r>
            <a:r>
              <a:rPr lang="en-US" sz="1700" dirty="0" smtClean="0"/>
              <a:t>.</a:t>
            </a:r>
            <a:endParaRPr lang="en-US" sz="1700" dirty="0"/>
          </a:p>
          <a:p>
            <a:pPr lvl="1" algn="just"/>
            <a:r>
              <a:rPr lang="en-US" sz="1700" b="1" dirty="0"/>
              <a:t>4 </a:t>
            </a:r>
            <a:r>
              <a:rPr lang="ru-RU" sz="1700" b="1" dirty="0" smtClean="0"/>
              <a:t>страны-участницы приняли у себя ежегодные пленарные собрания, одна - приняла у себя ознакомительный визит </a:t>
            </a:r>
            <a:r>
              <a:rPr lang="ru-RU" sz="1700" dirty="0" smtClean="0"/>
              <a:t>и </a:t>
            </a:r>
            <a:r>
              <a:rPr lang="en-US" sz="1700" b="1" dirty="0" smtClean="0"/>
              <a:t>16 </a:t>
            </a:r>
            <a:r>
              <a:rPr lang="ru-RU" sz="1700" b="1" dirty="0" smtClean="0"/>
              <a:t>- подготовили и представили презентации </a:t>
            </a:r>
            <a:r>
              <a:rPr lang="ru-RU" sz="1700" dirty="0" smtClean="0"/>
              <a:t>о статусе реформ в течение изучаемого стратегического периода </a:t>
            </a:r>
            <a:r>
              <a:rPr lang="en-US" sz="1700" dirty="0" smtClean="0"/>
              <a:t>(</a:t>
            </a:r>
            <a:r>
              <a:rPr lang="ru-RU" sz="1700" dirty="0" smtClean="0"/>
              <a:t>РФ - </a:t>
            </a:r>
            <a:r>
              <a:rPr lang="en-US" sz="1700" dirty="0" smtClean="0"/>
              <a:t>6 </a:t>
            </a:r>
            <a:r>
              <a:rPr lang="ru-RU" sz="1700" dirty="0" smtClean="0"/>
              <a:t>раз</a:t>
            </a:r>
            <a:r>
              <a:rPr lang="en-US" sz="1700" dirty="0" smtClean="0"/>
              <a:t>, </a:t>
            </a:r>
            <a:r>
              <a:rPr lang="ru-RU" sz="1700" dirty="0" smtClean="0"/>
              <a:t>Турция - </a:t>
            </a:r>
            <a:r>
              <a:rPr lang="en-US" sz="1700" dirty="0" smtClean="0"/>
              <a:t>4 </a:t>
            </a:r>
            <a:r>
              <a:rPr lang="ru-RU" sz="1700" dirty="0" smtClean="0"/>
              <a:t>раза</a:t>
            </a:r>
            <a:r>
              <a:rPr lang="en-US" sz="1700" dirty="0" smtClean="0"/>
              <a:t>, </a:t>
            </a:r>
            <a:r>
              <a:rPr lang="ru-RU" sz="1700" dirty="0" smtClean="0"/>
              <a:t>Хорватия - </a:t>
            </a:r>
            <a:r>
              <a:rPr lang="en-US" sz="1700" dirty="0" smtClean="0"/>
              <a:t>3 </a:t>
            </a:r>
            <a:r>
              <a:rPr lang="ru-RU" sz="1700" dirty="0" smtClean="0"/>
              <a:t>раза</a:t>
            </a:r>
            <a:r>
              <a:rPr lang="en-US" sz="1700" dirty="0" smtClean="0"/>
              <a:t>, </a:t>
            </a:r>
            <a:r>
              <a:rPr lang="ru-RU" sz="1700" dirty="0" smtClean="0"/>
              <a:t>Албания, Грузия и </a:t>
            </a:r>
            <a:r>
              <a:rPr lang="ru-RU" sz="1700" dirty="0" err="1" smtClean="0"/>
              <a:t>Кыргызская</a:t>
            </a:r>
            <a:r>
              <a:rPr lang="ru-RU" sz="1700" dirty="0" smtClean="0"/>
              <a:t> Республика – по одному разу</a:t>
            </a:r>
            <a:r>
              <a:rPr lang="en-US" sz="1700" dirty="0" smtClean="0"/>
              <a:t>).</a:t>
            </a:r>
            <a:endParaRPr lang="en-US" sz="1700" dirty="0"/>
          </a:p>
          <a:p>
            <a:pPr lvl="1" algn="just"/>
            <a:r>
              <a:rPr lang="ru-RU" sz="1700" dirty="0" smtClean="0"/>
              <a:t>Кроме того, страны-участницы </a:t>
            </a:r>
            <a:r>
              <a:rPr lang="ru-RU" sz="1700" b="1" dirty="0" smtClean="0"/>
              <a:t>все чаще изъявляют желание принять у себя заседания; </a:t>
            </a:r>
            <a:r>
              <a:rPr lang="ru-RU" sz="1700" dirty="0" smtClean="0"/>
              <a:t>так, уже есть планы провести пленум БС в 2016 г. в Беларуси</a:t>
            </a:r>
            <a:r>
              <a:rPr lang="en-US" sz="1700" dirty="0" smtClean="0"/>
              <a:t>.  </a:t>
            </a:r>
            <a:endParaRPr lang="en-US" sz="1700" dirty="0"/>
          </a:p>
          <a:p>
            <a:pPr lvl="1" algn="just"/>
            <a:r>
              <a:rPr lang="ru-RU" sz="1700" b="1" dirty="0" smtClean="0"/>
              <a:t>Участие в официальных и неофициальных опросах и все более активное участие в рабочих группах</a:t>
            </a:r>
            <a:r>
              <a:rPr lang="en-US" sz="1700" dirty="0" smtClean="0"/>
              <a:t>.</a:t>
            </a:r>
          </a:p>
          <a:p>
            <a:pPr lvl="1" algn="just"/>
            <a:endParaRPr lang="en-US" sz="1700" dirty="0"/>
          </a:p>
          <a:p>
            <a:pPr algn="just"/>
            <a:r>
              <a:rPr lang="ru-RU" sz="1700" b="1" dirty="0" smtClean="0">
                <a:solidFill>
                  <a:srgbClr val="FF0000"/>
                </a:solidFill>
              </a:rPr>
              <a:t>Что можно улучшить</a:t>
            </a:r>
            <a:r>
              <a:rPr lang="en-US" sz="1700" b="1" dirty="0" smtClean="0">
                <a:solidFill>
                  <a:srgbClr val="FF0000"/>
                </a:solidFill>
              </a:rPr>
              <a:t>: </a:t>
            </a:r>
            <a:r>
              <a:rPr lang="ru-RU" sz="1700" b="1" dirty="0" smtClean="0">
                <a:solidFill>
                  <a:srgbClr val="FF0000"/>
                </a:solidFill>
              </a:rPr>
              <a:t>будет продолжена работа по улучшению информации и базы данных членов, чтобы повысить мониторинг состава участников. Уже установленные отношения сотрудничества с сетью старших должностных лиц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ru-RU" sz="1700" b="1" dirty="0" smtClean="0">
                <a:solidFill>
                  <a:srgbClr val="FF0000"/>
                </a:solidFill>
              </a:rPr>
              <a:t>ОЭСР ЦЕЮВЕ будут и далее укрепляться, для чего предлагается проводить совместные виды деятельности в будущем </a:t>
            </a:r>
            <a:r>
              <a:rPr lang="en-US" sz="1700" b="1" dirty="0" smtClean="0">
                <a:solidFill>
                  <a:srgbClr val="FF0000"/>
                </a:solidFill>
              </a:rPr>
              <a:t>(</a:t>
            </a:r>
            <a:r>
              <a:rPr lang="ru-RU" sz="1700" b="1" dirty="0" smtClean="0">
                <a:solidFill>
                  <a:srgbClr val="FF0000"/>
                </a:solidFill>
              </a:rPr>
              <a:t>среди потенциальных направлений – налогово-бюджетные правила, финансовые риски и бюджет на основе программ</a:t>
            </a:r>
            <a:r>
              <a:rPr lang="en-US" sz="1700" b="1" dirty="0" smtClean="0">
                <a:solidFill>
                  <a:srgbClr val="FF0000"/>
                </a:solidFill>
              </a:rPr>
              <a:t>).</a:t>
            </a:r>
            <a:endParaRPr lang="en-US" sz="1700" dirty="0">
              <a:cs typeface="Aharoni" pitchFamily="2" charset="-79"/>
            </a:endParaRPr>
          </a:p>
          <a:p>
            <a:pPr algn="just"/>
            <a:endParaRPr lang="en-US" sz="1700" dirty="0" smtClean="0"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92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2296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hu-HU" sz="900" i="1" dirty="0" smtClean="0">
              <a:solidFill>
                <a:schemeClr val="tx1"/>
              </a:solidFill>
            </a:endParaRPr>
          </a:p>
          <a:p>
            <a:r>
              <a:rPr lang="ru-RU" sz="4000" i="1" dirty="0" smtClean="0">
                <a:solidFill>
                  <a:schemeClr val="tx1"/>
                </a:solidFill>
              </a:rPr>
              <a:t>Задачи </a:t>
            </a:r>
            <a:r>
              <a:rPr lang="en-US" sz="4000" i="1" dirty="0" smtClean="0">
                <a:solidFill>
                  <a:schemeClr val="tx1"/>
                </a:solidFill>
              </a:rPr>
              <a:t>PEMPAL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24314422"/>
              </p:ext>
            </p:extLst>
          </p:nvPr>
        </p:nvGraphicFramePr>
        <p:xfrm>
          <a:off x="533400" y="1219200"/>
          <a:ext cx="7924800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5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584360"/>
            <a:ext cx="7848600" cy="5197439"/>
          </a:xfrm>
        </p:spPr>
        <p:txBody>
          <a:bodyPr rtlCol="0">
            <a:noAutofit/>
          </a:bodyPr>
          <a:lstStyle/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s-Latn-BA" sz="2000" dirty="0" smtClean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28662" y="626565"/>
            <a:ext cx="81962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/>
              <a:t>Несколько министров и заместителей министров финансов проявили свою поддержку, выступив на открытии или посетив заседания БС. </a:t>
            </a: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 smtClean="0"/>
              <a:t>Первый заместитель министра финансов Армении </a:t>
            </a:r>
            <a:r>
              <a:rPr lang="ru-RU" sz="1700" dirty="0" smtClean="0"/>
              <a:t>Павел </a:t>
            </a:r>
            <a:r>
              <a:rPr lang="ru-RU" sz="1700" dirty="0" err="1" smtClean="0"/>
              <a:t>Сафарян</a:t>
            </a:r>
            <a:r>
              <a:rPr lang="ru-RU" sz="1700" dirty="0" smtClean="0"/>
              <a:t> посетил пленарное заседание в Словении и Собрание ОЭСР Старших должностных лиц в бюджетной сфере, которое состоялось в Гааге</a:t>
            </a:r>
            <a:r>
              <a:rPr lang="en-US" sz="1700" dirty="0" smtClean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 smtClean="0"/>
              <a:t>Заместитель министра финансов Беларуси </a:t>
            </a:r>
            <a:r>
              <a:rPr lang="ru-RU" sz="1700" dirty="0" smtClean="0"/>
              <a:t>Максим </a:t>
            </a:r>
            <a:r>
              <a:rPr lang="ru-RU" sz="1700" dirty="0" err="1" smtClean="0"/>
              <a:t>Ермолович</a:t>
            </a:r>
            <a:r>
              <a:rPr lang="ru-RU" sz="1700" dirty="0" smtClean="0"/>
              <a:t> принял участие в ознакомительном визите в Великобританию, посвященном реформе финансирования государственного образования</a:t>
            </a:r>
            <a:r>
              <a:rPr lang="en-US" sz="1700" dirty="0" smtClean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 smtClean="0"/>
              <a:t>Министр финансов Кыргызской Республики </a:t>
            </a:r>
            <a:r>
              <a:rPr lang="ru-RU" sz="1700" dirty="0" smtClean="0"/>
              <a:t>Ольга Лаврова приняла участие в ознакомительном визите в Австрию, посвященном роли парламента в бюджетном процессе</a:t>
            </a:r>
            <a:r>
              <a:rPr lang="en-US" sz="17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В ознакомительном визите в Словению приняли участие два </a:t>
            </a:r>
            <a:r>
              <a:rPr lang="ru-RU" sz="1700" b="1" dirty="0" smtClean="0"/>
              <a:t>помощника министров из Сербии и Боснии и Герцеговины</a:t>
            </a:r>
            <a:r>
              <a:rPr lang="en-US" sz="1700" dirty="0" smtClean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 smtClean="0"/>
              <a:t>Глава Казначейства Хорватии </a:t>
            </a:r>
            <a:r>
              <a:rPr lang="ru-RU" sz="1700" dirty="0" smtClean="0"/>
              <a:t>посещает пленарные собрания БС ввиду важности таких заседаний :</a:t>
            </a: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i="1" dirty="0"/>
          </a:p>
          <a:p>
            <a:pPr algn="just"/>
            <a:r>
              <a:rPr lang="ru-RU" sz="1700" i="1" dirty="0" smtClean="0">
                <a:solidFill>
                  <a:srgbClr val="7030A0"/>
                </a:solidFill>
              </a:rPr>
              <a:t>Несмотря на большие расходы по организации таких мероприятий, особенно по организации совместных пленарных заседаний всех трех сообществ, мы считаем, что такой обмен опытом, обсуждение тем, интересных для всех стран-участниц, невозможно переоценить</a:t>
            </a:r>
            <a:r>
              <a:rPr lang="en-US" sz="1700" i="1" dirty="0" smtClean="0">
                <a:solidFill>
                  <a:srgbClr val="7030A0"/>
                </a:solidFill>
              </a:rPr>
              <a:t>, </a:t>
            </a:r>
            <a:r>
              <a:rPr lang="ru-RU" sz="1700" i="1" dirty="0" smtClean="0">
                <a:solidFill>
                  <a:srgbClr val="7030A0"/>
                </a:solidFill>
              </a:rPr>
              <a:t>поэтому их нужно продолжить и в будущем</a:t>
            </a:r>
            <a:r>
              <a:rPr lang="en-US" sz="1700" i="1" dirty="0" smtClean="0">
                <a:solidFill>
                  <a:srgbClr val="7030A0"/>
                </a:solidFill>
              </a:rPr>
              <a:t>,</a:t>
            </a:r>
            <a:r>
              <a:rPr lang="ru-RU" sz="1700" i="1" dirty="0" smtClean="0">
                <a:solidFill>
                  <a:srgbClr val="7030A0"/>
                </a:solidFill>
              </a:rPr>
              <a:t> несмотря на определенные трудности</a:t>
            </a:r>
            <a:r>
              <a:rPr lang="en-US" sz="1700" i="1" dirty="0" smtClean="0"/>
              <a:t>. </a:t>
            </a:r>
            <a:r>
              <a:rPr lang="ru-RU" sz="1700" dirty="0" smtClean="0"/>
              <a:t>Источник</a:t>
            </a:r>
            <a:r>
              <a:rPr lang="en-US" sz="1700" dirty="0" smtClean="0"/>
              <a:t>: </a:t>
            </a:r>
            <a:r>
              <a:rPr lang="ru-RU" sz="1700" dirty="0" smtClean="0"/>
              <a:t>Благодарственное письмо в адрес БС от </a:t>
            </a:r>
            <a:r>
              <a:rPr lang="ru-RU" sz="1700" dirty="0" err="1" smtClean="0"/>
              <a:t>Миленко</a:t>
            </a:r>
            <a:r>
              <a:rPr lang="ru-RU" sz="1700" dirty="0" smtClean="0"/>
              <a:t> </a:t>
            </a:r>
            <a:r>
              <a:rPr lang="ru-RU" sz="1700" dirty="0" err="1" smtClean="0"/>
              <a:t>Фичора</a:t>
            </a:r>
            <a:r>
              <a:rPr lang="ru-RU" sz="1700" dirty="0" smtClean="0"/>
              <a:t>, помощника министра и главы Государственного Казначейства Хорватии</a:t>
            </a:r>
            <a:endParaRPr lang="en-US" sz="1700" dirty="0"/>
          </a:p>
        </p:txBody>
      </p:sp>
      <p:sp>
        <p:nvSpPr>
          <p:cNvPr id="4" name="Rectangle 3"/>
          <p:cNvSpPr/>
          <p:nvPr/>
        </p:nvSpPr>
        <p:spPr>
          <a:xfrm>
            <a:off x="838200" y="-6034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Задача</a:t>
            </a:r>
            <a:r>
              <a:rPr lang="en-US" b="1" u="sng" dirty="0" smtClean="0"/>
              <a:t> </a:t>
            </a:r>
            <a:r>
              <a:rPr lang="en-US" b="1" u="sng" dirty="0"/>
              <a:t>4</a:t>
            </a:r>
            <a:r>
              <a:rPr lang="en-US" b="1" dirty="0"/>
              <a:t>: </a:t>
            </a:r>
            <a:r>
              <a:rPr lang="ru-RU" b="1" dirty="0" smtClean="0"/>
              <a:t>ВЫСШИЕ ПРАВИТЕЛЬСТВЕННЫЕ И ПОЛИТИЧЕСКИЕ КРУГИ ЛУЧШЕ ОСОЗНАЮТ ПОЛЬЗУ И ЗНАЧЕНИЕ УЧАСТИЯ В </a:t>
            </a:r>
            <a:r>
              <a:rPr lang="en-US" b="1" dirty="0" smtClean="0"/>
              <a:t>PEMPAL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72518" cy="541019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dirty="0" smtClean="0"/>
              <a:t>Выводы</a:t>
            </a:r>
            <a:endParaRPr lang="en-US" sz="6400" dirty="0">
              <a:solidFill>
                <a:srgbClr val="FF0000"/>
              </a:solidFill>
            </a:endParaRPr>
          </a:p>
          <a:p>
            <a:pPr algn="just"/>
            <a:r>
              <a:rPr lang="ru-RU" sz="6000" b="1" dirty="0" smtClean="0"/>
              <a:t>Сообщество БС значительно выросло </a:t>
            </a:r>
            <a:r>
              <a:rPr lang="ru-RU" sz="6000" dirty="0" smtClean="0"/>
              <a:t>по сравнению с периодом, предшествовавшим данной Стратегии. В этом ему помогали сильный Исполнительный комитет, ресурсная команда и Секретариат. Большое внимание было уделено разработке продуктов знаний. </a:t>
            </a:r>
            <a:endParaRPr lang="en-US" sz="6000" dirty="0" smtClean="0"/>
          </a:p>
          <a:p>
            <a:pPr algn="just"/>
            <a:endParaRPr lang="en-US" sz="6000" dirty="0" smtClean="0"/>
          </a:p>
          <a:p>
            <a:pPr algn="just"/>
            <a:r>
              <a:rPr lang="ru-RU" sz="6000" b="1" dirty="0" smtClean="0"/>
              <a:t>Очевиден переход на рабочие группы меньшего формата, что отражает потребности участников </a:t>
            </a:r>
            <a:r>
              <a:rPr lang="en-US" sz="6000" dirty="0" smtClean="0"/>
              <a:t>(</a:t>
            </a:r>
            <a:r>
              <a:rPr lang="ru-RU" sz="6000" dirty="0" smtClean="0"/>
              <a:t>3 рабочие группы</a:t>
            </a:r>
            <a:r>
              <a:rPr lang="en-US" sz="6000" dirty="0" smtClean="0"/>
              <a:t>: </a:t>
            </a:r>
            <a:r>
              <a:rPr lang="ru-RU" sz="6000" dirty="0" smtClean="0"/>
              <a:t>фонд заработной платы, бюджетная грамотность и программное бюджетирование </a:t>
            </a:r>
            <a:r>
              <a:rPr lang="en-US" sz="6000" dirty="0" smtClean="0"/>
              <a:t>(</a:t>
            </a:r>
            <a:r>
              <a:rPr lang="ru-RU" sz="6000" dirty="0" smtClean="0"/>
              <a:t>последняя группа будет основана в </a:t>
            </a:r>
            <a:r>
              <a:rPr lang="en-US" sz="6000" dirty="0" smtClean="0"/>
              <a:t>2016).  </a:t>
            </a:r>
            <a:r>
              <a:rPr lang="ru-RU" sz="6000" dirty="0" smtClean="0"/>
              <a:t>Ознакомительные визиты также являются более полезной формой работы, так как позволяют глубже изучить опыт реформ в принимающих странах</a:t>
            </a:r>
            <a:r>
              <a:rPr lang="en-US" sz="6000" dirty="0" smtClean="0"/>
              <a:t>.  </a:t>
            </a:r>
            <a:r>
              <a:rPr lang="ru-RU" sz="6000" dirty="0" smtClean="0"/>
              <a:t>Однако каждый год необходимо проводить одно (пленарное) заседание с участием всех членов сообщества, информируя их о проделанной работе. </a:t>
            </a:r>
            <a:endParaRPr lang="en-US" sz="6000" dirty="0" smtClean="0"/>
          </a:p>
          <a:p>
            <a:pPr algn="just"/>
            <a:endParaRPr lang="en-US" sz="6000" dirty="0"/>
          </a:p>
          <a:p>
            <a:pPr algn="just"/>
            <a:r>
              <a:rPr lang="ru-RU" sz="6000" b="1" dirty="0" smtClean="0"/>
              <a:t>Рабочие группы находятся в зависимости от того, насколько их участники располагают временем, чтобы вести эту работу, а этому мешают требования бюджетного процесса. </a:t>
            </a:r>
            <a:endParaRPr lang="en-US" sz="6000" b="1" dirty="0" smtClean="0"/>
          </a:p>
          <a:p>
            <a:pPr algn="just"/>
            <a:endParaRPr lang="en-US" sz="6000" dirty="0"/>
          </a:p>
          <a:p>
            <a:pPr algn="just"/>
            <a:r>
              <a:rPr lang="ru-RU" sz="6000" b="1" dirty="0" smtClean="0"/>
              <a:t>В состав Исполкома входят носители трех языков, так что высок и спрос на перевод. </a:t>
            </a:r>
            <a:r>
              <a:rPr lang="ru-RU" sz="6000" dirty="0" smtClean="0"/>
              <a:t>Есть необходимость следить за технологиями, облегчающими общение в таких условиях. </a:t>
            </a:r>
            <a:endParaRPr lang="en-US" sz="6000" dirty="0" smtClean="0"/>
          </a:p>
          <a:p>
            <a:pPr algn="just"/>
            <a:endParaRPr lang="en-US" sz="6000" dirty="0"/>
          </a:p>
          <a:p>
            <a:pPr algn="just"/>
            <a:r>
              <a:rPr lang="ru-RU" sz="6000" b="1" dirty="0" smtClean="0"/>
              <a:t>Интересные дискуссии состоялись в 2015 г. между Исполнительным комитетом БС и </a:t>
            </a:r>
            <a:r>
              <a:rPr lang="en-US" sz="6000" b="1" dirty="0" smtClean="0"/>
              <a:t>CABRI </a:t>
            </a:r>
            <a:r>
              <a:rPr lang="en-US" sz="6000" dirty="0" smtClean="0"/>
              <a:t>– </a:t>
            </a:r>
            <a:r>
              <a:rPr lang="ru-RU" sz="6000" dirty="0" smtClean="0"/>
              <a:t>сетью, аналогичной БС</a:t>
            </a:r>
            <a:r>
              <a:rPr lang="en-US" sz="6000" dirty="0" smtClean="0"/>
              <a:t>.  </a:t>
            </a:r>
            <a:r>
              <a:rPr lang="ru-RU" sz="6000" b="1" dirty="0" smtClean="0"/>
              <a:t>В будущем некоторые методы этой сети могут оказаться полезными для БС и </a:t>
            </a:r>
            <a:r>
              <a:rPr lang="en-US" sz="6000" b="1" dirty="0" smtClean="0"/>
              <a:t>PEMPAL</a:t>
            </a:r>
            <a:r>
              <a:rPr lang="en-US" sz="6000" dirty="0" smtClean="0"/>
              <a:t>.</a:t>
            </a:r>
          </a:p>
          <a:p>
            <a:pPr algn="just"/>
            <a:endParaRPr lang="en-US" sz="6000" dirty="0"/>
          </a:p>
          <a:p>
            <a:pPr algn="just"/>
            <a:r>
              <a:rPr lang="ru-RU" sz="6000" dirty="0" smtClean="0"/>
              <a:t>Члены БС признают ценность и пользу своего участия в </a:t>
            </a:r>
            <a:r>
              <a:rPr lang="en-US" sz="6000" dirty="0" smtClean="0"/>
              <a:t>PEMPAL </a:t>
            </a:r>
            <a:r>
              <a:rPr lang="ru-RU" sz="6000" dirty="0" smtClean="0"/>
              <a:t>и с нетерпением смотрят в будущее, в том числе ожидая </a:t>
            </a:r>
            <a:r>
              <a:rPr lang="ru-RU" sz="6000" b="1" dirty="0" smtClean="0"/>
              <a:t>начало процесса стратегического планирования, который будет способствовать еще большему укреплению процессов роста, ориентируя их в соответствии с потребностями участников сети</a:t>
            </a:r>
            <a:r>
              <a:rPr lang="en-US" sz="6000" dirty="0" smtClean="0"/>
              <a:t>.</a:t>
            </a:r>
            <a:endParaRPr lang="en-US" sz="6000" dirty="0"/>
          </a:p>
          <a:p>
            <a:pPr algn="just"/>
            <a:endParaRPr lang="en-US" sz="6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6400" dirty="0"/>
          </a:p>
          <a:p>
            <a:pPr algn="just"/>
            <a:endParaRPr lang="en-US" sz="6400" dirty="0"/>
          </a:p>
          <a:p>
            <a:pPr algn="ctr">
              <a:buNone/>
            </a:pPr>
            <a:endParaRPr lang="en-US" sz="3600" b="1" dirty="0" smtClean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673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000" b="1" dirty="0" smtClean="0">
                <a:latin typeface="Bradley Hand ITC" pitchFamily="66" charset="0"/>
              </a:rPr>
              <a:t>Спасибо!</a:t>
            </a:r>
            <a:endParaRPr lang="en-US" sz="3000" b="1" dirty="0" smtClean="0"/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22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22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1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Bradley Hand ITC" pitchFamily="66" charset="0"/>
              </a:rPr>
              <a:t>Члены Исполнительного комитета БС</a:t>
            </a:r>
            <a:r>
              <a:rPr lang="en-US" sz="1800" b="1" dirty="0" smtClean="0">
                <a:latin typeface="Bradley Hand ITC" pitchFamily="66" charset="0"/>
              </a:rPr>
              <a:t>, </a:t>
            </a:r>
            <a:r>
              <a:rPr lang="ru-RU" sz="1800" b="1" dirty="0" smtClean="0">
                <a:latin typeface="Bradley Hand ITC" pitchFamily="66" charset="0"/>
              </a:rPr>
              <a:t>Ресурсной группы и Секретариата в Турции </a:t>
            </a:r>
            <a:r>
              <a:rPr lang="en-US" sz="1800" b="1" dirty="0" smtClean="0">
                <a:latin typeface="Bradley Hand ITC" pitchFamily="66" charset="0"/>
              </a:rPr>
              <a:t>2014 (</a:t>
            </a:r>
            <a:r>
              <a:rPr lang="ru-RU" sz="1800" b="1" dirty="0" smtClean="0">
                <a:latin typeface="Bradley Hand ITC" pitchFamily="66" charset="0"/>
              </a:rPr>
              <a:t>день рождения </a:t>
            </a:r>
            <a:r>
              <a:rPr lang="ru-RU" sz="1800" b="1" dirty="0" err="1" smtClean="0">
                <a:latin typeface="Bradley Hand ITC" pitchFamily="66" charset="0"/>
              </a:rPr>
              <a:t>Гелы</a:t>
            </a:r>
            <a:r>
              <a:rPr lang="en-US" sz="1800" b="1" dirty="0" smtClean="0">
                <a:latin typeface="Bradley Hand ITC" pitchFamily="66" charset="0"/>
              </a:rPr>
              <a:t>)!</a:t>
            </a: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8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endParaRPr lang="en-US" sz="1900" b="1" dirty="0" smtClean="0">
              <a:latin typeface="Bradley Hand ITC" pitchFamily="66" charset="0"/>
            </a:endParaRPr>
          </a:p>
          <a:p>
            <a:pPr marL="0" indent="0" algn="ctr">
              <a:buNone/>
            </a:pPr>
            <a:r>
              <a:rPr lang="ru-RU" sz="1900" b="1" dirty="0" smtClean="0">
                <a:latin typeface="Bradley Hand ITC" pitchFamily="66" charset="0"/>
              </a:rPr>
              <a:t>Пленумы БС</a:t>
            </a:r>
            <a:r>
              <a:rPr lang="en-US" sz="1900" b="1" dirty="0" smtClean="0">
                <a:latin typeface="Bradley Hand ITC" pitchFamily="66" charset="0"/>
              </a:rPr>
              <a:t> </a:t>
            </a:r>
            <a:r>
              <a:rPr lang="ru-RU" sz="1900" b="1" dirty="0" smtClean="0">
                <a:latin typeface="Bradley Hand ITC" pitchFamily="66" charset="0"/>
              </a:rPr>
              <a:t>в </a:t>
            </a:r>
            <a:r>
              <a:rPr lang="en-US" sz="1900" b="1" dirty="0" smtClean="0">
                <a:latin typeface="Bradley Hand ITC" pitchFamily="66" charset="0"/>
              </a:rPr>
              <a:t>2013, 2014 </a:t>
            </a:r>
            <a:r>
              <a:rPr lang="ru-RU" sz="1900" b="1" dirty="0" smtClean="0">
                <a:latin typeface="Bradley Hand ITC" pitchFamily="66" charset="0"/>
              </a:rPr>
              <a:t>и </a:t>
            </a:r>
            <a:r>
              <a:rPr lang="en-US" sz="1900" b="1" dirty="0" smtClean="0">
                <a:latin typeface="Bradley Hand ITC" pitchFamily="66" charset="0"/>
              </a:rPr>
              <a:t>2015 </a:t>
            </a:r>
            <a:r>
              <a:rPr lang="ru-RU" sz="1900" b="1" dirty="0" smtClean="0">
                <a:latin typeface="Bradley Hand ITC" pitchFamily="66" charset="0"/>
              </a:rPr>
              <a:t>гг. в Албании, Турции и Армении</a:t>
            </a:r>
            <a:endParaRPr lang="en-US" sz="6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6400" dirty="0"/>
          </a:p>
          <a:p>
            <a:pPr algn="just"/>
            <a:endParaRPr lang="en-US" sz="1800" dirty="0"/>
          </a:p>
          <a:p>
            <a:pPr algn="ctr">
              <a:buNone/>
            </a:pPr>
            <a:endParaRPr lang="en-US" sz="3600" b="1" dirty="0" smtClean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45" y="4078450"/>
            <a:ext cx="2514600" cy="16885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116406"/>
            <a:ext cx="2590800" cy="1669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40" y="1266047"/>
            <a:ext cx="3733800" cy="217331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097428"/>
            <a:ext cx="2482850" cy="1669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1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32228"/>
            <a:ext cx="8229600" cy="34370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РЕЗУЛЬТАТЫ РАБОТЫ БС </a:t>
            </a:r>
            <a:r>
              <a:rPr lang="en-US" sz="2400" b="1" dirty="0" smtClean="0"/>
              <a:t>- </a:t>
            </a:r>
            <a:r>
              <a:rPr lang="ru-RU" sz="2400" b="1" dirty="0" smtClean="0"/>
              <a:t>ПРИМЕРЫ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319805"/>
            <a:ext cx="8229600" cy="52578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228600" cy="365125"/>
          </a:xfrm>
        </p:spPr>
        <p:txBody>
          <a:bodyPr/>
          <a:lstStyle/>
          <a:p>
            <a:fld id="{7B9792E3-0ED1-4636-9AD2-0933D53E70C7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436793"/>
              </p:ext>
            </p:extLst>
          </p:nvPr>
        </p:nvGraphicFramePr>
        <p:xfrm>
          <a:off x="152400" y="1285860"/>
          <a:ext cx="8839200" cy="5815642"/>
        </p:xfrm>
        <a:graphic>
          <a:graphicData uri="http://schemas.openxmlformats.org/drawingml/2006/table">
            <a:tbl>
              <a:tblPr/>
              <a:tblGrid>
                <a:gridCol w="1529861"/>
                <a:gridCol w="7309339"/>
              </a:tblGrid>
              <a:tr h="611251"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</a:rPr>
                        <a:t>Программное бюджетирование</a:t>
                      </a:r>
                      <a:endParaRPr lang="en-GB" sz="1400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Улучшенные процедуры, например, использование материалов в процессе разработки Концепции основных направлений и развития бюджетной политики в Республике Узбекистан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 Примеры отраслевых показателей помогли </a:t>
                      </a:r>
                      <a:r>
                        <a:rPr lang="ru-RU" sz="1200" baseline="0" dirty="0" err="1" smtClean="0">
                          <a:effectLst/>
                          <a:latin typeface="Times New Roman" panose="02020603050405020304" pitchFamily="18" charset="0"/>
                        </a:rPr>
                        <a:t>минфинам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стран-участниц БС в проведении консультаций для отраслевых министерств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Изучение примеров из разных стран помогло разобраться в различных существующих подходах к программному бюджетированию.</a:t>
                      </a:r>
                      <a:endParaRPr lang="en-US" sz="1200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9317"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</a:rPr>
                        <a:t>Системы ИКТ в бюджетном планировании 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</a:p>
                    <a:p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</a:rPr>
                        <a:t>Управление фондами ЕС</a:t>
                      </a:r>
                      <a:endParaRPr lang="en-US" sz="1400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стран подробно изучили грузинскую автоматизированную систему и использовали изученные процедуры для продвижения собственных проектов ИКТ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</a:rPr>
                        <a:t>;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6 западно-балканских стран изучили подход Словении к управлению фондами ЕС, в целях совершенствования подходов и методов в своих странах.</a:t>
                      </a:r>
                      <a:endParaRPr lang="en-US" sz="1200" baseline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endParaRPr lang="en-US" sz="1200" baseline="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endParaRPr lang="en-US" sz="1200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5438"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</a:rPr>
                        <a:t>Управление фондом заработной платы</a:t>
                      </a:r>
                      <a:endParaRPr lang="en-GB" sz="1400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Рабочая группа подробно изучила опыт 5 стран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Модель прогнозирования ФОТ, разработанная ресурсной командой, теперь есть в распоряжении стран в качестве инструмента, с помощью которого можно определить последствия применения того или иного варианта политики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1200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8751"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</a:rPr>
                        <a:t>Бюджетная прозрачность</a:t>
                      </a:r>
                      <a:endParaRPr lang="en-GB" sz="1400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Международные правила бюджетной прозрачности были переведены на языки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</a:rPr>
                        <a:t>PEMPAL –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Кыргызстан открыл доступ населению к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</a:rPr>
                        <a:t>8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основным бюджетным документам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</a:rPr>
                        <a:t>;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Российская Федерация совершенствует показатели по Индексу открытости бюджета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Процедуры, изученные в ходе ознакомительного визита в Южную Африку, используются как образец для проведения реформ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напр., вводные инструкции для старших должностных лиц теперь используются в Албании, а Закон об управлении государственными финансами используется в Кыргызстане при разработке подходов к реформам УГФ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</a:rPr>
                        <a:t>).</a:t>
                      </a:r>
                      <a:endParaRPr lang="en-US" sz="1200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8165"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</a:rPr>
                        <a:t>Анализ расходов</a:t>
                      </a:r>
                      <a:endParaRPr lang="en-GB" sz="1400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Исполнительный комитет БС изучил подход Ирландии к анализу расходов, чтобы в своих странах выработать подходы для проведения официального периодического анализа расходов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1200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4231">
                <a:tc>
                  <a:txBody>
                    <a:bodyPr/>
                    <a:lstStyle/>
                    <a:p>
                      <a:r>
                        <a:rPr lang="en-GB" sz="1400" b="1" baseline="0" dirty="0">
                          <a:effectLst/>
                          <a:latin typeface="Times New Roman" panose="02020603050405020304" pitchFamily="18" charset="0"/>
                        </a:rPr>
                        <a:t>PEFA</a:t>
                      </a:r>
                      <a:endParaRPr lang="en-GB" sz="1400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Секретариат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</a:rPr>
                        <a:t>PEFA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разъяснил членам БС суть предлагаемых изменений в оценку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</a:rPr>
                        <a:t>PEFA.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Участники БС стали лучше понимать этот инструмент, особенно полезным мероприятие было для тех стран, которые еще не использовали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</a:rPr>
                        <a:t>PEFA.</a:t>
                      </a:r>
                      <a:endParaRPr lang="en-US" sz="1200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3155"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</a:rPr>
                        <a:t>Обследование бюджетных практик и процедур ОЭСР</a:t>
                      </a:r>
                      <a:endParaRPr lang="en-GB" sz="1400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effectLst/>
                          <a:latin typeface="Times New Roman" panose="02020603050405020304" pitchFamily="18" charset="0"/>
                        </a:rPr>
                        <a:t>13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</a:rPr>
                        <a:t>стран, принявших участие в этом обследовании, стали лучше понимать, что такое хорошая практика бюджетного процесса и познакомились с международными тенденциями; для этого они приняли участие в ряде специализированных семинаров, сравнительном анализе с 33 странами ОЭСР, а также представили свою часть для итогового отчета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1200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4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48" y="4078120"/>
            <a:ext cx="3333750" cy="27717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066800"/>
            <a:ext cx="7848600" cy="5714999"/>
          </a:xfrm>
        </p:spPr>
        <p:txBody>
          <a:bodyPr rtlCol="0">
            <a:noAutofit/>
          </a:bodyPr>
          <a:lstStyle/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s-Latn-BA" sz="2000" dirty="0" smtClean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15" descr="pempal-logo-top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24000" y="1371600"/>
            <a:ext cx="64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PEMPAL </a:t>
            </a: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уникальная организация, дающая своим членам возможности обменяться мнениями с коллегами из других стран, которые работают на таких же должностях. Такой  акцент на практику, а не на теорию, оказывается очень полезным. Организация ознакомительных визитов – превосходная идея, так как, во-первых, это дает нам возможность составить программу визита, определившись с конкретными интересами еще до поездки, а затем дает нам достаточно времени, чтобы задать вопросы и обсудить </a:t>
            </a: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ответы с докладчиками и коллегами из других </a:t>
            </a: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стран-участниц во время презентаций и после них».</a:t>
            </a:r>
            <a:r>
              <a:rPr lang="en-US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комментарий Милована Филимоновича, министра финансов Сербии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завершении ознакомительного визита БС в Словению в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2014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г.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15" descr="pempal-logo-top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52500" y="580422"/>
            <a:ext cx="7962900" cy="8763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Пример результатов недавнего обследования бюджетной грамотности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  <a:r>
              <a:rPr lang="ru-RU" sz="2000" dirty="0" smtClean="0">
                <a:solidFill>
                  <a:srgbClr val="002060"/>
                </a:solidFill>
              </a:rPr>
              <a:t>доступность бюджетной документации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2500" y="6400800"/>
            <a:ext cx="7477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Примечание</a:t>
            </a:r>
            <a:r>
              <a:rPr lang="en-US" sz="1200" dirty="0" smtClean="0"/>
              <a:t>: </a:t>
            </a:r>
            <a:r>
              <a:rPr lang="ru-RU" sz="1200" dirty="0" smtClean="0"/>
              <a:t>Вопрос основан на платформе, предложенной </a:t>
            </a:r>
            <a:r>
              <a:rPr lang="ru-RU" sz="1200" dirty="0" err="1" smtClean="0"/>
              <a:t>трекером</a:t>
            </a:r>
            <a:r>
              <a:rPr lang="ru-RU" sz="1200" dirty="0" smtClean="0"/>
              <a:t> Партнерства по бюджетной открытости (</a:t>
            </a:r>
            <a:r>
              <a:rPr lang="en-US" sz="1200" dirty="0" smtClean="0"/>
              <a:t>OBP</a:t>
            </a:r>
            <a:r>
              <a:rPr lang="ru-RU" sz="1200" dirty="0" smtClean="0"/>
              <a:t>)</a:t>
            </a:r>
            <a:r>
              <a:rPr lang="en-US" sz="1200" dirty="0" smtClean="0"/>
              <a:t>, </a:t>
            </a:r>
            <a:r>
              <a:rPr lang="ru-RU" sz="1200" dirty="0" smtClean="0"/>
              <a:t>а состояние на апрель 2015 г. было установлено с помощью опроса </a:t>
            </a:r>
            <a:r>
              <a:rPr lang="en-US" sz="1200" dirty="0" smtClean="0"/>
              <a:t>PEMPAL.</a:t>
            </a:r>
            <a:endParaRPr lang="en-US" sz="1200" dirty="0"/>
          </a:p>
        </p:txBody>
      </p:sp>
      <p:graphicFrame>
        <p:nvGraphicFramePr>
          <p:cNvPr id="1160" name="Object 136"/>
          <p:cNvGraphicFramePr>
            <a:graphicFrameLocks noChangeAspect="1"/>
          </p:cNvGraphicFramePr>
          <p:nvPr/>
        </p:nvGraphicFramePr>
        <p:xfrm>
          <a:off x="1130300" y="2044700"/>
          <a:ext cx="69088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Worksheet" r:id="rId7" imgW="6910351" imgH="4157546" progId="Excel.Sheet.12">
                  <p:embed/>
                </p:oleObj>
              </mc:Choice>
              <mc:Fallback>
                <p:oleObj name="Worksheet" r:id="rId7" imgW="6910351" imgH="4157546" progId="Excel.Sheet.12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044700"/>
                        <a:ext cx="6908800" cy="415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23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584360"/>
            <a:ext cx="7848600" cy="5197439"/>
          </a:xfrm>
        </p:spPr>
        <p:txBody>
          <a:bodyPr rtlCol="0">
            <a:noAutofit/>
          </a:bodyPr>
          <a:lstStyle/>
          <a:p>
            <a:pPr marL="342900" indent="-34290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s-Latn-BA" sz="2000" dirty="0" smtClean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15" descr="pempal-logo-to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1" y="708061"/>
            <a:ext cx="8458200" cy="8763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Каковы основные вызовы для повышения бюджетной грамотности?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277100"/>
              </p:ext>
            </p:extLst>
          </p:nvPr>
        </p:nvGraphicFramePr>
        <p:xfrm>
          <a:off x="762000" y="1584360"/>
          <a:ext cx="8098632" cy="489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351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68580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Пример подхода и значение Рабочих групп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 smtClean="0"/>
              <a:t>Новая рабочая группа по вопросам бюджетной грамотности; группа инициирована Министерством финансов Российской Федерации</a:t>
            </a:r>
            <a:endParaRPr lang="en-US" sz="1800" dirty="0" smtClean="0"/>
          </a:p>
          <a:p>
            <a:pPr lvl="1" algn="just"/>
            <a:r>
              <a:rPr lang="ru-RU" sz="1400" dirty="0" smtClean="0"/>
              <a:t>Ряд инициатив по подготовке бюджета для граждан заставил Минфин Российской Федерации прийти к выводу, что мало только повышать бюджетную прозрачность; правительства также должны уделять внимание бюджетной грамотности населения</a:t>
            </a:r>
            <a:r>
              <a:rPr lang="en-US" sz="1400" dirty="0" smtClean="0"/>
              <a:t>  (</a:t>
            </a:r>
            <a:r>
              <a:rPr lang="ru-RU" sz="1400" dirty="0" smtClean="0"/>
              <a:t>что подтверждается результатами последнего опроса, как показано на предыдущих слайдах</a:t>
            </a:r>
            <a:r>
              <a:rPr lang="en-US" sz="1400" dirty="0" smtClean="0"/>
              <a:t>).</a:t>
            </a:r>
          </a:p>
          <a:p>
            <a:pPr marL="457200" lvl="1" indent="0" algn="just">
              <a:buNone/>
            </a:pPr>
            <a:endParaRPr lang="en-US" sz="1800" dirty="0"/>
          </a:p>
          <a:p>
            <a:pPr algn="just"/>
            <a:r>
              <a:rPr lang="ru-RU" sz="1800" dirty="0" smtClean="0"/>
              <a:t>Главные задачи этой Рабочей группы</a:t>
            </a:r>
            <a:r>
              <a:rPr lang="en-US" sz="1800" dirty="0" smtClean="0"/>
              <a:t>: </a:t>
            </a:r>
            <a:r>
              <a:rPr lang="ru-RU" sz="1800" b="1" dirty="0" smtClean="0"/>
              <a:t>изучить международный опыт </a:t>
            </a:r>
            <a:r>
              <a:rPr lang="ru-RU" sz="1800" dirty="0" smtClean="0"/>
              <a:t>по повышению бюджетной грамотности среди граждан, бюджетной открытости и доступности, с целью его </a:t>
            </a:r>
            <a:r>
              <a:rPr lang="ru-RU" sz="1800" b="1" dirty="0" smtClean="0"/>
              <a:t>обобщения и выработки рекомендаций для стран </a:t>
            </a:r>
            <a:r>
              <a:rPr lang="en-US" sz="1800" b="1" dirty="0" smtClean="0"/>
              <a:t>PEMPAL </a:t>
            </a:r>
            <a:r>
              <a:rPr lang="ru-RU" sz="1800" b="1" dirty="0" smtClean="0"/>
              <a:t>и создания «новых продуктов знаний», способствуя распространению этой практики в </a:t>
            </a:r>
            <a:r>
              <a:rPr lang="ru-RU" sz="1800" dirty="0" smtClean="0"/>
              <a:t>регионе </a:t>
            </a:r>
            <a:r>
              <a:rPr lang="ru-RU" sz="1800" b="1" dirty="0" smtClean="0"/>
              <a:t>ЕЦА </a:t>
            </a:r>
            <a:r>
              <a:rPr lang="en-US" sz="1800" dirty="0" smtClean="0"/>
              <a:t>(</a:t>
            </a:r>
            <a:r>
              <a:rPr lang="ru-RU" sz="1800" dirty="0" smtClean="0"/>
              <a:t>разработать к февралю </a:t>
            </a:r>
            <a:r>
              <a:rPr lang="en-US" sz="1800" dirty="0" smtClean="0"/>
              <a:t>2016). 15 </a:t>
            </a:r>
            <a:r>
              <a:rPr lang="ru-RU" sz="1800" dirty="0" smtClean="0"/>
              <a:t>из </a:t>
            </a:r>
            <a:r>
              <a:rPr lang="en-US" sz="1800" dirty="0" smtClean="0"/>
              <a:t>21 </a:t>
            </a:r>
            <a:r>
              <a:rPr lang="ru-RU" sz="1800" dirty="0" smtClean="0"/>
              <a:t>страны зарегистрировались как участники этой группы. </a:t>
            </a:r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r>
              <a:rPr lang="ru-RU" sz="1800" dirty="0" smtClean="0"/>
              <a:t>По отзывам участников рабочей группы по вопросам фонда заработной платы после первого года работы этой группы </a:t>
            </a:r>
            <a:r>
              <a:rPr lang="en-US" sz="1800" dirty="0" smtClean="0"/>
              <a:t>–</a:t>
            </a:r>
            <a:r>
              <a:rPr lang="ru-RU" sz="1800" dirty="0" smtClean="0"/>
              <a:t> этот опыт помог им в проведении реформ и выработке методов управления фондом заработной платы</a:t>
            </a:r>
            <a:r>
              <a:rPr lang="en-US" sz="1800" dirty="0" smtClean="0"/>
              <a:t>. </a:t>
            </a:r>
          </a:p>
          <a:p>
            <a:pPr lvl="1" algn="just"/>
            <a:r>
              <a:rPr lang="ru-RU" sz="1400" dirty="0" smtClean="0"/>
              <a:t>Направление для улучшения работы </a:t>
            </a:r>
            <a:r>
              <a:rPr lang="en-US" sz="1400" dirty="0" smtClean="0"/>
              <a:t>– </a:t>
            </a:r>
            <a:r>
              <a:rPr lang="ru-RU" sz="1400" dirty="0" smtClean="0"/>
              <a:t>группа слишком полагается на предложения ресурсной команды, и, при этом, у нее отсутствуют идеи для создания «продуктов знаний». Пример продукта знаний, предложенного ресурсной командой для этой группы – </a:t>
            </a:r>
            <a:r>
              <a:rPr lang="ru-RU" sz="1400" b="1" dirty="0" smtClean="0"/>
              <a:t>модель </a:t>
            </a:r>
            <a:r>
              <a:rPr lang="en-US" sz="1400" b="1" dirty="0" smtClean="0"/>
              <a:t>EXCEL </a:t>
            </a:r>
            <a:r>
              <a:rPr lang="ru-RU" sz="1400" b="1" dirty="0" smtClean="0"/>
              <a:t>для стран-участниц по прогнозированию последствий политических решений для фонда заработной платы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42819"/>
            <a:ext cx="8229600" cy="457201"/>
          </a:xfrm>
        </p:spPr>
        <p:txBody>
          <a:bodyPr>
            <a:normAutofit fontScale="90000"/>
          </a:bodyPr>
          <a:lstStyle/>
          <a:p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ru-RU" sz="2400" b="1" i="1" dirty="0" smtClean="0"/>
              <a:t>РЕЗУЛЬТАТЫ ИСПОЛНЕНИЯ СТРАТЕГИИ </a:t>
            </a:r>
            <a:r>
              <a:rPr lang="en-US" sz="2400" b="1" i="1" dirty="0" smtClean="0"/>
              <a:t>PEMPAL </a:t>
            </a:r>
            <a:r>
              <a:rPr lang="en-US" sz="2400" b="1" i="1" dirty="0"/>
              <a:t/>
            </a:r>
            <a:br>
              <a:rPr lang="en-US" sz="2400" b="1" i="1" dirty="0"/>
            </a:b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102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700" b="1" dirty="0" smtClean="0"/>
              <a:t>Несколько членов Исполнительного комитета БС за время своего членства в </a:t>
            </a:r>
            <a:r>
              <a:rPr lang="en-US" altLang="en-US" sz="1700" b="1" dirty="0" smtClean="0"/>
              <a:t>PEMPAL</a:t>
            </a:r>
            <a:r>
              <a:rPr lang="ru-RU" altLang="en-US" sz="1700" b="1" dirty="0" smtClean="0"/>
              <a:t> были назначены на высокие должности, и отчасти использовали свой успех или достижения своих министерств для реализации задач сети</a:t>
            </a:r>
            <a:r>
              <a:rPr lang="en-US" altLang="en-US" sz="1700" b="1" dirty="0" smtClean="0"/>
              <a:t>.  </a:t>
            </a:r>
            <a:endParaRPr lang="en-US" altLang="en-US" sz="1700" dirty="0" smtClean="0"/>
          </a:p>
          <a:p>
            <a:pPr marL="400050" lvl="1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/>
          </a:p>
          <a:p>
            <a:pPr marL="685800"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dirty="0" smtClean="0"/>
              <a:t>Бывший председатель Исполнительного комитета БС, а теперь его вице-председатель </a:t>
            </a:r>
            <a:r>
              <a:rPr lang="ru-RU" altLang="en-US" sz="1600" dirty="0" err="1" smtClean="0"/>
              <a:t>Гелардина</a:t>
            </a:r>
            <a:r>
              <a:rPr lang="ru-RU" altLang="en-US" sz="1600" dirty="0" smtClean="0"/>
              <a:t> </a:t>
            </a:r>
            <a:r>
              <a:rPr lang="ru-RU" altLang="en-US" sz="1600" dirty="0" err="1" smtClean="0"/>
              <a:t>Продани</a:t>
            </a:r>
            <a:r>
              <a:rPr lang="ru-RU" altLang="en-US" sz="1600" dirty="0" smtClean="0"/>
              <a:t>, была назначена на должность Генерального Секретаря Минфина Албании </a:t>
            </a:r>
            <a:r>
              <a:rPr lang="en-US" altLang="en-US" sz="1600" dirty="0" smtClean="0"/>
              <a:t>(</a:t>
            </a:r>
            <a:r>
              <a:rPr lang="ru-RU" altLang="en-US" sz="1600" dirty="0" smtClean="0"/>
              <a:t>это самая высокая должность системы государственной службы  в Министерстве финансов</a:t>
            </a:r>
            <a:r>
              <a:rPr lang="en-US" altLang="en-US" sz="1600" dirty="0" smtClean="0"/>
              <a:t>) – </a:t>
            </a:r>
            <a:r>
              <a:rPr lang="ru-RU" altLang="en-US" sz="1600" dirty="0" smtClean="0"/>
              <a:t>см. ниже ее высказывание</a:t>
            </a:r>
            <a:r>
              <a:rPr lang="en-US" altLang="en-US" sz="1600" dirty="0" smtClean="0"/>
              <a:t>;</a:t>
            </a:r>
          </a:p>
          <a:p>
            <a:pPr marL="685800"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dirty="0" err="1" smtClean="0"/>
              <a:t>Хакан</a:t>
            </a:r>
            <a:r>
              <a:rPr lang="ru-RU" altLang="en-US" sz="1600" dirty="0" smtClean="0"/>
              <a:t> Ай был назначен на должность заместителя Генерального Директора в Главном Управлении бюджета и бюджетного контроля в Министерстве финансов Турции</a:t>
            </a:r>
            <a:r>
              <a:rPr lang="en-US" altLang="en-US" sz="1600" dirty="0" smtClean="0"/>
              <a:t>; </a:t>
            </a:r>
            <a:r>
              <a:rPr lang="ru-RU" altLang="en-US" sz="1600" dirty="0" smtClean="0"/>
              <a:t>и</a:t>
            </a:r>
            <a:endParaRPr lang="en-US" altLang="en-US" sz="1600" dirty="0" smtClean="0"/>
          </a:p>
          <a:p>
            <a:pPr marL="685800"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dirty="0" smtClean="0"/>
              <a:t>Максим </a:t>
            </a:r>
            <a:r>
              <a:rPr lang="ru-RU" altLang="en-US" sz="1600" dirty="0" err="1" smtClean="0"/>
              <a:t>Ермолович</a:t>
            </a:r>
            <a:r>
              <a:rPr lang="en-US" altLang="en-US" sz="1600" dirty="0" smtClean="0"/>
              <a:t>, </a:t>
            </a:r>
            <a:r>
              <a:rPr lang="ru-RU" altLang="en-US" sz="1600" dirty="0" smtClean="0"/>
              <a:t>председатель Исполнительного комитета БС в </a:t>
            </a:r>
            <a:r>
              <a:rPr lang="en-US" altLang="en-US" sz="1600" dirty="0" smtClean="0"/>
              <a:t>2011-12 </a:t>
            </a:r>
            <a:r>
              <a:rPr lang="ru-RU" altLang="en-US" sz="1600" dirty="0" smtClean="0"/>
              <a:t>гг., был назначен заместителем министра финансов Беларуси и использует опыт </a:t>
            </a:r>
            <a:r>
              <a:rPr lang="en-US" altLang="en-US" sz="1600" dirty="0" smtClean="0"/>
              <a:t>PEMPAL (</a:t>
            </a:r>
            <a:r>
              <a:rPr lang="ru-RU" altLang="en-US" sz="1600" dirty="0" smtClean="0"/>
              <a:t>как БС, так и КС</a:t>
            </a:r>
            <a:r>
              <a:rPr lang="en-US" altLang="en-US" sz="1600" dirty="0" smtClean="0"/>
              <a:t>) </a:t>
            </a:r>
            <a:r>
              <a:rPr lang="ru-RU" altLang="en-US" sz="1600" dirty="0" smtClean="0"/>
              <a:t>для поддержки реформ </a:t>
            </a:r>
            <a:r>
              <a:rPr lang="en-US" altLang="en-US" sz="1600" dirty="0" smtClean="0"/>
              <a:t>– </a:t>
            </a:r>
            <a:r>
              <a:rPr lang="ru-RU" altLang="en-US" sz="1600" dirty="0" smtClean="0"/>
              <a:t>см. ниже его высказывание</a:t>
            </a:r>
            <a:r>
              <a:rPr lang="en-US" altLang="en-US" sz="1600" dirty="0" smtClean="0"/>
              <a:t>. </a:t>
            </a:r>
            <a:endParaRPr lang="en-US" altLang="en-US" sz="16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i="1" dirty="0" smtClean="0">
              <a:ea typeface="Times New Roman" panose="02020603050405020304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i="1" dirty="0" err="1" smtClean="0">
                <a:ea typeface="Times New Roman" panose="02020603050405020304" pitchFamily="18" charset="0"/>
              </a:rPr>
              <a:t>Гелардина</a:t>
            </a:r>
            <a:r>
              <a:rPr lang="ru-RU" altLang="en-US" sz="1600" i="1" dirty="0" smtClean="0">
                <a:ea typeface="Times New Roman" panose="02020603050405020304" pitchFamily="18" charset="0"/>
              </a:rPr>
              <a:t> </a:t>
            </a:r>
            <a:r>
              <a:rPr lang="ru-RU" altLang="en-US" sz="1600" i="1" dirty="0" err="1" smtClean="0">
                <a:ea typeface="Times New Roman" panose="02020603050405020304" pitchFamily="18" charset="0"/>
              </a:rPr>
              <a:t>Продани</a:t>
            </a:r>
            <a:r>
              <a:rPr lang="en-US" altLang="en-US" sz="1600" i="1" dirty="0" smtClean="0">
                <a:ea typeface="Times New Roman" panose="02020603050405020304" pitchFamily="18" charset="0"/>
              </a:rPr>
              <a:t>, </a:t>
            </a:r>
            <a:r>
              <a:rPr lang="ru-RU" altLang="en-US" sz="1600" i="1" dirty="0" smtClean="0">
                <a:ea typeface="Times New Roman" panose="02020603050405020304" pitchFamily="18" charset="0"/>
              </a:rPr>
              <a:t>Министерство финансов Албании</a:t>
            </a:r>
            <a:r>
              <a:rPr lang="en-US" altLang="en-US" sz="1600" i="1" dirty="0" smtClean="0">
                <a:ea typeface="Times New Roman" panose="02020603050405020304" pitchFamily="18" charset="0"/>
              </a:rPr>
              <a:t>, </a:t>
            </a:r>
            <a:r>
              <a:rPr lang="ru-RU" altLang="en-US" sz="1600" i="1" dirty="0" smtClean="0">
                <a:ea typeface="Times New Roman" panose="02020603050405020304" pitchFamily="18" charset="0"/>
              </a:rPr>
              <a:t>«</a:t>
            </a:r>
            <a:r>
              <a:rPr lang="ru-RU" altLang="en-US" sz="16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Обсуждение общих проблем в области государственных финансов с моими коллегами принесло мне колоссальную пользу, как в профессиональном, так и в личном плане. Поиск и обмен хорошими практиками не только из стран БС, но также из стран ОЭСР и других министерств финансов из разных стран мира помогает мне в работе»</a:t>
            </a:r>
            <a:r>
              <a:rPr lang="en-US" altLang="en-US" sz="16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. </a:t>
            </a:r>
            <a:r>
              <a:rPr lang="en-US" altLang="en-US" sz="1600" dirty="0" smtClean="0">
                <a:ea typeface="Times New Roman" panose="02020603050405020304" pitchFamily="18" charset="0"/>
              </a:rPr>
              <a:t>(</a:t>
            </a:r>
            <a:r>
              <a:rPr lang="ru-RU" altLang="en-US" sz="1600" dirty="0" smtClean="0">
                <a:ea typeface="Times New Roman" panose="02020603050405020304" pitchFamily="18" charset="0"/>
              </a:rPr>
              <a:t>Источник</a:t>
            </a:r>
            <a:r>
              <a:rPr lang="en-US" altLang="en-US" sz="1600" dirty="0" smtClean="0">
                <a:ea typeface="Times New Roman" panose="02020603050405020304" pitchFamily="18" charset="0"/>
              </a:rPr>
              <a:t>: </a:t>
            </a:r>
            <a:r>
              <a:rPr lang="ru-RU" altLang="en-US" sz="1600" dirty="0" smtClean="0">
                <a:ea typeface="Times New Roman" panose="02020603050405020304" pitchFamily="18" charset="0"/>
              </a:rPr>
              <a:t>цитата была записана в ходе создания рекламного видеоролика БС для пленума всех ПС в </a:t>
            </a:r>
            <a:r>
              <a:rPr lang="en-US" altLang="en-US" sz="1600" dirty="0" smtClean="0">
                <a:ea typeface="Times New Roman" panose="02020603050405020304" pitchFamily="18" charset="0"/>
              </a:rPr>
              <a:t> 2014).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 smtClean="0">
              <a:ea typeface="Times New Roman" panose="02020603050405020304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1600" i="1" dirty="0" smtClean="0">
                <a:ea typeface="Times New Roman" panose="02020603050405020304" pitchFamily="18" charset="0"/>
              </a:rPr>
              <a:t>Максим </a:t>
            </a:r>
            <a:r>
              <a:rPr lang="ru-RU" altLang="en-US" sz="1600" i="1" dirty="0" err="1" smtClean="0">
                <a:ea typeface="Times New Roman" panose="02020603050405020304" pitchFamily="18" charset="0"/>
              </a:rPr>
              <a:t>Ермолович</a:t>
            </a:r>
            <a:r>
              <a:rPr lang="en-US" altLang="en-US" sz="1600" i="1" dirty="0" smtClean="0">
                <a:ea typeface="Times New Roman" panose="02020603050405020304" pitchFamily="18" charset="0"/>
              </a:rPr>
              <a:t>, </a:t>
            </a:r>
            <a:r>
              <a:rPr lang="ru-RU" altLang="en-US" sz="1600" i="1" dirty="0" smtClean="0">
                <a:ea typeface="Times New Roman" panose="02020603050405020304" pitchFamily="18" charset="0"/>
              </a:rPr>
              <a:t>заместитель министра финансов, Беларусь, 15 октября</a:t>
            </a:r>
            <a:r>
              <a:rPr lang="en-US" altLang="en-US" sz="1600" i="1" dirty="0" smtClean="0">
                <a:ea typeface="Times New Roman" panose="02020603050405020304" pitchFamily="18" charset="0"/>
              </a:rPr>
              <a:t> 2014</a:t>
            </a:r>
            <a:r>
              <a:rPr lang="ru-RU" altLang="en-US" sz="1600" i="1" dirty="0" smtClean="0">
                <a:ea typeface="Times New Roman" panose="02020603050405020304" pitchFamily="18" charset="0"/>
              </a:rPr>
              <a:t>, на открытии семинара КС </a:t>
            </a:r>
            <a:r>
              <a:rPr lang="en-US" altLang="en-US" sz="16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PEMPAL </a:t>
            </a:r>
            <a:r>
              <a:rPr lang="ru-RU" altLang="en-US" sz="16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«Реализация проектов в области информационных систем для целей управления </a:t>
            </a:r>
            <a:r>
              <a:rPr lang="en-US" altLang="en-US" sz="16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(</a:t>
            </a:r>
            <a:r>
              <a:rPr lang="ru-RU" altLang="en-US" sz="16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ИСУ</a:t>
            </a:r>
            <a:r>
              <a:rPr lang="en-US" altLang="en-US" sz="16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)":</a:t>
            </a:r>
            <a:r>
              <a:rPr lang="ru-RU" altLang="en-US" sz="16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r>
              <a:rPr lang="en-US" altLang="en-US" sz="16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«</a:t>
            </a:r>
            <a:r>
              <a:rPr lang="ru-RU" altLang="en-US" sz="16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Министерство финансов Республики Беларусь заинтересовано в получении информации от тех коллег, у которых есть опыт сходных проектов, направленных на повышение эффективности и прозрачности систем управления государственными финансами, а также в поддержке экспертного сообщества </a:t>
            </a:r>
            <a:r>
              <a:rPr lang="en-US" altLang="en-US" sz="16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PEMPAL</a:t>
            </a:r>
            <a:r>
              <a:rPr lang="ru-RU" altLang="en-US" sz="16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».</a:t>
            </a:r>
            <a:r>
              <a:rPr lang="en-US" altLang="en-US" sz="1600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 </a:t>
            </a:r>
            <a:endParaRPr lang="en-US" altLang="en-US" sz="1600" i="1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latin typeface="Arial" panose="020B0604020202020204" pitchFamily="34" charset="0"/>
            </a:endParaRPr>
          </a:p>
          <a:p>
            <a:endParaRPr lang="en-US" sz="1300" dirty="0" smtClean="0"/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43961"/>
            <a:ext cx="65" cy="1692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56588" y="90100"/>
            <a:ext cx="230824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229600" cy="6477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hu-HU" sz="900" i="1" dirty="0" smtClean="0">
              <a:solidFill>
                <a:schemeClr val="tx1"/>
              </a:solidFill>
            </a:endParaRPr>
          </a:p>
          <a:p>
            <a:r>
              <a:rPr lang="ru-RU" sz="4000" i="1" dirty="0" smtClean="0">
                <a:solidFill>
                  <a:schemeClr val="tx1"/>
                </a:solidFill>
              </a:rPr>
              <a:t>Задачи </a:t>
            </a:r>
            <a:r>
              <a:rPr lang="en-US" sz="4000" i="1" dirty="0" smtClean="0">
                <a:solidFill>
                  <a:schemeClr val="tx1"/>
                </a:solidFill>
              </a:rPr>
              <a:t>PEMPAL</a:t>
            </a: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48994231"/>
              </p:ext>
            </p:extLst>
          </p:nvPr>
        </p:nvGraphicFramePr>
        <p:xfrm>
          <a:off x="533400" y="1219200"/>
          <a:ext cx="7924800" cy="53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1" descr="pempal-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14350</TotalTime>
  <Words>3635</Words>
  <Application>Microsoft Office PowerPoint</Application>
  <PresentationFormat>On-screen Show (4:3)</PresentationFormat>
  <Paragraphs>343</Paragraphs>
  <Slides>26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Aharoni</vt:lpstr>
      <vt:lpstr>Arial</vt:lpstr>
      <vt:lpstr>Bradley Hand ITC</vt:lpstr>
      <vt:lpstr>Calibri</vt:lpstr>
      <vt:lpstr>Times New Roman</vt:lpstr>
      <vt:lpstr>Office Theme</vt:lpstr>
      <vt:lpstr>Worksheet</vt:lpstr>
      <vt:lpstr>Бюджетное Практикующее Сообщество (БС)</vt:lpstr>
      <vt:lpstr>ЦЕЛЬ СТРАТЕГИИ PEMPAL /ВОЗДЕЙСТВИЕ</vt:lpstr>
      <vt:lpstr>РЕЗУЛЬТАТЫ РАБОТЫ БС - ПРИМЕРЫ</vt:lpstr>
      <vt:lpstr>PowerPoint Presentation</vt:lpstr>
      <vt:lpstr>Пример результатов недавнего обследования бюджетной грамотности: доступность бюджетной документации</vt:lpstr>
      <vt:lpstr>Каковы основные вызовы для повышения бюджетной грамотности?</vt:lpstr>
      <vt:lpstr>Пример подхода и значение Рабочих групп</vt:lpstr>
      <vt:lpstr> РЕЗУЛЬТАТЫ ИСПОЛНЕНИЯ СТРАТЕГИИ PEMPAL  </vt:lpstr>
      <vt:lpstr>PowerPoint Presentation</vt:lpstr>
      <vt:lpstr>Задача 1: В центре внимания сети - приоритеты в области УГФ стран – участников PEMPAL (1)</vt:lpstr>
      <vt:lpstr>Задача 1: В центре внимания сети - приоритеты в области УГФ стран – участников PEMPAL (2)</vt:lpstr>
      <vt:lpstr>PowerPoint Presentation</vt:lpstr>
      <vt:lpstr>Задача 2: качественные ресурсы и услуги сообщества (1)</vt:lpstr>
      <vt:lpstr>PowerPoint Presentation</vt:lpstr>
      <vt:lpstr>Задача 2: Членам предоставляются качественные ресурсы и услуги по организации взаимообучения (2) </vt:lpstr>
      <vt:lpstr>Задача 2: Членам предоставляются качественные ресурсы и услуги по организации взаимообучения (3)</vt:lpstr>
      <vt:lpstr>Задача 2: Членам предоставляются качественные ресурсы и услуги по организации взаимообучения (4)</vt:lpstr>
      <vt:lpstr>PowerPoint Presentation</vt:lpstr>
      <vt:lpstr> Задача 3: Создана и действует финансово-устойчивая сеть профессионалов в области УГФ, призванная улучшить практики в области УГФ (1)</vt:lpstr>
      <vt:lpstr> Задача 3: Создана и действует финансово-устойчивая сеть профессионалов в области УГФ, призванная улучшить практики в области УГФ (2)</vt:lpstr>
      <vt:lpstr>Задача 3: Создана и действует финансово-устойчивая сеть профессионалов в области УГФ, призванная улучшить практики в области УГФ (3)</vt:lpstr>
      <vt:lpstr>Задача 3: Создана и действует финансово-устойчивая сеть профессионалов в области УГФ, призванная улучшить практики в области УГФ (4)</vt:lpstr>
      <vt:lpstr>PowerPoint Presentation</vt:lpstr>
      <vt:lpstr>PowerPoint Presentation</vt:lpstr>
      <vt:lpstr>PowerPoint Presentation</vt:lpstr>
      <vt:lpstr>PowerPoint Presentation</vt:lpstr>
    </vt:vector>
  </TitlesOfParts>
  <Company>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BCOP presentation to PEMPAL Strategy MTR</dc:title>
  <dc:creator>Deanna Aubrey</dc:creator>
  <cp:keywords>Mid-term Review of PEMPAL Strategy</cp:keywords>
  <cp:lastModifiedBy>Ksenia Galantsova</cp:lastModifiedBy>
  <cp:revision>859</cp:revision>
  <cp:lastPrinted>2015-06-09T15:20:47Z</cp:lastPrinted>
  <dcterms:created xsi:type="dcterms:W3CDTF">2012-02-13T09:14:10Z</dcterms:created>
  <dcterms:modified xsi:type="dcterms:W3CDTF">2015-07-20T11:07:27Z</dcterms:modified>
  <cp:category>PEMPAL Strategy review</cp:category>
</cp:coreProperties>
</file>