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7"/>
  </p:notesMasterIdLst>
  <p:sldIdLst>
    <p:sldId id="263" r:id="rId2"/>
    <p:sldId id="260" r:id="rId3"/>
    <p:sldId id="261" r:id="rId4"/>
    <p:sldId id="262" r:id="rId5"/>
    <p:sldId id="267" r:id="rId6"/>
  </p:sldIdLst>
  <p:sldSz cx="9144000" cy="6858000" type="screen4x3"/>
  <p:notesSz cx="6815138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13" autoAdjust="0"/>
  </p:normalViewPr>
  <p:slideViewPr>
    <p:cSldViewPr>
      <p:cViewPr>
        <p:scale>
          <a:sx n="53" d="100"/>
          <a:sy n="53" d="100"/>
        </p:scale>
        <p:origin x="-2448" y="-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BEC3483-4E97-451E-BF7E-9AC2B3A341DD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4" y="4722694"/>
            <a:ext cx="545211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87DA756-2B06-4CA4-A7A2-7A0C066F4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614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В настоящее время – более</a:t>
            </a:r>
            <a:r>
              <a:rPr lang="ru-RU" baseline="0" dirty="0" smtClean="0"/>
              <a:t> 40</a:t>
            </a:r>
            <a:r>
              <a:rPr lang="ru-RU" dirty="0" smtClean="0"/>
              <a:t> комплексов задач, в разработке или вводе в эксплуатацию – около</a:t>
            </a:r>
            <a:r>
              <a:rPr lang="ru-RU" baseline="0" dirty="0" smtClean="0"/>
              <a:t> 10</a:t>
            </a:r>
            <a:endParaRPr lang="ru-RU" dirty="0" smtClean="0"/>
          </a:p>
          <a:p>
            <a:pPr>
              <a:spcBef>
                <a:spcPct val="0"/>
              </a:spcBef>
            </a:pPr>
            <a:r>
              <a:rPr lang="ru-RU" dirty="0" smtClean="0"/>
              <a:t>Языки программирования – </a:t>
            </a:r>
            <a:r>
              <a:rPr lang="en-US" dirty="0" smtClean="0"/>
              <a:t>Delphi, Java, </a:t>
            </a:r>
            <a:r>
              <a:rPr lang="en-US" dirty="0" err="1" smtClean="0"/>
              <a:t>VisualBasic</a:t>
            </a:r>
            <a:r>
              <a:rPr lang="ru-RU" dirty="0" smtClean="0"/>
              <a:t>. СУБД – </a:t>
            </a:r>
            <a:r>
              <a:rPr lang="en-US" dirty="0" smtClean="0"/>
              <a:t>Informix, MS SQL, MS Access</a:t>
            </a:r>
            <a:endParaRPr lang="ru-RU" dirty="0" smtClean="0"/>
          </a:p>
          <a:p>
            <a:pPr>
              <a:spcBef>
                <a:spcPct val="0"/>
              </a:spcBef>
            </a:pPr>
            <a:r>
              <a:rPr lang="ru-RU" dirty="0" smtClean="0"/>
              <a:t>Большая часть задач реализована по классической технологии клиент-сервер, которая на настоящий момент морально устарела и</a:t>
            </a:r>
          </a:p>
          <a:p>
            <a:pPr>
              <a:spcBef>
                <a:spcPct val="0"/>
              </a:spcBef>
            </a:pPr>
            <a:r>
              <a:rPr lang="ru-RU" dirty="0" smtClean="0"/>
              <a:t>накладывает ряд ограничений на использование задач.</a:t>
            </a:r>
          </a:p>
          <a:p>
            <a:pPr>
              <a:spcBef>
                <a:spcPct val="0"/>
              </a:spcBef>
            </a:pPr>
            <a:r>
              <a:rPr lang="ru-RU" dirty="0" smtClean="0"/>
              <a:t>Дальнейшее развитие АСФР на имеющейся технологической платформе и с заданной архитектурой затруднительно, практически невозможно,</a:t>
            </a:r>
          </a:p>
          <a:p>
            <a:pPr>
              <a:spcBef>
                <a:spcPct val="0"/>
              </a:spcBef>
            </a:pPr>
            <a:r>
              <a:rPr lang="ru-RU" dirty="0" smtClean="0"/>
              <a:t>и не позволит решить задачи по </a:t>
            </a:r>
            <a:r>
              <a:rPr lang="ru-RU" dirty="0" err="1" smtClean="0"/>
              <a:t>плвышению</a:t>
            </a:r>
            <a:r>
              <a:rPr lang="ru-RU" dirty="0" smtClean="0"/>
              <a:t> эффективности управления финансовыми средствами.</a:t>
            </a:r>
            <a:endParaRPr lang="en-US" dirty="0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3943B2-D753-4D8C-80B9-2BB8D2B315F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7DA756-2B06-4CA4-A7A2-7A0C066F4E71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187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B80790-0467-4CCD-A8F2-278CE7282A0B}" type="datetime1">
              <a:rPr lang="en-US" smtClean="0"/>
              <a:pPr>
                <a:defRPr/>
              </a:pPr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11D51E-6F37-4CD6-B04F-64F5548AD08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26978D-1C3A-42E6-94A5-0212591F7156}" type="datetime1">
              <a:rPr lang="en-US" smtClean="0"/>
              <a:pPr>
                <a:defRPr/>
              </a:pPr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7B0B1-CF06-431D-8B03-39628B8BA87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4412E8-4D4D-4383-9B23-A7A4CC2CCC7B}" type="datetime1">
              <a:rPr lang="en-US" smtClean="0"/>
              <a:pPr>
                <a:defRPr/>
              </a:pPr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BEDC6D-CD66-4A76-A83F-6C2D19B018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462B39-3F5D-43DB-97D3-FE4A800B2274}" type="datetime1">
              <a:rPr lang="en-US" smtClean="0"/>
              <a:pPr>
                <a:defRPr/>
              </a:pPr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95268-7713-468E-9CC7-7F9E1A6995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A0191E-2AD5-4ED0-97C2-0B7D530357F3}" type="datetime1">
              <a:rPr lang="en-US" smtClean="0"/>
              <a:pPr>
                <a:defRPr/>
              </a:pPr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4626C8-F497-4A9C-9391-08EE0BF7B0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44E0C0-EBC7-4658-AAE6-342A9A1B756F}" type="datetime1">
              <a:rPr lang="en-US" smtClean="0"/>
              <a:pPr>
                <a:defRPr/>
              </a:pPr>
              <a:t>10/5/2015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68526-1719-4FFB-831D-0D853F4DA81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8B2CB5-860E-4157-9B60-0B4F0DB9315C}" type="datetime1">
              <a:rPr lang="en-US" smtClean="0"/>
              <a:pPr>
                <a:defRPr/>
              </a:pPr>
              <a:t>10/5/2015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52BF8-DFB0-41C5-B335-6AEC276D1EF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41361C-4FB3-46AE-AEA7-F9B4B7CD9A1F}" type="datetime1">
              <a:rPr lang="en-US" smtClean="0"/>
              <a:pPr>
                <a:defRPr/>
              </a:pPr>
              <a:t>10/5/2015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9E25D-881A-4998-8D2E-7D46C5BC1C2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5B6EE4-1FF2-45EC-AB9D-DC3F970732A2}" type="datetime1">
              <a:rPr lang="en-US" smtClean="0"/>
              <a:pPr>
                <a:defRPr/>
              </a:pPr>
              <a:t>10/5/2015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7FD181-7918-4FAC-AF73-CD6DEA4C63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0CCB59-BD0E-4DCD-907A-6A4ACB4025C3}" type="datetime1">
              <a:rPr lang="en-US" smtClean="0"/>
              <a:pPr>
                <a:defRPr/>
              </a:pPr>
              <a:t>10/5/2015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C0104-A757-43FC-B3F5-C8BCDD4D8E8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4CAC73-4B2A-4D14-A160-AA14E0FA31BA}" type="datetime1">
              <a:rPr lang="en-US" smtClean="0"/>
              <a:pPr>
                <a:defRPr/>
              </a:pPr>
              <a:t>10/5/2015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2AEE8A-813F-4AD9-8B6C-4EBF67AA15E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1C780D7-EE44-4D3B-B0F4-0592FAFDE8D5}" type="datetime1">
              <a:rPr lang="en-US" smtClean="0"/>
              <a:pPr>
                <a:defRPr/>
              </a:pPr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4A6E6264-8D1A-4FB6-8D0A-77F925D5FA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hf hdr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1772816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Автоматизированная система финансовых расчетов Министерства финансов Республики Беларусь.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Организация процесса разработки и поддержки  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58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1294" y="669309"/>
            <a:ext cx="835292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Автоматизированная система финансовых расчетов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9326" y="1208414"/>
            <a:ext cx="7747198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Структура  системы – децентрализованная, 3-х уровневая: республика-область-район. На каждом уровне – свой набор задач с соответствующими базами данных. Прикладное ПО и структура БД на всех уровнях для каждой задачи совершенно идентичны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Проблемы с поддержкой работоспособности задач, безопасности информации, включая архивирование данных решается на каждом узле системы согласно общей Политике безопасности АСФР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Практически все задачи реализованы собственными силами и/или с привлечением сторонних исполнителей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Функциональный охват – практически все задачи Министерства финансов и его подразделений и местных бюджетных органов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Количество пользователей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на всех уровнях бюджетной системы составляет порядка 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15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тыс.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чел.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3568" y="134076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1" name="Picture 4" descr="ivc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42" y="114846"/>
            <a:ext cx="6858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3" name="Группа 302"/>
          <p:cNvGrpSpPr/>
          <p:nvPr/>
        </p:nvGrpSpPr>
        <p:grpSpPr>
          <a:xfrm>
            <a:off x="140742" y="114846"/>
            <a:ext cx="8578473" cy="577850"/>
            <a:chOff x="140742" y="114846"/>
            <a:chExt cx="8578473" cy="577850"/>
          </a:xfrm>
        </p:grpSpPr>
        <p:pic>
          <p:nvPicPr>
            <p:cNvPr id="304" name="Picture 4" descr="ivc_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742" y="114846"/>
              <a:ext cx="6858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5" name="TextBox 304"/>
            <p:cNvSpPr txBox="1"/>
            <p:nvPr/>
          </p:nvSpPr>
          <p:spPr>
            <a:xfrm>
              <a:off x="826542" y="188640"/>
              <a:ext cx="7892673" cy="369332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chemeClr val="accent1">
                      <a:lumMod val="75000"/>
                    </a:schemeClr>
                  </a:solidFill>
                </a:rPr>
                <a:t>Информационно-вычислительный центр Министерства финансов</a:t>
              </a:r>
              <a:endParaRPr lang="ru-RU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308" name="TextBox 307"/>
          <p:cNvSpPr txBox="1"/>
          <p:nvPr/>
        </p:nvSpPr>
        <p:spPr>
          <a:xfrm>
            <a:off x="426989" y="648270"/>
            <a:ext cx="8064324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/>
              <a:t>Управление разработки и эксплуатации автоматизированных информационных систем</a:t>
            </a:r>
          </a:p>
          <a:p>
            <a:pPr marL="285750" indent="-285750">
              <a:buFontTx/>
              <a:buChar char="-"/>
            </a:pPr>
            <a:r>
              <a:rPr lang="ru-RU" sz="1200" b="1" dirty="0" smtClean="0"/>
              <a:t>Разработка новых комплексов задач;</a:t>
            </a:r>
          </a:p>
          <a:p>
            <a:pPr marL="285750" indent="-285750">
              <a:buFontTx/>
              <a:buChar char="-"/>
            </a:pPr>
            <a:r>
              <a:rPr lang="ru-RU" sz="1200" b="1" dirty="0" smtClean="0"/>
              <a:t>Сопровождение эксплуатируемых комплексов задач;</a:t>
            </a:r>
          </a:p>
          <a:p>
            <a:pPr marL="285750" indent="-285750">
              <a:buFontTx/>
              <a:buChar char="-"/>
            </a:pPr>
            <a:r>
              <a:rPr lang="ru-RU" sz="1200" b="1" dirty="0" smtClean="0"/>
              <a:t>Ведение Фонда алгоритмов и программ;</a:t>
            </a:r>
          </a:p>
          <a:p>
            <a:pPr marL="285750" indent="-285750">
              <a:buFontTx/>
              <a:buChar char="-"/>
            </a:pPr>
            <a:r>
              <a:rPr lang="ru-RU" sz="1200" b="1" dirty="0" smtClean="0"/>
              <a:t>Техническая поддержка клиентов территориального казначейства.</a:t>
            </a:r>
          </a:p>
          <a:p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</a:rPr>
              <a:t>Общая численность специалистов -  48 человек</a:t>
            </a:r>
            <a:endParaRPr lang="ru-RU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09" name="TextBox 308"/>
          <p:cNvSpPr txBox="1"/>
          <p:nvPr/>
        </p:nvSpPr>
        <p:spPr>
          <a:xfrm>
            <a:off x="426989" y="2110209"/>
            <a:ext cx="7457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/>
          </a:p>
        </p:txBody>
      </p:sp>
      <p:sp>
        <p:nvSpPr>
          <p:cNvPr id="310" name="TextBox 309"/>
          <p:cNvSpPr txBox="1"/>
          <p:nvPr/>
        </p:nvSpPr>
        <p:spPr>
          <a:xfrm>
            <a:off x="426989" y="1760676"/>
            <a:ext cx="825213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/>
              <a:t>Управление прикладных систем обеспечения функционирования организации</a:t>
            </a:r>
          </a:p>
          <a:p>
            <a:pPr marL="285750" indent="-285750">
              <a:buFontTx/>
              <a:buChar char="-"/>
            </a:pPr>
            <a:r>
              <a:rPr lang="ru-RU" sz="1200" b="1" dirty="0" smtClean="0"/>
              <a:t>Разработка</a:t>
            </a:r>
            <a:r>
              <a:rPr lang="en-US" sz="1200" b="1" dirty="0" smtClean="0"/>
              <a:t> </a:t>
            </a:r>
            <a:r>
              <a:rPr lang="ru-RU" sz="1200" b="1" dirty="0" smtClean="0"/>
              <a:t>и сопровождение прикладного программного обеспечения для бюджетных организаций </a:t>
            </a:r>
          </a:p>
          <a:p>
            <a:r>
              <a:rPr lang="ru-RU" sz="1200" b="1" dirty="0" smtClean="0"/>
              <a:t>       (бухгалтерский учет, кадровый учет, штатное расписание, расчет заработной платы).</a:t>
            </a:r>
          </a:p>
          <a:p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</a:rPr>
              <a:t>Общая численность специалистов -  18 человек</a:t>
            </a:r>
            <a:endParaRPr lang="ru-RU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12" name="TextBox 311"/>
          <p:cNvSpPr txBox="1"/>
          <p:nvPr/>
        </p:nvSpPr>
        <p:spPr>
          <a:xfrm>
            <a:off x="403171" y="2485926"/>
            <a:ext cx="7960577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/>
              <a:t>Управление </a:t>
            </a:r>
            <a:r>
              <a:rPr lang="ru-RU" sz="1400" dirty="0"/>
              <a:t>системно-технического обеспечения </a:t>
            </a:r>
            <a:r>
              <a:rPr lang="ru-RU" sz="1400" b="1" dirty="0"/>
              <a:t>и проектирования</a:t>
            </a:r>
          </a:p>
          <a:p>
            <a:pPr marL="285750" indent="-285750">
              <a:buFontTx/>
              <a:buChar char="-"/>
            </a:pPr>
            <a:r>
              <a:rPr lang="ru-RU" sz="1200" b="1" dirty="0" smtClean="0"/>
              <a:t>Системно-техническое обеспечение средств вычислительной техники и сетевого оборудования;</a:t>
            </a:r>
          </a:p>
          <a:p>
            <a:pPr marL="285750" indent="-285750">
              <a:buFontTx/>
              <a:buChar char="-"/>
            </a:pPr>
            <a:r>
              <a:rPr lang="ru-RU" sz="1200" b="1" dirty="0" smtClean="0"/>
              <a:t>Обслуживание периферийного оборудования;</a:t>
            </a:r>
          </a:p>
          <a:p>
            <a:pPr marL="285750" indent="-285750">
              <a:buFontTx/>
              <a:buChar char="-"/>
            </a:pPr>
            <a:r>
              <a:rPr lang="ru-RU" sz="1200" b="1" dirty="0" smtClean="0"/>
              <a:t>Проектирование и строительство программно-технических комплексов и ЛВС;</a:t>
            </a:r>
          </a:p>
          <a:p>
            <a:pPr marL="285750" indent="-285750">
              <a:buFontTx/>
              <a:buChar char="-"/>
            </a:pPr>
            <a:r>
              <a:rPr lang="ru-RU" sz="1200" b="1" dirty="0" smtClean="0"/>
              <a:t>Проектирование и организация </a:t>
            </a:r>
            <a:r>
              <a:rPr lang="en-US" sz="1200" b="1" dirty="0" smtClean="0"/>
              <a:t>Active Directory.</a:t>
            </a:r>
            <a:endParaRPr lang="ru-RU" sz="1200" b="1" dirty="0" smtClean="0"/>
          </a:p>
          <a:p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</a:rPr>
              <a:t>Общая численность специалистов -  18 человек</a:t>
            </a:r>
            <a:endParaRPr lang="ru-RU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483642" y="3618871"/>
            <a:ext cx="517404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/>
              <a:t>Отдел обеспечения информационной безопасности</a:t>
            </a:r>
          </a:p>
          <a:p>
            <a:pPr marL="285750" indent="-285750">
              <a:buFontTx/>
              <a:buChar char="-"/>
            </a:pPr>
            <a:r>
              <a:rPr lang="ru-RU" sz="1200" b="1" dirty="0" smtClean="0"/>
              <a:t>Разработка политики информационной безопасности;</a:t>
            </a:r>
          </a:p>
          <a:p>
            <a:pPr marL="285750" indent="-285750">
              <a:buFontTx/>
              <a:buChar char="-"/>
            </a:pPr>
            <a:r>
              <a:rPr lang="ru-RU" sz="1200" b="1" dirty="0" smtClean="0"/>
              <a:t>Организация и обеспечение информационной безопасности;</a:t>
            </a:r>
          </a:p>
          <a:p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</a:rPr>
              <a:t>Общая численность специалистов -  4 человека</a:t>
            </a:r>
            <a:endParaRPr lang="ru-RU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572765" y="4409846"/>
            <a:ext cx="7960577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/>
              <a:t>Управление информационного обеспечения </a:t>
            </a:r>
          </a:p>
          <a:p>
            <a:r>
              <a:rPr lang="ru-RU" sz="1200" b="1" dirty="0" smtClean="0"/>
              <a:t>Отдел </a:t>
            </a:r>
            <a:r>
              <a:rPr lang="ru-RU" sz="1200" b="1" dirty="0"/>
              <a:t>информационного обеспечения центрального аппарата МФ</a:t>
            </a:r>
          </a:p>
          <a:p>
            <a:r>
              <a:rPr lang="ru-RU" sz="1200" b="1" dirty="0" smtClean="0"/>
              <a:t>Отделы </a:t>
            </a:r>
            <a:r>
              <a:rPr lang="ru-RU" sz="1200" b="1" dirty="0"/>
              <a:t>информационного обеспечения по областям и </a:t>
            </a:r>
            <a:r>
              <a:rPr lang="ru-RU" sz="1200" b="1" dirty="0" err="1" smtClean="0"/>
              <a:t>г.Минску</a:t>
            </a:r>
            <a:endParaRPr lang="ru-RU" sz="1200" b="1" dirty="0" smtClean="0"/>
          </a:p>
          <a:p>
            <a:pPr marL="285750" indent="-285750">
              <a:buFontTx/>
              <a:buChar char="-"/>
            </a:pPr>
            <a:r>
              <a:rPr lang="ru-RU" sz="1200" b="1" dirty="0" smtClean="0"/>
              <a:t>Оказание </a:t>
            </a:r>
            <a:r>
              <a:rPr lang="ru-RU" sz="1200" b="1" dirty="0"/>
              <a:t>технической помощи специалистам МФ при эксплуатации АСФР;</a:t>
            </a:r>
          </a:p>
          <a:p>
            <a:pPr marL="285750" indent="-285750">
              <a:buFontTx/>
              <a:buChar char="-"/>
            </a:pPr>
            <a:r>
              <a:rPr lang="ru-RU" sz="1200" b="1" dirty="0"/>
              <a:t>Системно-техническое обеспечение средств вычислительной техники и сетевого оборудования;</a:t>
            </a:r>
          </a:p>
          <a:p>
            <a:pPr marL="285750" indent="-285750">
              <a:buFontTx/>
              <a:buChar char="-"/>
            </a:pPr>
            <a:r>
              <a:rPr lang="ru-RU" sz="1200" b="1" dirty="0"/>
              <a:t>Обслуживание периферийного оборудования;</a:t>
            </a:r>
          </a:p>
          <a:p>
            <a:pPr marL="285750" indent="-285750">
              <a:buFontTx/>
              <a:buChar char="-"/>
            </a:pPr>
            <a:r>
              <a:rPr lang="ru-RU" sz="1200" b="1" dirty="0"/>
              <a:t>Администрирование эксплуатируемых комплексов задач АСФР и прикладного ПО;</a:t>
            </a:r>
          </a:p>
          <a:p>
            <a:pPr marL="285750" indent="-285750">
              <a:buFontTx/>
              <a:buChar char="-"/>
            </a:pPr>
            <a:r>
              <a:rPr lang="ru-RU" sz="1200" b="1" dirty="0"/>
              <a:t>Техническая поддержка клиентов территориального казначейства;</a:t>
            </a:r>
          </a:p>
          <a:p>
            <a:pPr marL="285750" indent="-285750">
              <a:buFontTx/>
              <a:buChar char="-"/>
            </a:pPr>
            <a:r>
              <a:rPr lang="ru-RU" sz="1200" b="1" dirty="0"/>
              <a:t>Обеспечение информационной безопасности.</a:t>
            </a:r>
          </a:p>
          <a:p>
            <a:r>
              <a:rPr lang="ru-RU" sz="1200" b="1" dirty="0">
                <a:solidFill>
                  <a:schemeClr val="accent5">
                    <a:lumMod val="75000"/>
                  </a:schemeClr>
                </a:solidFill>
              </a:rPr>
              <a:t>Общая численность специалистов -  153 человека</a:t>
            </a:r>
          </a:p>
          <a:p>
            <a:endParaRPr lang="ru-RU" sz="1200" b="1" dirty="0" smtClean="0"/>
          </a:p>
          <a:p>
            <a:endParaRPr lang="ru-RU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33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extBox 288"/>
          <p:cNvSpPr txBox="1"/>
          <p:nvPr/>
        </p:nvSpPr>
        <p:spPr>
          <a:xfrm>
            <a:off x="6465056" y="4306451"/>
            <a:ext cx="2349735" cy="113877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г. Минск (9 районов)</a:t>
            </a:r>
          </a:p>
          <a:p>
            <a:r>
              <a:rPr lang="en-US" sz="1600" b="1" dirty="0" smtClean="0"/>
              <a:t>6</a:t>
            </a:r>
            <a:r>
              <a:rPr lang="ru-RU" sz="1600" b="1" dirty="0" smtClean="0"/>
              <a:t> областей</a:t>
            </a:r>
          </a:p>
          <a:p>
            <a:r>
              <a:rPr lang="ru-RU" sz="1600" b="1" dirty="0" smtClean="0"/>
              <a:t>118 районов</a:t>
            </a: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0" name="TextBox 289"/>
          <p:cNvSpPr txBox="1"/>
          <p:nvPr/>
        </p:nvSpPr>
        <p:spPr>
          <a:xfrm>
            <a:off x="173831" y="260648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Организация  службы ИТ-поддержки в Минфине Республики Беларусь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3" name="TextBox 292"/>
          <p:cNvSpPr txBox="1"/>
          <p:nvPr/>
        </p:nvSpPr>
        <p:spPr>
          <a:xfrm>
            <a:off x="200125" y="4158347"/>
            <a:ext cx="3600400" cy="132343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7 </a:t>
            </a:r>
            <a:r>
              <a:rPr lang="ru-RU" sz="1600" b="1" i="1" dirty="0" smtClean="0"/>
              <a:t>Главных </a:t>
            </a:r>
            <a:r>
              <a:rPr lang="ru-RU" sz="1600" b="1" dirty="0" smtClean="0"/>
              <a:t>управлений Министерства финансов по областям и городу Минску</a:t>
            </a:r>
          </a:p>
          <a:p>
            <a:r>
              <a:rPr lang="ru-RU" sz="1600" b="1" dirty="0"/>
              <a:t>7 Главных финансовых управлений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20974" y="3429000"/>
            <a:ext cx="6763072" cy="461665"/>
          </a:xfrm>
          <a:prstGeom prst="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1-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</a:rPr>
              <a:t>уровень поддержки: </a:t>
            </a:r>
          </a:p>
          <a:p>
            <a:pPr algn="ctr"/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</a:rPr>
              <a:t>Специалисты Управления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</a:rPr>
              <a:t>информационного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</a:rPr>
              <a:t>обеспечения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1760" y="2579712"/>
            <a:ext cx="4968552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</a:rPr>
              <a:t>2- й уровень поддержки:</a:t>
            </a:r>
          </a:p>
          <a:p>
            <a:pPr algn="ctr"/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</a:rPr>
              <a:t>Специалисты управлений ИВЦ в г. Минске</a:t>
            </a:r>
            <a:endParaRPr lang="ru-RU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55775" y="5445223"/>
            <a:ext cx="46805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Бюджетные организации, обслуживаемые территориальными органами казначейства</a:t>
            </a:r>
          </a:p>
          <a:p>
            <a:r>
              <a:rPr lang="ru-RU" sz="1600" b="1" dirty="0" smtClean="0"/>
              <a:t> (за исключением г. Минска)</a:t>
            </a:r>
            <a:endParaRPr lang="ru-RU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95536" y="1700808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Центральный аппарат Министерства финансов</a:t>
            </a:r>
            <a:endParaRPr lang="ru-RU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431260" y="1700808"/>
            <a:ext cx="17561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Главные </a:t>
            </a:r>
          </a:p>
          <a:p>
            <a:r>
              <a:rPr lang="ru-RU" sz="1600" b="1" dirty="0" smtClean="0"/>
              <a:t>распорядители</a:t>
            </a:r>
          </a:p>
          <a:p>
            <a:r>
              <a:rPr lang="ru-RU" sz="1600" b="1" dirty="0" smtClean="0"/>
              <a:t> средств</a:t>
            </a:r>
            <a:endParaRPr lang="ru-RU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141737" y="1162199"/>
            <a:ext cx="39604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Бюджетные организации, обслуживаемые территориальными органами казначейства</a:t>
            </a:r>
          </a:p>
          <a:p>
            <a:r>
              <a:rPr lang="ru-RU" sz="1600" b="1" dirty="0"/>
              <a:t> </a:t>
            </a:r>
            <a:r>
              <a:rPr lang="ru-RU" sz="1600" b="1" dirty="0" smtClean="0"/>
              <a:t>в г</a:t>
            </a:r>
            <a:r>
              <a:rPr lang="ru-RU" sz="1600" b="1" dirty="0"/>
              <a:t>. </a:t>
            </a:r>
            <a:r>
              <a:rPr lang="ru-RU" sz="1600" b="1" dirty="0" smtClean="0"/>
              <a:t>Минске)</a:t>
            </a:r>
            <a:endParaRPr lang="ru-RU" dirty="0"/>
          </a:p>
        </p:txBody>
      </p:sp>
      <p:sp>
        <p:nvSpPr>
          <p:cNvPr id="14" name="Стрелка вверх 13"/>
          <p:cNvSpPr/>
          <p:nvPr/>
        </p:nvSpPr>
        <p:spPr>
          <a:xfrm>
            <a:off x="4702510" y="4158347"/>
            <a:ext cx="193525" cy="128687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9029574">
            <a:off x="3286578" y="4302244"/>
            <a:ext cx="720080" cy="1621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rot="13379029">
            <a:off x="5785873" y="4302243"/>
            <a:ext cx="720080" cy="1621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2711067">
            <a:off x="1951580" y="2134791"/>
            <a:ext cx="720080" cy="1621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8041887">
            <a:off x="6817296" y="2112540"/>
            <a:ext cx="720080" cy="1621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5400000">
            <a:off x="4580699" y="2216913"/>
            <a:ext cx="405820" cy="1621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верх 16"/>
          <p:cNvSpPr/>
          <p:nvPr/>
        </p:nvSpPr>
        <p:spPr>
          <a:xfrm>
            <a:off x="4702510" y="3041377"/>
            <a:ext cx="177861" cy="31561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896036" y="304137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Эскалация проблемы </a:t>
            </a:r>
            <a:endParaRPr lang="ru-RU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7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18864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373306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Нормативная база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775140"/>
            <a:ext cx="66967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целях регламентации процесса реализации и поддержки функционирования АСФР разработаны и используются, в частности, следующие документы:</a:t>
            </a:r>
          </a:p>
          <a:p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Положение об </a:t>
            </a:r>
            <a:r>
              <a:rPr lang="ru-RU" dirty="0"/>
              <a:t>организации и проведении </a:t>
            </a:r>
            <a:r>
              <a:rPr lang="ru-RU" dirty="0" smtClean="0"/>
              <a:t>работ по </a:t>
            </a:r>
            <a:r>
              <a:rPr lang="ru-RU" dirty="0"/>
              <a:t>развитию автоматизированных </a:t>
            </a:r>
            <a:r>
              <a:rPr lang="ru-RU" dirty="0" smtClean="0"/>
              <a:t>систем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Регламент регистрации </a:t>
            </a:r>
            <a:r>
              <a:rPr lang="ru-RU" dirty="0"/>
              <a:t>и контроля выполнения заявок на устранение </a:t>
            </a:r>
            <a:r>
              <a:rPr lang="ru-RU" dirty="0" smtClean="0"/>
              <a:t>ошибок, недостатков </a:t>
            </a:r>
            <a:r>
              <a:rPr lang="ru-RU" dirty="0"/>
              <a:t>и выполнения доработок программных продуктов </a:t>
            </a:r>
            <a:r>
              <a:rPr lang="ru-RU" dirty="0" smtClean="0"/>
              <a:t>АСФР, разработанных </a:t>
            </a:r>
            <a:r>
              <a:rPr lang="ru-RU" dirty="0"/>
              <a:t>и (или) сопровождаемых УП «ИВЦ Минфина</a:t>
            </a:r>
            <a:r>
              <a:rPr lang="ru-RU" dirty="0" smtClean="0"/>
              <a:t>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Положение о </a:t>
            </a:r>
            <a:r>
              <a:rPr lang="ru-RU" dirty="0"/>
              <a:t>гарантийном обслуживании программных </a:t>
            </a:r>
            <a:r>
              <a:rPr lang="ru-RU" dirty="0" smtClean="0"/>
              <a:t>средств, разработанных </a:t>
            </a:r>
            <a:r>
              <a:rPr lang="ru-RU" dirty="0"/>
              <a:t>УП «ИВЦ </a:t>
            </a:r>
            <a:r>
              <a:rPr lang="ru-RU" dirty="0" smtClean="0"/>
              <a:t>Минфина» для </a:t>
            </a:r>
            <a:r>
              <a:rPr lang="ru-RU" dirty="0"/>
              <a:t>Министерства финансов Республики </a:t>
            </a:r>
            <a:r>
              <a:rPr lang="ru-RU" dirty="0" smtClean="0"/>
              <a:t>Беларусь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Положение по </a:t>
            </a:r>
            <a:r>
              <a:rPr lang="ru-RU" dirty="0"/>
              <a:t>описанию бизнес-процессов в проектной и </a:t>
            </a:r>
            <a:r>
              <a:rPr lang="ru-RU" dirty="0" smtClean="0"/>
              <a:t> эксплуатационной документации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Регламент работы с </a:t>
            </a:r>
            <a:r>
              <a:rPr lang="ru-RU" dirty="0" err="1" smtClean="0"/>
              <a:t>репозиторием</a:t>
            </a: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Концепция </a:t>
            </a:r>
            <a:r>
              <a:rPr lang="ru-RU" dirty="0"/>
              <a:t>информационной безопасности </a:t>
            </a:r>
            <a:r>
              <a:rPr lang="ru-RU" dirty="0" smtClean="0"/>
              <a:t>АСФР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Политика информационной безопасности АСФР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07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2902</TotalTime>
  <Words>590</Words>
  <Application>Microsoft Office PowerPoint</Application>
  <PresentationFormat>On-screen Show (4:3)</PresentationFormat>
  <Paragraphs>76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Воздушный поток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повышении эффективности информационных технологий в системе Министерства финансов Республики Беларусь</dc:title>
  <dc:creator>Мельников Алексей</dc:creator>
  <cp:lastModifiedBy>Ion Chicu</cp:lastModifiedBy>
  <cp:revision>104</cp:revision>
  <cp:lastPrinted>2015-09-29T09:52:23Z</cp:lastPrinted>
  <dcterms:created xsi:type="dcterms:W3CDTF">2012-11-12T09:45:51Z</dcterms:created>
  <dcterms:modified xsi:type="dcterms:W3CDTF">2015-10-05T10:31:22Z</dcterms:modified>
</cp:coreProperties>
</file>