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</p:sldMasterIdLst>
  <p:notesMasterIdLst>
    <p:notesMasterId r:id="rId34"/>
  </p:notesMasterIdLst>
  <p:handoutMasterIdLst>
    <p:handoutMasterId r:id="rId35"/>
  </p:handoutMasterIdLst>
  <p:sldIdLst>
    <p:sldId id="256" r:id="rId2"/>
    <p:sldId id="369" r:id="rId3"/>
    <p:sldId id="370" r:id="rId4"/>
    <p:sldId id="292" r:id="rId5"/>
    <p:sldId id="371" r:id="rId6"/>
    <p:sldId id="374" r:id="rId7"/>
    <p:sldId id="302" r:id="rId8"/>
    <p:sldId id="375" r:id="rId9"/>
    <p:sldId id="372" r:id="rId10"/>
    <p:sldId id="377" r:id="rId11"/>
    <p:sldId id="367" r:id="rId12"/>
    <p:sldId id="376" r:id="rId13"/>
    <p:sldId id="378" r:id="rId14"/>
    <p:sldId id="379" r:id="rId15"/>
    <p:sldId id="380" r:id="rId16"/>
    <p:sldId id="381" r:id="rId17"/>
    <p:sldId id="382" r:id="rId18"/>
    <p:sldId id="383" r:id="rId19"/>
    <p:sldId id="363" r:id="rId20"/>
    <p:sldId id="385" r:id="rId21"/>
    <p:sldId id="386" r:id="rId22"/>
    <p:sldId id="387" r:id="rId23"/>
    <p:sldId id="388" r:id="rId24"/>
    <p:sldId id="389" r:id="rId25"/>
    <p:sldId id="390" r:id="rId26"/>
    <p:sldId id="391" r:id="rId27"/>
    <p:sldId id="392" r:id="rId28"/>
    <p:sldId id="393" r:id="rId29"/>
    <p:sldId id="394" r:id="rId30"/>
    <p:sldId id="396" r:id="rId31"/>
    <p:sldId id="397" r:id="rId32"/>
    <p:sldId id="287" r:id="rId33"/>
  </p:sldIdLst>
  <p:sldSz cx="9144000" cy="6858000" type="screen4x3"/>
  <p:notesSz cx="6669088" cy="9928225"/>
  <p:photoAlbum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05" autoAdjust="0"/>
    <p:restoredTop sz="94615" autoAdjust="0"/>
  </p:normalViewPr>
  <p:slideViewPr>
    <p:cSldViewPr>
      <p:cViewPr>
        <p:scale>
          <a:sx n="107" d="100"/>
          <a:sy n="107" d="100"/>
        </p:scale>
        <p:origin x="-33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189C7-9289-4915-9179-07C4F943BB54}" type="datetimeFigureOut">
              <a:rPr lang="tr-TR" smtClean="0"/>
              <a:pPr/>
              <a:t>20.11.2013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776866" y="9429671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5B6A4-86A9-4635-8B75-2244D39BF0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507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D5671EB-7E87-4037-8198-7DA8DCB3E23B}" type="datetimeFigureOut">
              <a:rPr lang="tr-TR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43009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777608" y="943009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E6A8CC3-4D09-4A31-865B-6F53AC28F45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993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EE6A22-011D-4E04-B93F-F9DA59EDAA11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27FF6-6125-4D14-AA7A-6FA04296C47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085225-1F0B-40C3-A19F-C030E5764518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CB36A-071F-455E-8E17-60B8FDAAC58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04B5BE-07A4-4F09-B71D-25A683680F49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1C62B-F820-4236-AD3F-552FBD7F81D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1EC5AE-AD66-4D4E-933B-84A79DF10157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FC6C3B-00AA-4489-AD0B-B105E88B925D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3AC43-960B-4D5F-977B-05C650956EC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3CC97A-27CB-4EB3-A0E0-ED5743C7A373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DD6B5-6AF7-494D-9EE2-9829F9B94BA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98AAB-4623-4DED-94EE-9692604D5A49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F482D-B4CB-40C4-AFB0-092ADA32D28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5BAACB-466B-4858-85EF-5860D04311AC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3D7CA-6D4B-4516-A67F-BDD93922EAE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0AC3E8-9864-4B50-B9F3-B522DE032E6A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D50A4E-0A2A-4326-8726-CF431B50415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191A52-FFD9-42EF-AEDC-A9AEEF42BFE9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EC796-0979-4866-8414-11786FB870F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D100FA-8E85-4FCF-95DD-0B291C6E299F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23F61-6458-413D-B5BA-18EB2E98935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4E895B-BB33-4087-AD4A-46015F2FEA4A}" type="datetime1">
              <a:rPr lang="tr-TR" smtClean="0"/>
              <a:pPr>
                <a:defRPr/>
              </a:pPr>
              <a:t>20.11.2013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CE60DBC-8744-4D16-9336-299F316B982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aşlık 1"/>
          <p:cNvSpPr>
            <a:spLocks noGrp="1"/>
          </p:cNvSpPr>
          <p:nvPr>
            <p:ph type="ctrTitle"/>
          </p:nvPr>
        </p:nvSpPr>
        <p:spPr>
          <a:xfrm>
            <a:off x="1408113" y="836712"/>
            <a:ext cx="7196137" cy="315585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4900" dirty="0" smtClean="0">
                <a:solidFill>
                  <a:schemeClr val="accent2">
                    <a:lumMod val="50000"/>
                  </a:schemeClr>
                </a:solidFill>
                <a:cs typeface="Calibri" pitchFamily="34" charset="0"/>
              </a:rPr>
              <a:t>PLAN AND BUDGET COMMITTEE AND THE OVERALL BUDGET PROCESS</a:t>
            </a:r>
            <a: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tr-TR" b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350" y="4365625"/>
            <a:ext cx="7056438" cy="100171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Yüksel KARADENİZ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Legislative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</a:t>
            </a: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6" name="Picture 4" descr="d:\45408\Desktop\yaldizli_eski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5667375"/>
            <a:ext cx="72723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tr-TR">
                <a:cs typeface="Times New Roman" pitchFamily="18" charset="0"/>
              </a:rPr>
              <a:t>Budget process has 4 phases. These are;</a:t>
            </a:r>
          </a:p>
          <a:p>
            <a:pPr marL="82550" indent="0" algn="just">
              <a:buNone/>
            </a:pPr>
            <a:r>
              <a:rPr lang="tr-TR">
                <a:cs typeface="Times New Roman" pitchFamily="18" charset="0"/>
              </a:rPr>
              <a:t>	</a:t>
            </a:r>
          </a:p>
          <a:p>
            <a:pPr marL="82550" indent="0" algn="just">
              <a:buNone/>
            </a:pPr>
            <a:r>
              <a:rPr lang="tr-TR">
                <a:cs typeface="Times New Roman" pitchFamily="18" charset="0"/>
              </a:rPr>
              <a:t>	1- </a:t>
            </a:r>
            <a:r>
              <a:rPr lang="tr-TR" smtClean="0">
                <a:cs typeface="Times New Roman" pitchFamily="18" charset="0"/>
              </a:rPr>
              <a:t>Preparation </a:t>
            </a:r>
            <a:r>
              <a:rPr lang="tr-TR">
                <a:cs typeface="Times New Roman" pitchFamily="18" charset="0"/>
              </a:rPr>
              <a:t>phase</a:t>
            </a:r>
          </a:p>
          <a:p>
            <a:pPr marL="82550" indent="0" algn="just">
              <a:buNone/>
            </a:pPr>
            <a:r>
              <a:rPr lang="tr-TR">
                <a:cs typeface="Times New Roman" pitchFamily="18" charset="0"/>
              </a:rPr>
              <a:t>	2- </a:t>
            </a:r>
            <a:r>
              <a:rPr lang="tr-TR" u="sng">
                <a:cs typeface="Times New Roman" pitchFamily="18" charset="0"/>
              </a:rPr>
              <a:t>Approval phase</a:t>
            </a:r>
          </a:p>
          <a:p>
            <a:pPr marL="82550" indent="0" algn="just">
              <a:buNone/>
            </a:pPr>
            <a:r>
              <a:rPr lang="tr-TR">
                <a:cs typeface="Times New Roman" pitchFamily="18" charset="0"/>
              </a:rPr>
              <a:t>	3- Application phase</a:t>
            </a:r>
          </a:p>
          <a:p>
            <a:pPr marL="82550" indent="0" algn="just">
              <a:buNone/>
            </a:pPr>
            <a:r>
              <a:rPr lang="tr-TR">
                <a:cs typeface="Times New Roman" pitchFamily="18" charset="0"/>
              </a:rPr>
              <a:t>	4- </a:t>
            </a:r>
            <a:r>
              <a:rPr lang="tr-TR" u="sng" smtClean="0">
                <a:cs typeface="Times New Roman" pitchFamily="18" charset="0"/>
              </a:rPr>
              <a:t>Audit </a:t>
            </a:r>
            <a:r>
              <a:rPr lang="tr-TR" u="sng">
                <a:cs typeface="Times New Roman" pitchFamily="18" charset="0"/>
              </a:rPr>
              <a:t>phase</a:t>
            </a:r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Phases of the Budget 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Process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34970290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56819" y="332656"/>
            <a:ext cx="7584256" cy="1224136"/>
          </a:xfrm>
        </p:spPr>
        <p:txBody>
          <a:bodyPr>
            <a:noAutofit/>
          </a:bodyPr>
          <a:lstStyle/>
          <a:p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Stakeholders of the Budget Process</a:t>
            </a:r>
            <a:endParaRPr lang="tr-TR" sz="400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482453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tr-TR" sz="2200" u="sng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tr-TR" sz="2200" u="sng" smtClean="0"/>
              <a:t>In Preparation;</a:t>
            </a:r>
            <a:endParaRPr lang="tr-TR" sz="2200" u="sng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/>
              <a:t>   </a:t>
            </a:r>
            <a:r>
              <a:rPr lang="tr-TR" sz="2200" smtClean="0"/>
              <a:t>Ministry of Finance</a:t>
            </a:r>
            <a:endParaRPr lang="tr-TR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/>
              <a:t>   </a:t>
            </a:r>
            <a:r>
              <a:rPr lang="tr-TR" sz="2200" smtClean="0"/>
              <a:t>Ministry of Development</a:t>
            </a:r>
            <a:endParaRPr lang="tr-TR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/>
              <a:t>   </a:t>
            </a:r>
            <a:r>
              <a:rPr lang="tr-TR" sz="2200" smtClean="0"/>
              <a:t>Treasury</a:t>
            </a:r>
            <a:endParaRPr lang="tr-TR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/>
              <a:t>   </a:t>
            </a:r>
            <a:r>
              <a:rPr lang="tr-TR" sz="2200" smtClean="0"/>
              <a:t>Other Public Administrations</a:t>
            </a:r>
            <a:endParaRPr lang="tr-TR" sz="220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tr-TR" sz="2200" u="sng" smtClean="0"/>
              <a:t>In Approval;</a:t>
            </a:r>
            <a:endParaRPr lang="tr-TR" sz="2200" u="sng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/>
              <a:t>   </a:t>
            </a:r>
            <a:r>
              <a:rPr lang="tr-TR" smtClean="0"/>
              <a:t>GNAT</a:t>
            </a:r>
            <a:endParaRPr lang="tr-TR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/>
              <a:t>  </a:t>
            </a:r>
            <a:r>
              <a:rPr lang="tr-TR" sz="2200" smtClean="0"/>
              <a:t> President of the Republic</a:t>
            </a:r>
            <a:endParaRPr lang="tr-TR" sz="220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tr-TR" sz="2200" u="sng" smtClean="0"/>
              <a:t>In Implementation and in Accounting;</a:t>
            </a:r>
            <a:endParaRPr lang="tr-TR" sz="2200" u="sng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/>
              <a:t>   </a:t>
            </a:r>
            <a:r>
              <a:rPr lang="tr-TR" sz="2200" smtClean="0"/>
              <a:t>Ministry of Finance</a:t>
            </a:r>
            <a:endParaRPr lang="tr-TR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/>
              <a:t>   </a:t>
            </a:r>
            <a:r>
              <a:rPr lang="tr-TR" smtClean="0"/>
              <a:t>Public Administrations</a:t>
            </a:r>
            <a:endParaRPr lang="tr-TR" sz="220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tr-TR" sz="2200" u="sng" smtClean="0"/>
              <a:t>In Supervision;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 smtClean="0"/>
              <a:t>  Public Administrations own auditors </a:t>
            </a:r>
            <a:endParaRPr lang="tr-TR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200"/>
              <a:t>  </a:t>
            </a:r>
            <a:r>
              <a:rPr lang="tr-TR" sz="2200" smtClean="0"/>
              <a:t>Court of Accounts</a:t>
            </a:r>
            <a:endParaRPr lang="tr-TR" sz="2200"/>
          </a:p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  <p:pic>
        <p:nvPicPr>
          <p:cNvPr id="5" name="Picture 4" descr="d:\45408\Desktop\yaldizli_eski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0194" y="5967413"/>
            <a:ext cx="72723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51846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pPr marL="82550" indent="0">
              <a:buNone/>
              <a:tabLst>
                <a:tab pos="355600" algn="l"/>
              </a:tabLst>
            </a:pPr>
            <a:r>
              <a:rPr lang="tr-TR"/>
              <a:t>In Turkish Budget </a:t>
            </a:r>
            <a:r>
              <a:rPr lang="tr-TR" smtClean="0"/>
              <a:t>System, </a:t>
            </a:r>
            <a:r>
              <a:rPr lang="tr-TR"/>
              <a:t>public </a:t>
            </a:r>
            <a:r>
              <a:rPr lang="tr-TR" smtClean="0"/>
              <a:t>services </a:t>
            </a:r>
            <a:r>
              <a:rPr lang="tr-TR"/>
              <a:t>are </a:t>
            </a:r>
            <a:r>
              <a:rPr lang="tr-TR" smtClean="0"/>
              <a:t>maintained </a:t>
            </a:r>
            <a:r>
              <a:rPr lang="tr-TR"/>
              <a:t>by </a:t>
            </a:r>
            <a:r>
              <a:rPr lang="tr-TR" smtClean="0"/>
              <a:t>the following budget types;</a:t>
            </a:r>
            <a:endParaRPr lang="tr-TR"/>
          </a:p>
          <a:p>
            <a:pPr>
              <a:buFont typeface="Arial" pitchFamily="34" charset="0"/>
              <a:buChar char="•"/>
            </a:pPr>
            <a:r>
              <a:rPr lang="tr-TR"/>
              <a:t>Central Government Budget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/>
              <a:t>General Budget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/>
              <a:t>Special Budget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/>
              <a:t>Regulatory and Supervisory Agency Budgets</a:t>
            </a:r>
          </a:p>
          <a:p>
            <a:pPr>
              <a:buFont typeface="Arial" pitchFamily="34" charset="0"/>
              <a:buChar char="•"/>
            </a:pPr>
            <a:r>
              <a:rPr lang="tr-TR"/>
              <a:t>Social Security Institution Budget</a:t>
            </a:r>
          </a:p>
          <a:p>
            <a:pPr>
              <a:buFont typeface="Arial" pitchFamily="34" charset="0"/>
              <a:buChar char="•"/>
            </a:pPr>
            <a:r>
              <a:rPr lang="tr-TR"/>
              <a:t>Local Administration </a:t>
            </a:r>
            <a:r>
              <a:rPr lang="tr-TR" smtClean="0"/>
              <a:t>Budget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34488"/>
          </a:xfrm>
        </p:spPr>
        <p:txBody>
          <a:bodyPr>
            <a:normAutofit/>
          </a:bodyPr>
          <a:lstStyle/>
          <a:p>
            <a:r>
              <a:rPr lang="tr-TR" sz="4000">
                <a:solidFill>
                  <a:schemeClr val="accent2">
                    <a:lumMod val="50000"/>
                  </a:schemeClr>
                </a:solidFill>
              </a:rPr>
              <a:t>Budget Types in the Public Finance 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</a:rPr>
              <a:t>System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36071259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According to the law 5018, the </a:t>
            </a:r>
            <a:r>
              <a:rPr lang="tr-TR" smtClean="0"/>
              <a:t>preparation </a:t>
            </a:r>
            <a:r>
              <a:rPr lang="tr-TR"/>
              <a:t>phase </a:t>
            </a:r>
            <a:r>
              <a:rPr lang="tr-TR" smtClean="0"/>
              <a:t>starts </a:t>
            </a:r>
            <a:r>
              <a:rPr lang="tr-TR"/>
              <a:t>with approval of the </a:t>
            </a:r>
            <a:r>
              <a:rPr lang="tr-TR" smtClean="0"/>
              <a:t>Medium Term Program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 smtClean="0"/>
              <a:t>Medium Term Program </a:t>
            </a:r>
            <a:r>
              <a:rPr lang="tr-TR"/>
              <a:t>is prepared by the Ministry of the Development and has to be approved by the Cabinet before the first week of September.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 smtClean="0"/>
              <a:t>Medium Term Program mainly deals with macro-economic indicators.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2550" indent="0"/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Preparation Phase (1)</a:t>
            </a:r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(Medium Term </a:t>
            </a:r>
            <a:r>
              <a:rPr lang="tr-TR" sz="2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Program)</a:t>
            </a:r>
            <a:endParaRPr lang="tr-TR" sz="2000"/>
          </a:p>
        </p:txBody>
      </p:sp>
    </p:spTree>
    <p:extLst>
      <p:ext uri="{BB962C8B-B14F-4D97-AF65-F5344CB8AC3E}">
        <p14:creationId xmlns:p14="http://schemas.microsoft.com/office/powerpoint/2010/main" val="36501799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/>
              <a:t>Acc. To Law 5018 Medium Term Fiscal Plan should be prepared in </a:t>
            </a:r>
            <a:r>
              <a:rPr lang="tr-TR" smtClean="0"/>
              <a:t>competence </a:t>
            </a:r>
            <a:r>
              <a:rPr lang="tr-TR"/>
              <a:t>with the Medium Term Program and has to be published before the 15th of September</a:t>
            </a:r>
            <a:r>
              <a:rPr lang="tr-TR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tr-TR" smtClean="0"/>
              <a:t>Medium Term Fiscal Plan mainly refers to budget indicators, covers next 3 years.</a:t>
            </a:r>
            <a:endParaRPr lang="tr-TR"/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550" lvl="0" indent="0"/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Preparation Phase (2)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2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(Medium Term Fiscal Plan</a:t>
            </a:r>
            <a:r>
              <a:rPr lang="tr-TR" sz="22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)</a:t>
            </a:r>
            <a:endParaRPr lang="tr-TR" sz="2200"/>
          </a:p>
        </p:txBody>
      </p:sp>
    </p:spTree>
    <p:extLst>
      <p:ext uri="{BB962C8B-B14F-4D97-AF65-F5344CB8AC3E}">
        <p14:creationId xmlns:p14="http://schemas.microsoft.com/office/powerpoint/2010/main" val="7456592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Each public administration prepares a budget proposal. Proposals should be prepared in a 3 year perspective.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Budget proposals should be referred to the Ministry of Finance before the end of September. 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Ministry of Finance prepares the final budget bill according to the economic indicators and expenditure-income balance</a:t>
            </a:r>
            <a:r>
              <a:rPr lang="tr-TR" smtClean="0"/>
              <a:t>.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>
            <a:normAutofit/>
          </a:bodyPr>
          <a:lstStyle/>
          <a:p>
            <a:pPr marL="82550" lvl="0" indent="0"/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Preparation </a:t>
            </a:r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(3)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2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(Budget Proposals of Public Administrations)</a:t>
            </a:r>
            <a:r>
              <a:rPr lang="tr-TR" sz="22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22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sz="2200"/>
          </a:p>
        </p:txBody>
      </p:sp>
    </p:spTree>
    <p:extLst>
      <p:ext uri="{BB962C8B-B14F-4D97-AF65-F5344CB8AC3E}">
        <p14:creationId xmlns:p14="http://schemas.microsoft.com/office/powerpoint/2010/main" val="29832159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Budget figures and macroeconomic indicators are finalized by High Planning Council before the first week of the October.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After this process, the draft budget law, national budget estimation report and other documents are submitted to the </a:t>
            </a:r>
            <a:r>
              <a:rPr lang="tr-TR" smtClean="0"/>
              <a:t>Parliament </a:t>
            </a:r>
            <a:r>
              <a:rPr lang="tr-TR"/>
              <a:t>by the Cabinet.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According to the Constitution, draft </a:t>
            </a:r>
            <a:r>
              <a:rPr lang="tr-TR" smtClean="0"/>
              <a:t>budget bill, final accounts bill </a:t>
            </a:r>
            <a:r>
              <a:rPr lang="tr-TR"/>
              <a:t>and other related documents has to be submitted to the Parliament no later </a:t>
            </a:r>
            <a:r>
              <a:rPr lang="tr-TR" smtClean="0"/>
              <a:t>than </a:t>
            </a:r>
            <a:r>
              <a:rPr lang="tr-TR"/>
              <a:t>75 days </a:t>
            </a:r>
            <a:r>
              <a:rPr lang="tr-TR" smtClean="0"/>
              <a:t>prior </a:t>
            </a:r>
            <a:r>
              <a:rPr lang="tr-TR"/>
              <a:t>of the fiscal year. (Usually 17th of October)</a:t>
            </a:r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pPr marL="82550" lvl="0" indent="0"/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Preparation 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(4)</a:t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4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(Referring the B</a:t>
            </a:r>
            <a:r>
              <a:rPr lang="tr-TR" sz="24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udget Bill </a:t>
            </a:r>
            <a:r>
              <a:rPr lang="tr-TR" sz="24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to the Assembly)</a:t>
            </a:r>
            <a:r>
              <a:rPr lang="tr-TR" sz="24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24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39319630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tr-TR" smtClean="0"/>
              <a:t>According to the </a:t>
            </a:r>
            <a:r>
              <a:rPr lang="tr-TR"/>
              <a:t>Law </a:t>
            </a:r>
            <a:r>
              <a:rPr lang="tr-TR" smtClean="0"/>
              <a:t>5018, </a:t>
            </a:r>
            <a:r>
              <a:rPr lang="tr-TR"/>
              <a:t>some </a:t>
            </a:r>
            <a:r>
              <a:rPr lang="tr-TR" smtClean="0"/>
              <a:t>institutions should </a:t>
            </a:r>
            <a:r>
              <a:rPr lang="tr-TR"/>
              <a:t>directly submit their budget proposals to the Parliament</a:t>
            </a:r>
            <a:r>
              <a:rPr lang="tr-TR" smtClean="0"/>
              <a:t>:</a:t>
            </a:r>
            <a:endParaRPr lang="tr-TR"/>
          </a:p>
          <a:p>
            <a:pPr lvl="1">
              <a:buSzPct val="120000"/>
              <a:buFont typeface="Arial" pitchFamily="34" charset="0"/>
              <a:buChar char="•"/>
            </a:pPr>
            <a:r>
              <a:rPr lang="tr-TR" sz="2400"/>
              <a:t>GNAT,</a:t>
            </a:r>
          </a:p>
          <a:p>
            <a:pPr lvl="1">
              <a:buSzPct val="120000"/>
              <a:buFont typeface="Arial" pitchFamily="34" charset="0"/>
              <a:buChar char="•"/>
            </a:pPr>
            <a:r>
              <a:rPr lang="tr-TR" sz="2400"/>
              <a:t>Court of Accounts,</a:t>
            </a:r>
          </a:p>
          <a:p>
            <a:pPr lvl="1">
              <a:buSzPct val="120000"/>
              <a:buFont typeface="Arial" pitchFamily="34" charset="0"/>
              <a:buChar char="•"/>
            </a:pPr>
            <a:r>
              <a:rPr lang="tr-TR" sz="2400"/>
              <a:t>Regulatory and Supervisory </a:t>
            </a:r>
            <a:r>
              <a:rPr lang="tr-TR" sz="2400" smtClean="0"/>
              <a:t>Institutions</a:t>
            </a:r>
            <a:r>
              <a:rPr lang="tr-TR" sz="2400"/>
              <a:t>.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pPr marL="82550" lvl="0" indent="0"/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Preparation 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(5)</a:t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4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(Referring the budget to the Parliament)</a:t>
            </a:r>
            <a:r>
              <a:rPr lang="tr-TR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>
                <a:solidFill>
                  <a:schemeClr val="accent2">
                    <a:lumMod val="50000"/>
                  </a:schemeClr>
                </a:solidFill>
              </a:rPr>
            </a:b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6796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tr-TR"/>
              <a:t>Central Government Draft Budget Bill and Final </a:t>
            </a:r>
            <a:r>
              <a:rPr lang="tr-TR" smtClean="0"/>
              <a:t>Account Bills’ legislation process can be divided in to two stages:</a:t>
            </a:r>
            <a:endParaRPr lang="tr-TR"/>
          </a:p>
          <a:p>
            <a:pPr marL="82550" indent="0">
              <a:lnSpc>
                <a:spcPct val="150000"/>
              </a:lnSpc>
              <a:buNone/>
            </a:pPr>
            <a:r>
              <a:rPr lang="tr-TR"/>
              <a:t>	Stage 1: Plan and Budget Committee</a:t>
            </a:r>
          </a:p>
          <a:p>
            <a:pPr marL="82550" indent="0">
              <a:lnSpc>
                <a:spcPct val="150000"/>
              </a:lnSpc>
              <a:buNone/>
            </a:pPr>
            <a:r>
              <a:rPr lang="tr-TR"/>
              <a:t>	Stage 2: </a:t>
            </a:r>
            <a:r>
              <a:rPr lang="tr-TR" smtClean="0"/>
              <a:t>Plenary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/>
          </a:bodyPr>
          <a:lstStyle/>
          <a:p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Approval 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(1)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13159845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2067" y="2348881"/>
            <a:ext cx="7408333" cy="3816423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tr-TR" smtClean="0"/>
              <a:t>Main responsibility of the Plan and Budget Committee is  to deliberate the budget and the final account bill.</a:t>
            </a:r>
          </a:p>
          <a:p>
            <a:pPr>
              <a:buFont typeface="Arial" pitchFamily="34" charset="0"/>
              <a:buChar char="•"/>
            </a:pPr>
            <a:r>
              <a:rPr lang="tr-TR" smtClean="0"/>
              <a:t>According to the Constitution and other laws, Plan and Budget Committee is the main platform of the budget bill in the Parliament.</a:t>
            </a:r>
          </a:p>
          <a:p>
            <a:pPr>
              <a:buFont typeface="Arial" pitchFamily="34" charset="0"/>
              <a:buChar char="•"/>
            </a:pPr>
            <a:r>
              <a:rPr lang="tr-TR" smtClean="0"/>
              <a:t>Other standing committees do not have a role in budget process.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Approval Phase 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(2)</a:t>
            </a:r>
            <a:endParaRPr lang="tr-TR" sz="400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0458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Unicameral Parliament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550 Deputies elected for four years,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Deputies from 81 provinces,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17 </a:t>
            </a:r>
            <a:r>
              <a:rPr lang="tr-TR" smtClean="0"/>
              <a:t>S</a:t>
            </a:r>
            <a:r>
              <a:rPr lang="en-GB" smtClean="0"/>
              <a:t>tanding Committees (</a:t>
            </a:r>
            <a:r>
              <a:rPr lang="tr-TR" smtClean="0"/>
              <a:t>Sectoral</a:t>
            </a:r>
            <a:r>
              <a:rPr lang="en-GB" smtClean="0"/>
              <a:t> Committees in parallel with the functional area of ministries)</a:t>
            </a:r>
            <a:endParaRPr lang="en-GB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13" y="404664"/>
            <a:ext cx="8229600" cy="194421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</a:rPr>
              <a:t>Brief Information About Grand National Assembly of Turkey</a:t>
            </a:r>
            <a:r>
              <a:rPr lang="tr-TR" sz="40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4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sz="2200" dirty="0" smtClean="0">
                <a:solidFill>
                  <a:schemeClr val="accent2">
                    <a:lumMod val="50000"/>
                  </a:schemeClr>
                </a:solidFill>
              </a:rPr>
              <a:t>(GNAT</a:t>
            </a:r>
            <a:r>
              <a:rPr lang="tr-TR" sz="22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GB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105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891A7"/>
              </a:buClr>
              <a:buFont typeface="Arial" pitchFamily="34" charset="0"/>
              <a:buChar char="•"/>
            </a:pPr>
            <a:r>
              <a:rPr lang="tr-TR" smtClean="0"/>
              <a:t>According </a:t>
            </a:r>
            <a:r>
              <a:rPr lang="tr-TR"/>
              <a:t>to the Constitution two bills must be deliberated together in the same agenda.</a:t>
            </a:r>
            <a:endParaRPr lang="tr-TR" u="sng"/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tr-TR"/>
              <a:t>Committee can make any changes without limitations.</a:t>
            </a:r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tr-TR"/>
              <a:t>Committee Members usually amend increases in expenditures and also decreases </a:t>
            </a:r>
            <a:r>
              <a:rPr lang="tr-TR" smtClean="0"/>
              <a:t>in some taxes.</a:t>
            </a:r>
            <a:endParaRPr lang="tr-TR"/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06496"/>
          </a:xfrm>
        </p:spPr>
        <p:txBody>
          <a:bodyPr>
            <a:noAutofit/>
          </a:bodyPr>
          <a:lstStyle/>
          <a:p>
            <a:pPr marL="82550" lvl="0" indent="0"/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Approval </a:t>
            </a:r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(4)</a:t>
            </a:r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2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(Plan and Budget Committee)</a:t>
            </a:r>
            <a:r>
              <a:rPr lang="tr-TR" sz="220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2200">
                <a:solidFill>
                  <a:schemeClr val="accent2">
                    <a:lumMod val="50000"/>
                  </a:schemeClr>
                </a:solidFill>
              </a:rPr>
            </a:br>
            <a:endParaRPr lang="tr-TR" sz="2200"/>
          </a:p>
        </p:txBody>
      </p:sp>
    </p:spTree>
    <p:extLst>
      <p:ext uri="{BB962C8B-B14F-4D97-AF65-F5344CB8AC3E}">
        <p14:creationId xmlns:p14="http://schemas.microsoft.com/office/powerpoint/2010/main" val="8955666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Committee meetings starts with the presentation of Ministry of Finance:</a:t>
            </a:r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tr-TR" sz="2400"/>
              <a:t>General </a:t>
            </a:r>
            <a:r>
              <a:rPr lang="tr-TR" sz="2400" smtClean="0"/>
              <a:t>macro-economic </a:t>
            </a:r>
            <a:r>
              <a:rPr lang="tr-TR" sz="2400"/>
              <a:t>situation in world </a:t>
            </a:r>
            <a:r>
              <a:rPr lang="tr-TR" sz="2400" smtClean="0"/>
              <a:t>and also </a:t>
            </a:r>
            <a:r>
              <a:rPr lang="tr-TR" sz="2400"/>
              <a:t>in Turkey,</a:t>
            </a:r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tr-TR" sz="2400"/>
              <a:t>Budget figures and the </a:t>
            </a:r>
            <a:r>
              <a:rPr lang="tr-TR" sz="2400" smtClean="0"/>
              <a:t>ratio between </a:t>
            </a:r>
            <a:r>
              <a:rPr lang="tr-TR" sz="2400"/>
              <a:t>budget and other economic figures (growth, inflation)</a:t>
            </a:r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tr-TR" sz="2400"/>
              <a:t>Budget balance (incomes, expenditures, debts a.g.)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pPr marL="82550" lvl="0" indent="0"/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Approval 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</a:t>
            </a: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(5)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4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(Plan and Budget Committee)</a:t>
            </a:r>
            <a:r>
              <a:rPr lang="tr-TR" sz="24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tr-TR" sz="24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10365389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After the presentation by the Minister, few days are given to the Members,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Deliberations start on </a:t>
            </a:r>
            <a:r>
              <a:rPr lang="tr-TR" smtClean="0"/>
              <a:t>the budget bill as a «whole» </a:t>
            </a:r>
            <a:r>
              <a:rPr lang="tr-TR"/>
              <a:t>firstly,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Deliberations than goes according to a Budget Calendar</a:t>
            </a:r>
            <a:r>
              <a:rPr lang="tr-TR" smtClean="0"/>
              <a:t>,</a:t>
            </a:r>
            <a:endParaRPr lang="tr-TR"/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 The Calendar is prepared traditionaly </a:t>
            </a:r>
            <a:r>
              <a:rPr lang="tr-TR" smtClean="0"/>
              <a:t>according </a:t>
            </a:r>
            <a:r>
              <a:rPr lang="tr-TR"/>
              <a:t>to the protocol </a:t>
            </a:r>
            <a:r>
              <a:rPr lang="tr-TR" smtClean="0"/>
              <a:t>interpretions</a:t>
            </a:r>
            <a:r>
              <a:rPr lang="tr-TR"/>
              <a:t> </a:t>
            </a:r>
            <a:r>
              <a:rPr lang="tr-TR" smtClean="0"/>
              <a:t>of the public administrations.</a:t>
            </a:r>
            <a:endParaRPr lang="tr-TR"/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pPr marL="82550" lvl="0" indent="0"/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Approval 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</a:t>
            </a: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(6)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4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(Plan and Budget Committee)</a:t>
            </a:r>
            <a:r>
              <a:rPr lang="tr-TR" sz="240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2400">
                <a:solidFill>
                  <a:schemeClr val="accent2">
                    <a:lumMod val="50000"/>
                  </a:schemeClr>
                </a:solidFill>
              </a:rPr>
            </a:b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2237352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lnSpcReduction="10000"/>
          </a:bodyPr>
          <a:lstStyle/>
          <a:p>
            <a:pPr marL="539750" indent="-457200">
              <a:buClr>
                <a:srgbClr val="3891A7"/>
              </a:buClr>
              <a:buFont typeface="Arial" pitchFamily="34" charset="0"/>
              <a:buChar char="•"/>
            </a:pPr>
            <a:r>
              <a:rPr lang="tr-TR"/>
              <a:t>Political Control of the Budget is mainly occurs in the Committee.</a:t>
            </a:r>
          </a:p>
          <a:p>
            <a:pPr marL="539750" indent="-457200">
              <a:buClr>
                <a:srgbClr val="3891A7"/>
              </a:buClr>
              <a:buFont typeface="Arial" pitchFamily="34" charset="0"/>
              <a:buChar char="•"/>
            </a:pPr>
            <a:r>
              <a:rPr lang="tr-TR"/>
              <a:t>Accountability of public accounts and also public servants are questioned.</a:t>
            </a:r>
          </a:p>
          <a:p>
            <a:pPr marL="539750" indent="-457200">
              <a:buClr>
                <a:srgbClr val="3891A7"/>
              </a:buClr>
              <a:buFont typeface="Arial" pitchFamily="34" charset="0"/>
              <a:buChar char="•"/>
            </a:pPr>
            <a:r>
              <a:rPr lang="tr-TR"/>
              <a:t>Public administrations faces </a:t>
            </a:r>
            <a:r>
              <a:rPr lang="tr-TR" smtClean="0"/>
              <a:t>critisims </a:t>
            </a:r>
            <a:r>
              <a:rPr lang="tr-TR"/>
              <a:t>and they also are very sensitive about giving explanations to the Members.</a:t>
            </a:r>
          </a:p>
          <a:p>
            <a:pPr marL="539750" indent="-457200">
              <a:buClr>
                <a:srgbClr val="3891A7"/>
              </a:buClr>
              <a:buFont typeface="Arial" pitchFamily="34" charset="0"/>
              <a:buChar char="•"/>
            </a:pPr>
            <a:r>
              <a:rPr lang="tr-TR"/>
              <a:t>Not only budget figures but also the daily politics are debated. One of the best platforms to question a public institution. </a:t>
            </a:r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pPr marL="82550" lvl="0" indent="0"/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Approval 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</a:t>
            </a: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(7)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4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(Plan and Budget Committee)</a:t>
            </a:r>
            <a:r>
              <a:rPr lang="tr-TR" sz="220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2200">
                <a:solidFill>
                  <a:schemeClr val="accent2">
                    <a:lumMod val="50000"/>
                  </a:schemeClr>
                </a:solidFill>
              </a:rPr>
            </a:br>
            <a:endParaRPr lang="tr-TR" sz="2200"/>
          </a:p>
        </p:txBody>
      </p:sp>
    </p:spTree>
    <p:extLst>
      <p:ext uri="{BB962C8B-B14F-4D97-AF65-F5344CB8AC3E}">
        <p14:creationId xmlns:p14="http://schemas.microsoft.com/office/powerpoint/2010/main" val="21290338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tr-TR"/>
              <a:t>During the Committee meetings, related </a:t>
            </a:r>
            <a:r>
              <a:rPr lang="tr-TR" smtClean="0"/>
              <a:t>Minister represents </a:t>
            </a:r>
            <a:r>
              <a:rPr lang="tr-TR"/>
              <a:t>the Government.  </a:t>
            </a:r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tr-TR"/>
              <a:t>At the end of the day, budgets and the final accounts of the related </a:t>
            </a:r>
            <a:r>
              <a:rPr lang="tr-TR" smtClean="0"/>
              <a:t>institutions </a:t>
            </a:r>
            <a:r>
              <a:rPr lang="tr-TR"/>
              <a:t>are voted.</a:t>
            </a:r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tr-TR"/>
              <a:t>Budget bill is approved by «functions».</a:t>
            </a:r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tr-TR"/>
              <a:t>Ministry of Finance is </a:t>
            </a:r>
            <a:r>
              <a:rPr lang="tr-TR" smtClean="0"/>
              <a:t>last </a:t>
            </a:r>
            <a:r>
              <a:rPr lang="tr-TR"/>
              <a:t>to be debated according to the calendar.</a:t>
            </a:r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550" lvl="0" indent="0"/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Approval 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</a:t>
            </a: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(8)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4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(Plan and Budget Committee)</a:t>
            </a:r>
            <a:r>
              <a:rPr lang="tr-TR" sz="240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2400">
                <a:solidFill>
                  <a:schemeClr val="accent2">
                    <a:lumMod val="50000"/>
                  </a:schemeClr>
                </a:solidFill>
              </a:rPr>
            </a:b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23392764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According to the Constitution </a:t>
            </a:r>
            <a:r>
              <a:rPr lang="tr-TR" smtClean="0"/>
              <a:t>Plenary </a:t>
            </a:r>
            <a:r>
              <a:rPr lang="tr-TR"/>
              <a:t>has 20 days.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It is forbidden to demand a decrease in revenues or increase in expenditures in the </a:t>
            </a:r>
            <a:r>
              <a:rPr lang="tr-TR" smtClean="0"/>
              <a:t>Plenary </a:t>
            </a:r>
            <a:r>
              <a:rPr lang="tr-TR"/>
              <a:t>Session.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 Debates start with the speech of the Prime Minister.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 smtClean="0"/>
              <a:t>Plenary </a:t>
            </a:r>
            <a:r>
              <a:rPr lang="tr-TR"/>
              <a:t>Session is not </a:t>
            </a:r>
            <a:r>
              <a:rPr lang="tr-TR" smtClean="0"/>
              <a:t>technical, </a:t>
            </a:r>
            <a:r>
              <a:rPr lang="tr-TR"/>
              <a:t>usually more political</a:t>
            </a:r>
            <a:r>
              <a:rPr lang="tr-TR" smtClean="0"/>
              <a:t>.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550" lvl="0" indent="0"/>
            <a:r>
              <a:rPr lang="tr-TR" smtClean="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/>
            </a:r>
            <a:br>
              <a:rPr lang="tr-TR" smtClean="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</a:br>
            <a:r>
              <a:rPr lang="tr-TR" smtClean="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>Approval </a:t>
            </a:r>
            <a:r>
              <a:rPr lang="tr-TR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>Phase </a:t>
            </a:r>
            <a:r>
              <a:rPr lang="tr-TR" smtClean="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>(9)</a:t>
            </a:r>
            <a:r>
              <a:rPr lang="tr-TR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</a:br>
            <a:r>
              <a:rPr lang="tr-TR" sz="240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>(Pleanery Session)</a:t>
            </a:r>
            <a:r>
              <a:rPr lang="tr-TR" sz="2800">
                <a:solidFill>
                  <a:srgbClr val="4584D3">
                    <a:lumMod val="50000"/>
                  </a:srgbClr>
                </a:solidFill>
              </a:rPr>
              <a:t/>
            </a:r>
            <a:br>
              <a:rPr lang="tr-TR" sz="2800">
                <a:solidFill>
                  <a:srgbClr val="4584D3">
                    <a:lumMod val="50000"/>
                  </a:srgbClr>
                </a:solidFill>
              </a:rPr>
            </a:b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6386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After the approval by the </a:t>
            </a:r>
            <a:r>
              <a:rPr lang="tr-TR" smtClean="0"/>
              <a:t>Plenary</a:t>
            </a:r>
            <a:r>
              <a:rPr lang="tr-TR"/>
              <a:t>, budget law and final accounts law are submitted to the President of the Republic in order to be published in the Official Gazette.  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According 89th article of the Constitution, President of the Republic shall not reject the budget bill for another </a:t>
            </a:r>
            <a:r>
              <a:rPr lang="tr-TR" smtClean="0"/>
              <a:t>review </a:t>
            </a:r>
            <a:r>
              <a:rPr lang="tr-TR"/>
              <a:t>by the </a:t>
            </a:r>
            <a:r>
              <a:rPr lang="tr-TR" smtClean="0"/>
              <a:t>Plenary.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06496"/>
          </a:xfrm>
        </p:spPr>
        <p:txBody>
          <a:bodyPr>
            <a:normAutofit fontScale="90000"/>
          </a:bodyPr>
          <a:lstStyle/>
          <a:p>
            <a:pPr marL="82550" lvl="0" indent="0"/>
            <a:r>
              <a:rPr lang="tr-TR" smtClean="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/>
            </a:r>
            <a:br>
              <a:rPr lang="tr-TR" smtClean="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</a:br>
            <a:r>
              <a:rPr lang="tr-TR" smtClean="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>Approval </a:t>
            </a:r>
            <a:r>
              <a:rPr lang="tr-TR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>Phase </a:t>
            </a:r>
            <a:r>
              <a:rPr lang="tr-TR" smtClean="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>(10)</a:t>
            </a:r>
            <a:r>
              <a:rPr lang="tr-TR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</a:br>
            <a:r>
              <a:rPr lang="tr-TR" sz="2400">
                <a:solidFill>
                  <a:srgbClr val="4584D3">
                    <a:lumMod val="50000"/>
                  </a:srgbClr>
                </a:solidFill>
                <a:cs typeface="Times New Roman" pitchFamily="18" charset="0"/>
              </a:rPr>
              <a:t>(Submission to the President of The Republic)</a:t>
            </a:r>
            <a:r>
              <a:rPr lang="tr-TR">
                <a:solidFill>
                  <a:srgbClr val="4584D3">
                    <a:lumMod val="50000"/>
                  </a:srgbClr>
                </a:solidFill>
              </a:rPr>
              <a:t/>
            </a:r>
            <a:br>
              <a:rPr lang="tr-TR">
                <a:solidFill>
                  <a:srgbClr val="4584D3">
                    <a:lumMod val="50000"/>
                  </a:srgbClr>
                </a:solidFill>
              </a:rPr>
            </a:b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4857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tr-TR" sz="2600"/>
              <a:t>Ministry of Finance;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/>
              <a:t>Allowing expenditures and collecting </a:t>
            </a:r>
            <a:r>
              <a:rPr lang="tr-TR" sz="2400" smtClean="0"/>
              <a:t>revenues,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 smtClean="0"/>
              <a:t>Monitoring </a:t>
            </a:r>
            <a:r>
              <a:rPr lang="tr-TR" sz="2400"/>
              <a:t>and controling the budget </a:t>
            </a:r>
            <a:r>
              <a:rPr lang="tr-TR" sz="2400" smtClean="0"/>
              <a:t>implementation,</a:t>
            </a:r>
            <a:endParaRPr lang="tr-TR" sz="2400"/>
          </a:p>
          <a:p>
            <a:pPr lvl="1">
              <a:buFont typeface="Wingdings" pitchFamily="2" charset="2"/>
              <a:buChar char="ü"/>
            </a:pPr>
            <a:r>
              <a:rPr lang="tr-TR" sz="2400"/>
              <a:t>Holding the public accounts and preparing the </a:t>
            </a:r>
            <a:r>
              <a:rPr lang="tr-TR" sz="2400" smtClean="0"/>
              <a:t>accountancy,</a:t>
            </a:r>
            <a:endParaRPr lang="tr-TR" sz="2400"/>
          </a:p>
          <a:p>
            <a:pPr>
              <a:buFont typeface="Arial" pitchFamily="34" charset="0"/>
              <a:buChar char="•"/>
            </a:pPr>
            <a:r>
              <a:rPr lang="tr-TR" sz="2600" smtClean="0"/>
              <a:t>Ministry </a:t>
            </a:r>
            <a:r>
              <a:rPr lang="tr-TR" sz="2600"/>
              <a:t>of Development;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/>
              <a:t>Preparing the statistics for public </a:t>
            </a:r>
            <a:r>
              <a:rPr lang="tr-TR" sz="2400" smtClean="0"/>
              <a:t>sector,</a:t>
            </a:r>
            <a:endParaRPr lang="tr-TR" sz="2400"/>
          </a:p>
          <a:p>
            <a:pPr lvl="1">
              <a:buFont typeface="Wingdings" pitchFamily="2" charset="2"/>
              <a:buChar char="ü"/>
            </a:pPr>
            <a:r>
              <a:rPr lang="tr-TR" sz="2400"/>
              <a:t>Allowing public </a:t>
            </a:r>
            <a:r>
              <a:rPr lang="tr-TR" sz="2400" smtClean="0"/>
              <a:t>investments,</a:t>
            </a:r>
            <a:endParaRPr lang="tr-TR" sz="2400"/>
          </a:p>
          <a:p>
            <a:pPr>
              <a:buFont typeface="Arial" pitchFamily="34" charset="0"/>
              <a:buChar char="•"/>
            </a:pPr>
            <a:r>
              <a:rPr lang="tr-TR" sz="2600"/>
              <a:t>Treasury;</a:t>
            </a:r>
          </a:p>
          <a:p>
            <a:pPr lvl="1">
              <a:buFont typeface="Wingdings" pitchFamily="2" charset="2"/>
              <a:buChar char="ü"/>
            </a:pPr>
            <a:r>
              <a:rPr lang="tr-TR" sz="2400"/>
              <a:t>Management of the public debts and </a:t>
            </a:r>
            <a:r>
              <a:rPr lang="tr-TR" sz="2400" smtClean="0"/>
              <a:t>cash,</a:t>
            </a:r>
            <a:endParaRPr lang="tr-TR" sz="2400"/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Application 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5581016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tr-TR"/>
              <a:t>In Turkish budget system the audit process can be divided in to two stages</a:t>
            </a:r>
            <a:r>
              <a:rPr lang="tr-TR" smtClean="0"/>
              <a:t>;</a:t>
            </a:r>
            <a:endParaRPr lang="tr-TR"/>
          </a:p>
          <a:p>
            <a:pPr marL="403225" lvl="1" indent="0">
              <a:buSzPct val="120000"/>
              <a:buNone/>
            </a:pPr>
            <a:endParaRPr lang="tr-TR" sz="2400"/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tr-TR"/>
              <a:t>Pre-expenditure audit (by each public administration)</a:t>
            </a:r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tr-TR" smtClean="0"/>
              <a:t>Post-expenditure </a:t>
            </a:r>
            <a:r>
              <a:rPr lang="tr-TR"/>
              <a:t>audit (Court of Accounts </a:t>
            </a:r>
            <a:r>
              <a:rPr lang="tr-TR" smtClean="0"/>
              <a:t>and the </a:t>
            </a:r>
            <a:r>
              <a:rPr lang="tr-TR"/>
              <a:t>Parliament)</a:t>
            </a:r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Audit </a:t>
            </a:r>
            <a:r>
              <a:rPr lang="tr-TR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1078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tr-TR"/>
              <a:t>According to the Constitution Court of Accounts has the power of post-expenditure auditing of public administrations in the scope of Central government budget and social security institutions.</a:t>
            </a:r>
          </a:p>
          <a:p>
            <a:pPr>
              <a:buFont typeface="Arial" pitchFamily="34" charset="0"/>
              <a:buChar char="•"/>
            </a:pPr>
            <a:r>
              <a:rPr lang="tr-TR"/>
              <a:t>Court of Accounts performs its auditing </a:t>
            </a:r>
            <a:r>
              <a:rPr lang="tr-TR" smtClean="0"/>
              <a:t>power on behalf of the Parliament.</a:t>
            </a:r>
            <a:endParaRPr lang="tr-TR" u="sng"/>
          </a:p>
          <a:p>
            <a:pPr>
              <a:buFont typeface="Arial" pitchFamily="34" charset="0"/>
              <a:buChar char="•"/>
            </a:pPr>
            <a:r>
              <a:rPr lang="tr-TR"/>
              <a:t>Submits its audit reports to the Parliament.</a:t>
            </a:r>
          </a:p>
          <a:p>
            <a:pPr>
              <a:buFont typeface="Arial" pitchFamily="34" charset="0"/>
              <a:buChar char="•"/>
            </a:pPr>
            <a:r>
              <a:rPr lang="tr-TR"/>
              <a:t>Plan and Budget Committee </a:t>
            </a:r>
            <a:r>
              <a:rPr lang="tr-TR" smtClean="0"/>
              <a:t>is </a:t>
            </a:r>
            <a:r>
              <a:rPr lang="tr-TR"/>
              <a:t>the main platform for Court of Account reports.</a:t>
            </a:r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29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550" lvl="0" indent="0"/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Audit </a:t>
            </a:r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Phase (2)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2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(Court of </a:t>
            </a:r>
            <a:r>
              <a:rPr lang="tr-TR" sz="22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Accounts)</a:t>
            </a:r>
            <a:endParaRPr lang="tr-TR" sz="2200"/>
          </a:p>
        </p:txBody>
      </p:sp>
    </p:spTree>
    <p:extLst>
      <p:ext uri="{BB962C8B-B14F-4D97-AF65-F5344CB8AC3E}">
        <p14:creationId xmlns:p14="http://schemas.microsoft.com/office/powerpoint/2010/main" val="20436229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smtClean="0"/>
              <a:t>	</a:t>
            </a:r>
            <a:r>
              <a:rPr lang="en-GB" smtClean="0"/>
              <a:t>Unlike the other standing committees of GNAT, PBC has been established and regulated by the Constitution. According to the Article 162 of the Constitution:</a:t>
            </a:r>
          </a:p>
          <a:p>
            <a:pPr lvl="1" eaLnBrk="1" hangingPunct="1"/>
            <a:r>
              <a:rPr lang="en-GB" smtClean="0"/>
              <a:t>Composed of 40 members.</a:t>
            </a:r>
          </a:p>
          <a:p>
            <a:pPr lvl="1" eaLnBrk="1" hangingPunct="1"/>
            <a:r>
              <a:rPr lang="en-GB" smtClean="0"/>
              <a:t>At least 25 seats shal</a:t>
            </a:r>
            <a:r>
              <a:rPr lang="tr-TR" smtClean="0"/>
              <a:t>l</a:t>
            </a:r>
            <a:r>
              <a:rPr lang="en-GB" smtClean="0"/>
              <a:t> belong to ruling party or parties.</a:t>
            </a:r>
          </a:p>
          <a:p>
            <a:pPr lvl="1" eaLnBrk="1" hangingPunct="1"/>
            <a:r>
              <a:rPr lang="en-GB" smtClean="0"/>
              <a:t>The proportional representation of the independent members shall be ensured</a:t>
            </a:r>
            <a:r>
              <a:rPr lang="tr-TR" smtClean="0"/>
              <a:t>.</a:t>
            </a:r>
            <a:endParaRPr lang="en-GB" smtClean="0"/>
          </a:p>
        </p:txBody>
      </p:sp>
      <p:sp>
        <p:nvSpPr>
          <p:cNvPr id="5122" name="Başlık 1"/>
          <p:cNvSpPr>
            <a:spLocks noGrp="1"/>
          </p:cNvSpPr>
          <p:nvPr>
            <p:ph type="title"/>
          </p:nvPr>
        </p:nvSpPr>
        <p:spPr>
          <a:xfrm>
            <a:off x="468313" y="549274"/>
            <a:ext cx="8229600" cy="165558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smtClean="0">
                <a:solidFill>
                  <a:schemeClr val="accent2">
                    <a:lumMod val="50000"/>
                  </a:schemeClr>
                </a:solidFill>
              </a:rPr>
              <a:t>Plan and Budget Committee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400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2200" smtClean="0">
                <a:solidFill>
                  <a:schemeClr val="accent2">
                    <a:lumMod val="50000"/>
                  </a:schemeClr>
                </a:solidFill>
              </a:rPr>
              <a:t>(PBC)</a:t>
            </a:r>
            <a:endParaRPr lang="en-GB" sz="220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9919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/>
              <a:t>General Conformity Report is prepared by the Court of Account and should be submitted to the Parliament no </a:t>
            </a:r>
            <a:r>
              <a:rPr lang="tr-TR" smtClean="0"/>
              <a:t>longer than </a:t>
            </a:r>
            <a:r>
              <a:rPr lang="tr-TR"/>
              <a:t>75 days after the presentation of the Final Accounts Bill. </a:t>
            </a:r>
          </a:p>
          <a:p>
            <a:pPr>
              <a:buFont typeface="Arial" pitchFamily="34" charset="0"/>
              <a:buChar char="•"/>
            </a:pPr>
            <a:r>
              <a:rPr lang="tr-TR"/>
              <a:t>Final </a:t>
            </a:r>
            <a:r>
              <a:rPr lang="tr-TR" smtClean="0"/>
              <a:t>Account </a:t>
            </a:r>
            <a:r>
              <a:rPr lang="tr-TR"/>
              <a:t>Bill and the General Conformity Report are deliberated together in the Parliament.</a:t>
            </a:r>
          </a:p>
          <a:p>
            <a:pPr>
              <a:buFont typeface="Arial" pitchFamily="34" charset="0"/>
              <a:buChar char="•"/>
            </a:pPr>
            <a:r>
              <a:rPr lang="tr-TR"/>
              <a:t>Court of Accounts also underlines important findings/suggestions in reports.</a:t>
            </a:r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550" lvl="0" indent="0"/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Audit Phase (4)</a:t>
            </a:r>
            <a: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tr-TR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tr-TR" sz="22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(General Conformity Report</a:t>
            </a:r>
            <a:r>
              <a:rPr lang="tr-TR" sz="22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)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6156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 smtClean="0"/>
              <a:t>Administrative body of the Plan and Budget Committee,</a:t>
            </a:r>
          </a:p>
          <a:p>
            <a:pPr>
              <a:buFont typeface="Arial" pitchFamily="34" charset="0"/>
              <a:buChar char="•"/>
            </a:pPr>
            <a:r>
              <a:rPr lang="tr-TR"/>
              <a:t>Organized under General Secretary of Grand National Assembly of </a:t>
            </a:r>
            <a:r>
              <a:rPr lang="tr-TR" smtClean="0"/>
              <a:t>Turkey,</a:t>
            </a:r>
          </a:p>
          <a:p>
            <a:pPr>
              <a:buFont typeface="Arial" pitchFamily="34" charset="0"/>
              <a:buChar char="•"/>
            </a:pPr>
            <a:r>
              <a:rPr lang="tr-TR" smtClean="0"/>
              <a:t>Giving technical and expertise </a:t>
            </a:r>
            <a:r>
              <a:rPr lang="tr-TR"/>
              <a:t>assistance to the </a:t>
            </a:r>
            <a:r>
              <a:rPr lang="tr-TR" smtClean="0"/>
              <a:t>Members </a:t>
            </a:r>
            <a:r>
              <a:rPr lang="tr-TR"/>
              <a:t>of the Plan and Budget </a:t>
            </a:r>
            <a:r>
              <a:rPr lang="tr-TR" smtClean="0"/>
              <a:t>Committee,</a:t>
            </a:r>
            <a:endParaRPr lang="tr-TR"/>
          </a:p>
          <a:p>
            <a:pPr>
              <a:buFont typeface="Arial" pitchFamily="34" charset="0"/>
              <a:buChar char="•"/>
            </a:pPr>
            <a:r>
              <a:rPr lang="tr-TR" smtClean="0"/>
              <a:t>Has 31 staff</a:t>
            </a:r>
            <a:r>
              <a:rPr lang="tr-TR"/>
              <a:t>.</a:t>
            </a:r>
          </a:p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sz="4000">
                <a:solidFill>
                  <a:schemeClr val="accent2">
                    <a:lumMod val="50000"/>
                  </a:schemeClr>
                </a:solidFill>
              </a:rPr>
              <a:t>Budget 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</a:rPr>
              <a:t>Department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37468095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866435"/>
            <a:ext cx="7497763" cy="5113338"/>
          </a:xfrm>
        </p:spPr>
        <p:txBody>
          <a:bodyPr>
            <a:normAutofit fontScale="55000" lnSpcReduction="20000"/>
          </a:bodyPr>
          <a:lstStyle/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9300" dirty="0" err="1" smtClean="0">
                <a:solidFill>
                  <a:schemeClr val="accent2">
                    <a:lumMod val="50000"/>
                  </a:schemeClr>
                </a:solidFill>
              </a:rPr>
              <a:t>Thank</a:t>
            </a:r>
            <a:r>
              <a:rPr lang="tr-TR" sz="93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9300" dirty="0" err="1" smtClean="0">
                <a:solidFill>
                  <a:schemeClr val="accent2">
                    <a:lumMod val="50000"/>
                  </a:schemeClr>
                </a:solidFill>
              </a:rPr>
              <a:t>You</a:t>
            </a:r>
            <a:endParaRPr lang="tr-TR" sz="9300" dirty="0">
              <a:solidFill>
                <a:schemeClr val="accent2">
                  <a:lumMod val="50000"/>
                </a:schemeClr>
              </a:solidFill>
            </a:endParaRPr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6600" dirty="0"/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66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5100" b="1" u="sng" dirty="0" err="1" smtClean="0"/>
              <a:t>Contact</a:t>
            </a:r>
            <a:r>
              <a:rPr lang="tr-TR" sz="5100" b="1" u="sng" dirty="0" smtClean="0"/>
              <a:t>:</a:t>
            </a:r>
            <a:r>
              <a:rPr lang="tr-TR" sz="5100"/>
              <a:t>	</a:t>
            </a:r>
            <a:r>
              <a:rPr lang="tr-TR" sz="5100" smtClean="0"/>
              <a:t>Yüksel KARADENİZ</a:t>
            </a:r>
            <a:endParaRPr lang="tr-TR" sz="51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5100" dirty="0" smtClean="0"/>
              <a:t>		Grand </a:t>
            </a:r>
            <a:r>
              <a:rPr lang="tr-TR" sz="5100" dirty="0" err="1" smtClean="0"/>
              <a:t>National</a:t>
            </a:r>
            <a:r>
              <a:rPr lang="tr-TR" sz="5100" dirty="0" smtClean="0"/>
              <a:t> Assembly of </a:t>
            </a:r>
            <a:r>
              <a:rPr lang="tr-TR" sz="5100" dirty="0" err="1" smtClean="0"/>
              <a:t>Turkey</a:t>
            </a:r>
            <a:endParaRPr lang="tr-TR" sz="51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5100" dirty="0" smtClean="0"/>
              <a:t>		Budget </a:t>
            </a:r>
            <a:r>
              <a:rPr lang="tr-TR" sz="5100" dirty="0" err="1" smtClean="0"/>
              <a:t>Department</a:t>
            </a:r>
            <a:endParaRPr lang="tr-TR" sz="51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5100" dirty="0" smtClean="0"/>
              <a:t>		Tel</a:t>
            </a:r>
            <a:r>
              <a:rPr lang="tr-TR" sz="5100" dirty="0"/>
              <a:t>: 0312 420 68 </a:t>
            </a:r>
            <a:r>
              <a:rPr lang="tr-TR" sz="5100" dirty="0" smtClean="0"/>
              <a:t>06</a:t>
            </a:r>
            <a:endParaRPr lang="tr-TR" sz="51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5100" dirty="0" smtClean="0"/>
              <a:t>		E-posta</a:t>
            </a:r>
            <a:r>
              <a:rPr lang="tr-TR" sz="5100"/>
              <a:t>: </a:t>
            </a:r>
            <a:r>
              <a:rPr lang="tr-TR" sz="5100" smtClean="0"/>
              <a:t>karadenizy82@gmail.com</a:t>
            </a:r>
            <a:endParaRPr lang="tr-TR" sz="5400" dirty="0" smtClean="0"/>
          </a:p>
          <a:p>
            <a:pPr marL="82296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3600" dirty="0" smtClean="0"/>
              <a:t>		</a:t>
            </a:r>
            <a:endParaRPr lang="tr-TR" sz="5400" dirty="0" smtClean="0"/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5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1DE1DF-1665-4B92-8456-8B91564E5541}" type="slidenum">
              <a:rPr lang="tr-TR"/>
              <a:pPr>
                <a:defRPr/>
              </a:pPr>
              <a:t>32</a:t>
            </a:fld>
            <a:endParaRPr lang="tr-TR"/>
          </a:p>
        </p:txBody>
      </p:sp>
      <p:pic>
        <p:nvPicPr>
          <p:cNvPr id="41987" name="Picture 4" descr="d:\45408\Desktop\yaldizli_eski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6015038"/>
            <a:ext cx="72723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2132856"/>
            <a:ext cx="7272808" cy="3528392"/>
          </a:xfrm>
        </p:spPr>
        <p:txBody>
          <a:bodyPr>
            <a:normAutofit/>
          </a:bodyPr>
          <a:lstStyle/>
          <a:p>
            <a:pPr>
              <a:defRPr/>
            </a:pPr>
            <a:endParaRPr lang="tr-TR" sz="2400" b="1" smtClean="0"/>
          </a:p>
          <a:p>
            <a:pPr>
              <a:defRPr/>
            </a:pPr>
            <a:r>
              <a:rPr lang="tr-TR" err="1" smtClean="0"/>
              <a:t>Ruling</a:t>
            </a:r>
            <a:r>
              <a:rPr lang="tr-TR" smtClean="0"/>
              <a:t> </a:t>
            </a:r>
            <a:r>
              <a:rPr lang="tr-TR" err="1" smtClean="0"/>
              <a:t>Party</a:t>
            </a:r>
            <a:r>
              <a:rPr lang="tr-TR" smtClean="0"/>
              <a:t>/ Parties </a:t>
            </a:r>
            <a:r>
              <a:rPr lang="tr-TR" err="1" smtClean="0"/>
              <a:t>numeric</a:t>
            </a:r>
            <a:r>
              <a:rPr lang="tr-TR" smtClean="0"/>
              <a:t> advantage in the Committee mainly </a:t>
            </a:r>
            <a:r>
              <a:rPr lang="tr-TR" err="1" smtClean="0"/>
              <a:t>depends</a:t>
            </a:r>
            <a:r>
              <a:rPr lang="tr-TR" smtClean="0"/>
              <a:t> on; </a:t>
            </a:r>
            <a:r>
              <a:rPr lang="tr-TR" sz="2400" smtClean="0"/>
              <a:t> </a:t>
            </a:r>
            <a:endParaRPr lang="tr-TR" sz="2400"/>
          </a:p>
          <a:p>
            <a:pPr marL="0" indent="0">
              <a:buNone/>
              <a:defRPr/>
            </a:pPr>
            <a:r>
              <a:rPr lang="tr-TR" sz="2400"/>
              <a:t>1- </a:t>
            </a:r>
            <a:r>
              <a:rPr lang="tr-TR" err="1"/>
              <a:t>To</a:t>
            </a:r>
            <a:r>
              <a:rPr lang="tr-TR"/>
              <a:t> </a:t>
            </a:r>
            <a:r>
              <a:rPr lang="tr-TR" err="1"/>
              <a:t>ensure</a:t>
            </a:r>
            <a:r>
              <a:rPr lang="tr-TR"/>
              <a:t> </a:t>
            </a:r>
            <a:r>
              <a:rPr lang="tr-TR" err="1"/>
              <a:t>the</a:t>
            </a:r>
            <a:r>
              <a:rPr lang="tr-TR"/>
              <a:t> </a:t>
            </a:r>
            <a:r>
              <a:rPr lang="tr-TR" err="1"/>
              <a:t>approval</a:t>
            </a:r>
            <a:r>
              <a:rPr lang="tr-TR"/>
              <a:t> of </a:t>
            </a:r>
            <a:r>
              <a:rPr lang="tr-TR" err="1"/>
              <a:t>the</a:t>
            </a:r>
            <a:r>
              <a:rPr lang="tr-TR"/>
              <a:t> </a:t>
            </a:r>
            <a:r>
              <a:rPr lang="tr-TR" err="1"/>
              <a:t>budget</a:t>
            </a:r>
            <a:r>
              <a:rPr lang="tr-TR"/>
              <a:t> </a:t>
            </a:r>
            <a:r>
              <a:rPr lang="tr-TR" err="1"/>
              <a:t>bill</a:t>
            </a:r>
            <a:r>
              <a:rPr lang="tr-TR"/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r-TR" sz="2400" smtClean="0"/>
              <a:t>2-To </a:t>
            </a:r>
            <a:r>
              <a:rPr lang="tr-TR" sz="2400" err="1" smtClean="0"/>
              <a:t>prevent</a:t>
            </a:r>
            <a:r>
              <a:rPr lang="tr-TR" sz="2400" smtClean="0"/>
              <a:t> </a:t>
            </a:r>
            <a:r>
              <a:rPr lang="tr-TR" sz="2400" err="1" smtClean="0"/>
              <a:t>the</a:t>
            </a:r>
            <a:r>
              <a:rPr lang="tr-TR" sz="2400" smtClean="0"/>
              <a:t> </a:t>
            </a:r>
            <a:r>
              <a:rPr lang="tr-TR" sz="2400" err="1" smtClean="0"/>
              <a:t>possiblity</a:t>
            </a:r>
            <a:r>
              <a:rPr lang="tr-TR" sz="2400" smtClean="0"/>
              <a:t> of </a:t>
            </a:r>
            <a:r>
              <a:rPr lang="tr-TR" sz="2400" err="1" smtClean="0"/>
              <a:t>making</a:t>
            </a:r>
            <a:r>
              <a:rPr lang="tr-TR" sz="2400" smtClean="0"/>
              <a:t> </a:t>
            </a:r>
            <a:r>
              <a:rPr lang="tr-TR" sz="2400" err="1" smtClean="0"/>
              <a:t>major</a:t>
            </a:r>
            <a:r>
              <a:rPr lang="tr-TR" sz="2400" smtClean="0"/>
              <a:t> </a:t>
            </a:r>
            <a:r>
              <a:rPr lang="tr-TR"/>
              <a:t>changes in the budget bill </a:t>
            </a:r>
            <a:r>
              <a:rPr lang="tr-TR" sz="2400" err="1" smtClean="0"/>
              <a:t>against</a:t>
            </a:r>
            <a:r>
              <a:rPr lang="tr-TR" sz="2400" smtClean="0"/>
              <a:t> </a:t>
            </a:r>
            <a:r>
              <a:rPr lang="tr-TR" sz="2400" err="1" smtClean="0"/>
              <a:t>the</a:t>
            </a:r>
            <a:r>
              <a:rPr lang="tr-TR" sz="2400" smtClean="0"/>
              <a:t> </a:t>
            </a:r>
            <a:r>
              <a:rPr lang="tr-TR" sz="2400" err="1" smtClean="0"/>
              <a:t>Government</a:t>
            </a:r>
            <a:r>
              <a:rPr lang="tr-TR" sz="2400" smtClean="0"/>
              <a:t> Program.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r-TR" sz="2400" smtClean="0"/>
              <a:t>3- To assure a quick and effective process for adoption.</a:t>
            </a:r>
            <a:endParaRPr lang="tr-TR"/>
          </a:p>
          <a:p>
            <a:pPr marL="0" indent="0" algn="just">
              <a:buFont typeface="Wingdings" pitchFamily="2" charset="2"/>
              <a:buNone/>
              <a:defRPr/>
            </a:pPr>
            <a:endParaRPr lang="tr-TR" smtClean="0"/>
          </a:p>
          <a:p>
            <a:pPr marL="0" indent="0" algn="just">
              <a:buFont typeface="Wingdings" pitchFamily="2" charset="2"/>
              <a:buNone/>
              <a:defRPr/>
            </a:pPr>
            <a:endParaRPr lang="tr-TR"/>
          </a:p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tr-TR" sz="4000" err="1" smtClean="0">
                <a:solidFill>
                  <a:schemeClr val="accent2">
                    <a:lumMod val="50000"/>
                  </a:schemeClr>
                </a:solidFill>
              </a:rPr>
              <a:t>Numeric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</a:rPr>
              <a:t> Advantage of </a:t>
            </a:r>
            <a:r>
              <a:rPr lang="tr-TR" sz="400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4000" err="1" smtClean="0">
                <a:solidFill>
                  <a:schemeClr val="accent2">
                    <a:lumMod val="50000"/>
                  </a:schemeClr>
                </a:solidFill>
              </a:rPr>
              <a:t>Ruling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4000" err="1" smtClean="0">
                <a:solidFill>
                  <a:schemeClr val="accent2">
                    <a:lumMod val="50000"/>
                  </a:schemeClr>
                </a:solidFill>
              </a:rPr>
              <a:t>Party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tr-TR" sz="4000" err="1" smtClean="0">
                <a:solidFill>
                  <a:schemeClr val="accent2">
                    <a:lumMod val="50000"/>
                  </a:schemeClr>
                </a:solidFill>
              </a:rPr>
              <a:t>Why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tr-TR" sz="400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2716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Budget Draft Laws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Final Account Draft Laws </a:t>
            </a:r>
            <a:endParaRPr lang="tr-TR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Development Plans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Draft Laws, Private Members’ Bills, Decrees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Reports presented to GNAT by The Court of Accounts.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mtClean="0"/>
              <a:t>Additionally </a:t>
            </a:r>
            <a:r>
              <a:rPr lang="en-US" dirty="0" smtClean="0"/>
              <a:t>according to several laws;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Pre-election of the President and the Members of the Court of Accounts.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Having sittings in order to get information from related public administrations on their activities.</a:t>
            </a:r>
            <a:endParaRPr lang="en-US" dirty="0"/>
          </a:p>
        </p:txBody>
      </p:sp>
      <p:sp>
        <p:nvSpPr>
          <p:cNvPr id="6146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Duties</a:t>
            </a:r>
            <a:r>
              <a:rPr lang="tr-TR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PBC</a:t>
            </a:r>
          </a:p>
        </p:txBody>
      </p:sp>
    </p:spTree>
    <p:extLst>
      <p:ext uri="{BB962C8B-B14F-4D97-AF65-F5344CB8AC3E}">
        <p14:creationId xmlns:p14="http://schemas.microsoft.com/office/powerpoint/2010/main" val="39720901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tr-TR"/>
              <a:t>In a brief </a:t>
            </a:r>
            <a:r>
              <a:rPr lang="tr-TR" smtClean="0"/>
              <a:t>defination: «Budget </a:t>
            </a:r>
            <a:r>
              <a:rPr lang="tr-TR"/>
              <a:t>is the document of Governments incomes and </a:t>
            </a:r>
            <a:r>
              <a:rPr lang="tr-TR" smtClean="0"/>
              <a:t>expenditures». </a:t>
            </a:r>
            <a:endParaRPr lang="tr-TR"/>
          </a:p>
          <a:p>
            <a:pPr>
              <a:buFont typeface="Arial" pitchFamily="34" charset="0"/>
              <a:buChar char="•"/>
            </a:pPr>
            <a:r>
              <a:rPr lang="tr-TR"/>
              <a:t>In a wide </a:t>
            </a:r>
            <a:r>
              <a:rPr lang="tr-TR" smtClean="0"/>
              <a:t>defination: «budget </a:t>
            </a:r>
            <a:r>
              <a:rPr lang="tr-TR"/>
              <a:t>is a law that gives authorization and permission to the Government to collect public revenues and to spent pblic expenditures during next one </a:t>
            </a:r>
            <a:r>
              <a:rPr lang="tr-TR" smtClean="0"/>
              <a:t>year».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On Budget (1</a:t>
            </a:r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)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165297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988840"/>
            <a:ext cx="7787382" cy="345638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tr-TR" sz="2800" smtClean="0"/>
          </a:p>
          <a:p>
            <a:pPr>
              <a:buFont typeface="Arial" pitchFamily="34" charset="0"/>
              <a:buChar char="•"/>
            </a:pPr>
            <a:r>
              <a:rPr lang="tr-TR" smtClean="0"/>
              <a:t>Constitution</a:t>
            </a:r>
          </a:p>
          <a:p>
            <a:pPr>
              <a:buFont typeface="Arial" pitchFamily="34" charset="0"/>
              <a:buChar char="•"/>
            </a:pPr>
            <a:r>
              <a:rPr lang="tr-TR" smtClean="0"/>
              <a:t>Law No: 5018 Public Financial Management and the Control Law</a:t>
            </a:r>
          </a:p>
          <a:p>
            <a:pPr>
              <a:buFont typeface="Arial" pitchFamily="34" charset="0"/>
              <a:buChar char="•"/>
            </a:pPr>
            <a:r>
              <a:rPr lang="tr-TR" smtClean="0"/>
              <a:t>Law No: 4749 Public Financement and Debt Management Law</a:t>
            </a:r>
          </a:p>
          <a:p>
            <a:pPr>
              <a:buFont typeface="Arial" pitchFamily="34" charset="0"/>
              <a:buChar char="•"/>
            </a:pPr>
            <a:r>
              <a:rPr lang="tr-TR" smtClean="0"/>
              <a:t>Law No: 6085 Court of Accounts Law</a:t>
            </a:r>
            <a:endParaRPr lang="tr-TR"/>
          </a:p>
          <a:p>
            <a:pPr>
              <a:buFont typeface="Arial" pitchFamily="34" charset="0"/>
              <a:buChar char="•"/>
            </a:pPr>
            <a:endParaRPr lang="tr-TR" sz="2800" smtClean="0"/>
          </a:p>
          <a:p>
            <a:pPr marL="82550" indent="0">
              <a:buNone/>
            </a:pPr>
            <a:endParaRPr lang="tr-TR" smtClean="0"/>
          </a:p>
          <a:p>
            <a:pPr marL="82550" indent="0">
              <a:buNone/>
            </a:pPr>
            <a:endParaRPr lang="tr-TR">
              <a:latin typeface="Times New Roman" pitchFamily="18" charset="0"/>
              <a:cs typeface="Times New Roman" pitchFamily="18" charset="0"/>
            </a:endParaRPr>
          </a:p>
          <a:p>
            <a:pPr marL="82550" indent="0">
              <a:buNone/>
            </a:pPr>
            <a:endParaRPr lang="tr-T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7</a:t>
            </a:fld>
            <a:endParaRPr lang="tr-TR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141252" y="476671"/>
            <a:ext cx="705678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itchFamily="18" charset="0"/>
              </a:rPr>
              <a:t>Legal Framework of the Budget and the Final Account Legislation Process </a:t>
            </a:r>
            <a:endParaRPr lang="tr-TR" sz="4000">
              <a:solidFill>
                <a:schemeClr val="accent2">
                  <a:lumMod val="50000"/>
                </a:schemeClr>
              </a:solidFill>
              <a:latin typeface="+mj-lt"/>
              <a:cs typeface="Times New Roman" pitchFamily="18" charset="0"/>
            </a:endParaRPr>
          </a:p>
          <a:p>
            <a:endParaRPr lang="tr-TR" sz="360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d:\45408\Desktop\yaldizli_eski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5667375"/>
            <a:ext cx="72723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09154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  <a:p>
            <a:pPr>
              <a:buFont typeface="Arial" pitchFamily="34" charset="0"/>
              <a:buChar char="•"/>
            </a:pPr>
            <a:r>
              <a:rPr lang="tr-TR" smtClean="0"/>
              <a:t>Article </a:t>
            </a:r>
            <a:r>
              <a:rPr lang="tr-TR"/>
              <a:t>161, is on Budget preparation and </a:t>
            </a:r>
            <a:r>
              <a:rPr lang="tr-TR" smtClean="0"/>
              <a:t>application.</a:t>
            </a:r>
            <a:endParaRPr lang="tr-TR"/>
          </a:p>
          <a:p>
            <a:pPr>
              <a:buFont typeface="Arial" pitchFamily="34" charset="0"/>
              <a:buChar char="•"/>
            </a:pPr>
            <a:r>
              <a:rPr lang="tr-TR"/>
              <a:t>Article 162, Budget </a:t>
            </a:r>
            <a:r>
              <a:rPr lang="tr-TR" smtClean="0"/>
              <a:t>deliberation.</a:t>
            </a:r>
            <a:endParaRPr lang="tr-TR"/>
          </a:p>
          <a:p>
            <a:pPr>
              <a:buFont typeface="Arial" pitchFamily="34" charset="0"/>
              <a:buChar char="•"/>
            </a:pPr>
            <a:r>
              <a:rPr lang="tr-TR"/>
              <a:t>Article 163, principals of making change on </a:t>
            </a:r>
            <a:r>
              <a:rPr lang="tr-TR" smtClean="0"/>
              <a:t>budget.</a:t>
            </a:r>
            <a:endParaRPr lang="tr-TR"/>
          </a:p>
          <a:p>
            <a:pPr>
              <a:buFont typeface="Arial" pitchFamily="34" charset="0"/>
              <a:buChar char="•"/>
            </a:pPr>
            <a:r>
              <a:rPr lang="tr-TR"/>
              <a:t>Article 164, final </a:t>
            </a:r>
            <a:r>
              <a:rPr lang="tr-TR" smtClean="0"/>
              <a:t>accounts</a:t>
            </a:r>
            <a:r>
              <a:rPr lang="tr-TR"/>
              <a:t>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Constitution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891701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1" y="2132856"/>
            <a:ext cx="7920880" cy="399330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200" dirty="0" smtClean="0"/>
              <a:t>Law no: 5018 approved </a:t>
            </a:r>
            <a:r>
              <a:rPr lang="en-US" sz="2200" smtClean="0"/>
              <a:t>in 200</a:t>
            </a:r>
            <a:r>
              <a:rPr lang="tr-TR" sz="2200" smtClean="0"/>
              <a:t>3</a:t>
            </a:r>
            <a:r>
              <a:rPr lang="en-US" sz="2200" smtClean="0"/>
              <a:t>, </a:t>
            </a:r>
            <a:r>
              <a:rPr lang="en-US" sz="2200" dirty="0" smtClean="0"/>
              <a:t>draws the main framework </a:t>
            </a:r>
            <a:r>
              <a:rPr lang="en-US" sz="2200" smtClean="0"/>
              <a:t>of </a:t>
            </a:r>
            <a:r>
              <a:rPr lang="tr-TR" sz="2200" smtClean="0"/>
              <a:t>B</a:t>
            </a:r>
            <a:r>
              <a:rPr lang="en-US" sz="2200" smtClean="0"/>
              <a:t>udget </a:t>
            </a:r>
            <a:r>
              <a:rPr lang="tr-TR" sz="2200" dirty="0"/>
              <a:t>P</a:t>
            </a:r>
            <a:r>
              <a:rPr lang="en-US" sz="2200" smtClean="0"/>
              <a:t>rocess </a:t>
            </a:r>
            <a:r>
              <a:rPr lang="en-US" sz="2200" dirty="0" smtClean="0"/>
              <a:t>and new Public </a:t>
            </a:r>
            <a:r>
              <a:rPr lang="tr-TR" sz="2200" dirty="0" smtClean="0"/>
              <a:t>F</a:t>
            </a:r>
            <a:r>
              <a:rPr lang="en-US" sz="2200" dirty="0" smtClean="0"/>
              <a:t>inancial </a:t>
            </a:r>
            <a:r>
              <a:rPr lang="en-US" sz="2200" smtClean="0"/>
              <a:t>Management System</a:t>
            </a:r>
            <a:r>
              <a:rPr lang="en-US" sz="22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smtClean="0"/>
              <a:t>Main </a:t>
            </a:r>
            <a:r>
              <a:rPr lang="en-GB" sz="2200" dirty="0" smtClean="0"/>
              <a:t>features of the Law</a:t>
            </a:r>
            <a:r>
              <a:rPr lang="tr-TR" sz="2200" dirty="0" smtClean="0"/>
              <a:t> 5018</a:t>
            </a:r>
            <a:r>
              <a:rPr lang="en-GB" sz="2200" dirty="0" smtClean="0"/>
              <a:t>;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dirty="0"/>
              <a:t>Performance-base and multi-year budgeting system has been established</a:t>
            </a:r>
            <a:r>
              <a:rPr lang="en-GB" dirty="0" smtClean="0"/>
              <a:t>,</a:t>
            </a:r>
            <a:endParaRPr lang="tr-TR" dirty="0" smtClean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dirty="0" smtClean="0"/>
              <a:t>Scope of the central government budget has been expanded,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dirty="0" smtClean="0"/>
              <a:t>Responsibilities</a:t>
            </a:r>
            <a:r>
              <a:rPr lang="tr-TR" dirty="0" smtClean="0"/>
              <a:t> </a:t>
            </a:r>
            <a:r>
              <a:rPr lang="en-GB" dirty="0" smtClean="0"/>
              <a:t>were reorganized in</a:t>
            </a:r>
            <a:r>
              <a:rPr lang="tr-TR" dirty="0" smtClean="0"/>
              <a:t> </a:t>
            </a:r>
            <a:r>
              <a:rPr lang="en-GB" dirty="0" smtClean="0"/>
              <a:t>order to maintain transparency and accountability</a:t>
            </a:r>
            <a:r>
              <a:rPr lang="tr-TR" dirty="0" smtClean="0"/>
              <a:t>,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dirty="0" smtClean="0"/>
              <a:t>Internal</a:t>
            </a:r>
            <a:r>
              <a:rPr lang="tr-TR" dirty="0" smtClean="0"/>
              <a:t> </a:t>
            </a:r>
            <a:r>
              <a:rPr lang="en-GB" dirty="0" smtClean="0"/>
              <a:t>audit and external audit processes </a:t>
            </a:r>
            <a:r>
              <a:rPr lang="tr-TR" dirty="0" smtClean="0"/>
              <a:t>has </a:t>
            </a:r>
            <a:r>
              <a:rPr lang="en-GB" dirty="0" smtClean="0"/>
              <a:t>been constituted</a:t>
            </a:r>
            <a:r>
              <a:rPr lang="tr-TR" dirty="0" smtClean="0"/>
              <a:t>.</a:t>
            </a:r>
            <a:endParaRPr lang="en-GB" dirty="0" smtClean="0"/>
          </a:p>
        </p:txBody>
      </p:sp>
      <p:sp>
        <p:nvSpPr>
          <p:cNvPr id="7170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Budget Reform: Public Financial Management and Control Law</a:t>
            </a:r>
          </a:p>
        </p:txBody>
      </p:sp>
    </p:spTree>
    <p:extLst>
      <p:ext uri="{BB962C8B-B14F-4D97-AF65-F5344CB8AC3E}">
        <p14:creationId xmlns:p14="http://schemas.microsoft.com/office/powerpoint/2010/main" val="20570704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3562</TotalTime>
  <Words>1497</Words>
  <Application>Microsoft Office PowerPoint</Application>
  <PresentationFormat>Ekran Gösterisi (4:3)</PresentationFormat>
  <Paragraphs>212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Dalga Biçimi</vt:lpstr>
      <vt:lpstr>                                               PLAN AND BUDGET COMMITTEE AND THE OVERALL BUDGET PROCESS </vt:lpstr>
      <vt:lpstr>Brief Information About Grand National Assembly of Turkey (GNAT)</vt:lpstr>
      <vt:lpstr>Plan and Budget Committee (PBC)</vt:lpstr>
      <vt:lpstr>Numeric Advantage of the Ruling Party. Why?</vt:lpstr>
      <vt:lpstr>Duties of PBC</vt:lpstr>
      <vt:lpstr>On Budget (1)</vt:lpstr>
      <vt:lpstr>PowerPoint Sunusu</vt:lpstr>
      <vt:lpstr>Constitution</vt:lpstr>
      <vt:lpstr> Budget Reform: Public Financial Management and Control Law</vt:lpstr>
      <vt:lpstr>Phases of the Budget Process</vt:lpstr>
      <vt:lpstr>Stakeholders of the Budget Process</vt:lpstr>
      <vt:lpstr>Budget Types in the Public Finance System</vt:lpstr>
      <vt:lpstr>Preparation Phase (1) (Medium Term Program)</vt:lpstr>
      <vt:lpstr>Preparation Phase (2) (Medium Term Fiscal Plan)</vt:lpstr>
      <vt:lpstr>Preparation Phase (3) (Budget Proposals of Public Administrations) </vt:lpstr>
      <vt:lpstr> Preparation Phase (4) (Referring the Budget Bill to the Assembly) </vt:lpstr>
      <vt:lpstr> Preparation Phase (5) (Referring the budget to the Parliament) </vt:lpstr>
      <vt:lpstr>Approval Phase (1)</vt:lpstr>
      <vt:lpstr>Approval Phase (2)</vt:lpstr>
      <vt:lpstr> Approval Phase (4) (Plan and Budget Committee) </vt:lpstr>
      <vt:lpstr> Approval Phase (5) (Plan and Budget Committee) </vt:lpstr>
      <vt:lpstr> Approval Phase (6) (Plan and Budget Committee) </vt:lpstr>
      <vt:lpstr> Approval Phase (7) (Plan and Budget Committee) </vt:lpstr>
      <vt:lpstr> Approval Phase (8) (Plan and Budget Committee) </vt:lpstr>
      <vt:lpstr> Approval Phase (9) (Pleanery Session) </vt:lpstr>
      <vt:lpstr> Approval Phase (10) (Submission to the President of The Republic) </vt:lpstr>
      <vt:lpstr>Application Phase</vt:lpstr>
      <vt:lpstr>Audit Phase</vt:lpstr>
      <vt:lpstr>Audit Phase (2) (Court of Accounts)</vt:lpstr>
      <vt:lpstr>Audit Phase (4) (General Conformity Report)</vt:lpstr>
      <vt:lpstr>Budget Department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VE BÜTÇE KOMİSYONUNUN GÖREVLERİ</dc:title>
  <dc:creator>Mehmet Ali MEYDANLI</dc:creator>
  <cp:lastModifiedBy>sistemdestek</cp:lastModifiedBy>
  <cp:revision>605</cp:revision>
  <cp:lastPrinted>2013-11-20T12:45:09Z</cp:lastPrinted>
  <dcterms:created xsi:type="dcterms:W3CDTF">2012-01-10T11:09:48Z</dcterms:created>
  <dcterms:modified xsi:type="dcterms:W3CDTF">2013-11-20T12:45:10Z</dcterms:modified>
</cp:coreProperties>
</file>