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70" r:id="rId4"/>
    <p:sldId id="263" r:id="rId5"/>
    <p:sldId id="259" r:id="rId6"/>
    <p:sldId id="264" r:id="rId7"/>
    <p:sldId id="265" r:id="rId8"/>
    <p:sldId id="260" r:id="rId9"/>
    <p:sldId id="294" r:id="rId10"/>
    <p:sldId id="295" r:id="rId11"/>
    <p:sldId id="261" r:id="rId12"/>
    <p:sldId id="287" r:id="rId13"/>
    <p:sldId id="288" r:id="rId14"/>
    <p:sldId id="269" r:id="rId15"/>
    <p:sldId id="276" r:id="rId16"/>
    <p:sldId id="277" r:id="rId17"/>
    <p:sldId id="271" r:id="rId18"/>
    <p:sldId id="272" r:id="rId19"/>
    <p:sldId id="274" r:id="rId20"/>
    <p:sldId id="278" r:id="rId21"/>
    <p:sldId id="279" r:id="rId22"/>
    <p:sldId id="280" r:id="rId23"/>
    <p:sldId id="281" r:id="rId24"/>
    <p:sldId id="282" r:id="rId25"/>
    <p:sldId id="273" r:id="rId26"/>
    <p:sldId id="283" r:id="rId27"/>
    <p:sldId id="289" r:id="rId28"/>
    <p:sldId id="290" r:id="rId29"/>
    <p:sldId id="291" r:id="rId30"/>
    <p:sldId id="293" r:id="rId31"/>
    <p:sldId id="286" r:id="rId32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802" autoAdjust="0"/>
  </p:normalViewPr>
  <p:slideViewPr>
    <p:cSldViewPr>
      <p:cViewPr varScale="1">
        <p:scale>
          <a:sx n="88" d="100"/>
          <a:sy n="88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8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egedusL\Documents\KEHI\KEHI%20el&#337;ad&#225;sok\KEHI%20sz&#225;mok%20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HegedusL\Documents\KEHI\KEHI%20el&#337;ad&#225;sok\KEHI%20sz&#225;mok%2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plotArea>
      <c:layout/>
      <c:barChart>
        <c:barDir val="col"/>
        <c:grouping val="stacked"/>
        <c:ser>
          <c:idx val="0"/>
          <c:order val="0"/>
          <c:tx>
            <c:strRef>
              <c:f>eredmények!$B$17</c:f>
              <c:strCache>
                <c:ptCount val="1"/>
                <c:pt idx="0">
                  <c:v>Visszafizetett, visszatartott támogatás</c:v>
                </c:pt>
              </c:strCache>
            </c:strRef>
          </c:tx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eredmények!$C$17:$D$17</c:f>
              <c:numCache>
                <c:formatCode>General</c:formatCode>
                <c:ptCount val="2"/>
                <c:pt idx="0">
                  <c:v>15.4</c:v>
                </c:pt>
                <c:pt idx="1">
                  <c:v>4.8</c:v>
                </c:pt>
              </c:numCache>
            </c:numRef>
          </c:val>
        </c:ser>
        <c:ser>
          <c:idx val="1"/>
          <c:order val="1"/>
          <c:tx>
            <c:strRef>
              <c:f>eredmények!$B$18</c:f>
              <c:strCache>
                <c:ptCount val="1"/>
                <c:pt idx="0">
                  <c:v>Visszafizetési javaslat</c:v>
                </c:pt>
              </c:strCache>
            </c:strRef>
          </c:tx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eredmények!$C$18:$D$18</c:f>
              <c:numCache>
                <c:formatCode>General</c:formatCode>
                <c:ptCount val="2"/>
                <c:pt idx="0">
                  <c:v>27.8</c:v>
                </c:pt>
              </c:numCache>
            </c:numRef>
          </c:val>
        </c:ser>
        <c:ser>
          <c:idx val="2"/>
          <c:order val="2"/>
          <c:tx>
            <c:strRef>
              <c:f>eredmények!$B$19</c:f>
              <c:strCache>
                <c:ptCount val="1"/>
                <c:pt idx="0">
                  <c:v>polgári jogi követelés</c:v>
                </c:pt>
              </c:strCache>
            </c:strRef>
          </c:tx>
          <c:cat>
            <c:strRef>
              <c:f>eredmények!$C$16:$D$16</c:f>
              <c:strCache>
                <c:ptCount val="2"/>
                <c:pt idx="0">
                  <c:v>Költségvetési hatás</c:v>
                </c:pt>
                <c:pt idx="1">
                  <c:v>KEHI működési költség</c:v>
                </c:pt>
              </c:strCache>
            </c:strRef>
          </c:cat>
          <c:val>
            <c:numRef>
              <c:f>eredmények!$C$19:$D$19</c:f>
              <c:numCache>
                <c:formatCode>General</c:formatCode>
                <c:ptCount val="2"/>
                <c:pt idx="0">
                  <c:v>26.9</c:v>
                </c:pt>
              </c:numCache>
            </c:numRef>
          </c:val>
        </c:ser>
        <c:overlap val="100"/>
        <c:axId val="59695488"/>
        <c:axId val="59697024"/>
      </c:barChart>
      <c:catAx>
        <c:axId val="59695488"/>
        <c:scaling>
          <c:orientation val="minMax"/>
        </c:scaling>
        <c:delete val="1"/>
        <c:axPos val="b"/>
        <c:tickLblPos val="none"/>
        <c:crossAx val="59697024"/>
        <c:crosses val="autoZero"/>
        <c:auto val="1"/>
        <c:lblAlgn val="ctr"/>
        <c:lblOffset val="100"/>
      </c:catAx>
      <c:valAx>
        <c:axId val="59697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hu-HU"/>
            </a:pPr>
            <a:endParaRPr lang="en-US"/>
          </a:p>
        </c:txPr>
        <c:crossAx val="5969548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(költség!$B$6,költség!$B$11)</c:f>
              <c:strCache>
                <c:ptCount val="2"/>
                <c:pt idx="0">
                  <c:v>egy főre jutó költség</c:v>
                </c:pt>
                <c:pt idx="1">
                  <c:v>egy főre jutó költségvetési hatás</c:v>
                </c:pt>
              </c:strCache>
            </c:strRef>
          </c:cat>
          <c:val>
            <c:numRef>
              <c:f>(költség!$D$6,költség!$D$11)</c:f>
              <c:numCache>
                <c:formatCode>0.0</c:formatCode>
                <c:ptCount val="2"/>
                <c:pt idx="0">
                  <c:v>36.090225563909783</c:v>
                </c:pt>
                <c:pt idx="1">
                  <c:v>527.06766917293146</c:v>
                </c:pt>
              </c:numCache>
            </c:numRef>
          </c:val>
        </c:ser>
        <c:shape val="box"/>
        <c:axId val="59846656"/>
        <c:axId val="59849728"/>
        <c:axId val="0"/>
      </c:bar3DChart>
      <c:catAx>
        <c:axId val="59846656"/>
        <c:scaling>
          <c:orientation val="minMax"/>
        </c:scaling>
        <c:delete val="1"/>
        <c:axPos val="b"/>
        <c:tickLblPos val="none"/>
        <c:crossAx val="59849728"/>
        <c:crosses val="autoZero"/>
        <c:auto val="1"/>
        <c:lblAlgn val="ctr"/>
        <c:lblOffset val="100"/>
      </c:catAx>
      <c:valAx>
        <c:axId val="5984972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lang="hu-HU"/>
            </a:pPr>
            <a:endParaRPr lang="en-US"/>
          </a:p>
        </c:txPr>
        <c:crossAx val="59846656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0.31093</cdr:y>
    </cdr:from>
    <cdr:to>
      <cdr:x>0.56125</cdr:x>
      <cdr:y>0.42754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3682752" y="1152078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0.38625</cdr:x>
      <cdr:y>0.17489</cdr:y>
    </cdr:from>
    <cdr:to>
      <cdr:x>0.45625</cdr:x>
      <cdr:y>0.2915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3178696" y="648022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 smtClean="0"/>
            <a:t>26,9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0.3775</cdr:x>
      <cdr:y>0.79679</cdr:y>
    </cdr:from>
    <cdr:to>
      <cdr:x>0.46758</cdr:x>
      <cdr:y>0.88823</cdr:y>
    </cdr:to>
    <cdr:sp macro="" textlink="">
      <cdr:nvSpPr>
        <cdr:cNvPr id="4" name="Szövegdoboz 1"/>
        <cdr:cNvSpPr txBox="1"/>
      </cdr:nvSpPr>
      <cdr:spPr>
        <a:xfrm xmlns:a="http://schemas.openxmlformats.org/drawingml/2006/main">
          <a:off x="3106688" y="2952278"/>
          <a:ext cx="741288" cy="338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15,4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0.84125</cdr:x>
      <cdr:y>0.83566</cdr:y>
    </cdr:from>
    <cdr:to>
      <cdr:x>0.91124</cdr:x>
      <cdr:y>0.95226</cdr:y>
    </cdr:to>
    <cdr:sp macro="" textlink="">
      <cdr:nvSpPr>
        <cdr:cNvPr id="5" name="Szövegdoboz 1"/>
        <cdr:cNvSpPr txBox="1"/>
      </cdr:nvSpPr>
      <cdr:spPr>
        <a:xfrm xmlns:a="http://schemas.openxmlformats.org/drawingml/2006/main">
          <a:off x="6923112" y="3096294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4,8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0.3775</cdr:x>
      <cdr:y>0.50528</cdr:y>
    </cdr:from>
    <cdr:to>
      <cdr:x>0.4475</cdr:x>
      <cdr:y>0.62188</cdr:y>
    </cdr:to>
    <cdr:sp macro="" textlink="">
      <cdr:nvSpPr>
        <cdr:cNvPr id="6" name="Szövegdoboz 1"/>
        <cdr:cNvSpPr txBox="1"/>
      </cdr:nvSpPr>
      <cdr:spPr>
        <a:xfrm xmlns:a="http://schemas.openxmlformats.org/drawingml/2006/main">
          <a:off x="3106688" y="1872158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/>
            <a:t>27,8</a:t>
          </a:r>
          <a:r>
            <a:rPr lang="hu-HU" dirty="0" smtClean="0"/>
            <a:t> </a:t>
          </a:r>
        </a:p>
        <a:p xmlns:a="http://schemas.openxmlformats.org/drawingml/2006/main">
          <a:endParaRPr lang="hu-H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0.33333</cdr:x>
      <cdr:y>0.64444</cdr:y>
    </cdr:from>
    <cdr:to>
      <cdr:x>0.43333</cdr:x>
      <cdr:y>0.77778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2160240" y="20882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 smtClean="0"/>
            <a:t>36,1</a:t>
          </a:r>
          <a:endParaRPr lang="hu-HU" sz="1400" dirty="0"/>
        </a:p>
      </cdr:txBody>
    </cdr:sp>
  </cdr:relSizeAnchor>
  <cdr:relSizeAnchor xmlns:cdr="http://schemas.openxmlformats.org/drawingml/2006/chartDrawing">
    <cdr:from>
      <cdr:x>0.67778</cdr:x>
      <cdr:y>0.11111</cdr:y>
    </cdr:from>
    <cdr:to>
      <cdr:x>0.82222</cdr:x>
      <cdr:y>0.24444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4392488" y="360040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 smtClean="0"/>
            <a:t>527,1</a:t>
          </a:r>
          <a:endParaRPr lang="hu-H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1128A-C9B2-4734-8FD3-FB59510E3232}" type="datetimeFigureOut">
              <a:rPr lang="en-US" smtClean="0"/>
              <a:pPr/>
              <a:t>6/10/2012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A4E09-404E-4462-9400-63D0DBBB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Лиценцирано Манповер: 133 људи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rtl="0"/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4E09-404E-4462-9400-63D0DBBB96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75475" y="63817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8BFFE-9980-4567-9705-40D37756B375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24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62A9-A57A-4425-96A4-51745AA5459F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494810-57C0-4DA0-866E-419D27F3B8D1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2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228E0-E663-4E73-B87A-F780A459513B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5A519B-0671-4810-A2B2-01FECDB7950F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5179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C68CC-0613-454C-88AA-F245EC61875E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75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BF4A-00DC-437B-BB53-6516B85F4440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288D27-012F-4E13-AAFB-DCE693E447DF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23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DDA8A-903E-479C-862A-B1721EE9AE53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EB3913-4B61-4BAB-AC57-9531302EA5DE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5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160F9-C45A-45C8-9F03-167F24CC5FA0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F99BAD-AFD1-4BD4-9A28-D14538D1F6FC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5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29F2-35CD-4DC3-8ECD-6EFD1BF50F64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AFE300E-9E10-495B-A7CE-C5082F63ECBB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21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E1EE-3DF4-456A-9764-AF9834ED8117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1D6A28-CA32-4BAD-B55E-52CF59A4D7A2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4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45B5-31FC-4809-B664-A1F81A321D6D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C411E8-7C96-4E3D-916B-61103321AF57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6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8E48-613B-49CC-9ACD-310FEEB338B2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D44DC1-7715-4202-B78E-323670B00094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72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B84F-B9C5-43DF-8667-5CC30317380E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D28F6F-F2F5-4B31-AD96-C570E0D57648}" type="slidenum">
              <a:rPr lang="hu-H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63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ép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6663" y="0"/>
            <a:ext cx="155575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églalap 33"/>
          <p:cNvSpPr/>
          <p:nvPr userDrawn="1"/>
        </p:nvSpPr>
        <p:spPr>
          <a:xfrm>
            <a:off x="7586663" y="7938"/>
            <a:ext cx="428625" cy="1085850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7" name="Téglalap 56"/>
          <p:cNvSpPr/>
          <p:nvPr userDrawn="1"/>
        </p:nvSpPr>
        <p:spPr>
          <a:xfrm>
            <a:off x="0" y="981075"/>
            <a:ext cx="427038" cy="7858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8" name="Téglalap 57"/>
          <p:cNvSpPr/>
          <p:nvPr userDrawn="1"/>
        </p:nvSpPr>
        <p:spPr>
          <a:xfrm>
            <a:off x="8716963" y="962025"/>
            <a:ext cx="425450" cy="7858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6" name="Téglalap 45"/>
          <p:cNvSpPr/>
          <p:nvPr userDrawn="1"/>
        </p:nvSpPr>
        <p:spPr>
          <a:xfrm>
            <a:off x="-3175" y="1306513"/>
            <a:ext cx="9145588" cy="4603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pic>
        <p:nvPicPr>
          <p:cNvPr id="1031" name="Kép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14398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Kép 2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3513" y="260350"/>
            <a:ext cx="37401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églalap 16"/>
          <p:cNvSpPr/>
          <p:nvPr userDrawn="1"/>
        </p:nvSpPr>
        <p:spPr>
          <a:xfrm>
            <a:off x="-1588" y="1312863"/>
            <a:ext cx="9145588" cy="4603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0000">
                <a:schemeClr val="bg1">
                  <a:lumMod val="8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9" name="Téglalap 18"/>
          <p:cNvSpPr/>
          <p:nvPr userDrawn="1"/>
        </p:nvSpPr>
        <p:spPr>
          <a:xfrm>
            <a:off x="-1588" y="1266825"/>
            <a:ext cx="9145588" cy="4603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875463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A0B483-A0BE-46E7-9877-DBC1EA22C505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2012.06.10.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3025971" y="323662"/>
            <a:ext cx="3094693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4000"/>
              </a:prstClr>
            </a:outerShdw>
            <a:softEdge rad="127000"/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black"/>
                </a:solidFill>
                <a:cs typeface="Arial" charset="0"/>
              </a:rPr>
              <a:t>Kormányzati Ellenőrzési Hivatal</a:t>
            </a:r>
          </a:p>
        </p:txBody>
      </p:sp>
      <p:pic>
        <p:nvPicPr>
          <p:cNvPr id="1039" name="Kép 2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67450"/>
            <a:ext cx="9144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églalap 21"/>
          <p:cNvSpPr/>
          <p:nvPr userDrawn="1"/>
        </p:nvSpPr>
        <p:spPr>
          <a:xfrm>
            <a:off x="1187450" y="0"/>
            <a:ext cx="287338" cy="101123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29" name="Téglalap 28"/>
          <p:cNvSpPr/>
          <p:nvPr userDrawn="1"/>
        </p:nvSpPr>
        <p:spPr>
          <a:xfrm>
            <a:off x="0" y="955675"/>
            <a:ext cx="9142413" cy="96838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7000">
                <a:schemeClr val="bg1">
                  <a:alpha val="50000"/>
                </a:schemeClr>
              </a:gs>
              <a:gs pos="62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/>
          <p:nvPr userDrawn="1"/>
        </p:nvSpPr>
        <p:spPr>
          <a:xfrm>
            <a:off x="0" y="1011238"/>
            <a:ext cx="9142413" cy="1651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9000">
                <a:schemeClr val="bg1">
                  <a:lumMod val="8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-1588" y="1166813"/>
            <a:ext cx="9145588" cy="460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3" name="Téglalap 32"/>
          <p:cNvSpPr/>
          <p:nvPr userDrawn="1"/>
        </p:nvSpPr>
        <p:spPr>
          <a:xfrm>
            <a:off x="4416425" y="887413"/>
            <a:ext cx="314325" cy="885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8" name="Téglalap 37"/>
          <p:cNvSpPr/>
          <p:nvPr userDrawn="1"/>
        </p:nvSpPr>
        <p:spPr>
          <a:xfrm>
            <a:off x="3563938" y="857250"/>
            <a:ext cx="852487" cy="92075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  <p:pic>
        <p:nvPicPr>
          <p:cNvPr id="1046" name="Kép 4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5" y="882650"/>
            <a:ext cx="282575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églalap 49"/>
          <p:cNvSpPr/>
          <p:nvPr userDrawn="1"/>
        </p:nvSpPr>
        <p:spPr>
          <a:xfrm>
            <a:off x="4730750" y="852488"/>
            <a:ext cx="852488" cy="914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71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555524"/>
            <a:ext cx="7344816" cy="4940974"/>
          </a:xfrm>
          <a:prstGeom prst="rect">
            <a:avLst/>
          </a:prstGeom>
        </p:spPr>
      </p:pic>
      <p:sp>
        <p:nvSpPr>
          <p:cNvPr id="27651" name="Cím 1"/>
          <p:cNvSpPr>
            <a:spLocks noGrp="1"/>
          </p:cNvSpPr>
          <p:nvPr>
            <p:ph type="ctrTitle"/>
          </p:nvPr>
        </p:nvSpPr>
        <p:spPr bwMode="auto">
          <a:xfrm>
            <a:off x="107950" y="2555875"/>
            <a:ext cx="8785225" cy="16652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sz="3200" b="1" dirty="0" smtClean="0"/>
              <a:t>Funkcija i uloga Vladine kancelarije za kontrolu (VKK)</a:t>
            </a:r>
            <a:br>
              <a:rPr lang="hu-HU" sz="3200" b="1" dirty="0" smtClean="0"/>
            </a:br>
            <a:r>
              <a:rPr lang="hu-HU" sz="3200" b="1" dirty="0" smtClean="0"/>
              <a:t>u sistemu kontrole</a:t>
            </a:r>
          </a:p>
        </p:txBody>
      </p:sp>
      <p:sp>
        <p:nvSpPr>
          <p:cNvPr id="27652" name="Alcím 2"/>
          <p:cNvSpPr>
            <a:spLocks noGrp="1"/>
          </p:cNvSpPr>
          <p:nvPr>
            <p:ph type="subTitle" idx="1"/>
          </p:nvPr>
        </p:nvSpPr>
        <p:spPr bwMode="auto">
          <a:xfrm>
            <a:off x="1403648" y="5229200"/>
            <a:ext cx="6400800" cy="10334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u-HU" sz="1600" dirty="0" smtClean="0">
                <a:solidFill>
                  <a:schemeClr val="tx1"/>
                </a:solidFill>
              </a:rPr>
              <a:t>dr. Hegedűs László</a:t>
            </a:r>
          </a:p>
          <a:p>
            <a:pPr algn="r"/>
            <a:r>
              <a:rPr lang="hu-HU" sz="1600" dirty="0" smtClean="0">
                <a:solidFill>
                  <a:schemeClr val="tx1"/>
                </a:solidFill>
              </a:rPr>
              <a:t>19. jun 2012.</a:t>
            </a:r>
          </a:p>
        </p:txBody>
      </p:sp>
    </p:spTree>
    <p:extLst>
      <p:ext uri="{BB962C8B-B14F-4D97-AF65-F5344CB8AC3E}">
        <p14:creationId xmlns:p14="http://schemas.microsoft.com/office/powerpoint/2010/main" xmlns="" val="15371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Predsednik VKK</a:t>
            </a:r>
          </a:p>
          <a:p>
            <a:pPr algn="just"/>
            <a:r>
              <a:rPr lang="hu-HU" dirty="0" smtClean="0"/>
              <a:t>Redovno informiše rukovodioce kontrole ministarstava</a:t>
            </a:r>
          </a:p>
          <a:p>
            <a:pPr algn="just"/>
            <a:r>
              <a:rPr lang="hu-HU" dirty="0" smtClean="0"/>
              <a:t>Ima pravo prigovora u vezi imenovanja, izuzeća i reimenovanja rukovodilaca kontrole ministarstava</a:t>
            </a:r>
          </a:p>
          <a:p>
            <a:pPr algn="just"/>
            <a:r>
              <a:rPr lang="hu-HU" dirty="0" smtClean="0"/>
              <a:t>Organizuje profesionalne skupove rukovodilaca kontrole ministarstava dva puta godišnje</a:t>
            </a:r>
          </a:p>
          <a:p>
            <a:pPr algn="just"/>
            <a:r>
              <a:rPr lang="hu-HU" dirty="0" smtClean="0"/>
              <a:t>Stara se za stručno usavršavanje rukovodilaca kontrole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44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endParaRPr lang="hu-HU" dirty="0" smtClean="0"/>
          </a:p>
          <a:p>
            <a:pPr marL="514350" indent="-514350">
              <a:buFont typeface="+mj-lt"/>
              <a:buAutoNum type="arabicPeriod" startAt="2"/>
            </a:pPr>
            <a:endParaRPr lang="hu-HU" dirty="0" smtClean="0"/>
          </a:p>
          <a:p>
            <a:pPr marL="514350" indent="-514350" algn="ctr">
              <a:spcBef>
                <a:spcPct val="0"/>
              </a:spcBef>
              <a:buFont typeface="+mj-lt"/>
              <a:buAutoNum type="arabicPeriod" startAt="2"/>
              <a:defRPr/>
            </a:pPr>
            <a:r>
              <a:rPr lang="hu-HU" b="1" dirty="0" smtClean="0"/>
              <a:t>Promene nadležnosti i funkcija VKK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1600" dirty="0" smtClean="0"/>
          </a:p>
          <a:p>
            <a:endParaRPr lang="hu-HU" sz="1600" dirty="0" smtClean="0"/>
          </a:p>
          <a:p>
            <a:pPr marL="0" indent="0">
              <a:buNone/>
            </a:pPr>
            <a:r>
              <a:rPr lang="hu-HU" sz="1800" i="1" dirty="0"/>
              <a:t>a</a:t>
            </a:r>
            <a:r>
              <a:rPr lang="hu-HU" sz="1800" dirty="0"/>
              <a:t>) </a:t>
            </a:r>
            <a:r>
              <a:rPr lang="hu-HU" sz="1800" dirty="0" smtClean="0"/>
              <a:t>Kontrola sprovođenja odluka Vlade,</a:t>
            </a:r>
            <a:endParaRPr lang="hu-HU" sz="1800" dirty="0"/>
          </a:p>
          <a:p>
            <a:pPr marL="0" indent="0">
              <a:buNone/>
            </a:pPr>
            <a:r>
              <a:rPr lang="hu-HU" sz="1800" i="1" dirty="0"/>
              <a:t>b) </a:t>
            </a:r>
            <a:r>
              <a:rPr lang="hu-HU" sz="1800" dirty="0" smtClean="0"/>
              <a:t>Državna kontrola budžetskih institucija čiji nadzor vrši Vlada, kontrola korišćenja poglavlja centralnog budžeta i budžetskih aproprijacija koje se realizuju kroz poglavlja čiji nadzor vrši Vlada, kontrola vanbudžetskih fondova i fondova socijalnog osiguranja</a:t>
            </a:r>
            <a:endParaRPr lang="hu-HU" sz="1800" dirty="0"/>
          </a:p>
          <a:p>
            <a:pPr marL="0" indent="0">
              <a:buNone/>
            </a:pPr>
            <a:r>
              <a:rPr lang="hu-HU" sz="1800" i="1" dirty="0"/>
              <a:t>c)</a:t>
            </a:r>
            <a:r>
              <a:rPr lang="hu-HU" sz="1800" dirty="0"/>
              <a:t> </a:t>
            </a:r>
            <a:r>
              <a:rPr lang="sr-Latn-CS" sz="1800" dirty="0" smtClean="0"/>
              <a:t>Kontrola budžetskih i drugih sredstava podrške iz centralnog pod-sistema javnih finansija</a:t>
            </a:r>
            <a:r>
              <a:rPr lang="hu-HU" sz="1800" dirty="0" smtClean="0"/>
              <a:t> </a:t>
            </a:r>
            <a:r>
              <a:rPr lang="en-GB" sz="1800" dirty="0" smtClean="0"/>
              <a:t>– </a:t>
            </a:r>
            <a:r>
              <a:rPr lang="sr-Latn-CS" sz="1800" dirty="0" smtClean="0"/>
              <a:t>uključujući sredstva podrške i pomoć koja se na osnovu međunarodnih sporazuma</a:t>
            </a:r>
            <a:r>
              <a:rPr lang="en-GB" sz="1800" dirty="0" smtClean="0"/>
              <a:t> </a:t>
            </a:r>
            <a:r>
              <a:rPr lang="sr-Latn-CS" sz="1800" dirty="0" smtClean="0"/>
              <a:t>dodeljuje</a:t>
            </a:r>
            <a:r>
              <a:rPr lang="en-GB" sz="1800" dirty="0" smtClean="0"/>
              <a:t> </a:t>
            </a:r>
            <a:r>
              <a:rPr lang="sr-Latn-CS" sz="1800" dirty="0" smtClean="0"/>
              <a:t>komercijalnim subjektima</a:t>
            </a:r>
            <a:r>
              <a:rPr lang="en-GB" sz="1800" dirty="0" smtClean="0"/>
              <a:t>, </a:t>
            </a:r>
            <a:r>
              <a:rPr lang="sr-Latn-CS" sz="1800" dirty="0" smtClean="0"/>
              <a:t>javnim fondacijama</a:t>
            </a:r>
            <a:r>
              <a:rPr lang="en-GB" sz="1800" dirty="0" smtClean="0"/>
              <a:t>, </a:t>
            </a:r>
            <a:r>
              <a:rPr lang="sr-Latn-CS" sz="1800" dirty="0" smtClean="0"/>
              <a:t>javnim organima</a:t>
            </a:r>
            <a:r>
              <a:rPr lang="en-GB" sz="1800" dirty="0" smtClean="0"/>
              <a:t>, </a:t>
            </a:r>
            <a:r>
              <a:rPr lang="en-GB" sz="1800" dirty="0" err="1" smtClean="0"/>
              <a:t>fo</a:t>
            </a:r>
            <a:r>
              <a:rPr lang="sr-Latn-CS" sz="1800" dirty="0" err="1" smtClean="0"/>
              <a:t>ndacijama</a:t>
            </a:r>
            <a:r>
              <a:rPr lang="sr-Latn-CS" sz="1800" dirty="0" smtClean="0"/>
              <a:t>, regionalnim razvojnim savetima i udruženjima</a:t>
            </a:r>
            <a:r>
              <a:rPr lang="en-GB" sz="1800" dirty="0" smtClean="0"/>
              <a:t>, </a:t>
            </a:r>
            <a:r>
              <a:rPr lang="sr-Latn-CS" sz="1800" dirty="0" smtClean="0"/>
              <a:t>i kontrola korišćenja imovine koju država odobrava na korišćenje pomenutim organizacijama radi posebne namene</a:t>
            </a:r>
            <a:r>
              <a:rPr lang="hu-HU" sz="1800" dirty="0" smtClean="0"/>
              <a:t>,</a:t>
            </a:r>
            <a:endParaRPr lang="hu-HU" sz="1800" dirty="0"/>
          </a:p>
          <a:p>
            <a:pPr marL="0" indent="0">
              <a:buNone/>
            </a:pPr>
            <a:r>
              <a:rPr lang="hu-HU" sz="1800" i="1" dirty="0"/>
              <a:t>d) </a:t>
            </a:r>
            <a:r>
              <a:rPr lang="hu-HU" sz="1800" dirty="0" smtClean="0"/>
              <a:t>Kontrola</a:t>
            </a:r>
            <a:r>
              <a:rPr lang="hu-HU" sz="1800" i="1" dirty="0" smtClean="0"/>
              <a:t> </a:t>
            </a:r>
            <a:r>
              <a:rPr lang="hu-HU" sz="1800" dirty="0" smtClean="0"/>
              <a:t>poslovnih organizacija koje imaju najveći značaj za nacionalnu ekonomiju i nalaze se u trajnom vlasništvu države</a:t>
            </a:r>
            <a:r>
              <a:rPr lang="en-GB" sz="1800" dirty="0" smtClean="0"/>
              <a:t>, </a:t>
            </a:r>
            <a:r>
              <a:rPr lang="sr-Latn-CS" sz="1800" dirty="0" smtClean="0"/>
              <a:t>kao i kontrola komercijalnih subjekata</a:t>
            </a:r>
            <a:r>
              <a:rPr lang="en-GB" sz="1800" dirty="0" smtClean="0"/>
              <a:t> – o</a:t>
            </a:r>
            <a:r>
              <a:rPr lang="sr-Latn-CS" sz="1800" dirty="0" err="1" smtClean="0"/>
              <a:t>sim</a:t>
            </a:r>
            <a:r>
              <a:rPr lang="sr-Latn-CS" sz="1800" dirty="0" smtClean="0"/>
              <a:t> Narodne banke Mađarske</a:t>
            </a:r>
            <a:r>
              <a:rPr lang="en-GB" sz="1800" dirty="0" smtClean="0"/>
              <a:t> – </a:t>
            </a:r>
            <a:r>
              <a:rPr lang="sr-Latn-CS" sz="1800" dirty="0" smtClean="0"/>
              <a:t>u kojima je Vlada većinski akcionar,</a:t>
            </a:r>
            <a:endParaRPr lang="hu-HU" sz="1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87624" y="146288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Nadležnosti VKK od 1. januara 2012.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4345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hu-HU" dirty="0" smtClean="0"/>
          </a:p>
          <a:p>
            <a:pPr marL="0" indent="0" algn="just">
              <a:buNone/>
            </a:pPr>
            <a:r>
              <a:rPr lang="hu-HU" sz="1500" i="1" dirty="0" smtClean="0"/>
              <a:t>e) </a:t>
            </a:r>
            <a:r>
              <a:rPr lang="hu-HU" sz="1500" dirty="0" smtClean="0"/>
              <a:t>Kontrola </a:t>
            </a:r>
            <a:r>
              <a:rPr lang="hu-HU" sz="1500" dirty="0" smtClean="0"/>
              <a:t>javnih i drugih fondacija</a:t>
            </a:r>
            <a:r>
              <a:rPr lang="sr-Latn-CS" sz="1500" dirty="0" smtClean="0"/>
              <a:t> </a:t>
            </a:r>
            <a:r>
              <a:rPr lang="sr-Latn-CS" sz="1500" dirty="0" smtClean="0"/>
              <a:t>čija se osnivačka prava realizuju kroz budžetske institucije koje rade prema uputstvima ili pod nadzorom Vlade</a:t>
            </a:r>
            <a:r>
              <a:rPr lang="en-GB" sz="1500" dirty="0" smtClean="0"/>
              <a:t>, </a:t>
            </a:r>
            <a:r>
              <a:rPr lang="sr-Latn-CS" sz="1500" dirty="0" smtClean="0"/>
              <a:t>ili koje dobijaju finansijsku podršku od države kroz centralni podsistem javnih finansija</a:t>
            </a:r>
            <a:r>
              <a:rPr lang="en-GB" sz="1500" dirty="0" smtClean="0"/>
              <a:t>, </a:t>
            </a:r>
            <a:endParaRPr lang="hu-HU" sz="1500" dirty="0" smtClean="0"/>
          </a:p>
          <a:p>
            <a:pPr marL="0" indent="0" algn="just">
              <a:buNone/>
            </a:pPr>
            <a:r>
              <a:rPr lang="hu-HU" sz="1500" i="1" dirty="0" smtClean="0"/>
              <a:t>f) </a:t>
            </a:r>
            <a:r>
              <a:rPr lang="hu-HU" sz="1500" dirty="0" smtClean="0"/>
              <a:t>Kontrola  zakonitosti davanja ili povlačenja javnih garancija, uključujući kontrolu centralnog budžeta i usaglašenost sa odredbama dokumentacije </a:t>
            </a:r>
            <a:r>
              <a:rPr lang="hu-HU" sz="1500" dirty="0" smtClean="0"/>
              <a:t>garancija </a:t>
            </a:r>
            <a:r>
              <a:rPr lang="hu-HU" sz="1500" dirty="0" smtClean="0"/>
              <a:t>prvog obveznika i obveznika prema ugovoru</a:t>
            </a:r>
            <a:r>
              <a:rPr lang="en-GB" sz="1500" dirty="0" smtClean="0"/>
              <a:t>, </a:t>
            </a:r>
            <a:endParaRPr lang="hu-HU" sz="1500" dirty="0" smtClean="0"/>
          </a:p>
          <a:p>
            <a:pPr marL="0" indent="0" algn="just">
              <a:buNone/>
            </a:pPr>
            <a:r>
              <a:rPr lang="hu-HU" sz="1500" i="1" dirty="0" smtClean="0"/>
              <a:t>g)</a:t>
            </a:r>
            <a:r>
              <a:rPr lang="hu-HU" sz="1500" dirty="0" smtClean="0"/>
              <a:t> Kontrola rada i finansijskog upravljanja privatnih penzionih forndova i organizacija utvrđenih Zakonom br. </a:t>
            </a:r>
            <a:r>
              <a:rPr lang="en-GB" sz="1500" dirty="0" err="1" smtClean="0"/>
              <a:t>LXXXII</a:t>
            </a:r>
            <a:r>
              <a:rPr lang="en-GB" sz="1500" dirty="0" smtClean="0"/>
              <a:t> o</a:t>
            </a:r>
            <a:r>
              <a:rPr lang="sr-Latn-CS" sz="1500" dirty="0" smtClean="0"/>
              <a:t>d</a:t>
            </a:r>
            <a:r>
              <a:rPr lang="en-GB" sz="1500" dirty="0" smtClean="0"/>
              <a:t> 1997</a:t>
            </a:r>
            <a:r>
              <a:rPr lang="sr-Latn-CS" sz="1500" dirty="0" smtClean="0"/>
              <a:t>, o privatnim penzijama i privatnim </a:t>
            </a:r>
            <a:r>
              <a:rPr lang="en-GB" sz="1500" dirty="0" smtClean="0"/>
              <a:t> </a:t>
            </a:r>
            <a:r>
              <a:rPr lang="sr-Latn-CS" sz="1500" dirty="0" smtClean="0"/>
              <a:t>penzionim fondovima pre prenošenja njihovih portfolija</a:t>
            </a:r>
            <a:r>
              <a:rPr lang="en-GB" sz="1500" dirty="0" smtClean="0"/>
              <a:t>, </a:t>
            </a:r>
            <a:r>
              <a:rPr lang="sr-Latn-CS" sz="1500" dirty="0" smtClean="0"/>
              <a:t>uključujući kontrolu imovine i sredstava portfolija kojima direktno ili indirektno upravljaju ove organizacije </a:t>
            </a:r>
            <a:r>
              <a:rPr lang="en-GB" sz="1500" dirty="0" smtClean="0"/>
              <a:t>– </a:t>
            </a:r>
            <a:r>
              <a:rPr lang="sr-Latn-CS" sz="1500" dirty="0" smtClean="0"/>
              <a:t>sa ciljem kontrole zakonitosti finansijskog upravljanja portfolijima koji su </a:t>
            </a:r>
            <a:r>
              <a:rPr lang="sr-Latn-CS" sz="1500" dirty="0" err="1" smtClean="0"/>
              <a:t>prenešeni</a:t>
            </a:r>
            <a:r>
              <a:rPr lang="sr-Latn-CS" sz="1500" dirty="0" smtClean="0"/>
              <a:t> u Fond za penzionu reformu i smanjivanje duga prema članu</a:t>
            </a:r>
            <a:r>
              <a:rPr lang="en-GB" sz="1500" dirty="0" smtClean="0"/>
              <a:t> </a:t>
            </a:r>
            <a:r>
              <a:rPr lang="en-GB" sz="1500" dirty="0"/>
              <a:t>24(11) </a:t>
            </a:r>
            <a:r>
              <a:rPr lang="sr-Latn-CS" sz="1500" dirty="0" smtClean="0"/>
              <a:t>Zakona</a:t>
            </a:r>
            <a:r>
              <a:rPr lang="en-GB" sz="1500" dirty="0" smtClean="0"/>
              <a:t> </a:t>
            </a:r>
            <a:r>
              <a:rPr lang="en-GB" sz="1500" dirty="0" err="1"/>
              <a:t>LXXXII</a:t>
            </a:r>
            <a:r>
              <a:rPr lang="en-GB" sz="1500" dirty="0"/>
              <a:t> </a:t>
            </a:r>
            <a:r>
              <a:rPr lang="sr-Latn-CS" sz="1500" dirty="0" smtClean="0"/>
              <a:t>iz </a:t>
            </a:r>
            <a:r>
              <a:rPr lang="en-GB" sz="1500" dirty="0" smtClean="0"/>
              <a:t>1997</a:t>
            </a:r>
            <a:r>
              <a:rPr lang="sr-Latn-CS" sz="1500" dirty="0" smtClean="0"/>
              <a:t>, o privatnim penzijama i privatnim </a:t>
            </a:r>
            <a:r>
              <a:rPr lang="en-GB" sz="1500" dirty="0" smtClean="0"/>
              <a:t> </a:t>
            </a:r>
            <a:r>
              <a:rPr lang="sr-Latn-CS" sz="1500" dirty="0" smtClean="0"/>
              <a:t>penzionim fondovima.</a:t>
            </a:r>
            <a:r>
              <a:rPr lang="en-GB" sz="1500" dirty="0" smtClean="0"/>
              <a:t> </a:t>
            </a:r>
            <a:endParaRPr lang="hu-HU" sz="1500" dirty="0" smtClean="0"/>
          </a:p>
          <a:p>
            <a:pPr marL="0" indent="0" algn="just">
              <a:buNone/>
            </a:pPr>
            <a:r>
              <a:rPr lang="hu-HU" sz="1500" i="1" dirty="0" smtClean="0"/>
              <a:t>h</a:t>
            </a:r>
            <a:r>
              <a:rPr lang="hu-HU" sz="1500" i="1" dirty="0"/>
              <a:t>) </a:t>
            </a:r>
            <a:r>
              <a:rPr lang="sr-Latn-CS" sz="1500" dirty="0" smtClean="0"/>
              <a:t>Kontrola</a:t>
            </a:r>
            <a:r>
              <a:rPr lang="sr-Latn-CS" sz="1500" i="1" dirty="0" smtClean="0"/>
              <a:t> </a:t>
            </a:r>
            <a:r>
              <a:rPr lang="sr-Latn-CS" sz="1500" dirty="0" smtClean="0"/>
              <a:t>pravnih odnosa koji nastaju u vezi sa tačkama</a:t>
            </a:r>
            <a:r>
              <a:rPr lang="en-GB" sz="1500" dirty="0" smtClean="0"/>
              <a:t> </a:t>
            </a:r>
            <a:r>
              <a:rPr lang="en-GB" sz="1500" dirty="0"/>
              <a:t>a) - g</a:t>
            </a:r>
            <a:r>
              <a:rPr lang="en-GB" sz="1500" dirty="0" smtClean="0"/>
              <a:t>) </a:t>
            </a:r>
            <a:r>
              <a:rPr lang="sr-Latn-CS" sz="1500" dirty="0" smtClean="0"/>
              <a:t>i sa ugovornim strankama koje direktno ili indirektno  ispunjavaju uslove iz takvih odnosa</a:t>
            </a:r>
            <a:r>
              <a:rPr lang="en-GB" sz="1500" dirty="0" smtClean="0"/>
              <a:t>, </a:t>
            </a:r>
            <a:endParaRPr lang="hu-HU" sz="1500" dirty="0" smtClean="0"/>
          </a:p>
          <a:p>
            <a:pPr marL="0" indent="0">
              <a:buNone/>
            </a:pPr>
            <a:r>
              <a:rPr lang="hu-HU" sz="1500" i="1" dirty="0" smtClean="0"/>
              <a:t>i</a:t>
            </a:r>
            <a:r>
              <a:rPr lang="hu-HU" sz="1500" i="1" dirty="0"/>
              <a:t>) </a:t>
            </a:r>
            <a:r>
              <a:rPr lang="hu-HU" sz="1500" dirty="0" smtClean="0"/>
              <a:t>Kontrola pravilnosti i zakonitosti finansijskog upravljanja Fonda za sprečavanje nacionalnog duga</a:t>
            </a:r>
            <a:r>
              <a:rPr lang="en-GB" sz="1500" dirty="0" smtClean="0"/>
              <a:t>.</a:t>
            </a:r>
            <a:endParaRPr lang="hu-HU" sz="1500" dirty="0"/>
          </a:p>
          <a:p>
            <a:pPr algn="just"/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0" y="1500174"/>
            <a:ext cx="928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Nadležnosti VKK od 1. januara 2012. II.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8273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71472" y="1928802"/>
            <a:ext cx="8098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Proširenje nadležnosti i funkcija VKK</a:t>
            </a:r>
            <a:endParaRPr lang="hu-HU" sz="28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51520" y="312453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Pre </a:t>
            </a:r>
          </a:p>
          <a:p>
            <a:pPr algn="ctr"/>
            <a:r>
              <a:rPr lang="hu-HU" dirty="0" smtClean="0"/>
              <a:t>15. avgusta 2010. 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91780" y="31245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15. avgust 2010</a:t>
            </a:r>
            <a:r>
              <a:rPr lang="hu-HU" dirty="0"/>
              <a:t> </a:t>
            </a:r>
            <a:r>
              <a:rPr lang="hu-HU" dirty="0" smtClean="0"/>
              <a:t>– 12. mart 2011.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811579" y="3241286"/>
            <a:ext cx="182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Od </a:t>
            </a:r>
          </a:p>
          <a:p>
            <a:pPr algn="ctr"/>
            <a:r>
              <a:rPr lang="hu-HU" dirty="0" smtClean="0"/>
              <a:t>10. juna  2011.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5011379" y="312453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12. mart 2011. – 10. jun  2011.</a:t>
            </a:r>
            <a:endParaRPr lang="hu-HU" dirty="0"/>
          </a:p>
        </p:txBody>
      </p:sp>
      <p:sp>
        <p:nvSpPr>
          <p:cNvPr id="10" name="Jobbra nyíl 9"/>
          <p:cNvSpPr/>
          <p:nvPr/>
        </p:nvSpPr>
        <p:spPr>
          <a:xfrm>
            <a:off x="1907704" y="3610618"/>
            <a:ext cx="576064" cy="989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4572000" y="3404043"/>
            <a:ext cx="576064" cy="1402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6523547" y="3260027"/>
            <a:ext cx="576064" cy="1690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395536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4  oblasti nadležnosti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806615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7</a:t>
            </a:r>
            <a:r>
              <a:rPr lang="hu-HU" dirty="0" smtClean="0"/>
              <a:t> oblasti nadležnosti 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011379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8 oblasti nadležnosti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6968907" y="44371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9 oblasti nadležnosti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243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3728" y="1484784"/>
            <a:ext cx="6912768" cy="5184576"/>
          </a:xfrm>
        </p:spPr>
        <p:txBody>
          <a:bodyPr/>
          <a:lstStyle/>
          <a:p>
            <a:pPr marL="0" indent="0">
              <a:buNone/>
            </a:pPr>
            <a:r>
              <a:rPr lang="hu-HU" sz="2700" u="sng" dirty="0" smtClean="0"/>
              <a:t>VKK nema ovlašćenja da vrši kontrolu nad: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Parlament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Predsednik </a:t>
            </a:r>
            <a:r>
              <a:rPr lang="hu-HU" sz="2250" dirty="0" smtClean="0"/>
              <a:t>Republike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Ustavni sud</a:t>
            </a:r>
            <a:endParaRPr lang="hu-HU" sz="2250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Kancelarija </a:t>
            </a:r>
            <a:r>
              <a:rPr lang="hu-HU" sz="2250" dirty="0" smtClean="0"/>
              <a:t>komesara za fundamentalna prava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Državna revizorska kancelarija Mađarske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Sud pravde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Javno tužilaštvo Mađarske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Mađarsko telo za konkurentnost 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Mađarska akademija nauka</a:t>
            </a:r>
            <a:endParaRPr lang="hu-HU" sz="2250" b="1" u="sng" dirty="0" smtClean="0"/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Budžetske institucije u okviru poglavlja Mađarske akademije umetnosti </a:t>
            </a:r>
          </a:p>
          <a:p>
            <a:pPr marL="447675" indent="-268288">
              <a:spcBef>
                <a:spcPts val="0"/>
              </a:spcBef>
              <a:buFont typeface="Calibri" pitchFamily="34" charset="0"/>
              <a:buChar char="-"/>
            </a:pPr>
            <a:r>
              <a:rPr lang="hu-HU" sz="2250" dirty="0" smtClean="0"/>
              <a:t>Centralna banka Mađarske.</a:t>
            </a:r>
            <a:endParaRPr lang="hu-HU" sz="2250" dirty="0"/>
          </a:p>
        </p:txBody>
      </p:sp>
      <p:sp>
        <p:nvSpPr>
          <p:cNvPr id="2" name="Jobb oldali kapcsos zárójel 1"/>
          <p:cNvSpPr/>
          <p:nvPr/>
        </p:nvSpPr>
        <p:spPr>
          <a:xfrm rot="10800000">
            <a:off x="1619673" y="1995829"/>
            <a:ext cx="576064" cy="302433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07504" y="3307942"/>
            <a:ext cx="16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Poglavljima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1669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900113" y="549275"/>
            <a:ext cx="7632700" cy="5832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248150" y="549275"/>
            <a:ext cx="79060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2800" b="1" dirty="0" smtClean="0">
                <a:solidFill>
                  <a:prstClr val="black"/>
                </a:solidFill>
              </a:rPr>
              <a:t>VKK</a:t>
            </a:r>
            <a:endParaRPr lang="hu-HU" sz="2800" b="1" dirty="0">
              <a:solidFill>
                <a:prstClr val="black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3941527" y="3358356"/>
            <a:ext cx="1981200" cy="98901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1200"/>
              </a:spcAft>
              <a:defRPr/>
            </a:pPr>
            <a:r>
              <a:rPr lang="hu-HU" sz="1600" dirty="0" smtClean="0">
                <a:solidFill>
                  <a:srgbClr val="FF0000"/>
                </a:solidFill>
              </a:rPr>
              <a:t>Odluke Vlade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331744" y="3941717"/>
            <a:ext cx="1760537" cy="873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u-HU" sz="1600" b="1" dirty="0" smtClean="0">
                <a:solidFill>
                  <a:schemeClr val="tx1"/>
                </a:solidFill>
              </a:rPr>
              <a:t>DRŽAVNE GARANCIJE</a:t>
            </a:r>
            <a:endParaRPr lang="hu-HU" sz="1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3175" y="50800"/>
            <a:ext cx="4411663" cy="25447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hu-HU" sz="1000" dirty="0">
              <a:solidFill>
                <a:prstClr val="black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4816475" y="59984"/>
            <a:ext cx="4724077" cy="379287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ts val="1800"/>
              </a:spcBef>
              <a:defRPr/>
            </a:pPr>
            <a:endParaRPr lang="hu-HU" sz="1000" dirty="0">
              <a:solidFill>
                <a:srgbClr val="000000"/>
              </a:solidFill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12700" y="2665413"/>
            <a:ext cx="3922713" cy="35004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12" name="Ív 11"/>
          <p:cNvSpPr/>
          <p:nvPr/>
        </p:nvSpPr>
        <p:spPr>
          <a:xfrm>
            <a:off x="900113" y="549275"/>
            <a:ext cx="7632700" cy="5832475"/>
          </a:xfrm>
          <a:prstGeom prst="arc">
            <a:avLst>
              <a:gd name="adj1" fmla="val 5433856"/>
              <a:gd name="adj2" fmla="val 552517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 rot="1736773">
            <a:off x="2357648" y="541129"/>
            <a:ext cx="192681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1600" b="1" dirty="0" smtClean="0">
                <a:solidFill>
                  <a:prstClr val="black"/>
                </a:solidFill>
              </a:rPr>
              <a:t>Budžetske institucije</a:t>
            </a:r>
            <a:endParaRPr lang="hu-HU" sz="1600" b="1" dirty="0">
              <a:solidFill>
                <a:prstClr val="black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683568" y="273050"/>
            <a:ext cx="180019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1400" dirty="0" smtClean="0"/>
              <a:t>Budžetske institucije </a:t>
            </a:r>
            <a:r>
              <a:rPr lang="hu-HU" sz="1400" dirty="0" smtClean="0"/>
              <a:t>čiji nadzor </a:t>
            </a:r>
            <a:r>
              <a:rPr lang="hu-HU" sz="1400" b="1" dirty="0" smtClean="0"/>
              <a:t>ne</a:t>
            </a:r>
            <a:r>
              <a:rPr lang="hu-HU" sz="1400" dirty="0" smtClean="0"/>
              <a:t> </a:t>
            </a:r>
            <a:r>
              <a:rPr lang="hu-HU" sz="1400" dirty="0" smtClean="0"/>
              <a:t>vrši </a:t>
            </a:r>
            <a:r>
              <a:rPr lang="hu-HU" sz="1400" dirty="0" smtClean="0"/>
              <a:t>Vlada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 rot="289534">
            <a:off x="1516076" y="3608411"/>
            <a:ext cx="3014662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Poslovne organizacije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Javne fondacije</a:t>
            </a:r>
          </a:p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Javni organi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Fondacije</a:t>
            </a:r>
            <a:endParaRPr lang="hu-HU" sz="1600" dirty="0">
              <a:solidFill>
                <a:prstClr val="black"/>
              </a:solidFill>
            </a:endParaRPr>
          </a:p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Regionalni </a:t>
            </a:r>
            <a:r>
              <a:rPr lang="hu-HU" sz="1600" dirty="0" smtClean="0">
                <a:solidFill>
                  <a:prstClr val="black"/>
                </a:solidFill>
              </a:rPr>
              <a:t>razvojni </a:t>
            </a:r>
            <a:r>
              <a:rPr lang="hu-HU" sz="1600" dirty="0" smtClean="0">
                <a:solidFill>
                  <a:prstClr val="black"/>
                </a:solidFill>
              </a:rPr>
              <a:t>saveti</a:t>
            </a:r>
          </a:p>
          <a:p>
            <a:pPr marL="179388" indent="-179388">
              <a:buFontTx/>
              <a:buAutoNum type="arabicPeriod"/>
              <a:defRPr/>
            </a:pPr>
            <a:r>
              <a:rPr lang="hu-HU" sz="1600" dirty="0" smtClean="0">
                <a:solidFill>
                  <a:prstClr val="black"/>
                </a:solidFill>
              </a:rPr>
              <a:t>Asocijacije</a:t>
            </a:r>
            <a:br>
              <a:rPr lang="hu-HU" sz="1600" dirty="0" smtClean="0">
                <a:solidFill>
                  <a:prstClr val="black"/>
                </a:solidFill>
              </a:rPr>
            </a:br>
            <a:endParaRPr lang="hu-HU" sz="1600" dirty="0">
              <a:solidFill>
                <a:prstClr val="black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146882">
            <a:off x="7319304" y="595442"/>
            <a:ext cx="1774825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9388" indent="-179388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prstClr val="black"/>
                </a:solidFill>
              </a:rPr>
              <a:t>Centralna banka,</a:t>
            </a:r>
            <a:endParaRPr lang="hu-HU" sz="1400" dirty="0">
              <a:solidFill>
                <a:prstClr val="black"/>
              </a:solidFill>
            </a:endParaRPr>
          </a:p>
          <a:p>
            <a:pPr marL="179388" indent="-179388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prstClr val="black"/>
                </a:solidFill>
              </a:rPr>
              <a:t>PPF </a:t>
            </a:r>
            <a:r>
              <a:rPr lang="en-US" sz="1400" dirty="0" err="1" smtClean="0">
                <a:solidFill>
                  <a:prstClr val="black"/>
                </a:solidFill>
              </a:rPr>
              <a:t>od</a:t>
            </a:r>
            <a:r>
              <a:rPr lang="hu-HU" sz="1400" dirty="0" smtClean="0">
                <a:solidFill>
                  <a:prstClr val="black"/>
                </a:solidFill>
              </a:rPr>
              <a:t> </a:t>
            </a:r>
            <a:r>
              <a:rPr lang="hu-HU" sz="1400" dirty="0" smtClean="0">
                <a:solidFill>
                  <a:prstClr val="black"/>
                </a:solidFill>
              </a:rPr>
              <a:t>juna 2011.</a:t>
            </a:r>
            <a:endParaRPr lang="hu-HU" sz="1400" dirty="0">
              <a:solidFill>
                <a:prstClr val="black"/>
              </a:solidFill>
            </a:endParaRPr>
          </a:p>
          <a:p>
            <a:pPr marL="179388" indent="-179388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prstClr val="black"/>
                </a:solidFill>
              </a:rPr>
              <a:t>Ostali komercijalni subjekti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5724128" y="171797"/>
            <a:ext cx="1565275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hu-HU" sz="16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hu-HU" sz="1600" b="1" dirty="0" smtClean="0">
                <a:solidFill>
                  <a:prstClr val="black"/>
                </a:solidFill>
              </a:rPr>
              <a:t>Kompanije i privatni penzioni fondovi</a:t>
            </a:r>
            <a:endParaRPr lang="hu-HU" sz="1600" b="1" dirty="0">
              <a:solidFill>
                <a:prstClr val="black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 rot="1377433">
            <a:off x="5027744" y="1454680"/>
            <a:ext cx="3249612" cy="18928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Kompanije  u vlasništvu države koje  su deo nacionalnog bogatstva, a od posegnog su značaja za nacionalnu ekonomiju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 Kompanije u kojima je država većinski akcionar 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Privatni penzioni fondovi1998-jun 2011</a:t>
            </a:r>
            <a:endParaRPr lang="hu-HU" sz="1400" dirty="0">
              <a:solidFill>
                <a:srgbClr val="FF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 rot="344833">
            <a:off x="777803" y="2912646"/>
            <a:ext cx="28088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1600" b="1" dirty="0" smtClean="0">
                <a:solidFill>
                  <a:prstClr val="black"/>
                </a:solidFill>
              </a:rPr>
              <a:t>Korišćenje finansijske podrške i imovine date na korišćenje</a:t>
            </a:r>
            <a:endParaRPr lang="hu-HU" sz="1600" dirty="0">
              <a:solidFill>
                <a:prstClr val="black"/>
              </a:solidFill>
            </a:endParaRPr>
          </a:p>
        </p:txBody>
      </p:sp>
      <p:sp>
        <p:nvSpPr>
          <p:cNvPr id="21" name="Ellipszis 20"/>
          <p:cNvSpPr/>
          <p:nvPr/>
        </p:nvSpPr>
        <p:spPr>
          <a:xfrm>
            <a:off x="3678238" y="4475163"/>
            <a:ext cx="3533775" cy="23907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4533900" y="4613275"/>
            <a:ext cx="170944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1600" b="1" dirty="0" smtClean="0">
                <a:solidFill>
                  <a:prstClr val="black"/>
                </a:solidFill>
              </a:rPr>
              <a:t>FONDACIJE, </a:t>
            </a:r>
          </a:p>
          <a:p>
            <a:pPr>
              <a:defRPr/>
            </a:pPr>
            <a:r>
              <a:rPr lang="hu-HU" sz="1600" b="1" dirty="0" smtClean="0">
                <a:solidFill>
                  <a:prstClr val="black"/>
                </a:solidFill>
              </a:rPr>
              <a:t>JAVNE FONDACIJE</a:t>
            </a:r>
            <a:endParaRPr lang="hu-HU" sz="1600" b="1" dirty="0">
              <a:solidFill>
                <a:prstClr val="black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 rot="20592437">
            <a:off x="5028934" y="6161498"/>
            <a:ext cx="204934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1500" dirty="0" smtClean="0">
                <a:solidFill>
                  <a:prstClr val="black"/>
                </a:solidFill>
              </a:rPr>
              <a:t>Javne fondacije lokalne samouprave</a:t>
            </a:r>
            <a:endParaRPr lang="hu-HU" sz="1500" dirty="0">
              <a:solidFill>
                <a:prstClr val="black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3797806" y="5160916"/>
            <a:ext cx="318243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Prava osnivača se realizuju kroz budžetske institucije čiji rad nadzire Vlada, ili </a:t>
            </a:r>
          </a:p>
          <a:p>
            <a:pPr marL="174625" indent="-174625">
              <a:buFont typeface="Wingdings" pitchFamily="2" charset="2"/>
              <a:buChar char="§"/>
              <a:defRPr/>
            </a:pPr>
            <a:r>
              <a:rPr lang="hu-HU" sz="1400" dirty="0" smtClean="0">
                <a:solidFill>
                  <a:srgbClr val="FF0000"/>
                </a:solidFill>
              </a:rPr>
              <a:t>Koje dobijaju sredstva podrške iz centralnog budžeta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28" name="Ív 27"/>
          <p:cNvSpPr/>
          <p:nvPr/>
        </p:nvSpPr>
        <p:spPr>
          <a:xfrm>
            <a:off x="900114" y="549274"/>
            <a:ext cx="7632700" cy="5832475"/>
          </a:xfrm>
          <a:prstGeom prst="arc">
            <a:avLst>
              <a:gd name="adj1" fmla="val 16200000"/>
              <a:gd name="adj2" fmla="val 1615803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black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2105289" y="1323181"/>
            <a:ext cx="18362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1600" dirty="0" smtClean="0"/>
              <a:t>Budžetske </a:t>
            </a:r>
            <a:r>
              <a:rPr lang="hu-HU" sz="1600" dirty="0" smtClean="0"/>
              <a:t>institucije čiji nadzor vrši </a:t>
            </a:r>
            <a:r>
              <a:rPr lang="hu-HU" sz="1600" dirty="0" smtClean="0"/>
              <a:t>VLada</a:t>
            </a:r>
            <a:endParaRPr lang="hu-HU" sz="1600" dirty="0">
              <a:solidFill>
                <a:prstClr val="black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84151" y="1217987"/>
            <a:ext cx="15075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1400" dirty="0" smtClean="0">
                <a:solidFill>
                  <a:prstClr val="black"/>
                </a:solidFill>
              </a:rPr>
              <a:t>Budžetske institucije lokalne samouprave</a:t>
            </a:r>
            <a:endParaRPr lang="hu-HU" sz="14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177121" y="2295526"/>
            <a:ext cx="1755006" cy="9558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rgbClr val="FF0000"/>
                </a:solidFill>
              </a:rPr>
              <a:t>Saradnja sa Fondom za javni dug</a:t>
            </a:r>
            <a:endParaRPr lang="hu-H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endParaRPr lang="hu-HU" dirty="0" smtClean="0"/>
          </a:p>
          <a:p>
            <a:pPr marL="514350" indent="-514350">
              <a:buFont typeface="+mj-lt"/>
              <a:buAutoNum type="arabicPeriod" startAt="3"/>
            </a:pPr>
            <a:endParaRPr lang="hu-HU" dirty="0"/>
          </a:p>
          <a:p>
            <a:pPr marL="514350" indent="-514350">
              <a:buFont typeface="+mj-lt"/>
              <a:buAutoNum type="arabicPeriod" startAt="3"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3"/>
            </a:pPr>
            <a:r>
              <a:rPr lang="hu-HU" b="1" dirty="0" smtClean="0"/>
              <a:t>Nove procedure VKK iz 2012.</a:t>
            </a:r>
            <a:endParaRPr lang="hu-HU" b="1" dirty="0"/>
          </a:p>
          <a:p>
            <a:pPr marL="514350" indent="-514350" algn="ctr">
              <a:buFont typeface="+mj-lt"/>
              <a:buAutoNum type="arabicPeriod" startAt="3"/>
            </a:pP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3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hu-HU" dirty="0"/>
          </a:p>
          <a:p>
            <a:pPr marL="0" indent="0">
              <a:buNone/>
            </a:pPr>
            <a:r>
              <a:rPr lang="hu-HU" b="1" dirty="0" smtClean="0"/>
              <a:t>Zakon o javnim finansijama </a:t>
            </a:r>
            <a:r>
              <a:rPr lang="hu-HU" i="1" dirty="0" smtClean="0"/>
              <a:t>(pravila </a:t>
            </a:r>
            <a:r>
              <a:rPr lang="hu-HU" i="1" dirty="0" smtClean="0"/>
              <a:t>i</a:t>
            </a:r>
            <a:r>
              <a:rPr lang="hu-HU" i="1" dirty="0" smtClean="0"/>
              <a:t> </a:t>
            </a:r>
            <a:r>
              <a:rPr lang="hu-HU" i="1" dirty="0" smtClean="0"/>
              <a:t>ovlašćenja) </a:t>
            </a:r>
            <a:r>
              <a:rPr lang="hu-HU" b="1" dirty="0" smtClean="0"/>
              <a:t>+</a:t>
            </a:r>
          </a:p>
          <a:p>
            <a:r>
              <a:rPr lang="hu-HU" b="1" dirty="0" smtClean="0"/>
              <a:t>Pre 1. januara 2012 .</a:t>
            </a:r>
          </a:p>
          <a:p>
            <a:pPr marL="446088" indent="0">
              <a:buNone/>
            </a:pPr>
            <a:r>
              <a:rPr lang="hu-HU" dirty="0" smtClean="0"/>
              <a:t>Uredba Vlade 193 iz 2003. (XII. 26.), o internoj kontroli budžetskih institucija </a:t>
            </a:r>
            <a:r>
              <a:rPr lang="hu-HU" i="1" dirty="0" smtClean="0"/>
              <a:t>(opšta pravila kontrole)</a:t>
            </a:r>
          </a:p>
          <a:p>
            <a:pPr marL="446088" indent="0">
              <a:buNone/>
            </a:pPr>
            <a:r>
              <a:rPr lang="hu-HU" dirty="0" smtClean="0"/>
              <a:t>Uredba Vlade 312 iz 2006. </a:t>
            </a:r>
            <a:r>
              <a:rPr lang="hu-HU" dirty="0"/>
              <a:t>(XII. 23</a:t>
            </a:r>
            <a:r>
              <a:rPr lang="hu-HU" dirty="0" smtClean="0"/>
              <a:t>.), o Vladinoj kancelariji za kontrolu </a:t>
            </a:r>
            <a:r>
              <a:rPr lang="hu-HU" i="1" dirty="0" smtClean="0"/>
              <a:t>(posebna pravila)</a:t>
            </a:r>
            <a:r>
              <a:rPr lang="hu-HU" dirty="0" smtClean="0"/>
              <a:t> </a:t>
            </a:r>
            <a:endParaRPr lang="hu-HU" i="1" dirty="0"/>
          </a:p>
          <a:p>
            <a:r>
              <a:rPr lang="hu-HU" b="1" dirty="0" smtClean="0"/>
              <a:t>Od 1. januara 2012. </a:t>
            </a:r>
          </a:p>
          <a:p>
            <a:pPr indent="0">
              <a:buNone/>
            </a:pPr>
            <a:r>
              <a:rPr lang="hu-HU" dirty="0" smtClean="0"/>
              <a:t>Uredba Vlade 355 iz 2011. </a:t>
            </a:r>
            <a:r>
              <a:rPr lang="hu-HU" dirty="0"/>
              <a:t>(XII. 30.) </a:t>
            </a:r>
            <a:r>
              <a:rPr lang="hu-HU" dirty="0" smtClean="0"/>
              <a:t>o Vladinoj kancelariji za kontrolu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9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hu-HU" dirty="0" smtClean="0"/>
          </a:p>
          <a:p>
            <a:endParaRPr lang="hu-HU" dirty="0"/>
          </a:p>
          <a:p>
            <a:pPr marL="357188" indent="-357188">
              <a:spcBef>
                <a:spcPts val="1800"/>
              </a:spcBef>
              <a:buAutoNum type="arabicPeriod"/>
            </a:pPr>
            <a:r>
              <a:rPr lang="hu-HU" dirty="0" smtClean="0"/>
              <a:t>Administrativne kazne;</a:t>
            </a:r>
          </a:p>
          <a:p>
            <a:pPr marL="357188" indent="-357188">
              <a:buAutoNum type="arabicPeriod"/>
            </a:pPr>
            <a:r>
              <a:rPr lang="hu-HU" dirty="0" smtClean="0"/>
              <a:t>Sredstva za sprečavanje i smanjivanje gubitaka</a:t>
            </a:r>
            <a:endParaRPr lang="hu-HU" dirty="0"/>
          </a:p>
          <a:p>
            <a:pPr marL="984250" indent="-358775">
              <a:buFont typeface="+mj-lt"/>
              <a:buAutoNum type="alphaLcParenR"/>
            </a:pPr>
            <a:r>
              <a:rPr lang="hu-HU" dirty="0" smtClean="0"/>
              <a:t>Blokiranje računa,</a:t>
            </a:r>
            <a:endParaRPr lang="hu-HU" dirty="0"/>
          </a:p>
          <a:p>
            <a:pPr marL="984250" indent="-358775">
              <a:buFont typeface="+mj-lt"/>
              <a:buAutoNum type="alphaLcParenR"/>
            </a:pPr>
            <a:r>
              <a:rPr lang="hu-HU" dirty="0" smtClean="0"/>
              <a:t>Obustavljanje isplate sredstava podrške iz budžeta,</a:t>
            </a:r>
            <a:endParaRPr lang="hu-HU" dirty="0"/>
          </a:p>
          <a:p>
            <a:pPr marL="984250" indent="-358775">
              <a:buFont typeface="+mj-lt"/>
              <a:buAutoNum type="alphaLcParenR"/>
            </a:pPr>
            <a:r>
              <a:rPr lang="hu-HU" dirty="0" smtClean="0"/>
              <a:t>Obustavljanje isplate po osnovu poreza na lični dohodak (1%),</a:t>
            </a:r>
            <a:endParaRPr lang="hu-HU" dirty="0"/>
          </a:p>
          <a:p>
            <a:pPr marL="984250" indent="-358775">
              <a:buFont typeface="+mj-lt"/>
              <a:buAutoNum type="alphaLcParenR"/>
            </a:pPr>
            <a:r>
              <a:rPr lang="hu-HU" dirty="0" smtClean="0"/>
              <a:t>Suspendovaje povraćaja poreza na dodatu vrednost;</a:t>
            </a:r>
            <a:endParaRPr lang="hu-HU" dirty="0"/>
          </a:p>
          <a:p>
            <a:pPr marL="357188" indent="-357188" algn="just">
              <a:buFont typeface="+mj-lt"/>
              <a:buAutoNum type="arabicPeriod" startAt="3"/>
            </a:pPr>
            <a:r>
              <a:rPr lang="hu-HU" dirty="0" smtClean="0"/>
              <a:t>Izvršenje potraživanja prema zakonu o parničnom postupku i direktan povraćaj budžetskih sredstava podrške;</a:t>
            </a:r>
            <a:endParaRPr lang="hu-HU" dirty="0"/>
          </a:p>
          <a:p>
            <a:pPr marL="357188" indent="-357188" algn="just">
              <a:buFont typeface="+mj-lt"/>
              <a:buAutoNum type="arabicPeriod" startAt="3"/>
            </a:pPr>
            <a:r>
              <a:rPr lang="hu-HU" dirty="0" smtClean="0"/>
              <a:t>Zajednička kontrola po osnovu sporazuma o saradnji;</a:t>
            </a:r>
            <a:endParaRPr lang="hu-HU" dirty="0"/>
          </a:p>
          <a:p>
            <a:pPr marL="357188" indent="-357188" algn="just">
              <a:buFont typeface="+mj-lt"/>
              <a:buAutoNum type="arabicPeriod" startAt="3"/>
            </a:pPr>
            <a:r>
              <a:rPr lang="hu-HU" dirty="0" smtClean="0"/>
              <a:t>Konsultantske aktivnosti.</a:t>
            </a:r>
            <a:endParaRPr lang="hu-HU" dirty="0"/>
          </a:p>
          <a:p>
            <a:pPr marL="0" indent="0" algn="just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331640" y="182307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Nove funkcije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44008" y="183346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Proširenje instrumenata</a:t>
            </a:r>
            <a:endParaRPr lang="hu-HU" sz="2400" b="1" dirty="0"/>
          </a:p>
        </p:txBody>
      </p:sp>
      <p:sp>
        <p:nvSpPr>
          <p:cNvPr id="7" name="Jobbra nyíl 6"/>
          <p:cNvSpPr/>
          <p:nvPr/>
        </p:nvSpPr>
        <p:spPr>
          <a:xfrm>
            <a:off x="3707904" y="1945431"/>
            <a:ext cx="648072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065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artalom helye 2"/>
          <p:cNvSpPr>
            <a:spLocks noGrp="1"/>
          </p:cNvSpPr>
          <p:nvPr>
            <p:ph idx="1"/>
          </p:nvPr>
        </p:nvSpPr>
        <p:spPr bwMode="auto">
          <a:xfrm>
            <a:off x="251520" y="1534955"/>
            <a:ext cx="8569325" cy="47974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hu-HU" sz="2800" b="1" dirty="0" smtClean="0"/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hu-HU" sz="2800" b="1" dirty="0" smtClean="0"/>
              <a:t>Sadržaj prezentacije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endParaRPr lang="hu-HU" sz="28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2400" b="1" dirty="0" smtClean="0"/>
              <a:t>Predstavljanje VKK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2400" b="1" dirty="0" smtClean="0"/>
              <a:t>Promene nadležosti i funkcija VKK u 2010 – 2012.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2400" b="1" dirty="0" smtClean="0"/>
              <a:t>Nove procedure VKK u 2012.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2400" b="1" dirty="0" smtClean="0"/>
              <a:t>Rezultati rada VKK u protekle dve godine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2400" b="1" dirty="0" smtClean="0"/>
              <a:t>Kontrolne </a:t>
            </a:r>
            <a:r>
              <a:rPr lang="hu-HU" sz="2400" b="1" dirty="0" smtClean="0"/>
              <a:t>procedure VKK 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  <a:defRPr/>
            </a:pPr>
            <a:endParaRPr lang="hu-HU" sz="2400" b="1" dirty="0" smtClean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>
          <a:xfrm>
            <a:off x="8748713" y="6453188"/>
            <a:ext cx="250825" cy="312737"/>
          </a:xfrm>
        </p:spPr>
        <p:txBody>
          <a:bodyPr/>
          <a:lstStyle/>
          <a:p>
            <a:pPr>
              <a:defRPr/>
            </a:pPr>
            <a:fld id="{394A80B9-84E0-4694-A541-59BDD07B5964}" type="slidenum">
              <a:rPr lang="hu-HU" sz="10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hu-H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7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sz="3600" b="1" dirty="0" smtClean="0"/>
              <a:t>1. </a:t>
            </a:r>
            <a:r>
              <a:rPr lang="hu-HU" sz="3700" b="1" dirty="0" smtClean="0"/>
              <a:t>Administrativne kazne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hu-HU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hu-HU" dirty="0" smtClean="0"/>
              <a:t>Tokom procesa kontrole </a:t>
            </a:r>
            <a:r>
              <a:rPr lang="hu-HU" b="1" dirty="0" smtClean="0"/>
              <a:t>VKK može da izrekne kaznu</a:t>
            </a:r>
            <a:r>
              <a:rPr lang="hu-HU" dirty="0" smtClean="0"/>
              <a:t>:</a:t>
            </a:r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rukovodiocu ili zaposlenom organizacije,  čija se kontrola vrši, odnosno licu:</a:t>
            </a:r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koje poseduje podatke, činjenice i informacije koje su neophodne za vršenje kontrole, i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koje nezakonito krši princip saradnje u vezi dostavljanja podataka, ili drugih obaveza </a:t>
            </a:r>
            <a:r>
              <a:rPr lang="hu-HU" dirty="0" smtClean="0"/>
              <a:t> </a:t>
            </a:r>
            <a:r>
              <a:rPr lang="hu-HU" dirty="0" smtClean="0"/>
              <a:t>olakšavanja</a:t>
            </a:r>
            <a:r>
              <a:rPr lang="hu-HU" dirty="0" smtClean="0"/>
              <a:t> </a:t>
            </a:r>
            <a:r>
              <a:rPr lang="hu-HU" dirty="0" smtClean="0"/>
              <a:t>vršenja kontrole od strane vlade.</a:t>
            </a:r>
            <a:endParaRPr lang="hu-HU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hu-HU" dirty="0" smtClean="0"/>
              <a:t>Kazne izriče: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predsednik VKK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prema pravilima  upravnog postupka</a:t>
            </a:r>
            <a:endParaRPr lang="hu-HU" dirty="0"/>
          </a:p>
          <a:p>
            <a:pPr indent="-254000" algn="just">
              <a:spcBef>
                <a:spcPts val="0"/>
              </a:spcBef>
            </a:pPr>
            <a:r>
              <a:rPr lang="hu-HU" dirty="0" smtClean="0"/>
              <a:t>rešenjem. </a:t>
            </a:r>
          </a:p>
          <a:p>
            <a:pPr indent="-254000" algn="just">
              <a:spcBef>
                <a:spcPts val="0"/>
              </a:spcBef>
            </a:pPr>
            <a:endParaRPr lang="hu-HU" sz="1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u-HU" dirty="0" smtClean="0"/>
              <a:t>Visina kazne iznosi od 5 000 - 500 000 forinti (17 – 1680 EUR)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80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b="1" dirty="0" smtClean="0"/>
              <a:t>2. Sprečavanje i smanjivanje gubitaka </a:t>
            </a:r>
          </a:p>
          <a:p>
            <a:pPr marL="0" indent="0" algn="just">
              <a:buNone/>
            </a:pPr>
            <a:endParaRPr lang="hu-HU" sz="1900" dirty="0" smtClean="0"/>
          </a:p>
          <a:p>
            <a:pPr marL="0" indent="0" algn="just">
              <a:buNone/>
            </a:pPr>
            <a:r>
              <a:rPr lang="hu-HU" sz="1900" dirty="0" smtClean="0"/>
              <a:t>U </a:t>
            </a:r>
            <a:r>
              <a:rPr lang="hu-HU" sz="1900" dirty="0" smtClean="0"/>
              <a:t>slučajevima kada otkrije </a:t>
            </a:r>
            <a:r>
              <a:rPr lang="hu-HU" sz="1900" dirty="0" smtClean="0"/>
              <a:t>nezakonito, nepravilno ili rasipničko trošenja javnog novca ili bogatstva države, u cilju sprečavanja i smanjivanja gubitka, VKK može da traži: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lphaLcParenR"/>
            </a:pPr>
            <a:r>
              <a:rPr lang="hu-HU" sz="1900" dirty="0" smtClean="0"/>
              <a:t>b</a:t>
            </a:r>
            <a:r>
              <a:rPr lang="hu-HU" sz="1900" dirty="0" smtClean="0"/>
              <a:t>lokiranje </a:t>
            </a:r>
            <a:r>
              <a:rPr lang="hu-HU" sz="1900" dirty="0" smtClean="0"/>
              <a:t>trezorskog ili bankarskog računa (osim za plate i zakonske obaveze uz plate),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lphaLcParenR"/>
            </a:pPr>
            <a:r>
              <a:rPr lang="hu-HU" sz="2000" dirty="0" smtClean="0"/>
              <a:t>o</a:t>
            </a:r>
            <a:r>
              <a:rPr lang="hu-HU" sz="2000" dirty="0" smtClean="0"/>
              <a:t>bustavu </a:t>
            </a:r>
            <a:r>
              <a:rPr lang="hu-HU" sz="2000" dirty="0" smtClean="0"/>
              <a:t>isplate sredstava podrške iz centralnog budžeta</a:t>
            </a:r>
            <a:r>
              <a:rPr lang="hu-HU" sz="1900" dirty="0" smtClean="0"/>
              <a:t>,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lphaLcParenR"/>
            </a:pPr>
            <a:r>
              <a:rPr lang="hu-HU" sz="2000" dirty="0" smtClean="0"/>
              <a:t>o</a:t>
            </a:r>
            <a:r>
              <a:rPr lang="hu-HU" sz="2000" dirty="0" smtClean="0"/>
              <a:t>bustavu </a:t>
            </a:r>
            <a:r>
              <a:rPr lang="hu-HU" sz="2000" dirty="0" smtClean="0"/>
              <a:t>islpate davanja 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osnovu</a:t>
            </a:r>
            <a:r>
              <a:rPr lang="hu-HU" sz="2000" dirty="0" smtClean="0"/>
              <a:t> </a:t>
            </a:r>
            <a:r>
              <a:rPr lang="hu-HU" sz="2000" dirty="0" smtClean="0"/>
              <a:t>poreza na lični dohodak (1%),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lphaLcParenR"/>
            </a:pPr>
            <a:r>
              <a:rPr lang="hu-HU" sz="2000" dirty="0" smtClean="0"/>
              <a:t>o</a:t>
            </a:r>
            <a:r>
              <a:rPr lang="hu-HU" sz="2000" dirty="0" smtClean="0"/>
              <a:t>bustavu </a:t>
            </a:r>
            <a:r>
              <a:rPr lang="hu-HU" sz="2000" dirty="0" smtClean="0"/>
              <a:t>povraćaja poreza na dodatu </a:t>
            </a:r>
            <a:r>
              <a:rPr lang="hu-HU" sz="2000" dirty="0" smtClean="0"/>
              <a:t>vrednost,</a:t>
            </a:r>
            <a:r>
              <a:rPr lang="en-US" sz="2000" dirty="0" smtClean="0"/>
              <a:t> </a:t>
            </a:r>
            <a:r>
              <a:rPr lang="hu-HU" sz="2000" dirty="0" smtClean="0"/>
              <a:t>organizacij</a:t>
            </a:r>
            <a:r>
              <a:rPr lang="sr-Latn-CS" sz="2000" dirty="0" smtClean="0"/>
              <a:t>ama</a:t>
            </a:r>
            <a:r>
              <a:rPr lang="hu-HU" sz="2000" dirty="0" smtClean="0"/>
              <a:t> </a:t>
            </a:r>
            <a:r>
              <a:rPr lang="hu-HU" sz="2000" dirty="0" smtClean="0"/>
              <a:t>nad kojima se vrši kontrola </a:t>
            </a:r>
            <a:endParaRPr lang="hu-HU" sz="19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hu-HU" sz="1900" dirty="0" smtClean="0"/>
              <a:t>Organ ili organizacija od koje se traži da preduzme navedene mere je </a:t>
            </a:r>
            <a:r>
              <a:rPr lang="hu-HU" sz="1900" dirty="0" smtClean="0"/>
              <a:t>dužan </a:t>
            </a:r>
            <a:r>
              <a:rPr lang="hu-HU" sz="1900" dirty="0" smtClean="0"/>
              <a:t>da ispuni zahtev u roku od 15 dana.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5111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b="1" dirty="0" smtClean="0"/>
              <a:t>3. </a:t>
            </a:r>
            <a:r>
              <a:rPr lang="hu-HU" sz="2400" b="1" dirty="0" smtClean="0"/>
              <a:t>Prav</a:t>
            </a:r>
            <a:r>
              <a:rPr lang="en-US" sz="2400" b="1" dirty="0" smtClean="0"/>
              <a:t>o </a:t>
            </a:r>
            <a:r>
              <a:rPr lang="en-US" sz="2400" b="1" dirty="0" err="1" smtClean="0"/>
              <a:t>sprovo</a:t>
            </a:r>
            <a:r>
              <a:rPr lang="sr-Latn-CS" sz="2400" b="1" dirty="0" smtClean="0"/>
              <a:t>đ</a:t>
            </a:r>
            <a:r>
              <a:rPr lang="en-US" sz="2400" b="1" dirty="0" err="1" smtClean="0"/>
              <a:t>enja</a:t>
            </a:r>
            <a:r>
              <a:rPr lang="hu-HU" sz="2400" b="1" dirty="0" smtClean="0"/>
              <a:t> </a:t>
            </a:r>
            <a:r>
              <a:rPr lang="hu-HU" sz="2400" b="1" dirty="0" smtClean="0"/>
              <a:t>potraživanja prema zakonu o parničnom postupku i direktan povraćaj budžetskih sredstava podrške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hu-HU" sz="2000" dirty="0" smtClean="0"/>
              <a:t>VKK može bez dodatnog punomoćja da nastavi postupak u ime ovlašćenog lica pred sudovima i drugim </a:t>
            </a:r>
            <a:r>
              <a:rPr lang="hu-HU" sz="2000" dirty="0" smtClean="0"/>
              <a:t>organima </a:t>
            </a:r>
            <a:r>
              <a:rPr lang="hu-HU" sz="2000" dirty="0" smtClean="0"/>
              <a:t>i trećim licima, u svrhu:</a:t>
            </a:r>
          </a:p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hu-HU" sz="2000" dirty="0" smtClean="0"/>
              <a:t>sprovođenja </a:t>
            </a:r>
            <a:r>
              <a:rPr lang="hu-HU" sz="2000" dirty="0" smtClean="0"/>
              <a:t>potraživanja prema zakonu o parničnom </a:t>
            </a:r>
            <a:r>
              <a:rPr lang="hu-HU" sz="2000" dirty="0" smtClean="0"/>
              <a:t>postupku </a:t>
            </a:r>
            <a:r>
              <a:rPr lang="hu-HU" sz="2000" dirty="0" smtClean="0"/>
              <a:t>i </a:t>
            </a:r>
            <a:r>
              <a:rPr lang="hu-HU" sz="2000" dirty="0" smtClean="0"/>
              <a:t>pravima </a:t>
            </a:r>
            <a:r>
              <a:rPr lang="hu-HU" sz="2000" dirty="0" smtClean="0"/>
              <a:t>subjekta kontrole, ili </a:t>
            </a:r>
          </a:p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hu-HU" sz="2000" dirty="0" smtClean="0"/>
              <a:t>p</a:t>
            </a:r>
            <a:r>
              <a:rPr lang="hu-HU" sz="2000" dirty="0" smtClean="0"/>
              <a:t>ovraćaja </a:t>
            </a:r>
            <a:r>
              <a:rPr lang="hu-HU" sz="2000" dirty="0" smtClean="0"/>
              <a:t>sredstava podrške iz budžeta</a:t>
            </a:r>
            <a:endParaRPr lang="hu-HU" sz="2000" dirty="0"/>
          </a:p>
          <a:p>
            <a:pPr algn="just">
              <a:spcBef>
                <a:spcPts val="1800"/>
              </a:spcBef>
            </a:pPr>
            <a:r>
              <a:rPr lang="hu-HU" sz="2000" dirty="0" smtClean="0"/>
              <a:t>budžetskih </a:t>
            </a:r>
            <a:r>
              <a:rPr lang="hu-HU" sz="2000" dirty="0" smtClean="0"/>
              <a:t>organizacija koje imaju najveći značaj za nacionalnu ekonomiju i nalaze se u trajnom vlasništvu države, odnosno u kojima je Vlada većinski akcionar</a:t>
            </a:r>
            <a:endParaRPr lang="hu-HU" sz="2000" dirty="0"/>
          </a:p>
          <a:p>
            <a:pPr algn="just">
              <a:spcBef>
                <a:spcPts val="1800"/>
              </a:spcBef>
            </a:pPr>
            <a:endParaRPr lang="hu-HU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9277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08512"/>
          </a:xfrm>
        </p:spPr>
        <p:txBody>
          <a:bodyPr/>
          <a:lstStyle/>
          <a:p>
            <a:pPr marL="0" indent="0" algn="ctr">
              <a:buNone/>
            </a:pPr>
            <a:endParaRPr lang="hu-HU" sz="2400" b="1" dirty="0" smtClean="0"/>
          </a:p>
          <a:p>
            <a:pPr marL="0" indent="0" algn="ctr">
              <a:buNone/>
            </a:pPr>
            <a:r>
              <a:rPr lang="hu-HU" sz="2400" b="1" dirty="0" smtClean="0"/>
              <a:t>4. Zajednička kontrola po osnovu sporazuma o saradnji;</a:t>
            </a:r>
          </a:p>
          <a:p>
            <a:pPr marL="0" indent="0" algn="ctr">
              <a:buNone/>
            </a:pPr>
            <a:endParaRPr lang="hu-HU" sz="2400" b="1" dirty="0" smtClean="0"/>
          </a:p>
          <a:p>
            <a:pPr marL="0" indent="0" algn="ctr">
              <a:buNone/>
            </a:pPr>
            <a:endParaRPr lang="hu-HU" sz="2400" b="1" dirty="0" smtClean="0"/>
          </a:p>
          <a:p>
            <a:pPr algn="just"/>
            <a:r>
              <a:rPr lang="hu-HU" sz="2400" dirty="0" smtClean="0"/>
              <a:t>Po osnovu sporazuma o saradnji, VKK može da vrši zajedničke kontrole u saradnji sa zvaničnim nadzornim i kontrolnim organizacijama. (Na primer, nacionalna Uprava za porez i carinu ili Finansijski nadzorni organ)</a:t>
            </a:r>
          </a:p>
          <a:p>
            <a:pPr marL="0" indent="0" algn="just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26120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5. Konsultantske aktivnosti</a:t>
            </a:r>
          </a:p>
          <a:p>
            <a:pPr marL="0" indent="0">
              <a:buNone/>
            </a:pPr>
            <a:r>
              <a:rPr lang="hu-HU" sz="2000" dirty="0" smtClean="0"/>
              <a:t>Odlukom Vlade ili u okviru nadležnosti premijera, odnosno ministra uprave, VKK obavlja konsustantske aktivnosti. </a:t>
            </a:r>
          </a:p>
          <a:p>
            <a:pPr indent="-163513" algn="just">
              <a:spcBef>
                <a:spcPts val="1200"/>
              </a:spcBef>
            </a:pPr>
            <a:r>
              <a:rPr lang="hu-HU" sz="2000" dirty="0" smtClean="0"/>
              <a:t>Nalog za konsultantsku aktivnost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hu-HU" sz="2000" dirty="0" smtClean="0"/>
              <a:t>s</a:t>
            </a:r>
            <a:r>
              <a:rPr lang="hu-HU" sz="2000" dirty="0" smtClean="0"/>
              <a:t>e </a:t>
            </a:r>
            <a:r>
              <a:rPr lang="hu-HU" sz="2000" dirty="0" smtClean="0"/>
              <a:t>dostavlja u pisanoj formi </a:t>
            </a:r>
            <a:r>
              <a:rPr lang="hu-HU" sz="2000" dirty="0" smtClean="0"/>
              <a:t>u slučajevima kada </a:t>
            </a:r>
            <a:r>
              <a:rPr lang="hu-HU" sz="2000" dirty="0" smtClean="0"/>
              <a:t>se konsultska </a:t>
            </a:r>
            <a:r>
              <a:rPr lang="hu-HU" sz="2000" dirty="0" smtClean="0"/>
              <a:t>aktivnost </a:t>
            </a:r>
            <a:r>
              <a:rPr lang="hu-HU" sz="2000" dirty="0" smtClean="0"/>
              <a:t>odvija u pisanoj formi;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hu-HU" sz="2000" dirty="0" smtClean="0"/>
              <a:t>može biti verbalan </a:t>
            </a:r>
            <a:r>
              <a:rPr lang="hu-HU" sz="2000" dirty="0" smtClean="0"/>
              <a:t>ako </a:t>
            </a:r>
            <a:r>
              <a:rPr lang="hu-HU" sz="2000" dirty="0" smtClean="0"/>
              <a:t>se konsultska </a:t>
            </a:r>
            <a:r>
              <a:rPr lang="hu-HU" sz="2000" dirty="0" smtClean="0"/>
              <a:t>aktivnost </a:t>
            </a:r>
            <a:r>
              <a:rPr lang="hu-HU" sz="2000" dirty="0" smtClean="0"/>
              <a:t>odvija verbalno; </a:t>
            </a:r>
          </a:p>
          <a:p>
            <a:pPr marL="625475" indent="-177800" algn="just">
              <a:spcBef>
                <a:spcPts val="0"/>
              </a:spcBef>
              <a:buFont typeface="Calibri" pitchFamily="34" charset="0"/>
              <a:buChar char="-"/>
            </a:pPr>
            <a:r>
              <a:rPr lang="hu-HU" sz="2000" dirty="0" smtClean="0"/>
              <a:t>sadrži predmet, zadatke, ciljeve i formu konsultantske aktivnosti, kao i rokove.</a:t>
            </a:r>
          </a:p>
          <a:p>
            <a:pPr indent="-163513" algn="just">
              <a:spcBef>
                <a:spcPts val="1200"/>
              </a:spcBef>
            </a:pPr>
            <a:r>
              <a:rPr lang="hu-HU" sz="2000" dirty="0" smtClean="0"/>
              <a:t>U cilju vršenja konsultantske uloge, VKK može da traži od bilo kog organa, centralne ili lokalne organizacije, poslovne organizacije ili lica, da dostave neophodne podatke i potvrde određenu informaciju, odnosno dokument. </a:t>
            </a:r>
          </a:p>
          <a:p>
            <a:pPr indent="-163513" algn="just">
              <a:spcBef>
                <a:spcPts val="1200"/>
              </a:spcBef>
            </a:pPr>
            <a:r>
              <a:rPr lang="hu-HU" sz="2000" dirty="0" smtClean="0"/>
              <a:t>U toku vršenja konsultantske aktivnosti, ne dostavljaju se izveštaji. </a:t>
            </a:r>
            <a:endParaRPr lang="hu-HU" sz="2000" dirty="0"/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8104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endParaRPr lang="hu-HU" dirty="0" smtClean="0"/>
          </a:p>
          <a:p>
            <a:pPr marL="514350" indent="-514350">
              <a:buFont typeface="+mj-lt"/>
              <a:buAutoNum type="arabicPeriod" startAt="4"/>
            </a:pPr>
            <a:endParaRPr lang="hu-HU" dirty="0"/>
          </a:p>
          <a:p>
            <a:pPr marL="514350" indent="-514350">
              <a:buFont typeface="+mj-lt"/>
              <a:buAutoNum type="arabicPeriod" startAt="4"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4"/>
            </a:pPr>
            <a:r>
              <a:rPr lang="hu-HU" b="1" dirty="0" smtClean="0"/>
              <a:t>Rezultati rada VKK u protekle dve godine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9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 bwMode="auto">
          <a:xfrm>
            <a:off x="468313" y="1484313"/>
            <a:ext cx="8229600" cy="5032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/>
            <a:r>
              <a:rPr lang="hu-HU" sz="2800" b="1" dirty="0" smtClean="0"/>
              <a:t>Rezultati rada VKK u protekle dve godine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 bwMode="auto">
          <a:xfrm>
            <a:off x="428596" y="1500174"/>
            <a:ext cx="8229600" cy="460851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sz="2600" dirty="0" smtClean="0">
              <a:solidFill>
                <a:srgbClr val="FF0000"/>
              </a:solidFill>
            </a:endParaRPr>
          </a:p>
          <a:p>
            <a:r>
              <a:rPr lang="hu-HU" sz="2600" dirty="0" smtClean="0"/>
              <a:t>54 postupka kontrole (25 je u toku)</a:t>
            </a:r>
          </a:p>
          <a:p>
            <a:pPr>
              <a:spcBef>
                <a:spcPct val="0"/>
              </a:spcBef>
            </a:pPr>
            <a:r>
              <a:rPr lang="hu-HU" sz="2600" dirty="0" smtClean="0"/>
              <a:t>44  otkrivena slučaja /optužbe</a:t>
            </a:r>
          </a:p>
          <a:p>
            <a:pPr>
              <a:spcBef>
                <a:spcPct val="0"/>
              </a:spcBef>
            </a:pPr>
            <a:r>
              <a:rPr lang="hu-HU" sz="2600" dirty="0" smtClean="0"/>
              <a:t>4.6 milijardi forinti (15.4 miliona evra) sredstava podrške iz budžeta je vraćeno ili zadržano u budžetu</a:t>
            </a:r>
          </a:p>
          <a:p>
            <a:pPr>
              <a:spcBef>
                <a:spcPct val="0"/>
              </a:spcBef>
            </a:pPr>
            <a:r>
              <a:rPr lang="hu-HU" sz="2600" dirty="0" smtClean="0"/>
              <a:t>Predlog za povraćaj 8.3 milijardi forinti (27.8 milina evra) podrške (zbog zloupotrebe)</a:t>
            </a:r>
          </a:p>
          <a:p>
            <a:pPr>
              <a:spcBef>
                <a:spcPct val="0"/>
              </a:spcBef>
            </a:pPr>
            <a:r>
              <a:rPr lang="hu-HU" sz="2600" dirty="0" smtClean="0"/>
              <a:t>8.01 milijardi forinti (26.9 miliona evra) potraživanja prema zakonu o parničnom postupku je </a:t>
            </a:r>
            <a:r>
              <a:rPr lang="hu-HU" sz="2600" dirty="0" smtClean="0"/>
              <a:t>obelodanjeno</a:t>
            </a:r>
            <a:endParaRPr lang="hu-HU" sz="2600" dirty="0" smtClean="0"/>
          </a:p>
          <a:p>
            <a:r>
              <a:rPr lang="hu-HU" sz="2600" dirty="0" smtClean="0"/>
              <a:t>31 </a:t>
            </a:r>
            <a:r>
              <a:rPr lang="hu-HU" sz="2600" dirty="0" smtClean="0"/>
              <a:t>milijarda </a:t>
            </a:r>
            <a:r>
              <a:rPr lang="hu-HU" sz="2600" dirty="0" smtClean="0"/>
              <a:t>forinti (104 miliona evra) finansijske štete izazvane kriminalnim aktivnostima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783638" y="6356350"/>
            <a:ext cx="395287" cy="501650"/>
          </a:xfrm>
        </p:spPr>
        <p:txBody>
          <a:bodyPr/>
          <a:lstStyle/>
          <a:p>
            <a:pPr>
              <a:defRPr/>
            </a:pPr>
            <a:fld id="{480E9DC8-44DE-4ACD-B56A-74D6B553D960}" type="slidenum">
              <a:rPr lang="hu-HU" sz="1000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hu-H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50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hu-HU" dirty="0">
              <a:solidFill>
                <a:prstClr val="black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8407972"/>
              </p:ext>
            </p:extLst>
          </p:nvPr>
        </p:nvGraphicFramePr>
        <p:xfrm>
          <a:off x="457200" y="2420938"/>
          <a:ext cx="8229600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83568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Uticaj kontrole VKK na budžet (milioni evra)</a:t>
            </a:r>
            <a:endParaRPr lang="hu-HU" sz="28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1553781" y="606123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70,1 Izbalansiraniji budžet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907704" y="537321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Budžetska podrška: produžena ili obustavljena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919939" y="4437112"/>
            <a:ext cx="149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Predlog za plaćanje</a:t>
            </a:r>
            <a:endParaRPr lang="hu-HU" sz="12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21833" y="3270175"/>
            <a:ext cx="149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Obelodanjena potraživanja kroz građanske parnice</a:t>
            </a:r>
            <a:endParaRPr lang="hu-HU" sz="12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5713249" y="5188550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Operativni troškovi VKK, jun 2010 – 32. decembar 2011.</a:t>
            </a:r>
            <a:endParaRPr lang="hu-HU" sz="1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08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hu-HU">
              <a:solidFill>
                <a:prstClr val="black"/>
              </a:solidFill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92814693"/>
              </p:ext>
            </p:extLst>
          </p:nvPr>
        </p:nvGraphicFramePr>
        <p:xfrm>
          <a:off x="1403648" y="2708920"/>
          <a:ext cx="648072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95536" y="1519931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Operativni troškovi i uticaj na budžet / </a:t>
            </a:r>
            <a:r>
              <a:rPr lang="hu-HU" sz="2800" b="1" dirty="0" smtClean="0"/>
              <a:t>osoba</a:t>
            </a:r>
            <a:endParaRPr lang="hu-HU" sz="2800" b="1" dirty="0" smtClean="0"/>
          </a:p>
          <a:p>
            <a:pPr algn="ctr"/>
            <a:r>
              <a:rPr lang="hu-HU" sz="2800" b="1" dirty="0" smtClean="0"/>
              <a:t>(hiljade evra)</a:t>
            </a:r>
            <a:endParaRPr lang="hu-HU" sz="28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2987824" y="580526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Operativni troćkovi po osobi</a:t>
            </a:r>
            <a:endParaRPr lang="hu-HU" sz="1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148064" y="58975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Uticaj na budžet po osobi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xmlns="" val="42877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514350" indent="-514350" algn="ctr">
              <a:buFont typeface="+mj-lt"/>
              <a:buAutoNum type="arabicPeriod" startAt="5"/>
            </a:pPr>
            <a:r>
              <a:rPr lang="hu-HU" b="1" dirty="0" smtClean="0"/>
              <a:t>Kontrolne procedure VKK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0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457200" indent="-457200" algn="ctr">
              <a:spcBef>
                <a:spcPct val="0"/>
              </a:spcBef>
              <a:buFont typeface="+mj-lt"/>
              <a:buAutoNum type="arabicPeriod"/>
              <a:defRPr/>
            </a:pPr>
            <a:r>
              <a:rPr lang="hu-HU" sz="3600" b="1" dirty="0" smtClean="0"/>
              <a:t>Predstavljanje Vladine kancelarije za kontrolu</a:t>
            </a:r>
          </a:p>
          <a:p>
            <a:pPr marL="457200" indent="-457200" algn="ctr">
              <a:spcBef>
                <a:spcPct val="0"/>
              </a:spcBef>
              <a:buFont typeface="+mj-lt"/>
              <a:buAutoNum type="arabicPeriod"/>
              <a:defRPr/>
            </a:pPr>
            <a:endParaRPr lang="hu-HU" sz="36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0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artalom helye 2"/>
          <p:cNvSpPr>
            <a:spLocks noGrp="1"/>
          </p:cNvSpPr>
          <p:nvPr>
            <p:ph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hu-HU" sz="2400" dirty="0" smtClean="0"/>
              <a:t>Funkcionisanje javnog fonda </a:t>
            </a:r>
            <a:r>
              <a:rPr lang="hu-HU" sz="2400" dirty="0" smtClean="0"/>
              <a:t>2006 - 2010</a:t>
            </a:r>
          </a:p>
        </p:txBody>
      </p:sp>
      <p:sp>
        <p:nvSpPr>
          <p:cNvPr id="5" name="Lekerekített téglalap 4"/>
          <p:cNvSpPr/>
          <p:nvPr/>
        </p:nvSpPr>
        <p:spPr>
          <a:xfrm>
            <a:off x="239866" y="3026498"/>
            <a:ext cx="151130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hu-HU" dirty="0" smtClean="0">
                <a:solidFill>
                  <a:prstClr val="white"/>
                </a:solidFill>
              </a:rPr>
              <a:t>Ugovor o podršci ministarstva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5071196" y="2132856"/>
            <a:ext cx="1512888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hu-HU" dirty="0" smtClean="0">
                <a:solidFill>
                  <a:prstClr val="white"/>
                </a:solidFill>
              </a:rPr>
              <a:t>Umetnici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2904925" y="3085378"/>
            <a:ext cx="1081087" cy="935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hu-HU" dirty="0" smtClean="0">
                <a:solidFill>
                  <a:prstClr val="white"/>
                </a:solidFill>
              </a:rPr>
              <a:t>Javni fond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2" name="Lekerekített téglalap 11"/>
          <p:cNvSpPr/>
          <p:nvPr/>
        </p:nvSpPr>
        <p:spPr>
          <a:xfrm>
            <a:off x="5174601" y="4071794"/>
            <a:ext cx="1512887" cy="46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hu-HU" dirty="0" smtClean="0">
                <a:solidFill>
                  <a:prstClr val="white"/>
                </a:solidFill>
              </a:rPr>
              <a:t>Banke</a:t>
            </a:r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3" name="Jobbra nyíl 12"/>
          <p:cNvSpPr/>
          <p:nvPr/>
        </p:nvSpPr>
        <p:spPr>
          <a:xfrm>
            <a:off x="1876773" y="3264765"/>
            <a:ext cx="800100" cy="576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320" name="Szövegdoboz 14"/>
          <p:cNvSpPr txBox="1">
            <a:spLocks noChangeArrowheads="1"/>
          </p:cNvSpPr>
          <p:nvPr/>
        </p:nvSpPr>
        <p:spPr bwMode="auto">
          <a:xfrm>
            <a:off x="1739900" y="2526329"/>
            <a:ext cx="131993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u-HU" sz="1400" dirty="0" smtClean="0">
                <a:solidFill>
                  <a:srgbClr val="000000"/>
                </a:solidFill>
              </a:rPr>
              <a:t>18.3 milijardi </a:t>
            </a:r>
            <a:r>
              <a:rPr lang="hu-HU" sz="1400" dirty="0" smtClean="0">
                <a:solidFill>
                  <a:srgbClr val="000000"/>
                </a:solidFill>
              </a:rPr>
              <a:t>forinti =</a:t>
            </a:r>
            <a:r>
              <a:rPr lang="hu-HU" sz="1400" dirty="0" smtClean="0">
                <a:solidFill>
                  <a:srgbClr val="000000"/>
                </a:solidFill>
              </a:rPr>
              <a:t>61.4 </a:t>
            </a:r>
            <a:r>
              <a:rPr lang="hu-HU" sz="1400" dirty="0" smtClean="0">
                <a:solidFill>
                  <a:srgbClr val="000000"/>
                </a:solidFill>
              </a:rPr>
              <a:t>miliona evra</a:t>
            </a:r>
            <a:endParaRPr lang="hu-HU" sz="1400" dirty="0">
              <a:solidFill>
                <a:srgbClr val="000000"/>
              </a:solidFill>
            </a:endParaRPr>
          </a:p>
        </p:txBody>
      </p:sp>
      <p:sp>
        <p:nvSpPr>
          <p:cNvPr id="13321" name="Szövegdoboz 15"/>
          <p:cNvSpPr txBox="1">
            <a:spLocks noChangeArrowheads="1"/>
          </p:cNvSpPr>
          <p:nvPr/>
        </p:nvSpPr>
        <p:spPr bwMode="auto">
          <a:xfrm>
            <a:off x="4095290" y="2787939"/>
            <a:ext cx="124506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u-HU" sz="1400" dirty="0" smtClean="0">
                <a:solidFill>
                  <a:srgbClr val="000000"/>
                </a:solidFill>
              </a:rPr>
              <a:t>21.3 milijarde </a:t>
            </a:r>
            <a:r>
              <a:rPr lang="hu-HU" sz="1400" dirty="0" smtClean="0">
                <a:solidFill>
                  <a:srgbClr val="000000"/>
                </a:solidFill>
              </a:rPr>
              <a:t>forinti = </a:t>
            </a:r>
            <a:r>
              <a:rPr lang="hu-HU" sz="1400" dirty="0" smtClean="0">
                <a:solidFill>
                  <a:srgbClr val="000000"/>
                </a:solidFill>
              </a:rPr>
              <a:t>71.4 miliona evra</a:t>
            </a:r>
            <a:endParaRPr lang="hu-HU" sz="1400" dirty="0">
              <a:solidFill>
                <a:srgbClr val="000000"/>
              </a:solidFill>
            </a:endParaRPr>
          </a:p>
        </p:txBody>
      </p:sp>
      <p:sp>
        <p:nvSpPr>
          <p:cNvPr id="24" name="Jobbra nyíl 23"/>
          <p:cNvSpPr/>
          <p:nvPr/>
        </p:nvSpPr>
        <p:spPr>
          <a:xfrm>
            <a:off x="6897688" y="2852936"/>
            <a:ext cx="576262" cy="100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3323" name="Szövegdoboz 24"/>
          <p:cNvSpPr txBox="1">
            <a:spLocks noChangeArrowheads="1"/>
          </p:cNvSpPr>
          <p:nvPr/>
        </p:nvSpPr>
        <p:spPr bwMode="auto">
          <a:xfrm>
            <a:off x="7702549" y="2987065"/>
            <a:ext cx="126193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u-HU" sz="1400" dirty="0" smtClean="0">
                <a:solidFill>
                  <a:srgbClr val="000000"/>
                </a:solidFill>
              </a:rPr>
              <a:t>5.1 </a:t>
            </a:r>
            <a:r>
              <a:rPr lang="hu-HU" sz="1400" dirty="0" smtClean="0">
                <a:solidFill>
                  <a:srgbClr val="000000"/>
                </a:solidFill>
              </a:rPr>
              <a:t>milijardi</a:t>
            </a:r>
            <a:r>
              <a:rPr lang="hu-HU" sz="1400" dirty="0" smtClean="0">
                <a:solidFill>
                  <a:srgbClr val="000000"/>
                </a:solidFill>
              </a:rPr>
              <a:t> </a:t>
            </a:r>
            <a:r>
              <a:rPr lang="hu-HU" sz="1400" dirty="0" smtClean="0">
                <a:solidFill>
                  <a:srgbClr val="000000"/>
                </a:solidFill>
              </a:rPr>
              <a:t>forinti = </a:t>
            </a:r>
            <a:r>
              <a:rPr lang="hu-HU" sz="1400" dirty="0" smtClean="0">
                <a:solidFill>
                  <a:srgbClr val="000000"/>
                </a:solidFill>
              </a:rPr>
              <a:t>17.1 miliona evra bankarskih dugova</a:t>
            </a:r>
            <a:endParaRPr lang="hu-HU" sz="1400" dirty="0">
              <a:solidFill>
                <a:srgbClr val="000000"/>
              </a:solidFill>
            </a:endParaRPr>
          </a:p>
        </p:txBody>
      </p:sp>
      <p:cxnSp>
        <p:nvCxnSpPr>
          <p:cNvPr id="35" name="Görbe összekötő 34"/>
          <p:cNvCxnSpPr>
            <a:stCxn id="11" idx="2"/>
            <a:endCxn id="12" idx="1"/>
          </p:cNvCxnSpPr>
          <p:nvPr/>
        </p:nvCxnSpPr>
        <p:spPr>
          <a:xfrm rot="16200000" flipH="1">
            <a:off x="4167665" y="3298220"/>
            <a:ext cx="284741" cy="1729132"/>
          </a:xfrm>
          <a:prstGeom prst="curvedConnector2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örbe összekötő 39"/>
          <p:cNvCxnSpPr>
            <a:stCxn id="11" idx="0"/>
            <a:endCxn id="10" idx="1"/>
          </p:cNvCxnSpPr>
          <p:nvPr/>
        </p:nvCxnSpPr>
        <p:spPr>
          <a:xfrm rot="5400000" flipH="1" flipV="1">
            <a:off x="3908278" y="1922461"/>
            <a:ext cx="700109" cy="1625727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Szövegdoboz 40"/>
          <p:cNvSpPr txBox="1">
            <a:spLocks noChangeArrowheads="1"/>
          </p:cNvSpPr>
          <p:nvPr/>
        </p:nvSpPr>
        <p:spPr bwMode="auto">
          <a:xfrm>
            <a:off x="5364956" y="2852936"/>
            <a:ext cx="12382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u-HU" sz="1400" dirty="0" smtClean="0">
                <a:solidFill>
                  <a:srgbClr val="000000"/>
                </a:solidFill>
              </a:rPr>
              <a:t>Krediti i neovlašćena davanja</a:t>
            </a:r>
            <a:endParaRPr lang="hu-HU" sz="1400" dirty="0">
              <a:solidFill>
                <a:srgbClr val="000000"/>
              </a:solidFill>
            </a:endParaRPr>
          </a:p>
        </p:txBody>
      </p:sp>
      <p:cxnSp>
        <p:nvCxnSpPr>
          <p:cNvPr id="25" name="Egyenes összekötő nyíllal 24"/>
          <p:cNvCxnSpPr/>
          <p:nvPr/>
        </p:nvCxnSpPr>
        <p:spPr>
          <a:xfrm>
            <a:off x="5340350" y="2637681"/>
            <a:ext cx="0" cy="14374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476018" y="4869160"/>
            <a:ext cx="61833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b="1" dirty="0" smtClean="0"/>
              <a:t>Ministarstvo</a:t>
            </a:r>
            <a:r>
              <a:rPr lang="hu-HU" sz="1400" dirty="0" smtClean="0"/>
              <a:t>: nepokrivene dugoročne obaveze, prihvatanje vanrednih plaćanja</a:t>
            </a:r>
            <a:endParaRPr lang="hu-HU" sz="1400" dirty="0" smtClean="0"/>
          </a:p>
          <a:p>
            <a:pPr algn="just"/>
            <a:r>
              <a:rPr lang="hu-HU" sz="1400" b="1" dirty="0" smtClean="0"/>
              <a:t>Javni fond</a:t>
            </a:r>
            <a:r>
              <a:rPr lang="hu-HU" sz="1400" dirty="0" smtClean="0"/>
              <a:t>: podrška koja prekoračuje budžet, prekomerni operativni troškovi, neosnovane isplate ugovora, vanredne subvencije, vanredna podrška umetnicima, 1.3 milijardi </a:t>
            </a:r>
            <a:r>
              <a:rPr lang="hu-HU" sz="1400" dirty="0" smtClean="0"/>
              <a:t>forinti (</a:t>
            </a:r>
            <a:r>
              <a:rPr lang="hu-HU" sz="1400" dirty="0" smtClean="0"/>
              <a:t>4.3 miliona evra) povratnih sredstava podrške, zaobilaženjem procedure javnih nabavki </a:t>
            </a:r>
            <a:endParaRPr lang="hu-HU" sz="1400" dirty="0"/>
          </a:p>
        </p:txBody>
      </p:sp>
      <p:sp>
        <p:nvSpPr>
          <p:cNvPr id="22" name="Jobbra nyíl 21"/>
          <p:cNvSpPr/>
          <p:nvPr/>
        </p:nvSpPr>
        <p:spPr>
          <a:xfrm>
            <a:off x="6732240" y="5157192"/>
            <a:ext cx="576064" cy="5024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7452320" y="4500498"/>
            <a:ext cx="12961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3.7 milijardi  forinti </a:t>
            </a:r>
            <a:r>
              <a:rPr lang="hu-HU" sz="1400" dirty="0" smtClean="0"/>
              <a:t>vraćeno zbog optužbi o zloupotrebi sredstava,</a:t>
            </a:r>
            <a:endParaRPr lang="hu-HU" sz="1400" dirty="0" smtClean="0"/>
          </a:p>
          <a:p>
            <a:pPr algn="ctr"/>
            <a:r>
              <a:rPr lang="hu-HU" sz="1400" dirty="0" smtClean="0"/>
              <a:t>3 </a:t>
            </a:r>
            <a:r>
              <a:rPr lang="hu-HU" sz="1400" dirty="0" smtClean="0"/>
              <a:t>mil. </a:t>
            </a:r>
            <a:r>
              <a:rPr lang="hu-HU" sz="1400" dirty="0" smtClean="0"/>
              <a:t>forinti </a:t>
            </a:r>
            <a:r>
              <a:rPr lang="hu-HU" sz="1400" dirty="0" smtClean="0"/>
              <a:t>kazni zbog javnih nabavki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xmlns="" val="338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 algn="ctr">
              <a:buNone/>
            </a:pPr>
            <a:r>
              <a:rPr lang="hu-HU" b="1" dirty="0" smtClean="0"/>
              <a:t>Hvala na pažnji.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634082"/>
          </a:xfrm>
        </p:spPr>
        <p:txBody>
          <a:bodyPr/>
          <a:lstStyle/>
          <a:p>
            <a:r>
              <a:rPr lang="hu-HU" sz="3600" cap="small" dirty="0" smtClean="0">
                <a:solidFill>
                  <a:prstClr val="black"/>
                </a:solidFill>
              </a:rPr>
              <a:t>Sistem kontrole javnih finansija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3793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sz="2400" dirty="0" smtClean="0"/>
              <a:t>Eksterna (zakonodavna) kontrola           Državna revizorska 						kancelarija</a:t>
            </a:r>
          </a:p>
          <a:p>
            <a:pPr marL="514350" indent="-514350">
              <a:spcBef>
                <a:spcPts val="2400"/>
              </a:spcBef>
              <a:buFont typeface="+mj-lt"/>
              <a:buAutoNum type="alphaLcParenR"/>
            </a:pPr>
            <a:r>
              <a:rPr lang="hu-HU" sz="2400" dirty="0" smtClean="0"/>
              <a:t>Konrola na nivou vlade</a:t>
            </a:r>
          </a:p>
          <a:p>
            <a:pPr marL="1341438" indent="0">
              <a:spcBef>
                <a:spcPts val="0"/>
              </a:spcBef>
              <a:buNone/>
            </a:pPr>
            <a:r>
              <a:rPr lang="hu-HU" sz="2400" b="1" dirty="0" smtClean="0"/>
              <a:t>Vladina kancelarija za kontrolu (VKK)</a:t>
            </a:r>
            <a:br>
              <a:rPr lang="hu-HU" sz="2400" b="1" dirty="0" smtClean="0"/>
            </a:br>
            <a:r>
              <a:rPr lang="hu-HU" sz="2400" dirty="0" smtClean="0"/>
              <a:t>Organizacija za kontrolu evropskih fondova  </a:t>
            </a:r>
            <a:br>
              <a:rPr lang="hu-HU" sz="2400" dirty="0" smtClean="0"/>
            </a:br>
            <a:r>
              <a:rPr lang="hu-HU" sz="2400" dirty="0" smtClean="0"/>
              <a:t>Državni trezor</a:t>
            </a:r>
          </a:p>
          <a:p>
            <a:pPr marL="514350" indent="-514350">
              <a:spcBef>
                <a:spcPts val="2400"/>
              </a:spcBef>
              <a:buFont typeface="+mj-lt"/>
              <a:buAutoNum type="alphaLcParenR" startAt="3"/>
            </a:pPr>
            <a:r>
              <a:rPr lang="hu-HU" sz="2400" dirty="0" smtClean="0"/>
              <a:t>Interni sistem kontrole</a:t>
            </a:r>
            <a:endParaRPr lang="hu-HU" sz="2400" dirty="0"/>
          </a:p>
        </p:txBody>
      </p:sp>
      <p:sp>
        <p:nvSpPr>
          <p:cNvPr id="4" name="Jobbra nyíl 3"/>
          <p:cNvSpPr/>
          <p:nvPr/>
        </p:nvSpPr>
        <p:spPr>
          <a:xfrm>
            <a:off x="4729514" y="247345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331640" y="350100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1348016" y="387964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1331640" y="42746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3995936" y="494116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716016" y="4725144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Vrši se preko sistema interne kontrole budžetskih institucija (interna revizija je uključena)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207846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u-HU" b="1" dirty="0" smtClean="0"/>
              <a:t>Vladina kancelarija za kontrolu:</a:t>
            </a:r>
          </a:p>
          <a:p>
            <a:pPr marL="0" indent="0" algn="ctr">
              <a:buNone/>
            </a:pPr>
            <a:endParaRPr lang="hu-HU" dirty="0"/>
          </a:p>
          <a:p>
            <a:pPr algn="just">
              <a:buFont typeface="Arial" pitchFamily="34" charset="0"/>
              <a:buChar char="•"/>
            </a:pPr>
            <a:r>
              <a:rPr lang="hu-HU" dirty="0" smtClean="0"/>
              <a:t>Nezavisna u odnosu na organizacije koje nadzire,</a:t>
            </a:r>
          </a:p>
          <a:p>
            <a:pPr algn="just">
              <a:buFont typeface="Arial" pitchFamily="34" charset="0"/>
              <a:buChar char="•"/>
            </a:pPr>
            <a:r>
              <a:rPr lang="hu-HU" dirty="0" smtClean="0"/>
              <a:t>Prvenstveno proverava korišćenje javnih sredstava, upravljanje i čuvanje nacionalnog bogatstva, delotvorno, efikasno i ekonomično vršenje javnih dužnosti</a:t>
            </a:r>
          </a:p>
          <a:p>
            <a:pPr algn="just">
              <a:buFont typeface="Arial" pitchFamily="34" charset="0"/>
              <a:buChar char="•"/>
            </a:pPr>
            <a:r>
              <a:rPr lang="hu-HU" dirty="0" smtClean="0"/>
              <a:t>Objektivnost, utvrđivanje činjenica, donošenje zaključaka i formulisanje predloga</a:t>
            </a:r>
          </a:p>
          <a:p>
            <a:pPr algn="just">
              <a:buFont typeface="Arial" pitchFamily="34" charset="0"/>
              <a:buChar char="•"/>
            </a:pPr>
            <a:r>
              <a:rPr lang="hu-HU" dirty="0" smtClean="0"/>
              <a:t>Kontrolna i konsultativna funkcija</a:t>
            </a:r>
          </a:p>
          <a:p>
            <a:pPr algn="just">
              <a:buFont typeface="Arial" pitchFamily="34" charset="0"/>
              <a:buChar char="•"/>
            </a:pPr>
            <a:endParaRPr lang="hu-HU" dirty="0" smtClean="0"/>
          </a:p>
          <a:p>
            <a:pPr marL="0" indent="0" algn="just">
              <a:buNone/>
            </a:pPr>
            <a:r>
              <a:rPr lang="hu-HU" dirty="0" smtClean="0"/>
              <a:t>VKK izveštava o sprovedenim istragama. </a:t>
            </a:r>
          </a:p>
          <a:p>
            <a:pPr algn="just">
              <a:buFont typeface="Arial" pitchFamily="34" charset="0"/>
              <a:buChar char="•"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28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562074"/>
          </a:xfrm>
        </p:spPr>
        <p:txBody>
          <a:bodyPr/>
          <a:lstStyle/>
          <a:p>
            <a:r>
              <a:rPr lang="hu-HU" sz="3600" cap="small" dirty="0" smtClean="0">
                <a:solidFill>
                  <a:prstClr val="black"/>
                </a:solidFill>
              </a:rPr>
              <a:t>Pravni status VKK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0993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sz="2600" dirty="0" smtClean="0"/>
              <a:t>VKK je državna kontrolna organizacija  koju imenuje Vlada</a:t>
            </a:r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hu-HU" sz="2600" dirty="0" smtClean="0"/>
              <a:t>Centralna kancelarija (uspostavljena uredbom Vlade, centralna administrativna organizacija pod kontrolom ministra)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hu-HU" sz="2800" dirty="0" smtClean="0"/>
              <a:t>Pod kontrolom ministra uprave</a:t>
            </a:r>
          </a:p>
          <a:p>
            <a:pPr marL="457200" indent="-4572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hu-HU" sz="2800" dirty="0" smtClean="0"/>
              <a:t>Predsednika VKK imenuje/razrešava premijer na predlog ministra uprave</a:t>
            </a:r>
            <a:endParaRPr lang="hu-HU" sz="2800" dirty="0"/>
          </a:p>
          <a:p>
            <a:pPr marL="0" indent="0" algn="just">
              <a:spcBef>
                <a:spcPts val="600"/>
              </a:spcBef>
              <a:buNone/>
            </a:pPr>
            <a:endParaRPr lang="hu-HU" sz="2800" dirty="0"/>
          </a:p>
          <a:p>
            <a:pPr marL="814388" indent="-457200" algn="just">
              <a:spcBef>
                <a:spcPts val="600"/>
              </a:spcBef>
              <a:buFont typeface="Arial" pitchFamily="34" charset="0"/>
              <a:buChar char="•"/>
            </a:pPr>
            <a:endParaRPr lang="hu-HU" sz="2600" dirty="0" smtClean="0"/>
          </a:p>
          <a:p>
            <a:pPr marL="357188" indent="0" algn="just">
              <a:spcBef>
                <a:spcPts val="600"/>
              </a:spcBef>
              <a:buNone/>
            </a:pPr>
            <a:endParaRPr lang="hu-HU" sz="26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7655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634082"/>
          </a:xfrm>
        </p:spPr>
        <p:txBody>
          <a:bodyPr/>
          <a:lstStyle/>
          <a:p>
            <a:r>
              <a:rPr lang="hu-HU" sz="3600" cap="small" dirty="0" smtClean="0">
                <a:solidFill>
                  <a:prstClr val="black"/>
                </a:solidFill>
              </a:rPr>
              <a:t>Pravni satatus VKK </a:t>
            </a:r>
            <a:r>
              <a:rPr lang="hu-HU" sz="3600" cap="small" dirty="0" smtClean="0"/>
              <a:t>II. </a:t>
            </a:r>
            <a:endParaRPr lang="hu-HU" sz="3600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60851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hu-HU" sz="2800" dirty="0" smtClean="0"/>
              <a:t>Vršenje kontrolne funkcije na osnovu godišnjeg plana kontrole koji usvaja Vlada</a:t>
            </a:r>
          </a:p>
          <a:p>
            <a:pPr algn="just">
              <a:spcBef>
                <a:spcPts val="1200"/>
              </a:spcBef>
            </a:pPr>
            <a:r>
              <a:rPr lang="hu-HU" sz="2800" dirty="0" smtClean="0"/>
              <a:t>Vlada, premijer ili ministar uprave mogu da nalože VKK da izvrši vanrednu kontrolu </a:t>
            </a:r>
          </a:p>
          <a:p>
            <a:pPr algn="just">
              <a:spcBef>
                <a:spcPts val="1200"/>
              </a:spcBef>
            </a:pPr>
            <a:r>
              <a:rPr lang="hu-HU" sz="2800" dirty="0" smtClean="0"/>
              <a:t>VKK dostavlja godišnji izveštaj o radu, preko ministra</a:t>
            </a:r>
          </a:p>
          <a:p>
            <a:pPr algn="just">
              <a:spcBef>
                <a:spcPts val="1200"/>
              </a:spcBef>
            </a:pPr>
            <a:r>
              <a:rPr lang="hu-HU" sz="2800" dirty="0" smtClean="0"/>
              <a:t>Zaposleni sa licencom: 133</a:t>
            </a:r>
            <a:endParaRPr lang="hu-HU" sz="2800" dirty="0"/>
          </a:p>
          <a:p>
            <a:pPr marL="0" indent="0" algn="just">
              <a:spcBef>
                <a:spcPts val="1200"/>
              </a:spcBef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27381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483768" y="148042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/>
              <a:t>Struktura VKK</a:t>
            </a:r>
            <a:endParaRPr lang="hu-HU" sz="3200" dirty="0"/>
          </a:p>
        </p:txBody>
      </p:sp>
      <p:sp>
        <p:nvSpPr>
          <p:cNvPr id="6" name="Lekerekített téglalap 5"/>
          <p:cNvSpPr/>
          <p:nvPr/>
        </p:nvSpPr>
        <p:spPr>
          <a:xfrm>
            <a:off x="3635896" y="2132856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Predsednik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1288573" y="270892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Kabinet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2746915" y="3785398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Zamenik predsednika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615617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478894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3366519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17" name="Lekerekített téglalap 16"/>
          <p:cNvSpPr/>
          <p:nvPr/>
        </p:nvSpPr>
        <p:spPr>
          <a:xfrm>
            <a:off x="1907704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18" name="Lekerekített téglalap 17"/>
          <p:cNvSpPr/>
          <p:nvPr/>
        </p:nvSpPr>
        <p:spPr>
          <a:xfrm>
            <a:off x="443996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19" name="Lekerekített téglalap 18"/>
          <p:cNvSpPr/>
          <p:nvPr/>
        </p:nvSpPr>
        <p:spPr>
          <a:xfrm>
            <a:off x="7548799" y="484992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Odeljenje</a:t>
            </a:r>
            <a:endParaRPr lang="hu-HU" dirty="0"/>
          </a:p>
        </p:txBody>
      </p:sp>
      <p:sp>
        <p:nvSpPr>
          <p:cNvPr id="20" name="Lekerekített téglalap 19"/>
          <p:cNvSpPr/>
          <p:nvPr/>
        </p:nvSpPr>
        <p:spPr>
          <a:xfrm>
            <a:off x="6762124" y="3150647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Ekonmsko odeljenje</a:t>
            </a:r>
            <a:endParaRPr lang="hu-HU" dirty="0"/>
          </a:p>
        </p:txBody>
      </p:sp>
      <p:sp>
        <p:nvSpPr>
          <p:cNvPr id="21" name="Lekerekített téglalap 20"/>
          <p:cNvSpPr/>
          <p:nvPr/>
        </p:nvSpPr>
        <p:spPr>
          <a:xfrm>
            <a:off x="6714225" y="225887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hu-HU" dirty="0" smtClean="0"/>
              <a:t>Interni revizor</a:t>
            </a:r>
            <a:endParaRPr lang="hu-HU" dirty="0"/>
          </a:p>
        </p:txBody>
      </p:sp>
      <p:sp>
        <p:nvSpPr>
          <p:cNvPr id="22" name="Lekerekített téglalap 21"/>
          <p:cNvSpPr/>
          <p:nvPr/>
        </p:nvSpPr>
        <p:spPr>
          <a:xfrm>
            <a:off x="32924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3" name="Lekerekített téglalap 22"/>
          <p:cNvSpPr/>
          <p:nvPr/>
        </p:nvSpPr>
        <p:spPr>
          <a:xfrm>
            <a:off x="73202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248376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5" name="Lekerekített téglalap 24"/>
          <p:cNvSpPr/>
          <p:nvPr/>
        </p:nvSpPr>
        <p:spPr>
          <a:xfrm>
            <a:off x="1596124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6" name="Lekerekített téglalap 25"/>
          <p:cNvSpPr/>
          <p:nvPr/>
        </p:nvSpPr>
        <p:spPr>
          <a:xfrm>
            <a:off x="3313778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7" name="Lekerekített téglalap 26"/>
          <p:cNvSpPr/>
          <p:nvPr/>
        </p:nvSpPr>
        <p:spPr>
          <a:xfrm>
            <a:off x="5580112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8" name="Lekerekített téglalap 27"/>
          <p:cNvSpPr/>
          <p:nvPr/>
        </p:nvSpPr>
        <p:spPr>
          <a:xfrm>
            <a:off x="4841823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29" name="Lekerekített téglalap 28"/>
          <p:cNvSpPr/>
          <p:nvPr/>
        </p:nvSpPr>
        <p:spPr>
          <a:xfrm>
            <a:off x="4105866" y="5746492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30" name="Lekerekített téglalap 29"/>
          <p:cNvSpPr/>
          <p:nvPr/>
        </p:nvSpPr>
        <p:spPr>
          <a:xfrm>
            <a:off x="7639195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31" name="Lekerekített téglalap 30"/>
          <p:cNvSpPr/>
          <p:nvPr/>
        </p:nvSpPr>
        <p:spPr>
          <a:xfrm>
            <a:off x="6972735" y="5739219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32" name="Lekerekített téglalap 31"/>
          <p:cNvSpPr/>
          <p:nvPr/>
        </p:nvSpPr>
        <p:spPr>
          <a:xfrm>
            <a:off x="6300192" y="5746492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sp>
        <p:nvSpPr>
          <p:cNvPr id="33" name="Lekerekített téglalap 32"/>
          <p:cNvSpPr/>
          <p:nvPr/>
        </p:nvSpPr>
        <p:spPr>
          <a:xfrm>
            <a:off x="8387623" y="5758774"/>
            <a:ext cx="5760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Sektor</a:t>
            </a:r>
            <a:endParaRPr lang="hu-HU" dirty="0"/>
          </a:p>
        </p:txBody>
      </p:sp>
      <p:cxnSp>
        <p:nvCxnSpPr>
          <p:cNvPr id="35" name="Szögletes összekötő 34"/>
          <p:cNvCxnSpPr>
            <a:stCxn id="6" idx="1"/>
            <a:endCxn id="7" idx="0"/>
          </p:cNvCxnSpPr>
          <p:nvPr/>
        </p:nvCxnSpPr>
        <p:spPr>
          <a:xfrm rot="10800000" flipV="1">
            <a:off x="2080662" y="2456892"/>
            <a:ext cx="1555235" cy="2520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zögletes összekötő 39"/>
          <p:cNvCxnSpPr>
            <a:stCxn id="6" idx="3"/>
            <a:endCxn id="21" idx="1"/>
          </p:cNvCxnSpPr>
          <p:nvPr/>
        </p:nvCxnSpPr>
        <p:spPr>
          <a:xfrm>
            <a:off x="5220072" y="2456892"/>
            <a:ext cx="1494153" cy="12601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zögletes összekötő 41"/>
          <p:cNvCxnSpPr>
            <a:stCxn id="6" idx="3"/>
            <a:endCxn id="20" idx="1"/>
          </p:cNvCxnSpPr>
          <p:nvPr/>
        </p:nvCxnSpPr>
        <p:spPr>
          <a:xfrm>
            <a:off x="5220072" y="2456892"/>
            <a:ext cx="1542052" cy="101779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zögletes összekötő 43"/>
          <p:cNvCxnSpPr>
            <a:stCxn id="8" idx="1"/>
            <a:endCxn id="18" idx="0"/>
          </p:cNvCxnSpPr>
          <p:nvPr/>
        </p:nvCxnSpPr>
        <p:spPr>
          <a:xfrm rot="10800000" flipV="1">
            <a:off x="1020061" y="4109434"/>
            <a:ext cx="1726855" cy="7404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zögletes összekötő 45"/>
          <p:cNvCxnSpPr>
            <a:stCxn id="8" idx="1"/>
            <a:endCxn id="17" idx="0"/>
          </p:cNvCxnSpPr>
          <p:nvPr/>
        </p:nvCxnSpPr>
        <p:spPr>
          <a:xfrm rot="10800000" flipV="1">
            <a:off x="2483769" y="4109434"/>
            <a:ext cx="263147" cy="7404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zögletes összekötő 51"/>
          <p:cNvCxnSpPr>
            <a:stCxn id="8" idx="2"/>
            <a:endCxn id="16" idx="0"/>
          </p:cNvCxnSpPr>
          <p:nvPr/>
        </p:nvCxnSpPr>
        <p:spPr>
          <a:xfrm rot="16200000" flipH="1">
            <a:off x="3532566" y="4439907"/>
            <a:ext cx="416454" cy="4035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zögletes összekötő 61"/>
          <p:cNvCxnSpPr>
            <a:stCxn id="18" idx="2"/>
            <a:endCxn id="22" idx="0"/>
          </p:cNvCxnSpPr>
          <p:nvPr/>
        </p:nvCxnSpPr>
        <p:spPr>
          <a:xfrm rot="5400000">
            <a:off x="549897" y="5269055"/>
            <a:ext cx="241223" cy="69910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zögletes összekötő 63"/>
          <p:cNvCxnSpPr>
            <a:endCxn id="23" idx="0"/>
          </p:cNvCxnSpPr>
          <p:nvPr/>
        </p:nvCxnSpPr>
        <p:spPr>
          <a:xfrm rot="5400000">
            <a:off x="899450" y="5618607"/>
            <a:ext cx="241223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zögletes összekötő 65"/>
          <p:cNvCxnSpPr>
            <a:stCxn id="17" idx="2"/>
            <a:endCxn id="25" idx="0"/>
          </p:cNvCxnSpPr>
          <p:nvPr/>
        </p:nvCxnSpPr>
        <p:spPr>
          <a:xfrm rot="5400000">
            <a:off x="2063351" y="5318801"/>
            <a:ext cx="241223" cy="59961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zögletes összekötő 69"/>
          <p:cNvCxnSpPr>
            <a:stCxn id="16" idx="2"/>
            <a:endCxn id="26" idx="0"/>
          </p:cNvCxnSpPr>
          <p:nvPr/>
        </p:nvCxnSpPr>
        <p:spPr>
          <a:xfrm rot="5400000">
            <a:off x="3651586" y="5448221"/>
            <a:ext cx="241223" cy="34077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zögletes összekötő 71"/>
          <p:cNvCxnSpPr>
            <a:stCxn id="16" idx="2"/>
            <a:endCxn id="29" idx="0"/>
          </p:cNvCxnSpPr>
          <p:nvPr/>
        </p:nvCxnSpPr>
        <p:spPr>
          <a:xfrm rot="16200000" flipH="1">
            <a:off x="4043992" y="5396586"/>
            <a:ext cx="248496" cy="45131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zögletes összekötő 73"/>
          <p:cNvCxnSpPr>
            <a:stCxn id="17" idx="2"/>
            <a:endCxn id="24" idx="0"/>
          </p:cNvCxnSpPr>
          <p:nvPr/>
        </p:nvCxnSpPr>
        <p:spPr>
          <a:xfrm rot="16200000" flipH="1">
            <a:off x="2507173" y="5474591"/>
            <a:ext cx="241223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zögletes összekötő 75"/>
          <p:cNvCxnSpPr>
            <a:stCxn id="15" idx="2"/>
            <a:endCxn id="28" idx="0"/>
          </p:cNvCxnSpPr>
          <p:nvPr/>
        </p:nvCxnSpPr>
        <p:spPr>
          <a:xfrm rot="5400000">
            <a:off x="5117044" y="5510808"/>
            <a:ext cx="260778" cy="23515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zögletes összekötő 77"/>
          <p:cNvCxnSpPr>
            <a:stCxn id="15" idx="2"/>
            <a:endCxn id="27" idx="0"/>
          </p:cNvCxnSpPr>
          <p:nvPr/>
        </p:nvCxnSpPr>
        <p:spPr>
          <a:xfrm rot="16200000" flipH="1">
            <a:off x="5486188" y="5376818"/>
            <a:ext cx="260778" cy="50313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zögletes összekötő 79"/>
          <p:cNvCxnSpPr>
            <a:stCxn id="9" idx="2"/>
            <a:endCxn id="32" idx="0"/>
          </p:cNvCxnSpPr>
          <p:nvPr/>
        </p:nvCxnSpPr>
        <p:spPr>
          <a:xfrm rot="5400000">
            <a:off x="6535984" y="5550236"/>
            <a:ext cx="248496" cy="14401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zögletes összekötő 81"/>
          <p:cNvCxnSpPr>
            <a:stCxn id="9" idx="2"/>
            <a:endCxn id="31" idx="0"/>
          </p:cNvCxnSpPr>
          <p:nvPr/>
        </p:nvCxnSpPr>
        <p:spPr>
          <a:xfrm rot="16200000" flipH="1">
            <a:off x="6875892" y="5354343"/>
            <a:ext cx="241223" cy="52852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zögletes összekötő 83"/>
          <p:cNvCxnSpPr>
            <a:stCxn id="19" idx="2"/>
            <a:endCxn id="30" idx="0"/>
          </p:cNvCxnSpPr>
          <p:nvPr/>
        </p:nvCxnSpPr>
        <p:spPr>
          <a:xfrm rot="5400000">
            <a:off x="7895656" y="5529567"/>
            <a:ext cx="260778" cy="1976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zögletes összekötő 85"/>
          <p:cNvCxnSpPr>
            <a:stCxn id="19" idx="2"/>
            <a:endCxn id="33" idx="0"/>
          </p:cNvCxnSpPr>
          <p:nvPr/>
        </p:nvCxnSpPr>
        <p:spPr>
          <a:xfrm rot="16200000" flipH="1">
            <a:off x="8269870" y="5352989"/>
            <a:ext cx="260778" cy="5507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ekerekített téglalap 50"/>
          <p:cNvSpPr/>
          <p:nvPr/>
        </p:nvSpPr>
        <p:spPr>
          <a:xfrm>
            <a:off x="4716016" y="379799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Zamenik predsednika</a:t>
            </a:r>
            <a:endParaRPr lang="hu-HU" dirty="0"/>
          </a:p>
        </p:txBody>
      </p:sp>
      <p:cxnSp>
        <p:nvCxnSpPr>
          <p:cNvPr id="14" name="Szögletes összekötő 13"/>
          <p:cNvCxnSpPr>
            <a:stCxn id="6" idx="2"/>
            <a:endCxn id="8" idx="0"/>
          </p:cNvCxnSpPr>
          <p:nvPr/>
        </p:nvCxnSpPr>
        <p:spPr>
          <a:xfrm rot="5400000">
            <a:off x="3481259" y="2838673"/>
            <a:ext cx="1004470" cy="88898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zögletes összekötő 35"/>
          <p:cNvCxnSpPr>
            <a:stCxn id="6" idx="2"/>
            <a:endCxn id="51" idx="0"/>
          </p:cNvCxnSpPr>
          <p:nvPr/>
        </p:nvCxnSpPr>
        <p:spPr>
          <a:xfrm rot="16200000" flipH="1">
            <a:off x="4459513" y="2749399"/>
            <a:ext cx="1017062" cy="108012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zögletes összekötő 38"/>
          <p:cNvCxnSpPr>
            <a:stCxn id="51" idx="2"/>
            <a:endCxn id="15" idx="0"/>
          </p:cNvCxnSpPr>
          <p:nvPr/>
        </p:nvCxnSpPr>
        <p:spPr>
          <a:xfrm rot="5400000">
            <a:off x="5234626" y="4576446"/>
            <a:ext cx="403862" cy="14309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zögletes összekötő 46"/>
          <p:cNvCxnSpPr>
            <a:stCxn id="51" idx="3"/>
            <a:endCxn id="19" idx="0"/>
          </p:cNvCxnSpPr>
          <p:nvPr/>
        </p:nvCxnSpPr>
        <p:spPr>
          <a:xfrm>
            <a:off x="6300192" y="4122026"/>
            <a:ext cx="1824671" cy="72789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zögletes összekötő 48"/>
          <p:cNvCxnSpPr>
            <a:stCxn id="51" idx="3"/>
            <a:endCxn id="9" idx="0"/>
          </p:cNvCxnSpPr>
          <p:nvPr/>
        </p:nvCxnSpPr>
        <p:spPr>
          <a:xfrm>
            <a:off x="6300192" y="4122026"/>
            <a:ext cx="432048" cy="72789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0508" y="3798719"/>
            <a:ext cx="80051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efelé nyíl 58"/>
          <p:cNvSpPr/>
          <p:nvPr/>
        </p:nvSpPr>
        <p:spPr>
          <a:xfrm>
            <a:off x="8354680" y="3798719"/>
            <a:ext cx="362612" cy="4223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Lefelé nyíl 74"/>
          <p:cNvSpPr/>
          <p:nvPr/>
        </p:nvSpPr>
        <p:spPr>
          <a:xfrm>
            <a:off x="608988" y="3831987"/>
            <a:ext cx="362612" cy="42236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Szövegdoboz 59"/>
          <p:cNvSpPr txBox="1"/>
          <p:nvPr/>
        </p:nvSpPr>
        <p:spPr>
          <a:xfrm>
            <a:off x="971600" y="3797990"/>
            <a:ext cx="173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Kontrolna funkcija</a:t>
            </a:r>
            <a:endParaRPr lang="hu-HU" sz="1400" dirty="0"/>
          </a:p>
        </p:txBody>
      </p:sp>
      <p:sp>
        <p:nvSpPr>
          <p:cNvPr id="77" name="Szövegdoboz 76"/>
          <p:cNvSpPr txBox="1"/>
          <p:nvPr/>
        </p:nvSpPr>
        <p:spPr>
          <a:xfrm>
            <a:off x="6395385" y="3831987"/>
            <a:ext cx="173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Kontrolna funkcija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xmlns="" val="13506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88D27-012F-4E13-AAFB-DCE693E447DF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hu-HU">
              <a:solidFill>
                <a:prstClr val="black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23528" y="155679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/>
              <a:t>Veza između VKK i sistema interne kontrole</a:t>
            </a:r>
            <a:endParaRPr lang="hu-HU" sz="2800" b="1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771800" y="2332192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Ministar javnih finansija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2771799" y="3382627"/>
            <a:ext cx="15841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hu-HU" dirty="0" smtClean="0"/>
              <a:t>Interna kontrola Tima za javne finansije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2771801" y="4501689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hu-HU" dirty="0" smtClean="0"/>
              <a:t>Vladin kontrolni tim </a:t>
            </a:r>
            <a:endParaRPr lang="hu-HU" dirty="0"/>
          </a:p>
        </p:txBody>
      </p:sp>
      <p:cxnSp>
        <p:nvCxnSpPr>
          <p:cNvPr id="10" name="Szögletes összekötő 9"/>
          <p:cNvCxnSpPr>
            <a:stCxn id="6" idx="2"/>
            <a:endCxn id="7" idx="0"/>
          </p:cNvCxnSpPr>
          <p:nvPr/>
        </p:nvCxnSpPr>
        <p:spPr>
          <a:xfrm rot="5400000">
            <a:off x="3362707" y="3181445"/>
            <a:ext cx="402363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zögletes összekötő 13"/>
          <p:cNvCxnSpPr>
            <a:stCxn id="7" idx="2"/>
            <a:endCxn id="8" idx="0"/>
          </p:cNvCxnSpPr>
          <p:nvPr/>
        </p:nvCxnSpPr>
        <p:spPr>
          <a:xfrm rot="16200000" flipH="1">
            <a:off x="3400401" y="4338201"/>
            <a:ext cx="326974" cy="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467544" y="317850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Koordinacija i harmonizacija</a:t>
            </a:r>
            <a:endParaRPr lang="hu-HU" sz="24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5004048" y="2332192"/>
            <a:ext cx="39604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/>
              <a:t>Funkcije: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Koordinacija godišnjeg planiranja i vršenja kontrole vlade i poglavlja budžeta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Razmena iskustava u oblasti kontrole između VKK i ministarstava, saradnja,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Preporuke, definisanje kontrole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Davanje mišljenja o nacrtu zakona i preporuka u vezi kontrole javnih finansija</a:t>
            </a:r>
          </a:p>
          <a:p>
            <a:pPr algn="just"/>
            <a:endParaRPr lang="hu-HU" sz="1400" dirty="0" smtClean="0"/>
          </a:p>
          <a:p>
            <a:pPr algn="just"/>
            <a:r>
              <a:rPr lang="hu-HU" sz="1400" dirty="0" smtClean="0"/>
              <a:t>Članovi: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hu-HU" sz="1400" dirty="0" smtClean="0"/>
              <a:t>VKK, ministarstva i Direkcija za odbranu i vanredne situacije</a:t>
            </a:r>
          </a:p>
          <a:p>
            <a:pPr algn="just"/>
            <a:endParaRPr lang="hu-HU" dirty="0" smtClean="0"/>
          </a:p>
          <a:p>
            <a:pPr algn="just"/>
            <a:r>
              <a:rPr lang="hu-HU" sz="1400" dirty="0" smtClean="0"/>
              <a:t>VKK je sekretarijat Vladinog kontrolnog tima. Predsednik VKK je predsednik Vladinog kontrolnog tima.</a:t>
            </a:r>
            <a:endParaRPr lang="hu-HU" sz="1400" dirty="0"/>
          </a:p>
        </p:txBody>
      </p:sp>
      <p:sp>
        <p:nvSpPr>
          <p:cNvPr id="28" name="Jobbra nyíl 27"/>
          <p:cNvSpPr/>
          <p:nvPr/>
        </p:nvSpPr>
        <p:spPr>
          <a:xfrm>
            <a:off x="4572000" y="4403647"/>
            <a:ext cx="36004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528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1846</Words>
  <Application>Microsoft Office PowerPoint</Application>
  <PresentationFormat>On-screen Show (4:3)</PresentationFormat>
  <Paragraphs>312</Paragraphs>
  <Slides>31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5_Office-téma</vt:lpstr>
      <vt:lpstr>Funkcija i uloga Vladine kancelarije za kontrolu (VKK) u sistemu kontrole</vt:lpstr>
      <vt:lpstr>Slide 2</vt:lpstr>
      <vt:lpstr>Slide 3</vt:lpstr>
      <vt:lpstr>Sistem kontrole javnih finansija</vt:lpstr>
      <vt:lpstr>Slide 5</vt:lpstr>
      <vt:lpstr>Pravni status VKK</vt:lpstr>
      <vt:lpstr>Pravni satatus VKK II.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Rezultati rada VKK u protekle dve godine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Beszámoló a KEHI másfél éves működéséről, a KEHI feladatkörének az új Áht. és Korm. rendelet  szerinti bővülése</dc:title>
  <dc:creator>Hegedűs László Dr.</dc:creator>
  <cp:lastModifiedBy>Bojana</cp:lastModifiedBy>
  <cp:revision>174</cp:revision>
  <cp:lastPrinted>2012-06-01T07:27:11Z</cp:lastPrinted>
  <dcterms:created xsi:type="dcterms:W3CDTF">2012-05-29T13:10:30Z</dcterms:created>
  <dcterms:modified xsi:type="dcterms:W3CDTF">2012-06-10T12:38:58Z</dcterms:modified>
</cp:coreProperties>
</file>