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0" r:id="rId4"/>
    <p:sldId id="263" r:id="rId5"/>
    <p:sldId id="259" r:id="rId6"/>
    <p:sldId id="264" r:id="rId7"/>
    <p:sldId id="265" r:id="rId8"/>
    <p:sldId id="260" r:id="rId9"/>
    <p:sldId id="294" r:id="rId10"/>
    <p:sldId id="295" r:id="rId11"/>
    <p:sldId id="261" r:id="rId12"/>
    <p:sldId id="287" r:id="rId13"/>
    <p:sldId id="288" r:id="rId14"/>
    <p:sldId id="269" r:id="rId15"/>
    <p:sldId id="276" r:id="rId16"/>
    <p:sldId id="277" r:id="rId17"/>
    <p:sldId id="271" r:id="rId18"/>
    <p:sldId id="272" r:id="rId19"/>
    <p:sldId id="274" r:id="rId20"/>
    <p:sldId id="278" r:id="rId21"/>
    <p:sldId id="279" r:id="rId22"/>
    <p:sldId id="280" r:id="rId23"/>
    <p:sldId id="281" r:id="rId24"/>
    <p:sldId id="282" r:id="rId25"/>
    <p:sldId id="273" r:id="rId26"/>
    <p:sldId id="283" r:id="rId27"/>
    <p:sldId id="289" r:id="rId28"/>
    <p:sldId id="290" r:id="rId29"/>
    <p:sldId id="291" r:id="rId30"/>
    <p:sldId id="293" r:id="rId31"/>
    <p:sldId id="286" r:id="rId32"/>
  </p:sldIdLst>
  <p:sldSz cx="9144000" cy="6858000" type="screen4x3"/>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egedusL\Documents\KEHI\KEHI%20el&#337;ad&#225;sok\KEHI%20sz&#225;mok%20.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HegedusL\Documents\KEHI\KEHI%20el&#337;ad&#225;sok\KEHI%20sz&#225;mok%2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hu-HU"/>
  <c:style val="7"/>
  <c:chart>
    <c:plotArea>
      <c:layout/>
      <c:barChart>
        <c:barDir val="col"/>
        <c:grouping val="stacked"/>
        <c:ser>
          <c:idx val="0"/>
          <c:order val="0"/>
          <c:tx>
            <c:strRef>
              <c:f>eredmények!$B$17</c:f>
              <c:strCache>
                <c:ptCount val="1"/>
                <c:pt idx="0">
                  <c:v>Visszafizetett, visszatartott támogatás</c:v>
                </c:pt>
              </c:strCache>
            </c:strRef>
          </c:tx>
          <c:cat>
            <c:strRef>
              <c:f>eredmények!$C$16:$D$16</c:f>
              <c:strCache>
                <c:ptCount val="2"/>
                <c:pt idx="0">
                  <c:v>Költségvetési hatás</c:v>
                </c:pt>
                <c:pt idx="1">
                  <c:v>KEHI működési költség</c:v>
                </c:pt>
              </c:strCache>
            </c:strRef>
          </c:cat>
          <c:val>
            <c:numRef>
              <c:f>eredmények!$C$17:$D$17</c:f>
              <c:numCache>
                <c:formatCode>General</c:formatCode>
                <c:ptCount val="2"/>
                <c:pt idx="0">
                  <c:v>15.4</c:v>
                </c:pt>
                <c:pt idx="1">
                  <c:v>4.8</c:v>
                </c:pt>
              </c:numCache>
            </c:numRef>
          </c:val>
        </c:ser>
        <c:ser>
          <c:idx val="1"/>
          <c:order val="1"/>
          <c:tx>
            <c:strRef>
              <c:f>eredmények!$B$18</c:f>
              <c:strCache>
                <c:ptCount val="1"/>
                <c:pt idx="0">
                  <c:v>Visszafizetési javaslat</c:v>
                </c:pt>
              </c:strCache>
            </c:strRef>
          </c:tx>
          <c:cat>
            <c:strRef>
              <c:f>eredmények!$C$16:$D$16</c:f>
              <c:strCache>
                <c:ptCount val="2"/>
                <c:pt idx="0">
                  <c:v>Költségvetési hatás</c:v>
                </c:pt>
                <c:pt idx="1">
                  <c:v>KEHI működési költség</c:v>
                </c:pt>
              </c:strCache>
            </c:strRef>
          </c:cat>
          <c:val>
            <c:numRef>
              <c:f>eredmények!$C$18:$D$18</c:f>
              <c:numCache>
                <c:formatCode>General</c:formatCode>
                <c:ptCount val="2"/>
                <c:pt idx="0">
                  <c:v>27.8</c:v>
                </c:pt>
              </c:numCache>
            </c:numRef>
          </c:val>
        </c:ser>
        <c:ser>
          <c:idx val="2"/>
          <c:order val="2"/>
          <c:tx>
            <c:strRef>
              <c:f>eredmények!$B$19</c:f>
              <c:strCache>
                <c:ptCount val="1"/>
                <c:pt idx="0">
                  <c:v>polgári jogi követelés</c:v>
                </c:pt>
              </c:strCache>
            </c:strRef>
          </c:tx>
          <c:cat>
            <c:strRef>
              <c:f>eredmények!$C$16:$D$16</c:f>
              <c:strCache>
                <c:ptCount val="2"/>
                <c:pt idx="0">
                  <c:v>Költségvetési hatás</c:v>
                </c:pt>
                <c:pt idx="1">
                  <c:v>KEHI működési költség</c:v>
                </c:pt>
              </c:strCache>
            </c:strRef>
          </c:cat>
          <c:val>
            <c:numRef>
              <c:f>eredmények!$C$19:$D$19</c:f>
              <c:numCache>
                <c:formatCode>General</c:formatCode>
                <c:ptCount val="2"/>
                <c:pt idx="0">
                  <c:v>26.9</c:v>
                </c:pt>
              </c:numCache>
            </c:numRef>
          </c:val>
        </c:ser>
        <c:dLbls/>
        <c:overlap val="100"/>
        <c:axId val="66517248"/>
        <c:axId val="68640768"/>
      </c:barChart>
      <c:catAx>
        <c:axId val="66517248"/>
        <c:scaling>
          <c:orientation val="minMax"/>
        </c:scaling>
        <c:delete val="1"/>
        <c:axPos val="b"/>
        <c:tickLblPos val="none"/>
        <c:crossAx val="68640768"/>
        <c:crosses val="autoZero"/>
        <c:auto val="1"/>
        <c:lblAlgn val="ctr"/>
        <c:lblOffset val="100"/>
      </c:catAx>
      <c:valAx>
        <c:axId val="68640768"/>
        <c:scaling>
          <c:orientation val="minMax"/>
        </c:scaling>
        <c:axPos val="l"/>
        <c:majorGridlines/>
        <c:numFmt formatCode="General" sourceLinked="1"/>
        <c:tickLblPos val="nextTo"/>
        <c:crossAx val="66517248"/>
        <c:crosses val="autoZero"/>
        <c:crossBetween val="between"/>
      </c:valAx>
    </c:plotArea>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hu-HU"/>
  <c:style val="7"/>
  <c:chart>
    <c:view3D>
      <c:rAngAx val="1"/>
    </c:view3D>
    <c:plotArea>
      <c:layout/>
      <c:bar3DChart>
        <c:barDir val="col"/>
        <c:grouping val="clustered"/>
        <c:ser>
          <c:idx val="0"/>
          <c:order val="0"/>
          <c:cat>
            <c:strRef>
              <c:f>(költség!$B$6,költség!$B$11)</c:f>
              <c:strCache>
                <c:ptCount val="2"/>
                <c:pt idx="0">
                  <c:v>egy főre jutó költség</c:v>
                </c:pt>
                <c:pt idx="1">
                  <c:v>egy főre jutó költségvetési hatás</c:v>
                </c:pt>
              </c:strCache>
            </c:strRef>
          </c:cat>
          <c:val>
            <c:numRef>
              <c:f>(költség!$D$6,költség!$D$11)</c:f>
              <c:numCache>
                <c:formatCode>0.0</c:formatCode>
                <c:ptCount val="2"/>
                <c:pt idx="0">
                  <c:v>36.090225563909783</c:v>
                </c:pt>
                <c:pt idx="1">
                  <c:v>527.06766917293226</c:v>
                </c:pt>
              </c:numCache>
            </c:numRef>
          </c:val>
        </c:ser>
        <c:dLbls/>
        <c:shape val="box"/>
        <c:axId val="68643456"/>
        <c:axId val="68645248"/>
        <c:axId val="0"/>
      </c:bar3DChart>
      <c:catAx>
        <c:axId val="68643456"/>
        <c:scaling>
          <c:orientation val="minMax"/>
        </c:scaling>
        <c:delete val="1"/>
        <c:axPos val="b"/>
        <c:tickLblPos val="none"/>
        <c:crossAx val="68645248"/>
        <c:crosses val="autoZero"/>
        <c:auto val="1"/>
        <c:lblAlgn val="ctr"/>
        <c:lblOffset val="100"/>
      </c:catAx>
      <c:valAx>
        <c:axId val="68645248"/>
        <c:scaling>
          <c:orientation val="minMax"/>
        </c:scaling>
        <c:axPos val="l"/>
        <c:majorGridlines/>
        <c:numFmt formatCode="0.0" sourceLinked="1"/>
        <c:tickLblPos val="nextTo"/>
        <c:crossAx val="68643456"/>
        <c:crosses val="autoZero"/>
        <c:crossBetween val="between"/>
      </c:valAx>
    </c:plotArea>
    <c:plotVisOnly val="1"/>
    <c:dispBlanksAs val="gap"/>
  </c:chart>
  <c:spPr>
    <a:ln>
      <a:noFill/>
    </a:ln>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0.4475</cdr:x>
      <cdr:y>0.31093</cdr:y>
    </cdr:from>
    <cdr:to>
      <cdr:x>0.56125</cdr:x>
      <cdr:y>0.42754</cdr:y>
    </cdr:to>
    <cdr:sp macro="" textlink="">
      <cdr:nvSpPr>
        <cdr:cNvPr id="2" name="Szövegdoboz 1"/>
        <cdr:cNvSpPr txBox="1"/>
      </cdr:nvSpPr>
      <cdr:spPr>
        <a:xfrm xmlns:a="http://schemas.openxmlformats.org/drawingml/2006/main">
          <a:off x="3682752" y="1152078"/>
          <a:ext cx="936104"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hu-HU" sz="1100" dirty="0"/>
        </a:p>
      </cdr:txBody>
    </cdr:sp>
  </cdr:relSizeAnchor>
  <cdr:relSizeAnchor xmlns:cdr="http://schemas.openxmlformats.org/drawingml/2006/chartDrawing">
    <cdr:from>
      <cdr:x>0.38625</cdr:x>
      <cdr:y>0.17489</cdr:y>
    </cdr:from>
    <cdr:to>
      <cdr:x>0.45625</cdr:x>
      <cdr:y>0.2915</cdr:y>
    </cdr:to>
    <cdr:sp macro="" textlink="">
      <cdr:nvSpPr>
        <cdr:cNvPr id="3" name="Szövegdoboz 2"/>
        <cdr:cNvSpPr txBox="1"/>
      </cdr:nvSpPr>
      <cdr:spPr>
        <a:xfrm xmlns:a="http://schemas.openxmlformats.org/drawingml/2006/main">
          <a:off x="3178696" y="648022"/>
          <a:ext cx="576064"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hu-HU" sz="1600" dirty="0" smtClean="0"/>
            <a:t>26,9</a:t>
          </a:r>
          <a:r>
            <a:rPr lang="hu-HU" dirty="0" smtClean="0"/>
            <a:t> </a:t>
          </a:r>
        </a:p>
        <a:p xmlns:a="http://schemas.openxmlformats.org/drawingml/2006/main">
          <a:endParaRPr lang="hu-HU" sz="1100" dirty="0"/>
        </a:p>
      </cdr:txBody>
    </cdr:sp>
  </cdr:relSizeAnchor>
  <cdr:relSizeAnchor xmlns:cdr="http://schemas.openxmlformats.org/drawingml/2006/chartDrawing">
    <cdr:from>
      <cdr:x>0.3775</cdr:x>
      <cdr:y>0.79679</cdr:y>
    </cdr:from>
    <cdr:to>
      <cdr:x>0.46758</cdr:x>
      <cdr:y>0.88823</cdr:y>
    </cdr:to>
    <cdr:sp macro="" textlink="">
      <cdr:nvSpPr>
        <cdr:cNvPr id="4" name="Szövegdoboz 1"/>
        <cdr:cNvSpPr txBox="1"/>
      </cdr:nvSpPr>
      <cdr:spPr>
        <a:xfrm xmlns:a="http://schemas.openxmlformats.org/drawingml/2006/main">
          <a:off x="3106688" y="2952278"/>
          <a:ext cx="741288" cy="3388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600" dirty="0" smtClean="0"/>
            <a:t>15,4</a:t>
          </a:r>
        </a:p>
        <a:p xmlns:a="http://schemas.openxmlformats.org/drawingml/2006/main">
          <a:endParaRPr lang="hu-HU" sz="1100" dirty="0"/>
        </a:p>
      </cdr:txBody>
    </cdr:sp>
  </cdr:relSizeAnchor>
  <cdr:relSizeAnchor xmlns:cdr="http://schemas.openxmlformats.org/drawingml/2006/chartDrawing">
    <cdr:from>
      <cdr:x>0.84125</cdr:x>
      <cdr:y>0.83566</cdr:y>
    </cdr:from>
    <cdr:to>
      <cdr:x>0.91124</cdr:x>
      <cdr:y>0.95226</cdr:y>
    </cdr:to>
    <cdr:sp macro="" textlink="">
      <cdr:nvSpPr>
        <cdr:cNvPr id="5" name="Szövegdoboz 1"/>
        <cdr:cNvSpPr txBox="1"/>
      </cdr:nvSpPr>
      <cdr:spPr>
        <a:xfrm xmlns:a="http://schemas.openxmlformats.org/drawingml/2006/main">
          <a:off x="6923112" y="3096294"/>
          <a:ext cx="576064" cy="4320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600" dirty="0" smtClean="0"/>
            <a:t>4,8</a:t>
          </a:r>
          <a:r>
            <a:rPr lang="hu-HU" dirty="0" smtClean="0"/>
            <a:t> </a:t>
          </a:r>
        </a:p>
        <a:p xmlns:a="http://schemas.openxmlformats.org/drawingml/2006/main">
          <a:endParaRPr lang="hu-HU" sz="1100" dirty="0"/>
        </a:p>
      </cdr:txBody>
    </cdr:sp>
  </cdr:relSizeAnchor>
  <cdr:relSizeAnchor xmlns:cdr="http://schemas.openxmlformats.org/drawingml/2006/chartDrawing">
    <cdr:from>
      <cdr:x>0.3775</cdr:x>
      <cdr:y>0.50528</cdr:y>
    </cdr:from>
    <cdr:to>
      <cdr:x>0.4475</cdr:x>
      <cdr:y>0.62188</cdr:y>
    </cdr:to>
    <cdr:sp macro="" textlink="">
      <cdr:nvSpPr>
        <cdr:cNvPr id="6" name="Szövegdoboz 1"/>
        <cdr:cNvSpPr txBox="1"/>
      </cdr:nvSpPr>
      <cdr:spPr>
        <a:xfrm xmlns:a="http://schemas.openxmlformats.org/drawingml/2006/main">
          <a:off x="3106688" y="1872158"/>
          <a:ext cx="576064" cy="4320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hu-HU" sz="1600" dirty="0" smtClean="0"/>
            <a:t>27,8</a:t>
          </a:r>
          <a:r>
            <a:rPr lang="hu-HU" dirty="0" smtClean="0"/>
            <a:t> </a:t>
          </a:r>
        </a:p>
        <a:p xmlns:a="http://schemas.openxmlformats.org/drawingml/2006/main">
          <a:endParaRPr lang="hu-HU"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0.33333</cdr:x>
      <cdr:y>0.64444</cdr:y>
    </cdr:from>
    <cdr:to>
      <cdr:x>0.43333</cdr:x>
      <cdr:y>0.77778</cdr:y>
    </cdr:to>
    <cdr:sp macro="" textlink="">
      <cdr:nvSpPr>
        <cdr:cNvPr id="2" name="Szövegdoboz 1"/>
        <cdr:cNvSpPr txBox="1"/>
      </cdr:nvSpPr>
      <cdr:spPr>
        <a:xfrm xmlns:a="http://schemas.openxmlformats.org/drawingml/2006/main">
          <a:off x="2160240" y="2088232"/>
          <a:ext cx="648072"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hu-HU" sz="1400" dirty="0" smtClean="0"/>
            <a:t>36,1</a:t>
          </a:r>
          <a:endParaRPr lang="hu-HU" sz="1400" dirty="0"/>
        </a:p>
      </cdr:txBody>
    </cdr:sp>
  </cdr:relSizeAnchor>
  <cdr:relSizeAnchor xmlns:cdr="http://schemas.openxmlformats.org/drawingml/2006/chartDrawing">
    <cdr:from>
      <cdr:x>0.67778</cdr:x>
      <cdr:y>0.11111</cdr:y>
    </cdr:from>
    <cdr:to>
      <cdr:x>0.82222</cdr:x>
      <cdr:y>0.24444</cdr:y>
    </cdr:to>
    <cdr:sp macro="" textlink="">
      <cdr:nvSpPr>
        <cdr:cNvPr id="3" name="Szövegdoboz 2"/>
        <cdr:cNvSpPr txBox="1"/>
      </cdr:nvSpPr>
      <cdr:spPr>
        <a:xfrm xmlns:a="http://schemas.openxmlformats.org/drawingml/2006/main">
          <a:off x="4392488" y="360040"/>
          <a:ext cx="936104"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hu-HU" sz="1400" dirty="0" smtClean="0"/>
            <a:t>527,1</a:t>
          </a:r>
          <a:endParaRPr lang="hu-HU" sz="14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a:prstGeom prst="rect">
            <a:avLst/>
          </a:prstGeo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a:xfrm>
            <a:off x="6975475" y="6381750"/>
            <a:ext cx="2133600" cy="365125"/>
          </a:xfrm>
        </p:spPr>
        <p:txBody>
          <a:bodyPr/>
          <a:lstStyle>
            <a:lvl1pPr>
              <a:defRPr/>
            </a:lvl1pPr>
          </a:lstStyle>
          <a:p>
            <a:pPr>
              <a:defRPr/>
            </a:pPr>
            <a:fld id="{C208BFFE-9980-4567-9705-40D37756B375}" type="datetime1">
              <a:rPr lang="hu-HU">
                <a:solidFill>
                  <a:prstClr val="black">
                    <a:tint val="75000"/>
                  </a:prstClr>
                </a:solidFill>
              </a:rPr>
              <a:pPr>
                <a:defRPr/>
              </a:pPr>
              <a:t>2012.06.05.</a:t>
            </a:fld>
            <a:endParaRPr lang="hu-HU">
              <a:solidFill>
                <a:prstClr val="black">
                  <a:tint val="75000"/>
                </a:prstClr>
              </a:solidFill>
            </a:endParaRPr>
          </a:p>
        </p:txBody>
      </p:sp>
    </p:spTree>
    <p:extLst>
      <p:ext uri="{BB962C8B-B14F-4D97-AF65-F5344CB8AC3E}">
        <p14:creationId xmlns:p14="http://schemas.microsoft.com/office/powerpoint/2010/main" xmlns="" val="92524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Függőleges szöveg helye 2"/>
          <p:cNvSpPr>
            <a:spLocks noGrp="1"/>
          </p:cNvSpPr>
          <p:nvPr>
            <p:ph type="body" orient="vert" idx="1"/>
          </p:nvPr>
        </p:nvSpPr>
        <p:spPr>
          <a:xfrm>
            <a:off x="457200" y="1600200"/>
            <a:ext cx="8229600" cy="4525963"/>
          </a:xfrm>
          <a:prstGeom prst="rect">
            <a:avLst/>
          </a:prstGeo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CAF262A9-A57A-4425-96A4-51745AA5459F}" type="datetime1">
              <a:rPr lang="hu-HU">
                <a:solidFill>
                  <a:prstClr val="black">
                    <a:tint val="75000"/>
                  </a:prstClr>
                </a:solidFill>
              </a:rPr>
              <a:pPr>
                <a:defRPr/>
              </a:pPr>
              <a:t>2012.06.05.</a:t>
            </a:fld>
            <a:endParaRPr lang="hu-HU">
              <a:solidFill>
                <a:prstClr val="black">
                  <a:tint val="75000"/>
                </a:prstClr>
              </a:solidFill>
            </a:endParaRPr>
          </a:p>
        </p:txBody>
      </p:sp>
      <p:sp>
        <p:nvSpPr>
          <p:cNvPr id="5" name="Élőláb helye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6" name="Dia számának hely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B494810-57C0-4DA0-866E-419D27F3B8D1}"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329724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a:prstGeom prst="rect">
            <a:avLst/>
          </a:prstGeo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a:prstGeom prst="rect">
            <a:avLst/>
          </a:prstGeo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83E228E0-E663-4E73-B87A-F780A459513B}" type="datetime1">
              <a:rPr lang="hu-HU">
                <a:solidFill>
                  <a:prstClr val="black">
                    <a:tint val="75000"/>
                  </a:prstClr>
                </a:solidFill>
              </a:rPr>
              <a:pPr>
                <a:defRPr/>
              </a:pPr>
              <a:t>2012.06.05.</a:t>
            </a:fld>
            <a:endParaRPr lang="hu-HU">
              <a:solidFill>
                <a:prstClr val="black">
                  <a:tint val="75000"/>
                </a:prstClr>
              </a:solidFill>
            </a:endParaRPr>
          </a:p>
        </p:txBody>
      </p:sp>
      <p:sp>
        <p:nvSpPr>
          <p:cNvPr id="5" name="Élőláb helye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6" name="Dia számának hely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05A519B-0671-4810-A2B2-01FECDB7950F}"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341517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gyéni elrendezés">
    <p:spTree>
      <p:nvGrpSpPr>
        <p:cNvPr id="1" name=""/>
        <p:cNvGrpSpPr/>
        <p:nvPr/>
      </p:nvGrpSpPr>
      <p:grpSpPr>
        <a:xfrm>
          <a:off x="0" y="0"/>
          <a:ext cx="0" cy="0"/>
          <a:chOff x="0" y="0"/>
          <a:chExt cx="0" cy="0"/>
        </a:xfrm>
      </p:grpSpPr>
      <p:sp>
        <p:nvSpPr>
          <p:cNvPr id="2" name="Dátum helye 2"/>
          <p:cNvSpPr>
            <a:spLocks noGrp="1"/>
          </p:cNvSpPr>
          <p:nvPr>
            <p:ph type="dt" sz="half" idx="10"/>
          </p:nvPr>
        </p:nvSpPr>
        <p:spPr/>
        <p:txBody>
          <a:bodyPr/>
          <a:lstStyle>
            <a:lvl1pPr>
              <a:defRPr/>
            </a:lvl1pPr>
          </a:lstStyle>
          <a:p>
            <a:pPr>
              <a:defRPr/>
            </a:pPr>
            <a:fld id="{3E5C68CC-0613-454C-88AA-F245EC61875E}" type="datetime1">
              <a:rPr lang="hu-HU">
                <a:solidFill>
                  <a:prstClr val="black">
                    <a:tint val="75000"/>
                  </a:prstClr>
                </a:solidFill>
              </a:rPr>
              <a:pPr>
                <a:defRPr/>
              </a:pPr>
              <a:t>2012.06.05.</a:t>
            </a:fld>
            <a:endParaRPr lang="hu-HU">
              <a:solidFill>
                <a:prstClr val="black">
                  <a:tint val="75000"/>
                </a:prstClr>
              </a:solidFill>
            </a:endParaRPr>
          </a:p>
        </p:txBody>
      </p:sp>
    </p:spTree>
    <p:extLst>
      <p:ext uri="{BB962C8B-B14F-4D97-AF65-F5344CB8AC3E}">
        <p14:creationId xmlns:p14="http://schemas.microsoft.com/office/powerpoint/2010/main" xmlns="" val="135575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Tartalom helye 2"/>
          <p:cNvSpPr>
            <a:spLocks noGrp="1"/>
          </p:cNvSpPr>
          <p:nvPr>
            <p:ph idx="1"/>
          </p:nvPr>
        </p:nvSpPr>
        <p:spPr>
          <a:xfrm>
            <a:off x="457200" y="1600200"/>
            <a:ext cx="8229600" cy="4525963"/>
          </a:xfrm>
          <a:prstGeom prst="rect">
            <a:avLst/>
          </a:prstGeo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B599BF4A-00DC-437B-BB53-6516B85F4440}" type="datetime1">
              <a:rPr lang="hu-HU">
                <a:solidFill>
                  <a:prstClr val="black">
                    <a:tint val="75000"/>
                  </a:prstClr>
                </a:solidFill>
              </a:rPr>
              <a:pPr>
                <a:defRPr/>
              </a:pPr>
              <a:t>2012.06.05.</a:t>
            </a:fld>
            <a:endParaRPr lang="hu-HU">
              <a:solidFill>
                <a:prstClr val="black">
                  <a:tint val="75000"/>
                </a:prstClr>
              </a:solidFill>
            </a:endParaRPr>
          </a:p>
        </p:txBody>
      </p:sp>
      <p:sp>
        <p:nvSpPr>
          <p:cNvPr id="5" name="Élőláb helye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6" name="Dia számának hely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1288D27-012F-4E13-AAFB-DCE693E447DF}"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1628230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2D8DDA8A-903E-479C-862A-B1721EE9AE53}" type="datetime1">
              <a:rPr lang="hu-HU">
                <a:solidFill>
                  <a:prstClr val="black">
                    <a:tint val="75000"/>
                  </a:prstClr>
                </a:solidFill>
              </a:rPr>
              <a:pPr>
                <a:defRPr/>
              </a:pPr>
              <a:t>2012.06.05.</a:t>
            </a:fld>
            <a:endParaRPr lang="hu-HU">
              <a:solidFill>
                <a:prstClr val="black">
                  <a:tint val="75000"/>
                </a:prstClr>
              </a:solidFill>
            </a:endParaRPr>
          </a:p>
        </p:txBody>
      </p:sp>
      <p:sp>
        <p:nvSpPr>
          <p:cNvPr id="5" name="Élőláb helye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6" name="Dia számának hely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9EB3913-4B61-4BAB-AC57-9531302EA5DE}"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299555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pPr>
              <a:defRPr/>
            </a:pPr>
            <a:fld id="{EF2160F9-C45A-45C8-9F03-167F24CC5FA0}" type="datetime1">
              <a:rPr lang="hu-HU">
                <a:solidFill>
                  <a:prstClr val="black">
                    <a:tint val="75000"/>
                  </a:prstClr>
                </a:solidFill>
              </a:rPr>
              <a:pPr>
                <a:defRPr/>
              </a:pPr>
              <a:t>2012.06.05.</a:t>
            </a:fld>
            <a:endParaRPr lang="hu-HU">
              <a:solidFill>
                <a:prstClr val="black">
                  <a:tint val="75000"/>
                </a:prstClr>
              </a:solidFill>
            </a:endParaRPr>
          </a:p>
        </p:txBody>
      </p:sp>
      <p:sp>
        <p:nvSpPr>
          <p:cNvPr id="6" name="Élőláb helye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7" name="Dia számának hely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FF99BAD-AFD1-4BD4-9A28-D14538D1F6FC}"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127452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pPr>
              <a:defRPr/>
            </a:pPr>
            <a:fld id="{98FE29F2-35CD-4DC3-8ECD-6EFD1BF50F64}" type="datetime1">
              <a:rPr lang="hu-HU">
                <a:solidFill>
                  <a:prstClr val="black">
                    <a:tint val="75000"/>
                  </a:prstClr>
                </a:solidFill>
              </a:rPr>
              <a:pPr>
                <a:defRPr/>
              </a:pPr>
              <a:t>2012.06.05.</a:t>
            </a:fld>
            <a:endParaRPr lang="hu-HU">
              <a:solidFill>
                <a:prstClr val="black">
                  <a:tint val="75000"/>
                </a:prstClr>
              </a:solidFill>
            </a:endParaRPr>
          </a:p>
        </p:txBody>
      </p:sp>
      <p:sp>
        <p:nvSpPr>
          <p:cNvPr id="8" name="Élőláb helye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9" name="Dia számának helye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AFE300E-9E10-495B-A7CE-C5082F63ECBB}"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97621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lvl1pPr>
              <a:defRPr/>
            </a:lvl1pPr>
          </a:lstStyle>
          <a:p>
            <a:pPr>
              <a:defRPr/>
            </a:pPr>
            <a:fld id="{A18EE1EE-3DF4-456A-9764-AF9834ED8117}" type="datetime1">
              <a:rPr lang="hu-HU">
                <a:solidFill>
                  <a:prstClr val="black">
                    <a:tint val="75000"/>
                  </a:prstClr>
                </a:solidFill>
              </a:rPr>
              <a:pPr>
                <a:defRPr/>
              </a:pPr>
              <a:t>2012.06.05.</a:t>
            </a:fld>
            <a:endParaRPr lang="hu-HU">
              <a:solidFill>
                <a:prstClr val="black">
                  <a:tint val="75000"/>
                </a:prstClr>
              </a:solidFill>
            </a:endParaRPr>
          </a:p>
        </p:txBody>
      </p:sp>
      <p:sp>
        <p:nvSpPr>
          <p:cNvPr id="4" name="Élőláb helye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5" name="Dia számának helye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91D6A28-CA32-4BAD-B55E-52CF59A4D7A2}"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41974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pPr>
              <a:defRPr/>
            </a:pPr>
            <a:fld id="{5E9345B5-31FC-4809-B664-A1F81A321D6D}" type="datetime1">
              <a:rPr lang="hu-HU">
                <a:solidFill>
                  <a:prstClr val="black">
                    <a:tint val="75000"/>
                  </a:prstClr>
                </a:solidFill>
              </a:rPr>
              <a:pPr>
                <a:defRPr/>
              </a:pPr>
              <a:t>2012.06.05.</a:t>
            </a:fld>
            <a:endParaRPr lang="hu-HU">
              <a:solidFill>
                <a:prstClr val="black">
                  <a:tint val="75000"/>
                </a:prstClr>
              </a:solidFill>
            </a:endParaRPr>
          </a:p>
        </p:txBody>
      </p:sp>
      <p:sp>
        <p:nvSpPr>
          <p:cNvPr id="3" name="Élőláb helye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4" name="Dia számának helye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5C411E8-7C96-4E3D-916B-61103321AF57}"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18676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a:prstGeom prst="rect">
            <a:avLst/>
          </a:prstGeo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pPr>
              <a:defRPr/>
            </a:pPr>
            <a:fld id="{1C388E48-613B-49CC-9ACD-310FEEB338B2}" type="datetime1">
              <a:rPr lang="hu-HU">
                <a:solidFill>
                  <a:prstClr val="black">
                    <a:tint val="75000"/>
                  </a:prstClr>
                </a:solidFill>
              </a:rPr>
              <a:pPr>
                <a:defRPr/>
              </a:pPr>
              <a:t>2012.06.05.</a:t>
            </a:fld>
            <a:endParaRPr lang="hu-HU">
              <a:solidFill>
                <a:prstClr val="black">
                  <a:tint val="75000"/>
                </a:prstClr>
              </a:solidFill>
            </a:endParaRPr>
          </a:p>
        </p:txBody>
      </p:sp>
      <p:sp>
        <p:nvSpPr>
          <p:cNvPr id="6" name="Élőláb helye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7" name="Dia számának hely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D44DC1-7715-4202-B78E-323670B00094}"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218872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a:prstGeom prst="rect">
            <a:avLst/>
          </a:prstGeo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pPr>
              <a:defRPr/>
            </a:pPr>
            <a:fld id="{C0F5B84F-B9C5-43DF-8667-5CC30317380E}" type="datetime1">
              <a:rPr lang="hu-HU">
                <a:solidFill>
                  <a:prstClr val="black">
                    <a:tint val="75000"/>
                  </a:prstClr>
                </a:solidFill>
              </a:rPr>
              <a:pPr>
                <a:defRPr/>
              </a:pPr>
              <a:t>2012.06.05.</a:t>
            </a:fld>
            <a:endParaRPr lang="hu-HU">
              <a:solidFill>
                <a:prstClr val="black">
                  <a:tint val="75000"/>
                </a:prstClr>
              </a:solidFill>
            </a:endParaRPr>
          </a:p>
        </p:txBody>
      </p:sp>
      <p:sp>
        <p:nvSpPr>
          <p:cNvPr id="6" name="Élőláb helye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hu-HU">
              <a:solidFill>
                <a:prstClr val="black"/>
              </a:solidFill>
            </a:endParaRPr>
          </a:p>
        </p:txBody>
      </p:sp>
      <p:sp>
        <p:nvSpPr>
          <p:cNvPr id="7" name="Dia számának hely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0D28F6F-F2F5-4B31-AD96-C570E0D57648}" type="slidenum">
              <a:rPr lang="hu-HU">
                <a:solidFill>
                  <a:prstClr val="black"/>
                </a:solidFill>
              </a:rPr>
              <a:pPr>
                <a:defRPr/>
              </a:pPr>
              <a:t>‹#›</a:t>
            </a:fld>
            <a:endParaRPr lang="hu-HU">
              <a:solidFill>
                <a:prstClr val="black"/>
              </a:solidFill>
            </a:endParaRPr>
          </a:p>
        </p:txBody>
      </p:sp>
    </p:spTree>
    <p:extLst>
      <p:ext uri="{BB962C8B-B14F-4D97-AF65-F5344CB8AC3E}">
        <p14:creationId xmlns:p14="http://schemas.microsoft.com/office/powerpoint/2010/main" xmlns="" val="202663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Kép 9"/>
          <p:cNvPicPr>
            <a:picLocks noChangeAspect="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7586663" y="0"/>
            <a:ext cx="1555750" cy="1166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4" name="Téglalap 33"/>
          <p:cNvSpPr/>
          <p:nvPr userDrawn="1"/>
        </p:nvSpPr>
        <p:spPr>
          <a:xfrm>
            <a:off x="7586663" y="7938"/>
            <a:ext cx="428625" cy="1085850"/>
          </a:xfrm>
          <a:prstGeom prst="rect">
            <a:avLst/>
          </a:prstGeom>
          <a:gradFill>
            <a:gsLst>
              <a:gs pos="0">
                <a:schemeClr val="bg1">
                  <a:lumMod val="85000"/>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57" name="Téglalap 56"/>
          <p:cNvSpPr/>
          <p:nvPr userDrawn="1"/>
        </p:nvSpPr>
        <p:spPr>
          <a:xfrm>
            <a:off x="0" y="981075"/>
            <a:ext cx="427038" cy="785813"/>
          </a:xfrm>
          <a:prstGeom prst="rect">
            <a:avLst/>
          </a:prstGeom>
          <a:gradFill>
            <a:gsLst>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58" name="Téglalap 57"/>
          <p:cNvSpPr/>
          <p:nvPr userDrawn="1"/>
        </p:nvSpPr>
        <p:spPr>
          <a:xfrm>
            <a:off x="8716963" y="962025"/>
            <a:ext cx="425450" cy="785813"/>
          </a:xfrm>
          <a:prstGeom prst="rect">
            <a:avLst/>
          </a:prstGeom>
          <a:gradFill>
            <a:gsLst>
              <a:gs pos="0">
                <a:schemeClr val="bg1">
                  <a:alpha val="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46" name="Téglalap 45"/>
          <p:cNvSpPr/>
          <p:nvPr userDrawn="1"/>
        </p:nvSpPr>
        <p:spPr>
          <a:xfrm>
            <a:off x="-3175" y="1306513"/>
            <a:ext cx="9145588" cy="460375"/>
          </a:xfrm>
          <a:prstGeom prst="rect">
            <a:avLst/>
          </a:prstGeom>
          <a:gradFill flip="none" rotWithShape="1">
            <a:gsLst>
              <a:gs pos="0">
                <a:schemeClr val="bg1"/>
              </a:gs>
              <a:gs pos="90000">
                <a:schemeClr val="bg1">
                  <a:lumMod val="85000"/>
                </a:schemeClr>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pic>
        <p:nvPicPr>
          <p:cNvPr id="1031" name="Kép 1"/>
          <p:cNvPicPr>
            <a:picLocks noChangeAspect="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3175" y="0"/>
            <a:ext cx="1439863"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Kép 24"/>
          <p:cNvPicPr>
            <a:picLocks noChangeAspect="1"/>
          </p:cNvPicPr>
          <p:nvPr userDrawn="1"/>
        </p:nvPicPr>
        <p:blipFill>
          <a:blip r:embed="rId16" cstate="print">
            <a:extLst>
              <a:ext uri="{28A0092B-C50C-407E-A947-70E740481C1C}">
                <a14:useLocalDpi xmlns:a14="http://schemas.microsoft.com/office/drawing/2010/main" xmlns="" val="0"/>
              </a:ext>
            </a:extLst>
          </a:blip>
          <a:srcRect/>
          <a:stretch>
            <a:fillRect/>
          </a:stretch>
        </p:blipFill>
        <p:spPr bwMode="auto">
          <a:xfrm>
            <a:off x="2703513" y="260350"/>
            <a:ext cx="3740150" cy="49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 name="Téglalap 16"/>
          <p:cNvSpPr/>
          <p:nvPr userDrawn="1"/>
        </p:nvSpPr>
        <p:spPr>
          <a:xfrm>
            <a:off x="-1588" y="1312863"/>
            <a:ext cx="9145588" cy="460375"/>
          </a:xfrm>
          <a:prstGeom prst="rect">
            <a:avLst/>
          </a:prstGeom>
          <a:gradFill flip="none" rotWithShape="1">
            <a:gsLst>
              <a:gs pos="0">
                <a:schemeClr val="bg1"/>
              </a:gs>
              <a:gs pos="90000">
                <a:schemeClr val="bg1">
                  <a:lumMod val="85000"/>
                </a:schemeClr>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19" name="Téglalap 18"/>
          <p:cNvSpPr/>
          <p:nvPr userDrawn="1"/>
        </p:nvSpPr>
        <p:spPr>
          <a:xfrm>
            <a:off x="-1588" y="1266825"/>
            <a:ext cx="9145588" cy="46038"/>
          </a:xfrm>
          <a:prstGeom prst="rect">
            <a:avLst/>
          </a:prstGeom>
          <a:solidFill>
            <a:srgbClr val="00B050"/>
          </a:solidFill>
          <a:ln>
            <a:noFill/>
          </a:ln>
          <a:effectLst>
            <a:outerShdw blurRad="50800" dist="38100" dir="2700000" algn="tl"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4" name="Dátum helye 3"/>
          <p:cNvSpPr>
            <a:spLocks noGrp="1"/>
          </p:cNvSpPr>
          <p:nvPr>
            <p:ph type="dt" sz="half" idx="2"/>
          </p:nvPr>
        </p:nvSpPr>
        <p:spPr>
          <a:xfrm>
            <a:off x="6875463" y="63817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CA0B483-A0BE-46E7-9877-DBC1EA22C505}" type="datetime1">
              <a:rPr lang="hu-HU">
                <a:solidFill>
                  <a:prstClr val="black">
                    <a:tint val="75000"/>
                  </a:prstClr>
                </a:solidFill>
              </a:rPr>
              <a:pPr>
                <a:defRPr/>
              </a:pPr>
              <a:t>2012.06.05.</a:t>
            </a:fld>
            <a:endParaRPr lang="hu-HU">
              <a:solidFill>
                <a:prstClr val="black">
                  <a:tint val="75000"/>
                </a:prstClr>
              </a:solidFill>
            </a:endParaRPr>
          </a:p>
        </p:txBody>
      </p:sp>
      <p:sp>
        <p:nvSpPr>
          <p:cNvPr id="8" name="Szövegdoboz 7"/>
          <p:cNvSpPr txBox="1"/>
          <p:nvPr userDrawn="1"/>
        </p:nvSpPr>
        <p:spPr>
          <a:xfrm>
            <a:off x="3025971" y="323662"/>
            <a:ext cx="3094693" cy="369332"/>
          </a:xfrm>
          <a:prstGeom prst="rect">
            <a:avLst/>
          </a:prstGeom>
          <a:noFill/>
          <a:effectLst>
            <a:outerShdw blurRad="50800" dist="38100" dir="2700000" algn="tl" rotWithShape="0">
              <a:prstClr val="black">
                <a:alpha val="24000"/>
              </a:prstClr>
            </a:outerShdw>
            <a:softEdge rad="127000"/>
          </a:effectLst>
        </p:spPr>
        <p:txBody>
          <a:bodyPr wrap="none">
            <a:spAutoFit/>
          </a:bodyPr>
          <a:lstStyle/>
          <a:p>
            <a:pPr>
              <a:defRPr/>
            </a:pPr>
            <a:r>
              <a:rPr lang="hu-HU" dirty="0">
                <a:solidFill>
                  <a:prstClr val="black"/>
                </a:solidFill>
                <a:cs typeface="Arial" charset="0"/>
              </a:rPr>
              <a:t>Kormányzati Ellenőrzési Hivatal</a:t>
            </a:r>
          </a:p>
        </p:txBody>
      </p:sp>
      <p:pic>
        <p:nvPicPr>
          <p:cNvPr id="1039" name="Kép 29"/>
          <p:cNvPicPr>
            <a:picLocks noChangeAspect="1"/>
          </p:cNvPicPr>
          <p:nvPr userDrawn="1"/>
        </p:nvPicPr>
        <p:blipFill>
          <a:blip r:embed="rId17" cstate="print">
            <a:extLst>
              <a:ext uri="{28A0092B-C50C-407E-A947-70E740481C1C}">
                <a14:useLocalDpi xmlns:a14="http://schemas.microsoft.com/office/drawing/2010/main" xmlns="" val="0"/>
              </a:ext>
            </a:extLst>
          </a:blip>
          <a:srcRect/>
          <a:stretch>
            <a:fillRect/>
          </a:stretch>
        </p:blipFill>
        <p:spPr bwMode="auto">
          <a:xfrm>
            <a:off x="0" y="6267450"/>
            <a:ext cx="9144000" cy="590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églalap 21"/>
          <p:cNvSpPr/>
          <p:nvPr userDrawn="1"/>
        </p:nvSpPr>
        <p:spPr>
          <a:xfrm>
            <a:off x="1187450" y="0"/>
            <a:ext cx="287338" cy="1011238"/>
          </a:xfrm>
          <a:prstGeom prst="rect">
            <a:avLst/>
          </a:prstGeom>
          <a:gradFill>
            <a:gsLst>
              <a:gs pos="0">
                <a:schemeClr val="bg1">
                  <a:lumMod val="85000"/>
                  <a:alpha val="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29" name="Téglalap 28"/>
          <p:cNvSpPr/>
          <p:nvPr userDrawn="1"/>
        </p:nvSpPr>
        <p:spPr>
          <a:xfrm>
            <a:off x="0" y="955675"/>
            <a:ext cx="9142413" cy="96838"/>
          </a:xfrm>
          <a:prstGeom prst="rect">
            <a:avLst/>
          </a:prstGeom>
          <a:gradFill>
            <a:gsLst>
              <a:gs pos="0">
                <a:schemeClr val="bg1">
                  <a:alpha val="0"/>
                </a:schemeClr>
              </a:gs>
              <a:gs pos="17000">
                <a:schemeClr val="bg1">
                  <a:alpha val="50000"/>
                </a:schemeClr>
              </a:gs>
              <a:gs pos="62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11" name="Téglalap 10"/>
          <p:cNvSpPr/>
          <p:nvPr userDrawn="1"/>
        </p:nvSpPr>
        <p:spPr>
          <a:xfrm>
            <a:off x="0" y="1011238"/>
            <a:ext cx="9142413" cy="165100"/>
          </a:xfrm>
          <a:prstGeom prst="rect">
            <a:avLst/>
          </a:prstGeom>
          <a:gradFill flip="none" rotWithShape="1">
            <a:gsLst>
              <a:gs pos="0">
                <a:schemeClr val="bg1"/>
              </a:gs>
              <a:gs pos="69000">
                <a:schemeClr val="bg1">
                  <a:lumMod val="85000"/>
                </a:schemeClr>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18" name="Téglalap 17"/>
          <p:cNvSpPr/>
          <p:nvPr userDrawn="1"/>
        </p:nvSpPr>
        <p:spPr>
          <a:xfrm>
            <a:off x="-1588" y="1166813"/>
            <a:ext cx="9145588" cy="460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33" name="Téglalap 32"/>
          <p:cNvSpPr/>
          <p:nvPr userDrawn="1"/>
        </p:nvSpPr>
        <p:spPr>
          <a:xfrm>
            <a:off x="4416425" y="887413"/>
            <a:ext cx="314325" cy="885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
        <p:nvSpPr>
          <p:cNvPr id="38" name="Téglalap 37"/>
          <p:cNvSpPr/>
          <p:nvPr userDrawn="1"/>
        </p:nvSpPr>
        <p:spPr>
          <a:xfrm>
            <a:off x="3563938" y="857250"/>
            <a:ext cx="852487" cy="920750"/>
          </a:xfrm>
          <a:prstGeom prst="rect">
            <a:avLst/>
          </a:prstGeom>
          <a:gradFill>
            <a:gsLst>
              <a:gs pos="0">
                <a:schemeClr val="bg1">
                  <a:alpha val="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pic>
        <p:nvPicPr>
          <p:cNvPr id="1046" name="Kép 40"/>
          <p:cNvPicPr>
            <a:picLocks noChangeAspect="1"/>
          </p:cNvPicPr>
          <p:nvPr userDrawn="1"/>
        </p:nvPicPr>
        <p:blipFill>
          <a:blip r:embed="rId18" cstate="print">
            <a:extLst>
              <a:ext uri="{28A0092B-C50C-407E-A947-70E740481C1C}">
                <a14:useLocalDpi xmlns:a14="http://schemas.microsoft.com/office/drawing/2010/main" xmlns="" val="0"/>
              </a:ext>
            </a:extLst>
          </a:blip>
          <a:srcRect/>
          <a:stretch>
            <a:fillRect/>
          </a:stretch>
        </p:blipFill>
        <p:spPr bwMode="auto">
          <a:xfrm>
            <a:off x="4429125" y="882650"/>
            <a:ext cx="282575" cy="601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Téglalap 49"/>
          <p:cNvSpPr/>
          <p:nvPr userDrawn="1"/>
        </p:nvSpPr>
        <p:spPr>
          <a:xfrm>
            <a:off x="4730750" y="852488"/>
            <a:ext cx="852488" cy="914400"/>
          </a:xfrm>
          <a:prstGeom prst="rect">
            <a:avLst/>
          </a:prstGeom>
          <a:gradFill>
            <a:gsLst>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hu-HU">
              <a:solidFill>
                <a:prstClr val="white"/>
              </a:solidFill>
            </a:endParaRPr>
          </a:p>
        </p:txBody>
      </p:sp>
    </p:spTree>
    <p:extLst>
      <p:ext uri="{BB962C8B-B14F-4D97-AF65-F5344CB8AC3E}">
        <p14:creationId xmlns:p14="http://schemas.microsoft.com/office/powerpoint/2010/main" xmlns="" val="3334713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827584" y="1555524"/>
            <a:ext cx="7344816" cy="4940974"/>
          </a:xfrm>
          <a:prstGeom prst="rect">
            <a:avLst/>
          </a:prstGeom>
        </p:spPr>
      </p:pic>
      <p:sp>
        <p:nvSpPr>
          <p:cNvPr id="27651" name="Cím 1"/>
          <p:cNvSpPr>
            <a:spLocks noGrp="1"/>
          </p:cNvSpPr>
          <p:nvPr>
            <p:ph type="ctrTitle"/>
          </p:nvPr>
        </p:nvSpPr>
        <p:spPr bwMode="auto">
          <a:xfrm>
            <a:off x="107950" y="2555875"/>
            <a:ext cx="8785225" cy="16652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hu-HU" sz="3200" b="1" dirty="0" smtClean="0"/>
              <a:t>The </a:t>
            </a:r>
            <a:r>
              <a:rPr lang="hu-HU" sz="3200" b="1" dirty="0" err="1" smtClean="0"/>
              <a:t>function</a:t>
            </a:r>
            <a:r>
              <a:rPr lang="hu-HU" sz="3200" b="1" dirty="0" smtClean="0"/>
              <a:t> and </a:t>
            </a:r>
            <a:r>
              <a:rPr lang="hu-HU" sz="3200" b="1" dirty="0" err="1" smtClean="0"/>
              <a:t>role</a:t>
            </a:r>
            <a:r>
              <a:rPr lang="hu-HU" sz="3200" b="1" dirty="0" smtClean="0"/>
              <a:t> of </a:t>
            </a:r>
            <a:br>
              <a:rPr lang="hu-HU" sz="3200" b="1" dirty="0" smtClean="0"/>
            </a:br>
            <a:r>
              <a:rPr lang="hu-HU" sz="3200" b="1" dirty="0" err="1" smtClean="0"/>
              <a:t>the</a:t>
            </a:r>
            <a:r>
              <a:rPr lang="hu-HU" sz="3200" b="1" dirty="0" smtClean="0"/>
              <a:t> </a:t>
            </a:r>
            <a:r>
              <a:rPr lang="hu-HU" sz="3200" b="1" dirty="0" err="1" smtClean="0"/>
              <a:t>Government</a:t>
            </a:r>
            <a:r>
              <a:rPr lang="hu-HU" sz="3200" b="1" dirty="0" smtClean="0"/>
              <a:t> </a:t>
            </a:r>
            <a:r>
              <a:rPr lang="hu-HU" sz="3200" b="1" dirty="0" err="1" smtClean="0"/>
              <a:t>Control</a:t>
            </a:r>
            <a:r>
              <a:rPr lang="hu-HU" sz="3200" b="1" dirty="0" smtClean="0"/>
              <a:t> Office (GCO)</a:t>
            </a:r>
            <a:br>
              <a:rPr lang="hu-HU" sz="3200" b="1" dirty="0" smtClean="0"/>
            </a:br>
            <a:r>
              <a:rPr lang="hu-HU" sz="3200" b="1" dirty="0" err="1" smtClean="0"/>
              <a:t>in</a:t>
            </a:r>
            <a:r>
              <a:rPr lang="hu-HU" sz="3200" b="1" dirty="0" smtClean="0"/>
              <a:t> </a:t>
            </a:r>
            <a:r>
              <a:rPr lang="hu-HU" sz="3200" b="1" dirty="0" err="1" smtClean="0"/>
              <a:t>the</a:t>
            </a:r>
            <a:r>
              <a:rPr lang="hu-HU" sz="3200" b="1" dirty="0" smtClean="0"/>
              <a:t> </a:t>
            </a:r>
            <a:r>
              <a:rPr lang="hu-HU" sz="3200" b="1" dirty="0" err="1" smtClean="0"/>
              <a:t>system</a:t>
            </a:r>
            <a:r>
              <a:rPr lang="hu-HU" sz="3200" b="1" dirty="0" smtClean="0"/>
              <a:t> of </a:t>
            </a:r>
            <a:r>
              <a:rPr lang="hu-HU" sz="3200" b="1" dirty="0" err="1" smtClean="0"/>
              <a:t>controls</a:t>
            </a:r>
            <a:endParaRPr lang="hu-HU" sz="3200" b="1" dirty="0" smtClean="0"/>
          </a:p>
        </p:txBody>
      </p:sp>
      <p:sp>
        <p:nvSpPr>
          <p:cNvPr id="27652" name="Alcím 2"/>
          <p:cNvSpPr>
            <a:spLocks noGrp="1"/>
          </p:cNvSpPr>
          <p:nvPr>
            <p:ph type="subTitle" idx="1"/>
          </p:nvPr>
        </p:nvSpPr>
        <p:spPr bwMode="auto">
          <a:xfrm>
            <a:off x="1403648" y="5229200"/>
            <a:ext cx="6400800" cy="10334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u-HU" sz="1600" dirty="0" smtClean="0">
                <a:solidFill>
                  <a:schemeClr val="tx1"/>
                </a:solidFill>
              </a:rPr>
              <a:t>dr. Hegedűs László</a:t>
            </a:r>
          </a:p>
          <a:p>
            <a:pPr algn="r"/>
            <a:r>
              <a:rPr lang="hu-HU" sz="1600" dirty="0" smtClean="0">
                <a:solidFill>
                  <a:schemeClr val="tx1"/>
                </a:solidFill>
              </a:rPr>
              <a:t>19 </a:t>
            </a:r>
            <a:r>
              <a:rPr lang="hu-HU" sz="1600" dirty="0" err="1" smtClean="0">
                <a:solidFill>
                  <a:schemeClr val="tx1"/>
                </a:solidFill>
              </a:rPr>
              <a:t>June</a:t>
            </a:r>
            <a:r>
              <a:rPr lang="hu-HU" sz="1600" dirty="0" smtClean="0">
                <a:solidFill>
                  <a:schemeClr val="tx1"/>
                </a:solidFill>
              </a:rPr>
              <a:t>,</a:t>
            </a:r>
            <a:r>
              <a:rPr lang="hu-HU" sz="1600" dirty="0" smtClean="0">
                <a:solidFill>
                  <a:schemeClr val="tx1"/>
                </a:solidFill>
              </a:rPr>
              <a:t> </a:t>
            </a:r>
            <a:r>
              <a:rPr lang="hu-HU" sz="1600" dirty="0" smtClean="0">
                <a:solidFill>
                  <a:schemeClr val="tx1"/>
                </a:solidFill>
              </a:rPr>
              <a:t>2012.</a:t>
            </a:r>
          </a:p>
        </p:txBody>
      </p:sp>
    </p:spTree>
    <p:extLst>
      <p:ext uri="{BB962C8B-B14F-4D97-AF65-F5344CB8AC3E}">
        <p14:creationId xmlns:p14="http://schemas.microsoft.com/office/powerpoint/2010/main" xmlns="" val="1537130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92500" lnSpcReduction="20000"/>
          </a:bodyPr>
          <a:lstStyle/>
          <a:p>
            <a:pPr marL="0" indent="0">
              <a:buNone/>
            </a:pPr>
            <a:r>
              <a:rPr lang="hu-HU" b="1" dirty="0" smtClean="0"/>
              <a:t>The </a:t>
            </a:r>
            <a:r>
              <a:rPr lang="hu-HU" b="1" dirty="0" err="1" smtClean="0"/>
              <a:t>president</a:t>
            </a:r>
            <a:r>
              <a:rPr lang="hu-HU" b="1" dirty="0" smtClean="0"/>
              <a:t> of </a:t>
            </a:r>
            <a:r>
              <a:rPr lang="hu-HU" b="1" dirty="0" err="1" smtClean="0"/>
              <a:t>the</a:t>
            </a:r>
            <a:r>
              <a:rPr lang="hu-HU" b="1" dirty="0" smtClean="0"/>
              <a:t> GCO</a:t>
            </a:r>
          </a:p>
          <a:p>
            <a:pPr algn="just"/>
            <a:r>
              <a:rPr lang="hu-HU" dirty="0" err="1" smtClean="0"/>
              <a:t>Briefing</a:t>
            </a:r>
            <a:r>
              <a:rPr lang="hu-HU" dirty="0" smtClean="0"/>
              <a:t> of </a:t>
            </a:r>
            <a:r>
              <a:rPr lang="hu-HU" dirty="0" err="1" smtClean="0"/>
              <a:t>the</a:t>
            </a:r>
            <a:r>
              <a:rPr lang="hu-HU" dirty="0" smtClean="0"/>
              <a:t> </a:t>
            </a:r>
            <a:r>
              <a:rPr lang="hu-HU" dirty="0" err="1" smtClean="0"/>
              <a:t>control</a:t>
            </a:r>
            <a:r>
              <a:rPr lang="hu-HU" dirty="0" smtClean="0"/>
              <a:t> </a:t>
            </a:r>
            <a:r>
              <a:rPr lang="hu-HU" dirty="0" err="1" smtClean="0"/>
              <a:t>managers</a:t>
            </a:r>
            <a:r>
              <a:rPr lang="hu-HU" dirty="0" smtClean="0"/>
              <a:t> of </a:t>
            </a:r>
            <a:r>
              <a:rPr lang="hu-HU" dirty="0" err="1" smtClean="0"/>
              <a:t>the</a:t>
            </a:r>
            <a:r>
              <a:rPr lang="hu-HU" dirty="0" smtClean="0"/>
              <a:t> </a:t>
            </a:r>
            <a:r>
              <a:rPr lang="hu-HU" dirty="0" err="1" smtClean="0"/>
              <a:t>ministries</a:t>
            </a:r>
            <a:r>
              <a:rPr lang="hu-HU" dirty="0" smtClean="0"/>
              <a:t> </a:t>
            </a:r>
            <a:r>
              <a:rPr lang="hu-HU" dirty="0" err="1" smtClean="0"/>
              <a:t>regularly</a:t>
            </a:r>
            <a:endParaRPr lang="hu-HU" dirty="0" smtClean="0"/>
          </a:p>
          <a:p>
            <a:pPr algn="just"/>
            <a:r>
              <a:rPr lang="hu-HU" dirty="0" smtClean="0"/>
              <a:t>Has </a:t>
            </a:r>
            <a:r>
              <a:rPr lang="hu-HU" dirty="0" err="1" smtClean="0"/>
              <a:t>the</a:t>
            </a:r>
            <a:r>
              <a:rPr lang="hu-HU" dirty="0" smtClean="0"/>
              <a:t> right of </a:t>
            </a:r>
            <a:r>
              <a:rPr lang="hu-HU" dirty="0" err="1" smtClean="0"/>
              <a:t>objection</a:t>
            </a:r>
            <a:r>
              <a:rPr lang="hu-HU" dirty="0" smtClean="0"/>
              <a:t> </a:t>
            </a:r>
            <a:r>
              <a:rPr lang="hu-HU" dirty="0" err="1" smtClean="0"/>
              <a:t>regarding</a:t>
            </a:r>
            <a:r>
              <a:rPr lang="hu-HU" dirty="0" smtClean="0"/>
              <a:t> </a:t>
            </a:r>
            <a:r>
              <a:rPr lang="hu-HU" dirty="0" err="1" smtClean="0"/>
              <a:t>the</a:t>
            </a:r>
            <a:r>
              <a:rPr lang="hu-HU" dirty="0" smtClean="0"/>
              <a:t> </a:t>
            </a:r>
            <a:r>
              <a:rPr lang="hu-HU" dirty="0" err="1" smtClean="0"/>
              <a:t>appointment</a:t>
            </a:r>
            <a:r>
              <a:rPr lang="hu-HU" dirty="0" smtClean="0"/>
              <a:t>, </a:t>
            </a:r>
            <a:r>
              <a:rPr lang="hu-HU" dirty="0" err="1" smtClean="0"/>
              <a:t>exemption</a:t>
            </a:r>
            <a:r>
              <a:rPr lang="hu-HU" dirty="0"/>
              <a:t> </a:t>
            </a:r>
            <a:r>
              <a:rPr lang="hu-HU" dirty="0" smtClean="0"/>
              <a:t>and </a:t>
            </a:r>
            <a:r>
              <a:rPr lang="hu-HU" dirty="0" err="1" smtClean="0"/>
              <a:t>reassignment</a:t>
            </a:r>
            <a:r>
              <a:rPr lang="hu-HU" dirty="0" smtClean="0"/>
              <a:t> of </a:t>
            </a:r>
            <a:r>
              <a:rPr lang="hu-HU" dirty="0" err="1" smtClean="0"/>
              <a:t>the</a:t>
            </a:r>
            <a:r>
              <a:rPr lang="hu-HU" dirty="0" smtClean="0"/>
              <a:t> </a:t>
            </a:r>
            <a:r>
              <a:rPr lang="hu-HU" dirty="0" err="1" smtClean="0"/>
              <a:t>control</a:t>
            </a:r>
            <a:r>
              <a:rPr lang="hu-HU" dirty="0" smtClean="0"/>
              <a:t> </a:t>
            </a:r>
            <a:r>
              <a:rPr lang="hu-HU" dirty="0" err="1" smtClean="0"/>
              <a:t>managers</a:t>
            </a:r>
            <a:r>
              <a:rPr lang="hu-HU" dirty="0" smtClean="0"/>
              <a:t> </a:t>
            </a:r>
            <a:r>
              <a:rPr lang="hu-HU" dirty="0" err="1" smtClean="0"/>
              <a:t>of</a:t>
            </a:r>
            <a:r>
              <a:rPr lang="hu-HU" dirty="0" smtClean="0"/>
              <a:t> </a:t>
            </a:r>
            <a:r>
              <a:rPr lang="hu-HU" dirty="0" err="1" smtClean="0"/>
              <a:t>the</a:t>
            </a:r>
            <a:r>
              <a:rPr lang="hu-HU" dirty="0" smtClean="0"/>
              <a:t> </a:t>
            </a:r>
            <a:r>
              <a:rPr lang="hu-HU" dirty="0" err="1" smtClean="0"/>
              <a:t>ministries</a:t>
            </a:r>
            <a:endParaRPr lang="hu-HU" dirty="0" smtClean="0"/>
          </a:p>
          <a:p>
            <a:pPr algn="just"/>
            <a:r>
              <a:rPr lang="hu-HU" dirty="0" err="1" smtClean="0"/>
              <a:t>Organizing</a:t>
            </a:r>
            <a:r>
              <a:rPr lang="hu-HU" dirty="0" smtClean="0"/>
              <a:t> </a:t>
            </a:r>
            <a:r>
              <a:rPr lang="hu-HU" dirty="0" err="1" smtClean="0"/>
              <a:t>the</a:t>
            </a:r>
            <a:r>
              <a:rPr lang="hu-HU" dirty="0" smtClean="0"/>
              <a:t> </a:t>
            </a:r>
            <a:r>
              <a:rPr lang="hu-HU" dirty="0" err="1" smtClean="0"/>
              <a:t>professional</a:t>
            </a:r>
            <a:r>
              <a:rPr lang="hu-HU" dirty="0" smtClean="0"/>
              <a:t> </a:t>
            </a:r>
            <a:r>
              <a:rPr lang="hu-HU" dirty="0" err="1" smtClean="0"/>
              <a:t>conference</a:t>
            </a:r>
            <a:r>
              <a:rPr lang="hu-HU" dirty="0" smtClean="0"/>
              <a:t> of </a:t>
            </a:r>
            <a:r>
              <a:rPr lang="hu-HU" dirty="0" err="1" smtClean="0"/>
              <a:t>the</a:t>
            </a:r>
            <a:r>
              <a:rPr lang="hu-HU" dirty="0" smtClean="0"/>
              <a:t> </a:t>
            </a:r>
            <a:r>
              <a:rPr lang="hu-HU" dirty="0" err="1"/>
              <a:t>control</a:t>
            </a:r>
            <a:r>
              <a:rPr lang="hu-HU" dirty="0"/>
              <a:t> </a:t>
            </a:r>
            <a:r>
              <a:rPr lang="hu-HU" dirty="0" err="1"/>
              <a:t>managers</a:t>
            </a:r>
            <a:r>
              <a:rPr lang="hu-HU" dirty="0"/>
              <a:t> </a:t>
            </a:r>
            <a:r>
              <a:rPr lang="hu-HU" dirty="0" err="1"/>
              <a:t>of</a:t>
            </a:r>
            <a:r>
              <a:rPr lang="hu-HU" dirty="0"/>
              <a:t> </a:t>
            </a:r>
            <a:r>
              <a:rPr lang="hu-HU" dirty="0" err="1"/>
              <a:t>the</a:t>
            </a:r>
            <a:r>
              <a:rPr lang="hu-HU" dirty="0"/>
              <a:t> </a:t>
            </a:r>
            <a:r>
              <a:rPr lang="hu-HU" dirty="0" err="1" smtClean="0"/>
              <a:t>ministries</a:t>
            </a:r>
            <a:r>
              <a:rPr lang="hu-HU" dirty="0" smtClean="0"/>
              <a:t> </a:t>
            </a:r>
            <a:r>
              <a:rPr lang="hu-HU" dirty="0" err="1" smtClean="0"/>
              <a:t>two</a:t>
            </a:r>
            <a:r>
              <a:rPr lang="hu-HU" dirty="0" smtClean="0"/>
              <a:t> </a:t>
            </a:r>
            <a:r>
              <a:rPr lang="hu-HU" dirty="0" err="1" smtClean="0"/>
              <a:t>times</a:t>
            </a:r>
            <a:r>
              <a:rPr lang="hu-HU" dirty="0" smtClean="0"/>
              <a:t> a </a:t>
            </a:r>
            <a:r>
              <a:rPr lang="hu-HU" dirty="0" err="1" smtClean="0"/>
              <a:t>year</a:t>
            </a:r>
            <a:endParaRPr lang="hu-HU" dirty="0" smtClean="0"/>
          </a:p>
          <a:p>
            <a:pPr algn="just"/>
            <a:r>
              <a:rPr lang="hu-HU" dirty="0" smtClean="0"/>
              <a:t> </a:t>
            </a:r>
            <a:r>
              <a:rPr lang="hu-HU" dirty="0" err="1" smtClean="0"/>
              <a:t>takes</a:t>
            </a:r>
            <a:r>
              <a:rPr lang="hu-HU" dirty="0" smtClean="0"/>
              <a:t> </a:t>
            </a:r>
            <a:r>
              <a:rPr lang="hu-HU" dirty="0" err="1" smtClean="0"/>
              <a:t>charge</a:t>
            </a:r>
            <a:r>
              <a:rPr lang="hu-HU" dirty="0" smtClean="0"/>
              <a:t> of </a:t>
            </a:r>
            <a:r>
              <a:rPr lang="hu-HU" dirty="0" err="1" smtClean="0"/>
              <a:t>advanced</a:t>
            </a:r>
            <a:r>
              <a:rPr lang="hu-HU" dirty="0" smtClean="0"/>
              <a:t> </a:t>
            </a:r>
            <a:r>
              <a:rPr lang="hu-HU" dirty="0" err="1" smtClean="0"/>
              <a:t>training</a:t>
            </a:r>
            <a:r>
              <a:rPr lang="hu-HU" dirty="0" smtClean="0"/>
              <a:t> </a:t>
            </a:r>
            <a:r>
              <a:rPr lang="hu-HU" dirty="0" err="1" smtClean="0"/>
              <a:t>of</a:t>
            </a:r>
            <a:r>
              <a:rPr lang="hu-HU" dirty="0" smtClean="0"/>
              <a:t> </a:t>
            </a:r>
            <a:r>
              <a:rPr lang="hu-HU" dirty="0" err="1" smtClean="0"/>
              <a:t>the</a:t>
            </a:r>
            <a:r>
              <a:rPr lang="hu-HU" dirty="0" smtClean="0"/>
              <a:t> </a:t>
            </a:r>
            <a:r>
              <a:rPr lang="hu-HU" dirty="0" err="1" smtClean="0"/>
              <a:t>comtrol</a:t>
            </a:r>
            <a:r>
              <a:rPr lang="hu-HU" dirty="0" smtClean="0"/>
              <a:t> </a:t>
            </a:r>
            <a:r>
              <a:rPr lang="hu-HU" dirty="0" err="1" smtClean="0"/>
              <a:t>managers</a:t>
            </a:r>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10</a:t>
            </a:fld>
            <a:endParaRPr lang="hu-HU">
              <a:solidFill>
                <a:prstClr val="black"/>
              </a:solidFill>
            </a:endParaRPr>
          </a:p>
        </p:txBody>
      </p:sp>
    </p:spTree>
    <p:extLst>
      <p:ext uri="{BB962C8B-B14F-4D97-AF65-F5344CB8AC3E}">
        <p14:creationId xmlns:p14="http://schemas.microsoft.com/office/powerpoint/2010/main" xmlns="" val="1592443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dirty="0"/>
          </a:p>
        </p:txBody>
      </p:sp>
      <p:sp>
        <p:nvSpPr>
          <p:cNvPr id="3" name="Tartalom helye 2"/>
          <p:cNvSpPr>
            <a:spLocks noGrp="1"/>
          </p:cNvSpPr>
          <p:nvPr>
            <p:ph idx="1"/>
          </p:nvPr>
        </p:nvSpPr>
        <p:spPr/>
        <p:txBody>
          <a:bodyPr/>
          <a:lstStyle/>
          <a:p>
            <a:pPr marL="514350" indent="-514350">
              <a:buFont typeface="+mj-lt"/>
              <a:buAutoNum type="arabicPeriod" startAt="2"/>
            </a:pPr>
            <a:endParaRPr lang="hu-HU" dirty="0" smtClean="0"/>
          </a:p>
          <a:p>
            <a:pPr marL="514350" indent="-514350">
              <a:buFont typeface="+mj-lt"/>
              <a:buAutoNum type="arabicPeriod" startAt="2"/>
            </a:pPr>
            <a:endParaRPr lang="hu-HU" dirty="0" smtClean="0"/>
          </a:p>
          <a:p>
            <a:pPr marL="514350" indent="-514350" algn="ctr">
              <a:spcBef>
                <a:spcPct val="0"/>
              </a:spcBef>
              <a:buFont typeface="+mj-lt"/>
              <a:buAutoNum type="arabicPeriod" startAt="2"/>
              <a:defRPr/>
            </a:pPr>
            <a:r>
              <a:rPr lang="hu-HU" b="1" dirty="0"/>
              <a:t>The </a:t>
            </a:r>
            <a:r>
              <a:rPr lang="hu-HU" b="1" dirty="0" err="1"/>
              <a:t>changes</a:t>
            </a:r>
            <a:r>
              <a:rPr lang="hu-HU" b="1" dirty="0"/>
              <a:t> </a:t>
            </a:r>
            <a:r>
              <a:rPr lang="hu-HU" b="1" dirty="0" err="1" smtClean="0"/>
              <a:t>in</a:t>
            </a:r>
            <a:endParaRPr lang="hu-HU" b="1" dirty="0" smtClean="0"/>
          </a:p>
          <a:p>
            <a:pPr marL="0" indent="0" algn="ctr">
              <a:spcBef>
                <a:spcPct val="0"/>
              </a:spcBef>
              <a:buNone/>
              <a:defRPr/>
            </a:pPr>
            <a:r>
              <a:rPr lang="hu-HU" b="1" dirty="0" err="1" smtClean="0"/>
              <a:t>the</a:t>
            </a:r>
            <a:r>
              <a:rPr lang="hu-HU" b="1" dirty="0" smtClean="0"/>
              <a:t> </a:t>
            </a:r>
            <a:r>
              <a:rPr lang="hu-HU" b="1" dirty="0" err="1"/>
              <a:t>authority</a:t>
            </a:r>
            <a:r>
              <a:rPr lang="hu-HU" b="1" dirty="0"/>
              <a:t> and </a:t>
            </a:r>
            <a:r>
              <a:rPr lang="hu-HU" b="1" dirty="0" err="1" smtClean="0"/>
              <a:t>functions</a:t>
            </a:r>
            <a:r>
              <a:rPr lang="hu-HU" b="1" dirty="0" smtClean="0"/>
              <a:t> </a:t>
            </a:r>
          </a:p>
          <a:p>
            <a:pPr marL="0" indent="0" algn="ctr">
              <a:spcBef>
                <a:spcPct val="0"/>
              </a:spcBef>
              <a:buNone/>
              <a:defRPr/>
            </a:pPr>
            <a:r>
              <a:rPr lang="hu-HU" b="1" dirty="0" smtClean="0"/>
              <a:t>of </a:t>
            </a:r>
            <a:r>
              <a:rPr lang="hu-HU" b="1" dirty="0" err="1"/>
              <a:t>the</a:t>
            </a:r>
            <a:r>
              <a:rPr lang="hu-HU" b="1" dirty="0"/>
              <a:t> </a:t>
            </a:r>
            <a:r>
              <a:rPr lang="hu-HU" b="1" dirty="0" smtClean="0"/>
              <a:t>GCO</a:t>
            </a:r>
            <a:endParaRPr lang="hu-HU"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11</a:t>
            </a:fld>
            <a:endParaRPr lang="hu-HU">
              <a:solidFill>
                <a:prstClr val="black"/>
              </a:solidFill>
            </a:endParaRPr>
          </a:p>
        </p:txBody>
      </p:sp>
    </p:spTree>
    <p:extLst>
      <p:ext uri="{BB962C8B-B14F-4D97-AF65-F5344CB8AC3E}">
        <p14:creationId xmlns:p14="http://schemas.microsoft.com/office/powerpoint/2010/main" xmlns="" val="3182656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lnSpcReduction="10000"/>
          </a:bodyPr>
          <a:lstStyle/>
          <a:p>
            <a:endParaRPr lang="hu-HU" sz="1600" dirty="0" smtClean="0"/>
          </a:p>
          <a:p>
            <a:endParaRPr lang="hu-HU" sz="1600" dirty="0" smtClean="0"/>
          </a:p>
          <a:p>
            <a:pPr marL="0" indent="0">
              <a:buNone/>
            </a:pPr>
            <a:r>
              <a:rPr lang="hu-HU" sz="1800" i="1" dirty="0"/>
              <a:t>a) </a:t>
            </a:r>
            <a:r>
              <a:rPr lang="hu-HU" sz="1800" dirty="0" smtClean="0"/>
              <a:t>The</a:t>
            </a:r>
            <a:r>
              <a:rPr lang="hu-HU" sz="1800" i="1" dirty="0" smtClean="0"/>
              <a:t> </a:t>
            </a:r>
            <a:r>
              <a:rPr lang="hu-HU" sz="1800" dirty="0" err="1"/>
              <a:t>c</a:t>
            </a:r>
            <a:r>
              <a:rPr lang="hu-HU" sz="1800" dirty="0" err="1" smtClean="0"/>
              <a:t>ontrol</a:t>
            </a:r>
            <a:r>
              <a:rPr lang="hu-HU" sz="1800" dirty="0" smtClean="0"/>
              <a:t> of </a:t>
            </a:r>
            <a:r>
              <a:rPr lang="hu-HU" sz="1800" dirty="0" err="1" smtClean="0"/>
              <a:t>the</a:t>
            </a:r>
            <a:r>
              <a:rPr lang="hu-HU" sz="1800" dirty="0" smtClean="0"/>
              <a:t> </a:t>
            </a:r>
            <a:r>
              <a:rPr lang="hu-HU" sz="1800" dirty="0" err="1" smtClean="0"/>
              <a:t>implementation</a:t>
            </a:r>
            <a:r>
              <a:rPr lang="hu-HU" sz="1800" dirty="0" smtClean="0"/>
              <a:t> </a:t>
            </a:r>
            <a:r>
              <a:rPr lang="hu-HU" sz="1800" dirty="0" err="1" smtClean="0"/>
              <a:t>of</a:t>
            </a:r>
            <a:r>
              <a:rPr lang="hu-HU" sz="1800" dirty="0" smtClean="0"/>
              <a:t> </a:t>
            </a:r>
            <a:r>
              <a:rPr lang="hu-HU" sz="1800" dirty="0" err="1" smtClean="0"/>
              <a:t>Government</a:t>
            </a:r>
            <a:r>
              <a:rPr lang="hu-HU" sz="1800" dirty="0" smtClean="0"/>
              <a:t> </a:t>
            </a:r>
            <a:r>
              <a:rPr lang="hu-HU" sz="1800" dirty="0" err="1" smtClean="0"/>
              <a:t>decisions</a:t>
            </a:r>
            <a:r>
              <a:rPr lang="hu-HU" sz="1800" dirty="0" smtClean="0"/>
              <a:t>,</a:t>
            </a:r>
            <a:endParaRPr lang="hu-HU" sz="1800" dirty="0"/>
          </a:p>
          <a:p>
            <a:pPr marL="0" indent="0">
              <a:buNone/>
            </a:pPr>
            <a:r>
              <a:rPr lang="hu-HU" sz="1800" i="1" dirty="0"/>
              <a:t>b) </a:t>
            </a:r>
            <a:r>
              <a:rPr lang="hu-HU" sz="1800" dirty="0" err="1" smtClean="0"/>
              <a:t>Government</a:t>
            </a:r>
            <a:r>
              <a:rPr lang="hu-HU" sz="1800" i="1" dirty="0" smtClean="0"/>
              <a:t> </a:t>
            </a:r>
            <a:r>
              <a:rPr lang="hu-HU" sz="1800" dirty="0" err="1" smtClean="0"/>
              <a:t>Control</a:t>
            </a:r>
            <a:r>
              <a:rPr lang="hu-HU" sz="1800" dirty="0" smtClean="0"/>
              <a:t> of </a:t>
            </a:r>
            <a:r>
              <a:rPr lang="hu-HU" sz="1800" dirty="0" err="1" smtClean="0"/>
              <a:t>the</a:t>
            </a:r>
            <a:r>
              <a:rPr lang="hu-HU" sz="1800" dirty="0" smtClean="0"/>
              <a:t> </a:t>
            </a:r>
            <a:r>
              <a:rPr lang="hu-HU" sz="1800" dirty="0" err="1" smtClean="0"/>
              <a:t>budgetary</a:t>
            </a:r>
            <a:r>
              <a:rPr lang="hu-HU" sz="1800" dirty="0" smtClean="0"/>
              <a:t> </a:t>
            </a:r>
            <a:r>
              <a:rPr lang="hu-HU" sz="1800" dirty="0" err="1" smtClean="0"/>
              <a:t>institutions</a:t>
            </a:r>
            <a:r>
              <a:rPr lang="hu-HU" sz="1800" dirty="0" smtClean="0"/>
              <a:t> </a:t>
            </a:r>
            <a:r>
              <a:rPr lang="hu-HU" sz="1800" dirty="0" err="1" smtClean="0"/>
              <a:t>supervised</a:t>
            </a:r>
            <a:r>
              <a:rPr lang="hu-HU" sz="1800" dirty="0" smtClean="0"/>
              <a:t> </a:t>
            </a:r>
            <a:r>
              <a:rPr lang="hu-HU" sz="1800" dirty="0" err="1" smtClean="0"/>
              <a:t>by</a:t>
            </a:r>
            <a:r>
              <a:rPr lang="hu-HU" sz="1800" dirty="0" smtClean="0"/>
              <a:t> </a:t>
            </a:r>
            <a:r>
              <a:rPr lang="hu-HU" sz="1800" dirty="0" err="1" smtClean="0"/>
              <a:t>the</a:t>
            </a:r>
            <a:r>
              <a:rPr lang="hu-HU" sz="1800" dirty="0" smtClean="0"/>
              <a:t> </a:t>
            </a:r>
            <a:r>
              <a:rPr lang="hu-HU" sz="1800" dirty="0" err="1" smtClean="0"/>
              <a:t>Government</a:t>
            </a:r>
            <a:r>
              <a:rPr lang="hu-HU" sz="1800" dirty="0" smtClean="0"/>
              <a:t>,  </a:t>
            </a:r>
            <a:r>
              <a:rPr lang="hu-HU" sz="1800" dirty="0" err="1" smtClean="0"/>
              <a:t>as</a:t>
            </a:r>
            <a:r>
              <a:rPr lang="hu-HU" sz="1800" dirty="0" smtClean="0"/>
              <a:t> </a:t>
            </a:r>
            <a:r>
              <a:rPr lang="hu-HU" sz="1800" dirty="0" err="1" smtClean="0"/>
              <a:t>well</a:t>
            </a:r>
            <a:r>
              <a:rPr lang="hu-HU" sz="1800" dirty="0" smtClean="0"/>
              <a:t> </a:t>
            </a:r>
            <a:r>
              <a:rPr lang="hu-HU" sz="1800" dirty="0" err="1" smtClean="0"/>
              <a:t>as</a:t>
            </a:r>
            <a:r>
              <a:rPr lang="hu-HU" sz="1800" dirty="0" smtClean="0"/>
              <a:t> </a:t>
            </a:r>
            <a:r>
              <a:rPr lang="hu-HU" sz="1800" dirty="0" err="1" smtClean="0"/>
              <a:t>that</a:t>
            </a:r>
            <a:r>
              <a:rPr lang="hu-HU" sz="1800" dirty="0" smtClean="0"/>
              <a:t> </a:t>
            </a:r>
            <a:r>
              <a:rPr lang="hu-HU" sz="1800" dirty="0" err="1" smtClean="0"/>
              <a:t>of</a:t>
            </a:r>
            <a:r>
              <a:rPr lang="hu-HU" sz="1800" dirty="0" smtClean="0"/>
              <a:t> </a:t>
            </a:r>
            <a:r>
              <a:rPr lang="hu-HU" sz="1800" dirty="0" err="1" smtClean="0"/>
              <a:t>the</a:t>
            </a:r>
            <a:r>
              <a:rPr lang="hu-HU" sz="1800" dirty="0" smtClean="0"/>
              <a:t> </a:t>
            </a:r>
            <a:r>
              <a:rPr lang="hu-HU" sz="1800" dirty="0" err="1" smtClean="0"/>
              <a:t>usage</a:t>
            </a:r>
            <a:r>
              <a:rPr lang="hu-HU" sz="1800" dirty="0" smtClean="0"/>
              <a:t> </a:t>
            </a:r>
            <a:r>
              <a:rPr lang="hu-HU" sz="1800" dirty="0" err="1" smtClean="0"/>
              <a:t>of</a:t>
            </a:r>
            <a:r>
              <a:rPr lang="hu-HU" sz="1800" dirty="0" smtClean="0"/>
              <a:t> </a:t>
            </a:r>
            <a:r>
              <a:rPr lang="hu-HU" sz="1800" dirty="0" err="1" smtClean="0"/>
              <a:t>the</a:t>
            </a:r>
            <a:r>
              <a:rPr lang="hu-HU" sz="1800" dirty="0" smtClean="0"/>
              <a:t> </a:t>
            </a:r>
            <a:r>
              <a:rPr lang="hu-HU" sz="1800" dirty="0" err="1" smtClean="0"/>
              <a:t>central</a:t>
            </a:r>
            <a:r>
              <a:rPr lang="hu-HU" sz="1800" dirty="0" smtClean="0"/>
              <a:t> </a:t>
            </a:r>
            <a:r>
              <a:rPr lang="hu-HU" sz="1800" dirty="0" err="1" smtClean="0"/>
              <a:t>budgetary</a:t>
            </a:r>
            <a:r>
              <a:rPr lang="hu-HU" sz="1800" dirty="0" smtClean="0"/>
              <a:t> </a:t>
            </a:r>
            <a:r>
              <a:rPr lang="hu-HU" sz="1800" dirty="0" err="1" smtClean="0"/>
              <a:t>chapters</a:t>
            </a:r>
            <a:r>
              <a:rPr lang="hu-HU" sz="1800" dirty="0"/>
              <a:t> </a:t>
            </a:r>
            <a:r>
              <a:rPr lang="hu-HU" sz="1800" dirty="0" smtClean="0"/>
              <a:t>and </a:t>
            </a:r>
            <a:r>
              <a:rPr lang="hu-HU" sz="1800" dirty="0" err="1" smtClean="0"/>
              <a:t>budget</a:t>
            </a:r>
            <a:r>
              <a:rPr lang="hu-HU" sz="1800" dirty="0" smtClean="0"/>
              <a:t> </a:t>
            </a:r>
            <a:r>
              <a:rPr lang="hu-HU" sz="1800" dirty="0" err="1" smtClean="0"/>
              <a:t>appropriations</a:t>
            </a:r>
            <a:r>
              <a:rPr lang="hu-HU" sz="1800" dirty="0" smtClean="0"/>
              <a:t> </a:t>
            </a:r>
            <a:r>
              <a:rPr lang="hu-HU" sz="1800" dirty="0" err="1" smtClean="0"/>
              <a:t>handled</a:t>
            </a:r>
            <a:r>
              <a:rPr lang="hu-HU" sz="1800" dirty="0" smtClean="0"/>
              <a:t> </a:t>
            </a:r>
            <a:r>
              <a:rPr lang="hu-HU" sz="1800" dirty="0" err="1" smtClean="0"/>
              <a:t>as</a:t>
            </a:r>
            <a:r>
              <a:rPr lang="hu-HU" sz="1800" dirty="0" smtClean="0"/>
              <a:t> </a:t>
            </a:r>
            <a:r>
              <a:rPr lang="hu-HU" sz="1800" dirty="0" err="1" smtClean="0"/>
              <a:t>chapters</a:t>
            </a:r>
            <a:r>
              <a:rPr lang="hu-HU" sz="1800" dirty="0" smtClean="0"/>
              <a:t> </a:t>
            </a:r>
            <a:r>
              <a:rPr lang="hu-HU" sz="1800" dirty="0" err="1" smtClean="0"/>
              <a:t>supervised</a:t>
            </a:r>
            <a:r>
              <a:rPr lang="hu-HU" sz="1800" dirty="0" smtClean="0"/>
              <a:t> </a:t>
            </a:r>
            <a:r>
              <a:rPr lang="hu-HU" sz="1800" dirty="0" err="1" smtClean="0"/>
              <a:t>by</a:t>
            </a:r>
            <a:r>
              <a:rPr lang="hu-HU" sz="1800" dirty="0" smtClean="0"/>
              <a:t> </a:t>
            </a:r>
            <a:r>
              <a:rPr lang="hu-HU" sz="1800" dirty="0" err="1" smtClean="0"/>
              <a:t>the</a:t>
            </a:r>
            <a:r>
              <a:rPr lang="hu-HU" sz="1800" dirty="0" smtClean="0"/>
              <a:t> </a:t>
            </a:r>
            <a:r>
              <a:rPr lang="hu-HU" sz="1800" dirty="0" err="1" smtClean="0"/>
              <a:t>Government</a:t>
            </a:r>
            <a:r>
              <a:rPr lang="hu-HU" sz="1800" dirty="0" smtClean="0"/>
              <a:t>, </a:t>
            </a:r>
            <a:r>
              <a:rPr lang="hu-HU" sz="1800" dirty="0" err="1" smtClean="0"/>
              <a:t>that</a:t>
            </a:r>
            <a:r>
              <a:rPr lang="hu-HU" sz="1800" dirty="0" smtClean="0"/>
              <a:t> of </a:t>
            </a:r>
            <a:r>
              <a:rPr lang="hu-HU" sz="1800" dirty="0" err="1" smtClean="0"/>
              <a:t>extrabudgetary</a:t>
            </a:r>
            <a:r>
              <a:rPr lang="hu-HU" sz="1800" dirty="0" smtClean="0"/>
              <a:t> </a:t>
            </a:r>
            <a:r>
              <a:rPr lang="hu-HU" sz="1800" dirty="0" err="1" smtClean="0"/>
              <a:t>funds</a:t>
            </a:r>
            <a:r>
              <a:rPr lang="hu-HU" sz="1800" dirty="0" smtClean="0"/>
              <a:t> and </a:t>
            </a:r>
            <a:r>
              <a:rPr lang="hu-HU" sz="1800" dirty="0" err="1" smtClean="0"/>
              <a:t>funds</a:t>
            </a:r>
            <a:r>
              <a:rPr lang="hu-HU" sz="1800" dirty="0" smtClean="0"/>
              <a:t> of </a:t>
            </a:r>
            <a:r>
              <a:rPr lang="hu-HU" sz="1800" dirty="0" err="1" smtClean="0"/>
              <a:t>social</a:t>
            </a:r>
            <a:r>
              <a:rPr lang="hu-HU" sz="1800" dirty="0" smtClean="0"/>
              <a:t> </a:t>
            </a:r>
            <a:r>
              <a:rPr lang="hu-HU" sz="1800" dirty="0" err="1" smtClean="0"/>
              <a:t>insurance</a:t>
            </a:r>
            <a:endParaRPr lang="hu-HU" sz="1800" dirty="0"/>
          </a:p>
          <a:p>
            <a:pPr marL="0" indent="0">
              <a:buNone/>
            </a:pPr>
            <a:r>
              <a:rPr lang="hu-HU" sz="1800" i="1" dirty="0"/>
              <a:t>c) </a:t>
            </a:r>
            <a:r>
              <a:rPr lang="en-GB" sz="1800" dirty="0" smtClean="0"/>
              <a:t>the </a:t>
            </a:r>
            <a:r>
              <a:rPr lang="en-GB" sz="1800" dirty="0"/>
              <a:t>control of </a:t>
            </a:r>
            <a:r>
              <a:rPr lang="en-GB" sz="1800" dirty="0" smtClean="0"/>
              <a:t>budget</a:t>
            </a:r>
            <a:r>
              <a:rPr lang="hu-HU" sz="1800" dirty="0" err="1" smtClean="0"/>
              <a:t>ary</a:t>
            </a:r>
            <a:r>
              <a:rPr lang="hu-HU" sz="1800" dirty="0" smtClean="0"/>
              <a:t> </a:t>
            </a:r>
            <a:r>
              <a:rPr lang="hu-HU" sz="1800" dirty="0" err="1" smtClean="0"/>
              <a:t>or</a:t>
            </a:r>
            <a:r>
              <a:rPr lang="hu-HU" sz="1800" dirty="0"/>
              <a:t> </a:t>
            </a:r>
            <a:r>
              <a:rPr lang="hu-HU" sz="1800" dirty="0" err="1" smtClean="0"/>
              <a:t>other</a:t>
            </a:r>
            <a:r>
              <a:rPr lang="hu-HU" sz="1800" dirty="0"/>
              <a:t> </a:t>
            </a:r>
            <a:r>
              <a:rPr lang="hu-HU" sz="1800" dirty="0" err="1" smtClean="0"/>
              <a:t>support</a:t>
            </a:r>
            <a:r>
              <a:rPr lang="hu-HU" sz="1800" dirty="0" smtClean="0"/>
              <a:t> </a:t>
            </a:r>
            <a:r>
              <a:rPr lang="en-GB" sz="1800" dirty="0" smtClean="0"/>
              <a:t>allocated </a:t>
            </a:r>
            <a:r>
              <a:rPr lang="en-GB" sz="1800" dirty="0"/>
              <a:t>from the central </a:t>
            </a:r>
            <a:r>
              <a:rPr lang="hu-HU" sz="1800" dirty="0" err="1" smtClean="0"/>
              <a:t>subsystem</a:t>
            </a:r>
            <a:r>
              <a:rPr lang="hu-HU" sz="1800" dirty="0" smtClean="0"/>
              <a:t> of </a:t>
            </a:r>
            <a:r>
              <a:rPr lang="hu-HU" sz="1800" dirty="0" err="1" smtClean="0"/>
              <a:t>public</a:t>
            </a:r>
            <a:r>
              <a:rPr lang="hu-HU" sz="1800" dirty="0" smtClean="0"/>
              <a:t> </a:t>
            </a:r>
            <a:r>
              <a:rPr lang="hu-HU" sz="1800" dirty="0" err="1" smtClean="0"/>
              <a:t>finance</a:t>
            </a:r>
            <a:r>
              <a:rPr lang="hu-HU" sz="1800" dirty="0" smtClean="0"/>
              <a:t> </a:t>
            </a:r>
            <a:r>
              <a:rPr lang="en-GB" sz="1800" dirty="0" smtClean="0"/>
              <a:t>- </a:t>
            </a:r>
            <a:r>
              <a:rPr lang="en-GB" sz="1800" dirty="0"/>
              <a:t>including support and aid received under international treaties - given to commercial entities, public foundations, public bodies, foundations, regional development councils and </a:t>
            </a:r>
            <a:r>
              <a:rPr lang="hu-HU" sz="1800" dirty="0" err="1" smtClean="0"/>
              <a:t>associatio</a:t>
            </a:r>
            <a:r>
              <a:rPr lang="en-GB" sz="1800" dirty="0" smtClean="0"/>
              <a:t>ns</a:t>
            </a:r>
            <a:r>
              <a:rPr lang="en-GB" sz="1800" dirty="0"/>
              <a:t>, and the control of the use of property granted by the State gratuitously to the above-mentioned organizations for special </a:t>
            </a:r>
            <a:r>
              <a:rPr lang="en-GB" sz="1800" dirty="0" smtClean="0"/>
              <a:t>purposes</a:t>
            </a:r>
            <a:r>
              <a:rPr lang="hu-HU" sz="1800" dirty="0" smtClean="0"/>
              <a:t>,</a:t>
            </a:r>
            <a:endParaRPr lang="hu-HU" sz="1800" dirty="0"/>
          </a:p>
          <a:p>
            <a:pPr marL="0" indent="0">
              <a:buNone/>
            </a:pPr>
            <a:r>
              <a:rPr lang="hu-HU" sz="1800" i="1" dirty="0"/>
              <a:t>d) </a:t>
            </a:r>
            <a:r>
              <a:rPr lang="en-GB" sz="1800" dirty="0"/>
              <a:t>the control of </a:t>
            </a:r>
            <a:r>
              <a:rPr lang="hu-HU" sz="1800" dirty="0" smtClean="0"/>
              <a:t>business </a:t>
            </a:r>
            <a:r>
              <a:rPr lang="hu-HU" sz="1800" dirty="0" err="1" smtClean="0"/>
              <a:t>organisations</a:t>
            </a:r>
            <a:r>
              <a:rPr lang="en-GB" sz="1800" dirty="0" smtClean="0"/>
              <a:t> </a:t>
            </a:r>
            <a:r>
              <a:rPr lang="en-GB" sz="1800" dirty="0"/>
              <a:t>which, with respect to national economy, form priority part of national property and are permanently in state ownership, and the control of commercial entities - other than the National Bank of Hungary - in which the Government is a majority </a:t>
            </a:r>
            <a:r>
              <a:rPr lang="en-GB" sz="1800" dirty="0" smtClean="0"/>
              <a:t>shareholder</a:t>
            </a:r>
            <a:r>
              <a:rPr lang="hu-HU" sz="1800" dirty="0" smtClean="0"/>
              <a:t>,</a:t>
            </a:r>
            <a:endParaRPr lang="hu-HU" sz="1600"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12</a:t>
            </a:fld>
            <a:endParaRPr lang="hu-HU" dirty="0">
              <a:solidFill>
                <a:prstClr val="black"/>
              </a:solidFill>
            </a:endParaRPr>
          </a:p>
        </p:txBody>
      </p:sp>
      <p:sp>
        <p:nvSpPr>
          <p:cNvPr id="5" name="Szövegdoboz 4"/>
          <p:cNvSpPr txBox="1"/>
          <p:nvPr/>
        </p:nvSpPr>
        <p:spPr>
          <a:xfrm>
            <a:off x="1187624" y="1462886"/>
            <a:ext cx="7272808" cy="523220"/>
          </a:xfrm>
          <a:prstGeom prst="rect">
            <a:avLst/>
          </a:prstGeom>
          <a:noFill/>
        </p:spPr>
        <p:txBody>
          <a:bodyPr wrap="square" rtlCol="0">
            <a:spAutoFit/>
          </a:bodyPr>
          <a:lstStyle/>
          <a:p>
            <a:pPr algn="ctr"/>
            <a:r>
              <a:rPr lang="hu-HU" sz="2800" b="1" dirty="0" smtClean="0"/>
              <a:t>The </a:t>
            </a:r>
            <a:r>
              <a:rPr lang="hu-HU" sz="2800" b="1" dirty="0" err="1" smtClean="0"/>
              <a:t>authority</a:t>
            </a:r>
            <a:r>
              <a:rPr lang="hu-HU" sz="2800" b="1" dirty="0" smtClean="0"/>
              <a:t> of </a:t>
            </a:r>
            <a:r>
              <a:rPr lang="hu-HU" sz="2800" b="1" dirty="0" err="1" smtClean="0"/>
              <a:t>the</a:t>
            </a:r>
            <a:r>
              <a:rPr lang="hu-HU" sz="2800" b="1" dirty="0" smtClean="0"/>
              <a:t> GCO </a:t>
            </a:r>
            <a:r>
              <a:rPr lang="hu-HU" sz="2800" b="1" dirty="0" err="1" smtClean="0"/>
              <a:t>from</a:t>
            </a:r>
            <a:r>
              <a:rPr lang="hu-HU" sz="2800" b="1" dirty="0" smtClean="0"/>
              <a:t> 1. </a:t>
            </a:r>
            <a:r>
              <a:rPr lang="hu-HU" sz="2800" b="1" dirty="0" err="1" smtClean="0"/>
              <a:t>January</a:t>
            </a:r>
            <a:r>
              <a:rPr lang="hu-HU" sz="2800" b="1" dirty="0" smtClean="0"/>
              <a:t> 2012.</a:t>
            </a:r>
            <a:endParaRPr lang="hu-HU" sz="2800" b="1" dirty="0"/>
          </a:p>
        </p:txBody>
      </p:sp>
    </p:spTree>
    <p:extLst>
      <p:ext uri="{BB962C8B-B14F-4D97-AF65-F5344CB8AC3E}">
        <p14:creationId xmlns:p14="http://schemas.microsoft.com/office/powerpoint/2010/main" xmlns="" val="3434534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Autofit/>
          </a:bodyPr>
          <a:lstStyle/>
          <a:p>
            <a:endParaRPr lang="hu-HU" dirty="0" smtClean="0"/>
          </a:p>
          <a:p>
            <a:pPr marL="0" indent="0" algn="just">
              <a:buNone/>
            </a:pPr>
            <a:r>
              <a:rPr lang="hu-HU" sz="1500" i="1" dirty="0" smtClean="0"/>
              <a:t>e) </a:t>
            </a:r>
            <a:r>
              <a:rPr lang="en-GB" sz="1500" dirty="0"/>
              <a:t>the control of foundations and public foundations the founder rights of which are exercised by budgetary institutions under the direction or supervision of the Government, or which receive state support from the central subsystem of public finance, </a:t>
            </a:r>
            <a:endParaRPr lang="hu-HU" sz="1500" dirty="0" smtClean="0"/>
          </a:p>
          <a:p>
            <a:pPr marL="0" indent="0" algn="just">
              <a:buNone/>
            </a:pPr>
            <a:r>
              <a:rPr lang="hu-HU" sz="1500" i="1" dirty="0" smtClean="0"/>
              <a:t>f) </a:t>
            </a:r>
            <a:r>
              <a:rPr lang="en-GB" sz="1500" dirty="0"/>
              <a:t>the control of the legitimacy of granting or drawing-down of public guarantees, including the control of the central budget and the compliance with the provisions of security documents both as regards the initial obligor and the </a:t>
            </a:r>
            <a:r>
              <a:rPr lang="en-GB" sz="1500" dirty="0" err="1"/>
              <a:t>obligee</a:t>
            </a:r>
            <a:r>
              <a:rPr lang="en-GB" sz="1500" dirty="0"/>
              <a:t> under the contract, </a:t>
            </a:r>
            <a:endParaRPr lang="hu-HU" sz="1500" dirty="0" smtClean="0"/>
          </a:p>
          <a:p>
            <a:pPr marL="0" indent="0" algn="just">
              <a:buNone/>
            </a:pPr>
            <a:r>
              <a:rPr lang="hu-HU" sz="1500" i="1" dirty="0" smtClean="0"/>
              <a:t>g)</a:t>
            </a:r>
            <a:r>
              <a:rPr lang="hu-HU" sz="1500" dirty="0" smtClean="0"/>
              <a:t> </a:t>
            </a:r>
            <a:r>
              <a:rPr lang="en-GB" sz="1500" dirty="0" smtClean="0"/>
              <a:t>the </a:t>
            </a:r>
            <a:r>
              <a:rPr lang="en-GB" sz="1500" dirty="0"/>
              <a:t>control of the operation and financial management of private pension funds and organizations defined by Act No. LXXXII of 1997 on private pensions and private pension funds before the transfer of their portfolios, including the control of portfolio assets directly or indirectly managed by these organizations - with the aim of control of the legitimacy of financial management concerning portfolios transferred to the Pension Reform and Debt Reduction Fund under Art. 24(11) of Act No. LXXXII of 1997 on private pensions and private pension funds, </a:t>
            </a:r>
            <a:endParaRPr lang="hu-HU" sz="1500" dirty="0" smtClean="0"/>
          </a:p>
          <a:p>
            <a:pPr marL="0" indent="0" algn="just">
              <a:buNone/>
            </a:pPr>
            <a:r>
              <a:rPr lang="hu-HU" sz="1500" i="1" dirty="0" smtClean="0"/>
              <a:t>h</a:t>
            </a:r>
            <a:r>
              <a:rPr lang="hu-HU" sz="1500" i="1" dirty="0"/>
              <a:t>) </a:t>
            </a:r>
            <a:r>
              <a:rPr lang="en-GB" sz="1500" dirty="0"/>
              <a:t>the control of legal relationships arising in connection with points a) - g), and of contracting parties who are directly or indirectly taking part in the fulfilment of the conditions of such a relationship, </a:t>
            </a:r>
            <a:endParaRPr lang="hu-HU" sz="1500" dirty="0" smtClean="0"/>
          </a:p>
          <a:p>
            <a:pPr marL="0" indent="0">
              <a:buNone/>
            </a:pPr>
            <a:r>
              <a:rPr lang="hu-HU" sz="1500" i="1" dirty="0" smtClean="0"/>
              <a:t>i</a:t>
            </a:r>
            <a:r>
              <a:rPr lang="hu-HU" sz="1500" i="1" dirty="0"/>
              <a:t>) </a:t>
            </a:r>
            <a:r>
              <a:rPr lang="en-GB" sz="1500" dirty="0"/>
              <a:t>the control of the legitimacy of the financial management of the Fund Against National Debt.</a:t>
            </a:r>
            <a:endParaRPr lang="hu-HU" sz="1500" dirty="0"/>
          </a:p>
          <a:p>
            <a:pPr algn="just"/>
            <a:endParaRPr lang="hu-HU" sz="1800"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13</a:t>
            </a:fld>
            <a:endParaRPr lang="hu-HU">
              <a:solidFill>
                <a:prstClr val="black"/>
              </a:solidFill>
            </a:endParaRPr>
          </a:p>
        </p:txBody>
      </p:sp>
      <p:sp>
        <p:nvSpPr>
          <p:cNvPr id="5" name="Szövegdoboz 4"/>
          <p:cNvSpPr txBox="1"/>
          <p:nvPr/>
        </p:nvSpPr>
        <p:spPr>
          <a:xfrm>
            <a:off x="107504" y="1647899"/>
            <a:ext cx="9289032" cy="523220"/>
          </a:xfrm>
          <a:prstGeom prst="rect">
            <a:avLst/>
          </a:prstGeom>
          <a:noFill/>
        </p:spPr>
        <p:txBody>
          <a:bodyPr wrap="square" rtlCol="0">
            <a:spAutoFit/>
          </a:bodyPr>
          <a:lstStyle/>
          <a:p>
            <a:pPr algn="ctr"/>
            <a:r>
              <a:rPr lang="hu-HU" sz="2800" b="1" dirty="0"/>
              <a:t>The </a:t>
            </a:r>
            <a:r>
              <a:rPr lang="hu-HU" sz="2800" b="1" dirty="0" err="1"/>
              <a:t>authority</a:t>
            </a:r>
            <a:r>
              <a:rPr lang="hu-HU" sz="2800" b="1" dirty="0"/>
              <a:t> of </a:t>
            </a:r>
            <a:r>
              <a:rPr lang="hu-HU" sz="2800" b="1" dirty="0" err="1"/>
              <a:t>the</a:t>
            </a:r>
            <a:r>
              <a:rPr lang="hu-HU" sz="2800" b="1" dirty="0"/>
              <a:t> GCO </a:t>
            </a:r>
            <a:r>
              <a:rPr lang="hu-HU" sz="2800" b="1" dirty="0" err="1"/>
              <a:t>from</a:t>
            </a:r>
            <a:r>
              <a:rPr lang="hu-HU" sz="2800" b="1" dirty="0"/>
              <a:t> 1. </a:t>
            </a:r>
            <a:r>
              <a:rPr lang="hu-HU" sz="2800" b="1" dirty="0" err="1"/>
              <a:t>January</a:t>
            </a:r>
            <a:r>
              <a:rPr lang="hu-HU" sz="2800" b="1" dirty="0"/>
              <a:t> </a:t>
            </a:r>
            <a:r>
              <a:rPr lang="hu-HU" sz="2800" b="1" dirty="0" smtClean="0"/>
              <a:t>2012. II.</a:t>
            </a:r>
            <a:endParaRPr lang="hu-HU" sz="2800" b="1" dirty="0"/>
          </a:p>
        </p:txBody>
      </p:sp>
    </p:spTree>
    <p:extLst>
      <p:ext uri="{BB962C8B-B14F-4D97-AF65-F5344CB8AC3E}">
        <p14:creationId xmlns:p14="http://schemas.microsoft.com/office/powerpoint/2010/main" xmlns="" val="3827360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buNone/>
            </a:pPr>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14</a:t>
            </a:fld>
            <a:endParaRPr lang="hu-HU">
              <a:solidFill>
                <a:prstClr val="black"/>
              </a:solidFill>
            </a:endParaRPr>
          </a:p>
        </p:txBody>
      </p:sp>
      <p:sp>
        <p:nvSpPr>
          <p:cNvPr id="5" name="Szövegdoboz 4"/>
          <p:cNvSpPr txBox="1"/>
          <p:nvPr/>
        </p:nvSpPr>
        <p:spPr>
          <a:xfrm>
            <a:off x="539552" y="1556792"/>
            <a:ext cx="8098851" cy="523220"/>
          </a:xfrm>
          <a:prstGeom prst="rect">
            <a:avLst/>
          </a:prstGeom>
          <a:noFill/>
        </p:spPr>
        <p:txBody>
          <a:bodyPr wrap="square" rtlCol="0">
            <a:spAutoFit/>
          </a:bodyPr>
          <a:lstStyle/>
          <a:p>
            <a:pPr algn="ctr"/>
            <a:r>
              <a:rPr lang="hu-HU" sz="2800" b="1" dirty="0" smtClean="0"/>
              <a:t>The </a:t>
            </a:r>
            <a:r>
              <a:rPr lang="hu-HU" sz="2800" b="1" dirty="0" err="1" smtClean="0"/>
              <a:t>expansion</a:t>
            </a:r>
            <a:r>
              <a:rPr lang="hu-HU" sz="2800" b="1" dirty="0" smtClean="0"/>
              <a:t> of </a:t>
            </a:r>
            <a:r>
              <a:rPr lang="hu-HU" sz="2800" b="1" dirty="0" err="1" smtClean="0"/>
              <a:t>the</a:t>
            </a:r>
            <a:r>
              <a:rPr lang="hu-HU" sz="2800" b="1" dirty="0" smtClean="0"/>
              <a:t> </a:t>
            </a:r>
            <a:r>
              <a:rPr lang="hu-HU" sz="2800" b="1" dirty="0" err="1" smtClean="0"/>
              <a:t>authority</a:t>
            </a:r>
            <a:r>
              <a:rPr lang="hu-HU" sz="2800" b="1" dirty="0" smtClean="0"/>
              <a:t> and </a:t>
            </a:r>
            <a:r>
              <a:rPr lang="hu-HU" sz="2800" b="1" dirty="0" err="1" smtClean="0"/>
              <a:t>functions</a:t>
            </a:r>
            <a:r>
              <a:rPr lang="hu-HU" sz="2800" b="1" dirty="0" smtClean="0"/>
              <a:t> of GCO</a:t>
            </a:r>
            <a:endParaRPr lang="hu-HU" sz="2800" b="1" dirty="0"/>
          </a:p>
        </p:txBody>
      </p:sp>
      <p:sp>
        <p:nvSpPr>
          <p:cNvPr id="6" name="Szövegdoboz 5"/>
          <p:cNvSpPr txBox="1"/>
          <p:nvPr/>
        </p:nvSpPr>
        <p:spPr>
          <a:xfrm>
            <a:off x="251520" y="3124536"/>
            <a:ext cx="1800200" cy="646331"/>
          </a:xfrm>
          <a:prstGeom prst="rect">
            <a:avLst/>
          </a:prstGeom>
          <a:noFill/>
        </p:spPr>
        <p:txBody>
          <a:bodyPr wrap="square" rtlCol="0">
            <a:spAutoFit/>
          </a:bodyPr>
          <a:lstStyle/>
          <a:p>
            <a:pPr algn="ctr"/>
            <a:r>
              <a:rPr lang="hu-HU" dirty="0" err="1" smtClean="0"/>
              <a:t>Before</a:t>
            </a:r>
            <a:r>
              <a:rPr lang="hu-HU" dirty="0" smtClean="0"/>
              <a:t> </a:t>
            </a:r>
          </a:p>
          <a:p>
            <a:pPr algn="ctr"/>
            <a:r>
              <a:rPr lang="hu-HU" dirty="0" smtClean="0"/>
              <a:t>15 August 2010 </a:t>
            </a:r>
            <a:endParaRPr lang="hu-HU" dirty="0"/>
          </a:p>
        </p:txBody>
      </p:sp>
      <p:sp>
        <p:nvSpPr>
          <p:cNvPr id="7" name="Szövegdoboz 6"/>
          <p:cNvSpPr txBox="1"/>
          <p:nvPr/>
        </p:nvSpPr>
        <p:spPr>
          <a:xfrm>
            <a:off x="2591780" y="3124536"/>
            <a:ext cx="2160240" cy="646331"/>
          </a:xfrm>
          <a:prstGeom prst="rect">
            <a:avLst/>
          </a:prstGeom>
          <a:noFill/>
        </p:spPr>
        <p:txBody>
          <a:bodyPr wrap="square" rtlCol="0">
            <a:spAutoFit/>
          </a:bodyPr>
          <a:lstStyle/>
          <a:p>
            <a:pPr algn="ctr"/>
            <a:r>
              <a:rPr lang="hu-HU" dirty="0" smtClean="0"/>
              <a:t>15 August 2010</a:t>
            </a:r>
            <a:r>
              <a:rPr lang="hu-HU" dirty="0"/>
              <a:t> </a:t>
            </a:r>
            <a:r>
              <a:rPr lang="hu-HU" dirty="0" smtClean="0"/>
              <a:t>– 12 </a:t>
            </a:r>
            <a:r>
              <a:rPr lang="hu-HU" dirty="0" err="1" smtClean="0"/>
              <a:t>March</a:t>
            </a:r>
            <a:r>
              <a:rPr lang="hu-HU" dirty="0" smtClean="0"/>
              <a:t> 2011</a:t>
            </a:r>
          </a:p>
        </p:txBody>
      </p:sp>
      <p:sp>
        <p:nvSpPr>
          <p:cNvPr id="8" name="Szövegdoboz 7"/>
          <p:cNvSpPr txBox="1"/>
          <p:nvPr/>
        </p:nvSpPr>
        <p:spPr>
          <a:xfrm>
            <a:off x="6811579" y="3241286"/>
            <a:ext cx="1826824" cy="646331"/>
          </a:xfrm>
          <a:prstGeom prst="rect">
            <a:avLst/>
          </a:prstGeom>
          <a:noFill/>
        </p:spPr>
        <p:txBody>
          <a:bodyPr wrap="square" rtlCol="0">
            <a:spAutoFit/>
          </a:bodyPr>
          <a:lstStyle/>
          <a:p>
            <a:pPr algn="ctr"/>
            <a:r>
              <a:rPr lang="hu-HU" dirty="0" err="1" smtClean="0"/>
              <a:t>From</a:t>
            </a:r>
            <a:r>
              <a:rPr lang="hu-HU" dirty="0"/>
              <a:t> </a:t>
            </a:r>
            <a:endParaRPr lang="hu-HU" dirty="0" smtClean="0"/>
          </a:p>
          <a:p>
            <a:pPr algn="ctr"/>
            <a:r>
              <a:rPr lang="hu-HU" dirty="0" smtClean="0"/>
              <a:t>10 </a:t>
            </a:r>
            <a:r>
              <a:rPr lang="hu-HU" dirty="0" err="1"/>
              <a:t>June</a:t>
            </a:r>
            <a:r>
              <a:rPr lang="hu-HU" dirty="0"/>
              <a:t>  </a:t>
            </a:r>
            <a:r>
              <a:rPr lang="hu-HU" dirty="0" smtClean="0"/>
              <a:t>2011</a:t>
            </a:r>
            <a:endParaRPr lang="hu-HU" dirty="0"/>
          </a:p>
        </p:txBody>
      </p:sp>
      <p:sp>
        <p:nvSpPr>
          <p:cNvPr id="9" name="Szövegdoboz 8"/>
          <p:cNvSpPr txBox="1"/>
          <p:nvPr/>
        </p:nvSpPr>
        <p:spPr>
          <a:xfrm>
            <a:off x="5011379" y="3124535"/>
            <a:ext cx="1800200" cy="646331"/>
          </a:xfrm>
          <a:prstGeom prst="rect">
            <a:avLst/>
          </a:prstGeom>
          <a:noFill/>
        </p:spPr>
        <p:txBody>
          <a:bodyPr wrap="square" rtlCol="0">
            <a:spAutoFit/>
          </a:bodyPr>
          <a:lstStyle/>
          <a:p>
            <a:pPr algn="ctr"/>
            <a:r>
              <a:rPr lang="hu-HU" dirty="0" smtClean="0"/>
              <a:t>12 </a:t>
            </a:r>
            <a:r>
              <a:rPr lang="hu-HU" dirty="0" err="1"/>
              <a:t>March</a:t>
            </a:r>
            <a:r>
              <a:rPr lang="hu-HU" dirty="0"/>
              <a:t> </a:t>
            </a:r>
            <a:r>
              <a:rPr lang="hu-HU" dirty="0" smtClean="0"/>
              <a:t>2011 – 10 </a:t>
            </a:r>
            <a:r>
              <a:rPr lang="hu-HU" dirty="0" err="1" smtClean="0"/>
              <a:t>June</a:t>
            </a:r>
            <a:r>
              <a:rPr lang="hu-HU" dirty="0" smtClean="0"/>
              <a:t>  2011</a:t>
            </a:r>
            <a:endParaRPr lang="hu-HU" dirty="0"/>
          </a:p>
        </p:txBody>
      </p:sp>
      <p:sp>
        <p:nvSpPr>
          <p:cNvPr id="10" name="Jobbra nyíl 9"/>
          <p:cNvSpPr/>
          <p:nvPr/>
        </p:nvSpPr>
        <p:spPr>
          <a:xfrm>
            <a:off x="1907704" y="3610618"/>
            <a:ext cx="576064" cy="989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Jobbra nyíl 10"/>
          <p:cNvSpPr/>
          <p:nvPr/>
        </p:nvSpPr>
        <p:spPr>
          <a:xfrm>
            <a:off x="4572000" y="3404043"/>
            <a:ext cx="576064" cy="1402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Jobbra nyíl 11"/>
          <p:cNvSpPr/>
          <p:nvPr/>
        </p:nvSpPr>
        <p:spPr>
          <a:xfrm>
            <a:off x="6523547" y="3260027"/>
            <a:ext cx="576064" cy="16905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Szövegdoboz 13"/>
          <p:cNvSpPr txBox="1"/>
          <p:nvPr/>
        </p:nvSpPr>
        <p:spPr>
          <a:xfrm>
            <a:off x="395536" y="4437112"/>
            <a:ext cx="1512168" cy="646331"/>
          </a:xfrm>
          <a:prstGeom prst="rect">
            <a:avLst/>
          </a:prstGeom>
          <a:noFill/>
        </p:spPr>
        <p:txBody>
          <a:bodyPr wrap="square" rtlCol="0">
            <a:spAutoFit/>
          </a:bodyPr>
          <a:lstStyle/>
          <a:p>
            <a:pPr algn="ctr"/>
            <a:r>
              <a:rPr lang="hu-HU" dirty="0" smtClean="0"/>
              <a:t>4 </a:t>
            </a:r>
            <a:r>
              <a:rPr lang="hu-HU" dirty="0" err="1" smtClean="0"/>
              <a:t>scopes</a:t>
            </a:r>
            <a:r>
              <a:rPr lang="hu-HU" dirty="0" smtClean="0"/>
              <a:t> of </a:t>
            </a:r>
            <a:r>
              <a:rPr lang="hu-HU" dirty="0" err="1" smtClean="0"/>
              <a:t>authority</a:t>
            </a:r>
            <a:endParaRPr lang="hu-HU" dirty="0"/>
          </a:p>
        </p:txBody>
      </p:sp>
      <p:sp>
        <p:nvSpPr>
          <p:cNvPr id="15" name="Szövegdoboz 14"/>
          <p:cNvSpPr txBox="1"/>
          <p:nvPr/>
        </p:nvSpPr>
        <p:spPr>
          <a:xfrm>
            <a:off x="2806615" y="4437112"/>
            <a:ext cx="1512168" cy="646331"/>
          </a:xfrm>
          <a:prstGeom prst="rect">
            <a:avLst/>
          </a:prstGeom>
          <a:noFill/>
        </p:spPr>
        <p:txBody>
          <a:bodyPr wrap="square" rtlCol="0">
            <a:spAutoFit/>
          </a:bodyPr>
          <a:lstStyle/>
          <a:p>
            <a:pPr algn="ctr"/>
            <a:r>
              <a:rPr lang="hu-HU" dirty="0"/>
              <a:t>7</a:t>
            </a:r>
            <a:r>
              <a:rPr lang="hu-HU" dirty="0" smtClean="0"/>
              <a:t> </a:t>
            </a:r>
            <a:r>
              <a:rPr lang="hu-HU" dirty="0" err="1" smtClean="0"/>
              <a:t>scopes</a:t>
            </a:r>
            <a:r>
              <a:rPr lang="hu-HU" dirty="0" smtClean="0"/>
              <a:t> of </a:t>
            </a:r>
            <a:r>
              <a:rPr lang="hu-HU" dirty="0" err="1" smtClean="0"/>
              <a:t>authority</a:t>
            </a:r>
            <a:endParaRPr lang="hu-HU" dirty="0"/>
          </a:p>
        </p:txBody>
      </p:sp>
      <p:sp>
        <p:nvSpPr>
          <p:cNvPr id="16" name="Szövegdoboz 15"/>
          <p:cNvSpPr txBox="1"/>
          <p:nvPr/>
        </p:nvSpPr>
        <p:spPr>
          <a:xfrm>
            <a:off x="5011379" y="4437112"/>
            <a:ext cx="1512168" cy="646331"/>
          </a:xfrm>
          <a:prstGeom prst="rect">
            <a:avLst/>
          </a:prstGeom>
          <a:noFill/>
        </p:spPr>
        <p:txBody>
          <a:bodyPr wrap="square" rtlCol="0">
            <a:spAutoFit/>
          </a:bodyPr>
          <a:lstStyle/>
          <a:p>
            <a:pPr algn="ctr"/>
            <a:r>
              <a:rPr lang="hu-HU" dirty="0" smtClean="0"/>
              <a:t>8 </a:t>
            </a:r>
            <a:r>
              <a:rPr lang="hu-HU" dirty="0" err="1" smtClean="0"/>
              <a:t>scopes</a:t>
            </a:r>
            <a:r>
              <a:rPr lang="hu-HU" dirty="0" smtClean="0"/>
              <a:t> of </a:t>
            </a:r>
            <a:r>
              <a:rPr lang="hu-HU" dirty="0" err="1" smtClean="0"/>
              <a:t>authority</a:t>
            </a:r>
            <a:endParaRPr lang="hu-HU" dirty="0"/>
          </a:p>
        </p:txBody>
      </p:sp>
      <p:sp>
        <p:nvSpPr>
          <p:cNvPr id="17" name="Szövegdoboz 16"/>
          <p:cNvSpPr txBox="1"/>
          <p:nvPr/>
        </p:nvSpPr>
        <p:spPr>
          <a:xfrm>
            <a:off x="6968907" y="4437112"/>
            <a:ext cx="1512168" cy="646331"/>
          </a:xfrm>
          <a:prstGeom prst="rect">
            <a:avLst/>
          </a:prstGeom>
          <a:noFill/>
        </p:spPr>
        <p:txBody>
          <a:bodyPr wrap="square" rtlCol="0">
            <a:spAutoFit/>
          </a:bodyPr>
          <a:lstStyle/>
          <a:p>
            <a:pPr algn="ctr"/>
            <a:r>
              <a:rPr lang="hu-HU" dirty="0" smtClean="0"/>
              <a:t>9 </a:t>
            </a:r>
            <a:r>
              <a:rPr lang="hu-HU" dirty="0" err="1" smtClean="0"/>
              <a:t>scopes</a:t>
            </a:r>
            <a:r>
              <a:rPr lang="hu-HU" dirty="0" smtClean="0"/>
              <a:t> of </a:t>
            </a:r>
            <a:r>
              <a:rPr lang="hu-HU" dirty="0" err="1" smtClean="0"/>
              <a:t>authority</a:t>
            </a:r>
            <a:endParaRPr lang="hu-HU" dirty="0"/>
          </a:p>
        </p:txBody>
      </p:sp>
    </p:spTree>
    <p:extLst>
      <p:ext uri="{BB962C8B-B14F-4D97-AF65-F5344CB8AC3E}">
        <p14:creationId xmlns:p14="http://schemas.microsoft.com/office/powerpoint/2010/main" xmlns="" val="1524396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123728" y="1484784"/>
            <a:ext cx="6912768" cy="5184576"/>
          </a:xfrm>
        </p:spPr>
        <p:txBody>
          <a:bodyPr/>
          <a:lstStyle/>
          <a:p>
            <a:pPr marL="0" indent="0">
              <a:buNone/>
            </a:pPr>
            <a:r>
              <a:rPr lang="hu-HU" sz="2700" u="sng" dirty="0" smtClean="0"/>
              <a:t>GCO has no </a:t>
            </a:r>
            <a:r>
              <a:rPr lang="hu-HU" sz="2700" u="sng" dirty="0" err="1" smtClean="0"/>
              <a:t>controlling</a:t>
            </a:r>
            <a:r>
              <a:rPr lang="hu-HU" sz="2700" u="sng" dirty="0" smtClean="0"/>
              <a:t> </a:t>
            </a:r>
            <a:r>
              <a:rPr lang="hu-HU" sz="2700" u="sng" dirty="0" err="1" smtClean="0"/>
              <a:t>authority</a:t>
            </a:r>
            <a:r>
              <a:rPr lang="hu-HU" sz="2700" u="sng" dirty="0" smtClean="0"/>
              <a:t> over:</a:t>
            </a:r>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Parliament</a:t>
            </a:r>
            <a:endParaRPr lang="hu-HU" sz="2250" dirty="0" smtClean="0"/>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Presidency</a:t>
            </a:r>
            <a:r>
              <a:rPr lang="hu-HU" sz="2250" dirty="0" smtClean="0"/>
              <a:t> of </a:t>
            </a:r>
            <a:r>
              <a:rPr lang="hu-HU" sz="2250" dirty="0" err="1" smtClean="0"/>
              <a:t>the</a:t>
            </a:r>
            <a:r>
              <a:rPr lang="hu-HU" sz="2250" dirty="0" smtClean="0"/>
              <a:t> </a:t>
            </a:r>
            <a:r>
              <a:rPr lang="hu-HU" sz="2250" dirty="0" err="1" smtClean="0"/>
              <a:t>Republic</a:t>
            </a:r>
            <a:endParaRPr lang="hu-HU" sz="2250" dirty="0" smtClean="0"/>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Constitutional</a:t>
            </a:r>
            <a:r>
              <a:rPr lang="hu-HU" sz="2250" dirty="0" smtClean="0"/>
              <a:t> </a:t>
            </a:r>
            <a:r>
              <a:rPr lang="hu-HU" sz="2250" dirty="0" err="1" smtClean="0"/>
              <a:t>Court</a:t>
            </a:r>
            <a:endParaRPr lang="hu-HU" sz="2250" dirty="0" smtClean="0"/>
          </a:p>
          <a:p>
            <a:pPr marL="447675" indent="-268288">
              <a:spcBef>
                <a:spcPts val="0"/>
              </a:spcBef>
              <a:buFont typeface="Calibri" pitchFamily="34" charset="0"/>
              <a:buChar char="-"/>
            </a:pPr>
            <a:r>
              <a:rPr lang="hu-HU" sz="2250" dirty="0" err="1"/>
              <a:t>t</a:t>
            </a:r>
            <a:r>
              <a:rPr lang="hu-HU" sz="2250" dirty="0" err="1" smtClean="0"/>
              <a:t>he</a:t>
            </a:r>
            <a:r>
              <a:rPr lang="hu-HU" sz="2250" dirty="0" smtClean="0"/>
              <a:t> Office of </a:t>
            </a:r>
            <a:r>
              <a:rPr lang="hu-HU" sz="2250" dirty="0" err="1" smtClean="0"/>
              <a:t>the</a:t>
            </a:r>
            <a:r>
              <a:rPr lang="hu-HU" sz="2250" dirty="0" smtClean="0"/>
              <a:t> </a:t>
            </a:r>
            <a:r>
              <a:rPr lang="hu-HU" sz="2250" dirty="0" err="1" smtClean="0"/>
              <a:t>Commissioner</a:t>
            </a:r>
            <a:r>
              <a:rPr lang="hu-HU" sz="2250" dirty="0" smtClean="0"/>
              <a:t> </a:t>
            </a:r>
            <a:r>
              <a:rPr lang="hu-HU" sz="2250" dirty="0" err="1" smtClean="0"/>
              <a:t>for</a:t>
            </a:r>
            <a:r>
              <a:rPr lang="hu-HU" sz="2250" dirty="0" smtClean="0"/>
              <a:t> </a:t>
            </a:r>
            <a:r>
              <a:rPr lang="hu-HU" sz="2250" dirty="0" err="1" smtClean="0"/>
              <a:t>Fundamental</a:t>
            </a:r>
            <a:r>
              <a:rPr lang="hu-HU" sz="2250" dirty="0" smtClean="0"/>
              <a:t> </a:t>
            </a:r>
            <a:r>
              <a:rPr lang="hu-HU" sz="2250" dirty="0" err="1" smtClean="0"/>
              <a:t>Rigths</a:t>
            </a:r>
            <a:endParaRPr lang="hu-HU" sz="2250" dirty="0" smtClean="0"/>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State</a:t>
            </a:r>
            <a:r>
              <a:rPr lang="hu-HU" sz="2250" dirty="0" smtClean="0"/>
              <a:t> Audit Office of Hungary</a:t>
            </a:r>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Courts</a:t>
            </a:r>
            <a:r>
              <a:rPr lang="hu-HU" sz="2250" dirty="0" smtClean="0"/>
              <a:t> of </a:t>
            </a:r>
            <a:r>
              <a:rPr lang="hu-HU" sz="2250" dirty="0" err="1"/>
              <a:t>J</a:t>
            </a:r>
            <a:r>
              <a:rPr lang="hu-HU" sz="2250" dirty="0" err="1" smtClean="0"/>
              <a:t>ustice</a:t>
            </a:r>
            <a:endParaRPr lang="hu-HU" sz="2250" dirty="0" smtClean="0"/>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Prosecution</a:t>
            </a:r>
            <a:r>
              <a:rPr lang="hu-HU" sz="2250" dirty="0" smtClean="0"/>
              <a:t> Service of Hungary</a:t>
            </a:r>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Hungarian</a:t>
            </a:r>
            <a:r>
              <a:rPr lang="hu-HU" sz="2250" dirty="0" smtClean="0"/>
              <a:t> </a:t>
            </a:r>
            <a:r>
              <a:rPr lang="hu-HU" sz="2250" dirty="0" err="1" smtClean="0"/>
              <a:t>Competition</a:t>
            </a:r>
            <a:r>
              <a:rPr lang="hu-HU" sz="2250" dirty="0" smtClean="0"/>
              <a:t> </a:t>
            </a:r>
            <a:r>
              <a:rPr lang="hu-HU" sz="2250" dirty="0" err="1" smtClean="0"/>
              <a:t>Authority</a:t>
            </a:r>
            <a:r>
              <a:rPr lang="hu-HU" sz="2250" dirty="0" smtClean="0"/>
              <a:t> </a:t>
            </a:r>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Hungarian</a:t>
            </a:r>
            <a:r>
              <a:rPr lang="hu-HU" sz="2250" dirty="0" smtClean="0"/>
              <a:t> </a:t>
            </a:r>
            <a:r>
              <a:rPr lang="hu-HU" sz="2250" dirty="0" err="1" smtClean="0"/>
              <a:t>Academy</a:t>
            </a:r>
            <a:r>
              <a:rPr lang="hu-HU" sz="2250" dirty="0" smtClean="0"/>
              <a:t> of </a:t>
            </a:r>
            <a:r>
              <a:rPr lang="hu-HU" sz="2250" dirty="0" err="1" smtClean="0"/>
              <a:t>Sciences</a:t>
            </a:r>
            <a:endParaRPr lang="hu-HU" sz="2250" b="1" u="sng" dirty="0" smtClean="0"/>
          </a:p>
          <a:p>
            <a:pPr marL="447675" indent="-268288">
              <a:spcBef>
                <a:spcPts val="0"/>
              </a:spcBef>
              <a:buFont typeface="Calibri" pitchFamily="34" charset="0"/>
              <a:buChar char="-"/>
            </a:pPr>
            <a:r>
              <a:rPr lang="hu-HU" sz="2250" dirty="0" err="1"/>
              <a:t>b</a:t>
            </a:r>
            <a:r>
              <a:rPr lang="hu-HU" sz="2250" dirty="0" err="1" smtClean="0"/>
              <a:t>udgetary</a:t>
            </a:r>
            <a:r>
              <a:rPr lang="hu-HU" sz="2250" dirty="0" smtClean="0"/>
              <a:t> </a:t>
            </a:r>
            <a:r>
              <a:rPr lang="hu-HU" sz="2250" dirty="0" err="1" smtClean="0"/>
              <a:t>institiutions</a:t>
            </a:r>
            <a:r>
              <a:rPr lang="hu-HU" sz="2250" dirty="0" smtClean="0"/>
              <a:t> </a:t>
            </a:r>
            <a:r>
              <a:rPr lang="hu-HU" sz="2250" dirty="0" err="1" smtClean="0"/>
              <a:t>belonging</a:t>
            </a:r>
            <a:r>
              <a:rPr lang="hu-HU" sz="2250" dirty="0" smtClean="0"/>
              <a:t> </a:t>
            </a:r>
            <a:r>
              <a:rPr lang="hu-HU" sz="2250" dirty="0" err="1" smtClean="0"/>
              <a:t>under</a:t>
            </a:r>
            <a:r>
              <a:rPr lang="hu-HU" sz="2250" dirty="0" smtClean="0"/>
              <a:t> </a:t>
            </a:r>
            <a:r>
              <a:rPr lang="hu-HU" sz="2250" dirty="0" err="1" smtClean="0"/>
              <a:t>the</a:t>
            </a:r>
            <a:r>
              <a:rPr lang="hu-HU" sz="2250" dirty="0" smtClean="0"/>
              <a:t> </a:t>
            </a:r>
            <a:r>
              <a:rPr lang="hu-HU" sz="2250" dirty="0" err="1" smtClean="0"/>
              <a:t>chapter</a:t>
            </a:r>
            <a:r>
              <a:rPr lang="hu-HU" sz="2250" dirty="0" smtClean="0"/>
              <a:t> of </a:t>
            </a:r>
            <a:r>
              <a:rPr lang="hu-HU" sz="2250" dirty="0" err="1" smtClean="0"/>
              <a:t>the</a:t>
            </a:r>
            <a:r>
              <a:rPr lang="hu-HU" sz="2250" dirty="0" smtClean="0"/>
              <a:t> </a:t>
            </a:r>
            <a:r>
              <a:rPr lang="hu-HU" sz="2250" dirty="0" err="1" smtClean="0"/>
              <a:t>Hungarian</a:t>
            </a:r>
            <a:r>
              <a:rPr lang="hu-HU" sz="2250" dirty="0" smtClean="0"/>
              <a:t> </a:t>
            </a:r>
            <a:r>
              <a:rPr lang="hu-HU" sz="2250" dirty="0" err="1" smtClean="0"/>
              <a:t>Academy</a:t>
            </a:r>
            <a:r>
              <a:rPr lang="hu-HU" sz="2250" dirty="0" smtClean="0"/>
              <a:t> </a:t>
            </a:r>
            <a:r>
              <a:rPr lang="hu-HU" sz="2250" dirty="0" err="1" smtClean="0"/>
              <a:t>of</a:t>
            </a:r>
            <a:r>
              <a:rPr lang="hu-HU" sz="2250" dirty="0" smtClean="0"/>
              <a:t> </a:t>
            </a:r>
            <a:r>
              <a:rPr lang="hu-HU" sz="2250" dirty="0" err="1" smtClean="0"/>
              <a:t>Arts</a:t>
            </a:r>
            <a:r>
              <a:rPr lang="hu-HU" sz="2250" dirty="0" smtClean="0"/>
              <a:t> </a:t>
            </a:r>
          </a:p>
          <a:p>
            <a:pPr marL="447675" indent="-268288">
              <a:spcBef>
                <a:spcPts val="0"/>
              </a:spcBef>
              <a:buFont typeface="Calibri" pitchFamily="34" charset="0"/>
              <a:buChar char="-"/>
            </a:pPr>
            <a:r>
              <a:rPr lang="hu-HU" sz="2250" dirty="0" err="1"/>
              <a:t>t</a:t>
            </a:r>
            <a:r>
              <a:rPr lang="hu-HU" sz="2250" dirty="0" err="1" smtClean="0"/>
              <a:t>he</a:t>
            </a:r>
            <a:r>
              <a:rPr lang="hu-HU" sz="2250" dirty="0" smtClean="0"/>
              <a:t> </a:t>
            </a:r>
            <a:r>
              <a:rPr lang="hu-HU" sz="2250" dirty="0" err="1" smtClean="0"/>
              <a:t>Central</a:t>
            </a:r>
            <a:r>
              <a:rPr lang="hu-HU" sz="2250" dirty="0" smtClean="0"/>
              <a:t> Bank of Hungary.</a:t>
            </a:r>
            <a:endParaRPr lang="hu-HU" sz="2250" dirty="0"/>
          </a:p>
        </p:txBody>
      </p:sp>
      <p:sp>
        <p:nvSpPr>
          <p:cNvPr id="2" name="Jobb oldali kapcsos zárójel 1"/>
          <p:cNvSpPr/>
          <p:nvPr/>
        </p:nvSpPr>
        <p:spPr>
          <a:xfrm rot="10800000">
            <a:off x="1619673" y="1995829"/>
            <a:ext cx="576064" cy="302433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4" name="Szövegdoboz 3"/>
          <p:cNvSpPr txBox="1"/>
          <p:nvPr/>
        </p:nvSpPr>
        <p:spPr>
          <a:xfrm>
            <a:off x="107504" y="3307942"/>
            <a:ext cx="1617440" cy="400110"/>
          </a:xfrm>
          <a:prstGeom prst="rect">
            <a:avLst/>
          </a:prstGeom>
          <a:noFill/>
        </p:spPr>
        <p:txBody>
          <a:bodyPr wrap="square" rtlCol="0">
            <a:spAutoFit/>
          </a:bodyPr>
          <a:lstStyle/>
          <a:p>
            <a:r>
              <a:rPr lang="hu-HU" sz="2000" dirty="0" err="1" smtClean="0"/>
              <a:t>Chapters</a:t>
            </a:r>
            <a:r>
              <a:rPr lang="hu-HU" sz="2000" dirty="0" smtClean="0"/>
              <a:t> of</a:t>
            </a:r>
            <a:endParaRPr lang="hu-HU" sz="2000" dirty="0"/>
          </a:p>
        </p:txBody>
      </p:sp>
    </p:spTree>
    <p:extLst>
      <p:ext uri="{BB962C8B-B14F-4D97-AF65-F5344CB8AC3E}">
        <p14:creationId xmlns:p14="http://schemas.microsoft.com/office/powerpoint/2010/main" xmlns="" val="1166921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zis 1"/>
          <p:cNvSpPr/>
          <p:nvPr/>
        </p:nvSpPr>
        <p:spPr>
          <a:xfrm>
            <a:off x="900113" y="549275"/>
            <a:ext cx="7632700" cy="5832475"/>
          </a:xfrm>
          <a:prstGeom prst="ellipse">
            <a:avLst/>
          </a:prstGeom>
          <a:solidFill>
            <a:schemeClr val="accent1">
              <a:lumMod val="40000"/>
              <a:lumOff val="6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hu-HU" sz="2800" dirty="0">
              <a:solidFill>
                <a:prstClr val="black"/>
              </a:solidFill>
            </a:endParaRPr>
          </a:p>
        </p:txBody>
      </p:sp>
      <p:sp>
        <p:nvSpPr>
          <p:cNvPr id="4" name="Szövegdoboz 3"/>
          <p:cNvSpPr txBox="1"/>
          <p:nvPr/>
        </p:nvSpPr>
        <p:spPr>
          <a:xfrm>
            <a:off x="4248150" y="549275"/>
            <a:ext cx="844077" cy="523220"/>
          </a:xfrm>
          <a:prstGeom prst="rect">
            <a:avLst/>
          </a:prstGeom>
          <a:noFill/>
        </p:spPr>
        <p:txBody>
          <a:bodyPr wrap="none">
            <a:spAutoFit/>
          </a:bodyPr>
          <a:lstStyle/>
          <a:p>
            <a:pPr>
              <a:defRPr/>
            </a:pPr>
            <a:r>
              <a:rPr lang="hu-HU" sz="2800" b="1" dirty="0" smtClean="0">
                <a:solidFill>
                  <a:prstClr val="black"/>
                </a:solidFill>
              </a:rPr>
              <a:t>GCO</a:t>
            </a:r>
            <a:endParaRPr lang="hu-HU" sz="2800" b="1" dirty="0">
              <a:solidFill>
                <a:prstClr val="black"/>
              </a:solidFill>
            </a:endParaRPr>
          </a:p>
        </p:txBody>
      </p:sp>
      <p:sp>
        <p:nvSpPr>
          <p:cNvPr id="5" name="Ellipszis 4"/>
          <p:cNvSpPr/>
          <p:nvPr/>
        </p:nvSpPr>
        <p:spPr>
          <a:xfrm>
            <a:off x="3941527" y="3358356"/>
            <a:ext cx="1981200" cy="989013"/>
          </a:xfrm>
          <a:prstGeom prst="ellipse">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spcAft>
                <a:spcPts val="1200"/>
              </a:spcAft>
              <a:defRPr/>
            </a:pPr>
            <a:r>
              <a:rPr lang="hu-HU" sz="1600" dirty="0" err="1" smtClean="0">
                <a:solidFill>
                  <a:srgbClr val="FF0000"/>
                </a:solidFill>
              </a:rPr>
              <a:t>Government</a:t>
            </a:r>
            <a:r>
              <a:rPr lang="hu-HU" sz="1600" dirty="0">
                <a:solidFill>
                  <a:srgbClr val="FF0000"/>
                </a:solidFill>
              </a:rPr>
              <a:t> </a:t>
            </a:r>
            <a:r>
              <a:rPr lang="hu-HU" sz="1600" dirty="0" err="1" smtClean="0">
                <a:solidFill>
                  <a:srgbClr val="FF0000"/>
                </a:solidFill>
              </a:rPr>
              <a:t>decisions</a:t>
            </a:r>
            <a:endParaRPr lang="hu-HU" sz="1600" b="1" dirty="0">
              <a:solidFill>
                <a:schemeClr val="tx1"/>
              </a:solidFill>
            </a:endParaRPr>
          </a:p>
        </p:txBody>
      </p:sp>
      <p:sp>
        <p:nvSpPr>
          <p:cNvPr id="6" name="Ellipszis 5"/>
          <p:cNvSpPr/>
          <p:nvPr/>
        </p:nvSpPr>
        <p:spPr>
          <a:xfrm>
            <a:off x="6331744" y="3941717"/>
            <a:ext cx="1760537" cy="873125"/>
          </a:xfrm>
          <a:prstGeom prst="ellipse">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hu-HU" sz="1600" b="1" dirty="0" smtClean="0">
                <a:solidFill>
                  <a:schemeClr val="tx1"/>
                </a:solidFill>
              </a:rPr>
              <a:t>STATE WARRANTS</a:t>
            </a:r>
            <a:endParaRPr lang="hu-HU" sz="1600" b="1" dirty="0">
              <a:solidFill>
                <a:schemeClr val="tx1"/>
              </a:solidFill>
            </a:endParaRPr>
          </a:p>
        </p:txBody>
      </p:sp>
      <p:sp>
        <p:nvSpPr>
          <p:cNvPr id="7" name="Ellipszis 6"/>
          <p:cNvSpPr/>
          <p:nvPr/>
        </p:nvSpPr>
        <p:spPr>
          <a:xfrm>
            <a:off x="3175" y="50800"/>
            <a:ext cx="4411663" cy="2544763"/>
          </a:xfrm>
          <a:prstGeom prst="ellipse">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spcAft>
                <a:spcPts val="600"/>
              </a:spcAft>
              <a:defRPr/>
            </a:pPr>
            <a:endParaRPr lang="hu-HU" sz="1000" dirty="0">
              <a:solidFill>
                <a:prstClr val="black"/>
              </a:solidFill>
            </a:endParaRPr>
          </a:p>
        </p:txBody>
      </p:sp>
      <p:sp>
        <p:nvSpPr>
          <p:cNvPr id="8" name="Ellipszis 7"/>
          <p:cNvSpPr/>
          <p:nvPr/>
        </p:nvSpPr>
        <p:spPr>
          <a:xfrm>
            <a:off x="4816475" y="59984"/>
            <a:ext cx="4724077" cy="3792879"/>
          </a:xfrm>
          <a:prstGeom prst="ellipse">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spcBef>
                <a:spcPts val="1800"/>
              </a:spcBef>
              <a:defRPr/>
            </a:pPr>
            <a:endParaRPr lang="hu-HU" sz="1000" dirty="0">
              <a:solidFill>
                <a:srgbClr val="000000"/>
              </a:solidFill>
            </a:endParaRPr>
          </a:p>
        </p:txBody>
      </p:sp>
      <p:sp>
        <p:nvSpPr>
          <p:cNvPr id="9" name="Ellipszis 8"/>
          <p:cNvSpPr/>
          <p:nvPr/>
        </p:nvSpPr>
        <p:spPr>
          <a:xfrm>
            <a:off x="12700" y="2665413"/>
            <a:ext cx="3922713" cy="3500437"/>
          </a:xfrm>
          <a:prstGeom prst="ellipse">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hu-HU" dirty="0">
              <a:solidFill>
                <a:prstClr val="black"/>
              </a:solidFill>
            </a:endParaRPr>
          </a:p>
        </p:txBody>
      </p:sp>
      <p:sp>
        <p:nvSpPr>
          <p:cNvPr id="12" name="Ív 11"/>
          <p:cNvSpPr/>
          <p:nvPr/>
        </p:nvSpPr>
        <p:spPr>
          <a:xfrm>
            <a:off x="900113" y="549275"/>
            <a:ext cx="7632700" cy="5832475"/>
          </a:xfrm>
          <a:prstGeom prst="arc">
            <a:avLst>
              <a:gd name="adj1" fmla="val 5433856"/>
              <a:gd name="adj2" fmla="val 5525172"/>
            </a:avLst>
          </a:prstGeom>
        </p:spPr>
        <p:style>
          <a:lnRef idx="2">
            <a:schemeClr val="dk1"/>
          </a:lnRef>
          <a:fillRef idx="0">
            <a:schemeClr val="dk1"/>
          </a:fillRef>
          <a:effectRef idx="1">
            <a:schemeClr val="dk1"/>
          </a:effectRef>
          <a:fontRef idx="minor">
            <a:schemeClr val="tx1"/>
          </a:fontRef>
        </p:style>
        <p:txBody>
          <a:bodyPr anchor="ctr"/>
          <a:lstStyle/>
          <a:p>
            <a:pPr algn="ctr">
              <a:defRPr/>
            </a:pPr>
            <a:endParaRPr lang="hu-HU">
              <a:solidFill>
                <a:prstClr val="black"/>
              </a:solidFill>
            </a:endParaRPr>
          </a:p>
        </p:txBody>
      </p:sp>
      <p:sp>
        <p:nvSpPr>
          <p:cNvPr id="13" name="Szövegdoboz 12"/>
          <p:cNvSpPr txBox="1"/>
          <p:nvPr/>
        </p:nvSpPr>
        <p:spPr>
          <a:xfrm rot="1736773">
            <a:off x="2283237" y="541129"/>
            <a:ext cx="2075633" cy="338554"/>
          </a:xfrm>
          <a:prstGeom prst="rect">
            <a:avLst/>
          </a:prstGeom>
          <a:noFill/>
        </p:spPr>
        <p:txBody>
          <a:bodyPr wrap="none">
            <a:spAutoFit/>
          </a:bodyPr>
          <a:lstStyle/>
          <a:p>
            <a:pPr algn="ctr">
              <a:defRPr/>
            </a:pPr>
            <a:r>
              <a:rPr lang="hu-HU" sz="1600" b="1" dirty="0" err="1" smtClean="0">
                <a:solidFill>
                  <a:prstClr val="black"/>
                </a:solidFill>
              </a:rPr>
              <a:t>Budgetary</a:t>
            </a:r>
            <a:r>
              <a:rPr lang="hu-HU" sz="1600" b="1" dirty="0" smtClean="0">
                <a:solidFill>
                  <a:prstClr val="black"/>
                </a:solidFill>
              </a:rPr>
              <a:t> </a:t>
            </a:r>
            <a:r>
              <a:rPr lang="hu-HU" sz="1600" b="1" dirty="0" err="1" smtClean="0">
                <a:solidFill>
                  <a:prstClr val="black"/>
                </a:solidFill>
              </a:rPr>
              <a:t>Institutions</a:t>
            </a:r>
            <a:endParaRPr lang="hu-HU" sz="1600" b="1" dirty="0">
              <a:solidFill>
                <a:prstClr val="black"/>
              </a:solidFill>
            </a:endParaRPr>
          </a:p>
        </p:txBody>
      </p:sp>
      <p:sp>
        <p:nvSpPr>
          <p:cNvPr id="14" name="Szövegdoboz 13"/>
          <p:cNvSpPr txBox="1"/>
          <p:nvPr/>
        </p:nvSpPr>
        <p:spPr>
          <a:xfrm>
            <a:off x="683568" y="273050"/>
            <a:ext cx="1800199" cy="954107"/>
          </a:xfrm>
          <a:prstGeom prst="rect">
            <a:avLst/>
          </a:prstGeom>
          <a:noFill/>
        </p:spPr>
        <p:txBody>
          <a:bodyPr wrap="square">
            <a:spAutoFit/>
          </a:bodyPr>
          <a:lstStyle/>
          <a:p>
            <a:pPr>
              <a:defRPr/>
            </a:pPr>
            <a:r>
              <a:rPr lang="hu-HU" sz="1400" dirty="0" err="1"/>
              <a:t>budgetary</a:t>
            </a:r>
            <a:r>
              <a:rPr lang="hu-HU" sz="1400" dirty="0"/>
              <a:t> </a:t>
            </a:r>
            <a:r>
              <a:rPr lang="hu-HU" sz="1400" dirty="0" err="1"/>
              <a:t>institutions</a:t>
            </a:r>
            <a:r>
              <a:rPr lang="hu-HU" sz="1400" dirty="0"/>
              <a:t> </a:t>
            </a:r>
            <a:r>
              <a:rPr lang="hu-HU" sz="1400" dirty="0" err="1" smtClean="0"/>
              <a:t>that</a:t>
            </a:r>
            <a:r>
              <a:rPr lang="hu-HU" sz="1400" dirty="0" smtClean="0"/>
              <a:t> </a:t>
            </a:r>
            <a:r>
              <a:rPr lang="hu-HU" sz="1400" dirty="0" err="1" smtClean="0"/>
              <a:t>are</a:t>
            </a:r>
            <a:r>
              <a:rPr lang="hu-HU" sz="1400" dirty="0" smtClean="0"/>
              <a:t> </a:t>
            </a:r>
            <a:r>
              <a:rPr lang="hu-HU" sz="1400" b="1" dirty="0" err="1" smtClean="0"/>
              <a:t>not</a:t>
            </a:r>
            <a:r>
              <a:rPr lang="hu-HU" sz="1400" dirty="0" smtClean="0"/>
              <a:t> </a:t>
            </a:r>
            <a:r>
              <a:rPr lang="hu-HU" sz="1400" dirty="0" err="1" smtClean="0"/>
              <a:t>supervised</a:t>
            </a:r>
            <a:r>
              <a:rPr lang="hu-HU" sz="1400" dirty="0" smtClean="0"/>
              <a:t> </a:t>
            </a:r>
            <a:r>
              <a:rPr lang="hu-HU" sz="1400" dirty="0" err="1"/>
              <a:t>by</a:t>
            </a:r>
            <a:r>
              <a:rPr lang="hu-HU" sz="1400" dirty="0"/>
              <a:t> </a:t>
            </a:r>
            <a:r>
              <a:rPr lang="hu-HU" sz="1400" dirty="0" err="1"/>
              <a:t>the</a:t>
            </a:r>
            <a:r>
              <a:rPr lang="hu-HU" sz="1400" dirty="0"/>
              <a:t> </a:t>
            </a:r>
            <a:r>
              <a:rPr lang="hu-HU" sz="1400" dirty="0" err="1" smtClean="0"/>
              <a:t>Government</a:t>
            </a:r>
            <a:endParaRPr lang="hu-HU" sz="1400" dirty="0">
              <a:solidFill>
                <a:prstClr val="black"/>
              </a:solidFill>
            </a:endParaRPr>
          </a:p>
        </p:txBody>
      </p:sp>
      <p:sp>
        <p:nvSpPr>
          <p:cNvPr id="16" name="Szövegdoboz 15"/>
          <p:cNvSpPr txBox="1"/>
          <p:nvPr/>
        </p:nvSpPr>
        <p:spPr>
          <a:xfrm rot="289534">
            <a:off x="1516076" y="3485301"/>
            <a:ext cx="3014662" cy="2062103"/>
          </a:xfrm>
          <a:prstGeom prst="rect">
            <a:avLst/>
          </a:prstGeom>
          <a:noFill/>
        </p:spPr>
        <p:txBody>
          <a:bodyPr>
            <a:spAutoFit/>
          </a:bodyPr>
          <a:lstStyle/>
          <a:p>
            <a:pPr marL="179388" indent="-179388">
              <a:buFontTx/>
              <a:buAutoNum type="arabicPeriod"/>
              <a:defRPr/>
            </a:pPr>
            <a:r>
              <a:rPr lang="hu-HU" sz="1600" dirty="0" smtClean="0">
                <a:solidFill>
                  <a:prstClr val="black"/>
                </a:solidFill>
              </a:rPr>
              <a:t>Business </a:t>
            </a:r>
            <a:r>
              <a:rPr lang="hu-HU" sz="1600" dirty="0" err="1" smtClean="0">
                <a:solidFill>
                  <a:prstClr val="black"/>
                </a:solidFill>
              </a:rPr>
              <a:t>organizations</a:t>
            </a:r>
            <a:endParaRPr lang="hu-HU" sz="1600" dirty="0">
              <a:solidFill>
                <a:prstClr val="black"/>
              </a:solidFill>
            </a:endParaRPr>
          </a:p>
          <a:p>
            <a:pPr marL="179388" indent="-179388">
              <a:buFontTx/>
              <a:buAutoNum type="arabicPeriod"/>
              <a:defRPr/>
            </a:pPr>
            <a:r>
              <a:rPr lang="hu-HU" sz="1600" dirty="0" smtClean="0">
                <a:solidFill>
                  <a:prstClr val="black"/>
                </a:solidFill>
              </a:rPr>
              <a:t>Public </a:t>
            </a:r>
            <a:r>
              <a:rPr lang="hu-HU" sz="1600" dirty="0" err="1" smtClean="0">
                <a:solidFill>
                  <a:prstClr val="black"/>
                </a:solidFill>
              </a:rPr>
              <a:t>foundations</a:t>
            </a:r>
            <a:endParaRPr lang="hu-HU" sz="1600" dirty="0" smtClean="0">
              <a:solidFill>
                <a:prstClr val="black"/>
              </a:solidFill>
            </a:endParaRPr>
          </a:p>
          <a:p>
            <a:pPr marL="179388" indent="-179388">
              <a:buFontTx/>
              <a:buAutoNum type="arabicPeriod"/>
              <a:defRPr/>
            </a:pPr>
            <a:r>
              <a:rPr lang="hu-HU" sz="1600" dirty="0" smtClean="0">
                <a:solidFill>
                  <a:prstClr val="black"/>
                </a:solidFill>
              </a:rPr>
              <a:t>Public </a:t>
            </a:r>
            <a:r>
              <a:rPr lang="hu-HU" sz="1600" dirty="0" err="1" smtClean="0">
                <a:solidFill>
                  <a:prstClr val="black"/>
                </a:solidFill>
              </a:rPr>
              <a:t>bodies</a:t>
            </a:r>
            <a:endParaRPr lang="hu-HU" sz="1600" dirty="0">
              <a:solidFill>
                <a:prstClr val="black"/>
              </a:solidFill>
            </a:endParaRPr>
          </a:p>
          <a:p>
            <a:pPr marL="179388" indent="-179388">
              <a:buFontTx/>
              <a:buAutoNum type="arabicPeriod"/>
              <a:defRPr/>
            </a:pPr>
            <a:r>
              <a:rPr lang="hu-HU" sz="1600" dirty="0" err="1" smtClean="0">
                <a:solidFill>
                  <a:prstClr val="black"/>
                </a:solidFill>
              </a:rPr>
              <a:t>Foundations</a:t>
            </a:r>
            <a:endParaRPr lang="hu-HU" sz="1600" dirty="0">
              <a:solidFill>
                <a:prstClr val="black"/>
              </a:solidFill>
            </a:endParaRPr>
          </a:p>
          <a:p>
            <a:pPr marL="179388" indent="-179388">
              <a:buFontTx/>
              <a:buAutoNum type="arabicPeriod"/>
              <a:defRPr/>
            </a:pPr>
            <a:r>
              <a:rPr lang="hu-HU" sz="1600" dirty="0" err="1" smtClean="0">
                <a:solidFill>
                  <a:prstClr val="black"/>
                </a:solidFill>
              </a:rPr>
              <a:t>Regional</a:t>
            </a:r>
            <a:r>
              <a:rPr lang="hu-HU" sz="1600" dirty="0" smtClean="0">
                <a:solidFill>
                  <a:prstClr val="black"/>
                </a:solidFill>
              </a:rPr>
              <a:t> </a:t>
            </a:r>
            <a:r>
              <a:rPr lang="hu-HU" sz="1600" dirty="0" err="1" smtClean="0">
                <a:solidFill>
                  <a:prstClr val="black"/>
                </a:solidFill>
              </a:rPr>
              <a:t>developement</a:t>
            </a:r>
            <a:r>
              <a:rPr lang="hu-HU" sz="1600" dirty="0" smtClean="0">
                <a:solidFill>
                  <a:prstClr val="black"/>
                </a:solidFill>
              </a:rPr>
              <a:t> </a:t>
            </a:r>
            <a:r>
              <a:rPr lang="hu-HU" sz="1600" dirty="0" err="1" smtClean="0">
                <a:solidFill>
                  <a:prstClr val="black"/>
                </a:solidFill>
              </a:rPr>
              <a:t>councils</a:t>
            </a:r>
            <a:endParaRPr lang="hu-HU" sz="1600" dirty="0" smtClean="0">
              <a:solidFill>
                <a:prstClr val="black"/>
              </a:solidFill>
            </a:endParaRPr>
          </a:p>
          <a:p>
            <a:pPr marL="179388" indent="-179388">
              <a:buFontTx/>
              <a:buAutoNum type="arabicPeriod"/>
              <a:defRPr/>
            </a:pPr>
            <a:r>
              <a:rPr lang="hu-HU" sz="1600" dirty="0" err="1" smtClean="0">
                <a:solidFill>
                  <a:prstClr val="black"/>
                </a:solidFill>
              </a:rPr>
              <a:t>Associations</a:t>
            </a:r>
            <a:r>
              <a:rPr lang="hu-HU" sz="1600" dirty="0">
                <a:solidFill>
                  <a:prstClr val="black"/>
                </a:solidFill>
              </a:rPr>
              <a:t/>
            </a:r>
            <a:br>
              <a:rPr lang="hu-HU" sz="1600" dirty="0">
                <a:solidFill>
                  <a:prstClr val="black"/>
                </a:solidFill>
              </a:rPr>
            </a:br>
            <a:endParaRPr lang="hu-HU" sz="1600" dirty="0">
              <a:solidFill>
                <a:prstClr val="black"/>
              </a:solidFill>
            </a:endParaRPr>
          </a:p>
        </p:txBody>
      </p:sp>
      <p:sp>
        <p:nvSpPr>
          <p:cNvPr id="20" name="Szövegdoboz 19"/>
          <p:cNvSpPr txBox="1"/>
          <p:nvPr/>
        </p:nvSpPr>
        <p:spPr>
          <a:xfrm rot="1146882">
            <a:off x="7319304" y="487720"/>
            <a:ext cx="1774825" cy="1169551"/>
          </a:xfrm>
          <a:prstGeom prst="rect">
            <a:avLst/>
          </a:prstGeom>
          <a:noFill/>
        </p:spPr>
        <p:txBody>
          <a:bodyPr>
            <a:spAutoFit/>
          </a:bodyPr>
          <a:lstStyle/>
          <a:p>
            <a:pPr marL="179388" indent="-179388">
              <a:buFont typeface="Wingdings" pitchFamily="2" charset="2"/>
              <a:buChar char="§"/>
              <a:defRPr/>
            </a:pPr>
            <a:r>
              <a:rPr lang="hu-HU" sz="1400" dirty="0" err="1" smtClean="0">
                <a:solidFill>
                  <a:prstClr val="black"/>
                </a:solidFill>
              </a:rPr>
              <a:t>Central</a:t>
            </a:r>
            <a:r>
              <a:rPr lang="hu-HU" sz="1400" dirty="0" smtClean="0">
                <a:solidFill>
                  <a:prstClr val="black"/>
                </a:solidFill>
              </a:rPr>
              <a:t> Bank,</a:t>
            </a:r>
            <a:endParaRPr lang="hu-HU" sz="1400" dirty="0">
              <a:solidFill>
                <a:prstClr val="black"/>
              </a:solidFill>
            </a:endParaRPr>
          </a:p>
          <a:p>
            <a:pPr marL="179388" indent="-179388">
              <a:buFont typeface="Wingdings" pitchFamily="2" charset="2"/>
              <a:buChar char="§"/>
              <a:defRPr/>
            </a:pPr>
            <a:r>
              <a:rPr lang="hu-HU" sz="1400" dirty="0" smtClean="0">
                <a:solidFill>
                  <a:prstClr val="black"/>
                </a:solidFill>
              </a:rPr>
              <a:t>PPF </a:t>
            </a:r>
            <a:r>
              <a:rPr lang="hu-HU" sz="1400" dirty="0" err="1" smtClean="0">
                <a:solidFill>
                  <a:prstClr val="black"/>
                </a:solidFill>
              </a:rPr>
              <a:t>after</a:t>
            </a:r>
            <a:r>
              <a:rPr lang="hu-HU" sz="1400" dirty="0" smtClean="0">
                <a:solidFill>
                  <a:prstClr val="black"/>
                </a:solidFill>
              </a:rPr>
              <a:t> </a:t>
            </a:r>
            <a:r>
              <a:rPr lang="hu-HU" sz="1400" dirty="0" err="1" smtClean="0">
                <a:solidFill>
                  <a:prstClr val="black"/>
                </a:solidFill>
              </a:rPr>
              <a:t>June</a:t>
            </a:r>
            <a:r>
              <a:rPr lang="hu-HU" sz="1400" dirty="0" smtClean="0">
                <a:solidFill>
                  <a:prstClr val="black"/>
                </a:solidFill>
              </a:rPr>
              <a:t> 2011</a:t>
            </a:r>
            <a:endParaRPr lang="hu-HU" sz="1400" dirty="0">
              <a:solidFill>
                <a:prstClr val="black"/>
              </a:solidFill>
            </a:endParaRPr>
          </a:p>
          <a:p>
            <a:pPr marL="179388" indent="-179388">
              <a:buFont typeface="Wingdings" pitchFamily="2" charset="2"/>
              <a:buChar char="§"/>
              <a:defRPr/>
            </a:pPr>
            <a:r>
              <a:rPr lang="hu-HU" sz="1400" dirty="0" err="1" smtClean="0">
                <a:solidFill>
                  <a:prstClr val="black"/>
                </a:solidFill>
              </a:rPr>
              <a:t>Other</a:t>
            </a:r>
            <a:r>
              <a:rPr lang="hu-HU" sz="1400" dirty="0" smtClean="0">
                <a:solidFill>
                  <a:prstClr val="black"/>
                </a:solidFill>
              </a:rPr>
              <a:t> </a:t>
            </a:r>
            <a:r>
              <a:rPr lang="hu-HU" sz="1400" dirty="0" err="1" smtClean="0">
                <a:solidFill>
                  <a:prstClr val="black"/>
                </a:solidFill>
              </a:rPr>
              <a:t>commercial</a:t>
            </a:r>
            <a:r>
              <a:rPr lang="hu-HU" sz="1400" dirty="0" smtClean="0">
                <a:solidFill>
                  <a:prstClr val="black"/>
                </a:solidFill>
              </a:rPr>
              <a:t> </a:t>
            </a:r>
            <a:r>
              <a:rPr lang="hu-HU" sz="1400" dirty="0" err="1" smtClean="0">
                <a:solidFill>
                  <a:prstClr val="black"/>
                </a:solidFill>
              </a:rPr>
              <a:t>entities</a:t>
            </a:r>
            <a:endParaRPr lang="hu-HU" sz="1400" dirty="0">
              <a:solidFill>
                <a:prstClr val="black"/>
              </a:solidFill>
            </a:endParaRPr>
          </a:p>
        </p:txBody>
      </p:sp>
      <p:sp>
        <p:nvSpPr>
          <p:cNvPr id="22" name="Szövegdoboz 21"/>
          <p:cNvSpPr txBox="1"/>
          <p:nvPr/>
        </p:nvSpPr>
        <p:spPr>
          <a:xfrm>
            <a:off x="5724128" y="171797"/>
            <a:ext cx="1565275" cy="1077218"/>
          </a:xfrm>
          <a:prstGeom prst="rect">
            <a:avLst/>
          </a:prstGeom>
          <a:noFill/>
        </p:spPr>
        <p:txBody>
          <a:bodyPr>
            <a:spAutoFit/>
          </a:bodyPr>
          <a:lstStyle/>
          <a:p>
            <a:pPr algn="ctr">
              <a:defRPr/>
            </a:pPr>
            <a:endParaRPr lang="hu-HU" sz="1600" b="1" dirty="0">
              <a:solidFill>
                <a:prstClr val="black"/>
              </a:solidFill>
            </a:endParaRPr>
          </a:p>
          <a:p>
            <a:pPr algn="ctr">
              <a:defRPr/>
            </a:pPr>
            <a:r>
              <a:rPr lang="hu-HU" sz="1600" b="1" dirty="0" err="1" smtClean="0">
                <a:solidFill>
                  <a:prstClr val="black"/>
                </a:solidFill>
              </a:rPr>
              <a:t>Companies</a:t>
            </a:r>
            <a:r>
              <a:rPr lang="hu-HU" sz="1600" b="1" dirty="0" smtClean="0">
                <a:solidFill>
                  <a:prstClr val="black"/>
                </a:solidFill>
              </a:rPr>
              <a:t> and </a:t>
            </a:r>
            <a:r>
              <a:rPr lang="hu-HU" sz="1600" b="1" dirty="0" err="1" smtClean="0">
                <a:solidFill>
                  <a:prstClr val="black"/>
                </a:solidFill>
              </a:rPr>
              <a:t>private</a:t>
            </a:r>
            <a:r>
              <a:rPr lang="hu-HU" sz="1600" b="1" dirty="0" smtClean="0">
                <a:solidFill>
                  <a:prstClr val="black"/>
                </a:solidFill>
              </a:rPr>
              <a:t> </a:t>
            </a:r>
            <a:r>
              <a:rPr lang="hu-HU" sz="1600" b="1" dirty="0" err="1" smtClean="0">
                <a:solidFill>
                  <a:prstClr val="black"/>
                </a:solidFill>
              </a:rPr>
              <a:t>pension</a:t>
            </a:r>
            <a:r>
              <a:rPr lang="hu-HU" sz="1600" b="1" dirty="0" smtClean="0">
                <a:solidFill>
                  <a:prstClr val="black"/>
                </a:solidFill>
              </a:rPr>
              <a:t> </a:t>
            </a:r>
            <a:r>
              <a:rPr lang="hu-HU" sz="1600" b="1" dirty="0" err="1" smtClean="0">
                <a:solidFill>
                  <a:prstClr val="black"/>
                </a:solidFill>
              </a:rPr>
              <a:t>funds</a:t>
            </a:r>
            <a:endParaRPr lang="hu-HU" sz="1600" b="1" dirty="0">
              <a:solidFill>
                <a:prstClr val="black"/>
              </a:solidFill>
            </a:endParaRPr>
          </a:p>
        </p:txBody>
      </p:sp>
      <p:sp>
        <p:nvSpPr>
          <p:cNvPr id="23" name="Szövegdoboz 22"/>
          <p:cNvSpPr txBox="1"/>
          <p:nvPr/>
        </p:nvSpPr>
        <p:spPr>
          <a:xfrm rot="1377433">
            <a:off x="5027744" y="1454680"/>
            <a:ext cx="3249612" cy="1892826"/>
          </a:xfrm>
          <a:prstGeom prst="rect">
            <a:avLst/>
          </a:prstGeom>
          <a:noFill/>
        </p:spPr>
        <p:txBody>
          <a:bodyPr>
            <a:spAutoFit/>
          </a:bodyPr>
          <a:lstStyle/>
          <a:p>
            <a:pPr marL="285750" indent="-285750">
              <a:buFont typeface="Wingdings" pitchFamily="2" charset="2"/>
              <a:buChar char="§"/>
              <a:defRPr/>
            </a:pPr>
            <a:r>
              <a:rPr lang="hu-HU" sz="1400" dirty="0" err="1">
                <a:solidFill>
                  <a:srgbClr val="FF0000"/>
                </a:solidFill>
              </a:rPr>
              <a:t>companies</a:t>
            </a:r>
            <a:r>
              <a:rPr lang="hu-HU" sz="1400" dirty="0">
                <a:solidFill>
                  <a:srgbClr val="FF0000"/>
                </a:solidFill>
              </a:rPr>
              <a:t> </a:t>
            </a:r>
            <a:r>
              <a:rPr lang="hu-HU" sz="1400" dirty="0" err="1">
                <a:solidFill>
                  <a:srgbClr val="FF0000"/>
                </a:solidFill>
              </a:rPr>
              <a:t>which</a:t>
            </a:r>
            <a:r>
              <a:rPr lang="hu-HU" sz="1400" dirty="0">
                <a:solidFill>
                  <a:srgbClr val="FF0000"/>
                </a:solidFill>
              </a:rPr>
              <a:t> </a:t>
            </a:r>
            <a:r>
              <a:rPr lang="hu-HU" sz="1400" dirty="0" err="1">
                <a:solidFill>
                  <a:srgbClr val="FF0000"/>
                </a:solidFill>
              </a:rPr>
              <a:t>belong</a:t>
            </a:r>
            <a:r>
              <a:rPr lang="hu-HU" sz="1400" dirty="0">
                <a:solidFill>
                  <a:srgbClr val="FF0000"/>
                </a:solidFill>
              </a:rPr>
              <a:t> </a:t>
            </a:r>
            <a:r>
              <a:rPr lang="hu-HU" sz="1400" dirty="0" err="1">
                <a:solidFill>
                  <a:srgbClr val="FF0000"/>
                </a:solidFill>
              </a:rPr>
              <a:t>to</a:t>
            </a:r>
            <a:r>
              <a:rPr lang="hu-HU" sz="1400" dirty="0">
                <a:solidFill>
                  <a:srgbClr val="FF0000"/>
                </a:solidFill>
              </a:rPr>
              <a:t> </a:t>
            </a:r>
            <a:r>
              <a:rPr lang="hu-HU" sz="1400" dirty="0" err="1">
                <a:solidFill>
                  <a:srgbClr val="FF0000"/>
                </a:solidFill>
              </a:rPr>
              <a:t>the</a:t>
            </a:r>
            <a:r>
              <a:rPr lang="hu-HU" sz="1400" dirty="0">
                <a:solidFill>
                  <a:srgbClr val="FF0000"/>
                </a:solidFill>
              </a:rPr>
              <a:t> </a:t>
            </a:r>
            <a:r>
              <a:rPr lang="hu-HU" sz="1400" dirty="0" err="1">
                <a:solidFill>
                  <a:srgbClr val="FF0000"/>
                </a:solidFill>
              </a:rPr>
              <a:t>national</a:t>
            </a:r>
            <a:r>
              <a:rPr lang="hu-HU" sz="1400" dirty="0">
                <a:solidFill>
                  <a:srgbClr val="FF0000"/>
                </a:solidFill>
              </a:rPr>
              <a:t> </a:t>
            </a:r>
            <a:r>
              <a:rPr lang="hu-HU" sz="1400" dirty="0" err="1" smtClean="0">
                <a:solidFill>
                  <a:srgbClr val="FF0000"/>
                </a:solidFill>
              </a:rPr>
              <a:t>wealth</a:t>
            </a:r>
            <a:r>
              <a:rPr lang="hu-HU" sz="1400" dirty="0" smtClean="0">
                <a:solidFill>
                  <a:srgbClr val="FF0000"/>
                </a:solidFill>
              </a:rPr>
              <a:t>, </a:t>
            </a:r>
            <a:r>
              <a:rPr lang="hu-HU" sz="1400" dirty="0" err="1" smtClean="0">
                <a:solidFill>
                  <a:srgbClr val="FF0000"/>
                </a:solidFill>
              </a:rPr>
              <a:t>owned</a:t>
            </a:r>
            <a:r>
              <a:rPr lang="hu-HU" sz="1400" dirty="0" smtClean="0">
                <a:solidFill>
                  <a:srgbClr val="FF0000"/>
                </a:solidFill>
              </a:rPr>
              <a:t> </a:t>
            </a:r>
            <a:r>
              <a:rPr lang="hu-HU" sz="1400" dirty="0" err="1" smtClean="0">
                <a:solidFill>
                  <a:srgbClr val="FF0000"/>
                </a:solidFill>
              </a:rPr>
              <a:t>by</a:t>
            </a:r>
            <a:r>
              <a:rPr lang="hu-HU" sz="1400" dirty="0" smtClean="0">
                <a:solidFill>
                  <a:srgbClr val="FF0000"/>
                </a:solidFill>
              </a:rPr>
              <a:t> </a:t>
            </a:r>
            <a:r>
              <a:rPr lang="hu-HU" sz="1400" dirty="0" err="1" smtClean="0">
                <a:solidFill>
                  <a:srgbClr val="FF0000"/>
                </a:solidFill>
              </a:rPr>
              <a:t>the</a:t>
            </a:r>
            <a:r>
              <a:rPr lang="hu-HU" sz="1400" dirty="0" smtClean="0">
                <a:solidFill>
                  <a:srgbClr val="FF0000"/>
                </a:solidFill>
              </a:rPr>
              <a:t> </a:t>
            </a:r>
            <a:r>
              <a:rPr lang="hu-HU" sz="1400" dirty="0" err="1" smtClean="0">
                <a:solidFill>
                  <a:srgbClr val="FF0000"/>
                </a:solidFill>
              </a:rPr>
              <a:t>state</a:t>
            </a:r>
            <a:r>
              <a:rPr lang="hu-HU" sz="1400" dirty="0" smtClean="0">
                <a:solidFill>
                  <a:srgbClr val="FF0000"/>
                </a:solidFill>
              </a:rPr>
              <a:t> </a:t>
            </a:r>
            <a:r>
              <a:rPr lang="hu-HU" sz="1400" dirty="0">
                <a:solidFill>
                  <a:srgbClr val="FF0000"/>
                </a:solidFill>
              </a:rPr>
              <a:t>and </a:t>
            </a:r>
            <a:r>
              <a:rPr lang="hu-HU" sz="1400" dirty="0" err="1">
                <a:solidFill>
                  <a:srgbClr val="FF0000"/>
                </a:solidFill>
              </a:rPr>
              <a:t>are</a:t>
            </a:r>
            <a:r>
              <a:rPr lang="hu-HU" sz="1400" dirty="0">
                <a:solidFill>
                  <a:srgbClr val="FF0000"/>
                </a:solidFill>
              </a:rPr>
              <a:t> </a:t>
            </a:r>
            <a:r>
              <a:rPr lang="hu-HU" sz="1400" dirty="0" err="1">
                <a:solidFill>
                  <a:srgbClr val="FF0000"/>
                </a:solidFill>
              </a:rPr>
              <a:t>particularly</a:t>
            </a:r>
            <a:r>
              <a:rPr lang="hu-HU" sz="1400" dirty="0">
                <a:solidFill>
                  <a:srgbClr val="FF0000"/>
                </a:solidFill>
              </a:rPr>
              <a:t> </a:t>
            </a:r>
            <a:r>
              <a:rPr lang="hu-HU" sz="1400" dirty="0" err="1">
                <a:solidFill>
                  <a:srgbClr val="FF0000"/>
                </a:solidFill>
              </a:rPr>
              <a:t>significant</a:t>
            </a:r>
            <a:r>
              <a:rPr lang="hu-HU" sz="1400" dirty="0">
                <a:solidFill>
                  <a:srgbClr val="FF0000"/>
                </a:solidFill>
              </a:rPr>
              <a:t> </a:t>
            </a:r>
            <a:r>
              <a:rPr lang="hu-HU" sz="1400" dirty="0" err="1">
                <a:solidFill>
                  <a:srgbClr val="FF0000"/>
                </a:solidFill>
              </a:rPr>
              <a:t>for</a:t>
            </a:r>
            <a:r>
              <a:rPr lang="hu-HU" sz="1400" dirty="0">
                <a:solidFill>
                  <a:srgbClr val="FF0000"/>
                </a:solidFill>
              </a:rPr>
              <a:t> </a:t>
            </a:r>
            <a:r>
              <a:rPr lang="hu-HU" sz="1400" dirty="0" err="1">
                <a:solidFill>
                  <a:srgbClr val="FF0000"/>
                </a:solidFill>
              </a:rPr>
              <a:t>the</a:t>
            </a:r>
            <a:r>
              <a:rPr lang="hu-HU" sz="1400" dirty="0">
                <a:solidFill>
                  <a:srgbClr val="FF0000"/>
                </a:solidFill>
              </a:rPr>
              <a:t> </a:t>
            </a:r>
            <a:r>
              <a:rPr lang="hu-HU" sz="1400" dirty="0" err="1">
                <a:solidFill>
                  <a:srgbClr val="FF0000"/>
                </a:solidFill>
              </a:rPr>
              <a:t>national</a:t>
            </a:r>
            <a:r>
              <a:rPr lang="hu-HU" sz="1400" dirty="0">
                <a:solidFill>
                  <a:srgbClr val="FF0000"/>
                </a:solidFill>
              </a:rPr>
              <a:t> </a:t>
            </a:r>
            <a:r>
              <a:rPr lang="hu-HU" sz="1400" dirty="0" err="1" smtClean="0">
                <a:solidFill>
                  <a:srgbClr val="FF0000"/>
                </a:solidFill>
              </a:rPr>
              <a:t>economy</a:t>
            </a:r>
            <a:endParaRPr lang="hu-HU" sz="1400" dirty="0" smtClean="0">
              <a:solidFill>
                <a:srgbClr val="FF0000"/>
              </a:solidFill>
            </a:endParaRPr>
          </a:p>
          <a:p>
            <a:pPr marL="285750" indent="-285750">
              <a:buFont typeface="Wingdings" pitchFamily="2" charset="2"/>
              <a:buChar char="§"/>
              <a:defRPr/>
            </a:pPr>
            <a:r>
              <a:rPr lang="hu-HU" sz="1400" dirty="0" smtClean="0">
                <a:solidFill>
                  <a:srgbClr val="FF0000"/>
                </a:solidFill>
              </a:rPr>
              <a:t> </a:t>
            </a:r>
            <a:r>
              <a:rPr lang="hu-HU" sz="1400" dirty="0" err="1" smtClean="0">
                <a:solidFill>
                  <a:srgbClr val="FF0000"/>
                </a:solidFill>
              </a:rPr>
              <a:t>companies</a:t>
            </a:r>
            <a:r>
              <a:rPr lang="hu-HU" sz="1400" dirty="0" smtClean="0">
                <a:solidFill>
                  <a:srgbClr val="FF0000"/>
                </a:solidFill>
              </a:rPr>
              <a:t> </a:t>
            </a:r>
            <a:r>
              <a:rPr lang="hu-HU" sz="1400" dirty="0" err="1">
                <a:solidFill>
                  <a:srgbClr val="FF0000"/>
                </a:solidFill>
              </a:rPr>
              <a:t>in</a:t>
            </a:r>
            <a:r>
              <a:rPr lang="hu-HU" sz="1400" dirty="0">
                <a:solidFill>
                  <a:srgbClr val="FF0000"/>
                </a:solidFill>
              </a:rPr>
              <a:t> </a:t>
            </a:r>
            <a:r>
              <a:rPr lang="hu-HU" sz="1400" dirty="0" err="1">
                <a:solidFill>
                  <a:srgbClr val="FF0000"/>
                </a:solidFill>
              </a:rPr>
              <a:t>which</a:t>
            </a:r>
            <a:r>
              <a:rPr lang="hu-HU" sz="1400" dirty="0">
                <a:solidFill>
                  <a:srgbClr val="FF0000"/>
                </a:solidFill>
              </a:rPr>
              <a:t> </a:t>
            </a:r>
            <a:r>
              <a:rPr lang="hu-HU" sz="1400" dirty="0" err="1">
                <a:solidFill>
                  <a:srgbClr val="FF0000"/>
                </a:solidFill>
              </a:rPr>
              <a:t>the</a:t>
            </a:r>
            <a:r>
              <a:rPr lang="hu-HU" sz="1400" dirty="0">
                <a:solidFill>
                  <a:srgbClr val="FF0000"/>
                </a:solidFill>
              </a:rPr>
              <a:t> </a:t>
            </a:r>
            <a:r>
              <a:rPr lang="hu-HU" sz="1400" dirty="0" err="1">
                <a:solidFill>
                  <a:srgbClr val="FF0000"/>
                </a:solidFill>
              </a:rPr>
              <a:t>state</a:t>
            </a:r>
            <a:r>
              <a:rPr lang="hu-HU" sz="1400" dirty="0">
                <a:solidFill>
                  <a:srgbClr val="FF0000"/>
                </a:solidFill>
              </a:rPr>
              <a:t> </a:t>
            </a:r>
            <a:r>
              <a:rPr lang="hu-HU" sz="1400" dirty="0" smtClean="0">
                <a:solidFill>
                  <a:srgbClr val="FF0000"/>
                </a:solidFill>
              </a:rPr>
              <a:t>is a </a:t>
            </a:r>
            <a:r>
              <a:rPr lang="hu-HU" sz="1400" dirty="0" err="1" smtClean="0">
                <a:solidFill>
                  <a:srgbClr val="FF0000"/>
                </a:solidFill>
              </a:rPr>
              <a:t>majority</a:t>
            </a:r>
            <a:r>
              <a:rPr lang="hu-HU" sz="1400" dirty="0" smtClean="0">
                <a:solidFill>
                  <a:srgbClr val="FF0000"/>
                </a:solidFill>
              </a:rPr>
              <a:t> </a:t>
            </a:r>
            <a:r>
              <a:rPr lang="hu-HU" sz="1400" dirty="0" err="1" smtClean="0">
                <a:solidFill>
                  <a:srgbClr val="FF0000"/>
                </a:solidFill>
              </a:rPr>
              <a:t>shareholder</a:t>
            </a:r>
            <a:r>
              <a:rPr lang="hu-HU" sz="1400" dirty="0" smtClean="0">
                <a:solidFill>
                  <a:srgbClr val="FF0000"/>
                </a:solidFill>
              </a:rPr>
              <a:t> </a:t>
            </a:r>
          </a:p>
          <a:p>
            <a:pPr marL="285750" indent="-285750">
              <a:spcBef>
                <a:spcPts val="600"/>
              </a:spcBef>
              <a:buFont typeface="Wingdings" pitchFamily="2" charset="2"/>
              <a:buChar char="§"/>
              <a:defRPr/>
            </a:pPr>
            <a:r>
              <a:rPr lang="hu-HU" sz="1400" dirty="0" err="1" smtClean="0">
                <a:solidFill>
                  <a:srgbClr val="FF0000"/>
                </a:solidFill>
              </a:rPr>
              <a:t>Private</a:t>
            </a:r>
            <a:r>
              <a:rPr lang="hu-HU" sz="1400" dirty="0" smtClean="0">
                <a:solidFill>
                  <a:srgbClr val="FF0000"/>
                </a:solidFill>
              </a:rPr>
              <a:t> </a:t>
            </a:r>
            <a:r>
              <a:rPr lang="hu-HU" sz="1400" dirty="0" err="1" smtClean="0">
                <a:solidFill>
                  <a:srgbClr val="FF0000"/>
                </a:solidFill>
              </a:rPr>
              <a:t>pension</a:t>
            </a:r>
            <a:r>
              <a:rPr lang="hu-HU" sz="1400" dirty="0" smtClean="0">
                <a:solidFill>
                  <a:srgbClr val="FF0000"/>
                </a:solidFill>
              </a:rPr>
              <a:t> </a:t>
            </a:r>
            <a:r>
              <a:rPr lang="hu-HU" sz="1400" dirty="0" err="1" smtClean="0">
                <a:solidFill>
                  <a:srgbClr val="FF0000"/>
                </a:solidFill>
              </a:rPr>
              <a:t>funds</a:t>
            </a:r>
            <a:r>
              <a:rPr lang="hu-HU" sz="1400" dirty="0">
                <a:solidFill>
                  <a:srgbClr val="FF0000"/>
                </a:solidFill>
              </a:rPr>
              <a:t/>
            </a:r>
            <a:br>
              <a:rPr lang="hu-HU" sz="1400" dirty="0">
                <a:solidFill>
                  <a:srgbClr val="FF0000"/>
                </a:solidFill>
              </a:rPr>
            </a:br>
            <a:r>
              <a:rPr lang="hu-HU" sz="1400" dirty="0" smtClean="0">
                <a:solidFill>
                  <a:srgbClr val="FF0000"/>
                </a:solidFill>
              </a:rPr>
              <a:t>1998-June 2011</a:t>
            </a:r>
            <a:endParaRPr lang="hu-HU" sz="1400" dirty="0">
              <a:solidFill>
                <a:srgbClr val="FF0000"/>
              </a:solidFill>
            </a:endParaRPr>
          </a:p>
        </p:txBody>
      </p:sp>
      <p:sp>
        <p:nvSpPr>
          <p:cNvPr id="3" name="Szövegdoboz 2"/>
          <p:cNvSpPr txBox="1"/>
          <p:nvPr/>
        </p:nvSpPr>
        <p:spPr>
          <a:xfrm rot="344833">
            <a:off x="777803" y="2912646"/>
            <a:ext cx="2808874" cy="584775"/>
          </a:xfrm>
          <a:prstGeom prst="rect">
            <a:avLst/>
          </a:prstGeom>
          <a:noFill/>
        </p:spPr>
        <p:txBody>
          <a:bodyPr wrap="square">
            <a:spAutoFit/>
          </a:bodyPr>
          <a:lstStyle/>
          <a:p>
            <a:pPr algn="ctr">
              <a:defRPr/>
            </a:pPr>
            <a:r>
              <a:rPr lang="hu-HU" sz="1600" b="1" dirty="0" err="1" smtClean="0">
                <a:solidFill>
                  <a:prstClr val="black"/>
                </a:solidFill>
              </a:rPr>
              <a:t>Use</a:t>
            </a:r>
            <a:r>
              <a:rPr lang="hu-HU" sz="1600" b="1" dirty="0" smtClean="0">
                <a:solidFill>
                  <a:prstClr val="black"/>
                </a:solidFill>
              </a:rPr>
              <a:t> of </a:t>
            </a:r>
            <a:r>
              <a:rPr lang="hu-HU" sz="1600" b="1" dirty="0" err="1" smtClean="0">
                <a:solidFill>
                  <a:prstClr val="black"/>
                </a:solidFill>
              </a:rPr>
              <a:t>supports</a:t>
            </a:r>
            <a:r>
              <a:rPr lang="hu-HU" sz="1600" b="1" dirty="0" smtClean="0">
                <a:solidFill>
                  <a:prstClr val="black"/>
                </a:solidFill>
              </a:rPr>
              <a:t> and </a:t>
            </a:r>
            <a:r>
              <a:rPr lang="hu-HU" sz="1600" b="1" dirty="0" err="1" smtClean="0">
                <a:solidFill>
                  <a:prstClr val="black"/>
                </a:solidFill>
              </a:rPr>
              <a:t>given</a:t>
            </a:r>
            <a:r>
              <a:rPr lang="hu-HU" sz="1600" b="1" dirty="0" smtClean="0">
                <a:solidFill>
                  <a:prstClr val="black"/>
                </a:solidFill>
              </a:rPr>
              <a:t> </a:t>
            </a:r>
            <a:r>
              <a:rPr lang="hu-HU" sz="1600" b="1" dirty="0" err="1" smtClean="0">
                <a:solidFill>
                  <a:prstClr val="black"/>
                </a:solidFill>
              </a:rPr>
              <a:t>wealth</a:t>
            </a:r>
            <a:endParaRPr lang="hu-HU" sz="1600" dirty="0">
              <a:solidFill>
                <a:prstClr val="black"/>
              </a:solidFill>
            </a:endParaRPr>
          </a:p>
        </p:txBody>
      </p:sp>
      <p:sp>
        <p:nvSpPr>
          <p:cNvPr id="21" name="Ellipszis 20"/>
          <p:cNvSpPr/>
          <p:nvPr/>
        </p:nvSpPr>
        <p:spPr>
          <a:xfrm>
            <a:off x="3678238" y="4475163"/>
            <a:ext cx="3533775" cy="2390775"/>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dirty="0">
              <a:solidFill>
                <a:prstClr val="white"/>
              </a:solidFill>
            </a:endParaRPr>
          </a:p>
        </p:txBody>
      </p:sp>
      <p:sp>
        <p:nvSpPr>
          <p:cNvPr id="25" name="Szövegdoboz 24"/>
          <p:cNvSpPr txBox="1"/>
          <p:nvPr/>
        </p:nvSpPr>
        <p:spPr>
          <a:xfrm>
            <a:off x="4533900" y="4613275"/>
            <a:ext cx="2103589" cy="584775"/>
          </a:xfrm>
          <a:prstGeom prst="rect">
            <a:avLst/>
          </a:prstGeom>
          <a:noFill/>
        </p:spPr>
        <p:txBody>
          <a:bodyPr wrap="none">
            <a:spAutoFit/>
          </a:bodyPr>
          <a:lstStyle/>
          <a:p>
            <a:pPr>
              <a:defRPr/>
            </a:pPr>
            <a:r>
              <a:rPr lang="hu-HU" sz="1600" b="1" dirty="0" smtClean="0">
                <a:solidFill>
                  <a:prstClr val="black"/>
                </a:solidFill>
              </a:rPr>
              <a:t>FOUNDATIONS,</a:t>
            </a:r>
            <a:endParaRPr lang="hu-HU" sz="1600" b="1" dirty="0">
              <a:solidFill>
                <a:prstClr val="black"/>
              </a:solidFill>
            </a:endParaRPr>
          </a:p>
          <a:p>
            <a:pPr>
              <a:defRPr/>
            </a:pPr>
            <a:r>
              <a:rPr lang="hu-HU" sz="1600" b="1" dirty="0" smtClean="0">
                <a:solidFill>
                  <a:prstClr val="black"/>
                </a:solidFill>
              </a:rPr>
              <a:t>PUBLIC FOUNDATIONS</a:t>
            </a:r>
            <a:endParaRPr lang="hu-HU" sz="1600" b="1" dirty="0">
              <a:solidFill>
                <a:prstClr val="black"/>
              </a:solidFill>
            </a:endParaRPr>
          </a:p>
        </p:txBody>
      </p:sp>
      <p:sp>
        <p:nvSpPr>
          <p:cNvPr id="26" name="Szövegdoboz 25"/>
          <p:cNvSpPr txBox="1"/>
          <p:nvPr/>
        </p:nvSpPr>
        <p:spPr>
          <a:xfrm rot="20592437">
            <a:off x="5028934" y="6161498"/>
            <a:ext cx="2049349" cy="553998"/>
          </a:xfrm>
          <a:prstGeom prst="rect">
            <a:avLst/>
          </a:prstGeom>
          <a:noFill/>
        </p:spPr>
        <p:txBody>
          <a:bodyPr wrap="square">
            <a:spAutoFit/>
          </a:bodyPr>
          <a:lstStyle/>
          <a:p>
            <a:pPr algn="ctr">
              <a:defRPr/>
            </a:pPr>
            <a:r>
              <a:rPr lang="hu-HU" sz="1500" dirty="0" smtClean="0">
                <a:solidFill>
                  <a:prstClr val="black"/>
                </a:solidFill>
              </a:rPr>
              <a:t>Local </a:t>
            </a:r>
            <a:r>
              <a:rPr lang="hu-HU" sz="1500" dirty="0" err="1" smtClean="0">
                <a:solidFill>
                  <a:prstClr val="black"/>
                </a:solidFill>
              </a:rPr>
              <a:t>governmental</a:t>
            </a:r>
            <a:r>
              <a:rPr lang="hu-HU" sz="1500" dirty="0" smtClean="0">
                <a:solidFill>
                  <a:prstClr val="black"/>
                </a:solidFill>
              </a:rPr>
              <a:t> Public </a:t>
            </a:r>
            <a:r>
              <a:rPr lang="hu-HU" sz="1500" dirty="0" err="1" smtClean="0">
                <a:solidFill>
                  <a:prstClr val="black"/>
                </a:solidFill>
              </a:rPr>
              <a:t>Foundations</a:t>
            </a:r>
            <a:endParaRPr lang="hu-HU" sz="1500" dirty="0">
              <a:solidFill>
                <a:prstClr val="black"/>
              </a:solidFill>
            </a:endParaRPr>
          </a:p>
        </p:txBody>
      </p:sp>
      <p:sp>
        <p:nvSpPr>
          <p:cNvPr id="27" name="Szövegdoboz 26"/>
          <p:cNvSpPr txBox="1"/>
          <p:nvPr/>
        </p:nvSpPr>
        <p:spPr>
          <a:xfrm>
            <a:off x="3797806" y="5160916"/>
            <a:ext cx="3182431" cy="1169551"/>
          </a:xfrm>
          <a:prstGeom prst="rect">
            <a:avLst/>
          </a:prstGeom>
          <a:noFill/>
        </p:spPr>
        <p:txBody>
          <a:bodyPr wrap="square">
            <a:spAutoFit/>
          </a:bodyPr>
          <a:lstStyle/>
          <a:p>
            <a:pPr marL="174625" indent="-174625">
              <a:buFont typeface="Wingdings" pitchFamily="2" charset="2"/>
              <a:buChar char="§"/>
              <a:defRPr/>
            </a:pPr>
            <a:r>
              <a:rPr lang="hu-HU" sz="1400" dirty="0" err="1">
                <a:solidFill>
                  <a:srgbClr val="FF0000"/>
                </a:solidFill>
              </a:rPr>
              <a:t>the</a:t>
            </a:r>
            <a:r>
              <a:rPr lang="hu-HU" sz="1400" dirty="0">
                <a:solidFill>
                  <a:srgbClr val="FF0000"/>
                </a:solidFill>
              </a:rPr>
              <a:t> </a:t>
            </a:r>
            <a:r>
              <a:rPr lang="hu-HU" sz="1400" dirty="0" err="1">
                <a:solidFill>
                  <a:srgbClr val="FF0000"/>
                </a:solidFill>
              </a:rPr>
              <a:t>rights</a:t>
            </a:r>
            <a:r>
              <a:rPr lang="hu-HU" sz="1400" dirty="0">
                <a:solidFill>
                  <a:srgbClr val="FF0000"/>
                </a:solidFill>
              </a:rPr>
              <a:t> of </a:t>
            </a:r>
            <a:r>
              <a:rPr lang="hu-HU" sz="1400" dirty="0" err="1">
                <a:solidFill>
                  <a:srgbClr val="FF0000"/>
                </a:solidFill>
              </a:rPr>
              <a:t>the</a:t>
            </a:r>
            <a:r>
              <a:rPr lang="hu-HU" sz="1400" dirty="0">
                <a:solidFill>
                  <a:srgbClr val="FF0000"/>
                </a:solidFill>
              </a:rPr>
              <a:t> </a:t>
            </a:r>
            <a:r>
              <a:rPr lang="hu-HU" sz="1400" dirty="0" err="1">
                <a:solidFill>
                  <a:srgbClr val="FF0000"/>
                </a:solidFill>
              </a:rPr>
              <a:t>founder</a:t>
            </a:r>
            <a:r>
              <a:rPr lang="hu-HU" sz="1400" dirty="0">
                <a:solidFill>
                  <a:srgbClr val="FF0000"/>
                </a:solidFill>
              </a:rPr>
              <a:t> </a:t>
            </a:r>
            <a:r>
              <a:rPr lang="hu-HU" sz="1400" dirty="0" err="1">
                <a:solidFill>
                  <a:srgbClr val="FF0000"/>
                </a:solidFill>
              </a:rPr>
              <a:t>are</a:t>
            </a:r>
            <a:r>
              <a:rPr lang="hu-HU" sz="1400" dirty="0">
                <a:solidFill>
                  <a:srgbClr val="FF0000"/>
                </a:solidFill>
              </a:rPr>
              <a:t> </a:t>
            </a:r>
            <a:r>
              <a:rPr lang="hu-HU" sz="1400" dirty="0" err="1" smtClean="0">
                <a:solidFill>
                  <a:srgbClr val="FF0000"/>
                </a:solidFill>
              </a:rPr>
              <a:t>exercised</a:t>
            </a:r>
            <a:r>
              <a:rPr lang="hu-HU" sz="1400" dirty="0" smtClean="0">
                <a:solidFill>
                  <a:srgbClr val="FF0000"/>
                </a:solidFill>
              </a:rPr>
              <a:t> </a:t>
            </a:r>
            <a:r>
              <a:rPr lang="hu-HU" sz="1400" dirty="0" err="1">
                <a:solidFill>
                  <a:srgbClr val="FF0000"/>
                </a:solidFill>
              </a:rPr>
              <a:t>by</a:t>
            </a:r>
            <a:r>
              <a:rPr lang="hu-HU" sz="1400" dirty="0">
                <a:solidFill>
                  <a:srgbClr val="FF0000"/>
                </a:solidFill>
              </a:rPr>
              <a:t> </a:t>
            </a:r>
            <a:r>
              <a:rPr lang="hu-HU" sz="1400" dirty="0" err="1" smtClean="0">
                <a:solidFill>
                  <a:srgbClr val="FF0000"/>
                </a:solidFill>
              </a:rPr>
              <a:t>the</a:t>
            </a:r>
            <a:r>
              <a:rPr lang="hu-HU" sz="1400" dirty="0" smtClean="0">
                <a:solidFill>
                  <a:srgbClr val="FF0000"/>
                </a:solidFill>
              </a:rPr>
              <a:t> </a:t>
            </a:r>
            <a:r>
              <a:rPr lang="hu-HU" sz="1400" dirty="0" err="1">
                <a:solidFill>
                  <a:srgbClr val="FF0000"/>
                </a:solidFill>
              </a:rPr>
              <a:t>budgetary</a:t>
            </a:r>
            <a:r>
              <a:rPr lang="hu-HU" sz="1400" dirty="0">
                <a:solidFill>
                  <a:srgbClr val="FF0000"/>
                </a:solidFill>
              </a:rPr>
              <a:t> </a:t>
            </a:r>
            <a:r>
              <a:rPr lang="hu-HU" sz="1400" dirty="0" err="1">
                <a:solidFill>
                  <a:srgbClr val="FF0000"/>
                </a:solidFill>
              </a:rPr>
              <a:t>institution</a:t>
            </a:r>
            <a:r>
              <a:rPr lang="hu-HU" sz="1400" dirty="0">
                <a:solidFill>
                  <a:srgbClr val="FF0000"/>
                </a:solidFill>
              </a:rPr>
              <a:t> </a:t>
            </a:r>
            <a:r>
              <a:rPr lang="hu-HU" sz="1400" dirty="0" err="1">
                <a:solidFill>
                  <a:srgbClr val="FF0000"/>
                </a:solidFill>
              </a:rPr>
              <a:t>supervised</a:t>
            </a:r>
            <a:r>
              <a:rPr lang="hu-HU" sz="1400" dirty="0">
                <a:solidFill>
                  <a:srgbClr val="FF0000"/>
                </a:solidFill>
              </a:rPr>
              <a:t> </a:t>
            </a:r>
            <a:r>
              <a:rPr lang="hu-HU" sz="1400" dirty="0" err="1">
                <a:solidFill>
                  <a:srgbClr val="FF0000"/>
                </a:solidFill>
              </a:rPr>
              <a:t>by</a:t>
            </a:r>
            <a:r>
              <a:rPr lang="hu-HU" sz="1400" dirty="0">
                <a:solidFill>
                  <a:srgbClr val="FF0000"/>
                </a:solidFill>
              </a:rPr>
              <a:t> </a:t>
            </a:r>
            <a:r>
              <a:rPr lang="hu-HU" sz="1400" dirty="0" err="1">
                <a:solidFill>
                  <a:srgbClr val="FF0000"/>
                </a:solidFill>
              </a:rPr>
              <a:t>the</a:t>
            </a:r>
            <a:r>
              <a:rPr lang="hu-HU" sz="1400" dirty="0">
                <a:solidFill>
                  <a:srgbClr val="FF0000"/>
                </a:solidFill>
              </a:rPr>
              <a:t> </a:t>
            </a:r>
            <a:r>
              <a:rPr lang="hu-HU" sz="1400" dirty="0" err="1" smtClean="0">
                <a:solidFill>
                  <a:srgbClr val="FF0000"/>
                </a:solidFill>
              </a:rPr>
              <a:t>Government</a:t>
            </a:r>
            <a:r>
              <a:rPr lang="hu-HU" sz="1400" dirty="0" smtClean="0">
                <a:solidFill>
                  <a:srgbClr val="FF0000"/>
                </a:solidFill>
              </a:rPr>
              <a:t> </a:t>
            </a:r>
            <a:r>
              <a:rPr lang="hu-HU" sz="1400" dirty="0" err="1" smtClean="0">
                <a:solidFill>
                  <a:srgbClr val="FF0000"/>
                </a:solidFill>
              </a:rPr>
              <a:t>or</a:t>
            </a:r>
            <a:r>
              <a:rPr lang="hu-HU" sz="1400" dirty="0" smtClean="0">
                <a:solidFill>
                  <a:srgbClr val="FF0000"/>
                </a:solidFill>
              </a:rPr>
              <a:t> </a:t>
            </a:r>
          </a:p>
          <a:p>
            <a:pPr marL="174625" indent="-174625">
              <a:buFont typeface="Wingdings" pitchFamily="2" charset="2"/>
              <a:buChar char="§"/>
              <a:defRPr/>
            </a:pPr>
            <a:r>
              <a:rPr lang="hu-HU" sz="1400" dirty="0" err="1">
                <a:solidFill>
                  <a:srgbClr val="FF0000"/>
                </a:solidFill>
              </a:rPr>
              <a:t>receive</a:t>
            </a:r>
            <a:r>
              <a:rPr lang="hu-HU" sz="1400" dirty="0">
                <a:solidFill>
                  <a:srgbClr val="FF0000"/>
                </a:solidFill>
              </a:rPr>
              <a:t> </a:t>
            </a:r>
            <a:r>
              <a:rPr lang="hu-HU" sz="1400" dirty="0" err="1">
                <a:solidFill>
                  <a:srgbClr val="FF0000"/>
                </a:solidFill>
              </a:rPr>
              <a:t>support</a:t>
            </a:r>
            <a:r>
              <a:rPr lang="hu-HU" sz="1400" dirty="0">
                <a:solidFill>
                  <a:srgbClr val="FF0000"/>
                </a:solidFill>
              </a:rPr>
              <a:t> </a:t>
            </a:r>
            <a:r>
              <a:rPr lang="hu-HU" sz="1400" dirty="0" err="1">
                <a:solidFill>
                  <a:srgbClr val="FF0000"/>
                </a:solidFill>
              </a:rPr>
              <a:t>from</a:t>
            </a:r>
            <a:r>
              <a:rPr lang="hu-HU" sz="1400" dirty="0">
                <a:solidFill>
                  <a:srgbClr val="FF0000"/>
                </a:solidFill>
              </a:rPr>
              <a:t> </a:t>
            </a:r>
            <a:r>
              <a:rPr lang="hu-HU" sz="1400" dirty="0" err="1">
                <a:solidFill>
                  <a:srgbClr val="FF0000"/>
                </a:solidFill>
              </a:rPr>
              <a:t>the</a:t>
            </a:r>
            <a:r>
              <a:rPr lang="hu-HU" sz="1400" dirty="0">
                <a:solidFill>
                  <a:srgbClr val="FF0000"/>
                </a:solidFill>
              </a:rPr>
              <a:t> </a:t>
            </a:r>
            <a:r>
              <a:rPr lang="hu-HU" sz="1400" dirty="0" err="1">
                <a:solidFill>
                  <a:srgbClr val="FF0000"/>
                </a:solidFill>
              </a:rPr>
              <a:t>central</a:t>
            </a:r>
            <a:r>
              <a:rPr lang="hu-HU" sz="1400" dirty="0">
                <a:solidFill>
                  <a:srgbClr val="FF0000"/>
                </a:solidFill>
              </a:rPr>
              <a:t> </a:t>
            </a:r>
            <a:r>
              <a:rPr lang="hu-HU" sz="1400" dirty="0" err="1">
                <a:solidFill>
                  <a:srgbClr val="FF0000"/>
                </a:solidFill>
              </a:rPr>
              <a:t>budget</a:t>
            </a:r>
            <a:endParaRPr lang="hu-HU" sz="1400" dirty="0">
              <a:solidFill>
                <a:prstClr val="black"/>
              </a:solidFill>
            </a:endParaRPr>
          </a:p>
        </p:txBody>
      </p:sp>
      <p:sp>
        <p:nvSpPr>
          <p:cNvPr id="28" name="Ív 27"/>
          <p:cNvSpPr/>
          <p:nvPr/>
        </p:nvSpPr>
        <p:spPr>
          <a:xfrm>
            <a:off x="900114" y="549274"/>
            <a:ext cx="7632700" cy="5832475"/>
          </a:xfrm>
          <a:prstGeom prst="arc">
            <a:avLst>
              <a:gd name="adj1" fmla="val 16200000"/>
              <a:gd name="adj2" fmla="val 16158035"/>
            </a:avLst>
          </a:prstGeom>
        </p:spPr>
        <p:style>
          <a:lnRef idx="2">
            <a:schemeClr val="dk1"/>
          </a:lnRef>
          <a:fillRef idx="0">
            <a:schemeClr val="dk1"/>
          </a:fillRef>
          <a:effectRef idx="1">
            <a:schemeClr val="dk1"/>
          </a:effectRef>
          <a:fontRef idx="minor">
            <a:schemeClr val="tx1"/>
          </a:fontRef>
        </p:style>
        <p:txBody>
          <a:bodyPr anchor="ctr"/>
          <a:lstStyle/>
          <a:p>
            <a:pPr algn="ctr">
              <a:defRPr/>
            </a:pPr>
            <a:endParaRPr lang="hu-HU">
              <a:solidFill>
                <a:prstClr val="black"/>
              </a:solidFill>
            </a:endParaRPr>
          </a:p>
        </p:txBody>
      </p:sp>
      <p:sp>
        <p:nvSpPr>
          <p:cNvPr id="29" name="Szövegdoboz 28"/>
          <p:cNvSpPr txBox="1"/>
          <p:nvPr/>
        </p:nvSpPr>
        <p:spPr>
          <a:xfrm>
            <a:off x="2105289" y="1323181"/>
            <a:ext cx="1836238" cy="1077218"/>
          </a:xfrm>
          <a:prstGeom prst="rect">
            <a:avLst/>
          </a:prstGeom>
          <a:noFill/>
        </p:spPr>
        <p:txBody>
          <a:bodyPr wrap="square">
            <a:spAutoFit/>
          </a:bodyPr>
          <a:lstStyle/>
          <a:p>
            <a:pPr>
              <a:defRPr/>
            </a:pPr>
            <a:r>
              <a:rPr lang="hu-HU" sz="1600" dirty="0" err="1"/>
              <a:t>budgetary</a:t>
            </a:r>
            <a:r>
              <a:rPr lang="hu-HU" sz="1600" dirty="0"/>
              <a:t> </a:t>
            </a:r>
            <a:r>
              <a:rPr lang="hu-HU" sz="1600" dirty="0" err="1"/>
              <a:t>institutions</a:t>
            </a:r>
            <a:r>
              <a:rPr lang="hu-HU" sz="1600" dirty="0"/>
              <a:t> </a:t>
            </a:r>
            <a:r>
              <a:rPr lang="hu-HU" sz="1600" dirty="0" err="1"/>
              <a:t>supervised</a:t>
            </a:r>
            <a:r>
              <a:rPr lang="hu-HU" sz="1600" dirty="0"/>
              <a:t> </a:t>
            </a:r>
            <a:r>
              <a:rPr lang="hu-HU" sz="1600" dirty="0" err="1"/>
              <a:t>by</a:t>
            </a:r>
            <a:r>
              <a:rPr lang="hu-HU" sz="1600" dirty="0"/>
              <a:t> </a:t>
            </a:r>
            <a:r>
              <a:rPr lang="hu-HU" sz="1600" dirty="0" err="1"/>
              <a:t>the</a:t>
            </a:r>
            <a:r>
              <a:rPr lang="hu-HU" sz="1600" dirty="0"/>
              <a:t> </a:t>
            </a:r>
            <a:r>
              <a:rPr lang="hu-HU" sz="1600" dirty="0" err="1"/>
              <a:t>Government</a:t>
            </a:r>
            <a:endParaRPr lang="hu-HU" sz="1600" dirty="0">
              <a:solidFill>
                <a:prstClr val="black"/>
              </a:solidFill>
            </a:endParaRPr>
          </a:p>
        </p:txBody>
      </p:sp>
      <p:sp>
        <p:nvSpPr>
          <p:cNvPr id="30" name="Szövegdoboz 29"/>
          <p:cNvSpPr txBox="1"/>
          <p:nvPr/>
        </p:nvSpPr>
        <p:spPr>
          <a:xfrm>
            <a:off x="184151" y="1217987"/>
            <a:ext cx="1507530" cy="954107"/>
          </a:xfrm>
          <a:prstGeom prst="rect">
            <a:avLst/>
          </a:prstGeom>
          <a:noFill/>
        </p:spPr>
        <p:txBody>
          <a:bodyPr wrap="square">
            <a:spAutoFit/>
          </a:bodyPr>
          <a:lstStyle/>
          <a:p>
            <a:pPr algn="ctr">
              <a:defRPr/>
            </a:pPr>
            <a:r>
              <a:rPr lang="hu-HU" sz="1400" dirty="0" err="1" smtClean="0">
                <a:solidFill>
                  <a:prstClr val="black"/>
                </a:solidFill>
              </a:rPr>
              <a:t>Budgetary</a:t>
            </a:r>
            <a:r>
              <a:rPr lang="hu-HU" sz="1400" dirty="0" smtClean="0">
                <a:solidFill>
                  <a:prstClr val="black"/>
                </a:solidFill>
              </a:rPr>
              <a:t> </a:t>
            </a:r>
            <a:r>
              <a:rPr lang="hu-HU" sz="1400" dirty="0" err="1" smtClean="0">
                <a:solidFill>
                  <a:prstClr val="black"/>
                </a:solidFill>
              </a:rPr>
              <a:t>institutions</a:t>
            </a:r>
            <a:r>
              <a:rPr lang="hu-HU" sz="1400" dirty="0" smtClean="0">
                <a:solidFill>
                  <a:prstClr val="black"/>
                </a:solidFill>
              </a:rPr>
              <a:t> of local </a:t>
            </a:r>
            <a:r>
              <a:rPr lang="hu-HU" sz="1400" dirty="0" err="1" smtClean="0">
                <a:solidFill>
                  <a:prstClr val="black"/>
                </a:solidFill>
              </a:rPr>
              <a:t>governments</a:t>
            </a:r>
            <a:endParaRPr lang="hu-HU" sz="1400" dirty="0">
              <a:solidFill>
                <a:prstClr val="black"/>
              </a:solidFill>
            </a:endParaRPr>
          </a:p>
        </p:txBody>
      </p:sp>
      <p:sp>
        <p:nvSpPr>
          <p:cNvPr id="10" name="Oval 9"/>
          <p:cNvSpPr/>
          <p:nvPr/>
        </p:nvSpPr>
        <p:spPr>
          <a:xfrm>
            <a:off x="3177121" y="2295526"/>
            <a:ext cx="1755006" cy="955898"/>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dirty="0" err="1">
                <a:solidFill>
                  <a:srgbClr val="FF0000"/>
                </a:solidFill>
              </a:rPr>
              <a:t>Cooperation</a:t>
            </a:r>
            <a:r>
              <a:rPr lang="hu-HU" sz="1400" dirty="0">
                <a:solidFill>
                  <a:srgbClr val="FF0000"/>
                </a:solidFill>
              </a:rPr>
              <a:t> </a:t>
            </a:r>
            <a:r>
              <a:rPr lang="hu-HU" sz="1400" dirty="0" err="1">
                <a:solidFill>
                  <a:srgbClr val="FF0000"/>
                </a:solidFill>
              </a:rPr>
              <a:t>Against</a:t>
            </a:r>
            <a:r>
              <a:rPr lang="hu-HU" sz="1400" dirty="0">
                <a:solidFill>
                  <a:srgbClr val="FF0000"/>
                </a:solidFill>
              </a:rPr>
              <a:t> </a:t>
            </a:r>
            <a:r>
              <a:rPr lang="hu-HU" sz="1400" dirty="0" smtClean="0">
                <a:solidFill>
                  <a:srgbClr val="FF0000"/>
                </a:solidFill>
              </a:rPr>
              <a:t>Public </a:t>
            </a:r>
            <a:r>
              <a:rPr lang="hu-HU" sz="1400" dirty="0" err="1">
                <a:solidFill>
                  <a:srgbClr val="FF0000"/>
                </a:solidFill>
              </a:rPr>
              <a:t>Debt</a:t>
            </a:r>
            <a:r>
              <a:rPr lang="hu-HU" sz="1400" dirty="0">
                <a:solidFill>
                  <a:srgbClr val="FF0000"/>
                </a:solidFill>
              </a:rPr>
              <a:t> </a:t>
            </a:r>
            <a:r>
              <a:rPr lang="hu-HU" sz="1400" dirty="0" err="1">
                <a:solidFill>
                  <a:srgbClr val="FF0000"/>
                </a:solidFill>
              </a:rPr>
              <a:t>Fund</a:t>
            </a:r>
            <a:endParaRPr lang="hu-HU" sz="1400" b="1" dirty="0">
              <a:solidFill>
                <a:schemeClr val="tx1"/>
              </a:solidFill>
            </a:endParaRPr>
          </a:p>
        </p:txBody>
      </p:sp>
    </p:spTree>
    <p:extLst>
      <p:ext uri="{BB962C8B-B14F-4D97-AF65-F5344CB8AC3E}">
        <p14:creationId xmlns:p14="http://schemas.microsoft.com/office/powerpoint/2010/main" xmlns="" val="26986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514350" indent="-514350">
              <a:buFont typeface="+mj-lt"/>
              <a:buAutoNum type="arabicPeriod" startAt="3"/>
            </a:pPr>
            <a:endParaRPr lang="hu-HU" dirty="0" smtClean="0"/>
          </a:p>
          <a:p>
            <a:pPr marL="514350" indent="-514350">
              <a:buFont typeface="+mj-lt"/>
              <a:buAutoNum type="arabicPeriod" startAt="3"/>
            </a:pPr>
            <a:endParaRPr lang="hu-HU" dirty="0"/>
          </a:p>
          <a:p>
            <a:pPr marL="514350" indent="-514350">
              <a:buFont typeface="+mj-lt"/>
              <a:buAutoNum type="arabicPeriod" startAt="3"/>
            </a:pPr>
            <a:endParaRPr lang="hu-HU" dirty="0" smtClean="0"/>
          </a:p>
          <a:p>
            <a:pPr marL="514350" indent="-514350" algn="ctr">
              <a:buFont typeface="+mj-lt"/>
              <a:buAutoNum type="arabicPeriod" startAt="3"/>
            </a:pPr>
            <a:r>
              <a:rPr lang="hu-HU" b="1" dirty="0" smtClean="0"/>
              <a:t>New </a:t>
            </a:r>
            <a:r>
              <a:rPr lang="hu-HU" b="1" dirty="0" err="1" smtClean="0"/>
              <a:t>procedures</a:t>
            </a:r>
            <a:r>
              <a:rPr lang="hu-HU" b="1" dirty="0" smtClean="0"/>
              <a:t> </a:t>
            </a:r>
            <a:r>
              <a:rPr lang="hu-HU" b="1" dirty="0"/>
              <a:t>of </a:t>
            </a:r>
            <a:r>
              <a:rPr lang="hu-HU" b="1" dirty="0" err="1" smtClean="0"/>
              <a:t>the</a:t>
            </a:r>
            <a:r>
              <a:rPr lang="hu-HU" b="1" dirty="0" smtClean="0"/>
              <a:t> GCO </a:t>
            </a:r>
            <a:r>
              <a:rPr lang="hu-HU" b="1" dirty="0"/>
              <a:t>2012</a:t>
            </a:r>
          </a:p>
          <a:p>
            <a:pPr marL="514350" indent="-514350" algn="ctr">
              <a:buFont typeface="+mj-lt"/>
              <a:buAutoNum type="arabicPeriod" startAt="3"/>
            </a:pPr>
            <a:endParaRPr lang="hu-HU"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17</a:t>
            </a:fld>
            <a:endParaRPr lang="hu-HU">
              <a:solidFill>
                <a:prstClr val="black"/>
              </a:solidFill>
            </a:endParaRPr>
          </a:p>
        </p:txBody>
      </p:sp>
    </p:spTree>
    <p:extLst>
      <p:ext uri="{BB962C8B-B14F-4D97-AF65-F5344CB8AC3E}">
        <p14:creationId xmlns:p14="http://schemas.microsoft.com/office/powerpoint/2010/main" xmlns="" val="1982325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85000" lnSpcReduction="20000"/>
          </a:bodyPr>
          <a:lstStyle/>
          <a:p>
            <a:endParaRPr lang="hu-HU" dirty="0"/>
          </a:p>
          <a:p>
            <a:pPr marL="0" indent="0">
              <a:buNone/>
            </a:pPr>
            <a:r>
              <a:rPr lang="hu-HU" b="1" dirty="0" err="1" smtClean="0"/>
              <a:t>Act</a:t>
            </a:r>
            <a:r>
              <a:rPr lang="hu-HU" b="1" dirty="0" smtClean="0"/>
              <a:t> </a:t>
            </a:r>
            <a:r>
              <a:rPr lang="hu-HU" b="1" dirty="0" err="1" smtClean="0"/>
              <a:t>on</a:t>
            </a:r>
            <a:r>
              <a:rPr lang="hu-HU" b="1" dirty="0" smtClean="0"/>
              <a:t> Public </a:t>
            </a:r>
            <a:r>
              <a:rPr lang="hu-HU" b="1" dirty="0" err="1" smtClean="0"/>
              <a:t>Finance</a:t>
            </a:r>
            <a:r>
              <a:rPr lang="hu-HU" b="1" dirty="0" smtClean="0"/>
              <a:t> </a:t>
            </a:r>
            <a:r>
              <a:rPr lang="hu-HU" i="1" dirty="0" smtClean="0"/>
              <a:t>(</a:t>
            </a:r>
            <a:r>
              <a:rPr lang="hu-HU" i="1" dirty="0" err="1" smtClean="0"/>
              <a:t>authority</a:t>
            </a:r>
            <a:r>
              <a:rPr lang="hu-HU" i="1" dirty="0" smtClean="0"/>
              <a:t> </a:t>
            </a:r>
            <a:r>
              <a:rPr lang="hu-HU" i="1" dirty="0" err="1" smtClean="0"/>
              <a:t>rules</a:t>
            </a:r>
            <a:r>
              <a:rPr lang="hu-HU" i="1" dirty="0" smtClean="0"/>
              <a:t>) </a:t>
            </a:r>
            <a:r>
              <a:rPr lang="hu-HU" b="1" dirty="0" smtClean="0"/>
              <a:t>+</a:t>
            </a:r>
          </a:p>
          <a:p>
            <a:r>
              <a:rPr lang="hu-HU" b="1" dirty="0" err="1" smtClean="0"/>
              <a:t>Before</a:t>
            </a:r>
            <a:r>
              <a:rPr lang="hu-HU" b="1" dirty="0" smtClean="0"/>
              <a:t> 1 </a:t>
            </a:r>
            <a:r>
              <a:rPr lang="hu-HU" b="1" dirty="0" err="1" smtClean="0"/>
              <a:t>January</a:t>
            </a:r>
            <a:r>
              <a:rPr lang="hu-HU" b="1" dirty="0" smtClean="0"/>
              <a:t> 2012 </a:t>
            </a:r>
          </a:p>
          <a:p>
            <a:pPr marL="446088" indent="0">
              <a:buNone/>
            </a:pPr>
            <a:r>
              <a:rPr lang="hu-HU" dirty="0" err="1" smtClean="0"/>
              <a:t>Government</a:t>
            </a:r>
            <a:r>
              <a:rPr lang="hu-HU" dirty="0" smtClean="0"/>
              <a:t> </a:t>
            </a:r>
            <a:r>
              <a:rPr lang="hu-HU" dirty="0" err="1" smtClean="0"/>
              <a:t>Decree</a:t>
            </a:r>
            <a:r>
              <a:rPr lang="hu-HU" dirty="0" smtClean="0"/>
              <a:t> 193 of 2003 (XII. 26.) </a:t>
            </a:r>
            <a:r>
              <a:rPr lang="hu-HU" dirty="0" err="1" smtClean="0"/>
              <a:t>on</a:t>
            </a:r>
            <a:r>
              <a:rPr lang="hu-HU" dirty="0" smtClean="0"/>
              <a:t> </a:t>
            </a:r>
            <a:r>
              <a:rPr lang="hu-HU" dirty="0" err="1" smtClean="0"/>
              <a:t>the</a:t>
            </a:r>
            <a:r>
              <a:rPr lang="hu-HU" dirty="0" smtClean="0"/>
              <a:t> </a:t>
            </a:r>
            <a:r>
              <a:rPr lang="hu-HU" dirty="0" err="1" smtClean="0"/>
              <a:t>internal</a:t>
            </a:r>
            <a:r>
              <a:rPr lang="hu-HU" dirty="0" smtClean="0"/>
              <a:t> </a:t>
            </a:r>
            <a:r>
              <a:rPr lang="hu-HU" dirty="0" err="1" smtClean="0"/>
              <a:t>control</a:t>
            </a:r>
            <a:r>
              <a:rPr lang="hu-HU" dirty="0" smtClean="0"/>
              <a:t> of </a:t>
            </a:r>
            <a:r>
              <a:rPr lang="hu-HU" dirty="0" err="1" smtClean="0"/>
              <a:t>budgetary</a:t>
            </a:r>
            <a:r>
              <a:rPr lang="hu-HU" dirty="0" smtClean="0"/>
              <a:t> </a:t>
            </a:r>
            <a:r>
              <a:rPr lang="hu-HU" dirty="0" err="1" smtClean="0"/>
              <a:t>institutions</a:t>
            </a:r>
            <a:r>
              <a:rPr lang="hu-HU" dirty="0" smtClean="0"/>
              <a:t> </a:t>
            </a:r>
            <a:r>
              <a:rPr lang="hu-HU" i="1" dirty="0" smtClean="0"/>
              <a:t>(</a:t>
            </a:r>
            <a:r>
              <a:rPr lang="hu-HU" i="1" dirty="0" err="1" smtClean="0"/>
              <a:t>general</a:t>
            </a:r>
            <a:r>
              <a:rPr lang="hu-HU" i="1" dirty="0" smtClean="0"/>
              <a:t> </a:t>
            </a:r>
            <a:r>
              <a:rPr lang="hu-HU" i="1" dirty="0" err="1" smtClean="0"/>
              <a:t>rules</a:t>
            </a:r>
            <a:r>
              <a:rPr lang="hu-HU" i="1" dirty="0" smtClean="0"/>
              <a:t> </a:t>
            </a:r>
            <a:r>
              <a:rPr lang="hu-HU" i="1" dirty="0" err="1" smtClean="0"/>
              <a:t>of</a:t>
            </a:r>
            <a:r>
              <a:rPr lang="hu-HU" i="1" dirty="0" smtClean="0"/>
              <a:t> </a:t>
            </a:r>
            <a:r>
              <a:rPr lang="hu-HU" i="1" dirty="0" err="1" smtClean="0"/>
              <a:t>control</a:t>
            </a:r>
            <a:r>
              <a:rPr lang="hu-HU" i="1" dirty="0" smtClean="0"/>
              <a:t>)</a:t>
            </a:r>
          </a:p>
          <a:p>
            <a:pPr marL="446088" indent="0">
              <a:buNone/>
            </a:pPr>
            <a:r>
              <a:rPr lang="hu-HU" dirty="0" err="1" smtClean="0"/>
              <a:t>Government</a:t>
            </a:r>
            <a:r>
              <a:rPr lang="hu-HU" dirty="0" smtClean="0"/>
              <a:t> </a:t>
            </a:r>
            <a:r>
              <a:rPr lang="hu-HU" dirty="0" err="1" smtClean="0"/>
              <a:t>Decree</a:t>
            </a:r>
            <a:r>
              <a:rPr lang="hu-HU" dirty="0" smtClean="0"/>
              <a:t> 312 of 2006 </a:t>
            </a:r>
            <a:r>
              <a:rPr lang="hu-HU" dirty="0"/>
              <a:t>(XII. 23.) </a:t>
            </a:r>
            <a:r>
              <a:rPr lang="hu-HU" dirty="0" err="1" smtClean="0"/>
              <a:t>on</a:t>
            </a:r>
            <a:r>
              <a:rPr lang="hu-HU" dirty="0" smtClean="0"/>
              <a:t> </a:t>
            </a:r>
            <a:r>
              <a:rPr lang="hu-HU" dirty="0" err="1" smtClean="0"/>
              <a:t>the</a:t>
            </a:r>
            <a:r>
              <a:rPr lang="hu-HU" dirty="0" smtClean="0"/>
              <a:t> </a:t>
            </a:r>
            <a:r>
              <a:rPr lang="hu-HU" dirty="0" err="1" smtClean="0"/>
              <a:t>Government</a:t>
            </a:r>
            <a:r>
              <a:rPr lang="hu-HU" dirty="0" smtClean="0"/>
              <a:t> </a:t>
            </a:r>
            <a:r>
              <a:rPr lang="hu-HU" dirty="0" err="1" smtClean="0"/>
              <a:t>Control</a:t>
            </a:r>
            <a:r>
              <a:rPr lang="hu-HU" dirty="0" smtClean="0"/>
              <a:t> Office </a:t>
            </a:r>
            <a:r>
              <a:rPr lang="hu-HU" i="1" dirty="0" smtClean="0"/>
              <a:t>(</a:t>
            </a:r>
            <a:r>
              <a:rPr lang="hu-HU" i="1" dirty="0" err="1" smtClean="0"/>
              <a:t>special</a:t>
            </a:r>
            <a:r>
              <a:rPr lang="hu-HU" i="1" dirty="0" smtClean="0"/>
              <a:t> </a:t>
            </a:r>
            <a:r>
              <a:rPr lang="hu-HU" i="1" dirty="0" err="1" smtClean="0"/>
              <a:t>rules</a:t>
            </a:r>
            <a:r>
              <a:rPr lang="hu-HU" i="1" dirty="0" smtClean="0"/>
              <a:t>)</a:t>
            </a:r>
            <a:r>
              <a:rPr lang="hu-HU" dirty="0" smtClean="0"/>
              <a:t> </a:t>
            </a:r>
            <a:endParaRPr lang="hu-HU" i="1" dirty="0"/>
          </a:p>
          <a:p>
            <a:r>
              <a:rPr lang="hu-HU" b="1" dirty="0" err="1" smtClean="0"/>
              <a:t>From</a:t>
            </a:r>
            <a:r>
              <a:rPr lang="hu-HU" b="1" dirty="0" smtClean="0"/>
              <a:t> 1 </a:t>
            </a:r>
            <a:r>
              <a:rPr lang="hu-HU" b="1" dirty="0" err="1" smtClean="0"/>
              <a:t>January</a:t>
            </a:r>
            <a:r>
              <a:rPr lang="hu-HU" b="1" dirty="0" smtClean="0"/>
              <a:t> 2012 </a:t>
            </a:r>
          </a:p>
          <a:p>
            <a:pPr indent="0">
              <a:buNone/>
            </a:pPr>
            <a:r>
              <a:rPr lang="hu-HU" dirty="0" err="1" smtClean="0"/>
              <a:t>Government</a:t>
            </a:r>
            <a:r>
              <a:rPr lang="hu-HU" dirty="0" smtClean="0"/>
              <a:t> </a:t>
            </a:r>
            <a:r>
              <a:rPr lang="hu-HU" dirty="0" err="1" smtClean="0"/>
              <a:t>Decree</a:t>
            </a:r>
            <a:r>
              <a:rPr lang="hu-HU" dirty="0" smtClean="0"/>
              <a:t> 355 of 2011 </a:t>
            </a:r>
            <a:r>
              <a:rPr lang="hu-HU" dirty="0"/>
              <a:t>(XII. 30.) </a:t>
            </a:r>
            <a:r>
              <a:rPr lang="hu-HU" dirty="0" err="1" smtClean="0"/>
              <a:t>on</a:t>
            </a:r>
            <a:r>
              <a:rPr lang="hu-HU" dirty="0" smtClean="0"/>
              <a:t> </a:t>
            </a:r>
            <a:r>
              <a:rPr lang="hu-HU" dirty="0" err="1"/>
              <a:t>the</a:t>
            </a:r>
            <a:r>
              <a:rPr lang="hu-HU" dirty="0"/>
              <a:t> </a:t>
            </a:r>
            <a:r>
              <a:rPr lang="hu-HU" dirty="0" err="1"/>
              <a:t>Government</a:t>
            </a:r>
            <a:r>
              <a:rPr lang="hu-HU" dirty="0"/>
              <a:t> </a:t>
            </a:r>
            <a:r>
              <a:rPr lang="hu-HU" dirty="0" err="1"/>
              <a:t>Control</a:t>
            </a:r>
            <a:r>
              <a:rPr lang="hu-HU" dirty="0"/>
              <a:t> Office </a:t>
            </a:r>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18</a:t>
            </a:fld>
            <a:endParaRPr lang="hu-HU">
              <a:solidFill>
                <a:prstClr val="black"/>
              </a:solidFill>
            </a:endParaRPr>
          </a:p>
        </p:txBody>
      </p:sp>
    </p:spTree>
    <p:extLst>
      <p:ext uri="{BB962C8B-B14F-4D97-AF65-F5344CB8AC3E}">
        <p14:creationId xmlns:p14="http://schemas.microsoft.com/office/powerpoint/2010/main" xmlns="" val="600902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70000" lnSpcReduction="20000"/>
          </a:bodyPr>
          <a:lstStyle/>
          <a:p>
            <a:endParaRPr lang="hu-HU" dirty="0" smtClean="0"/>
          </a:p>
          <a:p>
            <a:endParaRPr lang="hu-HU" dirty="0"/>
          </a:p>
          <a:p>
            <a:pPr marL="357188" indent="-357188">
              <a:spcBef>
                <a:spcPts val="1800"/>
              </a:spcBef>
              <a:buAutoNum type="arabicPeriod"/>
            </a:pPr>
            <a:r>
              <a:rPr lang="hu-HU" dirty="0" err="1" smtClean="0"/>
              <a:t>Administrative</a:t>
            </a:r>
            <a:r>
              <a:rPr lang="hu-HU" dirty="0" smtClean="0"/>
              <a:t> </a:t>
            </a:r>
            <a:r>
              <a:rPr lang="hu-HU" dirty="0" err="1" smtClean="0"/>
              <a:t>fine</a:t>
            </a:r>
            <a:r>
              <a:rPr lang="hu-HU" dirty="0" smtClean="0"/>
              <a:t>;</a:t>
            </a:r>
          </a:p>
          <a:p>
            <a:pPr marL="357188" indent="-357188">
              <a:buAutoNum type="arabicPeriod"/>
            </a:pPr>
            <a:r>
              <a:rPr lang="hu-HU" dirty="0" err="1" smtClean="0"/>
              <a:t>Means</a:t>
            </a:r>
            <a:r>
              <a:rPr lang="hu-HU" dirty="0" smtClean="0"/>
              <a:t> of </a:t>
            </a:r>
            <a:r>
              <a:rPr lang="hu-HU" dirty="0" err="1" smtClean="0"/>
              <a:t>loss</a:t>
            </a:r>
            <a:r>
              <a:rPr lang="hu-HU" dirty="0" smtClean="0"/>
              <a:t> </a:t>
            </a:r>
            <a:r>
              <a:rPr lang="hu-HU" dirty="0" err="1" smtClean="0"/>
              <a:t>prevention</a:t>
            </a:r>
            <a:r>
              <a:rPr lang="hu-HU" dirty="0" smtClean="0"/>
              <a:t> and </a:t>
            </a:r>
            <a:r>
              <a:rPr lang="hu-HU" dirty="0" err="1" smtClean="0"/>
              <a:t>reduction</a:t>
            </a:r>
            <a:endParaRPr lang="hu-HU" dirty="0"/>
          </a:p>
          <a:p>
            <a:pPr marL="984250" indent="-358775">
              <a:buFont typeface="+mj-lt"/>
              <a:buAutoNum type="alphaLcParenR"/>
            </a:pPr>
            <a:r>
              <a:rPr lang="hu-HU" dirty="0" err="1" smtClean="0"/>
              <a:t>Blocking</a:t>
            </a:r>
            <a:r>
              <a:rPr lang="hu-HU" dirty="0" smtClean="0"/>
              <a:t> of </a:t>
            </a:r>
            <a:r>
              <a:rPr lang="hu-HU" dirty="0" err="1" smtClean="0"/>
              <a:t>accounts</a:t>
            </a:r>
            <a:r>
              <a:rPr lang="hu-HU" dirty="0" smtClean="0"/>
              <a:t>,</a:t>
            </a:r>
            <a:endParaRPr lang="hu-HU" dirty="0"/>
          </a:p>
          <a:p>
            <a:pPr marL="984250" indent="-358775">
              <a:buFont typeface="+mj-lt"/>
              <a:buAutoNum type="alphaLcParenR"/>
            </a:pPr>
            <a:r>
              <a:rPr lang="hu-HU" dirty="0" err="1" smtClean="0"/>
              <a:t>Suspension</a:t>
            </a:r>
            <a:r>
              <a:rPr lang="hu-HU" dirty="0" smtClean="0"/>
              <a:t> of </a:t>
            </a:r>
            <a:r>
              <a:rPr lang="hu-HU" dirty="0" err="1" smtClean="0"/>
              <a:t>the</a:t>
            </a:r>
            <a:r>
              <a:rPr lang="hu-HU" dirty="0" smtClean="0"/>
              <a:t> </a:t>
            </a:r>
            <a:r>
              <a:rPr lang="hu-HU" dirty="0" err="1" smtClean="0"/>
              <a:t>disbursement</a:t>
            </a:r>
            <a:r>
              <a:rPr lang="hu-HU" dirty="0" smtClean="0"/>
              <a:t> </a:t>
            </a:r>
            <a:r>
              <a:rPr lang="hu-HU" dirty="0" err="1" smtClean="0"/>
              <a:t>of</a:t>
            </a:r>
            <a:r>
              <a:rPr lang="hu-HU" dirty="0" smtClean="0"/>
              <a:t> </a:t>
            </a:r>
            <a:r>
              <a:rPr lang="hu-HU" dirty="0" err="1" smtClean="0"/>
              <a:t>budgetary</a:t>
            </a:r>
            <a:r>
              <a:rPr lang="hu-HU" dirty="0" smtClean="0"/>
              <a:t> </a:t>
            </a:r>
            <a:r>
              <a:rPr lang="hu-HU" dirty="0" err="1" smtClean="0"/>
              <a:t>supports</a:t>
            </a:r>
            <a:r>
              <a:rPr lang="hu-HU" dirty="0" smtClean="0"/>
              <a:t>,</a:t>
            </a:r>
            <a:endParaRPr lang="hu-HU" dirty="0"/>
          </a:p>
          <a:p>
            <a:pPr marL="984250" indent="-358775">
              <a:buFont typeface="+mj-lt"/>
              <a:buAutoNum type="alphaLcParenR"/>
            </a:pPr>
            <a:r>
              <a:rPr lang="hu-HU" dirty="0" err="1" smtClean="0"/>
              <a:t>Suspension</a:t>
            </a:r>
            <a:r>
              <a:rPr lang="hu-HU" dirty="0" smtClean="0"/>
              <a:t> of </a:t>
            </a:r>
            <a:r>
              <a:rPr lang="hu-HU" dirty="0" err="1" smtClean="0"/>
              <a:t>the</a:t>
            </a:r>
            <a:r>
              <a:rPr lang="hu-HU" dirty="0" smtClean="0"/>
              <a:t> </a:t>
            </a:r>
            <a:r>
              <a:rPr lang="hu-HU" dirty="0" err="1" smtClean="0"/>
              <a:t>disbursement</a:t>
            </a:r>
            <a:r>
              <a:rPr lang="hu-HU" dirty="0" smtClean="0"/>
              <a:t> </a:t>
            </a:r>
            <a:r>
              <a:rPr lang="hu-HU" dirty="0" err="1" smtClean="0"/>
              <a:t>of</a:t>
            </a:r>
            <a:r>
              <a:rPr lang="hu-HU" dirty="0" smtClean="0"/>
              <a:t> </a:t>
            </a:r>
            <a:r>
              <a:rPr lang="hu-HU" dirty="0" err="1" smtClean="0"/>
              <a:t>offerings</a:t>
            </a:r>
            <a:r>
              <a:rPr lang="hu-HU" dirty="0" smtClean="0"/>
              <a:t> </a:t>
            </a:r>
            <a:r>
              <a:rPr lang="hu-HU" dirty="0" err="1" smtClean="0"/>
              <a:t>from</a:t>
            </a:r>
            <a:r>
              <a:rPr lang="hu-HU" dirty="0" smtClean="0"/>
              <a:t> </a:t>
            </a:r>
            <a:r>
              <a:rPr lang="hu-HU" dirty="0" err="1" smtClean="0"/>
              <a:t>the</a:t>
            </a:r>
            <a:r>
              <a:rPr lang="hu-HU" dirty="0" smtClean="0"/>
              <a:t> 1% of </a:t>
            </a:r>
            <a:r>
              <a:rPr lang="hu-HU" dirty="0" err="1" smtClean="0"/>
              <a:t>Personal</a:t>
            </a:r>
            <a:r>
              <a:rPr lang="hu-HU" dirty="0" smtClean="0"/>
              <a:t> </a:t>
            </a:r>
            <a:r>
              <a:rPr lang="hu-HU" dirty="0" err="1" smtClean="0"/>
              <a:t>Income</a:t>
            </a:r>
            <a:r>
              <a:rPr lang="hu-HU" dirty="0" smtClean="0"/>
              <a:t> </a:t>
            </a:r>
            <a:r>
              <a:rPr lang="hu-HU" dirty="0" err="1" smtClean="0"/>
              <a:t>Tax</a:t>
            </a:r>
            <a:r>
              <a:rPr lang="hu-HU" dirty="0" smtClean="0"/>
              <a:t>,</a:t>
            </a:r>
            <a:endParaRPr lang="hu-HU" dirty="0"/>
          </a:p>
          <a:p>
            <a:pPr marL="984250" indent="-358775">
              <a:buFont typeface="+mj-lt"/>
              <a:buAutoNum type="alphaLcParenR"/>
            </a:pPr>
            <a:r>
              <a:rPr lang="hu-HU" dirty="0" err="1" smtClean="0"/>
              <a:t>Suspension</a:t>
            </a:r>
            <a:r>
              <a:rPr lang="hu-HU" dirty="0" smtClean="0"/>
              <a:t> of </a:t>
            </a:r>
            <a:r>
              <a:rPr lang="hu-HU" dirty="0" err="1" smtClean="0"/>
              <a:t>refunding</a:t>
            </a:r>
            <a:r>
              <a:rPr lang="hu-HU" dirty="0" smtClean="0"/>
              <a:t> </a:t>
            </a:r>
            <a:r>
              <a:rPr lang="hu-HU" dirty="0" err="1" smtClean="0"/>
              <a:t>of</a:t>
            </a:r>
            <a:r>
              <a:rPr lang="hu-HU" dirty="0" smtClean="0"/>
              <a:t> </a:t>
            </a:r>
            <a:r>
              <a:rPr lang="hu-HU" dirty="0" err="1" smtClean="0"/>
              <a:t>Value</a:t>
            </a:r>
            <a:r>
              <a:rPr lang="hu-HU" dirty="0" smtClean="0"/>
              <a:t> </a:t>
            </a:r>
            <a:r>
              <a:rPr lang="hu-HU" dirty="0" err="1" smtClean="0"/>
              <a:t>Added</a:t>
            </a:r>
            <a:r>
              <a:rPr lang="hu-HU" dirty="0" smtClean="0"/>
              <a:t> </a:t>
            </a:r>
            <a:r>
              <a:rPr lang="hu-HU" dirty="0" err="1" smtClean="0"/>
              <a:t>Tax</a:t>
            </a:r>
            <a:r>
              <a:rPr lang="hu-HU" dirty="0" smtClean="0"/>
              <a:t>;</a:t>
            </a:r>
            <a:endParaRPr lang="hu-HU" dirty="0"/>
          </a:p>
          <a:p>
            <a:pPr marL="357188" indent="-357188" algn="just">
              <a:buFont typeface="+mj-lt"/>
              <a:buAutoNum type="arabicPeriod" startAt="3"/>
            </a:pPr>
            <a:r>
              <a:rPr lang="hu-HU" dirty="0" smtClean="0"/>
              <a:t>Right of </a:t>
            </a:r>
            <a:r>
              <a:rPr lang="hu-HU" dirty="0" err="1" smtClean="0"/>
              <a:t>enforcement</a:t>
            </a:r>
            <a:r>
              <a:rPr lang="hu-HU" dirty="0" smtClean="0"/>
              <a:t> </a:t>
            </a:r>
            <a:r>
              <a:rPr lang="hu-HU" dirty="0" err="1" smtClean="0"/>
              <a:t>of</a:t>
            </a:r>
            <a:r>
              <a:rPr lang="hu-HU" dirty="0" smtClean="0"/>
              <a:t> civil </a:t>
            </a:r>
            <a:r>
              <a:rPr lang="hu-HU" dirty="0" err="1" smtClean="0"/>
              <a:t>law</a:t>
            </a:r>
            <a:r>
              <a:rPr lang="hu-HU" dirty="0" smtClean="0"/>
              <a:t> </a:t>
            </a:r>
            <a:r>
              <a:rPr lang="hu-HU" dirty="0" err="1" smtClean="0"/>
              <a:t>claims</a:t>
            </a:r>
            <a:r>
              <a:rPr lang="hu-HU" dirty="0" smtClean="0"/>
              <a:t> and </a:t>
            </a:r>
            <a:r>
              <a:rPr lang="hu-HU" dirty="0" err="1" smtClean="0"/>
              <a:t>direct</a:t>
            </a:r>
            <a:r>
              <a:rPr lang="hu-HU" dirty="0" smtClean="0"/>
              <a:t> </a:t>
            </a:r>
            <a:r>
              <a:rPr lang="hu-HU" dirty="0" err="1" smtClean="0"/>
              <a:t>repayment</a:t>
            </a:r>
            <a:r>
              <a:rPr lang="hu-HU" dirty="0" smtClean="0"/>
              <a:t> of </a:t>
            </a:r>
            <a:r>
              <a:rPr lang="hu-HU" dirty="0" err="1" smtClean="0"/>
              <a:t>budgetary</a:t>
            </a:r>
            <a:r>
              <a:rPr lang="hu-HU" dirty="0" smtClean="0"/>
              <a:t> </a:t>
            </a:r>
            <a:r>
              <a:rPr lang="hu-HU" dirty="0" err="1" smtClean="0"/>
              <a:t>supports</a:t>
            </a:r>
            <a:r>
              <a:rPr lang="hu-HU" dirty="0" smtClean="0"/>
              <a:t>;</a:t>
            </a:r>
            <a:endParaRPr lang="hu-HU" dirty="0"/>
          </a:p>
          <a:p>
            <a:pPr marL="357188" indent="-357188" algn="just">
              <a:buFont typeface="+mj-lt"/>
              <a:buAutoNum type="arabicPeriod" startAt="3"/>
            </a:pPr>
            <a:r>
              <a:rPr lang="hu-HU" dirty="0" err="1" smtClean="0"/>
              <a:t>Joint</a:t>
            </a:r>
            <a:r>
              <a:rPr lang="hu-HU" dirty="0" smtClean="0"/>
              <a:t> </a:t>
            </a:r>
            <a:r>
              <a:rPr lang="hu-HU" dirty="0" err="1" smtClean="0"/>
              <a:t>control</a:t>
            </a:r>
            <a:r>
              <a:rPr lang="hu-HU" dirty="0" smtClean="0"/>
              <a:t> </a:t>
            </a:r>
            <a:r>
              <a:rPr lang="hu-HU" dirty="0" err="1" smtClean="0"/>
              <a:t>based</a:t>
            </a:r>
            <a:r>
              <a:rPr lang="hu-HU" dirty="0" smtClean="0"/>
              <a:t> </a:t>
            </a:r>
            <a:r>
              <a:rPr lang="hu-HU" dirty="0" err="1" smtClean="0"/>
              <a:t>on</a:t>
            </a:r>
            <a:r>
              <a:rPr lang="hu-HU" dirty="0" smtClean="0"/>
              <a:t> </a:t>
            </a:r>
            <a:r>
              <a:rPr lang="hu-HU" dirty="0" err="1" smtClean="0"/>
              <a:t>cooperation</a:t>
            </a:r>
            <a:r>
              <a:rPr lang="hu-HU" dirty="0" smtClean="0"/>
              <a:t> </a:t>
            </a:r>
            <a:r>
              <a:rPr lang="hu-HU" dirty="0" err="1" smtClean="0"/>
              <a:t>agreement</a:t>
            </a:r>
            <a:r>
              <a:rPr lang="hu-HU" dirty="0" smtClean="0"/>
              <a:t>;</a:t>
            </a:r>
            <a:endParaRPr lang="hu-HU" dirty="0"/>
          </a:p>
          <a:p>
            <a:pPr marL="357188" indent="-357188" algn="just">
              <a:buFont typeface="+mj-lt"/>
              <a:buAutoNum type="arabicPeriod" startAt="3"/>
            </a:pPr>
            <a:r>
              <a:rPr lang="hu-HU" dirty="0" err="1" smtClean="0"/>
              <a:t>Consultant</a:t>
            </a:r>
            <a:r>
              <a:rPr lang="hu-HU" dirty="0" smtClean="0"/>
              <a:t> </a:t>
            </a:r>
            <a:r>
              <a:rPr lang="hu-HU" dirty="0" err="1" smtClean="0"/>
              <a:t>activity</a:t>
            </a:r>
            <a:r>
              <a:rPr lang="hu-HU" dirty="0" smtClean="0"/>
              <a:t>.</a:t>
            </a:r>
            <a:endParaRPr lang="hu-HU" dirty="0"/>
          </a:p>
          <a:p>
            <a:pPr marL="0" indent="0" algn="just">
              <a:buNone/>
            </a:pPr>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19</a:t>
            </a:fld>
            <a:endParaRPr lang="hu-HU">
              <a:solidFill>
                <a:prstClr val="black"/>
              </a:solidFill>
            </a:endParaRPr>
          </a:p>
        </p:txBody>
      </p:sp>
      <p:sp>
        <p:nvSpPr>
          <p:cNvPr id="5" name="Szövegdoboz 4"/>
          <p:cNvSpPr txBox="1"/>
          <p:nvPr/>
        </p:nvSpPr>
        <p:spPr>
          <a:xfrm>
            <a:off x="1331640" y="1823071"/>
            <a:ext cx="2160240" cy="461665"/>
          </a:xfrm>
          <a:prstGeom prst="rect">
            <a:avLst/>
          </a:prstGeom>
          <a:noFill/>
        </p:spPr>
        <p:txBody>
          <a:bodyPr wrap="square" rtlCol="0">
            <a:spAutoFit/>
          </a:bodyPr>
          <a:lstStyle/>
          <a:p>
            <a:r>
              <a:rPr lang="hu-HU" sz="2400" b="1" dirty="0" smtClean="0"/>
              <a:t>New </a:t>
            </a:r>
            <a:r>
              <a:rPr lang="hu-HU" sz="2400" b="1" dirty="0" err="1" smtClean="0"/>
              <a:t>functions</a:t>
            </a:r>
            <a:endParaRPr lang="hu-HU" sz="2400" b="1" dirty="0"/>
          </a:p>
        </p:txBody>
      </p:sp>
      <p:sp>
        <p:nvSpPr>
          <p:cNvPr id="6" name="Szövegdoboz 5"/>
          <p:cNvSpPr txBox="1"/>
          <p:nvPr/>
        </p:nvSpPr>
        <p:spPr>
          <a:xfrm>
            <a:off x="4644008" y="1833462"/>
            <a:ext cx="3816424" cy="461665"/>
          </a:xfrm>
          <a:prstGeom prst="rect">
            <a:avLst/>
          </a:prstGeom>
          <a:noFill/>
        </p:spPr>
        <p:txBody>
          <a:bodyPr wrap="square" rtlCol="0">
            <a:spAutoFit/>
          </a:bodyPr>
          <a:lstStyle/>
          <a:p>
            <a:r>
              <a:rPr lang="hu-HU" sz="2400" b="1" dirty="0" err="1" smtClean="0"/>
              <a:t>Expanding</a:t>
            </a:r>
            <a:r>
              <a:rPr lang="hu-HU" sz="2400" b="1" dirty="0" smtClean="0"/>
              <a:t> </a:t>
            </a:r>
            <a:r>
              <a:rPr lang="hu-HU" sz="2400" b="1" dirty="0" err="1" smtClean="0"/>
              <a:t>toolkit</a:t>
            </a:r>
            <a:endParaRPr lang="hu-HU" sz="2400" b="1" dirty="0"/>
          </a:p>
        </p:txBody>
      </p:sp>
      <p:sp>
        <p:nvSpPr>
          <p:cNvPr id="7" name="Jobbra nyíl 6"/>
          <p:cNvSpPr/>
          <p:nvPr/>
        </p:nvSpPr>
        <p:spPr>
          <a:xfrm>
            <a:off x="3707904" y="1945431"/>
            <a:ext cx="648072" cy="2308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xmlns="" val="3706508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artalom helye 2"/>
          <p:cNvSpPr>
            <a:spLocks noGrp="1"/>
          </p:cNvSpPr>
          <p:nvPr>
            <p:ph idx="1"/>
          </p:nvPr>
        </p:nvSpPr>
        <p:spPr bwMode="auto">
          <a:xfrm>
            <a:off x="251520" y="1534955"/>
            <a:ext cx="8569325" cy="4797425"/>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spcBef>
                <a:spcPct val="0"/>
              </a:spcBef>
              <a:buNone/>
              <a:defRPr/>
            </a:pPr>
            <a:endParaRPr lang="hu-HU" sz="2800" b="1" dirty="0" smtClean="0"/>
          </a:p>
          <a:p>
            <a:pPr marL="0" indent="0" algn="ctr">
              <a:spcBef>
                <a:spcPct val="0"/>
              </a:spcBef>
              <a:buNone/>
              <a:defRPr/>
            </a:pPr>
            <a:r>
              <a:rPr lang="hu-HU" sz="2800" b="1" dirty="0" smtClean="0"/>
              <a:t>The </a:t>
            </a:r>
            <a:r>
              <a:rPr lang="hu-HU" sz="2800" b="1" dirty="0" err="1" smtClean="0"/>
              <a:t>subject</a:t>
            </a:r>
            <a:r>
              <a:rPr lang="hu-HU" sz="2800" b="1" dirty="0" smtClean="0"/>
              <a:t> of </a:t>
            </a:r>
            <a:r>
              <a:rPr lang="hu-HU" sz="2800" b="1" dirty="0" err="1" smtClean="0"/>
              <a:t>the</a:t>
            </a:r>
            <a:r>
              <a:rPr lang="hu-HU" sz="2800" b="1" dirty="0" smtClean="0"/>
              <a:t> </a:t>
            </a:r>
            <a:r>
              <a:rPr lang="hu-HU" sz="2800" b="1" dirty="0" err="1" smtClean="0"/>
              <a:t>presentation</a:t>
            </a:r>
            <a:endParaRPr lang="hu-HU" sz="2800" b="1" dirty="0" smtClean="0"/>
          </a:p>
          <a:p>
            <a:pPr marL="0" indent="0" algn="ctr">
              <a:spcBef>
                <a:spcPct val="0"/>
              </a:spcBef>
              <a:buNone/>
              <a:defRPr/>
            </a:pPr>
            <a:endParaRPr lang="hu-HU" sz="2800" b="1" dirty="0"/>
          </a:p>
          <a:p>
            <a:pPr marL="457200" indent="-457200">
              <a:spcBef>
                <a:spcPct val="0"/>
              </a:spcBef>
              <a:buFont typeface="+mj-lt"/>
              <a:buAutoNum type="arabicPeriod"/>
              <a:defRPr/>
            </a:pPr>
            <a:r>
              <a:rPr lang="hu-HU" sz="2400" b="1" dirty="0" smtClean="0"/>
              <a:t>The </a:t>
            </a:r>
            <a:r>
              <a:rPr lang="hu-HU" sz="2400" b="1" dirty="0" err="1" smtClean="0"/>
              <a:t>presenting</a:t>
            </a:r>
            <a:r>
              <a:rPr lang="hu-HU" sz="2400" b="1" dirty="0" smtClean="0"/>
              <a:t> of </a:t>
            </a:r>
            <a:r>
              <a:rPr lang="hu-HU" sz="2400" b="1" dirty="0" err="1" smtClean="0"/>
              <a:t>the</a:t>
            </a:r>
            <a:r>
              <a:rPr lang="hu-HU" sz="2400" b="1" dirty="0" smtClean="0"/>
              <a:t> GCO</a:t>
            </a:r>
          </a:p>
          <a:p>
            <a:pPr marL="457200" indent="-457200">
              <a:spcBef>
                <a:spcPct val="0"/>
              </a:spcBef>
              <a:buFont typeface="+mj-lt"/>
              <a:buAutoNum type="arabicPeriod"/>
              <a:defRPr/>
            </a:pPr>
            <a:endParaRPr lang="hu-HU" sz="2400" b="1" dirty="0"/>
          </a:p>
          <a:p>
            <a:pPr marL="457200" indent="-457200">
              <a:spcBef>
                <a:spcPct val="0"/>
              </a:spcBef>
              <a:buFont typeface="+mj-lt"/>
              <a:buAutoNum type="arabicPeriod"/>
              <a:defRPr/>
            </a:pPr>
            <a:r>
              <a:rPr lang="hu-HU" sz="2400" b="1" dirty="0" err="1"/>
              <a:t>C</a:t>
            </a:r>
            <a:r>
              <a:rPr lang="hu-HU" sz="2400" b="1" dirty="0" err="1" smtClean="0"/>
              <a:t>hanges</a:t>
            </a:r>
            <a:r>
              <a:rPr lang="hu-HU" sz="2400" b="1" dirty="0" smtClean="0"/>
              <a:t> of </a:t>
            </a:r>
            <a:r>
              <a:rPr lang="hu-HU" sz="2400" b="1" dirty="0" err="1" smtClean="0"/>
              <a:t>the</a:t>
            </a:r>
            <a:r>
              <a:rPr lang="hu-HU" sz="2400" b="1" dirty="0" smtClean="0"/>
              <a:t> </a:t>
            </a:r>
            <a:r>
              <a:rPr lang="hu-HU" sz="2400" b="1" dirty="0" err="1" smtClean="0"/>
              <a:t>authority</a:t>
            </a:r>
            <a:r>
              <a:rPr lang="hu-HU" sz="2400" b="1" dirty="0" smtClean="0"/>
              <a:t> and </a:t>
            </a:r>
            <a:r>
              <a:rPr lang="hu-HU" sz="2400" b="1" dirty="0" err="1" smtClean="0"/>
              <a:t>function</a:t>
            </a:r>
            <a:r>
              <a:rPr lang="hu-HU" sz="2400" b="1" dirty="0" smtClean="0"/>
              <a:t> of </a:t>
            </a:r>
            <a:r>
              <a:rPr lang="hu-HU" sz="2400" b="1" dirty="0" err="1" smtClean="0"/>
              <a:t>the</a:t>
            </a:r>
            <a:r>
              <a:rPr lang="hu-HU" sz="2400" b="1" dirty="0" smtClean="0"/>
              <a:t> GCO 2010 – 2012</a:t>
            </a:r>
          </a:p>
          <a:p>
            <a:pPr marL="457200" indent="-457200">
              <a:spcBef>
                <a:spcPct val="0"/>
              </a:spcBef>
              <a:buFont typeface="+mj-lt"/>
              <a:buAutoNum type="arabicPeriod"/>
              <a:defRPr/>
            </a:pPr>
            <a:endParaRPr lang="hu-HU" sz="2400" b="1" dirty="0"/>
          </a:p>
          <a:p>
            <a:pPr marL="457200" indent="-457200">
              <a:spcBef>
                <a:spcPct val="0"/>
              </a:spcBef>
              <a:buFont typeface="+mj-lt"/>
              <a:buAutoNum type="arabicPeriod"/>
              <a:defRPr/>
            </a:pPr>
            <a:r>
              <a:rPr lang="hu-HU" sz="2400" b="1" dirty="0" smtClean="0"/>
              <a:t>New </a:t>
            </a:r>
            <a:r>
              <a:rPr lang="hu-HU" sz="2400" b="1" dirty="0" err="1" smtClean="0"/>
              <a:t>procedures</a:t>
            </a:r>
            <a:r>
              <a:rPr lang="hu-HU" sz="2400" b="1" dirty="0" smtClean="0"/>
              <a:t> of </a:t>
            </a:r>
            <a:r>
              <a:rPr lang="hu-HU" sz="2400" b="1" dirty="0" err="1" smtClean="0"/>
              <a:t>the</a:t>
            </a:r>
            <a:r>
              <a:rPr lang="hu-HU" sz="2400" b="1" dirty="0" smtClean="0"/>
              <a:t> GCO 2012</a:t>
            </a:r>
          </a:p>
          <a:p>
            <a:pPr marL="457200" indent="-457200">
              <a:spcBef>
                <a:spcPct val="0"/>
              </a:spcBef>
              <a:buFont typeface="+mj-lt"/>
              <a:buAutoNum type="arabicPeriod"/>
              <a:defRPr/>
            </a:pPr>
            <a:endParaRPr lang="hu-HU" sz="2400" b="1" dirty="0"/>
          </a:p>
          <a:p>
            <a:pPr marL="457200" indent="-457200">
              <a:spcBef>
                <a:spcPct val="0"/>
              </a:spcBef>
              <a:buFont typeface="+mj-lt"/>
              <a:buAutoNum type="arabicPeriod"/>
              <a:defRPr/>
            </a:pPr>
            <a:r>
              <a:rPr lang="hu-HU" sz="2400" b="1" dirty="0" smtClean="0"/>
              <a:t>The </a:t>
            </a:r>
            <a:r>
              <a:rPr lang="hu-HU" sz="2400" b="1" dirty="0" err="1" smtClean="0"/>
              <a:t>results</a:t>
            </a:r>
            <a:r>
              <a:rPr lang="hu-HU" sz="2400" b="1" dirty="0" smtClean="0"/>
              <a:t> of </a:t>
            </a:r>
            <a:r>
              <a:rPr lang="hu-HU" sz="2400" b="1" dirty="0" err="1" smtClean="0"/>
              <a:t>the</a:t>
            </a:r>
            <a:r>
              <a:rPr lang="hu-HU" sz="2400" b="1" dirty="0" smtClean="0"/>
              <a:t> </a:t>
            </a:r>
            <a:r>
              <a:rPr lang="hu-HU" sz="2400" b="1" dirty="0" err="1" smtClean="0"/>
              <a:t>work</a:t>
            </a:r>
            <a:r>
              <a:rPr lang="hu-HU" sz="2400" b="1" dirty="0" smtClean="0"/>
              <a:t> </a:t>
            </a:r>
            <a:r>
              <a:rPr lang="hu-HU" sz="2400" b="1" dirty="0" err="1" smtClean="0"/>
              <a:t>of</a:t>
            </a:r>
            <a:r>
              <a:rPr lang="hu-HU" sz="2400" b="1" dirty="0" smtClean="0"/>
              <a:t> </a:t>
            </a:r>
            <a:r>
              <a:rPr lang="hu-HU" sz="2400" b="1" dirty="0" err="1" smtClean="0"/>
              <a:t>the</a:t>
            </a:r>
            <a:r>
              <a:rPr lang="hu-HU" sz="2400" b="1" dirty="0" smtClean="0"/>
              <a:t> GCO over </a:t>
            </a:r>
            <a:r>
              <a:rPr lang="hu-HU" sz="2400" b="1" dirty="0" err="1" smtClean="0"/>
              <a:t>the</a:t>
            </a:r>
            <a:r>
              <a:rPr lang="hu-HU" sz="2400" b="1" dirty="0" smtClean="0"/>
              <a:t> </a:t>
            </a:r>
            <a:r>
              <a:rPr lang="hu-HU" sz="2400" b="1" dirty="0" err="1"/>
              <a:t>p</a:t>
            </a:r>
            <a:r>
              <a:rPr lang="hu-HU" sz="2400" b="1" dirty="0" err="1" smtClean="0"/>
              <a:t>ast</a:t>
            </a:r>
            <a:r>
              <a:rPr lang="hu-HU" sz="2400" b="1" dirty="0" smtClean="0"/>
              <a:t> 2 </a:t>
            </a:r>
            <a:r>
              <a:rPr lang="hu-HU" sz="2400" b="1" dirty="0" err="1" smtClean="0"/>
              <a:t>years</a:t>
            </a:r>
            <a:endParaRPr lang="hu-HU" sz="2400" b="1" dirty="0" smtClean="0"/>
          </a:p>
          <a:p>
            <a:pPr marL="457200" indent="-457200">
              <a:spcBef>
                <a:spcPct val="0"/>
              </a:spcBef>
              <a:buFont typeface="+mj-lt"/>
              <a:buAutoNum type="arabicPeriod"/>
              <a:defRPr/>
            </a:pPr>
            <a:endParaRPr lang="hu-HU" sz="2400" b="1" dirty="0"/>
          </a:p>
          <a:p>
            <a:pPr marL="457200" indent="-457200">
              <a:spcBef>
                <a:spcPct val="0"/>
              </a:spcBef>
              <a:buFont typeface="+mj-lt"/>
              <a:buAutoNum type="arabicPeriod"/>
              <a:defRPr/>
            </a:pPr>
            <a:r>
              <a:rPr lang="hu-HU" sz="2400" b="1" dirty="0" smtClean="0"/>
              <a:t>GCO </a:t>
            </a:r>
            <a:r>
              <a:rPr lang="hu-HU" sz="2400" b="1" dirty="0" err="1" smtClean="0"/>
              <a:t>control</a:t>
            </a:r>
            <a:r>
              <a:rPr lang="hu-HU" sz="2400" b="1" dirty="0" smtClean="0"/>
              <a:t> </a:t>
            </a:r>
            <a:r>
              <a:rPr lang="hu-HU" sz="2400" b="1" dirty="0" err="1" smtClean="0"/>
              <a:t>procedures</a:t>
            </a:r>
            <a:endParaRPr lang="hu-HU" sz="2400" b="1" dirty="0" smtClean="0"/>
          </a:p>
          <a:p>
            <a:pPr marL="457200" indent="-457200">
              <a:spcBef>
                <a:spcPct val="0"/>
              </a:spcBef>
              <a:buFont typeface="+mj-lt"/>
              <a:buAutoNum type="arabicPeriod"/>
              <a:defRPr/>
            </a:pPr>
            <a:endParaRPr lang="hu-HU" sz="2400" b="1" dirty="0" smtClean="0"/>
          </a:p>
        </p:txBody>
      </p:sp>
      <p:sp>
        <p:nvSpPr>
          <p:cNvPr id="2" name="Dia számának helye 1"/>
          <p:cNvSpPr>
            <a:spLocks noGrp="1"/>
          </p:cNvSpPr>
          <p:nvPr>
            <p:ph type="sldNum" sz="quarter" idx="12"/>
          </p:nvPr>
        </p:nvSpPr>
        <p:spPr>
          <a:xfrm>
            <a:off x="8748713" y="6453188"/>
            <a:ext cx="250825" cy="312737"/>
          </a:xfrm>
        </p:spPr>
        <p:txBody>
          <a:bodyPr/>
          <a:lstStyle/>
          <a:p>
            <a:pPr>
              <a:defRPr/>
            </a:pPr>
            <a:fld id="{394A80B9-84E0-4694-A541-59BDD07B5964}" type="slidenum">
              <a:rPr lang="hu-HU" sz="1000" smtClean="0">
                <a:solidFill>
                  <a:prstClr val="black"/>
                </a:solidFill>
              </a:rPr>
              <a:pPr>
                <a:defRPr/>
              </a:pPr>
              <a:t>2</a:t>
            </a:fld>
            <a:endParaRPr lang="hu-HU" sz="1000" dirty="0">
              <a:solidFill>
                <a:prstClr val="black"/>
              </a:solidFill>
            </a:endParaRPr>
          </a:p>
        </p:txBody>
      </p:sp>
    </p:spTree>
    <p:extLst>
      <p:ext uri="{BB962C8B-B14F-4D97-AF65-F5344CB8AC3E}">
        <p14:creationId xmlns:p14="http://schemas.microsoft.com/office/powerpoint/2010/main" xmlns="" val="3695715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55000" lnSpcReduction="20000"/>
          </a:bodyPr>
          <a:lstStyle/>
          <a:p>
            <a:pPr marL="0" indent="0" algn="ctr">
              <a:spcBef>
                <a:spcPts val="0"/>
              </a:spcBef>
              <a:buNone/>
            </a:pPr>
            <a:r>
              <a:rPr lang="hu-HU" sz="3600" b="1" dirty="0" smtClean="0"/>
              <a:t>1. </a:t>
            </a:r>
            <a:r>
              <a:rPr lang="hu-HU" sz="3700" b="1" dirty="0" err="1" smtClean="0"/>
              <a:t>Administrative</a:t>
            </a:r>
            <a:r>
              <a:rPr lang="hu-HU" sz="3700" b="1" dirty="0" smtClean="0"/>
              <a:t> </a:t>
            </a:r>
            <a:r>
              <a:rPr lang="hu-HU" sz="3700" b="1" dirty="0" err="1" smtClean="0"/>
              <a:t>fine</a:t>
            </a:r>
            <a:endParaRPr lang="hu-HU" sz="3700" b="1" dirty="0" smtClean="0"/>
          </a:p>
          <a:p>
            <a:pPr marL="0" indent="0" algn="just">
              <a:spcBef>
                <a:spcPts val="1200"/>
              </a:spcBef>
              <a:buNone/>
            </a:pPr>
            <a:endParaRPr lang="hu-HU" dirty="0" smtClean="0"/>
          </a:p>
          <a:p>
            <a:pPr marL="0" indent="0" algn="just">
              <a:spcBef>
                <a:spcPts val="1200"/>
              </a:spcBef>
              <a:buNone/>
            </a:pPr>
            <a:r>
              <a:rPr lang="hu-HU" dirty="0" err="1" smtClean="0"/>
              <a:t>During</a:t>
            </a:r>
            <a:r>
              <a:rPr lang="hu-HU" dirty="0" smtClean="0"/>
              <a:t> </a:t>
            </a:r>
            <a:r>
              <a:rPr lang="hu-HU" dirty="0" err="1" smtClean="0"/>
              <a:t>the</a:t>
            </a:r>
            <a:r>
              <a:rPr lang="hu-HU" dirty="0" smtClean="0"/>
              <a:t> </a:t>
            </a:r>
            <a:r>
              <a:rPr lang="hu-HU" dirty="0" err="1" smtClean="0"/>
              <a:t>control</a:t>
            </a:r>
            <a:r>
              <a:rPr lang="hu-HU" dirty="0" smtClean="0"/>
              <a:t> </a:t>
            </a:r>
            <a:r>
              <a:rPr lang="hu-HU" dirty="0" err="1" smtClean="0"/>
              <a:t>process</a:t>
            </a:r>
            <a:r>
              <a:rPr lang="hu-HU" dirty="0" smtClean="0"/>
              <a:t> </a:t>
            </a:r>
            <a:r>
              <a:rPr lang="hu-HU" dirty="0" err="1" smtClean="0"/>
              <a:t>the</a:t>
            </a:r>
            <a:r>
              <a:rPr lang="hu-HU" dirty="0" smtClean="0"/>
              <a:t> </a:t>
            </a:r>
            <a:r>
              <a:rPr lang="hu-HU" b="1" dirty="0" smtClean="0"/>
              <a:t>GCO </a:t>
            </a:r>
            <a:r>
              <a:rPr lang="hu-HU" b="1" dirty="0" err="1" smtClean="0"/>
              <a:t>may</a:t>
            </a:r>
            <a:r>
              <a:rPr lang="hu-HU" b="1" dirty="0" smtClean="0"/>
              <a:t> </a:t>
            </a:r>
            <a:r>
              <a:rPr lang="hu-HU" b="1" dirty="0" err="1" smtClean="0"/>
              <a:t>impose</a:t>
            </a:r>
            <a:r>
              <a:rPr lang="hu-HU" b="1" dirty="0" smtClean="0"/>
              <a:t> a </a:t>
            </a:r>
            <a:r>
              <a:rPr lang="hu-HU" b="1" dirty="0" err="1" smtClean="0"/>
              <a:t>fine</a:t>
            </a:r>
            <a:r>
              <a:rPr lang="hu-HU" b="1" dirty="0" smtClean="0"/>
              <a:t> </a:t>
            </a:r>
            <a:r>
              <a:rPr lang="hu-HU" b="1" dirty="0" err="1" smtClean="0"/>
              <a:t>on</a:t>
            </a:r>
            <a:r>
              <a:rPr lang="hu-HU" dirty="0" smtClean="0"/>
              <a:t>:</a:t>
            </a:r>
          </a:p>
          <a:p>
            <a:pPr indent="-254000" algn="just">
              <a:spcBef>
                <a:spcPts val="0"/>
              </a:spcBef>
            </a:pPr>
            <a:r>
              <a:rPr lang="hu-HU" dirty="0" err="1"/>
              <a:t>t</a:t>
            </a:r>
            <a:r>
              <a:rPr lang="hu-HU" dirty="0" err="1" smtClean="0"/>
              <a:t>he</a:t>
            </a:r>
            <a:r>
              <a:rPr lang="hu-HU" dirty="0" smtClean="0"/>
              <a:t> </a:t>
            </a:r>
            <a:r>
              <a:rPr lang="hu-HU" dirty="0" err="1" smtClean="0"/>
              <a:t>leader</a:t>
            </a:r>
            <a:r>
              <a:rPr lang="hu-HU" dirty="0" smtClean="0"/>
              <a:t> </a:t>
            </a:r>
            <a:r>
              <a:rPr lang="hu-HU" dirty="0" err="1" smtClean="0"/>
              <a:t>or</a:t>
            </a:r>
            <a:r>
              <a:rPr lang="hu-HU" dirty="0" smtClean="0"/>
              <a:t> </a:t>
            </a:r>
            <a:r>
              <a:rPr lang="hu-HU" dirty="0" err="1" smtClean="0"/>
              <a:t>the</a:t>
            </a:r>
            <a:r>
              <a:rPr lang="hu-HU" dirty="0" smtClean="0"/>
              <a:t> </a:t>
            </a:r>
            <a:r>
              <a:rPr lang="hu-HU" dirty="0" err="1" smtClean="0"/>
              <a:t>employee</a:t>
            </a:r>
            <a:r>
              <a:rPr lang="hu-HU" dirty="0" smtClean="0"/>
              <a:t> of </a:t>
            </a:r>
            <a:r>
              <a:rPr lang="hu-HU" dirty="0" err="1" smtClean="0"/>
              <a:t>the</a:t>
            </a:r>
            <a:r>
              <a:rPr lang="hu-HU" dirty="0" smtClean="0"/>
              <a:t> </a:t>
            </a:r>
            <a:r>
              <a:rPr lang="hu-HU" dirty="0" err="1" smtClean="0"/>
              <a:t>controlled</a:t>
            </a:r>
            <a:r>
              <a:rPr lang="hu-HU" dirty="0" smtClean="0"/>
              <a:t> </a:t>
            </a:r>
            <a:r>
              <a:rPr lang="hu-HU" dirty="0" err="1" smtClean="0"/>
              <a:t>organization</a:t>
            </a:r>
            <a:r>
              <a:rPr lang="hu-HU" dirty="0" smtClean="0"/>
              <a:t> </a:t>
            </a:r>
            <a:r>
              <a:rPr lang="hu-HU" dirty="0" err="1" smtClean="0"/>
              <a:t>or</a:t>
            </a:r>
            <a:r>
              <a:rPr lang="hu-HU" dirty="0" smtClean="0"/>
              <a:t> </a:t>
            </a:r>
            <a:r>
              <a:rPr lang="hu-HU" dirty="0" err="1" smtClean="0"/>
              <a:t>other</a:t>
            </a:r>
            <a:r>
              <a:rPr lang="hu-HU" dirty="0" smtClean="0"/>
              <a:t> </a:t>
            </a:r>
            <a:r>
              <a:rPr lang="hu-HU" dirty="0" err="1" smtClean="0"/>
              <a:t>personality</a:t>
            </a:r>
            <a:endParaRPr lang="hu-HU" dirty="0" smtClean="0"/>
          </a:p>
          <a:p>
            <a:pPr indent="-254000" algn="just">
              <a:spcBef>
                <a:spcPts val="0"/>
              </a:spcBef>
            </a:pPr>
            <a:r>
              <a:rPr lang="hu-HU" dirty="0" err="1" smtClean="0"/>
              <a:t>who</a:t>
            </a:r>
            <a:r>
              <a:rPr lang="hu-HU" dirty="0" smtClean="0"/>
              <a:t> </a:t>
            </a:r>
            <a:r>
              <a:rPr lang="hu-HU" dirty="0" err="1" smtClean="0"/>
              <a:t>possesses</a:t>
            </a:r>
            <a:r>
              <a:rPr lang="hu-HU" dirty="0" smtClean="0"/>
              <a:t> </a:t>
            </a:r>
            <a:r>
              <a:rPr lang="hu-HU" dirty="0" err="1" smtClean="0"/>
              <a:t>data</a:t>
            </a:r>
            <a:r>
              <a:rPr lang="hu-HU" dirty="0" smtClean="0"/>
              <a:t>, </a:t>
            </a:r>
            <a:r>
              <a:rPr lang="hu-HU" dirty="0" err="1" smtClean="0"/>
              <a:t>facts</a:t>
            </a:r>
            <a:r>
              <a:rPr lang="hu-HU" dirty="0" smtClean="0"/>
              <a:t>, </a:t>
            </a:r>
            <a:r>
              <a:rPr lang="hu-HU" dirty="0" err="1" smtClean="0"/>
              <a:t>information</a:t>
            </a:r>
            <a:r>
              <a:rPr lang="hu-HU" dirty="0" smtClean="0"/>
              <a:t> </a:t>
            </a:r>
            <a:r>
              <a:rPr lang="hu-HU" dirty="0" err="1" smtClean="0"/>
              <a:t>necessary</a:t>
            </a:r>
            <a:r>
              <a:rPr lang="hu-HU" dirty="0" smtClean="0"/>
              <a:t> </a:t>
            </a:r>
            <a:r>
              <a:rPr lang="hu-HU" dirty="0" err="1" smtClean="0"/>
              <a:t>for</a:t>
            </a:r>
            <a:r>
              <a:rPr lang="hu-HU" dirty="0" smtClean="0"/>
              <a:t> </a:t>
            </a:r>
            <a:r>
              <a:rPr lang="hu-HU" dirty="0" err="1" smtClean="0"/>
              <a:t>conducting</a:t>
            </a:r>
            <a:r>
              <a:rPr lang="hu-HU" dirty="0" smtClean="0"/>
              <a:t> </a:t>
            </a:r>
            <a:r>
              <a:rPr lang="hu-HU" dirty="0" err="1" smtClean="0"/>
              <a:t>the</a:t>
            </a:r>
            <a:r>
              <a:rPr lang="hu-HU" dirty="0" smtClean="0"/>
              <a:t> </a:t>
            </a:r>
            <a:r>
              <a:rPr lang="hu-HU" dirty="0" err="1" smtClean="0"/>
              <a:t>control</a:t>
            </a:r>
            <a:r>
              <a:rPr lang="hu-HU" dirty="0" smtClean="0"/>
              <a:t> and</a:t>
            </a:r>
            <a:endParaRPr lang="hu-HU" dirty="0"/>
          </a:p>
          <a:p>
            <a:pPr indent="-254000" algn="just">
              <a:spcBef>
                <a:spcPts val="0"/>
              </a:spcBef>
            </a:pPr>
            <a:r>
              <a:rPr lang="hu-HU" dirty="0" err="1"/>
              <a:t>w</a:t>
            </a:r>
            <a:r>
              <a:rPr lang="hu-HU" dirty="0" err="1" smtClean="0"/>
              <a:t>ho</a:t>
            </a:r>
            <a:r>
              <a:rPr lang="hu-HU" dirty="0" smtClean="0"/>
              <a:t> </a:t>
            </a:r>
            <a:r>
              <a:rPr lang="hu-HU" dirty="0" err="1" smtClean="0"/>
              <a:t>wrongfully</a:t>
            </a:r>
            <a:r>
              <a:rPr lang="hu-HU" dirty="0" smtClean="0"/>
              <a:t> </a:t>
            </a:r>
            <a:r>
              <a:rPr lang="hu-HU" dirty="0" err="1" smtClean="0"/>
              <a:t>violates</a:t>
            </a:r>
            <a:r>
              <a:rPr lang="hu-HU" dirty="0" smtClean="0"/>
              <a:t> </a:t>
            </a:r>
            <a:r>
              <a:rPr lang="hu-HU" dirty="0" err="1" smtClean="0"/>
              <a:t>the</a:t>
            </a:r>
            <a:r>
              <a:rPr lang="hu-HU" dirty="0" smtClean="0"/>
              <a:t> </a:t>
            </a:r>
            <a:r>
              <a:rPr lang="hu-HU" dirty="0" err="1" smtClean="0"/>
              <a:t>principle</a:t>
            </a:r>
            <a:r>
              <a:rPr lang="hu-HU" dirty="0" smtClean="0"/>
              <a:t> of </a:t>
            </a:r>
            <a:r>
              <a:rPr lang="hu-HU" dirty="0" err="1" smtClean="0"/>
              <a:t>co-operation</a:t>
            </a:r>
            <a:r>
              <a:rPr lang="hu-HU" dirty="0" smtClean="0"/>
              <a:t>, </a:t>
            </a:r>
            <a:r>
              <a:rPr lang="hu-HU" dirty="0" err="1" smtClean="0"/>
              <a:t>of</a:t>
            </a:r>
            <a:r>
              <a:rPr lang="hu-HU" dirty="0" smtClean="0"/>
              <a:t> </a:t>
            </a:r>
            <a:r>
              <a:rPr lang="hu-HU" dirty="0" err="1" smtClean="0"/>
              <a:t>the</a:t>
            </a:r>
            <a:r>
              <a:rPr lang="hu-HU" dirty="0" smtClean="0"/>
              <a:t> </a:t>
            </a:r>
            <a:r>
              <a:rPr lang="hu-HU" dirty="0" err="1" smtClean="0"/>
              <a:t>supplying</a:t>
            </a:r>
            <a:r>
              <a:rPr lang="hu-HU" dirty="0" smtClean="0"/>
              <a:t> </a:t>
            </a:r>
            <a:r>
              <a:rPr lang="hu-HU" dirty="0" err="1" smtClean="0"/>
              <a:t>of</a:t>
            </a:r>
            <a:r>
              <a:rPr lang="hu-HU" dirty="0" smtClean="0"/>
              <a:t> </a:t>
            </a:r>
            <a:r>
              <a:rPr lang="hu-HU" dirty="0" err="1" smtClean="0"/>
              <a:t>data</a:t>
            </a:r>
            <a:r>
              <a:rPr lang="hu-HU" dirty="0" smtClean="0"/>
              <a:t>, </a:t>
            </a:r>
            <a:r>
              <a:rPr lang="hu-HU" dirty="0" err="1" smtClean="0"/>
              <a:t>or</a:t>
            </a:r>
            <a:r>
              <a:rPr lang="hu-HU" dirty="0" smtClean="0"/>
              <a:t> </a:t>
            </a:r>
            <a:r>
              <a:rPr lang="hu-HU" dirty="0" err="1" smtClean="0"/>
              <a:t>any</a:t>
            </a:r>
            <a:r>
              <a:rPr lang="hu-HU" dirty="0" smtClean="0"/>
              <a:t> </a:t>
            </a:r>
            <a:r>
              <a:rPr lang="hu-HU" dirty="0" err="1" smtClean="0"/>
              <a:t>obligation</a:t>
            </a:r>
            <a:r>
              <a:rPr lang="hu-HU" dirty="0" smtClean="0"/>
              <a:t> </a:t>
            </a:r>
            <a:r>
              <a:rPr lang="hu-HU" dirty="0" err="1" smtClean="0"/>
              <a:t>regarding</a:t>
            </a:r>
            <a:r>
              <a:rPr lang="hu-HU" dirty="0" smtClean="0"/>
              <a:t> </a:t>
            </a:r>
            <a:r>
              <a:rPr lang="hu-HU" dirty="0" err="1" smtClean="0"/>
              <a:t>the</a:t>
            </a:r>
            <a:r>
              <a:rPr lang="hu-HU" dirty="0" smtClean="0"/>
              <a:t> </a:t>
            </a:r>
            <a:r>
              <a:rPr lang="hu-HU" dirty="0" err="1" smtClean="0"/>
              <a:t>facilitation</a:t>
            </a:r>
            <a:r>
              <a:rPr lang="hu-HU" dirty="0" smtClean="0"/>
              <a:t> </a:t>
            </a:r>
            <a:r>
              <a:rPr lang="hu-HU" dirty="0" err="1" smtClean="0"/>
              <a:t>of</a:t>
            </a:r>
            <a:r>
              <a:rPr lang="hu-HU" dirty="0" smtClean="0"/>
              <a:t> </a:t>
            </a:r>
            <a:r>
              <a:rPr lang="hu-HU" dirty="0" err="1" smtClean="0"/>
              <a:t>the</a:t>
            </a:r>
            <a:r>
              <a:rPr lang="hu-HU" dirty="0" smtClean="0"/>
              <a:t> </a:t>
            </a:r>
            <a:r>
              <a:rPr lang="hu-HU" dirty="0" err="1" smtClean="0"/>
              <a:t>conduct</a:t>
            </a:r>
            <a:r>
              <a:rPr lang="hu-HU" dirty="0" smtClean="0"/>
              <a:t> </a:t>
            </a:r>
            <a:r>
              <a:rPr lang="hu-HU" dirty="0" err="1" smtClean="0"/>
              <a:t>of</a:t>
            </a:r>
            <a:r>
              <a:rPr lang="hu-HU" dirty="0" smtClean="0"/>
              <a:t> </a:t>
            </a:r>
            <a:r>
              <a:rPr lang="hu-HU" dirty="0" err="1" smtClean="0"/>
              <a:t>the</a:t>
            </a:r>
            <a:r>
              <a:rPr lang="hu-HU" dirty="0" smtClean="0"/>
              <a:t> </a:t>
            </a:r>
            <a:r>
              <a:rPr lang="hu-HU" dirty="0" err="1" smtClean="0"/>
              <a:t>government</a:t>
            </a:r>
            <a:r>
              <a:rPr lang="hu-HU" dirty="0" smtClean="0"/>
              <a:t> </a:t>
            </a:r>
            <a:r>
              <a:rPr lang="hu-HU" dirty="0" err="1" smtClean="0"/>
              <a:t>control</a:t>
            </a:r>
            <a:r>
              <a:rPr lang="hu-HU" dirty="0" smtClean="0"/>
              <a:t>.</a:t>
            </a:r>
            <a:endParaRPr lang="hu-HU" dirty="0"/>
          </a:p>
          <a:p>
            <a:pPr marL="0" indent="0" algn="just">
              <a:spcBef>
                <a:spcPts val="1200"/>
              </a:spcBef>
              <a:buNone/>
            </a:pPr>
            <a:r>
              <a:rPr lang="hu-HU" dirty="0" smtClean="0"/>
              <a:t>The </a:t>
            </a:r>
            <a:r>
              <a:rPr lang="hu-HU" dirty="0" err="1" smtClean="0"/>
              <a:t>penalty</a:t>
            </a:r>
            <a:r>
              <a:rPr lang="hu-HU" dirty="0" smtClean="0"/>
              <a:t> is </a:t>
            </a:r>
            <a:r>
              <a:rPr lang="hu-HU" dirty="0" err="1" smtClean="0"/>
              <a:t>imposed</a:t>
            </a:r>
            <a:r>
              <a:rPr lang="hu-HU" dirty="0" smtClean="0"/>
              <a:t>:</a:t>
            </a:r>
            <a:endParaRPr lang="hu-HU" dirty="0"/>
          </a:p>
          <a:p>
            <a:pPr indent="-254000" algn="just">
              <a:spcBef>
                <a:spcPts val="0"/>
              </a:spcBef>
            </a:pPr>
            <a:r>
              <a:rPr lang="hu-HU" dirty="0" err="1"/>
              <a:t>b</a:t>
            </a:r>
            <a:r>
              <a:rPr lang="hu-HU" dirty="0" err="1" smtClean="0"/>
              <a:t>y</a:t>
            </a:r>
            <a:r>
              <a:rPr lang="hu-HU" dirty="0" smtClean="0"/>
              <a:t> </a:t>
            </a:r>
            <a:r>
              <a:rPr lang="hu-HU" dirty="0" err="1" smtClean="0"/>
              <a:t>the</a:t>
            </a:r>
            <a:r>
              <a:rPr lang="hu-HU" dirty="0" smtClean="0"/>
              <a:t> </a:t>
            </a:r>
            <a:r>
              <a:rPr lang="hu-HU" dirty="0" err="1" smtClean="0"/>
              <a:t>president</a:t>
            </a:r>
            <a:r>
              <a:rPr lang="hu-HU" dirty="0" smtClean="0"/>
              <a:t> of </a:t>
            </a:r>
            <a:r>
              <a:rPr lang="hu-HU" dirty="0" err="1" smtClean="0"/>
              <a:t>the</a:t>
            </a:r>
            <a:r>
              <a:rPr lang="hu-HU" dirty="0" smtClean="0"/>
              <a:t> GCO</a:t>
            </a:r>
            <a:endParaRPr lang="hu-HU" dirty="0"/>
          </a:p>
          <a:p>
            <a:pPr indent="-254000" algn="just">
              <a:spcBef>
                <a:spcPts val="0"/>
              </a:spcBef>
            </a:pPr>
            <a:r>
              <a:rPr lang="hu-HU" dirty="0" err="1" smtClean="0"/>
              <a:t>In</a:t>
            </a:r>
            <a:r>
              <a:rPr lang="hu-HU" dirty="0" smtClean="0"/>
              <a:t> </a:t>
            </a:r>
            <a:r>
              <a:rPr lang="hu-HU" dirty="0" err="1" smtClean="0"/>
              <a:t>accordance</a:t>
            </a:r>
            <a:r>
              <a:rPr lang="hu-HU" dirty="0" smtClean="0"/>
              <a:t> </a:t>
            </a:r>
            <a:r>
              <a:rPr lang="hu-HU" dirty="0" err="1" smtClean="0"/>
              <a:t>with</a:t>
            </a:r>
            <a:r>
              <a:rPr lang="hu-HU" dirty="0" smtClean="0"/>
              <a:t> </a:t>
            </a:r>
            <a:r>
              <a:rPr lang="hu-HU" dirty="0" err="1" smtClean="0"/>
              <a:t>the</a:t>
            </a:r>
            <a:r>
              <a:rPr lang="hu-HU" dirty="0" smtClean="0"/>
              <a:t> </a:t>
            </a:r>
            <a:r>
              <a:rPr lang="hu-HU" dirty="0" err="1" smtClean="0"/>
              <a:t>rules</a:t>
            </a:r>
            <a:r>
              <a:rPr lang="hu-HU" dirty="0" smtClean="0"/>
              <a:t> of </a:t>
            </a:r>
            <a:r>
              <a:rPr lang="hu-HU" dirty="0" err="1" smtClean="0"/>
              <a:t>administrative</a:t>
            </a:r>
            <a:r>
              <a:rPr lang="hu-HU" dirty="0" smtClean="0"/>
              <a:t> </a:t>
            </a:r>
            <a:r>
              <a:rPr lang="hu-HU" dirty="0" err="1" smtClean="0"/>
              <a:t>procedure</a:t>
            </a:r>
            <a:endParaRPr lang="hu-HU" dirty="0"/>
          </a:p>
          <a:p>
            <a:pPr indent="-254000" algn="just">
              <a:spcBef>
                <a:spcPts val="0"/>
              </a:spcBef>
            </a:pPr>
            <a:r>
              <a:rPr lang="hu-HU" dirty="0" err="1"/>
              <a:t>i</a:t>
            </a:r>
            <a:r>
              <a:rPr lang="hu-HU" dirty="0" err="1" smtClean="0"/>
              <a:t>n</a:t>
            </a:r>
            <a:r>
              <a:rPr lang="hu-HU" dirty="0" smtClean="0"/>
              <a:t> a </a:t>
            </a:r>
            <a:r>
              <a:rPr lang="hu-HU" dirty="0" err="1" smtClean="0"/>
              <a:t>resolution</a:t>
            </a:r>
            <a:r>
              <a:rPr lang="hu-HU" dirty="0" smtClean="0"/>
              <a:t>. </a:t>
            </a:r>
          </a:p>
          <a:p>
            <a:pPr indent="-254000" algn="just">
              <a:spcBef>
                <a:spcPts val="0"/>
              </a:spcBef>
            </a:pPr>
            <a:endParaRPr lang="hu-HU" sz="1200" dirty="0"/>
          </a:p>
          <a:p>
            <a:pPr marL="0" indent="0" algn="just">
              <a:spcBef>
                <a:spcPts val="0"/>
              </a:spcBef>
              <a:buNone/>
            </a:pPr>
            <a:r>
              <a:rPr lang="hu-HU" dirty="0" smtClean="0"/>
              <a:t>The </a:t>
            </a:r>
            <a:r>
              <a:rPr lang="hu-HU" dirty="0" err="1" smtClean="0"/>
              <a:t>amount</a:t>
            </a:r>
            <a:r>
              <a:rPr lang="hu-HU" dirty="0" smtClean="0"/>
              <a:t> of </a:t>
            </a:r>
            <a:r>
              <a:rPr lang="hu-HU" dirty="0" err="1" smtClean="0"/>
              <a:t>the</a:t>
            </a:r>
            <a:r>
              <a:rPr lang="hu-HU" dirty="0" smtClean="0"/>
              <a:t> </a:t>
            </a:r>
            <a:r>
              <a:rPr lang="hu-HU" dirty="0" err="1" smtClean="0"/>
              <a:t>penalty</a:t>
            </a:r>
            <a:r>
              <a:rPr lang="hu-HU" dirty="0" smtClean="0"/>
              <a:t> </a:t>
            </a:r>
            <a:r>
              <a:rPr lang="hu-HU" dirty="0" err="1" smtClean="0"/>
              <a:t>shall</a:t>
            </a:r>
            <a:r>
              <a:rPr lang="hu-HU" dirty="0" smtClean="0"/>
              <a:t> be a minimum of 5 000 and </a:t>
            </a:r>
            <a:r>
              <a:rPr lang="hu-HU" dirty="0" err="1" smtClean="0"/>
              <a:t>up</a:t>
            </a:r>
            <a:r>
              <a:rPr lang="hu-HU" dirty="0" smtClean="0"/>
              <a:t> </a:t>
            </a:r>
            <a:r>
              <a:rPr lang="hu-HU" dirty="0" err="1" smtClean="0"/>
              <a:t>to</a:t>
            </a:r>
            <a:r>
              <a:rPr lang="hu-HU" dirty="0" smtClean="0"/>
              <a:t> 500 000 HUF (17 – 1680 EUR)</a:t>
            </a:r>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20</a:t>
            </a:fld>
            <a:endParaRPr lang="hu-HU">
              <a:solidFill>
                <a:prstClr val="black"/>
              </a:solidFill>
            </a:endParaRPr>
          </a:p>
        </p:txBody>
      </p:sp>
    </p:spTree>
    <p:extLst>
      <p:ext uri="{BB962C8B-B14F-4D97-AF65-F5344CB8AC3E}">
        <p14:creationId xmlns:p14="http://schemas.microsoft.com/office/powerpoint/2010/main" xmlns="" val="438804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39552" y="1700808"/>
            <a:ext cx="8229600" cy="4525963"/>
          </a:xfrm>
        </p:spPr>
        <p:txBody>
          <a:bodyPr/>
          <a:lstStyle/>
          <a:p>
            <a:pPr marL="0" indent="0" algn="ctr">
              <a:buNone/>
            </a:pPr>
            <a:r>
              <a:rPr lang="hu-HU" sz="2400" b="1" dirty="0" smtClean="0"/>
              <a:t>2. </a:t>
            </a:r>
            <a:r>
              <a:rPr lang="hu-HU" sz="2400" b="1" dirty="0" err="1" smtClean="0"/>
              <a:t>Loss</a:t>
            </a:r>
            <a:r>
              <a:rPr lang="hu-HU" sz="2400" b="1" dirty="0" smtClean="0"/>
              <a:t> </a:t>
            </a:r>
            <a:r>
              <a:rPr lang="hu-HU" sz="2400" b="1" dirty="0" err="1"/>
              <a:t>prevention</a:t>
            </a:r>
            <a:r>
              <a:rPr lang="hu-HU" sz="2400" b="1" dirty="0"/>
              <a:t> and </a:t>
            </a:r>
            <a:r>
              <a:rPr lang="hu-HU" sz="2400" b="1" dirty="0" err="1"/>
              <a:t>reduction</a:t>
            </a:r>
            <a:r>
              <a:rPr lang="hu-HU" sz="2400" b="1" dirty="0" smtClean="0"/>
              <a:t> </a:t>
            </a:r>
          </a:p>
          <a:p>
            <a:pPr marL="0" indent="0" algn="just">
              <a:buNone/>
            </a:pPr>
            <a:endParaRPr lang="hu-HU" sz="1900" dirty="0" smtClean="0"/>
          </a:p>
          <a:p>
            <a:pPr marL="0" indent="0" algn="just">
              <a:buNone/>
            </a:pPr>
            <a:r>
              <a:rPr lang="hu-HU" sz="1900" dirty="0" err="1" smtClean="0"/>
              <a:t>In</a:t>
            </a:r>
            <a:r>
              <a:rPr lang="hu-HU" sz="1900" dirty="0" smtClean="0"/>
              <a:t> </a:t>
            </a:r>
            <a:r>
              <a:rPr lang="hu-HU" sz="1900" dirty="0" err="1" smtClean="0"/>
              <a:t>case</a:t>
            </a:r>
            <a:r>
              <a:rPr lang="hu-HU" sz="1900" dirty="0" smtClean="0"/>
              <a:t> </a:t>
            </a:r>
            <a:r>
              <a:rPr lang="hu-HU" sz="1900" dirty="0" err="1" smtClean="0"/>
              <a:t>the</a:t>
            </a:r>
            <a:r>
              <a:rPr lang="hu-HU" sz="1900" dirty="0" smtClean="0"/>
              <a:t> GCO </a:t>
            </a:r>
            <a:r>
              <a:rPr lang="hu-HU" sz="1900" dirty="0" err="1" smtClean="0"/>
              <a:t>finds</a:t>
            </a:r>
            <a:r>
              <a:rPr lang="hu-HU" sz="1900" dirty="0" smtClean="0"/>
              <a:t> </a:t>
            </a:r>
            <a:r>
              <a:rPr lang="hu-HU" sz="1900" dirty="0" err="1" smtClean="0"/>
              <a:t>unlawful</a:t>
            </a:r>
            <a:r>
              <a:rPr lang="hu-HU" sz="1900" dirty="0" smtClean="0"/>
              <a:t>, </a:t>
            </a:r>
            <a:r>
              <a:rPr lang="hu-HU" sz="1900" dirty="0" err="1" smtClean="0"/>
              <a:t>improper</a:t>
            </a:r>
            <a:r>
              <a:rPr lang="hu-HU" sz="1900" dirty="0" smtClean="0"/>
              <a:t> </a:t>
            </a:r>
            <a:r>
              <a:rPr lang="hu-HU" sz="1900" dirty="0" err="1" smtClean="0"/>
              <a:t>or</a:t>
            </a:r>
            <a:r>
              <a:rPr lang="hu-HU" sz="1900" dirty="0" smtClean="0"/>
              <a:t> </a:t>
            </a:r>
            <a:r>
              <a:rPr lang="hu-HU" sz="1900" dirty="0" err="1" smtClean="0"/>
              <a:t>wasteful</a:t>
            </a:r>
            <a:r>
              <a:rPr lang="hu-HU" sz="1900" dirty="0" smtClean="0"/>
              <a:t> </a:t>
            </a:r>
            <a:r>
              <a:rPr lang="hu-HU" sz="1900" dirty="0" err="1" smtClean="0"/>
              <a:t>usage</a:t>
            </a:r>
            <a:r>
              <a:rPr lang="hu-HU" sz="1900" dirty="0" smtClean="0"/>
              <a:t> of </a:t>
            </a:r>
            <a:r>
              <a:rPr lang="hu-HU" sz="1900" dirty="0" err="1" smtClean="0"/>
              <a:t>public</a:t>
            </a:r>
            <a:r>
              <a:rPr lang="hu-HU" sz="1900" dirty="0" smtClean="0"/>
              <a:t> </a:t>
            </a:r>
            <a:r>
              <a:rPr lang="hu-HU" sz="1900" dirty="0" err="1" smtClean="0"/>
              <a:t>funds</a:t>
            </a:r>
            <a:r>
              <a:rPr lang="hu-HU" sz="1900" dirty="0" smtClean="0"/>
              <a:t> </a:t>
            </a:r>
            <a:r>
              <a:rPr lang="hu-HU" sz="1900" dirty="0" err="1" smtClean="0"/>
              <a:t>or</a:t>
            </a:r>
            <a:r>
              <a:rPr lang="hu-HU" sz="1900" dirty="0" smtClean="0"/>
              <a:t> </a:t>
            </a:r>
            <a:r>
              <a:rPr lang="hu-HU" sz="1900" dirty="0" err="1" smtClean="0"/>
              <a:t>of</a:t>
            </a:r>
            <a:r>
              <a:rPr lang="hu-HU" sz="1900" dirty="0" smtClean="0"/>
              <a:t> </a:t>
            </a:r>
            <a:r>
              <a:rPr lang="hu-HU" sz="1900" dirty="0" err="1" smtClean="0"/>
              <a:t>the</a:t>
            </a:r>
            <a:r>
              <a:rPr lang="hu-HU" sz="1900" dirty="0" smtClean="0"/>
              <a:t> </a:t>
            </a:r>
            <a:r>
              <a:rPr lang="hu-HU" sz="1900" dirty="0" err="1" smtClean="0"/>
              <a:t>wealth</a:t>
            </a:r>
            <a:r>
              <a:rPr lang="hu-HU" sz="1900" dirty="0" smtClean="0"/>
              <a:t> </a:t>
            </a:r>
            <a:r>
              <a:rPr lang="hu-HU" sz="1900" dirty="0" err="1" smtClean="0"/>
              <a:t>of</a:t>
            </a:r>
            <a:r>
              <a:rPr lang="hu-HU" sz="1900" dirty="0" smtClean="0"/>
              <a:t> </a:t>
            </a:r>
            <a:r>
              <a:rPr lang="hu-HU" sz="1900" dirty="0" err="1" smtClean="0"/>
              <a:t>state</a:t>
            </a:r>
            <a:r>
              <a:rPr lang="hu-HU" sz="1900" dirty="0" smtClean="0"/>
              <a:t>, </a:t>
            </a:r>
            <a:r>
              <a:rPr lang="hu-HU" sz="1900" dirty="0" err="1" smtClean="0"/>
              <a:t>for</a:t>
            </a:r>
            <a:r>
              <a:rPr lang="hu-HU" sz="1900" dirty="0" smtClean="0"/>
              <a:t> </a:t>
            </a:r>
            <a:r>
              <a:rPr lang="hu-HU" sz="1900" dirty="0" err="1" smtClean="0"/>
              <a:t>the</a:t>
            </a:r>
            <a:r>
              <a:rPr lang="hu-HU" sz="1900" dirty="0" smtClean="0"/>
              <a:t> </a:t>
            </a:r>
            <a:r>
              <a:rPr lang="hu-HU" sz="1900" dirty="0" err="1" smtClean="0"/>
              <a:t>purpose</a:t>
            </a:r>
            <a:r>
              <a:rPr lang="hu-HU" sz="1900" dirty="0" smtClean="0"/>
              <a:t> </a:t>
            </a:r>
            <a:r>
              <a:rPr lang="hu-HU" sz="1900" dirty="0" err="1" smtClean="0"/>
              <a:t>of</a:t>
            </a:r>
            <a:r>
              <a:rPr lang="hu-HU" sz="1900" dirty="0" smtClean="0"/>
              <a:t> </a:t>
            </a:r>
            <a:r>
              <a:rPr lang="hu-HU" sz="1900" dirty="0" err="1" smtClean="0"/>
              <a:t>loss</a:t>
            </a:r>
            <a:r>
              <a:rPr lang="hu-HU" sz="1900" dirty="0" smtClean="0"/>
              <a:t> </a:t>
            </a:r>
            <a:r>
              <a:rPr lang="hu-HU" sz="1900" dirty="0" err="1" smtClean="0"/>
              <a:t>prevention</a:t>
            </a:r>
            <a:r>
              <a:rPr lang="hu-HU" sz="1900" dirty="0" smtClean="0"/>
              <a:t> and </a:t>
            </a:r>
            <a:r>
              <a:rPr lang="hu-HU" sz="1900" dirty="0" err="1" smtClean="0"/>
              <a:t>reduction</a:t>
            </a:r>
            <a:r>
              <a:rPr lang="hu-HU" sz="1900" dirty="0" smtClean="0"/>
              <a:t>, </a:t>
            </a:r>
            <a:r>
              <a:rPr lang="hu-HU" sz="1900" dirty="0" err="1" smtClean="0"/>
              <a:t>the</a:t>
            </a:r>
            <a:r>
              <a:rPr lang="hu-HU" sz="1900" dirty="0" smtClean="0"/>
              <a:t> GCO </a:t>
            </a:r>
            <a:r>
              <a:rPr lang="hu-HU" sz="1900" dirty="0" err="1" smtClean="0"/>
              <a:t>may</a:t>
            </a:r>
            <a:r>
              <a:rPr lang="hu-HU" sz="1900" dirty="0" smtClean="0"/>
              <a:t> </a:t>
            </a:r>
            <a:r>
              <a:rPr lang="hu-HU" sz="1900" dirty="0" err="1" smtClean="0"/>
              <a:t>request</a:t>
            </a:r>
            <a:r>
              <a:rPr lang="hu-HU" sz="1900" dirty="0" smtClean="0"/>
              <a:t>:</a:t>
            </a:r>
          </a:p>
          <a:p>
            <a:pPr marL="457200" indent="-457200" algn="just">
              <a:spcBef>
                <a:spcPts val="600"/>
              </a:spcBef>
              <a:buFont typeface="+mj-lt"/>
              <a:buAutoNum type="alphaLcParenR"/>
            </a:pPr>
            <a:r>
              <a:rPr lang="hu-HU" sz="1900" dirty="0" err="1" smtClean="0"/>
              <a:t>the</a:t>
            </a:r>
            <a:r>
              <a:rPr lang="hu-HU" sz="1900" dirty="0" smtClean="0"/>
              <a:t> </a:t>
            </a:r>
            <a:r>
              <a:rPr lang="hu-HU" sz="1900" dirty="0" err="1" smtClean="0"/>
              <a:t>blocking</a:t>
            </a:r>
            <a:r>
              <a:rPr lang="hu-HU" sz="1900" dirty="0" smtClean="0"/>
              <a:t> of </a:t>
            </a:r>
            <a:r>
              <a:rPr lang="hu-HU" sz="1900" dirty="0" err="1" smtClean="0"/>
              <a:t>treasury</a:t>
            </a:r>
            <a:r>
              <a:rPr lang="hu-HU" sz="1900" dirty="0" smtClean="0"/>
              <a:t> account and bank </a:t>
            </a:r>
            <a:r>
              <a:rPr lang="hu-HU" sz="1900" dirty="0" err="1" smtClean="0"/>
              <a:t>accounts</a:t>
            </a:r>
            <a:r>
              <a:rPr lang="hu-HU" sz="1900" dirty="0" smtClean="0"/>
              <a:t> (</a:t>
            </a:r>
            <a:r>
              <a:rPr lang="hu-HU" sz="1900" dirty="0" err="1" smtClean="0"/>
              <a:t>except</a:t>
            </a:r>
            <a:r>
              <a:rPr lang="hu-HU" sz="1900" dirty="0" smtClean="0"/>
              <a:t> </a:t>
            </a:r>
            <a:r>
              <a:rPr lang="hu-HU" sz="1900" dirty="0" err="1" smtClean="0"/>
              <a:t>for</a:t>
            </a:r>
            <a:r>
              <a:rPr lang="hu-HU" sz="1900" dirty="0" smtClean="0"/>
              <a:t> </a:t>
            </a:r>
            <a:r>
              <a:rPr lang="hu-HU" sz="1900" dirty="0" err="1" smtClean="0"/>
              <a:t>that</a:t>
            </a:r>
            <a:r>
              <a:rPr lang="hu-HU" sz="1900" dirty="0" smtClean="0"/>
              <a:t> of </a:t>
            </a:r>
            <a:r>
              <a:rPr lang="hu-HU" sz="1900" dirty="0" err="1" smtClean="0"/>
              <a:t>wages</a:t>
            </a:r>
            <a:r>
              <a:rPr lang="hu-HU" sz="1900" dirty="0" smtClean="0"/>
              <a:t> and </a:t>
            </a:r>
            <a:r>
              <a:rPr lang="hu-HU" sz="1900" dirty="0" err="1" smtClean="0"/>
              <a:t>the</a:t>
            </a:r>
            <a:r>
              <a:rPr lang="hu-HU" sz="1900" dirty="0" smtClean="0"/>
              <a:t> </a:t>
            </a:r>
            <a:r>
              <a:rPr lang="hu-HU" sz="1900" dirty="0" err="1" smtClean="0"/>
              <a:t>relating</a:t>
            </a:r>
            <a:r>
              <a:rPr lang="hu-HU" sz="1900" dirty="0" smtClean="0"/>
              <a:t> </a:t>
            </a:r>
            <a:r>
              <a:rPr lang="hu-HU" sz="1900" dirty="0" err="1" smtClean="0"/>
              <a:t>common</a:t>
            </a:r>
            <a:r>
              <a:rPr lang="hu-HU" sz="1900" dirty="0" smtClean="0"/>
              <a:t> </a:t>
            </a:r>
            <a:r>
              <a:rPr lang="hu-HU" sz="1900" dirty="0" err="1" smtClean="0"/>
              <a:t>charges</a:t>
            </a:r>
            <a:r>
              <a:rPr lang="hu-HU" sz="1900" dirty="0" smtClean="0"/>
              <a:t>),</a:t>
            </a:r>
          </a:p>
          <a:p>
            <a:pPr marL="457200" indent="-457200" algn="just">
              <a:spcBef>
                <a:spcPts val="600"/>
              </a:spcBef>
              <a:buFont typeface="+mj-lt"/>
              <a:buAutoNum type="alphaLcParenR"/>
            </a:pPr>
            <a:r>
              <a:rPr lang="hu-HU" sz="2000" dirty="0" err="1"/>
              <a:t>t</a:t>
            </a:r>
            <a:r>
              <a:rPr lang="hu-HU" sz="2000" dirty="0" err="1" smtClean="0"/>
              <a:t>he</a:t>
            </a:r>
            <a:r>
              <a:rPr lang="hu-HU" sz="2000" dirty="0" smtClean="0"/>
              <a:t> </a:t>
            </a:r>
            <a:r>
              <a:rPr lang="hu-HU" sz="2000" dirty="0" err="1" smtClean="0"/>
              <a:t>suspension</a:t>
            </a:r>
            <a:r>
              <a:rPr lang="hu-HU" sz="2000" dirty="0" smtClean="0"/>
              <a:t> </a:t>
            </a:r>
            <a:r>
              <a:rPr lang="hu-HU" sz="2000" dirty="0"/>
              <a:t>of </a:t>
            </a:r>
            <a:r>
              <a:rPr lang="hu-HU" sz="2000" dirty="0" err="1" smtClean="0"/>
              <a:t>the</a:t>
            </a:r>
            <a:r>
              <a:rPr lang="hu-HU" sz="2000" dirty="0" smtClean="0"/>
              <a:t> </a:t>
            </a:r>
            <a:r>
              <a:rPr lang="hu-HU" sz="2000" dirty="0" err="1" smtClean="0"/>
              <a:t>disbursement</a:t>
            </a:r>
            <a:r>
              <a:rPr lang="hu-HU" sz="2000" dirty="0" smtClean="0"/>
              <a:t> of </a:t>
            </a:r>
            <a:r>
              <a:rPr lang="hu-HU" sz="2000" dirty="0" err="1" smtClean="0"/>
              <a:t>supports</a:t>
            </a:r>
            <a:r>
              <a:rPr lang="hu-HU" sz="2000" dirty="0" smtClean="0"/>
              <a:t> </a:t>
            </a:r>
            <a:r>
              <a:rPr lang="hu-HU" sz="2000" dirty="0" err="1" smtClean="0"/>
              <a:t>allocated</a:t>
            </a:r>
            <a:r>
              <a:rPr lang="hu-HU" sz="2000" dirty="0" smtClean="0"/>
              <a:t> </a:t>
            </a:r>
            <a:r>
              <a:rPr lang="hu-HU" sz="2000" dirty="0" err="1" smtClean="0"/>
              <a:t>from</a:t>
            </a:r>
            <a:r>
              <a:rPr lang="hu-HU" sz="2000" dirty="0" smtClean="0"/>
              <a:t> </a:t>
            </a:r>
            <a:r>
              <a:rPr lang="hu-HU" sz="2000" dirty="0" err="1" smtClean="0"/>
              <a:t>the</a:t>
            </a:r>
            <a:r>
              <a:rPr lang="hu-HU" sz="2000" dirty="0" smtClean="0"/>
              <a:t> </a:t>
            </a:r>
            <a:r>
              <a:rPr lang="hu-HU" sz="2000" dirty="0" err="1" smtClean="0"/>
              <a:t>central</a:t>
            </a:r>
            <a:r>
              <a:rPr lang="hu-HU" sz="2000" dirty="0" smtClean="0"/>
              <a:t> </a:t>
            </a:r>
            <a:r>
              <a:rPr lang="hu-HU" sz="2000" dirty="0" err="1" smtClean="0"/>
              <a:t>budget</a:t>
            </a:r>
            <a:r>
              <a:rPr lang="hu-HU" sz="1900" dirty="0" smtClean="0"/>
              <a:t>,</a:t>
            </a:r>
          </a:p>
          <a:p>
            <a:pPr marL="457200" indent="-457200" algn="just">
              <a:spcBef>
                <a:spcPts val="600"/>
              </a:spcBef>
              <a:buFont typeface="+mj-lt"/>
              <a:buAutoNum type="alphaLcParenR"/>
            </a:pPr>
            <a:r>
              <a:rPr lang="hu-HU" sz="2000" dirty="0" err="1"/>
              <a:t>t</a:t>
            </a:r>
            <a:r>
              <a:rPr lang="hu-HU" sz="2000" dirty="0" err="1" smtClean="0"/>
              <a:t>he</a:t>
            </a:r>
            <a:r>
              <a:rPr lang="hu-HU" sz="2000" dirty="0" smtClean="0"/>
              <a:t> </a:t>
            </a:r>
            <a:r>
              <a:rPr lang="hu-HU" sz="2000" dirty="0" err="1" smtClean="0"/>
              <a:t>suspension</a:t>
            </a:r>
            <a:r>
              <a:rPr lang="hu-HU" sz="2000" dirty="0" smtClean="0"/>
              <a:t> of </a:t>
            </a:r>
            <a:r>
              <a:rPr lang="hu-HU" sz="2000" dirty="0" err="1" smtClean="0"/>
              <a:t>the</a:t>
            </a:r>
            <a:r>
              <a:rPr lang="hu-HU" sz="2000" dirty="0" smtClean="0"/>
              <a:t> </a:t>
            </a:r>
            <a:r>
              <a:rPr lang="hu-HU" sz="2000" dirty="0" err="1" smtClean="0"/>
              <a:t>disbursement</a:t>
            </a:r>
            <a:r>
              <a:rPr lang="hu-HU" sz="2000" dirty="0" smtClean="0"/>
              <a:t> </a:t>
            </a:r>
            <a:r>
              <a:rPr lang="hu-HU" sz="2000" dirty="0" err="1" smtClean="0"/>
              <a:t>of</a:t>
            </a:r>
            <a:r>
              <a:rPr lang="hu-HU" sz="2000" dirty="0" smtClean="0"/>
              <a:t> </a:t>
            </a:r>
            <a:r>
              <a:rPr lang="hu-HU" sz="2000" dirty="0" err="1" smtClean="0"/>
              <a:t>offerings</a:t>
            </a:r>
            <a:r>
              <a:rPr lang="hu-HU" sz="2000" dirty="0" smtClean="0"/>
              <a:t> </a:t>
            </a:r>
            <a:r>
              <a:rPr lang="hu-HU" sz="2000" dirty="0" err="1"/>
              <a:t>from</a:t>
            </a:r>
            <a:r>
              <a:rPr lang="hu-HU" sz="2000" dirty="0"/>
              <a:t> </a:t>
            </a:r>
            <a:r>
              <a:rPr lang="hu-HU" sz="2000" dirty="0" err="1"/>
              <a:t>the</a:t>
            </a:r>
            <a:r>
              <a:rPr lang="hu-HU" sz="2000" dirty="0"/>
              <a:t> 1% of </a:t>
            </a:r>
            <a:r>
              <a:rPr lang="hu-HU" sz="2000" dirty="0" err="1"/>
              <a:t>Personal</a:t>
            </a:r>
            <a:r>
              <a:rPr lang="hu-HU" sz="2000" dirty="0"/>
              <a:t> </a:t>
            </a:r>
            <a:r>
              <a:rPr lang="hu-HU" sz="2000" dirty="0" err="1"/>
              <a:t>Income</a:t>
            </a:r>
            <a:r>
              <a:rPr lang="hu-HU" sz="2000" dirty="0"/>
              <a:t> </a:t>
            </a:r>
            <a:r>
              <a:rPr lang="hu-HU" sz="2000" dirty="0" err="1"/>
              <a:t>Tax</a:t>
            </a:r>
            <a:r>
              <a:rPr lang="hu-HU" sz="2000" dirty="0"/>
              <a:t> </a:t>
            </a:r>
            <a:endParaRPr lang="hu-HU" sz="2000" dirty="0" smtClean="0"/>
          </a:p>
          <a:p>
            <a:pPr marL="457200" indent="-457200" algn="just">
              <a:spcBef>
                <a:spcPts val="600"/>
              </a:spcBef>
              <a:buFont typeface="+mj-lt"/>
              <a:buAutoNum type="alphaLcParenR"/>
            </a:pPr>
            <a:r>
              <a:rPr lang="hu-HU" sz="2000" dirty="0" err="1"/>
              <a:t>t</a:t>
            </a:r>
            <a:r>
              <a:rPr lang="hu-HU" sz="2000" dirty="0" err="1" smtClean="0"/>
              <a:t>he</a:t>
            </a:r>
            <a:r>
              <a:rPr lang="hu-HU" sz="2000" dirty="0" smtClean="0"/>
              <a:t> </a:t>
            </a:r>
            <a:r>
              <a:rPr lang="hu-HU" sz="2000" dirty="0" err="1" smtClean="0"/>
              <a:t>suspension</a:t>
            </a:r>
            <a:r>
              <a:rPr lang="hu-HU" sz="2000" dirty="0" smtClean="0"/>
              <a:t> of </a:t>
            </a:r>
            <a:r>
              <a:rPr lang="hu-HU" sz="2000" dirty="0" err="1" smtClean="0"/>
              <a:t>the</a:t>
            </a:r>
            <a:r>
              <a:rPr lang="hu-HU" sz="2000" dirty="0" smtClean="0"/>
              <a:t> </a:t>
            </a:r>
            <a:r>
              <a:rPr lang="hu-HU" sz="2000" dirty="0" err="1"/>
              <a:t>refunding</a:t>
            </a:r>
            <a:r>
              <a:rPr lang="hu-HU" sz="2000" dirty="0"/>
              <a:t> of </a:t>
            </a:r>
            <a:r>
              <a:rPr lang="hu-HU" sz="2000" dirty="0" err="1"/>
              <a:t>Value</a:t>
            </a:r>
            <a:r>
              <a:rPr lang="hu-HU" sz="2000" dirty="0"/>
              <a:t> </a:t>
            </a:r>
            <a:r>
              <a:rPr lang="hu-HU" sz="2000" dirty="0" err="1"/>
              <a:t>Added</a:t>
            </a:r>
            <a:r>
              <a:rPr lang="hu-HU" sz="2000" dirty="0"/>
              <a:t> </a:t>
            </a:r>
            <a:r>
              <a:rPr lang="hu-HU" sz="2000" dirty="0" err="1" smtClean="0"/>
              <a:t>Tax</a:t>
            </a:r>
            <a:r>
              <a:rPr lang="hu-HU" sz="2000" dirty="0" smtClean="0"/>
              <a:t> </a:t>
            </a:r>
            <a:r>
              <a:rPr lang="hu-HU" sz="2000" dirty="0" err="1" smtClean="0"/>
              <a:t>for</a:t>
            </a:r>
            <a:r>
              <a:rPr lang="hu-HU" sz="2000" dirty="0" smtClean="0"/>
              <a:t> </a:t>
            </a:r>
            <a:r>
              <a:rPr lang="hu-HU" sz="2000" dirty="0" err="1" smtClean="0"/>
              <a:t>the</a:t>
            </a:r>
            <a:r>
              <a:rPr lang="hu-HU" sz="2000" dirty="0" smtClean="0"/>
              <a:t> </a:t>
            </a:r>
            <a:r>
              <a:rPr lang="hu-HU" sz="2000" dirty="0" err="1" smtClean="0"/>
              <a:t>organization</a:t>
            </a:r>
            <a:r>
              <a:rPr lang="hu-HU" sz="2000" dirty="0" smtClean="0"/>
              <a:t> being </a:t>
            </a:r>
            <a:r>
              <a:rPr lang="hu-HU" sz="2000" dirty="0" err="1" smtClean="0"/>
              <a:t>controlled</a:t>
            </a:r>
            <a:r>
              <a:rPr lang="hu-HU" sz="2000" dirty="0" smtClean="0"/>
              <a:t>.</a:t>
            </a:r>
            <a:endParaRPr lang="hu-HU" sz="1900" dirty="0" smtClean="0"/>
          </a:p>
          <a:p>
            <a:pPr marL="0" indent="0" algn="just">
              <a:spcBef>
                <a:spcPts val="600"/>
              </a:spcBef>
              <a:buNone/>
            </a:pPr>
            <a:r>
              <a:rPr lang="hu-HU" sz="1900" dirty="0" smtClean="0"/>
              <a:t>The </a:t>
            </a:r>
            <a:r>
              <a:rPr lang="hu-HU" sz="1900" dirty="0" err="1" smtClean="0"/>
              <a:t>authority</a:t>
            </a:r>
            <a:r>
              <a:rPr lang="hu-HU" sz="1900" dirty="0" smtClean="0"/>
              <a:t> </a:t>
            </a:r>
            <a:r>
              <a:rPr lang="hu-HU" sz="1900" dirty="0" err="1" smtClean="0"/>
              <a:t>or</a:t>
            </a:r>
            <a:r>
              <a:rPr lang="hu-HU" sz="1900" dirty="0" smtClean="0"/>
              <a:t> </a:t>
            </a:r>
            <a:r>
              <a:rPr lang="hu-HU" sz="1900" dirty="0" err="1" smtClean="0"/>
              <a:t>organization</a:t>
            </a:r>
            <a:r>
              <a:rPr lang="hu-HU" sz="1900" dirty="0" smtClean="0"/>
              <a:t> </a:t>
            </a:r>
            <a:r>
              <a:rPr lang="hu-HU" sz="1900" dirty="0" err="1" smtClean="0"/>
              <a:t>which</a:t>
            </a:r>
            <a:r>
              <a:rPr lang="hu-HU" sz="1900" dirty="0" smtClean="0"/>
              <a:t> is </a:t>
            </a:r>
            <a:r>
              <a:rPr lang="hu-HU" sz="1900" dirty="0" err="1" smtClean="0"/>
              <a:t>asked</a:t>
            </a:r>
            <a:r>
              <a:rPr lang="hu-HU" sz="1900" dirty="0" smtClean="0"/>
              <a:t> </a:t>
            </a:r>
            <a:r>
              <a:rPr lang="hu-HU" sz="1900" dirty="0" err="1" smtClean="0"/>
              <a:t>to</a:t>
            </a:r>
            <a:r>
              <a:rPr lang="hu-HU" sz="1900" dirty="0" smtClean="0"/>
              <a:t> </a:t>
            </a:r>
            <a:r>
              <a:rPr lang="hu-HU" sz="1900" dirty="0" err="1" smtClean="0"/>
              <a:t>take</a:t>
            </a:r>
            <a:r>
              <a:rPr lang="hu-HU" sz="1900" dirty="0" smtClean="0"/>
              <a:t> </a:t>
            </a:r>
            <a:r>
              <a:rPr lang="hu-HU" sz="1900" dirty="0" err="1" smtClean="0"/>
              <a:t>the</a:t>
            </a:r>
            <a:r>
              <a:rPr lang="hu-HU" sz="1900" dirty="0" smtClean="0"/>
              <a:t> </a:t>
            </a:r>
            <a:r>
              <a:rPr lang="hu-HU" sz="1900" dirty="0" err="1" smtClean="0"/>
              <a:t>above</a:t>
            </a:r>
            <a:r>
              <a:rPr lang="hu-HU" sz="1900" dirty="0" smtClean="0"/>
              <a:t> </a:t>
            </a:r>
            <a:r>
              <a:rPr lang="hu-HU" sz="1900" dirty="0" err="1" smtClean="0"/>
              <a:t>measures</a:t>
            </a:r>
            <a:r>
              <a:rPr lang="hu-HU" sz="1900" dirty="0" smtClean="0"/>
              <a:t> has </a:t>
            </a:r>
            <a:r>
              <a:rPr lang="hu-HU" sz="1900" dirty="0" err="1" smtClean="0"/>
              <a:t>to</a:t>
            </a:r>
            <a:r>
              <a:rPr lang="hu-HU" sz="1900" dirty="0" smtClean="0"/>
              <a:t> </a:t>
            </a:r>
            <a:r>
              <a:rPr lang="hu-HU" sz="1900" dirty="0" err="1" smtClean="0"/>
              <a:t>act</a:t>
            </a:r>
            <a:r>
              <a:rPr lang="hu-HU" sz="1900" dirty="0" smtClean="0"/>
              <a:t> </a:t>
            </a:r>
            <a:r>
              <a:rPr lang="hu-HU" sz="1900" dirty="0" err="1" smtClean="0"/>
              <a:t>within</a:t>
            </a:r>
            <a:r>
              <a:rPr lang="hu-HU" sz="1900" dirty="0" smtClean="0"/>
              <a:t> 15 </a:t>
            </a:r>
            <a:r>
              <a:rPr lang="hu-HU" sz="1900" dirty="0" err="1" smtClean="0"/>
              <a:t>days</a:t>
            </a:r>
            <a:r>
              <a:rPr lang="hu-HU" sz="1900" dirty="0" smtClean="0"/>
              <a:t>.</a:t>
            </a:r>
          </a:p>
          <a:p>
            <a:pPr marL="0" indent="0">
              <a:buNone/>
            </a:pPr>
            <a:endParaRPr lang="hu-HU" sz="2000" dirty="0"/>
          </a:p>
          <a:p>
            <a:pPr marL="0" indent="0">
              <a:buNone/>
            </a:pPr>
            <a:endParaRPr lang="hu-HU" sz="2000" dirty="0"/>
          </a:p>
          <a:p>
            <a:pPr marL="0" indent="0">
              <a:buNone/>
            </a:pPr>
            <a:endParaRPr lang="hu-HU" sz="2000" dirty="0"/>
          </a:p>
        </p:txBody>
      </p:sp>
    </p:spTree>
    <p:extLst>
      <p:ext uri="{BB962C8B-B14F-4D97-AF65-F5344CB8AC3E}">
        <p14:creationId xmlns:p14="http://schemas.microsoft.com/office/powerpoint/2010/main" xmlns="" val="151112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628800"/>
            <a:ext cx="8229600" cy="4824536"/>
          </a:xfrm>
        </p:spPr>
        <p:txBody>
          <a:bodyPr>
            <a:normAutofit/>
          </a:bodyPr>
          <a:lstStyle/>
          <a:p>
            <a:pPr marL="0" indent="0" algn="ctr">
              <a:buNone/>
            </a:pPr>
            <a:r>
              <a:rPr lang="hu-HU" sz="2400" b="1" dirty="0" smtClean="0"/>
              <a:t>3. </a:t>
            </a:r>
            <a:r>
              <a:rPr lang="hu-HU" sz="2400" b="1" dirty="0"/>
              <a:t>Right of </a:t>
            </a:r>
            <a:r>
              <a:rPr lang="hu-HU" sz="2400" b="1" dirty="0" err="1"/>
              <a:t>enforcement</a:t>
            </a:r>
            <a:r>
              <a:rPr lang="hu-HU" sz="2400" b="1" dirty="0"/>
              <a:t> </a:t>
            </a:r>
            <a:r>
              <a:rPr lang="hu-HU" sz="2400" b="1" dirty="0" err="1"/>
              <a:t>of</a:t>
            </a:r>
            <a:r>
              <a:rPr lang="hu-HU" sz="2400" b="1" dirty="0"/>
              <a:t> civil </a:t>
            </a:r>
            <a:r>
              <a:rPr lang="hu-HU" sz="2400" b="1" dirty="0" err="1"/>
              <a:t>law</a:t>
            </a:r>
            <a:r>
              <a:rPr lang="hu-HU" sz="2400" b="1" dirty="0"/>
              <a:t> </a:t>
            </a:r>
            <a:r>
              <a:rPr lang="hu-HU" sz="2400" b="1" dirty="0" err="1"/>
              <a:t>claims</a:t>
            </a:r>
            <a:r>
              <a:rPr lang="hu-HU" sz="2400" b="1" dirty="0"/>
              <a:t> and </a:t>
            </a:r>
            <a:r>
              <a:rPr lang="hu-HU" sz="2400" b="1" dirty="0" err="1"/>
              <a:t>direct</a:t>
            </a:r>
            <a:r>
              <a:rPr lang="hu-HU" sz="2400" b="1" dirty="0"/>
              <a:t> </a:t>
            </a:r>
            <a:r>
              <a:rPr lang="hu-HU" sz="2400" b="1" dirty="0" err="1" smtClean="0"/>
              <a:t>repayment</a:t>
            </a:r>
            <a:r>
              <a:rPr lang="hu-HU" sz="2400" b="1" dirty="0" smtClean="0"/>
              <a:t> </a:t>
            </a:r>
            <a:r>
              <a:rPr lang="hu-HU" sz="2400" b="1" dirty="0"/>
              <a:t>of </a:t>
            </a:r>
            <a:r>
              <a:rPr lang="hu-HU" sz="2400" b="1" dirty="0" err="1"/>
              <a:t>budgetary</a:t>
            </a:r>
            <a:r>
              <a:rPr lang="hu-HU" sz="2400" b="1" dirty="0"/>
              <a:t> </a:t>
            </a:r>
            <a:r>
              <a:rPr lang="hu-HU" sz="2400" b="1" dirty="0" err="1" smtClean="0"/>
              <a:t>supports</a:t>
            </a:r>
            <a:endParaRPr lang="hu-HU" sz="2400" b="1" dirty="0" smtClean="0"/>
          </a:p>
          <a:p>
            <a:pPr marL="0" indent="0" algn="just">
              <a:spcBef>
                <a:spcPts val="1800"/>
              </a:spcBef>
              <a:buNone/>
            </a:pPr>
            <a:r>
              <a:rPr lang="hu-HU" sz="2000" dirty="0" smtClean="0"/>
              <a:t>The GCO </a:t>
            </a:r>
            <a:r>
              <a:rPr lang="hu-HU" sz="2000" dirty="0" err="1" smtClean="0"/>
              <a:t>can</a:t>
            </a:r>
            <a:r>
              <a:rPr lang="hu-HU" sz="2000" dirty="0" smtClean="0"/>
              <a:t> </a:t>
            </a:r>
            <a:r>
              <a:rPr lang="hu-HU" sz="2000" dirty="0" err="1" smtClean="0"/>
              <a:t>proceed</a:t>
            </a:r>
            <a:r>
              <a:rPr lang="hu-HU" sz="2000" dirty="0" smtClean="0"/>
              <a:t> </a:t>
            </a:r>
            <a:r>
              <a:rPr lang="hu-HU" sz="2000" dirty="0" err="1" smtClean="0"/>
              <a:t>without</a:t>
            </a:r>
            <a:r>
              <a:rPr lang="hu-HU" sz="2000" dirty="0" smtClean="0"/>
              <a:t> extra </a:t>
            </a:r>
            <a:r>
              <a:rPr lang="hu-HU" sz="2000" dirty="0" err="1" smtClean="0"/>
              <a:t>power</a:t>
            </a:r>
            <a:r>
              <a:rPr lang="hu-HU" sz="2000" dirty="0" smtClean="0"/>
              <a:t> of </a:t>
            </a:r>
            <a:r>
              <a:rPr lang="hu-HU" sz="2000" dirty="0" err="1" smtClean="0"/>
              <a:t>attorney</a:t>
            </a:r>
            <a:r>
              <a:rPr lang="hu-HU" sz="2000" dirty="0" smtClean="0"/>
              <a:t> </a:t>
            </a:r>
            <a:r>
              <a:rPr lang="hu-HU" sz="2000" dirty="0" err="1" smtClean="0"/>
              <a:t>on</a:t>
            </a:r>
            <a:r>
              <a:rPr lang="hu-HU" sz="2000" dirty="0" smtClean="0"/>
              <a:t> </a:t>
            </a:r>
            <a:r>
              <a:rPr lang="hu-HU" sz="2000" dirty="0" err="1" smtClean="0"/>
              <a:t>behalf</a:t>
            </a:r>
            <a:r>
              <a:rPr lang="hu-HU" sz="2000" dirty="0" smtClean="0"/>
              <a:t> </a:t>
            </a:r>
            <a:r>
              <a:rPr lang="hu-HU" sz="2000" dirty="0" err="1" smtClean="0"/>
              <a:t>of</a:t>
            </a:r>
            <a:r>
              <a:rPr lang="hu-HU" sz="2000" dirty="0" smtClean="0"/>
              <a:t> </a:t>
            </a:r>
            <a:r>
              <a:rPr lang="hu-HU" sz="2000" dirty="0" err="1" smtClean="0"/>
              <a:t>the</a:t>
            </a:r>
            <a:r>
              <a:rPr lang="hu-HU" sz="2000" dirty="0" smtClean="0"/>
              <a:t> </a:t>
            </a:r>
            <a:r>
              <a:rPr lang="hu-HU" sz="2000" dirty="0" err="1" smtClean="0"/>
              <a:t>entitled</a:t>
            </a:r>
            <a:r>
              <a:rPr lang="hu-HU" sz="2000" dirty="0" smtClean="0"/>
              <a:t> </a:t>
            </a:r>
            <a:r>
              <a:rPr lang="hu-HU" sz="2000" dirty="0" err="1" smtClean="0"/>
              <a:t>person</a:t>
            </a:r>
            <a:r>
              <a:rPr lang="hu-HU" sz="2000" dirty="0" smtClean="0"/>
              <a:t> </a:t>
            </a:r>
            <a:r>
              <a:rPr lang="hu-HU" sz="2000" dirty="0" err="1" smtClean="0"/>
              <a:t>in</a:t>
            </a:r>
            <a:r>
              <a:rPr lang="hu-HU" sz="2000" dirty="0" smtClean="0"/>
              <a:t> front of </a:t>
            </a:r>
            <a:r>
              <a:rPr lang="hu-HU" sz="2000" dirty="0" err="1" smtClean="0"/>
              <a:t>the</a:t>
            </a:r>
            <a:r>
              <a:rPr lang="hu-HU" sz="2000" dirty="0" smtClean="0"/>
              <a:t> </a:t>
            </a:r>
            <a:r>
              <a:rPr lang="hu-HU" sz="2000" dirty="0" err="1" smtClean="0"/>
              <a:t>courts</a:t>
            </a:r>
            <a:r>
              <a:rPr lang="hu-HU" sz="2000" dirty="0" smtClean="0"/>
              <a:t> and </a:t>
            </a:r>
            <a:r>
              <a:rPr lang="hu-HU" sz="2000" dirty="0" err="1" smtClean="0"/>
              <a:t>other</a:t>
            </a:r>
            <a:r>
              <a:rPr lang="hu-HU" sz="2000" dirty="0" smtClean="0"/>
              <a:t> </a:t>
            </a:r>
            <a:r>
              <a:rPr lang="hu-HU" sz="2000" dirty="0" err="1" smtClean="0"/>
              <a:t>authorities</a:t>
            </a:r>
            <a:r>
              <a:rPr lang="hu-HU" sz="2000" dirty="0" smtClean="0"/>
              <a:t> </a:t>
            </a:r>
            <a:r>
              <a:rPr lang="hu-HU" sz="2000" dirty="0" err="1" smtClean="0"/>
              <a:t>as</a:t>
            </a:r>
            <a:r>
              <a:rPr lang="hu-HU" sz="2000" dirty="0" smtClean="0"/>
              <a:t> </a:t>
            </a:r>
            <a:r>
              <a:rPr lang="hu-HU" sz="2000" dirty="0" err="1" smtClean="0"/>
              <a:t>well</a:t>
            </a:r>
            <a:r>
              <a:rPr lang="hu-HU" sz="2000" dirty="0" smtClean="0"/>
              <a:t> </a:t>
            </a:r>
            <a:r>
              <a:rPr lang="hu-HU" sz="2000" dirty="0" err="1" smtClean="0"/>
              <a:t>as</a:t>
            </a:r>
            <a:r>
              <a:rPr lang="hu-HU" sz="2000" dirty="0" smtClean="0"/>
              <a:t> </a:t>
            </a:r>
            <a:r>
              <a:rPr lang="hu-HU" sz="2000" dirty="0" err="1" smtClean="0"/>
              <a:t>third</a:t>
            </a:r>
            <a:r>
              <a:rPr lang="hu-HU" sz="2000" dirty="0" smtClean="0"/>
              <a:t> </a:t>
            </a:r>
            <a:r>
              <a:rPr lang="hu-HU" sz="2000" dirty="0" err="1" smtClean="0"/>
              <a:t>personalities</a:t>
            </a:r>
            <a:r>
              <a:rPr lang="hu-HU" sz="2000" dirty="0" smtClean="0"/>
              <a:t> </a:t>
            </a:r>
            <a:r>
              <a:rPr lang="hu-HU" sz="2000" dirty="0" err="1" smtClean="0"/>
              <a:t>for</a:t>
            </a:r>
            <a:r>
              <a:rPr lang="hu-HU" sz="2000" dirty="0" smtClean="0"/>
              <a:t> </a:t>
            </a:r>
            <a:r>
              <a:rPr lang="hu-HU" sz="2000" dirty="0" err="1" smtClean="0"/>
              <a:t>the</a:t>
            </a:r>
            <a:r>
              <a:rPr lang="hu-HU" sz="2000" dirty="0" smtClean="0"/>
              <a:t> </a:t>
            </a:r>
            <a:r>
              <a:rPr lang="hu-HU" sz="2000" dirty="0" err="1" smtClean="0"/>
              <a:t>purpose</a:t>
            </a:r>
            <a:r>
              <a:rPr lang="hu-HU" sz="2000" dirty="0" smtClean="0"/>
              <a:t> of:</a:t>
            </a:r>
          </a:p>
          <a:p>
            <a:pPr algn="just">
              <a:spcBef>
                <a:spcPts val="1800"/>
              </a:spcBef>
              <a:buFont typeface="Arial" pitchFamily="34" charset="0"/>
              <a:buChar char="•"/>
            </a:pPr>
            <a:r>
              <a:rPr lang="hu-HU" sz="2000" dirty="0" err="1"/>
              <a:t>enforcing</a:t>
            </a:r>
            <a:r>
              <a:rPr lang="hu-HU" sz="2000" dirty="0"/>
              <a:t> civil </a:t>
            </a:r>
            <a:r>
              <a:rPr lang="hu-HU" sz="2000" dirty="0" err="1"/>
              <a:t>law</a:t>
            </a:r>
            <a:r>
              <a:rPr lang="hu-HU" sz="2000" dirty="0"/>
              <a:t> </a:t>
            </a:r>
            <a:r>
              <a:rPr lang="hu-HU" sz="2000" dirty="0" err="1"/>
              <a:t>claims</a:t>
            </a:r>
            <a:r>
              <a:rPr lang="hu-HU" sz="2000" dirty="0"/>
              <a:t> and </a:t>
            </a:r>
            <a:r>
              <a:rPr lang="hu-HU" sz="2000" dirty="0" err="1"/>
              <a:t>rights</a:t>
            </a:r>
            <a:r>
              <a:rPr lang="hu-HU" sz="2000" dirty="0"/>
              <a:t> </a:t>
            </a:r>
            <a:r>
              <a:rPr lang="hu-HU" sz="2000" dirty="0" err="1"/>
              <a:t>relating</a:t>
            </a:r>
            <a:r>
              <a:rPr lang="hu-HU" sz="2000" dirty="0"/>
              <a:t> </a:t>
            </a:r>
            <a:r>
              <a:rPr lang="hu-HU" sz="2000" dirty="0" err="1"/>
              <a:t>to</a:t>
            </a:r>
            <a:r>
              <a:rPr lang="hu-HU" sz="2000" dirty="0"/>
              <a:t> </a:t>
            </a:r>
            <a:r>
              <a:rPr lang="hu-HU" sz="2000" dirty="0" err="1"/>
              <a:t>the</a:t>
            </a:r>
            <a:r>
              <a:rPr lang="hu-HU" sz="2000" dirty="0"/>
              <a:t> </a:t>
            </a:r>
            <a:r>
              <a:rPr lang="hu-HU" sz="2000" dirty="0" err="1"/>
              <a:t>subject</a:t>
            </a:r>
            <a:r>
              <a:rPr lang="hu-HU" sz="2000" dirty="0"/>
              <a:t> of </a:t>
            </a:r>
            <a:r>
              <a:rPr lang="hu-HU" sz="2000" dirty="0" err="1"/>
              <a:t>the</a:t>
            </a:r>
            <a:r>
              <a:rPr lang="hu-HU" sz="2000" dirty="0"/>
              <a:t> </a:t>
            </a:r>
            <a:r>
              <a:rPr lang="hu-HU" sz="2000" dirty="0" err="1" smtClean="0"/>
              <a:t>control</a:t>
            </a:r>
            <a:r>
              <a:rPr lang="hu-HU" sz="2000" dirty="0"/>
              <a:t> </a:t>
            </a:r>
            <a:r>
              <a:rPr lang="hu-HU" sz="2000" dirty="0" err="1" smtClean="0"/>
              <a:t>or</a:t>
            </a:r>
            <a:r>
              <a:rPr lang="hu-HU" sz="2000" dirty="0" smtClean="0"/>
              <a:t> </a:t>
            </a:r>
          </a:p>
          <a:p>
            <a:pPr algn="just">
              <a:spcBef>
                <a:spcPts val="1800"/>
              </a:spcBef>
              <a:buFont typeface="Arial" pitchFamily="34" charset="0"/>
              <a:buChar char="•"/>
            </a:pPr>
            <a:r>
              <a:rPr lang="hu-HU" sz="2000" dirty="0" err="1" smtClean="0"/>
              <a:t>the</a:t>
            </a:r>
            <a:r>
              <a:rPr lang="hu-HU" sz="2000" dirty="0" smtClean="0"/>
              <a:t> </a:t>
            </a:r>
            <a:r>
              <a:rPr lang="hu-HU" sz="2000" dirty="0" err="1"/>
              <a:t>repayment</a:t>
            </a:r>
            <a:r>
              <a:rPr lang="hu-HU" sz="2000" dirty="0"/>
              <a:t> of </a:t>
            </a:r>
            <a:r>
              <a:rPr lang="hu-HU" sz="2000" dirty="0" err="1"/>
              <a:t>budgetary</a:t>
            </a:r>
            <a:r>
              <a:rPr lang="hu-HU" sz="2000" dirty="0"/>
              <a:t> </a:t>
            </a:r>
            <a:r>
              <a:rPr lang="hu-HU" sz="2000" dirty="0" err="1" smtClean="0"/>
              <a:t>support</a:t>
            </a:r>
            <a:endParaRPr lang="hu-HU" sz="2000" dirty="0"/>
          </a:p>
          <a:p>
            <a:pPr algn="just">
              <a:spcBef>
                <a:spcPts val="1800"/>
              </a:spcBef>
            </a:pPr>
            <a:r>
              <a:rPr lang="hu-HU" sz="2000" dirty="0" err="1"/>
              <a:t>which</a:t>
            </a:r>
            <a:r>
              <a:rPr lang="hu-HU" sz="2000" dirty="0"/>
              <a:t> </a:t>
            </a:r>
            <a:r>
              <a:rPr lang="hu-HU" sz="2000" dirty="0" err="1"/>
              <a:t>behoves</a:t>
            </a:r>
            <a:r>
              <a:rPr lang="hu-HU" sz="2000" dirty="0"/>
              <a:t> </a:t>
            </a:r>
            <a:r>
              <a:rPr lang="hu-HU" sz="2000" dirty="0" err="1"/>
              <a:t>to</a:t>
            </a:r>
            <a:r>
              <a:rPr lang="hu-HU" sz="2000" dirty="0"/>
              <a:t> a </a:t>
            </a:r>
            <a:r>
              <a:rPr lang="hu-HU" sz="2000" dirty="0" err="1"/>
              <a:t>budgetary</a:t>
            </a:r>
            <a:r>
              <a:rPr lang="hu-HU" sz="2000" dirty="0"/>
              <a:t> </a:t>
            </a:r>
            <a:r>
              <a:rPr lang="hu-HU" sz="2000" dirty="0" err="1" smtClean="0"/>
              <a:t>institution</a:t>
            </a:r>
            <a:r>
              <a:rPr lang="hu-HU" sz="2000" dirty="0" smtClean="0"/>
              <a:t> </a:t>
            </a:r>
            <a:r>
              <a:rPr lang="en-GB" sz="2000" dirty="0" smtClean="0"/>
              <a:t>which</a:t>
            </a:r>
            <a:r>
              <a:rPr lang="en-GB" sz="2000" dirty="0"/>
              <a:t>, with respect to national economy, form priority part of national property and </a:t>
            </a:r>
            <a:r>
              <a:rPr lang="hu-HU" sz="2000" dirty="0" smtClean="0"/>
              <a:t>is</a:t>
            </a:r>
            <a:r>
              <a:rPr lang="en-GB" sz="2000" dirty="0" smtClean="0"/>
              <a:t> </a:t>
            </a:r>
            <a:r>
              <a:rPr lang="en-GB" sz="2000" dirty="0"/>
              <a:t>permanently in state </a:t>
            </a:r>
            <a:r>
              <a:rPr lang="en-GB" sz="2000" dirty="0" smtClean="0"/>
              <a:t>ownership</a:t>
            </a:r>
            <a:r>
              <a:rPr lang="hu-HU" sz="2000" dirty="0" smtClean="0"/>
              <a:t> and </a:t>
            </a:r>
            <a:r>
              <a:rPr lang="en-GB" sz="2000" dirty="0" smtClean="0"/>
              <a:t>in </a:t>
            </a:r>
            <a:r>
              <a:rPr lang="en-GB" sz="2000" dirty="0"/>
              <a:t>which the Government is a majority shareholder,</a:t>
            </a:r>
            <a:endParaRPr lang="hu-HU" sz="2000" dirty="0"/>
          </a:p>
          <a:p>
            <a:pPr algn="just">
              <a:spcBef>
                <a:spcPts val="1800"/>
              </a:spcBef>
            </a:pPr>
            <a:endParaRPr lang="hu-HU" sz="2200" dirty="0" smtClean="0"/>
          </a:p>
        </p:txBody>
      </p:sp>
    </p:spTree>
    <p:extLst>
      <p:ext uri="{BB962C8B-B14F-4D97-AF65-F5344CB8AC3E}">
        <p14:creationId xmlns:p14="http://schemas.microsoft.com/office/powerpoint/2010/main" xmlns="" val="2927777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700808"/>
            <a:ext cx="8229600" cy="4608512"/>
          </a:xfrm>
        </p:spPr>
        <p:txBody>
          <a:bodyPr/>
          <a:lstStyle/>
          <a:p>
            <a:pPr marL="0" indent="0" algn="ctr">
              <a:buNone/>
            </a:pPr>
            <a:endParaRPr lang="hu-HU" sz="2400" b="1" dirty="0" smtClean="0"/>
          </a:p>
          <a:p>
            <a:pPr marL="0" indent="0" algn="ctr">
              <a:buNone/>
            </a:pPr>
            <a:r>
              <a:rPr lang="hu-HU" sz="2400" b="1" dirty="0" smtClean="0"/>
              <a:t>4. </a:t>
            </a:r>
            <a:r>
              <a:rPr lang="hu-HU" sz="2400" b="1" dirty="0" err="1"/>
              <a:t>Joint</a:t>
            </a:r>
            <a:r>
              <a:rPr lang="hu-HU" sz="2400" b="1" dirty="0"/>
              <a:t> </a:t>
            </a:r>
            <a:r>
              <a:rPr lang="hu-HU" sz="2400" b="1" dirty="0" err="1"/>
              <a:t>control</a:t>
            </a:r>
            <a:r>
              <a:rPr lang="hu-HU" sz="2400" b="1" dirty="0"/>
              <a:t> </a:t>
            </a:r>
            <a:r>
              <a:rPr lang="hu-HU" sz="2400" b="1" dirty="0" err="1"/>
              <a:t>based</a:t>
            </a:r>
            <a:r>
              <a:rPr lang="hu-HU" sz="2400" b="1" dirty="0"/>
              <a:t> </a:t>
            </a:r>
            <a:r>
              <a:rPr lang="hu-HU" sz="2400" b="1" dirty="0" err="1"/>
              <a:t>on</a:t>
            </a:r>
            <a:r>
              <a:rPr lang="hu-HU" sz="2400" b="1" dirty="0"/>
              <a:t> </a:t>
            </a:r>
            <a:r>
              <a:rPr lang="hu-HU" sz="2400" b="1" dirty="0" err="1" smtClean="0"/>
              <a:t>co-operation</a:t>
            </a:r>
            <a:r>
              <a:rPr lang="hu-HU" sz="2400" b="1" dirty="0" smtClean="0"/>
              <a:t> </a:t>
            </a:r>
            <a:r>
              <a:rPr lang="hu-HU" sz="2400" b="1" dirty="0" err="1" smtClean="0"/>
              <a:t>agreement</a:t>
            </a:r>
            <a:endParaRPr lang="hu-HU" sz="2400" b="1" dirty="0" smtClean="0"/>
          </a:p>
          <a:p>
            <a:pPr marL="0" indent="0" algn="ctr">
              <a:buNone/>
            </a:pPr>
            <a:endParaRPr lang="hu-HU" sz="2400" b="1" dirty="0" smtClean="0"/>
          </a:p>
          <a:p>
            <a:pPr algn="just"/>
            <a:r>
              <a:rPr lang="hu-HU" sz="2400" dirty="0" err="1" smtClean="0"/>
              <a:t>Based</a:t>
            </a:r>
            <a:r>
              <a:rPr lang="hu-HU" sz="2400" dirty="0" smtClean="0"/>
              <a:t> </a:t>
            </a:r>
            <a:r>
              <a:rPr lang="hu-HU" sz="2400" dirty="0" err="1"/>
              <a:t>on</a:t>
            </a:r>
            <a:r>
              <a:rPr lang="hu-HU" sz="2400" dirty="0"/>
              <a:t> </a:t>
            </a:r>
            <a:r>
              <a:rPr lang="hu-HU" sz="2400" dirty="0" err="1"/>
              <a:t>co-operation</a:t>
            </a:r>
            <a:r>
              <a:rPr lang="hu-HU" sz="2400" dirty="0"/>
              <a:t> </a:t>
            </a:r>
            <a:r>
              <a:rPr lang="hu-HU" sz="2400" dirty="0" err="1" smtClean="0"/>
              <a:t>agreements</a:t>
            </a:r>
            <a:r>
              <a:rPr lang="hu-HU" sz="2400" dirty="0" smtClean="0"/>
              <a:t>, </a:t>
            </a:r>
            <a:r>
              <a:rPr lang="hu-HU" sz="2400" dirty="0" err="1" smtClean="0"/>
              <a:t>the</a:t>
            </a:r>
            <a:r>
              <a:rPr lang="hu-HU" sz="2400" dirty="0" smtClean="0"/>
              <a:t> GCO </a:t>
            </a:r>
            <a:r>
              <a:rPr lang="hu-HU" sz="2400" dirty="0" err="1" smtClean="0"/>
              <a:t>can</a:t>
            </a:r>
            <a:r>
              <a:rPr lang="hu-HU" sz="2400" dirty="0" smtClean="0"/>
              <a:t> </a:t>
            </a:r>
            <a:r>
              <a:rPr lang="hu-HU" sz="2400" dirty="0" err="1" smtClean="0"/>
              <a:t>perform</a:t>
            </a:r>
            <a:r>
              <a:rPr lang="hu-HU" sz="2400" dirty="0" smtClean="0"/>
              <a:t> </a:t>
            </a:r>
            <a:r>
              <a:rPr lang="hu-HU" sz="2400" dirty="0" err="1" smtClean="0"/>
              <a:t>joint</a:t>
            </a:r>
            <a:r>
              <a:rPr lang="hu-HU" sz="2400" dirty="0" smtClean="0"/>
              <a:t> </a:t>
            </a:r>
            <a:r>
              <a:rPr lang="hu-HU" sz="2400" dirty="0" err="1" smtClean="0"/>
              <a:t>controls</a:t>
            </a:r>
            <a:r>
              <a:rPr lang="hu-HU" sz="2400" dirty="0"/>
              <a:t> </a:t>
            </a:r>
            <a:r>
              <a:rPr lang="hu-HU" sz="2400" dirty="0" err="1" smtClean="0"/>
              <a:t>in</a:t>
            </a:r>
            <a:r>
              <a:rPr lang="hu-HU" sz="2400" dirty="0" smtClean="0"/>
              <a:t> </a:t>
            </a:r>
            <a:r>
              <a:rPr lang="hu-HU" sz="2400" dirty="0" err="1" smtClean="0"/>
              <a:t>co-operation</a:t>
            </a:r>
            <a:r>
              <a:rPr lang="hu-HU" sz="2400" dirty="0" smtClean="0"/>
              <a:t> </a:t>
            </a:r>
            <a:r>
              <a:rPr lang="hu-HU" sz="2400" dirty="0" err="1" smtClean="0"/>
              <a:t>with</a:t>
            </a:r>
            <a:r>
              <a:rPr lang="hu-HU" sz="2400" dirty="0" smtClean="0"/>
              <a:t> </a:t>
            </a:r>
            <a:r>
              <a:rPr lang="hu-HU" sz="2400" dirty="0" err="1" smtClean="0"/>
              <a:t>supervisory</a:t>
            </a:r>
            <a:r>
              <a:rPr lang="hu-HU" sz="2400" dirty="0" smtClean="0"/>
              <a:t> and </a:t>
            </a:r>
            <a:r>
              <a:rPr lang="hu-HU" sz="2400" dirty="0" err="1" smtClean="0"/>
              <a:t>official</a:t>
            </a:r>
            <a:r>
              <a:rPr lang="hu-HU" sz="2400" dirty="0" smtClean="0"/>
              <a:t> </a:t>
            </a:r>
            <a:r>
              <a:rPr lang="hu-HU" sz="2400" dirty="0" err="1" smtClean="0"/>
              <a:t>control</a:t>
            </a:r>
            <a:r>
              <a:rPr lang="hu-HU" sz="2400" dirty="0" smtClean="0"/>
              <a:t> </a:t>
            </a:r>
            <a:r>
              <a:rPr lang="hu-HU" sz="2400" dirty="0" err="1" smtClean="0"/>
              <a:t>organizations</a:t>
            </a:r>
            <a:r>
              <a:rPr lang="hu-HU" sz="2400" dirty="0"/>
              <a:t>.</a:t>
            </a:r>
            <a:r>
              <a:rPr lang="hu-HU" sz="2400" dirty="0" smtClean="0"/>
              <a:t> (</a:t>
            </a:r>
            <a:r>
              <a:rPr lang="hu-HU" sz="2400" dirty="0" err="1" smtClean="0"/>
              <a:t>For</a:t>
            </a:r>
            <a:r>
              <a:rPr lang="hu-HU" sz="2400" dirty="0" smtClean="0"/>
              <a:t> </a:t>
            </a:r>
            <a:r>
              <a:rPr lang="hu-HU" sz="2400" dirty="0" err="1" smtClean="0"/>
              <a:t>example</a:t>
            </a:r>
            <a:r>
              <a:rPr lang="hu-HU" sz="2400" dirty="0" smtClean="0"/>
              <a:t> </a:t>
            </a:r>
            <a:r>
              <a:rPr lang="hu-HU" sz="2400" dirty="0" err="1" smtClean="0"/>
              <a:t>with</a:t>
            </a:r>
            <a:r>
              <a:rPr lang="hu-HU" sz="2400" dirty="0" smtClean="0"/>
              <a:t> </a:t>
            </a:r>
            <a:r>
              <a:rPr lang="hu-HU" sz="2400" dirty="0" err="1" smtClean="0"/>
              <a:t>the</a:t>
            </a:r>
            <a:r>
              <a:rPr lang="hu-HU" sz="2400" dirty="0" smtClean="0"/>
              <a:t> </a:t>
            </a:r>
            <a:r>
              <a:rPr lang="en-US" sz="2400" dirty="0" smtClean="0"/>
              <a:t>National </a:t>
            </a:r>
            <a:r>
              <a:rPr lang="en-US" sz="2400" dirty="0"/>
              <a:t>Tax and Customs </a:t>
            </a:r>
            <a:r>
              <a:rPr lang="en-US" sz="2400" dirty="0" smtClean="0"/>
              <a:t>Administration</a:t>
            </a:r>
            <a:r>
              <a:rPr lang="hu-HU" sz="2400" dirty="0"/>
              <a:t> </a:t>
            </a:r>
            <a:r>
              <a:rPr lang="hu-HU" sz="2400" dirty="0" err="1" smtClean="0"/>
              <a:t>or</a:t>
            </a:r>
            <a:r>
              <a:rPr lang="hu-HU" sz="2400" dirty="0" smtClean="0"/>
              <a:t> </a:t>
            </a:r>
            <a:r>
              <a:rPr lang="hu-HU" sz="2400" dirty="0" err="1" smtClean="0"/>
              <a:t>the</a:t>
            </a:r>
            <a:r>
              <a:rPr lang="hu-HU" sz="2400" dirty="0" smtClean="0"/>
              <a:t> Financial </a:t>
            </a:r>
            <a:r>
              <a:rPr lang="hu-HU" sz="2400" dirty="0" err="1" smtClean="0"/>
              <a:t>Supervisory</a:t>
            </a:r>
            <a:r>
              <a:rPr lang="hu-HU" sz="2400" dirty="0" smtClean="0"/>
              <a:t> </a:t>
            </a:r>
            <a:r>
              <a:rPr lang="hu-HU" sz="2400" dirty="0" err="1" smtClean="0"/>
              <a:t>Authority</a:t>
            </a:r>
            <a:r>
              <a:rPr lang="hu-HU" sz="2400" dirty="0" smtClean="0"/>
              <a:t>.)</a:t>
            </a:r>
          </a:p>
          <a:p>
            <a:pPr marL="0" indent="0" algn="just">
              <a:buNone/>
            </a:pPr>
            <a:endParaRPr lang="hu-HU" sz="2400" dirty="0"/>
          </a:p>
        </p:txBody>
      </p:sp>
    </p:spTree>
    <p:extLst>
      <p:ext uri="{BB962C8B-B14F-4D97-AF65-F5344CB8AC3E}">
        <p14:creationId xmlns:p14="http://schemas.microsoft.com/office/powerpoint/2010/main" xmlns="" val="2612011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556792"/>
            <a:ext cx="8229600" cy="4896544"/>
          </a:xfrm>
        </p:spPr>
        <p:txBody>
          <a:bodyPr/>
          <a:lstStyle/>
          <a:p>
            <a:pPr marL="0" indent="0">
              <a:buNone/>
            </a:pPr>
            <a:r>
              <a:rPr lang="hu-HU" sz="2400" b="1" dirty="0" smtClean="0"/>
              <a:t>5. </a:t>
            </a:r>
            <a:r>
              <a:rPr lang="hu-HU" sz="2400" b="1" dirty="0" err="1"/>
              <a:t>Consultant</a:t>
            </a:r>
            <a:r>
              <a:rPr lang="hu-HU" sz="2400" b="1" dirty="0"/>
              <a:t> </a:t>
            </a:r>
            <a:r>
              <a:rPr lang="hu-HU" sz="2400" b="1" dirty="0" err="1"/>
              <a:t>activity</a:t>
            </a:r>
            <a:endParaRPr lang="hu-HU" sz="2400" b="1" dirty="0" smtClean="0"/>
          </a:p>
          <a:p>
            <a:pPr marL="0" indent="0">
              <a:buNone/>
            </a:pPr>
            <a:r>
              <a:rPr lang="hu-HU" sz="2000" dirty="0" err="1" smtClean="0"/>
              <a:t>By</a:t>
            </a:r>
            <a:r>
              <a:rPr lang="hu-HU" sz="2000" dirty="0" smtClean="0"/>
              <a:t> </a:t>
            </a:r>
            <a:r>
              <a:rPr lang="hu-HU" sz="2000" dirty="0" err="1" smtClean="0"/>
              <a:t>decision</a:t>
            </a:r>
            <a:r>
              <a:rPr lang="hu-HU" sz="2000" dirty="0" smtClean="0"/>
              <a:t> of </a:t>
            </a:r>
            <a:r>
              <a:rPr lang="hu-HU" sz="2000" dirty="0" err="1" smtClean="0"/>
              <a:t>the</a:t>
            </a:r>
            <a:r>
              <a:rPr lang="hu-HU" sz="2000" dirty="0" smtClean="0"/>
              <a:t> </a:t>
            </a:r>
            <a:r>
              <a:rPr lang="hu-HU" sz="2000" dirty="0" err="1" smtClean="0"/>
              <a:t>Government</a:t>
            </a:r>
            <a:r>
              <a:rPr lang="hu-HU" sz="2000" dirty="0" smtClean="0"/>
              <a:t> </a:t>
            </a:r>
            <a:r>
              <a:rPr lang="hu-HU" sz="2000" dirty="0" err="1" smtClean="0"/>
              <a:t>or</a:t>
            </a:r>
            <a:r>
              <a:rPr lang="hu-HU" sz="2000" dirty="0" smtClean="0"/>
              <a:t> </a:t>
            </a:r>
            <a:r>
              <a:rPr lang="hu-HU" sz="2000" dirty="0" err="1" smtClean="0"/>
              <a:t>pursuant</a:t>
            </a:r>
            <a:r>
              <a:rPr lang="hu-HU" sz="2000" dirty="0" smtClean="0"/>
              <a:t> </a:t>
            </a:r>
            <a:r>
              <a:rPr lang="hu-HU" sz="2000" dirty="0" err="1" smtClean="0"/>
              <a:t>to</a:t>
            </a:r>
            <a:r>
              <a:rPr lang="hu-HU" sz="2000" dirty="0" smtClean="0"/>
              <a:t> </a:t>
            </a:r>
            <a:r>
              <a:rPr lang="hu-HU" sz="2000" dirty="0" err="1" smtClean="0"/>
              <a:t>the</a:t>
            </a:r>
            <a:r>
              <a:rPr lang="hu-HU" sz="2000" dirty="0" smtClean="0"/>
              <a:t> </a:t>
            </a:r>
            <a:r>
              <a:rPr lang="hu-HU" sz="2000" dirty="0" err="1" smtClean="0"/>
              <a:t>mandate</a:t>
            </a:r>
            <a:r>
              <a:rPr lang="hu-HU" sz="2000" dirty="0" smtClean="0"/>
              <a:t> </a:t>
            </a:r>
            <a:r>
              <a:rPr lang="hu-HU" sz="2000" dirty="0" err="1" smtClean="0"/>
              <a:t>by</a:t>
            </a:r>
            <a:r>
              <a:rPr lang="hu-HU" sz="2000" dirty="0" smtClean="0"/>
              <a:t> </a:t>
            </a:r>
            <a:r>
              <a:rPr lang="hu-HU" sz="2000" dirty="0" err="1" smtClean="0"/>
              <a:t>the</a:t>
            </a:r>
            <a:r>
              <a:rPr lang="hu-HU" sz="2000" dirty="0" smtClean="0"/>
              <a:t> </a:t>
            </a:r>
            <a:r>
              <a:rPr lang="hu-HU" sz="2000" dirty="0" err="1" smtClean="0"/>
              <a:t>Prime</a:t>
            </a:r>
            <a:r>
              <a:rPr lang="hu-HU" sz="2000" dirty="0" smtClean="0"/>
              <a:t> </a:t>
            </a:r>
            <a:r>
              <a:rPr lang="hu-HU" sz="2000" dirty="0" err="1" smtClean="0"/>
              <a:t>Minister</a:t>
            </a:r>
            <a:r>
              <a:rPr lang="hu-HU" sz="2000" dirty="0" smtClean="0"/>
              <a:t> </a:t>
            </a:r>
            <a:r>
              <a:rPr lang="hu-HU" sz="2000" dirty="0" err="1" smtClean="0"/>
              <a:t>or</a:t>
            </a:r>
            <a:r>
              <a:rPr lang="hu-HU" sz="2000" dirty="0" smtClean="0"/>
              <a:t> </a:t>
            </a:r>
            <a:r>
              <a:rPr lang="hu-HU" sz="2000" dirty="0" err="1" smtClean="0"/>
              <a:t>that</a:t>
            </a:r>
            <a:r>
              <a:rPr lang="hu-HU" sz="2000" dirty="0" smtClean="0"/>
              <a:t> </a:t>
            </a:r>
            <a:r>
              <a:rPr lang="hu-HU" sz="2000" dirty="0" err="1" smtClean="0"/>
              <a:t>of</a:t>
            </a:r>
            <a:r>
              <a:rPr lang="hu-HU" sz="2000" dirty="0" smtClean="0"/>
              <a:t> </a:t>
            </a:r>
            <a:r>
              <a:rPr lang="hu-HU" sz="2000" dirty="0" err="1" smtClean="0"/>
              <a:t>the</a:t>
            </a:r>
            <a:r>
              <a:rPr lang="hu-HU" sz="2000" dirty="0" smtClean="0"/>
              <a:t> </a:t>
            </a:r>
            <a:r>
              <a:rPr lang="hu-HU" sz="2000" dirty="0" err="1" smtClean="0"/>
              <a:t>Minister</a:t>
            </a:r>
            <a:r>
              <a:rPr lang="hu-HU" sz="2000" dirty="0" smtClean="0"/>
              <a:t> </a:t>
            </a:r>
            <a:r>
              <a:rPr lang="hu-HU" sz="2000" dirty="0" err="1" smtClean="0"/>
              <a:t>of</a:t>
            </a:r>
            <a:r>
              <a:rPr lang="hu-HU" sz="2000" dirty="0" smtClean="0"/>
              <a:t> </a:t>
            </a:r>
            <a:r>
              <a:rPr lang="hu-HU" sz="2000" dirty="0" err="1" smtClean="0"/>
              <a:t>Administration</a:t>
            </a:r>
            <a:r>
              <a:rPr lang="hu-HU" sz="2000" dirty="0" smtClean="0"/>
              <a:t>, </a:t>
            </a:r>
            <a:r>
              <a:rPr lang="hu-HU" sz="2000" dirty="0" err="1" smtClean="0"/>
              <a:t>the</a:t>
            </a:r>
            <a:r>
              <a:rPr lang="hu-HU" sz="2000" dirty="0" smtClean="0"/>
              <a:t> GCO </a:t>
            </a:r>
            <a:r>
              <a:rPr lang="hu-HU" sz="2000" dirty="0" err="1" smtClean="0"/>
              <a:t>pursues</a:t>
            </a:r>
            <a:r>
              <a:rPr lang="hu-HU" sz="2000" dirty="0" smtClean="0"/>
              <a:t> </a:t>
            </a:r>
            <a:r>
              <a:rPr lang="hu-HU" sz="2000" dirty="0" err="1" smtClean="0"/>
              <a:t>consultant</a:t>
            </a:r>
            <a:r>
              <a:rPr lang="hu-HU" sz="2000" dirty="0" smtClean="0"/>
              <a:t> </a:t>
            </a:r>
            <a:r>
              <a:rPr lang="hu-HU" sz="2000" dirty="0" err="1" smtClean="0"/>
              <a:t>activity</a:t>
            </a:r>
            <a:r>
              <a:rPr lang="hu-HU" sz="2000" dirty="0" smtClean="0"/>
              <a:t>. </a:t>
            </a:r>
          </a:p>
          <a:p>
            <a:pPr indent="-163513" algn="just">
              <a:spcBef>
                <a:spcPts val="1200"/>
              </a:spcBef>
            </a:pPr>
            <a:r>
              <a:rPr lang="hu-HU" sz="2000" dirty="0" smtClean="0"/>
              <a:t>The </a:t>
            </a:r>
            <a:r>
              <a:rPr lang="hu-HU" sz="2000" dirty="0" err="1" smtClean="0"/>
              <a:t>assignment</a:t>
            </a:r>
            <a:r>
              <a:rPr lang="hu-HU" sz="2000" dirty="0" smtClean="0"/>
              <a:t> </a:t>
            </a:r>
            <a:r>
              <a:rPr lang="hu-HU" sz="2000" dirty="0" err="1" smtClean="0"/>
              <a:t>for</a:t>
            </a:r>
            <a:r>
              <a:rPr lang="hu-HU" sz="2000" dirty="0" smtClean="0"/>
              <a:t> </a:t>
            </a:r>
            <a:r>
              <a:rPr lang="hu-HU" sz="2000" dirty="0" err="1" smtClean="0"/>
              <a:t>the</a:t>
            </a:r>
            <a:r>
              <a:rPr lang="hu-HU" sz="2000" dirty="0" smtClean="0"/>
              <a:t> </a:t>
            </a:r>
            <a:r>
              <a:rPr lang="hu-HU" sz="2000" dirty="0" err="1" smtClean="0"/>
              <a:t>consultant</a:t>
            </a:r>
            <a:r>
              <a:rPr lang="hu-HU" sz="2000" dirty="0" smtClean="0"/>
              <a:t> </a:t>
            </a:r>
            <a:r>
              <a:rPr lang="hu-HU" sz="2000" dirty="0" err="1" smtClean="0"/>
              <a:t>activity</a:t>
            </a:r>
            <a:endParaRPr lang="hu-HU" sz="2000" dirty="0" smtClean="0"/>
          </a:p>
          <a:p>
            <a:pPr marL="625475" indent="-177800" algn="just">
              <a:spcBef>
                <a:spcPts val="0"/>
              </a:spcBef>
              <a:buFont typeface="Calibri" pitchFamily="34" charset="0"/>
              <a:buChar char="-"/>
            </a:pPr>
            <a:r>
              <a:rPr lang="hu-HU" sz="2000" dirty="0"/>
              <a:t>m</a:t>
            </a:r>
            <a:r>
              <a:rPr lang="hu-HU" sz="2000" dirty="0" smtClean="0"/>
              <a:t>ust be </a:t>
            </a:r>
            <a:r>
              <a:rPr lang="hu-HU" sz="2000" dirty="0" err="1" smtClean="0"/>
              <a:t>in</a:t>
            </a:r>
            <a:r>
              <a:rPr lang="hu-HU" sz="2000" dirty="0" smtClean="0"/>
              <a:t> </a:t>
            </a:r>
            <a:r>
              <a:rPr lang="hu-HU" sz="2000" dirty="0" err="1" smtClean="0"/>
              <a:t>written</a:t>
            </a:r>
            <a:r>
              <a:rPr lang="hu-HU" sz="2000" dirty="0" smtClean="0"/>
              <a:t> </a:t>
            </a:r>
            <a:r>
              <a:rPr lang="hu-HU" sz="2000" dirty="0" err="1" smtClean="0"/>
              <a:t>form</a:t>
            </a:r>
            <a:r>
              <a:rPr lang="hu-HU" sz="2000" dirty="0" smtClean="0"/>
              <a:t> </a:t>
            </a:r>
            <a:r>
              <a:rPr lang="hu-HU" sz="2000" dirty="0" err="1" smtClean="0"/>
              <a:t>if</a:t>
            </a:r>
            <a:r>
              <a:rPr lang="hu-HU" sz="2000" dirty="0" smtClean="0"/>
              <a:t> </a:t>
            </a:r>
            <a:r>
              <a:rPr lang="hu-HU" sz="2000" dirty="0" err="1" smtClean="0"/>
              <a:t>the</a:t>
            </a:r>
            <a:r>
              <a:rPr lang="hu-HU" sz="2000" dirty="0" smtClean="0"/>
              <a:t> </a:t>
            </a:r>
            <a:r>
              <a:rPr lang="hu-HU" sz="2000" dirty="0" err="1" smtClean="0"/>
              <a:t>purpose</a:t>
            </a:r>
            <a:r>
              <a:rPr lang="hu-HU" sz="2000" dirty="0" smtClean="0"/>
              <a:t> is </a:t>
            </a:r>
            <a:r>
              <a:rPr lang="hu-HU" sz="2000" dirty="0" err="1" smtClean="0"/>
              <a:t>written</a:t>
            </a:r>
            <a:r>
              <a:rPr lang="hu-HU" sz="2000" dirty="0" smtClean="0"/>
              <a:t> </a:t>
            </a:r>
            <a:r>
              <a:rPr lang="hu-HU" sz="2000" dirty="0" err="1" smtClean="0"/>
              <a:t>consultancy</a:t>
            </a:r>
            <a:r>
              <a:rPr lang="hu-HU" sz="2000" dirty="0" smtClean="0"/>
              <a:t>;</a:t>
            </a:r>
          </a:p>
          <a:p>
            <a:pPr marL="625475" indent="-177800" algn="just">
              <a:spcBef>
                <a:spcPts val="0"/>
              </a:spcBef>
              <a:buFont typeface="Calibri" pitchFamily="34" charset="0"/>
              <a:buChar char="-"/>
            </a:pPr>
            <a:r>
              <a:rPr lang="hu-HU" sz="2000" dirty="0" err="1"/>
              <a:t>c</a:t>
            </a:r>
            <a:r>
              <a:rPr lang="hu-HU" sz="2000" dirty="0" err="1" smtClean="0"/>
              <a:t>an</a:t>
            </a:r>
            <a:r>
              <a:rPr lang="hu-HU" sz="2000" dirty="0" smtClean="0"/>
              <a:t> be </a:t>
            </a:r>
            <a:r>
              <a:rPr lang="hu-HU" sz="2000" dirty="0" err="1" smtClean="0"/>
              <a:t>verbal</a:t>
            </a:r>
            <a:r>
              <a:rPr lang="hu-HU" sz="2000" dirty="0" smtClean="0"/>
              <a:t> </a:t>
            </a:r>
            <a:r>
              <a:rPr lang="hu-HU" sz="2000" dirty="0" err="1" smtClean="0"/>
              <a:t>if</a:t>
            </a:r>
            <a:r>
              <a:rPr lang="hu-HU" sz="2000" dirty="0" smtClean="0"/>
              <a:t> </a:t>
            </a:r>
            <a:r>
              <a:rPr lang="hu-HU" sz="2000" dirty="0" err="1" smtClean="0"/>
              <a:t>the</a:t>
            </a:r>
            <a:r>
              <a:rPr lang="hu-HU" sz="2000" dirty="0" smtClean="0"/>
              <a:t> </a:t>
            </a:r>
            <a:r>
              <a:rPr lang="hu-HU" sz="2000" dirty="0" err="1" smtClean="0"/>
              <a:t>purpose</a:t>
            </a:r>
            <a:r>
              <a:rPr lang="hu-HU" sz="2000" dirty="0" smtClean="0"/>
              <a:t> is </a:t>
            </a:r>
            <a:r>
              <a:rPr lang="hu-HU" sz="2000" dirty="0" err="1" smtClean="0"/>
              <a:t>verbal</a:t>
            </a:r>
            <a:r>
              <a:rPr lang="hu-HU" sz="2000" dirty="0" smtClean="0"/>
              <a:t> </a:t>
            </a:r>
            <a:r>
              <a:rPr lang="hu-HU" sz="2000" dirty="0" err="1" smtClean="0"/>
              <a:t>consultancy</a:t>
            </a:r>
            <a:r>
              <a:rPr lang="hu-HU" sz="2000" dirty="0" smtClean="0"/>
              <a:t>; </a:t>
            </a:r>
          </a:p>
          <a:p>
            <a:pPr marL="625475" indent="-177800" algn="just">
              <a:spcBef>
                <a:spcPts val="0"/>
              </a:spcBef>
              <a:buFont typeface="Calibri" pitchFamily="34" charset="0"/>
              <a:buChar char="-"/>
            </a:pPr>
            <a:r>
              <a:rPr lang="hu-HU" sz="2000" dirty="0"/>
              <a:t>m</a:t>
            </a:r>
            <a:r>
              <a:rPr lang="hu-HU" sz="2000" dirty="0" smtClean="0"/>
              <a:t>ust </a:t>
            </a:r>
            <a:r>
              <a:rPr lang="hu-HU" sz="2000" dirty="0" err="1" smtClean="0"/>
              <a:t>contain</a:t>
            </a:r>
            <a:r>
              <a:rPr lang="hu-HU" sz="2000" dirty="0" smtClean="0"/>
              <a:t> </a:t>
            </a:r>
            <a:r>
              <a:rPr lang="hu-HU" sz="2000" dirty="0" err="1" smtClean="0"/>
              <a:t>the</a:t>
            </a:r>
            <a:r>
              <a:rPr lang="hu-HU" sz="2000" dirty="0" smtClean="0"/>
              <a:t> </a:t>
            </a:r>
            <a:r>
              <a:rPr lang="hu-HU" sz="2000" dirty="0" err="1" smtClean="0"/>
              <a:t>subject</a:t>
            </a:r>
            <a:r>
              <a:rPr lang="hu-HU" sz="2000" dirty="0" smtClean="0"/>
              <a:t>, </a:t>
            </a:r>
            <a:r>
              <a:rPr lang="hu-HU" sz="2000" dirty="0" err="1" smtClean="0"/>
              <a:t>tasks</a:t>
            </a:r>
            <a:r>
              <a:rPr lang="hu-HU" sz="2000" dirty="0" smtClean="0"/>
              <a:t> and </a:t>
            </a:r>
            <a:r>
              <a:rPr lang="hu-HU" sz="2000" dirty="0" err="1" smtClean="0"/>
              <a:t>goal</a:t>
            </a:r>
            <a:r>
              <a:rPr lang="hu-HU" sz="2000" dirty="0" smtClean="0"/>
              <a:t> of </a:t>
            </a:r>
            <a:r>
              <a:rPr lang="hu-HU" sz="2000" dirty="0" err="1" smtClean="0"/>
              <a:t>the</a:t>
            </a:r>
            <a:r>
              <a:rPr lang="hu-HU" sz="2000" dirty="0" smtClean="0"/>
              <a:t> </a:t>
            </a:r>
            <a:r>
              <a:rPr lang="hu-HU" sz="2000" dirty="0" err="1" smtClean="0"/>
              <a:t>consultant</a:t>
            </a:r>
            <a:r>
              <a:rPr lang="hu-HU" sz="2000" dirty="0" smtClean="0"/>
              <a:t> </a:t>
            </a:r>
            <a:r>
              <a:rPr lang="hu-HU" sz="2000" dirty="0" err="1" smtClean="0"/>
              <a:t>activity</a:t>
            </a:r>
            <a:r>
              <a:rPr lang="hu-HU" sz="2000" dirty="0" smtClean="0"/>
              <a:t>, </a:t>
            </a:r>
            <a:r>
              <a:rPr lang="hu-HU" sz="2000" dirty="0" err="1" smtClean="0"/>
              <a:t>as</a:t>
            </a:r>
            <a:r>
              <a:rPr lang="hu-HU" sz="2000" dirty="0" smtClean="0"/>
              <a:t> </a:t>
            </a:r>
            <a:r>
              <a:rPr lang="hu-HU" sz="2000" dirty="0" err="1" smtClean="0"/>
              <a:t>well</a:t>
            </a:r>
            <a:r>
              <a:rPr lang="hu-HU" sz="2000" dirty="0" smtClean="0"/>
              <a:t> </a:t>
            </a:r>
            <a:r>
              <a:rPr lang="hu-HU" sz="2000" dirty="0" err="1" smtClean="0"/>
              <a:t>as</a:t>
            </a:r>
            <a:r>
              <a:rPr lang="hu-HU" sz="2000" dirty="0" smtClean="0"/>
              <a:t> </a:t>
            </a:r>
            <a:r>
              <a:rPr lang="hu-HU" sz="2000" dirty="0" err="1" smtClean="0"/>
              <a:t>the</a:t>
            </a:r>
            <a:r>
              <a:rPr lang="hu-HU" sz="2000" dirty="0" smtClean="0"/>
              <a:t> </a:t>
            </a:r>
            <a:r>
              <a:rPr lang="hu-HU" sz="2000" dirty="0" err="1" smtClean="0"/>
              <a:t>form</a:t>
            </a:r>
            <a:r>
              <a:rPr lang="hu-HU" sz="2000" dirty="0" smtClean="0"/>
              <a:t> and </a:t>
            </a:r>
            <a:r>
              <a:rPr lang="hu-HU" sz="2000" dirty="0" err="1" smtClean="0"/>
              <a:t>deadline</a:t>
            </a:r>
            <a:r>
              <a:rPr lang="hu-HU" sz="2000" dirty="0" smtClean="0"/>
              <a:t> of </a:t>
            </a:r>
            <a:r>
              <a:rPr lang="hu-HU" sz="2000" dirty="0" err="1" smtClean="0"/>
              <a:t>the</a:t>
            </a:r>
            <a:r>
              <a:rPr lang="hu-HU" sz="2000" dirty="0" smtClean="0"/>
              <a:t> </a:t>
            </a:r>
            <a:r>
              <a:rPr lang="hu-HU" sz="2000" dirty="0" err="1" smtClean="0"/>
              <a:t>report</a:t>
            </a:r>
            <a:r>
              <a:rPr lang="hu-HU" sz="2000" dirty="0" smtClean="0"/>
              <a:t>.</a:t>
            </a:r>
          </a:p>
          <a:p>
            <a:pPr indent="-163513" algn="just">
              <a:spcBef>
                <a:spcPts val="1200"/>
              </a:spcBef>
            </a:pPr>
            <a:r>
              <a:rPr lang="hu-HU" sz="2000" dirty="0" err="1" smtClean="0"/>
              <a:t>For</a:t>
            </a:r>
            <a:r>
              <a:rPr lang="hu-HU" sz="2000" dirty="0" smtClean="0"/>
              <a:t> </a:t>
            </a:r>
            <a:r>
              <a:rPr lang="hu-HU" sz="2000" dirty="0" err="1" smtClean="0"/>
              <a:t>the</a:t>
            </a:r>
            <a:r>
              <a:rPr lang="hu-HU" sz="2000" dirty="0" smtClean="0"/>
              <a:t> </a:t>
            </a:r>
            <a:r>
              <a:rPr lang="hu-HU" sz="2000" dirty="0" err="1" smtClean="0"/>
              <a:t>purpose</a:t>
            </a:r>
            <a:r>
              <a:rPr lang="hu-HU" sz="2000" dirty="0" smtClean="0"/>
              <a:t> of </a:t>
            </a:r>
            <a:r>
              <a:rPr lang="hu-HU" sz="2000" dirty="0" err="1" smtClean="0"/>
              <a:t>fulfilling</a:t>
            </a:r>
            <a:r>
              <a:rPr lang="hu-HU" sz="2000" dirty="0" smtClean="0"/>
              <a:t> </a:t>
            </a:r>
            <a:r>
              <a:rPr lang="hu-HU" sz="2000" dirty="0" err="1" smtClean="0"/>
              <a:t>the</a:t>
            </a:r>
            <a:r>
              <a:rPr lang="hu-HU" sz="2000" dirty="0" smtClean="0"/>
              <a:t> </a:t>
            </a:r>
            <a:r>
              <a:rPr lang="hu-HU" sz="2000" dirty="0" err="1" smtClean="0"/>
              <a:t>consultant</a:t>
            </a:r>
            <a:r>
              <a:rPr lang="hu-HU" sz="2000" dirty="0" smtClean="0"/>
              <a:t> </a:t>
            </a:r>
            <a:r>
              <a:rPr lang="hu-HU" sz="2000" dirty="0" err="1" smtClean="0"/>
              <a:t>activity</a:t>
            </a:r>
            <a:r>
              <a:rPr lang="hu-HU" sz="2000" dirty="0" smtClean="0"/>
              <a:t>, </a:t>
            </a:r>
            <a:r>
              <a:rPr lang="hu-HU" sz="2000" dirty="0" err="1" smtClean="0"/>
              <a:t>the</a:t>
            </a:r>
            <a:r>
              <a:rPr lang="hu-HU" sz="2000" dirty="0" smtClean="0"/>
              <a:t> GCO </a:t>
            </a:r>
            <a:r>
              <a:rPr lang="hu-HU" sz="2000" dirty="0" err="1" smtClean="0"/>
              <a:t>may</a:t>
            </a:r>
            <a:r>
              <a:rPr lang="hu-HU" sz="2000" dirty="0" smtClean="0"/>
              <a:t> </a:t>
            </a:r>
            <a:r>
              <a:rPr lang="hu-HU" sz="2000" dirty="0" err="1" smtClean="0"/>
              <a:t>ask</a:t>
            </a:r>
            <a:r>
              <a:rPr lang="hu-HU" sz="2000" dirty="0" smtClean="0"/>
              <a:t> </a:t>
            </a:r>
            <a:r>
              <a:rPr lang="hu-HU" sz="2000" dirty="0" err="1" smtClean="0"/>
              <a:t>data</a:t>
            </a:r>
            <a:r>
              <a:rPr lang="hu-HU" sz="2000" dirty="0" smtClean="0"/>
              <a:t> </a:t>
            </a:r>
            <a:r>
              <a:rPr lang="hu-HU" sz="2000" dirty="0" err="1" smtClean="0"/>
              <a:t>providing</a:t>
            </a:r>
            <a:r>
              <a:rPr lang="hu-HU" sz="2000" dirty="0" smtClean="0"/>
              <a:t>, </a:t>
            </a:r>
            <a:r>
              <a:rPr lang="hu-HU" sz="2000" dirty="0" err="1" smtClean="0"/>
              <a:t>information</a:t>
            </a:r>
            <a:r>
              <a:rPr lang="hu-HU" sz="2000" dirty="0" smtClean="0"/>
              <a:t> </a:t>
            </a:r>
            <a:r>
              <a:rPr lang="hu-HU" sz="2000" dirty="0" err="1" smtClean="0"/>
              <a:t>verifying</a:t>
            </a:r>
            <a:r>
              <a:rPr lang="hu-HU" sz="2000" dirty="0" smtClean="0"/>
              <a:t>, </a:t>
            </a:r>
            <a:r>
              <a:rPr lang="hu-HU" sz="2000" dirty="0" err="1" smtClean="0"/>
              <a:t>or</a:t>
            </a:r>
            <a:r>
              <a:rPr lang="hu-HU" sz="2000" dirty="0" smtClean="0"/>
              <a:t> </a:t>
            </a:r>
            <a:r>
              <a:rPr lang="hu-HU" sz="2000" dirty="0" err="1" smtClean="0"/>
              <a:t>document</a:t>
            </a:r>
            <a:r>
              <a:rPr lang="hu-HU" sz="2000" dirty="0" smtClean="0"/>
              <a:t> </a:t>
            </a:r>
            <a:r>
              <a:rPr lang="hu-HU" sz="2000" dirty="0" err="1" smtClean="0"/>
              <a:t>sending</a:t>
            </a:r>
            <a:r>
              <a:rPr lang="hu-HU" sz="2000" dirty="0" smtClean="0"/>
              <a:t> </a:t>
            </a:r>
            <a:r>
              <a:rPr lang="hu-HU" sz="2000" dirty="0" err="1" smtClean="0"/>
              <a:t>from</a:t>
            </a:r>
            <a:r>
              <a:rPr lang="hu-HU" sz="2000" dirty="0" smtClean="0"/>
              <a:t> </a:t>
            </a:r>
            <a:r>
              <a:rPr lang="hu-HU" sz="2000" dirty="0" err="1" smtClean="0"/>
              <a:t>any</a:t>
            </a:r>
            <a:r>
              <a:rPr lang="hu-HU" sz="2000" dirty="0" smtClean="0"/>
              <a:t> </a:t>
            </a:r>
            <a:r>
              <a:rPr lang="hu-HU" sz="2000" dirty="0" err="1" smtClean="0"/>
              <a:t>authority</a:t>
            </a:r>
            <a:r>
              <a:rPr lang="hu-HU" sz="2000" dirty="0" smtClean="0"/>
              <a:t>, </a:t>
            </a:r>
            <a:r>
              <a:rPr lang="hu-HU" sz="2000" dirty="0" err="1" smtClean="0"/>
              <a:t>governmental</a:t>
            </a:r>
            <a:r>
              <a:rPr lang="hu-HU" sz="2000" dirty="0" smtClean="0"/>
              <a:t> </a:t>
            </a:r>
            <a:r>
              <a:rPr lang="hu-HU" sz="2000" dirty="0" err="1" smtClean="0"/>
              <a:t>or</a:t>
            </a:r>
            <a:r>
              <a:rPr lang="hu-HU" sz="2000" dirty="0" smtClean="0"/>
              <a:t> </a:t>
            </a:r>
            <a:r>
              <a:rPr lang="hu-HU" sz="2000" dirty="0" err="1" smtClean="0"/>
              <a:t>selfgovernmental</a:t>
            </a:r>
            <a:r>
              <a:rPr lang="hu-HU" sz="2000" dirty="0" smtClean="0"/>
              <a:t> </a:t>
            </a:r>
            <a:r>
              <a:rPr lang="hu-HU" sz="2000" dirty="0" err="1" smtClean="0"/>
              <a:t>organization</a:t>
            </a:r>
            <a:r>
              <a:rPr lang="hu-HU" sz="2000" dirty="0" smtClean="0"/>
              <a:t>, business </a:t>
            </a:r>
            <a:r>
              <a:rPr lang="hu-HU" sz="2000" dirty="0" err="1" smtClean="0"/>
              <a:t>organization</a:t>
            </a:r>
            <a:r>
              <a:rPr lang="hu-HU" sz="2000" dirty="0" smtClean="0"/>
              <a:t> </a:t>
            </a:r>
            <a:r>
              <a:rPr lang="hu-HU" sz="2000" dirty="0" err="1" smtClean="0"/>
              <a:t>or</a:t>
            </a:r>
            <a:r>
              <a:rPr lang="hu-HU" sz="2000" dirty="0" smtClean="0"/>
              <a:t> </a:t>
            </a:r>
            <a:r>
              <a:rPr lang="hu-HU" sz="2000" dirty="0" err="1" smtClean="0"/>
              <a:t>person</a:t>
            </a:r>
            <a:r>
              <a:rPr lang="hu-HU" sz="2000" dirty="0" smtClean="0"/>
              <a:t>. </a:t>
            </a:r>
          </a:p>
          <a:p>
            <a:pPr indent="-163513" algn="just">
              <a:spcBef>
                <a:spcPts val="1200"/>
              </a:spcBef>
            </a:pPr>
            <a:r>
              <a:rPr lang="hu-HU" sz="2000" dirty="0" smtClean="0"/>
              <a:t>No </a:t>
            </a:r>
            <a:r>
              <a:rPr lang="hu-HU" sz="2000" dirty="0" err="1" smtClean="0"/>
              <a:t>report</a:t>
            </a:r>
            <a:r>
              <a:rPr lang="hu-HU" sz="2000" dirty="0" smtClean="0"/>
              <a:t> of </a:t>
            </a:r>
            <a:r>
              <a:rPr lang="hu-HU" sz="2000" dirty="0" err="1" smtClean="0"/>
              <a:t>control</a:t>
            </a:r>
            <a:r>
              <a:rPr lang="hu-HU" sz="2000" dirty="0" smtClean="0"/>
              <a:t> is made </a:t>
            </a:r>
            <a:r>
              <a:rPr lang="hu-HU" sz="2000" dirty="0" err="1" smtClean="0"/>
              <a:t>during</a:t>
            </a:r>
            <a:r>
              <a:rPr lang="hu-HU" sz="2000" dirty="0" smtClean="0"/>
              <a:t> </a:t>
            </a:r>
            <a:r>
              <a:rPr lang="hu-HU" sz="2000" dirty="0" err="1" smtClean="0"/>
              <a:t>the</a:t>
            </a:r>
            <a:r>
              <a:rPr lang="hu-HU" sz="2000" dirty="0" smtClean="0"/>
              <a:t> </a:t>
            </a:r>
            <a:r>
              <a:rPr lang="hu-HU" sz="2000" dirty="0" err="1" smtClean="0"/>
              <a:t>consultant</a:t>
            </a:r>
            <a:r>
              <a:rPr lang="hu-HU" sz="2000" dirty="0" smtClean="0"/>
              <a:t> </a:t>
            </a:r>
            <a:r>
              <a:rPr lang="hu-HU" sz="2000" dirty="0" err="1" smtClean="0"/>
              <a:t>activity</a:t>
            </a:r>
            <a:r>
              <a:rPr lang="hu-HU" sz="2000" dirty="0" smtClean="0"/>
              <a:t>. </a:t>
            </a:r>
            <a:endParaRPr lang="hu-HU" sz="2000" dirty="0"/>
          </a:p>
          <a:p>
            <a:pPr marL="0" indent="0">
              <a:spcBef>
                <a:spcPts val="0"/>
              </a:spcBef>
              <a:buNone/>
            </a:pPr>
            <a:endParaRPr lang="hu-HU" sz="2000" dirty="0" smtClean="0"/>
          </a:p>
          <a:p>
            <a:pPr marL="0" indent="0">
              <a:buNone/>
            </a:pPr>
            <a:endParaRPr lang="hu-HU" sz="2000" dirty="0" smtClean="0"/>
          </a:p>
        </p:txBody>
      </p:sp>
    </p:spTree>
    <p:extLst>
      <p:ext uri="{BB962C8B-B14F-4D97-AF65-F5344CB8AC3E}">
        <p14:creationId xmlns:p14="http://schemas.microsoft.com/office/powerpoint/2010/main" xmlns="" val="18104830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514350" indent="-514350">
              <a:buFont typeface="+mj-lt"/>
              <a:buAutoNum type="arabicPeriod" startAt="4"/>
            </a:pPr>
            <a:endParaRPr lang="hu-HU" dirty="0" smtClean="0"/>
          </a:p>
          <a:p>
            <a:pPr marL="514350" indent="-514350">
              <a:buFont typeface="+mj-lt"/>
              <a:buAutoNum type="arabicPeriod" startAt="4"/>
            </a:pPr>
            <a:endParaRPr lang="hu-HU" dirty="0"/>
          </a:p>
          <a:p>
            <a:pPr marL="514350" indent="-514350">
              <a:buFont typeface="+mj-lt"/>
              <a:buAutoNum type="arabicPeriod" startAt="4"/>
            </a:pPr>
            <a:endParaRPr lang="hu-HU" dirty="0" smtClean="0"/>
          </a:p>
          <a:p>
            <a:pPr marL="514350" indent="-514350" algn="ctr">
              <a:buFont typeface="+mj-lt"/>
              <a:buAutoNum type="arabicPeriod" startAt="4"/>
            </a:pPr>
            <a:r>
              <a:rPr lang="hu-HU" b="1" dirty="0"/>
              <a:t>The </a:t>
            </a:r>
            <a:r>
              <a:rPr lang="hu-HU" b="1" dirty="0" err="1" smtClean="0"/>
              <a:t>results</a:t>
            </a:r>
            <a:r>
              <a:rPr lang="hu-HU" b="1" dirty="0" smtClean="0"/>
              <a:t> </a:t>
            </a:r>
            <a:r>
              <a:rPr lang="hu-HU" b="1" dirty="0"/>
              <a:t>of </a:t>
            </a:r>
            <a:r>
              <a:rPr lang="hu-HU" b="1" dirty="0" err="1"/>
              <a:t>the</a:t>
            </a:r>
            <a:r>
              <a:rPr lang="hu-HU" b="1" dirty="0"/>
              <a:t> </a:t>
            </a:r>
            <a:r>
              <a:rPr lang="hu-HU" b="1" dirty="0" err="1"/>
              <a:t>work</a:t>
            </a:r>
            <a:r>
              <a:rPr lang="hu-HU" b="1" dirty="0"/>
              <a:t> </a:t>
            </a:r>
            <a:r>
              <a:rPr lang="hu-HU" b="1" dirty="0" err="1"/>
              <a:t>of</a:t>
            </a:r>
            <a:r>
              <a:rPr lang="hu-HU" b="1" dirty="0"/>
              <a:t> </a:t>
            </a:r>
            <a:r>
              <a:rPr lang="hu-HU" b="1" dirty="0" err="1" smtClean="0"/>
              <a:t>the</a:t>
            </a:r>
            <a:r>
              <a:rPr lang="hu-HU" b="1" dirty="0" smtClean="0"/>
              <a:t> GCO</a:t>
            </a:r>
          </a:p>
          <a:p>
            <a:pPr marL="0" indent="0" algn="ctr">
              <a:buNone/>
            </a:pPr>
            <a:r>
              <a:rPr lang="hu-HU" b="1" dirty="0"/>
              <a:t>o</a:t>
            </a:r>
            <a:r>
              <a:rPr lang="hu-HU" b="1" dirty="0" smtClean="0"/>
              <a:t>ver </a:t>
            </a:r>
            <a:r>
              <a:rPr lang="hu-HU" b="1" dirty="0" err="1" smtClean="0"/>
              <a:t>the</a:t>
            </a:r>
            <a:r>
              <a:rPr lang="hu-HU" b="1" dirty="0" smtClean="0"/>
              <a:t> </a:t>
            </a:r>
            <a:r>
              <a:rPr lang="hu-HU" b="1" dirty="0" err="1" smtClean="0"/>
              <a:t>past</a:t>
            </a:r>
            <a:r>
              <a:rPr lang="hu-HU" b="1" dirty="0" smtClean="0"/>
              <a:t> 2 </a:t>
            </a:r>
            <a:r>
              <a:rPr lang="hu-HU" b="1" dirty="0" err="1" smtClean="0"/>
              <a:t>years</a:t>
            </a:r>
            <a:endParaRPr lang="hu-HU"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25</a:t>
            </a:fld>
            <a:endParaRPr lang="hu-HU">
              <a:solidFill>
                <a:prstClr val="black"/>
              </a:solidFill>
            </a:endParaRPr>
          </a:p>
        </p:txBody>
      </p:sp>
    </p:spTree>
    <p:extLst>
      <p:ext uri="{BB962C8B-B14F-4D97-AF65-F5344CB8AC3E}">
        <p14:creationId xmlns:p14="http://schemas.microsoft.com/office/powerpoint/2010/main" xmlns="" val="1601932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ím 1"/>
          <p:cNvSpPr>
            <a:spLocks noGrp="1"/>
          </p:cNvSpPr>
          <p:nvPr>
            <p:ph type="title"/>
          </p:nvPr>
        </p:nvSpPr>
        <p:spPr bwMode="auto">
          <a:xfrm>
            <a:off x="468313" y="1484313"/>
            <a:ext cx="8229600" cy="5032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hu-HU" sz="2800" b="1" dirty="0" smtClean="0"/>
              <a:t>The </a:t>
            </a:r>
            <a:r>
              <a:rPr lang="hu-HU" sz="2800" b="1" dirty="0" err="1" smtClean="0"/>
              <a:t>results</a:t>
            </a:r>
            <a:r>
              <a:rPr lang="hu-HU" sz="2800" b="1" dirty="0" smtClean="0"/>
              <a:t> of </a:t>
            </a:r>
            <a:r>
              <a:rPr lang="hu-HU" sz="2800" b="1" dirty="0" err="1" smtClean="0"/>
              <a:t>the</a:t>
            </a:r>
            <a:r>
              <a:rPr lang="hu-HU" sz="2800" b="1" dirty="0" smtClean="0"/>
              <a:t> </a:t>
            </a:r>
            <a:r>
              <a:rPr lang="hu-HU" sz="2800" b="1" dirty="0" err="1" smtClean="0"/>
              <a:t>work</a:t>
            </a:r>
            <a:r>
              <a:rPr lang="hu-HU" sz="2800" b="1" dirty="0" smtClean="0"/>
              <a:t> </a:t>
            </a:r>
            <a:r>
              <a:rPr lang="hu-HU" sz="2800" b="1" dirty="0" err="1" smtClean="0"/>
              <a:t>of</a:t>
            </a:r>
            <a:r>
              <a:rPr lang="hu-HU" sz="2800" b="1" dirty="0" smtClean="0"/>
              <a:t> GCO </a:t>
            </a:r>
            <a:r>
              <a:rPr lang="hu-HU" sz="2800" b="1" dirty="0" err="1" smtClean="0"/>
              <a:t>from</a:t>
            </a:r>
            <a:r>
              <a:rPr lang="hu-HU" sz="2800" b="1" dirty="0" smtClean="0"/>
              <a:t> </a:t>
            </a:r>
            <a:r>
              <a:rPr lang="hu-HU" sz="2800" b="1" dirty="0" err="1" smtClean="0"/>
              <a:t>June</a:t>
            </a:r>
            <a:r>
              <a:rPr lang="hu-HU" sz="2800" b="1" dirty="0" smtClean="0"/>
              <a:t> 2010 </a:t>
            </a:r>
          </a:p>
        </p:txBody>
      </p:sp>
      <p:sp>
        <p:nvSpPr>
          <p:cNvPr id="3" name="Tartalom helye 2"/>
          <p:cNvSpPr>
            <a:spLocks noGrp="1"/>
          </p:cNvSpPr>
          <p:nvPr>
            <p:ph idx="1"/>
          </p:nvPr>
        </p:nvSpPr>
        <p:spPr bwMode="auto">
          <a:xfrm>
            <a:off x="395288" y="2060575"/>
            <a:ext cx="8229600" cy="460851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sz="2600" dirty="0" smtClean="0">
              <a:solidFill>
                <a:srgbClr val="FF0000"/>
              </a:solidFill>
            </a:endParaRPr>
          </a:p>
          <a:p>
            <a:r>
              <a:rPr lang="hu-HU" sz="2600" dirty="0" smtClean="0"/>
              <a:t>54 </a:t>
            </a:r>
            <a:r>
              <a:rPr lang="hu-HU" sz="2600" dirty="0" err="1" smtClean="0"/>
              <a:t>control</a:t>
            </a:r>
            <a:r>
              <a:rPr lang="hu-HU" sz="2600" dirty="0" smtClean="0"/>
              <a:t> </a:t>
            </a:r>
            <a:r>
              <a:rPr lang="hu-HU" sz="2600" dirty="0" err="1" smtClean="0"/>
              <a:t>procedures</a:t>
            </a:r>
            <a:r>
              <a:rPr lang="hu-HU" sz="2600" dirty="0" smtClean="0"/>
              <a:t> (25 </a:t>
            </a:r>
            <a:r>
              <a:rPr lang="hu-HU" sz="2600" dirty="0" err="1" smtClean="0"/>
              <a:t>ongoing</a:t>
            </a:r>
            <a:r>
              <a:rPr lang="hu-HU" sz="2600" dirty="0" smtClean="0"/>
              <a:t>)</a:t>
            </a:r>
          </a:p>
          <a:p>
            <a:pPr>
              <a:spcBef>
                <a:spcPct val="0"/>
              </a:spcBef>
            </a:pPr>
            <a:r>
              <a:rPr lang="hu-HU" sz="2600" dirty="0" smtClean="0"/>
              <a:t>44 </a:t>
            </a:r>
            <a:r>
              <a:rPr lang="hu-HU" sz="2600" dirty="0" err="1" smtClean="0"/>
              <a:t>denuncations</a:t>
            </a:r>
            <a:r>
              <a:rPr lang="hu-HU" sz="2600" dirty="0" smtClean="0"/>
              <a:t>/</a:t>
            </a:r>
            <a:r>
              <a:rPr lang="hu-HU" sz="2600" dirty="0" err="1" smtClean="0"/>
              <a:t>accusations</a:t>
            </a:r>
            <a:endParaRPr lang="hu-HU" sz="2600" dirty="0" smtClean="0"/>
          </a:p>
          <a:p>
            <a:pPr>
              <a:spcBef>
                <a:spcPct val="0"/>
              </a:spcBef>
            </a:pPr>
            <a:r>
              <a:rPr lang="hu-HU" sz="2600" dirty="0" smtClean="0"/>
              <a:t>4,6 </a:t>
            </a:r>
            <a:r>
              <a:rPr lang="hu-HU" sz="2600" dirty="0" err="1" smtClean="0"/>
              <a:t>Billion</a:t>
            </a:r>
            <a:r>
              <a:rPr lang="hu-HU" sz="2600" dirty="0" smtClean="0"/>
              <a:t> HUF (15,4 </a:t>
            </a:r>
            <a:r>
              <a:rPr lang="hu-HU" sz="2600" dirty="0" err="1" smtClean="0"/>
              <a:t>Million</a:t>
            </a:r>
            <a:r>
              <a:rPr lang="hu-HU" sz="2600" dirty="0" smtClean="0"/>
              <a:t> EUR) </a:t>
            </a:r>
            <a:r>
              <a:rPr lang="hu-HU" sz="2600" dirty="0" err="1" smtClean="0"/>
              <a:t>budgetary</a:t>
            </a:r>
            <a:r>
              <a:rPr lang="hu-HU" sz="2600" dirty="0" smtClean="0"/>
              <a:t> </a:t>
            </a:r>
            <a:r>
              <a:rPr lang="hu-HU" sz="2600" dirty="0" err="1" smtClean="0"/>
              <a:t>support</a:t>
            </a:r>
            <a:r>
              <a:rPr lang="hu-HU" sz="2600" dirty="0" smtClean="0"/>
              <a:t> </a:t>
            </a:r>
            <a:r>
              <a:rPr lang="hu-HU" sz="2600" dirty="0" err="1" smtClean="0"/>
              <a:t>repayed</a:t>
            </a:r>
            <a:r>
              <a:rPr lang="hu-HU" sz="2600" dirty="0" smtClean="0"/>
              <a:t> </a:t>
            </a:r>
            <a:r>
              <a:rPr lang="hu-HU" sz="2600" dirty="0" err="1" smtClean="0"/>
              <a:t>or</a:t>
            </a:r>
            <a:r>
              <a:rPr lang="hu-HU" sz="2600" dirty="0" smtClean="0"/>
              <a:t> </a:t>
            </a:r>
            <a:r>
              <a:rPr lang="hu-HU" sz="2600" dirty="0" err="1" smtClean="0"/>
              <a:t>restrained</a:t>
            </a:r>
            <a:endParaRPr lang="hu-HU" sz="2600" dirty="0" smtClean="0"/>
          </a:p>
          <a:p>
            <a:pPr>
              <a:spcBef>
                <a:spcPct val="0"/>
              </a:spcBef>
            </a:pPr>
            <a:r>
              <a:rPr lang="hu-HU" sz="2600" dirty="0" err="1" smtClean="0"/>
              <a:t>Proposal</a:t>
            </a:r>
            <a:r>
              <a:rPr lang="hu-HU" sz="2600" dirty="0" smtClean="0"/>
              <a:t> </a:t>
            </a:r>
            <a:r>
              <a:rPr lang="hu-HU" sz="2600" dirty="0" err="1" smtClean="0"/>
              <a:t>for</a:t>
            </a:r>
            <a:r>
              <a:rPr lang="hu-HU" sz="2600" dirty="0" smtClean="0"/>
              <a:t> </a:t>
            </a:r>
            <a:r>
              <a:rPr lang="hu-HU" sz="2600" dirty="0" err="1" smtClean="0"/>
              <a:t>repayment</a:t>
            </a:r>
            <a:r>
              <a:rPr lang="hu-HU" sz="2600" dirty="0" smtClean="0"/>
              <a:t> of 8,3 </a:t>
            </a:r>
            <a:r>
              <a:rPr lang="hu-HU" sz="2600" dirty="0" err="1" smtClean="0"/>
              <a:t>Billion</a:t>
            </a:r>
            <a:r>
              <a:rPr lang="hu-HU" sz="2600" dirty="0" smtClean="0"/>
              <a:t> HUF (27,8 </a:t>
            </a:r>
            <a:r>
              <a:rPr lang="hu-HU" sz="2600" dirty="0" err="1" smtClean="0"/>
              <a:t>Million</a:t>
            </a:r>
            <a:r>
              <a:rPr lang="hu-HU" sz="2600" dirty="0" smtClean="0"/>
              <a:t> EUR) </a:t>
            </a:r>
            <a:r>
              <a:rPr lang="hu-HU" sz="2600" dirty="0" err="1" smtClean="0"/>
              <a:t>support</a:t>
            </a:r>
            <a:r>
              <a:rPr lang="hu-HU" sz="2600" dirty="0" smtClean="0"/>
              <a:t> (</a:t>
            </a:r>
            <a:r>
              <a:rPr lang="hu-HU" sz="2600" dirty="0" err="1" smtClean="0"/>
              <a:t>because</a:t>
            </a:r>
            <a:r>
              <a:rPr lang="hu-HU" sz="2600" dirty="0" smtClean="0"/>
              <a:t> of </a:t>
            </a:r>
            <a:r>
              <a:rPr lang="hu-HU" sz="2600" dirty="0" err="1" smtClean="0"/>
              <a:t>malpractice</a:t>
            </a:r>
            <a:r>
              <a:rPr lang="hu-HU" sz="2600" dirty="0" smtClean="0"/>
              <a:t>)</a:t>
            </a:r>
          </a:p>
          <a:p>
            <a:pPr>
              <a:spcBef>
                <a:spcPct val="0"/>
              </a:spcBef>
            </a:pPr>
            <a:r>
              <a:rPr lang="hu-HU" sz="2600" dirty="0" smtClean="0"/>
              <a:t>8,01 </a:t>
            </a:r>
            <a:r>
              <a:rPr lang="hu-HU" sz="2600" dirty="0" err="1" smtClean="0"/>
              <a:t>Billion</a:t>
            </a:r>
            <a:r>
              <a:rPr lang="hu-HU" sz="2600" dirty="0" smtClean="0"/>
              <a:t> HUF (26,9 </a:t>
            </a:r>
            <a:r>
              <a:rPr lang="hu-HU" sz="2600" dirty="0" err="1" smtClean="0"/>
              <a:t>Million</a:t>
            </a:r>
            <a:r>
              <a:rPr lang="hu-HU" sz="2600" dirty="0" smtClean="0"/>
              <a:t> EUR) of civil </a:t>
            </a:r>
            <a:r>
              <a:rPr lang="hu-HU" sz="2600" dirty="0" err="1" smtClean="0"/>
              <a:t>law</a:t>
            </a:r>
            <a:r>
              <a:rPr lang="hu-HU" sz="2600" dirty="0" smtClean="0"/>
              <a:t> </a:t>
            </a:r>
            <a:r>
              <a:rPr lang="hu-HU" sz="2600" dirty="0" err="1" smtClean="0"/>
              <a:t>claims</a:t>
            </a:r>
            <a:r>
              <a:rPr lang="hu-HU" sz="2600" dirty="0" smtClean="0"/>
              <a:t> </a:t>
            </a:r>
            <a:r>
              <a:rPr lang="hu-HU" sz="2600" dirty="0" err="1" smtClean="0"/>
              <a:t>disclosed</a:t>
            </a:r>
            <a:r>
              <a:rPr lang="hu-HU" sz="2600" dirty="0" smtClean="0"/>
              <a:t>  </a:t>
            </a:r>
            <a:r>
              <a:rPr lang="hu-HU" sz="2600" dirty="0" err="1" smtClean="0"/>
              <a:t>behoving</a:t>
            </a:r>
            <a:r>
              <a:rPr lang="hu-HU" sz="2600" dirty="0" smtClean="0"/>
              <a:t> </a:t>
            </a:r>
            <a:r>
              <a:rPr lang="hu-HU" sz="2600" dirty="0" err="1" smtClean="0"/>
              <a:t>the</a:t>
            </a:r>
            <a:r>
              <a:rPr lang="hu-HU" sz="2600" dirty="0" smtClean="0"/>
              <a:t> </a:t>
            </a:r>
            <a:r>
              <a:rPr lang="hu-HU" sz="2600" dirty="0" err="1" smtClean="0"/>
              <a:t>state</a:t>
            </a:r>
            <a:endParaRPr lang="hu-HU" sz="2600" dirty="0" smtClean="0"/>
          </a:p>
          <a:p>
            <a:r>
              <a:rPr lang="hu-HU" sz="2600" dirty="0" smtClean="0"/>
              <a:t>31 </a:t>
            </a:r>
            <a:r>
              <a:rPr lang="hu-HU" sz="2600" dirty="0" err="1" smtClean="0"/>
              <a:t>Billion</a:t>
            </a:r>
            <a:r>
              <a:rPr lang="hu-HU" sz="2600" dirty="0" smtClean="0"/>
              <a:t> HUF (104 </a:t>
            </a:r>
            <a:r>
              <a:rPr lang="hu-HU" sz="2600" dirty="0" err="1" smtClean="0"/>
              <a:t>Million</a:t>
            </a:r>
            <a:r>
              <a:rPr lang="hu-HU" sz="2600" dirty="0" smtClean="0"/>
              <a:t> EUR) of </a:t>
            </a:r>
            <a:r>
              <a:rPr lang="hu-HU" sz="2600" dirty="0" err="1" smtClean="0"/>
              <a:t>financial</a:t>
            </a:r>
            <a:r>
              <a:rPr lang="hu-HU" sz="2600" dirty="0" smtClean="0"/>
              <a:t> </a:t>
            </a:r>
            <a:r>
              <a:rPr lang="hu-HU" sz="2600" dirty="0" err="1" smtClean="0"/>
              <a:t>damage</a:t>
            </a:r>
            <a:r>
              <a:rPr lang="hu-HU" sz="2600" dirty="0" smtClean="0"/>
              <a:t> </a:t>
            </a:r>
            <a:r>
              <a:rPr lang="hu-HU" sz="2600" dirty="0" err="1" smtClean="0"/>
              <a:t>caused</a:t>
            </a:r>
            <a:r>
              <a:rPr lang="hu-HU" sz="2600" dirty="0" smtClean="0"/>
              <a:t> </a:t>
            </a:r>
            <a:r>
              <a:rPr lang="hu-HU" sz="2600" dirty="0" err="1" smtClean="0"/>
              <a:t>by</a:t>
            </a:r>
            <a:r>
              <a:rPr lang="hu-HU" sz="2600" dirty="0" smtClean="0"/>
              <a:t> </a:t>
            </a:r>
            <a:r>
              <a:rPr lang="hu-HU" sz="2600" dirty="0" err="1" smtClean="0"/>
              <a:t>criminal</a:t>
            </a:r>
            <a:r>
              <a:rPr lang="hu-HU" sz="2600" dirty="0" smtClean="0"/>
              <a:t> </a:t>
            </a:r>
            <a:r>
              <a:rPr lang="hu-HU" sz="2600" dirty="0" err="1" smtClean="0"/>
              <a:t>activity</a:t>
            </a:r>
            <a:endParaRPr lang="hu-HU" sz="2600" dirty="0" smtClean="0"/>
          </a:p>
        </p:txBody>
      </p:sp>
      <p:sp>
        <p:nvSpPr>
          <p:cNvPr id="4" name="Dia számának helye 3"/>
          <p:cNvSpPr>
            <a:spLocks noGrp="1"/>
          </p:cNvSpPr>
          <p:nvPr>
            <p:ph type="sldNum" sz="quarter" idx="12"/>
          </p:nvPr>
        </p:nvSpPr>
        <p:spPr>
          <a:xfrm>
            <a:off x="8783638" y="6356350"/>
            <a:ext cx="395287" cy="501650"/>
          </a:xfrm>
        </p:spPr>
        <p:txBody>
          <a:bodyPr/>
          <a:lstStyle/>
          <a:p>
            <a:pPr>
              <a:defRPr/>
            </a:pPr>
            <a:fld id="{480E9DC8-44DE-4ACD-B56A-74D6B553D960}" type="slidenum">
              <a:rPr lang="hu-HU" sz="1000" smtClean="0">
                <a:solidFill>
                  <a:prstClr val="black"/>
                </a:solidFill>
              </a:rPr>
              <a:pPr>
                <a:defRPr/>
              </a:pPr>
              <a:t>26</a:t>
            </a:fld>
            <a:endParaRPr lang="hu-HU" sz="1000" dirty="0">
              <a:solidFill>
                <a:prstClr val="black"/>
              </a:solidFill>
            </a:endParaRPr>
          </a:p>
        </p:txBody>
      </p:sp>
    </p:spTree>
    <p:extLst>
      <p:ext uri="{BB962C8B-B14F-4D97-AF65-F5344CB8AC3E}">
        <p14:creationId xmlns:p14="http://schemas.microsoft.com/office/powerpoint/2010/main" xmlns="" val="155850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27</a:t>
            </a:fld>
            <a:endParaRPr lang="hu-HU" dirty="0">
              <a:solidFill>
                <a:prstClr val="black"/>
              </a:solidFill>
            </a:endParaRPr>
          </a:p>
        </p:txBody>
      </p:sp>
      <p:graphicFrame>
        <p:nvGraphicFramePr>
          <p:cNvPr id="5" name="Tartalom helye 4"/>
          <p:cNvGraphicFramePr>
            <a:graphicFrameLocks noGrp="1"/>
          </p:cNvGraphicFramePr>
          <p:nvPr>
            <p:ph idx="1"/>
            <p:extLst>
              <p:ext uri="{D42A27DB-BD31-4B8C-83A1-F6EECF244321}">
                <p14:modId xmlns:p14="http://schemas.microsoft.com/office/powerpoint/2010/main" xmlns="" val="1738407972"/>
              </p:ext>
            </p:extLst>
          </p:nvPr>
        </p:nvGraphicFramePr>
        <p:xfrm>
          <a:off x="457200" y="2420938"/>
          <a:ext cx="8229600" cy="3705225"/>
        </p:xfrm>
        <a:graphic>
          <a:graphicData uri="http://schemas.openxmlformats.org/drawingml/2006/chart">
            <c:chart xmlns:c="http://schemas.openxmlformats.org/drawingml/2006/chart" xmlns:r="http://schemas.openxmlformats.org/officeDocument/2006/relationships" r:id="rId2"/>
          </a:graphicData>
        </a:graphic>
      </p:graphicFrame>
      <p:sp>
        <p:nvSpPr>
          <p:cNvPr id="6" name="Szövegdoboz 5"/>
          <p:cNvSpPr txBox="1"/>
          <p:nvPr/>
        </p:nvSpPr>
        <p:spPr>
          <a:xfrm>
            <a:off x="683568" y="1484784"/>
            <a:ext cx="7704856" cy="954107"/>
          </a:xfrm>
          <a:prstGeom prst="rect">
            <a:avLst/>
          </a:prstGeom>
          <a:noFill/>
        </p:spPr>
        <p:txBody>
          <a:bodyPr wrap="square" rtlCol="0">
            <a:spAutoFit/>
          </a:bodyPr>
          <a:lstStyle/>
          <a:p>
            <a:pPr algn="ctr"/>
            <a:r>
              <a:rPr lang="hu-HU" sz="2800" b="1" dirty="0"/>
              <a:t>The </a:t>
            </a:r>
            <a:r>
              <a:rPr lang="hu-HU" sz="2800" b="1" dirty="0" err="1"/>
              <a:t>influence</a:t>
            </a:r>
            <a:r>
              <a:rPr lang="hu-HU" sz="2800" b="1" dirty="0"/>
              <a:t> of </a:t>
            </a:r>
            <a:r>
              <a:rPr lang="hu-HU" sz="2800" b="1" dirty="0" err="1"/>
              <a:t>the</a:t>
            </a:r>
            <a:r>
              <a:rPr lang="hu-HU" sz="2800" b="1" dirty="0"/>
              <a:t> GCO </a:t>
            </a:r>
            <a:r>
              <a:rPr lang="hu-HU" sz="2800" b="1" dirty="0" err="1"/>
              <a:t>control</a:t>
            </a:r>
            <a:r>
              <a:rPr lang="hu-HU" sz="2800" b="1" dirty="0"/>
              <a:t> </a:t>
            </a:r>
            <a:r>
              <a:rPr lang="hu-HU" sz="2800" b="1" dirty="0" err="1"/>
              <a:t>on</a:t>
            </a:r>
            <a:r>
              <a:rPr lang="hu-HU" sz="2800" b="1" dirty="0"/>
              <a:t> </a:t>
            </a:r>
            <a:r>
              <a:rPr lang="hu-HU" sz="2800" b="1" dirty="0" err="1"/>
              <a:t>the</a:t>
            </a:r>
            <a:r>
              <a:rPr lang="hu-HU" sz="2800" b="1" dirty="0"/>
              <a:t> </a:t>
            </a:r>
            <a:r>
              <a:rPr lang="hu-HU" sz="2800" b="1" dirty="0" err="1"/>
              <a:t>budget</a:t>
            </a:r>
            <a:r>
              <a:rPr lang="hu-HU" sz="2800" b="1" dirty="0"/>
              <a:t> (</a:t>
            </a:r>
            <a:r>
              <a:rPr lang="hu-HU" sz="2800" b="1" dirty="0" err="1"/>
              <a:t>million</a:t>
            </a:r>
            <a:r>
              <a:rPr lang="hu-HU" sz="2800" b="1" dirty="0"/>
              <a:t> EUR)</a:t>
            </a:r>
          </a:p>
        </p:txBody>
      </p:sp>
      <p:sp>
        <p:nvSpPr>
          <p:cNvPr id="8" name="Szövegdoboz 7"/>
          <p:cNvSpPr txBox="1"/>
          <p:nvPr/>
        </p:nvSpPr>
        <p:spPr>
          <a:xfrm>
            <a:off x="1553781" y="6061235"/>
            <a:ext cx="2232248" cy="553998"/>
          </a:xfrm>
          <a:prstGeom prst="rect">
            <a:avLst/>
          </a:prstGeom>
          <a:noFill/>
        </p:spPr>
        <p:txBody>
          <a:bodyPr wrap="square" rtlCol="0">
            <a:spAutoFit/>
          </a:bodyPr>
          <a:lstStyle/>
          <a:p>
            <a:pPr algn="ctr"/>
            <a:r>
              <a:rPr lang="hu-HU" dirty="0" smtClean="0"/>
              <a:t>70,1 </a:t>
            </a:r>
            <a:r>
              <a:rPr lang="hu-HU" sz="1200" dirty="0" err="1" smtClean="0"/>
              <a:t>improvement</a:t>
            </a:r>
            <a:r>
              <a:rPr lang="hu-HU" sz="1200" dirty="0" smtClean="0"/>
              <a:t> </a:t>
            </a:r>
            <a:r>
              <a:rPr lang="hu-HU" sz="1200" dirty="0" err="1" smtClean="0"/>
              <a:t>on</a:t>
            </a:r>
            <a:r>
              <a:rPr lang="hu-HU" sz="1200" dirty="0" smtClean="0"/>
              <a:t> </a:t>
            </a:r>
            <a:r>
              <a:rPr lang="hu-HU" sz="1200" dirty="0" err="1" smtClean="0"/>
              <a:t>the</a:t>
            </a:r>
            <a:r>
              <a:rPr lang="hu-HU" sz="1200" dirty="0" smtClean="0"/>
              <a:t> </a:t>
            </a:r>
            <a:r>
              <a:rPr lang="hu-HU" sz="1200" dirty="0" err="1" smtClean="0"/>
              <a:t>balance</a:t>
            </a:r>
            <a:r>
              <a:rPr lang="hu-HU" sz="1200" dirty="0" smtClean="0"/>
              <a:t> of </a:t>
            </a:r>
            <a:r>
              <a:rPr lang="hu-HU" sz="1200" dirty="0" err="1" smtClean="0"/>
              <a:t>the</a:t>
            </a:r>
            <a:r>
              <a:rPr lang="hu-HU" sz="1200" dirty="0" smtClean="0"/>
              <a:t> </a:t>
            </a:r>
            <a:r>
              <a:rPr lang="hu-HU" sz="1200" dirty="0" err="1" smtClean="0"/>
              <a:t>budget</a:t>
            </a:r>
            <a:endParaRPr lang="hu-HU" dirty="0"/>
          </a:p>
        </p:txBody>
      </p:sp>
      <p:sp>
        <p:nvSpPr>
          <p:cNvPr id="9" name="Szövegdoboz 8"/>
          <p:cNvSpPr txBox="1"/>
          <p:nvPr/>
        </p:nvSpPr>
        <p:spPr>
          <a:xfrm>
            <a:off x="1907704" y="5373216"/>
            <a:ext cx="1728192" cy="738664"/>
          </a:xfrm>
          <a:prstGeom prst="rect">
            <a:avLst/>
          </a:prstGeom>
          <a:noFill/>
        </p:spPr>
        <p:txBody>
          <a:bodyPr wrap="square" rtlCol="0">
            <a:spAutoFit/>
          </a:bodyPr>
          <a:lstStyle/>
          <a:p>
            <a:pPr algn="ctr"/>
            <a:r>
              <a:rPr lang="hu-HU" sz="1200" dirty="0" err="1" smtClean="0"/>
              <a:t>Budgetary</a:t>
            </a:r>
            <a:r>
              <a:rPr lang="hu-HU" sz="1200" dirty="0" smtClean="0"/>
              <a:t> </a:t>
            </a:r>
            <a:r>
              <a:rPr lang="hu-HU" sz="1200" dirty="0" err="1"/>
              <a:t>support</a:t>
            </a:r>
            <a:r>
              <a:rPr lang="hu-HU" sz="1200" dirty="0"/>
              <a:t> </a:t>
            </a:r>
            <a:r>
              <a:rPr lang="hu-HU" sz="1200" dirty="0" err="1"/>
              <a:t>repayed</a:t>
            </a:r>
            <a:r>
              <a:rPr lang="hu-HU" sz="1200" dirty="0"/>
              <a:t> </a:t>
            </a:r>
            <a:r>
              <a:rPr lang="hu-HU" sz="1200" dirty="0" err="1"/>
              <a:t>or</a:t>
            </a:r>
            <a:r>
              <a:rPr lang="hu-HU" sz="1200" dirty="0"/>
              <a:t> </a:t>
            </a:r>
            <a:r>
              <a:rPr lang="hu-HU" sz="1200" dirty="0" err="1"/>
              <a:t>restrained</a:t>
            </a:r>
            <a:endParaRPr lang="hu-HU" sz="1200" dirty="0"/>
          </a:p>
          <a:p>
            <a:endParaRPr lang="hu-HU" dirty="0"/>
          </a:p>
        </p:txBody>
      </p:sp>
      <p:sp>
        <p:nvSpPr>
          <p:cNvPr id="10" name="Szövegdoboz 9"/>
          <p:cNvSpPr txBox="1"/>
          <p:nvPr/>
        </p:nvSpPr>
        <p:spPr>
          <a:xfrm>
            <a:off x="1919939" y="4437112"/>
            <a:ext cx="1499933" cy="461665"/>
          </a:xfrm>
          <a:prstGeom prst="rect">
            <a:avLst/>
          </a:prstGeom>
          <a:noFill/>
        </p:spPr>
        <p:txBody>
          <a:bodyPr wrap="square" rtlCol="0">
            <a:spAutoFit/>
          </a:bodyPr>
          <a:lstStyle/>
          <a:p>
            <a:pPr algn="ctr"/>
            <a:r>
              <a:rPr lang="hu-HU" sz="1200" dirty="0" err="1"/>
              <a:t>Proposal</a:t>
            </a:r>
            <a:r>
              <a:rPr lang="hu-HU" sz="1200" dirty="0"/>
              <a:t> </a:t>
            </a:r>
            <a:r>
              <a:rPr lang="hu-HU" sz="1200" dirty="0" err="1"/>
              <a:t>for</a:t>
            </a:r>
            <a:r>
              <a:rPr lang="hu-HU" sz="1200" dirty="0"/>
              <a:t> </a:t>
            </a:r>
            <a:r>
              <a:rPr lang="hu-HU" sz="1200" dirty="0" err="1"/>
              <a:t>repayment</a:t>
            </a:r>
            <a:endParaRPr lang="hu-HU" sz="1200" dirty="0"/>
          </a:p>
        </p:txBody>
      </p:sp>
      <p:sp>
        <p:nvSpPr>
          <p:cNvPr id="11" name="Szövegdoboz 10"/>
          <p:cNvSpPr txBox="1"/>
          <p:nvPr/>
        </p:nvSpPr>
        <p:spPr>
          <a:xfrm>
            <a:off x="2021833" y="3270175"/>
            <a:ext cx="1499933" cy="461665"/>
          </a:xfrm>
          <a:prstGeom prst="rect">
            <a:avLst/>
          </a:prstGeom>
          <a:noFill/>
        </p:spPr>
        <p:txBody>
          <a:bodyPr wrap="square" rtlCol="0">
            <a:spAutoFit/>
          </a:bodyPr>
          <a:lstStyle/>
          <a:p>
            <a:pPr algn="ctr"/>
            <a:r>
              <a:rPr lang="hu-HU" sz="1200" dirty="0" smtClean="0"/>
              <a:t>Civil </a:t>
            </a:r>
            <a:r>
              <a:rPr lang="hu-HU" sz="1200" dirty="0" err="1"/>
              <a:t>law</a:t>
            </a:r>
            <a:r>
              <a:rPr lang="hu-HU" sz="1200" dirty="0"/>
              <a:t> </a:t>
            </a:r>
            <a:r>
              <a:rPr lang="hu-HU" sz="1200" dirty="0" err="1"/>
              <a:t>claims</a:t>
            </a:r>
            <a:r>
              <a:rPr lang="hu-HU" sz="1200" dirty="0"/>
              <a:t> </a:t>
            </a:r>
            <a:r>
              <a:rPr lang="hu-HU" sz="1200" dirty="0" err="1" smtClean="0"/>
              <a:t>disclosed</a:t>
            </a:r>
            <a:endParaRPr lang="hu-HU" sz="1200" dirty="0"/>
          </a:p>
        </p:txBody>
      </p:sp>
      <p:sp>
        <p:nvSpPr>
          <p:cNvPr id="12" name="Szövegdoboz 11"/>
          <p:cNvSpPr txBox="1"/>
          <p:nvPr/>
        </p:nvSpPr>
        <p:spPr>
          <a:xfrm>
            <a:off x="5713249" y="5188550"/>
            <a:ext cx="1728192" cy="923330"/>
          </a:xfrm>
          <a:prstGeom prst="rect">
            <a:avLst/>
          </a:prstGeom>
          <a:noFill/>
        </p:spPr>
        <p:txBody>
          <a:bodyPr wrap="square" rtlCol="0">
            <a:spAutoFit/>
          </a:bodyPr>
          <a:lstStyle/>
          <a:p>
            <a:pPr algn="ctr"/>
            <a:r>
              <a:rPr lang="hu-HU" sz="1200" dirty="0" err="1" smtClean="0"/>
              <a:t>Operational</a:t>
            </a:r>
            <a:r>
              <a:rPr lang="hu-HU" sz="1200" dirty="0" smtClean="0"/>
              <a:t> </a:t>
            </a:r>
            <a:r>
              <a:rPr lang="hu-HU" sz="1200" dirty="0" err="1" smtClean="0"/>
              <a:t>costs</a:t>
            </a:r>
            <a:r>
              <a:rPr lang="hu-HU" sz="1200" dirty="0" smtClean="0"/>
              <a:t> of GCO </a:t>
            </a:r>
            <a:r>
              <a:rPr lang="hu-HU" sz="1200" dirty="0" err="1" smtClean="0"/>
              <a:t>June</a:t>
            </a:r>
            <a:r>
              <a:rPr lang="hu-HU" sz="1200" dirty="0" smtClean="0"/>
              <a:t> 2010 – 31. December 2011.</a:t>
            </a:r>
            <a:endParaRPr lang="hu-HU" sz="1200" dirty="0"/>
          </a:p>
          <a:p>
            <a:endParaRPr lang="hu-HU" dirty="0"/>
          </a:p>
        </p:txBody>
      </p:sp>
    </p:spTree>
    <p:extLst>
      <p:ext uri="{BB962C8B-B14F-4D97-AF65-F5344CB8AC3E}">
        <p14:creationId xmlns:p14="http://schemas.microsoft.com/office/powerpoint/2010/main" xmlns="" val="3084865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2420888"/>
            <a:ext cx="8229600" cy="3705275"/>
          </a:xfrm>
        </p:spPr>
        <p:txBody>
          <a:bodyPr/>
          <a:lstStyle/>
          <a:p>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28</a:t>
            </a:fld>
            <a:endParaRPr lang="hu-HU">
              <a:solidFill>
                <a:prstClr val="black"/>
              </a:solidFill>
            </a:endParaRPr>
          </a:p>
        </p:txBody>
      </p:sp>
      <p:graphicFrame>
        <p:nvGraphicFramePr>
          <p:cNvPr id="6" name="Diagram 5"/>
          <p:cNvGraphicFramePr>
            <a:graphicFrameLocks/>
          </p:cNvGraphicFramePr>
          <p:nvPr>
            <p:extLst>
              <p:ext uri="{D42A27DB-BD31-4B8C-83A1-F6EECF244321}">
                <p14:modId xmlns:p14="http://schemas.microsoft.com/office/powerpoint/2010/main" xmlns="" val="792814693"/>
              </p:ext>
            </p:extLst>
          </p:nvPr>
        </p:nvGraphicFramePr>
        <p:xfrm>
          <a:off x="1403648" y="2708920"/>
          <a:ext cx="6480720" cy="3240360"/>
        </p:xfrm>
        <a:graphic>
          <a:graphicData uri="http://schemas.openxmlformats.org/drawingml/2006/chart">
            <c:chart xmlns:c="http://schemas.openxmlformats.org/drawingml/2006/chart" xmlns:r="http://schemas.openxmlformats.org/officeDocument/2006/relationships" r:id="rId2"/>
          </a:graphicData>
        </a:graphic>
      </p:graphicFrame>
      <p:sp>
        <p:nvSpPr>
          <p:cNvPr id="7" name="Szövegdoboz 6"/>
          <p:cNvSpPr txBox="1"/>
          <p:nvPr/>
        </p:nvSpPr>
        <p:spPr>
          <a:xfrm>
            <a:off x="395536" y="1519931"/>
            <a:ext cx="8280920" cy="954107"/>
          </a:xfrm>
          <a:prstGeom prst="rect">
            <a:avLst/>
          </a:prstGeom>
          <a:noFill/>
        </p:spPr>
        <p:txBody>
          <a:bodyPr wrap="square" rtlCol="0">
            <a:spAutoFit/>
          </a:bodyPr>
          <a:lstStyle/>
          <a:p>
            <a:pPr algn="ctr"/>
            <a:r>
              <a:rPr lang="hu-HU" sz="2800" b="1" dirty="0" err="1" smtClean="0"/>
              <a:t>Operational</a:t>
            </a:r>
            <a:r>
              <a:rPr lang="hu-HU" sz="2800" b="1" dirty="0" smtClean="0"/>
              <a:t> </a:t>
            </a:r>
            <a:r>
              <a:rPr lang="hu-HU" sz="2800" b="1" dirty="0" err="1" smtClean="0"/>
              <a:t>costs</a:t>
            </a:r>
            <a:r>
              <a:rPr lang="hu-HU" sz="2800" b="1" dirty="0" smtClean="0"/>
              <a:t> and </a:t>
            </a:r>
            <a:r>
              <a:rPr lang="hu-HU" sz="2800" b="1" dirty="0" err="1" smtClean="0"/>
              <a:t>influence</a:t>
            </a:r>
            <a:r>
              <a:rPr lang="hu-HU" sz="2800" b="1" dirty="0" smtClean="0"/>
              <a:t> </a:t>
            </a:r>
            <a:r>
              <a:rPr lang="hu-HU" sz="2800" b="1" dirty="0" err="1" smtClean="0"/>
              <a:t>on</a:t>
            </a:r>
            <a:r>
              <a:rPr lang="hu-HU" sz="2800" b="1" dirty="0" smtClean="0"/>
              <a:t> </a:t>
            </a:r>
            <a:r>
              <a:rPr lang="hu-HU" sz="2800" b="1" dirty="0" err="1" smtClean="0"/>
              <a:t>budget</a:t>
            </a:r>
            <a:r>
              <a:rPr lang="hu-HU" sz="2800" b="1" dirty="0" smtClean="0"/>
              <a:t>/</a:t>
            </a:r>
            <a:r>
              <a:rPr lang="hu-HU" sz="2800" b="1" dirty="0" err="1" smtClean="0"/>
              <a:t>person</a:t>
            </a:r>
            <a:endParaRPr lang="hu-HU" sz="2800" b="1" dirty="0" smtClean="0"/>
          </a:p>
          <a:p>
            <a:pPr algn="ctr"/>
            <a:r>
              <a:rPr lang="hu-HU" sz="2800" b="1" dirty="0" smtClean="0"/>
              <a:t>(</a:t>
            </a:r>
            <a:r>
              <a:rPr lang="hu-HU" sz="2800" b="1" dirty="0" err="1" smtClean="0"/>
              <a:t>thousand</a:t>
            </a:r>
            <a:r>
              <a:rPr lang="hu-HU" sz="2800" b="1" dirty="0" smtClean="0"/>
              <a:t> EUR)</a:t>
            </a:r>
            <a:endParaRPr lang="hu-HU" sz="2800" b="1" dirty="0"/>
          </a:p>
        </p:txBody>
      </p:sp>
      <p:sp>
        <p:nvSpPr>
          <p:cNvPr id="8" name="Szövegdoboz 7"/>
          <p:cNvSpPr txBox="1"/>
          <p:nvPr/>
        </p:nvSpPr>
        <p:spPr>
          <a:xfrm>
            <a:off x="2987824" y="5805264"/>
            <a:ext cx="1080120" cy="646331"/>
          </a:xfrm>
          <a:prstGeom prst="rect">
            <a:avLst/>
          </a:prstGeom>
          <a:noFill/>
        </p:spPr>
        <p:txBody>
          <a:bodyPr wrap="square" rtlCol="0">
            <a:spAutoFit/>
          </a:bodyPr>
          <a:lstStyle/>
          <a:p>
            <a:pPr algn="ctr"/>
            <a:r>
              <a:rPr lang="hu-HU" sz="1200" dirty="0" err="1" smtClean="0"/>
              <a:t>Operational</a:t>
            </a:r>
            <a:r>
              <a:rPr lang="hu-HU" sz="1200" dirty="0" smtClean="0"/>
              <a:t> </a:t>
            </a:r>
            <a:r>
              <a:rPr lang="hu-HU" sz="1200" dirty="0" err="1" smtClean="0"/>
              <a:t>cost</a:t>
            </a:r>
            <a:r>
              <a:rPr lang="hu-HU" sz="1200" dirty="0"/>
              <a:t> </a:t>
            </a:r>
            <a:r>
              <a:rPr lang="hu-HU" sz="1200" dirty="0" smtClean="0"/>
              <a:t>per </a:t>
            </a:r>
            <a:r>
              <a:rPr lang="hu-HU" sz="1200" dirty="0" err="1" smtClean="0"/>
              <a:t>person</a:t>
            </a:r>
            <a:endParaRPr lang="hu-HU" sz="1200" dirty="0"/>
          </a:p>
        </p:txBody>
      </p:sp>
      <p:sp>
        <p:nvSpPr>
          <p:cNvPr id="9" name="Szövegdoboz 8"/>
          <p:cNvSpPr txBox="1"/>
          <p:nvPr/>
        </p:nvSpPr>
        <p:spPr>
          <a:xfrm>
            <a:off x="5148064" y="5897596"/>
            <a:ext cx="1728192" cy="461665"/>
          </a:xfrm>
          <a:prstGeom prst="rect">
            <a:avLst/>
          </a:prstGeom>
          <a:noFill/>
        </p:spPr>
        <p:txBody>
          <a:bodyPr wrap="square" rtlCol="0">
            <a:spAutoFit/>
          </a:bodyPr>
          <a:lstStyle/>
          <a:p>
            <a:pPr algn="ctr"/>
            <a:r>
              <a:rPr lang="hu-HU" sz="1200" dirty="0" err="1" smtClean="0"/>
              <a:t>Influence</a:t>
            </a:r>
            <a:r>
              <a:rPr lang="hu-HU" sz="1200" dirty="0" smtClean="0"/>
              <a:t> </a:t>
            </a:r>
            <a:r>
              <a:rPr lang="hu-HU" sz="1200" dirty="0" err="1" smtClean="0"/>
              <a:t>on</a:t>
            </a:r>
            <a:r>
              <a:rPr lang="hu-HU" sz="1200" dirty="0" smtClean="0"/>
              <a:t> </a:t>
            </a:r>
            <a:r>
              <a:rPr lang="hu-HU" sz="1200" dirty="0" err="1" smtClean="0"/>
              <a:t>budget</a:t>
            </a:r>
            <a:r>
              <a:rPr lang="hu-HU" sz="1200" dirty="0" smtClean="0"/>
              <a:t> </a:t>
            </a:r>
          </a:p>
          <a:p>
            <a:pPr algn="ctr"/>
            <a:r>
              <a:rPr lang="hu-HU" sz="1200" dirty="0" smtClean="0"/>
              <a:t>per </a:t>
            </a:r>
            <a:r>
              <a:rPr lang="hu-HU" sz="1200" dirty="0" err="1" smtClean="0"/>
              <a:t>person</a:t>
            </a:r>
            <a:endParaRPr lang="hu-HU" sz="1200" dirty="0"/>
          </a:p>
        </p:txBody>
      </p:sp>
    </p:spTree>
    <p:extLst>
      <p:ext uri="{BB962C8B-B14F-4D97-AF65-F5344CB8AC3E}">
        <p14:creationId xmlns:p14="http://schemas.microsoft.com/office/powerpoint/2010/main" xmlns="" val="42877093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buNone/>
            </a:pPr>
            <a:endParaRPr lang="hu-HU" dirty="0" smtClean="0"/>
          </a:p>
          <a:p>
            <a:pPr marL="0" indent="0">
              <a:buNone/>
            </a:pPr>
            <a:endParaRPr lang="hu-HU" dirty="0"/>
          </a:p>
          <a:p>
            <a:pPr marL="0" indent="0">
              <a:buNone/>
            </a:pPr>
            <a:endParaRPr lang="hu-HU" dirty="0" smtClean="0"/>
          </a:p>
          <a:p>
            <a:pPr marL="514350" indent="-514350" algn="ctr">
              <a:buFont typeface="+mj-lt"/>
              <a:buAutoNum type="arabicPeriod" startAt="5"/>
            </a:pPr>
            <a:r>
              <a:rPr lang="hu-HU" b="1" dirty="0" smtClean="0"/>
              <a:t>GCO </a:t>
            </a:r>
            <a:r>
              <a:rPr lang="hu-HU" b="1" dirty="0" err="1" smtClean="0"/>
              <a:t>control</a:t>
            </a:r>
            <a:r>
              <a:rPr lang="hu-HU" b="1" dirty="0" smtClean="0"/>
              <a:t> </a:t>
            </a:r>
            <a:r>
              <a:rPr lang="hu-HU" b="1" dirty="0" err="1" smtClean="0"/>
              <a:t>procedures</a:t>
            </a:r>
            <a:endParaRPr lang="hu-HU"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29</a:t>
            </a:fld>
            <a:endParaRPr lang="hu-HU">
              <a:solidFill>
                <a:prstClr val="black"/>
              </a:solidFill>
            </a:endParaRPr>
          </a:p>
        </p:txBody>
      </p:sp>
    </p:spTree>
    <p:extLst>
      <p:ext uri="{BB962C8B-B14F-4D97-AF65-F5344CB8AC3E}">
        <p14:creationId xmlns:p14="http://schemas.microsoft.com/office/powerpoint/2010/main" xmlns="" val="3833011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514350" indent="-514350">
              <a:buFont typeface="+mj-lt"/>
              <a:buAutoNum type="arabicPeriod"/>
            </a:pPr>
            <a:endParaRPr lang="hu-HU" dirty="0" smtClean="0"/>
          </a:p>
          <a:p>
            <a:pPr marL="514350" indent="-514350">
              <a:buFont typeface="+mj-lt"/>
              <a:buAutoNum type="arabicPeriod"/>
            </a:pPr>
            <a:endParaRPr lang="hu-HU" dirty="0"/>
          </a:p>
          <a:p>
            <a:pPr marL="457200" indent="-457200" algn="ctr">
              <a:spcBef>
                <a:spcPct val="0"/>
              </a:spcBef>
              <a:buFont typeface="+mj-lt"/>
              <a:buAutoNum type="arabicPeriod"/>
              <a:defRPr/>
            </a:pPr>
            <a:r>
              <a:rPr lang="hu-HU" sz="3600" b="1" dirty="0" smtClean="0"/>
              <a:t>The </a:t>
            </a:r>
            <a:r>
              <a:rPr lang="hu-HU" sz="3600" b="1" dirty="0" err="1" smtClean="0"/>
              <a:t>presenting</a:t>
            </a:r>
            <a:r>
              <a:rPr lang="hu-HU" sz="3600" b="1" dirty="0" smtClean="0"/>
              <a:t> </a:t>
            </a:r>
            <a:r>
              <a:rPr lang="hu-HU" sz="3600" b="1" dirty="0"/>
              <a:t>of </a:t>
            </a:r>
            <a:r>
              <a:rPr lang="hu-HU" sz="3600" b="1" dirty="0" err="1" smtClean="0"/>
              <a:t>the</a:t>
            </a:r>
            <a:r>
              <a:rPr lang="hu-HU" sz="3600" b="1" dirty="0" smtClean="0"/>
              <a:t> GCO</a:t>
            </a:r>
            <a:endParaRPr lang="hu-HU" sz="3600"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3</a:t>
            </a:fld>
            <a:endParaRPr lang="hu-HU">
              <a:solidFill>
                <a:prstClr val="black"/>
              </a:solidFill>
            </a:endParaRPr>
          </a:p>
        </p:txBody>
      </p:sp>
    </p:spTree>
    <p:extLst>
      <p:ext uri="{BB962C8B-B14F-4D97-AF65-F5344CB8AC3E}">
        <p14:creationId xmlns:p14="http://schemas.microsoft.com/office/powerpoint/2010/main" xmlns="" val="932073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artalom helye 2"/>
          <p:cNvSpPr>
            <a:spLocks noGrp="1"/>
          </p:cNvSpPr>
          <p:nvPr>
            <p:ph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 typeface="Arial" charset="0"/>
              <a:buNone/>
            </a:pPr>
            <a:r>
              <a:rPr lang="hu-HU" sz="2400" dirty="0" smtClean="0"/>
              <a:t>The </a:t>
            </a:r>
            <a:r>
              <a:rPr lang="hu-HU" sz="2400" dirty="0" err="1" smtClean="0"/>
              <a:t>functioning</a:t>
            </a:r>
            <a:r>
              <a:rPr lang="hu-HU" sz="2400" dirty="0" smtClean="0"/>
              <a:t> of a </a:t>
            </a:r>
            <a:r>
              <a:rPr lang="hu-HU" sz="2400" dirty="0" err="1" smtClean="0"/>
              <a:t>public</a:t>
            </a:r>
            <a:r>
              <a:rPr lang="hu-HU" sz="2400" dirty="0" smtClean="0"/>
              <a:t> </a:t>
            </a:r>
            <a:r>
              <a:rPr lang="hu-HU" sz="2400" dirty="0" err="1" smtClean="0"/>
              <a:t>fundation</a:t>
            </a:r>
            <a:r>
              <a:rPr lang="hu-HU" sz="2400" dirty="0" smtClean="0"/>
              <a:t> 2006 - 2010</a:t>
            </a:r>
          </a:p>
        </p:txBody>
      </p:sp>
      <p:sp>
        <p:nvSpPr>
          <p:cNvPr id="5" name="Lekerekített téglalap 4"/>
          <p:cNvSpPr/>
          <p:nvPr/>
        </p:nvSpPr>
        <p:spPr>
          <a:xfrm>
            <a:off x="239866" y="3026498"/>
            <a:ext cx="1511300" cy="936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r>
              <a:rPr lang="hu-HU" dirty="0" err="1" smtClean="0">
                <a:solidFill>
                  <a:prstClr val="white"/>
                </a:solidFill>
              </a:rPr>
              <a:t>Ministry</a:t>
            </a:r>
            <a:r>
              <a:rPr lang="hu-HU" dirty="0" smtClean="0">
                <a:solidFill>
                  <a:prstClr val="white"/>
                </a:solidFill>
              </a:rPr>
              <a:t> </a:t>
            </a:r>
            <a:endParaRPr lang="hu-HU" dirty="0">
              <a:solidFill>
                <a:prstClr val="white"/>
              </a:solidFill>
            </a:endParaRPr>
          </a:p>
          <a:p>
            <a:pPr algn="ctr">
              <a:defRPr/>
            </a:pPr>
            <a:r>
              <a:rPr lang="hu-HU" dirty="0" err="1" smtClean="0">
                <a:solidFill>
                  <a:prstClr val="white"/>
                </a:solidFill>
              </a:rPr>
              <a:t>Support</a:t>
            </a:r>
            <a:r>
              <a:rPr lang="hu-HU" dirty="0" smtClean="0">
                <a:solidFill>
                  <a:prstClr val="white"/>
                </a:solidFill>
              </a:rPr>
              <a:t> </a:t>
            </a:r>
            <a:r>
              <a:rPr lang="hu-HU" dirty="0" err="1" smtClean="0">
                <a:solidFill>
                  <a:prstClr val="white"/>
                </a:solidFill>
              </a:rPr>
              <a:t>contract</a:t>
            </a:r>
            <a:endParaRPr lang="hu-HU" dirty="0">
              <a:solidFill>
                <a:prstClr val="white"/>
              </a:solidFill>
            </a:endParaRPr>
          </a:p>
        </p:txBody>
      </p:sp>
      <p:sp>
        <p:nvSpPr>
          <p:cNvPr id="10" name="Lekerekített téglalap 9"/>
          <p:cNvSpPr/>
          <p:nvPr/>
        </p:nvSpPr>
        <p:spPr>
          <a:xfrm>
            <a:off x="5071196" y="2132856"/>
            <a:ext cx="1512888" cy="504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hu-HU" dirty="0" err="1" smtClean="0">
                <a:solidFill>
                  <a:prstClr val="white"/>
                </a:solidFill>
              </a:rPr>
              <a:t>Artists</a:t>
            </a:r>
            <a:endParaRPr lang="hu-HU" dirty="0">
              <a:solidFill>
                <a:prstClr val="white"/>
              </a:solidFill>
            </a:endParaRPr>
          </a:p>
        </p:txBody>
      </p:sp>
      <p:sp>
        <p:nvSpPr>
          <p:cNvPr id="11" name="Lekerekített téglalap 10"/>
          <p:cNvSpPr/>
          <p:nvPr/>
        </p:nvSpPr>
        <p:spPr>
          <a:xfrm>
            <a:off x="2904925" y="3085378"/>
            <a:ext cx="1081087" cy="9350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r>
              <a:rPr lang="hu-HU" dirty="0" smtClean="0">
                <a:solidFill>
                  <a:prstClr val="white"/>
                </a:solidFill>
              </a:rPr>
              <a:t>Public </a:t>
            </a:r>
            <a:r>
              <a:rPr lang="hu-HU" dirty="0" err="1" smtClean="0">
                <a:solidFill>
                  <a:prstClr val="white"/>
                </a:solidFill>
              </a:rPr>
              <a:t>Fundation</a:t>
            </a:r>
            <a:endParaRPr lang="hu-HU" dirty="0">
              <a:solidFill>
                <a:prstClr val="white"/>
              </a:solidFill>
            </a:endParaRPr>
          </a:p>
        </p:txBody>
      </p:sp>
      <p:sp>
        <p:nvSpPr>
          <p:cNvPr id="12" name="Lekerekített téglalap 11"/>
          <p:cNvSpPr/>
          <p:nvPr/>
        </p:nvSpPr>
        <p:spPr>
          <a:xfrm>
            <a:off x="5174601" y="4071794"/>
            <a:ext cx="1512887" cy="466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hu-HU" dirty="0" err="1" smtClean="0">
                <a:solidFill>
                  <a:prstClr val="white"/>
                </a:solidFill>
              </a:rPr>
              <a:t>Banks</a:t>
            </a:r>
            <a:endParaRPr lang="hu-HU" dirty="0">
              <a:solidFill>
                <a:prstClr val="white"/>
              </a:solidFill>
            </a:endParaRPr>
          </a:p>
        </p:txBody>
      </p:sp>
      <p:sp>
        <p:nvSpPr>
          <p:cNvPr id="13" name="Jobbra nyíl 12"/>
          <p:cNvSpPr/>
          <p:nvPr/>
        </p:nvSpPr>
        <p:spPr>
          <a:xfrm>
            <a:off x="1876773" y="3264765"/>
            <a:ext cx="800100" cy="576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13320" name="Szövegdoboz 14"/>
          <p:cNvSpPr txBox="1">
            <a:spLocks noChangeArrowheads="1"/>
          </p:cNvSpPr>
          <p:nvPr/>
        </p:nvSpPr>
        <p:spPr bwMode="auto">
          <a:xfrm>
            <a:off x="1739900" y="2526329"/>
            <a:ext cx="131993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hu-HU" sz="1400" dirty="0">
                <a:solidFill>
                  <a:srgbClr val="000000"/>
                </a:solidFill>
              </a:rPr>
              <a:t>18,3 </a:t>
            </a:r>
            <a:r>
              <a:rPr lang="hu-HU" sz="1400" dirty="0" smtClean="0">
                <a:solidFill>
                  <a:srgbClr val="000000"/>
                </a:solidFill>
              </a:rPr>
              <a:t>Bill HUF =61,4 M EUR</a:t>
            </a:r>
            <a:endParaRPr lang="hu-HU" sz="1400" dirty="0">
              <a:solidFill>
                <a:srgbClr val="000000"/>
              </a:solidFill>
            </a:endParaRPr>
          </a:p>
        </p:txBody>
      </p:sp>
      <p:sp>
        <p:nvSpPr>
          <p:cNvPr id="13321" name="Szövegdoboz 15"/>
          <p:cNvSpPr txBox="1">
            <a:spLocks noChangeArrowheads="1"/>
          </p:cNvSpPr>
          <p:nvPr/>
        </p:nvSpPr>
        <p:spPr bwMode="auto">
          <a:xfrm>
            <a:off x="4095290" y="2787939"/>
            <a:ext cx="124506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hu-HU" sz="1400" dirty="0">
                <a:solidFill>
                  <a:srgbClr val="000000"/>
                </a:solidFill>
              </a:rPr>
              <a:t>21,3 </a:t>
            </a:r>
            <a:r>
              <a:rPr lang="hu-HU" sz="1400" dirty="0" smtClean="0">
                <a:solidFill>
                  <a:srgbClr val="000000"/>
                </a:solidFill>
              </a:rPr>
              <a:t>Bill HUF = 71,4 M EUR</a:t>
            </a:r>
            <a:endParaRPr lang="hu-HU" sz="1400" dirty="0">
              <a:solidFill>
                <a:srgbClr val="000000"/>
              </a:solidFill>
            </a:endParaRPr>
          </a:p>
        </p:txBody>
      </p:sp>
      <p:sp>
        <p:nvSpPr>
          <p:cNvPr id="24" name="Jobbra nyíl 23"/>
          <p:cNvSpPr/>
          <p:nvPr/>
        </p:nvSpPr>
        <p:spPr>
          <a:xfrm>
            <a:off x="6897688" y="2852936"/>
            <a:ext cx="576262" cy="1004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solidFill>
                <a:prstClr val="white"/>
              </a:solidFill>
            </a:endParaRPr>
          </a:p>
        </p:txBody>
      </p:sp>
      <p:sp>
        <p:nvSpPr>
          <p:cNvPr id="13323" name="Szövegdoboz 24"/>
          <p:cNvSpPr txBox="1">
            <a:spLocks noChangeArrowheads="1"/>
          </p:cNvSpPr>
          <p:nvPr/>
        </p:nvSpPr>
        <p:spPr bwMode="auto">
          <a:xfrm>
            <a:off x="7702549" y="2987065"/>
            <a:ext cx="1261939"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hu-HU" sz="1400" dirty="0">
                <a:solidFill>
                  <a:srgbClr val="000000"/>
                </a:solidFill>
              </a:rPr>
              <a:t>5,1 </a:t>
            </a:r>
            <a:r>
              <a:rPr lang="hu-HU" sz="1400" dirty="0" smtClean="0">
                <a:solidFill>
                  <a:srgbClr val="000000"/>
                </a:solidFill>
              </a:rPr>
              <a:t>Bill HUF = 17,1 M EUR bank </a:t>
            </a:r>
            <a:r>
              <a:rPr lang="hu-HU" sz="1400" dirty="0" err="1" smtClean="0">
                <a:solidFill>
                  <a:srgbClr val="000000"/>
                </a:solidFill>
              </a:rPr>
              <a:t>debt</a:t>
            </a:r>
            <a:endParaRPr lang="hu-HU" sz="1400" dirty="0">
              <a:solidFill>
                <a:srgbClr val="000000"/>
              </a:solidFill>
            </a:endParaRPr>
          </a:p>
        </p:txBody>
      </p:sp>
      <p:cxnSp>
        <p:nvCxnSpPr>
          <p:cNvPr id="35" name="Görbe összekötő 34"/>
          <p:cNvCxnSpPr>
            <a:stCxn id="11" idx="2"/>
            <a:endCxn id="12" idx="1"/>
          </p:cNvCxnSpPr>
          <p:nvPr/>
        </p:nvCxnSpPr>
        <p:spPr>
          <a:xfrm rot="16200000" flipH="1">
            <a:off x="4167665" y="3298220"/>
            <a:ext cx="284741" cy="1729132"/>
          </a:xfrm>
          <a:prstGeom prst="curvedConnector2">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Görbe összekötő 39"/>
          <p:cNvCxnSpPr>
            <a:stCxn id="11" idx="0"/>
            <a:endCxn id="10" idx="1"/>
          </p:cNvCxnSpPr>
          <p:nvPr/>
        </p:nvCxnSpPr>
        <p:spPr>
          <a:xfrm rot="5400000" flipH="1" flipV="1">
            <a:off x="3908278" y="1922461"/>
            <a:ext cx="700109" cy="1625727"/>
          </a:xfrm>
          <a:prstGeom prst="curvedConnector2">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326" name="Szövegdoboz 40"/>
          <p:cNvSpPr txBox="1">
            <a:spLocks noChangeArrowheads="1"/>
          </p:cNvSpPr>
          <p:nvPr/>
        </p:nvSpPr>
        <p:spPr bwMode="auto">
          <a:xfrm>
            <a:off x="5364956" y="2852936"/>
            <a:ext cx="1238250"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hu-HU" sz="1400" dirty="0" err="1" smtClean="0">
                <a:solidFill>
                  <a:srgbClr val="000000"/>
                </a:solidFill>
              </a:rPr>
              <a:t>Credits</a:t>
            </a:r>
            <a:r>
              <a:rPr lang="hu-HU" sz="1400" dirty="0" smtClean="0">
                <a:solidFill>
                  <a:srgbClr val="000000"/>
                </a:solidFill>
              </a:rPr>
              <a:t>, </a:t>
            </a:r>
            <a:r>
              <a:rPr lang="hu-HU" sz="1400" dirty="0" err="1" smtClean="0">
                <a:solidFill>
                  <a:srgbClr val="000000"/>
                </a:solidFill>
              </a:rPr>
              <a:t>assignments</a:t>
            </a:r>
            <a:r>
              <a:rPr lang="hu-HU" sz="1400" dirty="0" smtClean="0">
                <a:solidFill>
                  <a:srgbClr val="000000"/>
                </a:solidFill>
              </a:rPr>
              <a:t>– </a:t>
            </a:r>
            <a:r>
              <a:rPr lang="hu-HU" sz="1400" dirty="0" err="1" smtClean="0">
                <a:solidFill>
                  <a:srgbClr val="000000"/>
                </a:solidFill>
              </a:rPr>
              <a:t>unlawful</a:t>
            </a:r>
            <a:endParaRPr lang="hu-HU" sz="1400" dirty="0">
              <a:solidFill>
                <a:srgbClr val="000000"/>
              </a:solidFill>
            </a:endParaRPr>
          </a:p>
        </p:txBody>
      </p:sp>
      <p:cxnSp>
        <p:nvCxnSpPr>
          <p:cNvPr id="25" name="Egyenes összekötő nyíllal 24"/>
          <p:cNvCxnSpPr/>
          <p:nvPr/>
        </p:nvCxnSpPr>
        <p:spPr>
          <a:xfrm>
            <a:off x="5340350" y="2637681"/>
            <a:ext cx="0" cy="1437432"/>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sp>
        <p:nvSpPr>
          <p:cNvPr id="21" name="Szövegdoboz 20"/>
          <p:cNvSpPr txBox="1"/>
          <p:nvPr/>
        </p:nvSpPr>
        <p:spPr>
          <a:xfrm>
            <a:off x="476018" y="4869160"/>
            <a:ext cx="6183311" cy="1169551"/>
          </a:xfrm>
          <a:prstGeom prst="rect">
            <a:avLst/>
          </a:prstGeom>
          <a:noFill/>
        </p:spPr>
        <p:txBody>
          <a:bodyPr wrap="square" rtlCol="0">
            <a:spAutoFit/>
          </a:bodyPr>
          <a:lstStyle/>
          <a:p>
            <a:pPr algn="just"/>
            <a:r>
              <a:rPr lang="hu-HU" sz="1400" b="1" dirty="0" err="1" smtClean="0"/>
              <a:t>Ministry</a:t>
            </a:r>
            <a:r>
              <a:rPr lang="hu-HU" sz="1400" dirty="0" smtClean="0"/>
              <a:t>: </a:t>
            </a:r>
            <a:r>
              <a:rPr lang="hu-HU" sz="1400" dirty="0" err="1" smtClean="0"/>
              <a:t>unfunded</a:t>
            </a:r>
            <a:r>
              <a:rPr lang="hu-HU" sz="1400" dirty="0" smtClean="0"/>
              <a:t> </a:t>
            </a:r>
            <a:r>
              <a:rPr lang="hu-HU" sz="1400" dirty="0" err="1" smtClean="0"/>
              <a:t>longterm</a:t>
            </a:r>
            <a:r>
              <a:rPr lang="hu-HU" sz="1400" dirty="0" smtClean="0"/>
              <a:t> </a:t>
            </a:r>
            <a:r>
              <a:rPr lang="hu-HU" sz="1400" dirty="0" err="1" smtClean="0"/>
              <a:t>commitments</a:t>
            </a:r>
            <a:r>
              <a:rPr lang="hu-HU" sz="1400" dirty="0" smtClean="0"/>
              <a:t>, </a:t>
            </a:r>
            <a:r>
              <a:rPr lang="hu-HU" sz="1400" dirty="0" err="1" smtClean="0"/>
              <a:t>acceptance</a:t>
            </a:r>
            <a:r>
              <a:rPr lang="hu-HU" sz="1400" dirty="0"/>
              <a:t> of </a:t>
            </a:r>
            <a:r>
              <a:rPr lang="hu-HU" sz="1400" dirty="0" err="1"/>
              <a:t>irregular</a:t>
            </a:r>
            <a:r>
              <a:rPr lang="hu-HU" sz="1400" dirty="0"/>
              <a:t> </a:t>
            </a:r>
            <a:r>
              <a:rPr lang="hu-HU" sz="1400" dirty="0" err="1" smtClean="0"/>
              <a:t>pay-offs</a:t>
            </a:r>
            <a:endParaRPr lang="hu-HU" sz="1400" dirty="0" smtClean="0"/>
          </a:p>
          <a:p>
            <a:pPr algn="just"/>
            <a:r>
              <a:rPr lang="hu-HU" sz="1400" b="1" dirty="0" smtClean="0"/>
              <a:t>Public </a:t>
            </a:r>
            <a:r>
              <a:rPr lang="hu-HU" sz="1400" b="1" dirty="0" err="1" smtClean="0"/>
              <a:t>Fundation</a:t>
            </a:r>
            <a:r>
              <a:rPr lang="hu-HU" sz="1400" dirty="0" smtClean="0"/>
              <a:t>: </a:t>
            </a:r>
            <a:r>
              <a:rPr lang="hu-HU" sz="1400" dirty="0" err="1" smtClean="0"/>
              <a:t>supports</a:t>
            </a:r>
            <a:r>
              <a:rPr lang="hu-HU" sz="1400" dirty="0" smtClean="0"/>
              <a:t> </a:t>
            </a:r>
            <a:r>
              <a:rPr lang="hu-HU" sz="1400" dirty="0" err="1" smtClean="0"/>
              <a:t>exceeding</a:t>
            </a:r>
            <a:r>
              <a:rPr lang="hu-HU" sz="1400" dirty="0" smtClean="0"/>
              <a:t> </a:t>
            </a:r>
            <a:r>
              <a:rPr lang="hu-HU" sz="1400" dirty="0" err="1" smtClean="0"/>
              <a:t>the</a:t>
            </a:r>
            <a:r>
              <a:rPr lang="hu-HU" sz="1400" dirty="0" smtClean="0"/>
              <a:t> </a:t>
            </a:r>
            <a:r>
              <a:rPr lang="hu-HU" sz="1400" dirty="0" err="1" smtClean="0"/>
              <a:t>budget</a:t>
            </a:r>
            <a:r>
              <a:rPr lang="hu-HU" sz="1400" dirty="0" smtClean="0"/>
              <a:t>, </a:t>
            </a:r>
            <a:r>
              <a:rPr lang="hu-HU" sz="1400" dirty="0" err="1" smtClean="0"/>
              <a:t>overspending</a:t>
            </a:r>
            <a:r>
              <a:rPr lang="hu-HU" sz="1400" dirty="0" smtClean="0"/>
              <a:t> </a:t>
            </a:r>
            <a:r>
              <a:rPr lang="hu-HU" sz="1400" dirty="0" err="1" smtClean="0"/>
              <a:t>operational</a:t>
            </a:r>
            <a:r>
              <a:rPr lang="hu-HU" sz="1400" dirty="0" smtClean="0"/>
              <a:t> </a:t>
            </a:r>
            <a:r>
              <a:rPr lang="hu-HU" sz="1400" dirty="0" err="1" smtClean="0"/>
              <a:t>costs</a:t>
            </a:r>
            <a:r>
              <a:rPr lang="hu-HU" sz="1400" dirty="0" smtClean="0"/>
              <a:t>, </a:t>
            </a:r>
            <a:r>
              <a:rPr lang="hu-HU" sz="1400" dirty="0" err="1" smtClean="0"/>
              <a:t>causless</a:t>
            </a:r>
            <a:r>
              <a:rPr lang="hu-HU" sz="1400" dirty="0" smtClean="0"/>
              <a:t> </a:t>
            </a:r>
            <a:r>
              <a:rPr lang="hu-HU" sz="1400" dirty="0" err="1" smtClean="0"/>
              <a:t>payments</a:t>
            </a:r>
            <a:r>
              <a:rPr lang="hu-HU" sz="1400" dirty="0" smtClean="0"/>
              <a:t> of </a:t>
            </a:r>
            <a:r>
              <a:rPr lang="hu-HU" sz="1400" dirty="0" err="1" smtClean="0"/>
              <a:t>contracts</a:t>
            </a:r>
            <a:r>
              <a:rPr lang="hu-HU" sz="1400" dirty="0" smtClean="0"/>
              <a:t>, </a:t>
            </a:r>
            <a:r>
              <a:rPr lang="hu-HU" sz="1400" dirty="0" err="1" smtClean="0"/>
              <a:t>irregularly</a:t>
            </a:r>
            <a:r>
              <a:rPr lang="hu-HU" sz="1400" dirty="0" smtClean="0"/>
              <a:t> </a:t>
            </a:r>
            <a:r>
              <a:rPr lang="hu-HU" sz="1400" dirty="0" err="1" smtClean="0"/>
              <a:t>given</a:t>
            </a:r>
            <a:r>
              <a:rPr lang="hu-HU" sz="1400" dirty="0" smtClean="0"/>
              <a:t> art </a:t>
            </a:r>
            <a:r>
              <a:rPr lang="hu-HU" sz="1400" dirty="0" err="1" smtClean="0"/>
              <a:t>awards</a:t>
            </a:r>
            <a:r>
              <a:rPr lang="hu-HU" sz="1400" dirty="0" smtClean="0"/>
              <a:t>, </a:t>
            </a:r>
            <a:r>
              <a:rPr lang="hu-HU" sz="1400" dirty="0" err="1" smtClean="0"/>
              <a:t>irregular</a:t>
            </a:r>
            <a:r>
              <a:rPr lang="hu-HU" sz="1400" dirty="0" smtClean="0"/>
              <a:t> interest </a:t>
            </a:r>
            <a:r>
              <a:rPr lang="hu-HU" sz="1400" dirty="0" err="1" smtClean="0"/>
              <a:t>subsidy</a:t>
            </a:r>
            <a:r>
              <a:rPr lang="hu-HU" sz="1400" dirty="0" smtClean="0"/>
              <a:t>, </a:t>
            </a:r>
            <a:r>
              <a:rPr lang="hu-HU" sz="1400" dirty="0" err="1" smtClean="0"/>
              <a:t>irregularly</a:t>
            </a:r>
            <a:r>
              <a:rPr lang="hu-HU" sz="1400" dirty="0" smtClean="0"/>
              <a:t> </a:t>
            </a:r>
            <a:r>
              <a:rPr lang="hu-HU" sz="1400" dirty="0" err="1" smtClean="0"/>
              <a:t>given</a:t>
            </a:r>
            <a:r>
              <a:rPr lang="hu-HU" sz="1400" dirty="0" smtClean="0"/>
              <a:t> art </a:t>
            </a:r>
            <a:r>
              <a:rPr lang="hu-HU" sz="1400" dirty="0" err="1" smtClean="0"/>
              <a:t>supports</a:t>
            </a:r>
            <a:r>
              <a:rPr lang="hu-HU" sz="1400" dirty="0" smtClean="0"/>
              <a:t>, 1,3 Bill HUF (4,3 M EUR) </a:t>
            </a:r>
            <a:r>
              <a:rPr lang="hu-HU" sz="1400" dirty="0" err="1" smtClean="0"/>
              <a:t>assets</a:t>
            </a:r>
            <a:r>
              <a:rPr lang="hu-HU" sz="1400" dirty="0" smtClean="0"/>
              <a:t> </a:t>
            </a:r>
            <a:r>
              <a:rPr lang="hu-HU" sz="1400" dirty="0" err="1" smtClean="0"/>
              <a:t>from</a:t>
            </a:r>
            <a:r>
              <a:rPr lang="hu-HU" sz="1400" dirty="0" smtClean="0"/>
              <a:t> </a:t>
            </a:r>
            <a:r>
              <a:rPr lang="hu-HU" sz="1400" dirty="0" err="1" smtClean="0"/>
              <a:t>refundable</a:t>
            </a:r>
            <a:r>
              <a:rPr lang="hu-HU" sz="1400" dirty="0" smtClean="0"/>
              <a:t> </a:t>
            </a:r>
            <a:r>
              <a:rPr lang="hu-HU" sz="1400" dirty="0" err="1" smtClean="0"/>
              <a:t>supports</a:t>
            </a:r>
            <a:r>
              <a:rPr lang="hu-HU" sz="1400" dirty="0" smtClean="0"/>
              <a:t>, </a:t>
            </a:r>
            <a:r>
              <a:rPr lang="hu-HU" sz="1400" dirty="0" err="1" smtClean="0"/>
              <a:t>ignoring</a:t>
            </a:r>
            <a:r>
              <a:rPr lang="hu-HU" sz="1400" dirty="0" smtClean="0"/>
              <a:t> </a:t>
            </a:r>
            <a:r>
              <a:rPr lang="hu-HU" sz="1400" dirty="0" err="1" smtClean="0"/>
              <a:t>public</a:t>
            </a:r>
            <a:r>
              <a:rPr lang="hu-HU" sz="1400" dirty="0" smtClean="0"/>
              <a:t> </a:t>
            </a:r>
            <a:r>
              <a:rPr lang="hu-HU" sz="1400" dirty="0" err="1" smtClean="0"/>
              <a:t>procurement</a:t>
            </a:r>
            <a:r>
              <a:rPr lang="hu-HU" sz="1400" dirty="0" smtClean="0"/>
              <a:t> </a:t>
            </a:r>
            <a:r>
              <a:rPr lang="hu-HU" sz="1400" dirty="0" err="1" smtClean="0"/>
              <a:t>procedure</a:t>
            </a:r>
            <a:r>
              <a:rPr lang="hu-HU" sz="1400" dirty="0" smtClean="0"/>
              <a:t> </a:t>
            </a:r>
            <a:endParaRPr lang="hu-HU" sz="1400" dirty="0"/>
          </a:p>
        </p:txBody>
      </p:sp>
      <p:sp>
        <p:nvSpPr>
          <p:cNvPr id="22" name="Jobbra nyíl 21"/>
          <p:cNvSpPr/>
          <p:nvPr/>
        </p:nvSpPr>
        <p:spPr>
          <a:xfrm>
            <a:off x="6732240" y="5157192"/>
            <a:ext cx="576064" cy="502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3" name="Szövegdoboz 22"/>
          <p:cNvSpPr txBox="1"/>
          <p:nvPr/>
        </p:nvSpPr>
        <p:spPr>
          <a:xfrm>
            <a:off x="7452320" y="4500498"/>
            <a:ext cx="1296144" cy="2031325"/>
          </a:xfrm>
          <a:prstGeom prst="rect">
            <a:avLst/>
          </a:prstGeom>
          <a:noFill/>
        </p:spPr>
        <p:txBody>
          <a:bodyPr wrap="square" rtlCol="0">
            <a:spAutoFit/>
          </a:bodyPr>
          <a:lstStyle/>
          <a:p>
            <a:pPr algn="ctr"/>
            <a:r>
              <a:rPr lang="hu-HU" sz="1400" dirty="0"/>
              <a:t>3,7 </a:t>
            </a:r>
            <a:r>
              <a:rPr lang="hu-HU" sz="1400" dirty="0" smtClean="0"/>
              <a:t>Bill HUF </a:t>
            </a:r>
            <a:r>
              <a:rPr lang="hu-HU" sz="1400" dirty="0" err="1"/>
              <a:t>repayment</a:t>
            </a:r>
            <a:r>
              <a:rPr lang="hu-HU" sz="1400" dirty="0"/>
              <a:t> of </a:t>
            </a:r>
            <a:r>
              <a:rPr lang="hu-HU" sz="1400" dirty="0" err="1"/>
              <a:t>support</a:t>
            </a:r>
            <a:r>
              <a:rPr lang="hu-HU" sz="1400" dirty="0"/>
              <a:t>,</a:t>
            </a:r>
          </a:p>
          <a:p>
            <a:pPr algn="ctr"/>
            <a:r>
              <a:rPr lang="hu-HU" sz="1400" dirty="0" err="1"/>
              <a:t>accusation</a:t>
            </a:r>
            <a:r>
              <a:rPr lang="hu-HU" sz="1400" dirty="0"/>
              <a:t> of </a:t>
            </a:r>
            <a:r>
              <a:rPr lang="hu-HU" sz="1400" dirty="0" err="1"/>
              <a:t>misappropriation</a:t>
            </a:r>
            <a:r>
              <a:rPr lang="hu-HU" sz="1400" dirty="0"/>
              <a:t>,</a:t>
            </a:r>
            <a:endParaRPr lang="hu-HU" sz="1400" dirty="0" smtClean="0"/>
          </a:p>
          <a:p>
            <a:pPr algn="ctr"/>
            <a:r>
              <a:rPr lang="hu-HU" sz="1400" dirty="0" smtClean="0"/>
              <a:t>3 M HUF </a:t>
            </a:r>
            <a:r>
              <a:rPr lang="hu-HU" sz="1400" dirty="0" err="1" smtClean="0"/>
              <a:t>public</a:t>
            </a:r>
            <a:r>
              <a:rPr lang="hu-HU" sz="1400" dirty="0" smtClean="0"/>
              <a:t> </a:t>
            </a:r>
            <a:r>
              <a:rPr lang="hu-HU" sz="1400" dirty="0" err="1" smtClean="0"/>
              <a:t>procurement</a:t>
            </a:r>
            <a:r>
              <a:rPr lang="hu-HU" sz="1400" dirty="0" smtClean="0"/>
              <a:t> </a:t>
            </a:r>
            <a:r>
              <a:rPr lang="hu-HU" sz="1400" dirty="0" err="1" smtClean="0"/>
              <a:t>fine</a:t>
            </a:r>
            <a:endParaRPr lang="hu-HU" sz="1400" dirty="0"/>
          </a:p>
        </p:txBody>
      </p:sp>
    </p:spTree>
    <p:extLst>
      <p:ext uri="{BB962C8B-B14F-4D97-AF65-F5344CB8AC3E}">
        <p14:creationId xmlns:p14="http://schemas.microsoft.com/office/powerpoint/2010/main" xmlns="" val="33830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endParaRPr lang="hu-HU" dirty="0" smtClean="0"/>
          </a:p>
          <a:p>
            <a:endParaRPr lang="hu-HU" dirty="0"/>
          </a:p>
          <a:p>
            <a:endParaRPr lang="hu-HU" dirty="0" smtClean="0"/>
          </a:p>
          <a:p>
            <a:pPr marL="0" indent="0" algn="ctr">
              <a:buNone/>
            </a:pPr>
            <a:r>
              <a:rPr lang="hu-HU" b="1" dirty="0" err="1" smtClean="0"/>
              <a:t>Thank</a:t>
            </a:r>
            <a:r>
              <a:rPr lang="hu-HU" b="1" dirty="0" smtClean="0"/>
              <a:t> </a:t>
            </a:r>
            <a:r>
              <a:rPr lang="hu-HU" b="1" dirty="0" err="1" smtClean="0"/>
              <a:t>you</a:t>
            </a:r>
            <a:r>
              <a:rPr lang="hu-HU" b="1" dirty="0" smtClean="0"/>
              <a:t> </a:t>
            </a:r>
            <a:r>
              <a:rPr lang="hu-HU" b="1" dirty="0" err="1" smtClean="0"/>
              <a:t>for</a:t>
            </a:r>
            <a:r>
              <a:rPr lang="hu-HU" b="1" dirty="0" smtClean="0"/>
              <a:t> </a:t>
            </a:r>
            <a:r>
              <a:rPr lang="hu-HU" b="1" dirty="0" err="1" smtClean="0"/>
              <a:t>your</a:t>
            </a:r>
            <a:r>
              <a:rPr lang="hu-HU" b="1" dirty="0" smtClean="0"/>
              <a:t> </a:t>
            </a:r>
            <a:r>
              <a:rPr lang="hu-HU" b="1" dirty="0" err="1" smtClean="0"/>
              <a:t>attention</a:t>
            </a:r>
            <a:r>
              <a:rPr lang="hu-HU" b="1" dirty="0" smtClean="0"/>
              <a:t>.</a:t>
            </a:r>
            <a:endParaRPr lang="hu-HU" b="1"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31</a:t>
            </a:fld>
            <a:endParaRPr lang="hu-HU">
              <a:solidFill>
                <a:prstClr val="black"/>
              </a:solidFill>
            </a:endParaRPr>
          </a:p>
        </p:txBody>
      </p:sp>
    </p:spTree>
    <p:extLst>
      <p:ext uri="{BB962C8B-B14F-4D97-AF65-F5344CB8AC3E}">
        <p14:creationId xmlns:p14="http://schemas.microsoft.com/office/powerpoint/2010/main" xmlns="" val="36702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556792"/>
            <a:ext cx="8229600" cy="634082"/>
          </a:xfrm>
        </p:spPr>
        <p:txBody>
          <a:bodyPr/>
          <a:lstStyle/>
          <a:p>
            <a:r>
              <a:rPr lang="hu-HU" sz="3600" cap="small" dirty="0" smtClean="0">
                <a:solidFill>
                  <a:prstClr val="black"/>
                </a:solidFill>
              </a:rPr>
              <a:t>The </a:t>
            </a:r>
            <a:r>
              <a:rPr lang="hu-HU" sz="3600" cap="small" dirty="0" err="1" smtClean="0">
                <a:solidFill>
                  <a:prstClr val="black"/>
                </a:solidFill>
              </a:rPr>
              <a:t>Control</a:t>
            </a:r>
            <a:r>
              <a:rPr lang="hu-HU" sz="3600" cap="small" dirty="0" smtClean="0">
                <a:solidFill>
                  <a:prstClr val="black"/>
                </a:solidFill>
              </a:rPr>
              <a:t> System of </a:t>
            </a:r>
            <a:r>
              <a:rPr lang="hu-HU" sz="3600" cap="small" dirty="0" err="1" smtClean="0">
                <a:solidFill>
                  <a:prstClr val="black"/>
                </a:solidFill>
              </a:rPr>
              <a:t>the</a:t>
            </a:r>
            <a:r>
              <a:rPr lang="hu-HU" sz="3600" cap="small" dirty="0" smtClean="0">
                <a:solidFill>
                  <a:prstClr val="black"/>
                </a:solidFill>
              </a:rPr>
              <a:t> Public </a:t>
            </a:r>
            <a:r>
              <a:rPr lang="hu-HU" sz="3600" cap="small" dirty="0" err="1" smtClean="0">
                <a:solidFill>
                  <a:prstClr val="black"/>
                </a:solidFill>
              </a:rPr>
              <a:t>Finances</a:t>
            </a:r>
            <a:endParaRPr lang="hu-HU" dirty="0"/>
          </a:p>
        </p:txBody>
      </p:sp>
      <p:sp>
        <p:nvSpPr>
          <p:cNvPr id="3" name="Tartalom helye 2"/>
          <p:cNvSpPr>
            <a:spLocks noGrp="1"/>
          </p:cNvSpPr>
          <p:nvPr>
            <p:ph idx="1"/>
          </p:nvPr>
        </p:nvSpPr>
        <p:spPr>
          <a:xfrm>
            <a:off x="467544" y="2348880"/>
            <a:ext cx="8229600" cy="4237931"/>
          </a:xfrm>
        </p:spPr>
        <p:txBody>
          <a:bodyPr/>
          <a:lstStyle/>
          <a:p>
            <a:pPr marL="514350" indent="-514350">
              <a:buFont typeface="+mj-lt"/>
              <a:buAutoNum type="alphaLcParenR"/>
            </a:pPr>
            <a:r>
              <a:rPr lang="hu-HU" sz="2400" dirty="0" err="1" smtClean="0"/>
              <a:t>External</a:t>
            </a:r>
            <a:r>
              <a:rPr lang="hu-HU" sz="2400" dirty="0" smtClean="0"/>
              <a:t> (</a:t>
            </a:r>
            <a:r>
              <a:rPr lang="hu-HU" sz="2400" dirty="0" err="1" smtClean="0"/>
              <a:t>legislative</a:t>
            </a:r>
            <a:r>
              <a:rPr lang="hu-HU" sz="2400" dirty="0" smtClean="0"/>
              <a:t>) </a:t>
            </a:r>
            <a:r>
              <a:rPr lang="hu-HU" sz="2400" dirty="0" err="1" smtClean="0"/>
              <a:t>control</a:t>
            </a:r>
            <a:r>
              <a:rPr lang="hu-HU" sz="2400" dirty="0" smtClean="0"/>
              <a:t>           </a:t>
            </a:r>
            <a:r>
              <a:rPr lang="hu-HU" sz="2400" dirty="0" err="1" smtClean="0"/>
              <a:t>State</a:t>
            </a:r>
            <a:r>
              <a:rPr lang="hu-HU" sz="2400" dirty="0" smtClean="0"/>
              <a:t> Audit Office</a:t>
            </a:r>
          </a:p>
          <a:p>
            <a:pPr marL="514350" indent="-514350">
              <a:spcBef>
                <a:spcPts val="2400"/>
              </a:spcBef>
              <a:buFont typeface="+mj-lt"/>
              <a:buAutoNum type="alphaLcParenR"/>
            </a:pPr>
            <a:r>
              <a:rPr lang="hu-HU" sz="2400" dirty="0" err="1" smtClean="0"/>
              <a:t>Government</a:t>
            </a:r>
            <a:r>
              <a:rPr lang="hu-HU" sz="2400" dirty="0" smtClean="0"/>
              <a:t> </a:t>
            </a:r>
            <a:r>
              <a:rPr lang="hu-HU" sz="2400" dirty="0" err="1" smtClean="0"/>
              <a:t>level</a:t>
            </a:r>
            <a:r>
              <a:rPr lang="hu-HU" sz="2400" dirty="0" smtClean="0"/>
              <a:t> </a:t>
            </a:r>
            <a:r>
              <a:rPr lang="hu-HU" sz="2400" dirty="0" err="1" smtClean="0"/>
              <a:t>control</a:t>
            </a:r>
            <a:endParaRPr lang="hu-HU" sz="2400" dirty="0" smtClean="0"/>
          </a:p>
          <a:p>
            <a:pPr marL="1341438" indent="0">
              <a:spcBef>
                <a:spcPts val="0"/>
              </a:spcBef>
              <a:buNone/>
            </a:pPr>
            <a:r>
              <a:rPr lang="hu-HU" sz="2400" b="1" dirty="0" err="1"/>
              <a:t>g</a:t>
            </a:r>
            <a:r>
              <a:rPr lang="hu-HU" sz="2400" b="1" dirty="0" err="1" smtClean="0"/>
              <a:t>overnment</a:t>
            </a:r>
            <a:r>
              <a:rPr lang="hu-HU" sz="2400" b="1" dirty="0" smtClean="0"/>
              <a:t> </a:t>
            </a:r>
            <a:r>
              <a:rPr lang="hu-HU" sz="2400" b="1" dirty="0" err="1" smtClean="0"/>
              <a:t>control</a:t>
            </a:r>
            <a:r>
              <a:rPr lang="hu-HU" sz="2400" b="1" dirty="0" smtClean="0"/>
              <a:t> </a:t>
            </a:r>
            <a:r>
              <a:rPr lang="hu-HU" sz="2400" b="1" dirty="0" err="1" smtClean="0"/>
              <a:t>organization</a:t>
            </a:r>
            <a:r>
              <a:rPr lang="hu-HU" sz="2400" b="1" dirty="0" smtClean="0"/>
              <a:t>(GCO)</a:t>
            </a:r>
            <a:br>
              <a:rPr lang="hu-HU" sz="2400" b="1" dirty="0" smtClean="0"/>
            </a:br>
            <a:r>
              <a:rPr lang="hu-HU" sz="2400" dirty="0" err="1" smtClean="0"/>
              <a:t>organization</a:t>
            </a:r>
            <a:r>
              <a:rPr lang="hu-HU" sz="2400" dirty="0"/>
              <a:t> </a:t>
            </a:r>
            <a:r>
              <a:rPr lang="hu-HU" sz="2400" dirty="0" err="1" smtClean="0"/>
              <a:t>for</a:t>
            </a:r>
            <a:r>
              <a:rPr lang="hu-HU" sz="2400" dirty="0" smtClean="0"/>
              <a:t> </a:t>
            </a:r>
            <a:r>
              <a:rPr lang="hu-HU" sz="2400" dirty="0" err="1" smtClean="0"/>
              <a:t>the</a:t>
            </a:r>
            <a:r>
              <a:rPr lang="hu-HU" sz="2400" dirty="0" smtClean="0"/>
              <a:t> </a:t>
            </a:r>
            <a:r>
              <a:rPr lang="hu-HU" sz="2400" dirty="0" err="1" smtClean="0"/>
              <a:t>control</a:t>
            </a:r>
            <a:r>
              <a:rPr lang="hu-HU" sz="2400" dirty="0" smtClean="0"/>
              <a:t> of </a:t>
            </a:r>
            <a:r>
              <a:rPr lang="hu-HU" sz="2400" dirty="0" err="1" smtClean="0"/>
              <a:t>european</a:t>
            </a:r>
            <a:r>
              <a:rPr lang="hu-HU" sz="2400" dirty="0" smtClean="0"/>
              <a:t> </a:t>
            </a:r>
            <a:r>
              <a:rPr lang="hu-HU" sz="2400" dirty="0" err="1"/>
              <a:t>funds</a:t>
            </a:r>
            <a:r>
              <a:rPr lang="hu-HU" sz="2400" dirty="0"/>
              <a:t> </a:t>
            </a:r>
            <a:r>
              <a:rPr lang="hu-HU" sz="2400" dirty="0" smtClean="0"/>
              <a:t> </a:t>
            </a:r>
            <a:br>
              <a:rPr lang="hu-HU" sz="2400" dirty="0" smtClean="0"/>
            </a:br>
            <a:r>
              <a:rPr lang="hu-HU" sz="2400" dirty="0" err="1" smtClean="0"/>
              <a:t>State</a:t>
            </a:r>
            <a:r>
              <a:rPr lang="hu-HU" sz="2400" dirty="0" smtClean="0"/>
              <a:t> </a:t>
            </a:r>
            <a:r>
              <a:rPr lang="hu-HU" sz="2400" dirty="0" err="1" smtClean="0"/>
              <a:t>Treasury</a:t>
            </a:r>
            <a:endParaRPr lang="hu-HU" sz="2400" dirty="0" smtClean="0"/>
          </a:p>
          <a:p>
            <a:pPr marL="514350" indent="-514350">
              <a:spcBef>
                <a:spcPts val="2400"/>
              </a:spcBef>
              <a:buFont typeface="+mj-lt"/>
              <a:buAutoNum type="alphaLcParenR" startAt="3"/>
            </a:pPr>
            <a:r>
              <a:rPr lang="hu-HU" sz="2400" dirty="0" err="1" smtClean="0"/>
              <a:t>Internal</a:t>
            </a:r>
            <a:r>
              <a:rPr lang="hu-HU" sz="2400" dirty="0" smtClean="0"/>
              <a:t> </a:t>
            </a:r>
            <a:r>
              <a:rPr lang="hu-HU" sz="2400" dirty="0" err="1" smtClean="0"/>
              <a:t>control</a:t>
            </a:r>
            <a:r>
              <a:rPr lang="hu-HU" sz="2400" dirty="0" smtClean="0"/>
              <a:t> </a:t>
            </a:r>
            <a:r>
              <a:rPr lang="hu-HU" sz="2400" dirty="0" err="1" smtClean="0"/>
              <a:t>system</a:t>
            </a:r>
            <a:endParaRPr lang="hu-HU" sz="2400" dirty="0"/>
          </a:p>
        </p:txBody>
      </p:sp>
      <p:sp>
        <p:nvSpPr>
          <p:cNvPr id="4" name="Jobbra nyíl 3"/>
          <p:cNvSpPr/>
          <p:nvPr/>
        </p:nvSpPr>
        <p:spPr>
          <a:xfrm>
            <a:off x="4729514" y="2473450"/>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Jobbra nyíl 4"/>
          <p:cNvSpPr/>
          <p:nvPr/>
        </p:nvSpPr>
        <p:spPr>
          <a:xfrm>
            <a:off x="1331640" y="3501008"/>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Jobbra nyíl 5"/>
          <p:cNvSpPr/>
          <p:nvPr/>
        </p:nvSpPr>
        <p:spPr>
          <a:xfrm>
            <a:off x="1348016" y="3879644"/>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Jobbra nyíl 6"/>
          <p:cNvSpPr/>
          <p:nvPr/>
        </p:nvSpPr>
        <p:spPr>
          <a:xfrm>
            <a:off x="1331640" y="4274604"/>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Jobbra nyíl 7"/>
          <p:cNvSpPr/>
          <p:nvPr/>
        </p:nvSpPr>
        <p:spPr>
          <a:xfrm>
            <a:off x="3995936" y="4941168"/>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Szövegdoboz 9"/>
          <p:cNvSpPr txBox="1"/>
          <p:nvPr/>
        </p:nvSpPr>
        <p:spPr>
          <a:xfrm>
            <a:off x="4716016" y="4725144"/>
            <a:ext cx="3888432" cy="1569660"/>
          </a:xfrm>
          <a:prstGeom prst="rect">
            <a:avLst/>
          </a:prstGeom>
          <a:noFill/>
        </p:spPr>
        <p:txBody>
          <a:bodyPr wrap="square" rtlCol="0">
            <a:spAutoFit/>
          </a:bodyPr>
          <a:lstStyle/>
          <a:p>
            <a:r>
              <a:rPr lang="hu-HU" sz="2400" dirty="0" err="1" smtClean="0"/>
              <a:t>Realised</a:t>
            </a:r>
            <a:r>
              <a:rPr lang="hu-HU" sz="2400" dirty="0" smtClean="0"/>
              <a:t> </a:t>
            </a:r>
            <a:r>
              <a:rPr lang="hu-HU" sz="2400" dirty="0" err="1" smtClean="0"/>
              <a:t>by</a:t>
            </a:r>
            <a:r>
              <a:rPr lang="hu-HU" sz="2400" dirty="0" smtClean="0"/>
              <a:t> </a:t>
            </a:r>
            <a:r>
              <a:rPr lang="hu-HU" sz="2400" dirty="0" err="1" smtClean="0"/>
              <a:t>the</a:t>
            </a:r>
            <a:r>
              <a:rPr lang="hu-HU" sz="2400" dirty="0" smtClean="0"/>
              <a:t> </a:t>
            </a:r>
            <a:r>
              <a:rPr lang="hu-HU" sz="2400" dirty="0" err="1" smtClean="0"/>
              <a:t>internal</a:t>
            </a:r>
            <a:r>
              <a:rPr lang="hu-HU" sz="2400" dirty="0" smtClean="0"/>
              <a:t> </a:t>
            </a:r>
            <a:r>
              <a:rPr lang="hu-HU" sz="2400" dirty="0" err="1" smtClean="0"/>
              <a:t>control</a:t>
            </a:r>
            <a:r>
              <a:rPr lang="hu-HU" sz="2400" dirty="0" smtClean="0"/>
              <a:t> </a:t>
            </a:r>
            <a:r>
              <a:rPr lang="hu-HU" sz="2400" dirty="0" err="1" smtClean="0"/>
              <a:t>system</a:t>
            </a:r>
            <a:r>
              <a:rPr lang="hu-HU" sz="2400" dirty="0" smtClean="0"/>
              <a:t> of </a:t>
            </a:r>
            <a:r>
              <a:rPr lang="hu-HU" sz="2400" dirty="0" err="1" smtClean="0"/>
              <a:t>the</a:t>
            </a:r>
            <a:r>
              <a:rPr lang="hu-HU" sz="2400" dirty="0" smtClean="0"/>
              <a:t> </a:t>
            </a:r>
            <a:r>
              <a:rPr lang="hu-HU" sz="2400" dirty="0" err="1" smtClean="0"/>
              <a:t>budgetary</a:t>
            </a:r>
            <a:r>
              <a:rPr lang="hu-HU" sz="2400" dirty="0" smtClean="0"/>
              <a:t> </a:t>
            </a:r>
            <a:r>
              <a:rPr lang="hu-HU" sz="2400" dirty="0" err="1" smtClean="0"/>
              <a:t>institutions</a:t>
            </a:r>
            <a:r>
              <a:rPr lang="hu-HU" sz="2400" dirty="0" smtClean="0"/>
              <a:t> (</a:t>
            </a:r>
            <a:r>
              <a:rPr lang="hu-HU" sz="2400" dirty="0" err="1" smtClean="0"/>
              <a:t>including</a:t>
            </a:r>
            <a:r>
              <a:rPr lang="hu-HU" sz="2400" dirty="0" smtClean="0"/>
              <a:t> </a:t>
            </a:r>
            <a:r>
              <a:rPr lang="hu-HU" sz="2400" dirty="0" err="1" smtClean="0"/>
              <a:t>internal</a:t>
            </a:r>
            <a:r>
              <a:rPr lang="hu-HU" sz="2400" dirty="0" smtClean="0"/>
              <a:t> audit)</a:t>
            </a:r>
            <a:endParaRPr lang="hu-HU" sz="2400" dirty="0"/>
          </a:p>
        </p:txBody>
      </p:sp>
    </p:spTree>
    <p:extLst>
      <p:ext uri="{BB962C8B-B14F-4D97-AF65-F5344CB8AC3E}">
        <p14:creationId xmlns:p14="http://schemas.microsoft.com/office/powerpoint/2010/main" xmlns="" val="2078469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600200"/>
            <a:ext cx="8229600" cy="4781128"/>
          </a:xfrm>
        </p:spPr>
        <p:txBody>
          <a:bodyPr>
            <a:normAutofit fontScale="85000" lnSpcReduction="20000"/>
          </a:bodyPr>
          <a:lstStyle/>
          <a:p>
            <a:pPr marL="0" indent="0" algn="ctr">
              <a:buNone/>
            </a:pPr>
            <a:r>
              <a:rPr lang="hu-HU" b="1" dirty="0" err="1" smtClean="0"/>
              <a:t>Government</a:t>
            </a:r>
            <a:r>
              <a:rPr lang="hu-HU" b="1" dirty="0" smtClean="0"/>
              <a:t> </a:t>
            </a:r>
            <a:r>
              <a:rPr lang="hu-HU" b="1" dirty="0" err="1" smtClean="0"/>
              <a:t>Control</a:t>
            </a:r>
            <a:r>
              <a:rPr lang="hu-HU" b="1" dirty="0" smtClean="0"/>
              <a:t>:</a:t>
            </a:r>
          </a:p>
          <a:p>
            <a:pPr marL="0" indent="0" algn="ctr">
              <a:buNone/>
            </a:pPr>
            <a:endParaRPr lang="hu-HU" dirty="0"/>
          </a:p>
          <a:p>
            <a:pPr algn="just">
              <a:buFont typeface="Arial" pitchFamily="34" charset="0"/>
              <a:buChar char="•"/>
            </a:pPr>
            <a:r>
              <a:rPr lang="hu-HU" dirty="0" smtClean="0"/>
              <a:t>Independent </a:t>
            </a:r>
            <a:r>
              <a:rPr lang="hu-HU" dirty="0" err="1" smtClean="0"/>
              <a:t>from</a:t>
            </a:r>
            <a:r>
              <a:rPr lang="hu-HU" dirty="0" smtClean="0"/>
              <a:t> </a:t>
            </a:r>
            <a:r>
              <a:rPr lang="hu-HU" dirty="0" err="1" smtClean="0"/>
              <a:t>the</a:t>
            </a:r>
            <a:r>
              <a:rPr lang="hu-HU" dirty="0" smtClean="0"/>
              <a:t> </a:t>
            </a:r>
            <a:r>
              <a:rPr lang="hu-HU" dirty="0" err="1" smtClean="0"/>
              <a:t>controlled</a:t>
            </a:r>
            <a:r>
              <a:rPr lang="hu-HU" dirty="0" smtClean="0"/>
              <a:t> </a:t>
            </a:r>
            <a:r>
              <a:rPr lang="hu-HU" dirty="0" err="1" smtClean="0"/>
              <a:t>organization</a:t>
            </a:r>
            <a:r>
              <a:rPr lang="hu-HU" dirty="0" smtClean="0"/>
              <a:t>,</a:t>
            </a:r>
          </a:p>
          <a:p>
            <a:pPr algn="just">
              <a:buFont typeface="Arial" pitchFamily="34" charset="0"/>
              <a:buChar char="•"/>
            </a:pPr>
            <a:r>
              <a:rPr lang="hu-HU" dirty="0" err="1" smtClean="0"/>
              <a:t>Primarily</a:t>
            </a:r>
            <a:r>
              <a:rPr lang="hu-HU" dirty="0" smtClean="0"/>
              <a:t> </a:t>
            </a:r>
            <a:r>
              <a:rPr lang="hu-HU" dirty="0" err="1" smtClean="0"/>
              <a:t>examining</a:t>
            </a:r>
            <a:r>
              <a:rPr lang="hu-HU" dirty="0" smtClean="0"/>
              <a:t> </a:t>
            </a:r>
            <a:r>
              <a:rPr lang="hu-HU" dirty="0" err="1" smtClean="0"/>
              <a:t>the</a:t>
            </a:r>
            <a:r>
              <a:rPr lang="hu-HU" dirty="0" smtClean="0"/>
              <a:t> </a:t>
            </a:r>
            <a:r>
              <a:rPr lang="hu-HU" dirty="0" err="1" smtClean="0"/>
              <a:t>use</a:t>
            </a:r>
            <a:r>
              <a:rPr lang="hu-HU" dirty="0" smtClean="0"/>
              <a:t> of </a:t>
            </a:r>
            <a:r>
              <a:rPr lang="hu-HU" dirty="0" err="1" smtClean="0"/>
              <a:t>public</a:t>
            </a:r>
            <a:r>
              <a:rPr lang="hu-HU" dirty="0" smtClean="0"/>
              <a:t> </a:t>
            </a:r>
            <a:r>
              <a:rPr lang="hu-HU" dirty="0" err="1" smtClean="0"/>
              <a:t>funds</a:t>
            </a:r>
            <a:r>
              <a:rPr lang="hu-HU" dirty="0" smtClean="0"/>
              <a:t>, </a:t>
            </a:r>
            <a:r>
              <a:rPr lang="hu-HU" dirty="0" err="1" smtClean="0"/>
              <a:t>the</a:t>
            </a:r>
            <a:r>
              <a:rPr lang="hu-HU" dirty="0" smtClean="0"/>
              <a:t> management and </a:t>
            </a:r>
            <a:r>
              <a:rPr lang="hu-HU" dirty="0" err="1" smtClean="0"/>
              <a:t>safekeeping</a:t>
            </a:r>
            <a:r>
              <a:rPr lang="hu-HU" dirty="0" smtClean="0"/>
              <a:t> of </a:t>
            </a:r>
            <a:r>
              <a:rPr lang="hu-HU" dirty="0" err="1" smtClean="0"/>
              <a:t>national</a:t>
            </a:r>
            <a:r>
              <a:rPr lang="hu-HU" dirty="0" smtClean="0"/>
              <a:t> </a:t>
            </a:r>
            <a:r>
              <a:rPr lang="hu-HU" dirty="0" err="1" smtClean="0"/>
              <a:t>wealth</a:t>
            </a:r>
            <a:r>
              <a:rPr lang="hu-HU" dirty="0" smtClean="0"/>
              <a:t>, </a:t>
            </a:r>
            <a:r>
              <a:rPr lang="hu-HU" dirty="0" err="1" smtClean="0"/>
              <a:t>the</a:t>
            </a:r>
            <a:r>
              <a:rPr lang="hu-HU" dirty="0" smtClean="0"/>
              <a:t> </a:t>
            </a:r>
            <a:r>
              <a:rPr lang="hu-HU" dirty="0" err="1" smtClean="0"/>
              <a:t>effective</a:t>
            </a:r>
            <a:r>
              <a:rPr lang="hu-HU" dirty="0" smtClean="0"/>
              <a:t>, </a:t>
            </a:r>
            <a:r>
              <a:rPr lang="hu-HU" dirty="0" err="1" smtClean="0"/>
              <a:t>efficient</a:t>
            </a:r>
            <a:r>
              <a:rPr lang="hu-HU" dirty="0" smtClean="0"/>
              <a:t> and </a:t>
            </a:r>
            <a:r>
              <a:rPr lang="hu-HU" dirty="0" err="1" smtClean="0"/>
              <a:t>economic</a:t>
            </a:r>
            <a:r>
              <a:rPr lang="hu-HU" dirty="0" smtClean="0"/>
              <a:t> </a:t>
            </a:r>
            <a:r>
              <a:rPr lang="hu-HU" dirty="0" err="1" smtClean="0"/>
              <a:t>fulfillment</a:t>
            </a:r>
            <a:r>
              <a:rPr lang="hu-HU" dirty="0" smtClean="0"/>
              <a:t> of </a:t>
            </a:r>
            <a:r>
              <a:rPr lang="hu-HU" dirty="0" err="1" smtClean="0"/>
              <a:t>public</a:t>
            </a:r>
            <a:r>
              <a:rPr lang="hu-HU" dirty="0" smtClean="0"/>
              <a:t> </a:t>
            </a:r>
            <a:r>
              <a:rPr lang="hu-HU" dirty="0" err="1" smtClean="0"/>
              <a:t>tasks</a:t>
            </a:r>
            <a:endParaRPr lang="hu-HU" dirty="0" smtClean="0"/>
          </a:p>
          <a:p>
            <a:pPr algn="just">
              <a:buFont typeface="Arial" pitchFamily="34" charset="0"/>
              <a:buChar char="•"/>
            </a:pPr>
            <a:r>
              <a:rPr lang="hu-HU" dirty="0" err="1" smtClean="0"/>
              <a:t>objective</a:t>
            </a:r>
            <a:r>
              <a:rPr lang="hu-HU" dirty="0" smtClean="0"/>
              <a:t>, </a:t>
            </a:r>
            <a:r>
              <a:rPr lang="hu-HU" dirty="0" err="1" smtClean="0"/>
              <a:t>fact-finding</a:t>
            </a:r>
            <a:r>
              <a:rPr lang="hu-HU" dirty="0" smtClean="0"/>
              <a:t>, </a:t>
            </a:r>
            <a:r>
              <a:rPr lang="hu-HU" dirty="0" err="1" smtClean="0"/>
              <a:t>conclusion-drawing</a:t>
            </a:r>
            <a:r>
              <a:rPr lang="hu-HU" dirty="0"/>
              <a:t> </a:t>
            </a:r>
            <a:r>
              <a:rPr lang="hu-HU" dirty="0" smtClean="0"/>
              <a:t>and </a:t>
            </a:r>
            <a:r>
              <a:rPr lang="hu-HU" dirty="0" err="1" smtClean="0"/>
              <a:t>proposal</a:t>
            </a:r>
            <a:r>
              <a:rPr lang="hu-HU" dirty="0" err="1"/>
              <a:t>-</a:t>
            </a:r>
            <a:r>
              <a:rPr lang="hu-HU" dirty="0" err="1" smtClean="0"/>
              <a:t>making</a:t>
            </a:r>
            <a:endParaRPr lang="hu-HU" dirty="0" smtClean="0"/>
          </a:p>
          <a:p>
            <a:pPr algn="just">
              <a:buFont typeface="Arial" pitchFamily="34" charset="0"/>
              <a:buChar char="•"/>
            </a:pPr>
            <a:r>
              <a:rPr lang="hu-HU" dirty="0" err="1" smtClean="0"/>
              <a:t>Controlling</a:t>
            </a:r>
            <a:r>
              <a:rPr lang="hu-HU" dirty="0" smtClean="0"/>
              <a:t> </a:t>
            </a:r>
            <a:r>
              <a:rPr lang="hu-HU" dirty="0" err="1" smtClean="0"/>
              <a:t>or</a:t>
            </a:r>
            <a:r>
              <a:rPr lang="hu-HU" dirty="0" smtClean="0"/>
              <a:t> </a:t>
            </a:r>
            <a:r>
              <a:rPr lang="hu-HU" dirty="0" err="1" smtClean="0"/>
              <a:t>consultative</a:t>
            </a:r>
            <a:r>
              <a:rPr lang="hu-HU" dirty="0" smtClean="0"/>
              <a:t> </a:t>
            </a:r>
            <a:r>
              <a:rPr lang="hu-HU" dirty="0" err="1" smtClean="0"/>
              <a:t>function</a:t>
            </a:r>
            <a:r>
              <a:rPr lang="hu-HU" dirty="0" smtClean="0"/>
              <a:t>.</a:t>
            </a:r>
          </a:p>
          <a:p>
            <a:pPr algn="just">
              <a:buFont typeface="Arial" pitchFamily="34" charset="0"/>
              <a:buChar char="•"/>
            </a:pPr>
            <a:endParaRPr lang="hu-HU" dirty="0" smtClean="0"/>
          </a:p>
          <a:p>
            <a:pPr marL="0" indent="0" algn="just">
              <a:buNone/>
            </a:pPr>
            <a:r>
              <a:rPr lang="hu-HU" dirty="0" smtClean="0"/>
              <a:t>The GCO </a:t>
            </a:r>
            <a:r>
              <a:rPr lang="hu-HU" dirty="0" err="1" smtClean="0"/>
              <a:t>reports</a:t>
            </a:r>
            <a:r>
              <a:rPr lang="hu-HU" dirty="0" smtClean="0"/>
              <a:t> </a:t>
            </a:r>
            <a:r>
              <a:rPr lang="hu-HU" dirty="0" err="1" smtClean="0"/>
              <a:t>on</a:t>
            </a:r>
            <a:r>
              <a:rPr lang="hu-HU" dirty="0" smtClean="0"/>
              <a:t> </a:t>
            </a:r>
            <a:r>
              <a:rPr lang="hu-HU" dirty="0" err="1" smtClean="0"/>
              <a:t>investigations</a:t>
            </a:r>
            <a:r>
              <a:rPr lang="hu-HU" dirty="0" smtClean="0"/>
              <a:t> </a:t>
            </a:r>
            <a:r>
              <a:rPr lang="hu-HU" dirty="0" err="1" smtClean="0"/>
              <a:t>conducted</a:t>
            </a:r>
            <a:r>
              <a:rPr lang="hu-HU" dirty="0" smtClean="0"/>
              <a:t>. </a:t>
            </a:r>
          </a:p>
          <a:p>
            <a:pPr algn="just">
              <a:buFont typeface="Arial" pitchFamily="34" charset="0"/>
              <a:buChar char="•"/>
            </a:pPr>
            <a:endParaRPr lang="hu-HU" dirty="0" smtClean="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5</a:t>
            </a:fld>
            <a:endParaRPr lang="hu-HU">
              <a:solidFill>
                <a:prstClr val="black"/>
              </a:solidFill>
            </a:endParaRPr>
          </a:p>
        </p:txBody>
      </p:sp>
    </p:spTree>
    <p:extLst>
      <p:ext uri="{BB962C8B-B14F-4D97-AF65-F5344CB8AC3E}">
        <p14:creationId xmlns:p14="http://schemas.microsoft.com/office/powerpoint/2010/main" xmlns="" val="133283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556792"/>
            <a:ext cx="8229600" cy="562074"/>
          </a:xfrm>
        </p:spPr>
        <p:txBody>
          <a:bodyPr/>
          <a:lstStyle/>
          <a:p>
            <a:r>
              <a:rPr lang="hu-HU" sz="3600" cap="small" dirty="0" smtClean="0">
                <a:solidFill>
                  <a:prstClr val="black"/>
                </a:solidFill>
              </a:rPr>
              <a:t>The </a:t>
            </a:r>
            <a:r>
              <a:rPr lang="hu-HU" sz="3600" cap="small" dirty="0" err="1" smtClean="0">
                <a:solidFill>
                  <a:prstClr val="black"/>
                </a:solidFill>
              </a:rPr>
              <a:t>legal</a:t>
            </a:r>
            <a:r>
              <a:rPr lang="hu-HU" sz="3600" cap="small" dirty="0" smtClean="0">
                <a:solidFill>
                  <a:prstClr val="black"/>
                </a:solidFill>
              </a:rPr>
              <a:t> status of GCO</a:t>
            </a:r>
            <a:endParaRPr lang="hu-HU" dirty="0"/>
          </a:p>
        </p:txBody>
      </p:sp>
      <p:sp>
        <p:nvSpPr>
          <p:cNvPr id="3" name="Tartalom helye 2"/>
          <p:cNvSpPr>
            <a:spLocks noGrp="1"/>
          </p:cNvSpPr>
          <p:nvPr>
            <p:ph idx="1"/>
          </p:nvPr>
        </p:nvSpPr>
        <p:spPr>
          <a:xfrm>
            <a:off x="467544" y="2204864"/>
            <a:ext cx="8229600" cy="4309939"/>
          </a:xfrm>
        </p:spPr>
        <p:txBody>
          <a:bodyPr/>
          <a:lstStyle/>
          <a:p>
            <a:pPr>
              <a:buFont typeface="Arial" pitchFamily="34" charset="0"/>
              <a:buChar char="•"/>
            </a:pPr>
            <a:r>
              <a:rPr lang="hu-HU" sz="2600" dirty="0" smtClean="0"/>
              <a:t>The GCO is </a:t>
            </a:r>
            <a:r>
              <a:rPr lang="hu-HU" sz="2600" dirty="0" err="1" smtClean="0"/>
              <a:t>the</a:t>
            </a:r>
            <a:r>
              <a:rPr lang="hu-HU" sz="2600" dirty="0" smtClean="0"/>
              <a:t> </a:t>
            </a:r>
            <a:r>
              <a:rPr lang="hu-HU" sz="2600" dirty="0" err="1" smtClean="0"/>
              <a:t>government</a:t>
            </a:r>
            <a:r>
              <a:rPr lang="hu-HU" sz="2600" dirty="0" smtClean="0"/>
              <a:t> </a:t>
            </a:r>
            <a:r>
              <a:rPr lang="hu-HU" sz="2600" dirty="0" err="1" smtClean="0"/>
              <a:t>control</a:t>
            </a:r>
            <a:r>
              <a:rPr lang="hu-HU" sz="2600" dirty="0" smtClean="0"/>
              <a:t> </a:t>
            </a:r>
            <a:r>
              <a:rPr lang="hu-HU" sz="2600" dirty="0" err="1" smtClean="0"/>
              <a:t>organization</a:t>
            </a:r>
            <a:r>
              <a:rPr lang="hu-HU" sz="2600" dirty="0" smtClean="0"/>
              <a:t> </a:t>
            </a:r>
            <a:r>
              <a:rPr lang="hu-HU" sz="2600" dirty="0" err="1" smtClean="0"/>
              <a:t>appointed</a:t>
            </a:r>
            <a:r>
              <a:rPr lang="hu-HU" sz="2600" dirty="0" smtClean="0"/>
              <a:t> </a:t>
            </a:r>
            <a:r>
              <a:rPr lang="hu-HU" sz="2600" dirty="0" err="1" smtClean="0"/>
              <a:t>by</a:t>
            </a:r>
            <a:r>
              <a:rPr lang="hu-HU" sz="2600" dirty="0" smtClean="0"/>
              <a:t> </a:t>
            </a:r>
            <a:r>
              <a:rPr lang="hu-HU" sz="2600" dirty="0" err="1" smtClean="0"/>
              <a:t>the</a:t>
            </a:r>
            <a:r>
              <a:rPr lang="hu-HU" sz="2600" dirty="0" smtClean="0"/>
              <a:t> </a:t>
            </a:r>
            <a:r>
              <a:rPr lang="hu-HU" sz="2600" dirty="0" err="1" smtClean="0"/>
              <a:t>Government</a:t>
            </a:r>
            <a:endParaRPr lang="hu-HU" sz="2600" dirty="0" smtClean="0"/>
          </a:p>
          <a:p>
            <a:pPr>
              <a:spcBef>
                <a:spcPts val="1800"/>
              </a:spcBef>
              <a:buFont typeface="Arial" pitchFamily="34" charset="0"/>
              <a:buChar char="•"/>
            </a:pPr>
            <a:r>
              <a:rPr lang="hu-HU" sz="2600" dirty="0" err="1" smtClean="0"/>
              <a:t>Central</a:t>
            </a:r>
            <a:r>
              <a:rPr lang="hu-HU" sz="2600" dirty="0" smtClean="0"/>
              <a:t> </a:t>
            </a:r>
            <a:r>
              <a:rPr lang="hu-HU" sz="2600" dirty="0" err="1" smtClean="0"/>
              <a:t>office</a:t>
            </a:r>
            <a:r>
              <a:rPr lang="hu-HU" sz="2600" dirty="0" smtClean="0"/>
              <a:t> (</a:t>
            </a:r>
            <a:r>
              <a:rPr lang="hu-HU" sz="2600" dirty="0" err="1" smtClean="0"/>
              <a:t>established</a:t>
            </a:r>
            <a:r>
              <a:rPr lang="hu-HU" sz="2600" dirty="0" smtClean="0"/>
              <a:t> </a:t>
            </a:r>
            <a:r>
              <a:rPr lang="hu-HU" sz="2600" dirty="0" err="1" smtClean="0"/>
              <a:t>by</a:t>
            </a:r>
            <a:r>
              <a:rPr lang="hu-HU" sz="2600" dirty="0" smtClean="0"/>
              <a:t> </a:t>
            </a:r>
            <a:r>
              <a:rPr lang="hu-HU" sz="2600" dirty="0" err="1" smtClean="0"/>
              <a:t>the</a:t>
            </a:r>
            <a:r>
              <a:rPr lang="hu-HU" sz="2600" dirty="0" smtClean="0"/>
              <a:t> </a:t>
            </a:r>
            <a:r>
              <a:rPr lang="hu-HU" sz="2600" dirty="0" err="1" smtClean="0"/>
              <a:t>decree</a:t>
            </a:r>
            <a:r>
              <a:rPr lang="hu-HU" sz="2600" dirty="0" smtClean="0"/>
              <a:t> of </a:t>
            </a:r>
            <a:r>
              <a:rPr lang="hu-HU" sz="2600" dirty="0" err="1" smtClean="0"/>
              <a:t>the</a:t>
            </a:r>
            <a:r>
              <a:rPr lang="hu-HU" sz="2600" dirty="0" smtClean="0"/>
              <a:t> </a:t>
            </a:r>
            <a:r>
              <a:rPr lang="hu-HU" sz="2600" dirty="0" err="1" smtClean="0"/>
              <a:t>Government</a:t>
            </a:r>
            <a:r>
              <a:rPr lang="hu-HU" sz="2600" dirty="0" smtClean="0"/>
              <a:t>, </a:t>
            </a:r>
            <a:r>
              <a:rPr lang="hu-HU" sz="2600" dirty="0" err="1" smtClean="0"/>
              <a:t>central</a:t>
            </a:r>
            <a:r>
              <a:rPr lang="hu-HU" sz="2600" dirty="0" smtClean="0"/>
              <a:t> </a:t>
            </a:r>
            <a:r>
              <a:rPr lang="hu-HU" sz="2600" dirty="0" err="1" smtClean="0"/>
              <a:t>administrative</a:t>
            </a:r>
            <a:r>
              <a:rPr lang="hu-HU" sz="2600" dirty="0" smtClean="0"/>
              <a:t> </a:t>
            </a:r>
            <a:r>
              <a:rPr lang="hu-HU" sz="2600" dirty="0" err="1" smtClean="0"/>
              <a:t>organization</a:t>
            </a:r>
            <a:r>
              <a:rPr lang="hu-HU" sz="2600" dirty="0" smtClean="0"/>
              <a:t> </a:t>
            </a:r>
            <a:r>
              <a:rPr lang="hu-HU" sz="2600" dirty="0" err="1" smtClean="0"/>
              <a:t>functioning</a:t>
            </a:r>
            <a:r>
              <a:rPr lang="hu-HU" sz="2600" dirty="0" smtClean="0"/>
              <a:t> </a:t>
            </a:r>
            <a:r>
              <a:rPr lang="hu-HU" sz="2600" dirty="0" err="1" smtClean="0"/>
              <a:t>under</a:t>
            </a:r>
            <a:r>
              <a:rPr lang="hu-HU" sz="2600" dirty="0" smtClean="0"/>
              <a:t> </a:t>
            </a:r>
            <a:r>
              <a:rPr lang="hu-HU" sz="2600" dirty="0" err="1" smtClean="0"/>
              <a:t>the</a:t>
            </a:r>
            <a:r>
              <a:rPr lang="hu-HU" sz="2600" dirty="0" smtClean="0"/>
              <a:t> </a:t>
            </a:r>
            <a:r>
              <a:rPr lang="hu-HU" sz="2600" dirty="0" err="1" smtClean="0"/>
              <a:t>control</a:t>
            </a:r>
            <a:r>
              <a:rPr lang="hu-HU" sz="2600" dirty="0" smtClean="0"/>
              <a:t> </a:t>
            </a:r>
            <a:r>
              <a:rPr lang="hu-HU" sz="2600" dirty="0" err="1" smtClean="0"/>
              <a:t>of</a:t>
            </a:r>
            <a:r>
              <a:rPr lang="hu-HU" sz="2600" dirty="0" smtClean="0"/>
              <a:t> </a:t>
            </a:r>
            <a:r>
              <a:rPr lang="hu-HU" sz="2600" dirty="0" err="1" smtClean="0"/>
              <a:t>the</a:t>
            </a:r>
            <a:r>
              <a:rPr lang="hu-HU" sz="2600" dirty="0" smtClean="0"/>
              <a:t> </a:t>
            </a:r>
            <a:r>
              <a:rPr lang="hu-HU" sz="2600" dirty="0" err="1" smtClean="0"/>
              <a:t>minister</a:t>
            </a:r>
            <a:r>
              <a:rPr lang="hu-HU" sz="2600" dirty="0" smtClean="0"/>
              <a:t>)</a:t>
            </a:r>
          </a:p>
          <a:p>
            <a:pPr marL="457200" indent="-457200" algn="just">
              <a:spcBef>
                <a:spcPts val="600"/>
              </a:spcBef>
              <a:buFont typeface="Arial" pitchFamily="34" charset="0"/>
              <a:buChar char="•"/>
            </a:pPr>
            <a:r>
              <a:rPr lang="hu-HU" sz="2800" dirty="0" err="1" smtClean="0"/>
              <a:t>Controled</a:t>
            </a:r>
            <a:r>
              <a:rPr lang="hu-HU" sz="2800" dirty="0" smtClean="0"/>
              <a:t> </a:t>
            </a:r>
            <a:r>
              <a:rPr lang="hu-HU" sz="2800" dirty="0" err="1" smtClean="0"/>
              <a:t>by</a:t>
            </a:r>
            <a:r>
              <a:rPr lang="hu-HU" sz="2800" dirty="0" smtClean="0"/>
              <a:t> </a:t>
            </a:r>
            <a:r>
              <a:rPr lang="hu-HU" sz="2800" dirty="0" err="1" smtClean="0"/>
              <a:t>the</a:t>
            </a:r>
            <a:r>
              <a:rPr lang="hu-HU" sz="2800" dirty="0" smtClean="0"/>
              <a:t> </a:t>
            </a:r>
            <a:r>
              <a:rPr lang="hu-HU" sz="2800" dirty="0" err="1" smtClean="0"/>
              <a:t>Minister</a:t>
            </a:r>
            <a:r>
              <a:rPr lang="hu-HU" sz="2800" dirty="0" smtClean="0"/>
              <a:t> of </a:t>
            </a:r>
            <a:r>
              <a:rPr lang="hu-HU" sz="2800" dirty="0" err="1" smtClean="0"/>
              <a:t>Administration</a:t>
            </a:r>
            <a:endParaRPr lang="hu-HU" sz="2800" dirty="0" smtClean="0"/>
          </a:p>
          <a:p>
            <a:pPr marL="457200" indent="-457200" algn="just">
              <a:spcBef>
                <a:spcPts val="600"/>
              </a:spcBef>
              <a:buFont typeface="Arial" pitchFamily="34" charset="0"/>
              <a:buChar char="•"/>
            </a:pPr>
            <a:r>
              <a:rPr lang="hu-HU" sz="2800" dirty="0" smtClean="0"/>
              <a:t>The </a:t>
            </a:r>
            <a:r>
              <a:rPr lang="hu-HU" sz="2800" dirty="0" err="1" smtClean="0"/>
              <a:t>president</a:t>
            </a:r>
            <a:r>
              <a:rPr lang="hu-HU" sz="2800" dirty="0" smtClean="0"/>
              <a:t> of </a:t>
            </a:r>
            <a:r>
              <a:rPr lang="hu-HU" sz="2800" dirty="0" err="1" smtClean="0"/>
              <a:t>the</a:t>
            </a:r>
            <a:r>
              <a:rPr lang="hu-HU" sz="2800" dirty="0" smtClean="0"/>
              <a:t> GCO is </a:t>
            </a:r>
            <a:r>
              <a:rPr lang="hu-HU" sz="2800" dirty="0" err="1" smtClean="0"/>
              <a:t>appointed</a:t>
            </a:r>
            <a:r>
              <a:rPr lang="hu-HU" sz="2800" dirty="0" smtClean="0"/>
              <a:t> (</a:t>
            </a:r>
            <a:r>
              <a:rPr lang="hu-HU" sz="2800" dirty="0" err="1" smtClean="0"/>
              <a:t>or</a:t>
            </a:r>
            <a:r>
              <a:rPr lang="hu-HU" sz="2800" dirty="0" smtClean="0"/>
              <a:t> </a:t>
            </a:r>
            <a:r>
              <a:rPr lang="hu-HU" sz="2800" dirty="0" err="1" smtClean="0"/>
              <a:t>dismissed</a:t>
            </a:r>
            <a:r>
              <a:rPr lang="hu-HU" sz="2800" dirty="0" smtClean="0"/>
              <a:t>) </a:t>
            </a:r>
            <a:r>
              <a:rPr lang="hu-HU" sz="2800" dirty="0" err="1" smtClean="0"/>
              <a:t>by</a:t>
            </a:r>
            <a:r>
              <a:rPr lang="hu-HU" sz="2800" dirty="0" smtClean="0"/>
              <a:t> </a:t>
            </a:r>
            <a:r>
              <a:rPr lang="hu-HU" sz="2800" dirty="0" err="1" smtClean="0"/>
              <a:t>the</a:t>
            </a:r>
            <a:r>
              <a:rPr lang="hu-HU" sz="2800" dirty="0" smtClean="0"/>
              <a:t> </a:t>
            </a:r>
            <a:r>
              <a:rPr lang="hu-HU" sz="2800" dirty="0" err="1" smtClean="0"/>
              <a:t>Prime</a:t>
            </a:r>
            <a:r>
              <a:rPr lang="hu-HU" sz="2800" dirty="0" smtClean="0"/>
              <a:t> </a:t>
            </a:r>
            <a:r>
              <a:rPr lang="hu-HU" sz="2800" dirty="0" err="1" smtClean="0"/>
              <a:t>Minister</a:t>
            </a:r>
            <a:r>
              <a:rPr lang="hu-HU" sz="2800" dirty="0" smtClean="0"/>
              <a:t> </a:t>
            </a:r>
            <a:r>
              <a:rPr lang="hu-HU" sz="2800" dirty="0" err="1" smtClean="0"/>
              <a:t>on</a:t>
            </a:r>
            <a:r>
              <a:rPr lang="hu-HU" sz="2800" dirty="0" smtClean="0"/>
              <a:t> a </a:t>
            </a:r>
            <a:r>
              <a:rPr lang="hu-HU" sz="2800" dirty="0" err="1" smtClean="0"/>
              <a:t>proposal</a:t>
            </a:r>
            <a:r>
              <a:rPr lang="hu-HU" sz="2800" dirty="0" smtClean="0"/>
              <a:t>  made </a:t>
            </a:r>
            <a:r>
              <a:rPr lang="hu-HU" sz="2800" dirty="0" err="1" smtClean="0"/>
              <a:t>by</a:t>
            </a:r>
            <a:r>
              <a:rPr lang="hu-HU" sz="2800" dirty="0" smtClean="0"/>
              <a:t> </a:t>
            </a:r>
            <a:r>
              <a:rPr lang="hu-HU" sz="2800" dirty="0" err="1" smtClean="0"/>
              <a:t>the</a:t>
            </a:r>
            <a:r>
              <a:rPr lang="hu-HU" sz="2800" dirty="0" smtClean="0"/>
              <a:t> </a:t>
            </a:r>
            <a:r>
              <a:rPr lang="hu-HU" sz="2800" dirty="0" err="1" smtClean="0"/>
              <a:t>Minister</a:t>
            </a:r>
            <a:r>
              <a:rPr lang="hu-HU" sz="2800" dirty="0" smtClean="0"/>
              <a:t> of </a:t>
            </a:r>
            <a:r>
              <a:rPr lang="hu-HU" sz="2800" dirty="0" err="1" smtClean="0"/>
              <a:t>Administration</a:t>
            </a:r>
            <a:endParaRPr lang="hu-HU" sz="2800" dirty="0"/>
          </a:p>
          <a:p>
            <a:pPr marL="0" indent="0" algn="just">
              <a:spcBef>
                <a:spcPts val="600"/>
              </a:spcBef>
              <a:buNone/>
            </a:pPr>
            <a:endParaRPr lang="hu-HU" sz="2800" dirty="0"/>
          </a:p>
          <a:p>
            <a:pPr marL="814388" indent="-457200" algn="just">
              <a:spcBef>
                <a:spcPts val="600"/>
              </a:spcBef>
              <a:buFont typeface="Arial" pitchFamily="34" charset="0"/>
              <a:buChar char="•"/>
            </a:pPr>
            <a:endParaRPr lang="hu-HU" sz="2600" dirty="0" smtClean="0"/>
          </a:p>
          <a:p>
            <a:pPr marL="357188" indent="0" algn="just">
              <a:spcBef>
                <a:spcPts val="600"/>
              </a:spcBef>
              <a:buNone/>
            </a:pPr>
            <a:endParaRPr lang="hu-HU" sz="2600" dirty="0" smtClean="0"/>
          </a:p>
          <a:p>
            <a:endParaRPr lang="hu-HU" dirty="0"/>
          </a:p>
        </p:txBody>
      </p:sp>
    </p:spTree>
    <p:extLst>
      <p:ext uri="{BB962C8B-B14F-4D97-AF65-F5344CB8AC3E}">
        <p14:creationId xmlns:p14="http://schemas.microsoft.com/office/powerpoint/2010/main" xmlns="" val="2765561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484784"/>
            <a:ext cx="8229600" cy="634082"/>
          </a:xfrm>
        </p:spPr>
        <p:txBody>
          <a:bodyPr/>
          <a:lstStyle/>
          <a:p>
            <a:r>
              <a:rPr lang="hu-HU" sz="3600" cap="small" dirty="0">
                <a:solidFill>
                  <a:prstClr val="black"/>
                </a:solidFill>
              </a:rPr>
              <a:t>The </a:t>
            </a:r>
            <a:r>
              <a:rPr lang="hu-HU" sz="3600" cap="small" dirty="0" err="1">
                <a:solidFill>
                  <a:prstClr val="black"/>
                </a:solidFill>
              </a:rPr>
              <a:t>legal</a:t>
            </a:r>
            <a:r>
              <a:rPr lang="hu-HU" sz="3600" cap="small" dirty="0">
                <a:solidFill>
                  <a:prstClr val="black"/>
                </a:solidFill>
              </a:rPr>
              <a:t> status of </a:t>
            </a:r>
            <a:r>
              <a:rPr lang="hu-HU" sz="3600" cap="small" dirty="0" err="1">
                <a:solidFill>
                  <a:prstClr val="black"/>
                </a:solidFill>
              </a:rPr>
              <a:t>the</a:t>
            </a:r>
            <a:r>
              <a:rPr lang="hu-HU" sz="3600" cap="small" dirty="0">
                <a:solidFill>
                  <a:prstClr val="black"/>
                </a:solidFill>
              </a:rPr>
              <a:t> </a:t>
            </a:r>
            <a:r>
              <a:rPr lang="hu-HU" sz="3600" cap="small" dirty="0" smtClean="0">
                <a:solidFill>
                  <a:prstClr val="black"/>
                </a:solidFill>
              </a:rPr>
              <a:t>GCO </a:t>
            </a:r>
            <a:r>
              <a:rPr lang="hu-HU" sz="3600" cap="small" dirty="0" smtClean="0"/>
              <a:t>II. </a:t>
            </a:r>
            <a:endParaRPr lang="hu-HU" sz="3600" cap="small" dirty="0"/>
          </a:p>
        </p:txBody>
      </p:sp>
      <p:sp>
        <p:nvSpPr>
          <p:cNvPr id="3" name="Tartalom helye 2"/>
          <p:cNvSpPr>
            <a:spLocks noGrp="1"/>
          </p:cNvSpPr>
          <p:nvPr>
            <p:ph idx="1"/>
          </p:nvPr>
        </p:nvSpPr>
        <p:spPr>
          <a:xfrm>
            <a:off x="467544" y="2132856"/>
            <a:ext cx="8229600" cy="4608512"/>
          </a:xfrm>
        </p:spPr>
        <p:txBody>
          <a:bodyPr>
            <a:normAutofit/>
          </a:bodyPr>
          <a:lstStyle/>
          <a:p>
            <a:pPr algn="just">
              <a:spcBef>
                <a:spcPts val="1200"/>
              </a:spcBef>
            </a:pPr>
            <a:r>
              <a:rPr lang="hu-HU" sz="2800" dirty="0" smtClean="0"/>
              <a:t>The </a:t>
            </a:r>
            <a:r>
              <a:rPr lang="hu-HU" sz="2800" dirty="0" err="1" smtClean="0"/>
              <a:t>fulfillment</a:t>
            </a:r>
            <a:r>
              <a:rPr lang="hu-HU" sz="2800" dirty="0" smtClean="0"/>
              <a:t> of </a:t>
            </a:r>
            <a:r>
              <a:rPr lang="hu-HU" sz="2800" dirty="0" err="1" smtClean="0"/>
              <a:t>the</a:t>
            </a:r>
            <a:r>
              <a:rPr lang="hu-HU" sz="2800" dirty="0" smtClean="0"/>
              <a:t> </a:t>
            </a:r>
            <a:r>
              <a:rPr lang="hu-HU" sz="2800" dirty="0" err="1" smtClean="0"/>
              <a:t>control</a:t>
            </a:r>
            <a:r>
              <a:rPr lang="hu-HU" sz="2800" dirty="0" smtClean="0"/>
              <a:t> </a:t>
            </a:r>
            <a:r>
              <a:rPr lang="hu-HU" sz="2800" dirty="0" err="1" smtClean="0"/>
              <a:t>function</a:t>
            </a:r>
            <a:r>
              <a:rPr lang="hu-HU" sz="2800" dirty="0" smtClean="0"/>
              <a:t> is </a:t>
            </a:r>
            <a:r>
              <a:rPr lang="hu-HU" sz="2800" dirty="0" err="1" smtClean="0"/>
              <a:t>based</a:t>
            </a:r>
            <a:r>
              <a:rPr lang="hu-HU" sz="2800" dirty="0" smtClean="0"/>
              <a:t> </a:t>
            </a:r>
            <a:r>
              <a:rPr lang="hu-HU" sz="2800" dirty="0" err="1" smtClean="0"/>
              <a:t>on</a:t>
            </a:r>
            <a:r>
              <a:rPr lang="hu-HU" sz="2800" dirty="0" smtClean="0"/>
              <a:t> an </a:t>
            </a:r>
            <a:r>
              <a:rPr lang="hu-HU" sz="2800" dirty="0" err="1" smtClean="0"/>
              <a:t>annual</a:t>
            </a:r>
            <a:r>
              <a:rPr lang="hu-HU" sz="2800" dirty="0" smtClean="0"/>
              <a:t> </a:t>
            </a:r>
            <a:r>
              <a:rPr lang="hu-HU" sz="2800" dirty="0" err="1" smtClean="0"/>
              <a:t>control</a:t>
            </a:r>
            <a:r>
              <a:rPr lang="hu-HU" sz="2800" dirty="0" smtClean="0"/>
              <a:t> </a:t>
            </a:r>
            <a:r>
              <a:rPr lang="hu-HU" sz="2800" dirty="0" err="1" smtClean="0"/>
              <a:t>plan</a:t>
            </a:r>
            <a:r>
              <a:rPr lang="hu-HU" sz="2800" dirty="0" smtClean="0"/>
              <a:t> </a:t>
            </a:r>
            <a:r>
              <a:rPr lang="hu-HU" sz="2800" dirty="0" err="1" smtClean="0"/>
              <a:t>approved</a:t>
            </a:r>
            <a:r>
              <a:rPr lang="hu-HU" sz="2800" dirty="0" smtClean="0"/>
              <a:t> </a:t>
            </a:r>
            <a:r>
              <a:rPr lang="hu-HU" sz="2800" dirty="0" err="1" smtClean="0"/>
              <a:t>by</a:t>
            </a:r>
            <a:r>
              <a:rPr lang="hu-HU" sz="2800" dirty="0" smtClean="0"/>
              <a:t> </a:t>
            </a:r>
            <a:r>
              <a:rPr lang="hu-HU" sz="2800" dirty="0" err="1" smtClean="0"/>
              <a:t>the</a:t>
            </a:r>
            <a:r>
              <a:rPr lang="hu-HU" sz="2800" dirty="0" smtClean="0"/>
              <a:t> </a:t>
            </a:r>
            <a:r>
              <a:rPr lang="hu-HU" sz="2800" dirty="0" err="1" smtClean="0"/>
              <a:t>Government</a:t>
            </a:r>
            <a:r>
              <a:rPr lang="hu-HU" sz="2800" dirty="0" smtClean="0"/>
              <a:t>.</a:t>
            </a:r>
          </a:p>
          <a:p>
            <a:pPr algn="just">
              <a:spcBef>
                <a:spcPts val="1200"/>
              </a:spcBef>
            </a:pPr>
            <a:r>
              <a:rPr lang="hu-HU" sz="2800" dirty="0" smtClean="0"/>
              <a:t>The </a:t>
            </a:r>
            <a:r>
              <a:rPr lang="hu-HU" sz="2800" dirty="0" err="1" smtClean="0"/>
              <a:t>Government</a:t>
            </a:r>
            <a:r>
              <a:rPr lang="hu-HU" sz="2800" dirty="0" smtClean="0"/>
              <a:t>, </a:t>
            </a:r>
            <a:r>
              <a:rPr lang="hu-HU" sz="2800" dirty="0" err="1" smtClean="0"/>
              <a:t>the</a:t>
            </a:r>
            <a:r>
              <a:rPr lang="hu-HU" sz="2800" dirty="0" smtClean="0"/>
              <a:t> </a:t>
            </a:r>
            <a:r>
              <a:rPr lang="hu-HU" sz="2800" dirty="0" err="1" smtClean="0"/>
              <a:t>Prime</a:t>
            </a:r>
            <a:r>
              <a:rPr lang="hu-HU" sz="2800" dirty="0" smtClean="0"/>
              <a:t> </a:t>
            </a:r>
            <a:r>
              <a:rPr lang="hu-HU" sz="2800" dirty="0" err="1" smtClean="0"/>
              <a:t>Minister</a:t>
            </a:r>
            <a:r>
              <a:rPr lang="hu-HU" sz="2800" dirty="0" smtClean="0"/>
              <a:t> </a:t>
            </a:r>
            <a:r>
              <a:rPr lang="hu-HU" sz="2800" dirty="0" err="1" smtClean="0"/>
              <a:t>or</a:t>
            </a:r>
            <a:r>
              <a:rPr lang="hu-HU" sz="2800" dirty="0" smtClean="0"/>
              <a:t> </a:t>
            </a:r>
            <a:r>
              <a:rPr lang="hu-HU" sz="2800" dirty="0" err="1" smtClean="0"/>
              <a:t>the</a:t>
            </a:r>
            <a:r>
              <a:rPr lang="hu-HU" sz="2800" dirty="0" smtClean="0"/>
              <a:t> </a:t>
            </a:r>
            <a:r>
              <a:rPr lang="hu-HU" sz="2800" dirty="0" err="1" smtClean="0"/>
              <a:t>Minister</a:t>
            </a:r>
            <a:r>
              <a:rPr lang="hu-HU" sz="2800" dirty="0" smtClean="0"/>
              <a:t> of </a:t>
            </a:r>
            <a:r>
              <a:rPr lang="hu-HU" sz="2800" dirty="0" err="1" smtClean="0"/>
              <a:t>Administration</a:t>
            </a:r>
            <a:r>
              <a:rPr lang="hu-HU" sz="2800" dirty="0" smtClean="0"/>
              <a:t> </a:t>
            </a:r>
            <a:r>
              <a:rPr lang="hu-HU" sz="2800" dirty="0" err="1" smtClean="0"/>
              <a:t>can</a:t>
            </a:r>
            <a:r>
              <a:rPr lang="hu-HU" sz="2800" dirty="0" smtClean="0"/>
              <a:t> </a:t>
            </a:r>
            <a:r>
              <a:rPr lang="hu-HU" sz="2800" dirty="0" err="1" smtClean="0"/>
              <a:t>order</a:t>
            </a:r>
            <a:r>
              <a:rPr lang="hu-HU" sz="2800" dirty="0" smtClean="0"/>
              <a:t> </a:t>
            </a:r>
            <a:r>
              <a:rPr lang="hu-HU" sz="2800" dirty="0" err="1" smtClean="0"/>
              <a:t>the</a:t>
            </a:r>
            <a:r>
              <a:rPr lang="hu-HU" sz="2800" dirty="0" smtClean="0"/>
              <a:t> GCO </a:t>
            </a:r>
            <a:r>
              <a:rPr lang="hu-HU" sz="2800" dirty="0" err="1" smtClean="0"/>
              <a:t>to</a:t>
            </a:r>
            <a:r>
              <a:rPr lang="hu-HU" sz="2800" dirty="0" smtClean="0"/>
              <a:t> </a:t>
            </a:r>
            <a:r>
              <a:rPr lang="hu-HU" sz="2800" dirty="0" err="1" smtClean="0"/>
              <a:t>perform</a:t>
            </a:r>
            <a:r>
              <a:rPr lang="hu-HU" sz="2800" dirty="0" smtClean="0"/>
              <a:t> </a:t>
            </a:r>
            <a:r>
              <a:rPr lang="hu-HU" sz="2800" dirty="0" err="1" smtClean="0"/>
              <a:t>extraordinary</a:t>
            </a:r>
            <a:r>
              <a:rPr lang="hu-HU" sz="2800" dirty="0" smtClean="0"/>
              <a:t> </a:t>
            </a:r>
            <a:r>
              <a:rPr lang="hu-HU" sz="2800" dirty="0" err="1" smtClean="0"/>
              <a:t>controls</a:t>
            </a:r>
            <a:r>
              <a:rPr lang="hu-HU" sz="2800" dirty="0" smtClean="0"/>
              <a:t>. </a:t>
            </a:r>
          </a:p>
          <a:p>
            <a:pPr algn="just">
              <a:spcBef>
                <a:spcPts val="1200"/>
              </a:spcBef>
            </a:pPr>
            <a:r>
              <a:rPr lang="hu-HU" sz="2800" dirty="0" smtClean="0"/>
              <a:t>The GCO </a:t>
            </a:r>
            <a:r>
              <a:rPr lang="hu-HU" sz="2800" dirty="0" err="1" smtClean="0"/>
              <a:t>reports</a:t>
            </a:r>
            <a:r>
              <a:rPr lang="hu-HU" sz="2800" dirty="0" smtClean="0"/>
              <a:t> </a:t>
            </a:r>
            <a:r>
              <a:rPr lang="hu-HU" sz="2800" dirty="0" err="1" smtClean="0"/>
              <a:t>on</a:t>
            </a:r>
            <a:r>
              <a:rPr lang="hu-HU" sz="2800" dirty="0" smtClean="0"/>
              <a:t> </a:t>
            </a:r>
            <a:r>
              <a:rPr lang="hu-HU" sz="2800" dirty="0" err="1" smtClean="0"/>
              <a:t>its</a:t>
            </a:r>
            <a:r>
              <a:rPr lang="hu-HU" sz="2800" dirty="0" smtClean="0"/>
              <a:t> </a:t>
            </a:r>
            <a:r>
              <a:rPr lang="hu-HU" sz="2800" dirty="0" err="1" smtClean="0"/>
              <a:t>activity</a:t>
            </a:r>
            <a:r>
              <a:rPr lang="hu-HU" sz="2800" dirty="0" smtClean="0"/>
              <a:t> </a:t>
            </a:r>
            <a:r>
              <a:rPr lang="hu-HU" sz="2800" dirty="0" err="1" smtClean="0"/>
              <a:t>annually</a:t>
            </a:r>
            <a:r>
              <a:rPr lang="hu-HU" sz="2800" dirty="0" smtClean="0"/>
              <a:t>, </a:t>
            </a:r>
            <a:r>
              <a:rPr lang="hu-HU" sz="2800" dirty="0" err="1" smtClean="0"/>
              <a:t>via</a:t>
            </a:r>
            <a:r>
              <a:rPr lang="hu-HU" sz="2800" dirty="0" smtClean="0"/>
              <a:t> </a:t>
            </a:r>
            <a:r>
              <a:rPr lang="hu-HU" sz="2800" dirty="0" err="1" smtClean="0"/>
              <a:t>the</a:t>
            </a:r>
            <a:r>
              <a:rPr lang="hu-HU" sz="2800" dirty="0" smtClean="0"/>
              <a:t> </a:t>
            </a:r>
            <a:r>
              <a:rPr lang="hu-HU" sz="2800" dirty="0" err="1" smtClean="0"/>
              <a:t>Minister</a:t>
            </a:r>
            <a:endParaRPr lang="hu-HU" sz="2800" dirty="0" smtClean="0"/>
          </a:p>
          <a:p>
            <a:pPr algn="just">
              <a:spcBef>
                <a:spcPts val="1200"/>
              </a:spcBef>
            </a:pPr>
            <a:r>
              <a:rPr lang="hu-HU" sz="2800" dirty="0" err="1" smtClean="0"/>
              <a:t>Licensed</a:t>
            </a:r>
            <a:r>
              <a:rPr lang="hu-HU" sz="2800" dirty="0" smtClean="0"/>
              <a:t> </a:t>
            </a:r>
            <a:r>
              <a:rPr lang="hu-HU" sz="2800" dirty="0" err="1" smtClean="0"/>
              <a:t>manpower</a:t>
            </a:r>
            <a:r>
              <a:rPr lang="hu-HU" sz="2800" dirty="0" smtClean="0"/>
              <a:t> : </a:t>
            </a:r>
            <a:r>
              <a:rPr lang="hu-HU" sz="2800" dirty="0"/>
              <a:t>133 </a:t>
            </a:r>
            <a:r>
              <a:rPr lang="hu-HU" sz="2800" dirty="0" err="1" smtClean="0"/>
              <a:t>people</a:t>
            </a:r>
            <a:endParaRPr lang="hu-HU" sz="2800" dirty="0"/>
          </a:p>
          <a:p>
            <a:pPr marL="0" indent="0" algn="just">
              <a:spcBef>
                <a:spcPts val="1200"/>
              </a:spcBef>
              <a:buNone/>
            </a:pPr>
            <a:endParaRPr lang="hu-HU" sz="2400" dirty="0"/>
          </a:p>
        </p:txBody>
      </p:sp>
    </p:spTree>
    <p:extLst>
      <p:ext uri="{BB962C8B-B14F-4D97-AF65-F5344CB8AC3E}">
        <p14:creationId xmlns:p14="http://schemas.microsoft.com/office/powerpoint/2010/main" xmlns="" val="2738147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endParaRPr lang="hu-HU" dirty="0"/>
          </a:p>
        </p:txBody>
      </p:sp>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8</a:t>
            </a:fld>
            <a:endParaRPr lang="hu-HU">
              <a:solidFill>
                <a:prstClr val="black"/>
              </a:solidFill>
            </a:endParaRPr>
          </a:p>
        </p:txBody>
      </p:sp>
      <p:sp>
        <p:nvSpPr>
          <p:cNvPr id="5" name="Szövegdoboz 4"/>
          <p:cNvSpPr txBox="1"/>
          <p:nvPr/>
        </p:nvSpPr>
        <p:spPr>
          <a:xfrm>
            <a:off x="2483768" y="1480428"/>
            <a:ext cx="3960440" cy="584775"/>
          </a:xfrm>
          <a:prstGeom prst="rect">
            <a:avLst/>
          </a:prstGeom>
          <a:noFill/>
        </p:spPr>
        <p:txBody>
          <a:bodyPr wrap="square" rtlCol="0">
            <a:spAutoFit/>
          </a:bodyPr>
          <a:lstStyle/>
          <a:p>
            <a:pPr algn="ctr"/>
            <a:r>
              <a:rPr lang="hu-HU" sz="3200" dirty="0" err="1" smtClean="0"/>
              <a:t>Structure</a:t>
            </a:r>
            <a:r>
              <a:rPr lang="hu-HU" sz="3200" dirty="0" smtClean="0"/>
              <a:t> of GCO</a:t>
            </a:r>
            <a:endParaRPr lang="hu-HU" sz="3200" dirty="0"/>
          </a:p>
        </p:txBody>
      </p:sp>
      <p:sp>
        <p:nvSpPr>
          <p:cNvPr id="6" name="Lekerekített téglalap 5"/>
          <p:cNvSpPr/>
          <p:nvPr/>
        </p:nvSpPr>
        <p:spPr>
          <a:xfrm>
            <a:off x="3635896" y="2132856"/>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President</a:t>
            </a:r>
            <a:endParaRPr lang="hu-HU" dirty="0"/>
          </a:p>
        </p:txBody>
      </p:sp>
      <p:sp>
        <p:nvSpPr>
          <p:cNvPr id="7" name="Lekerekített téglalap 6"/>
          <p:cNvSpPr/>
          <p:nvPr/>
        </p:nvSpPr>
        <p:spPr>
          <a:xfrm>
            <a:off x="1288573" y="2708920"/>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a:t>C</a:t>
            </a:r>
            <a:r>
              <a:rPr lang="hu-HU" dirty="0" err="1" smtClean="0"/>
              <a:t>abinet</a:t>
            </a:r>
            <a:endParaRPr lang="hu-HU" dirty="0"/>
          </a:p>
        </p:txBody>
      </p:sp>
      <p:sp>
        <p:nvSpPr>
          <p:cNvPr id="8" name="Lekerekített téglalap 7"/>
          <p:cNvSpPr/>
          <p:nvPr/>
        </p:nvSpPr>
        <p:spPr>
          <a:xfrm>
            <a:off x="2746915" y="3785398"/>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lang="hu-HU" dirty="0" err="1" smtClean="0"/>
              <a:t>Vice-president</a:t>
            </a:r>
            <a:endParaRPr lang="hu-HU" dirty="0"/>
          </a:p>
        </p:txBody>
      </p:sp>
      <p:sp>
        <p:nvSpPr>
          <p:cNvPr id="9" name="Lekerekített téglalap 8"/>
          <p:cNvSpPr/>
          <p:nvPr/>
        </p:nvSpPr>
        <p:spPr>
          <a:xfrm>
            <a:off x="6156176"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15" name="Lekerekített téglalap 14"/>
          <p:cNvSpPr/>
          <p:nvPr/>
        </p:nvSpPr>
        <p:spPr>
          <a:xfrm>
            <a:off x="4788946"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16" name="Lekerekített téglalap 15"/>
          <p:cNvSpPr/>
          <p:nvPr/>
        </p:nvSpPr>
        <p:spPr>
          <a:xfrm>
            <a:off x="3366519"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17" name="Lekerekített téglalap 16"/>
          <p:cNvSpPr/>
          <p:nvPr/>
        </p:nvSpPr>
        <p:spPr>
          <a:xfrm>
            <a:off x="1907704"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18" name="Lekerekített téglalap 17"/>
          <p:cNvSpPr/>
          <p:nvPr/>
        </p:nvSpPr>
        <p:spPr>
          <a:xfrm>
            <a:off x="443996"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19" name="Lekerekített téglalap 18"/>
          <p:cNvSpPr/>
          <p:nvPr/>
        </p:nvSpPr>
        <p:spPr>
          <a:xfrm>
            <a:off x="7548799" y="4849924"/>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Department</a:t>
            </a:r>
            <a:endParaRPr lang="hu-HU" dirty="0"/>
          </a:p>
        </p:txBody>
      </p:sp>
      <p:sp>
        <p:nvSpPr>
          <p:cNvPr id="20" name="Lekerekített téglalap 19"/>
          <p:cNvSpPr/>
          <p:nvPr/>
        </p:nvSpPr>
        <p:spPr>
          <a:xfrm>
            <a:off x="6762124" y="3150647"/>
            <a:ext cx="165618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err="1" smtClean="0"/>
              <a:t>Economic</a:t>
            </a:r>
            <a:r>
              <a:rPr lang="hu-HU" dirty="0" smtClean="0"/>
              <a:t> </a:t>
            </a:r>
            <a:r>
              <a:rPr lang="hu-HU" dirty="0" err="1" smtClean="0"/>
              <a:t>department</a:t>
            </a:r>
            <a:endParaRPr lang="hu-HU" dirty="0"/>
          </a:p>
        </p:txBody>
      </p:sp>
      <p:sp>
        <p:nvSpPr>
          <p:cNvPr id="21" name="Lekerekített téglalap 20"/>
          <p:cNvSpPr/>
          <p:nvPr/>
        </p:nvSpPr>
        <p:spPr>
          <a:xfrm>
            <a:off x="6714225" y="2258870"/>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r>
              <a:rPr lang="hu-HU" dirty="0" err="1" smtClean="0"/>
              <a:t>internal</a:t>
            </a:r>
            <a:r>
              <a:rPr lang="hu-HU" dirty="0" smtClean="0"/>
              <a:t> </a:t>
            </a:r>
            <a:r>
              <a:rPr lang="hu-HU" dirty="0" err="1" smtClean="0"/>
              <a:t>auditor</a:t>
            </a:r>
            <a:endParaRPr lang="hu-HU" dirty="0"/>
          </a:p>
        </p:txBody>
      </p:sp>
      <p:sp>
        <p:nvSpPr>
          <p:cNvPr id="22" name="Lekerekített téglalap 21"/>
          <p:cNvSpPr/>
          <p:nvPr/>
        </p:nvSpPr>
        <p:spPr>
          <a:xfrm>
            <a:off x="32924"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smtClean="0"/>
              <a:t>Section</a:t>
            </a:r>
            <a:endParaRPr lang="hu-HU" dirty="0"/>
          </a:p>
        </p:txBody>
      </p:sp>
      <p:sp>
        <p:nvSpPr>
          <p:cNvPr id="23" name="Lekerekített téglalap 22"/>
          <p:cNvSpPr/>
          <p:nvPr/>
        </p:nvSpPr>
        <p:spPr>
          <a:xfrm>
            <a:off x="732028"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4" name="Lekerekített téglalap 23"/>
          <p:cNvSpPr/>
          <p:nvPr/>
        </p:nvSpPr>
        <p:spPr>
          <a:xfrm>
            <a:off x="2483768"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5" name="Lekerekített téglalap 24"/>
          <p:cNvSpPr/>
          <p:nvPr/>
        </p:nvSpPr>
        <p:spPr>
          <a:xfrm>
            <a:off x="1596124"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6" name="Lekerekített téglalap 25"/>
          <p:cNvSpPr/>
          <p:nvPr/>
        </p:nvSpPr>
        <p:spPr>
          <a:xfrm>
            <a:off x="3313778"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7" name="Lekerekített téglalap 26"/>
          <p:cNvSpPr/>
          <p:nvPr/>
        </p:nvSpPr>
        <p:spPr>
          <a:xfrm>
            <a:off x="5580112" y="5758774"/>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8" name="Lekerekített téglalap 27"/>
          <p:cNvSpPr/>
          <p:nvPr/>
        </p:nvSpPr>
        <p:spPr>
          <a:xfrm>
            <a:off x="4841823" y="5758774"/>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29" name="Lekerekített téglalap 28"/>
          <p:cNvSpPr/>
          <p:nvPr/>
        </p:nvSpPr>
        <p:spPr>
          <a:xfrm>
            <a:off x="4105866" y="5746492"/>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30" name="Lekerekített téglalap 29"/>
          <p:cNvSpPr/>
          <p:nvPr/>
        </p:nvSpPr>
        <p:spPr>
          <a:xfrm>
            <a:off x="7639195" y="5758774"/>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31" name="Lekerekített téglalap 30"/>
          <p:cNvSpPr/>
          <p:nvPr/>
        </p:nvSpPr>
        <p:spPr>
          <a:xfrm>
            <a:off x="6972735" y="5739219"/>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32" name="Lekerekített téglalap 31"/>
          <p:cNvSpPr/>
          <p:nvPr/>
        </p:nvSpPr>
        <p:spPr>
          <a:xfrm>
            <a:off x="6300192" y="5746492"/>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sp>
        <p:nvSpPr>
          <p:cNvPr id="33" name="Lekerekített téglalap 32"/>
          <p:cNvSpPr/>
          <p:nvPr/>
        </p:nvSpPr>
        <p:spPr>
          <a:xfrm>
            <a:off x="8387623" y="5758774"/>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a:t>Section</a:t>
            </a:r>
            <a:endParaRPr lang="hu-HU" dirty="0"/>
          </a:p>
        </p:txBody>
      </p:sp>
      <p:cxnSp>
        <p:nvCxnSpPr>
          <p:cNvPr id="35" name="Szögletes összekötő 34"/>
          <p:cNvCxnSpPr>
            <a:stCxn id="6" idx="1"/>
            <a:endCxn id="7" idx="0"/>
          </p:cNvCxnSpPr>
          <p:nvPr/>
        </p:nvCxnSpPr>
        <p:spPr>
          <a:xfrm rot="10800000" flipV="1">
            <a:off x="2080662" y="2456892"/>
            <a:ext cx="1555235" cy="25202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zögletes összekötő 39"/>
          <p:cNvCxnSpPr>
            <a:stCxn id="6" idx="3"/>
            <a:endCxn id="21" idx="1"/>
          </p:cNvCxnSpPr>
          <p:nvPr/>
        </p:nvCxnSpPr>
        <p:spPr>
          <a:xfrm>
            <a:off x="5220072" y="2456892"/>
            <a:ext cx="1494153" cy="12601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zögletes összekötő 41"/>
          <p:cNvCxnSpPr>
            <a:stCxn id="6" idx="3"/>
            <a:endCxn id="20" idx="1"/>
          </p:cNvCxnSpPr>
          <p:nvPr/>
        </p:nvCxnSpPr>
        <p:spPr>
          <a:xfrm>
            <a:off x="5220072" y="2456892"/>
            <a:ext cx="1542052" cy="101779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zögletes összekötő 43"/>
          <p:cNvCxnSpPr>
            <a:stCxn id="8" idx="1"/>
            <a:endCxn id="18" idx="0"/>
          </p:cNvCxnSpPr>
          <p:nvPr/>
        </p:nvCxnSpPr>
        <p:spPr>
          <a:xfrm rot="10800000" flipV="1">
            <a:off x="1020061" y="4109434"/>
            <a:ext cx="1726855" cy="7404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zögletes összekötő 45"/>
          <p:cNvCxnSpPr>
            <a:stCxn id="8" idx="1"/>
            <a:endCxn id="17" idx="0"/>
          </p:cNvCxnSpPr>
          <p:nvPr/>
        </p:nvCxnSpPr>
        <p:spPr>
          <a:xfrm rot="10800000" flipV="1">
            <a:off x="2483769" y="4109434"/>
            <a:ext cx="263147" cy="7404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zögletes összekötő 51"/>
          <p:cNvCxnSpPr>
            <a:stCxn id="8" idx="2"/>
            <a:endCxn id="16" idx="0"/>
          </p:cNvCxnSpPr>
          <p:nvPr/>
        </p:nvCxnSpPr>
        <p:spPr>
          <a:xfrm rot="16200000" flipH="1">
            <a:off x="3532566" y="4439907"/>
            <a:ext cx="416454" cy="40358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zögletes összekötő 61"/>
          <p:cNvCxnSpPr>
            <a:stCxn id="18" idx="2"/>
            <a:endCxn id="22" idx="0"/>
          </p:cNvCxnSpPr>
          <p:nvPr/>
        </p:nvCxnSpPr>
        <p:spPr>
          <a:xfrm rot="5400000">
            <a:off x="549897" y="5269055"/>
            <a:ext cx="241223" cy="69910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zögletes összekötő 63"/>
          <p:cNvCxnSpPr>
            <a:endCxn id="23" idx="0"/>
          </p:cNvCxnSpPr>
          <p:nvPr/>
        </p:nvCxnSpPr>
        <p:spPr>
          <a:xfrm rot="5400000">
            <a:off x="899450" y="5618607"/>
            <a:ext cx="241223" cy="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zögletes összekötő 65"/>
          <p:cNvCxnSpPr>
            <a:stCxn id="17" idx="2"/>
            <a:endCxn id="25" idx="0"/>
          </p:cNvCxnSpPr>
          <p:nvPr/>
        </p:nvCxnSpPr>
        <p:spPr>
          <a:xfrm rot="5400000">
            <a:off x="2063351" y="5318801"/>
            <a:ext cx="241223" cy="59961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zögletes összekötő 69"/>
          <p:cNvCxnSpPr>
            <a:stCxn id="16" idx="2"/>
            <a:endCxn id="26" idx="0"/>
          </p:cNvCxnSpPr>
          <p:nvPr/>
        </p:nvCxnSpPr>
        <p:spPr>
          <a:xfrm rot="5400000">
            <a:off x="3651586" y="5448221"/>
            <a:ext cx="241223" cy="340773"/>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zögletes összekötő 71"/>
          <p:cNvCxnSpPr>
            <a:stCxn id="16" idx="2"/>
            <a:endCxn id="29" idx="0"/>
          </p:cNvCxnSpPr>
          <p:nvPr/>
        </p:nvCxnSpPr>
        <p:spPr>
          <a:xfrm rot="16200000" flipH="1">
            <a:off x="4043992" y="5396586"/>
            <a:ext cx="248496" cy="45131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zögletes összekötő 73"/>
          <p:cNvCxnSpPr>
            <a:stCxn id="17" idx="2"/>
            <a:endCxn id="24" idx="0"/>
          </p:cNvCxnSpPr>
          <p:nvPr/>
        </p:nvCxnSpPr>
        <p:spPr>
          <a:xfrm rot="16200000" flipH="1">
            <a:off x="2507173" y="5474591"/>
            <a:ext cx="241223"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zögletes összekötő 75"/>
          <p:cNvCxnSpPr>
            <a:stCxn id="15" idx="2"/>
            <a:endCxn id="28" idx="0"/>
          </p:cNvCxnSpPr>
          <p:nvPr/>
        </p:nvCxnSpPr>
        <p:spPr>
          <a:xfrm rot="5400000">
            <a:off x="5117044" y="5510808"/>
            <a:ext cx="260778" cy="23515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zögletes összekötő 77"/>
          <p:cNvCxnSpPr>
            <a:stCxn id="15" idx="2"/>
            <a:endCxn id="27" idx="0"/>
          </p:cNvCxnSpPr>
          <p:nvPr/>
        </p:nvCxnSpPr>
        <p:spPr>
          <a:xfrm rot="16200000" flipH="1">
            <a:off x="5486188" y="5376818"/>
            <a:ext cx="260778" cy="50313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Szögletes összekötő 79"/>
          <p:cNvCxnSpPr>
            <a:stCxn id="9" idx="2"/>
            <a:endCxn id="32" idx="0"/>
          </p:cNvCxnSpPr>
          <p:nvPr/>
        </p:nvCxnSpPr>
        <p:spPr>
          <a:xfrm rot="5400000">
            <a:off x="6535984" y="5550236"/>
            <a:ext cx="248496" cy="14401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zögletes összekötő 81"/>
          <p:cNvCxnSpPr>
            <a:stCxn id="9" idx="2"/>
            <a:endCxn id="31" idx="0"/>
          </p:cNvCxnSpPr>
          <p:nvPr/>
        </p:nvCxnSpPr>
        <p:spPr>
          <a:xfrm rot="16200000" flipH="1">
            <a:off x="6875892" y="5354343"/>
            <a:ext cx="241223" cy="52852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zögletes összekötő 83"/>
          <p:cNvCxnSpPr>
            <a:stCxn id="19" idx="2"/>
            <a:endCxn id="30" idx="0"/>
          </p:cNvCxnSpPr>
          <p:nvPr/>
        </p:nvCxnSpPr>
        <p:spPr>
          <a:xfrm rot="5400000">
            <a:off x="7895656" y="5529567"/>
            <a:ext cx="260778" cy="19763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zögletes összekötő 85"/>
          <p:cNvCxnSpPr>
            <a:stCxn id="19" idx="2"/>
            <a:endCxn id="33" idx="0"/>
          </p:cNvCxnSpPr>
          <p:nvPr/>
        </p:nvCxnSpPr>
        <p:spPr>
          <a:xfrm rot="16200000" flipH="1">
            <a:off x="8269870" y="5352989"/>
            <a:ext cx="260778" cy="55079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Lekerekített téglalap 50"/>
          <p:cNvSpPr/>
          <p:nvPr/>
        </p:nvSpPr>
        <p:spPr>
          <a:xfrm>
            <a:off x="4716016" y="3797990"/>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lang="hu-HU" dirty="0" err="1"/>
              <a:t>Vice-president</a:t>
            </a:r>
            <a:endParaRPr lang="hu-HU" dirty="0"/>
          </a:p>
        </p:txBody>
      </p:sp>
      <p:cxnSp>
        <p:nvCxnSpPr>
          <p:cNvPr id="14" name="Szögletes összekötő 13"/>
          <p:cNvCxnSpPr>
            <a:stCxn id="6" idx="2"/>
            <a:endCxn id="8" idx="0"/>
          </p:cNvCxnSpPr>
          <p:nvPr/>
        </p:nvCxnSpPr>
        <p:spPr>
          <a:xfrm rot="5400000">
            <a:off x="3481259" y="2838673"/>
            <a:ext cx="1004470" cy="88898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zögletes összekötő 35"/>
          <p:cNvCxnSpPr>
            <a:stCxn id="6" idx="2"/>
            <a:endCxn id="51" idx="0"/>
          </p:cNvCxnSpPr>
          <p:nvPr/>
        </p:nvCxnSpPr>
        <p:spPr>
          <a:xfrm rot="16200000" flipH="1">
            <a:off x="4459513" y="2749399"/>
            <a:ext cx="1017062" cy="108012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zögletes összekötő 38"/>
          <p:cNvCxnSpPr>
            <a:stCxn id="51" idx="2"/>
            <a:endCxn id="15" idx="0"/>
          </p:cNvCxnSpPr>
          <p:nvPr/>
        </p:nvCxnSpPr>
        <p:spPr>
          <a:xfrm rot="5400000">
            <a:off x="5234626" y="4576446"/>
            <a:ext cx="403862" cy="14309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zögletes összekötő 46"/>
          <p:cNvCxnSpPr>
            <a:stCxn id="51" idx="3"/>
            <a:endCxn id="19" idx="0"/>
          </p:cNvCxnSpPr>
          <p:nvPr/>
        </p:nvCxnSpPr>
        <p:spPr>
          <a:xfrm>
            <a:off x="6300192" y="4122026"/>
            <a:ext cx="1824671" cy="72789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zögletes összekötő 48"/>
          <p:cNvCxnSpPr>
            <a:stCxn id="51" idx="3"/>
            <a:endCxn id="9" idx="0"/>
          </p:cNvCxnSpPr>
          <p:nvPr/>
        </p:nvCxnSpPr>
        <p:spPr>
          <a:xfrm>
            <a:off x="6300192" y="4122026"/>
            <a:ext cx="432048" cy="72789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Egyenes összekötő 56"/>
          <p:cNvCxnSpPr/>
          <p:nvPr/>
        </p:nvCxnSpPr>
        <p:spPr>
          <a:xfrm>
            <a:off x="670508" y="3798719"/>
            <a:ext cx="800514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9" name="Lefelé nyíl 58"/>
          <p:cNvSpPr/>
          <p:nvPr/>
        </p:nvSpPr>
        <p:spPr>
          <a:xfrm>
            <a:off x="8354680" y="3798719"/>
            <a:ext cx="362612" cy="422369"/>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5" name="Lefelé nyíl 74"/>
          <p:cNvSpPr/>
          <p:nvPr/>
        </p:nvSpPr>
        <p:spPr>
          <a:xfrm>
            <a:off x="608988" y="3831987"/>
            <a:ext cx="362612" cy="422369"/>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0" name="Szövegdoboz 59"/>
          <p:cNvSpPr txBox="1"/>
          <p:nvPr/>
        </p:nvSpPr>
        <p:spPr>
          <a:xfrm>
            <a:off x="971600" y="3797990"/>
            <a:ext cx="1730764" cy="307777"/>
          </a:xfrm>
          <a:prstGeom prst="rect">
            <a:avLst/>
          </a:prstGeom>
          <a:noFill/>
        </p:spPr>
        <p:txBody>
          <a:bodyPr wrap="square" rtlCol="0">
            <a:spAutoFit/>
          </a:bodyPr>
          <a:lstStyle/>
          <a:p>
            <a:r>
              <a:rPr lang="hu-HU" sz="1400" dirty="0" err="1" smtClean="0"/>
              <a:t>Controlling</a:t>
            </a:r>
            <a:r>
              <a:rPr lang="hu-HU" sz="1400" dirty="0" smtClean="0"/>
              <a:t> </a:t>
            </a:r>
            <a:r>
              <a:rPr lang="hu-HU" sz="1400" dirty="0" err="1" smtClean="0"/>
              <a:t>function</a:t>
            </a:r>
            <a:endParaRPr lang="hu-HU" sz="1400" dirty="0"/>
          </a:p>
        </p:txBody>
      </p:sp>
      <p:sp>
        <p:nvSpPr>
          <p:cNvPr id="77" name="Szövegdoboz 76"/>
          <p:cNvSpPr txBox="1"/>
          <p:nvPr/>
        </p:nvSpPr>
        <p:spPr>
          <a:xfrm>
            <a:off x="6395385" y="3831987"/>
            <a:ext cx="1730764" cy="307777"/>
          </a:xfrm>
          <a:prstGeom prst="rect">
            <a:avLst/>
          </a:prstGeom>
          <a:noFill/>
        </p:spPr>
        <p:txBody>
          <a:bodyPr wrap="square" rtlCol="0">
            <a:spAutoFit/>
          </a:bodyPr>
          <a:lstStyle/>
          <a:p>
            <a:r>
              <a:rPr lang="hu-HU" sz="1400" dirty="0" err="1" smtClean="0"/>
              <a:t>Controlling</a:t>
            </a:r>
            <a:r>
              <a:rPr lang="hu-HU" sz="1400" dirty="0" smtClean="0"/>
              <a:t> </a:t>
            </a:r>
            <a:r>
              <a:rPr lang="hu-HU" sz="1400" dirty="0" err="1" smtClean="0"/>
              <a:t>function</a:t>
            </a:r>
            <a:endParaRPr lang="hu-HU" sz="1400" dirty="0"/>
          </a:p>
        </p:txBody>
      </p:sp>
    </p:spTree>
    <p:extLst>
      <p:ext uri="{BB962C8B-B14F-4D97-AF65-F5344CB8AC3E}">
        <p14:creationId xmlns:p14="http://schemas.microsoft.com/office/powerpoint/2010/main" xmlns="" val="1350658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3"/>
          <p:cNvSpPr>
            <a:spLocks noGrp="1"/>
          </p:cNvSpPr>
          <p:nvPr>
            <p:ph type="sldNum" sz="quarter" idx="12"/>
          </p:nvPr>
        </p:nvSpPr>
        <p:spPr/>
        <p:txBody>
          <a:bodyPr/>
          <a:lstStyle/>
          <a:p>
            <a:pPr>
              <a:defRPr/>
            </a:pPr>
            <a:fld id="{F1288D27-012F-4E13-AAFB-DCE693E447DF}" type="slidenum">
              <a:rPr lang="hu-HU" smtClean="0">
                <a:solidFill>
                  <a:prstClr val="black"/>
                </a:solidFill>
              </a:rPr>
              <a:pPr>
                <a:defRPr/>
              </a:pPr>
              <a:t>9</a:t>
            </a:fld>
            <a:endParaRPr lang="hu-HU">
              <a:solidFill>
                <a:prstClr val="black"/>
              </a:solidFill>
            </a:endParaRPr>
          </a:p>
        </p:txBody>
      </p:sp>
      <p:sp>
        <p:nvSpPr>
          <p:cNvPr id="5" name="Szövegdoboz 4"/>
          <p:cNvSpPr txBox="1"/>
          <p:nvPr/>
        </p:nvSpPr>
        <p:spPr>
          <a:xfrm>
            <a:off x="323528" y="1556792"/>
            <a:ext cx="8280920" cy="523220"/>
          </a:xfrm>
          <a:prstGeom prst="rect">
            <a:avLst/>
          </a:prstGeom>
          <a:noFill/>
        </p:spPr>
        <p:txBody>
          <a:bodyPr wrap="square" rtlCol="0">
            <a:spAutoFit/>
          </a:bodyPr>
          <a:lstStyle/>
          <a:p>
            <a:r>
              <a:rPr lang="hu-HU" sz="2800" b="1" dirty="0" smtClean="0"/>
              <a:t>The </a:t>
            </a:r>
            <a:r>
              <a:rPr lang="hu-HU" sz="2800" b="1" dirty="0" err="1" smtClean="0"/>
              <a:t>connection</a:t>
            </a:r>
            <a:r>
              <a:rPr lang="hu-HU" sz="2800" b="1" dirty="0" smtClean="0"/>
              <a:t> of GCO and </a:t>
            </a:r>
            <a:r>
              <a:rPr lang="hu-HU" sz="2800" b="1" dirty="0" err="1" smtClean="0"/>
              <a:t>the</a:t>
            </a:r>
            <a:r>
              <a:rPr lang="hu-HU" sz="2800" b="1" dirty="0" smtClean="0"/>
              <a:t> </a:t>
            </a:r>
            <a:r>
              <a:rPr lang="hu-HU" sz="2800" b="1" dirty="0" err="1" smtClean="0"/>
              <a:t>internal</a:t>
            </a:r>
            <a:r>
              <a:rPr lang="hu-HU" sz="2800" b="1" dirty="0" smtClean="0"/>
              <a:t> </a:t>
            </a:r>
            <a:r>
              <a:rPr lang="hu-HU" sz="2800" b="1" dirty="0" err="1" smtClean="0"/>
              <a:t>control</a:t>
            </a:r>
            <a:r>
              <a:rPr lang="hu-HU" sz="2800" b="1" dirty="0" smtClean="0"/>
              <a:t> </a:t>
            </a:r>
            <a:r>
              <a:rPr lang="hu-HU" sz="2800" b="1" dirty="0" err="1" smtClean="0"/>
              <a:t>system</a:t>
            </a:r>
            <a:r>
              <a:rPr lang="hu-HU" sz="2800" b="1" dirty="0" smtClean="0"/>
              <a:t> </a:t>
            </a:r>
            <a:endParaRPr lang="hu-HU" sz="2800" b="1" dirty="0"/>
          </a:p>
        </p:txBody>
      </p:sp>
      <p:sp>
        <p:nvSpPr>
          <p:cNvPr id="6" name="Lekerekített téglalap 5"/>
          <p:cNvSpPr/>
          <p:nvPr/>
        </p:nvSpPr>
        <p:spPr>
          <a:xfrm>
            <a:off x="2771800" y="2332192"/>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r>
              <a:rPr lang="hu-HU" dirty="0" err="1" smtClean="0"/>
              <a:t>Minister</a:t>
            </a:r>
            <a:r>
              <a:rPr lang="hu-HU" dirty="0" smtClean="0"/>
              <a:t> of Public </a:t>
            </a:r>
            <a:r>
              <a:rPr lang="hu-HU" dirty="0" err="1" smtClean="0"/>
              <a:t>Finances</a:t>
            </a:r>
            <a:endParaRPr lang="hu-HU" dirty="0"/>
          </a:p>
        </p:txBody>
      </p:sp>
      <p:sp>
        <p:nvSpPr>
          <p:cNvPr id="7" name="Lekerekített téglalap 6"/>
          <p:cNvSpPr/>
          <p:nvPr/>
        </p:nvSpPr>
        <p:spPr>
          <a:xfrm>
            <a:off x="2771799" y="3382627"/>
            <a:ext cx="158417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r>
              <a:rPr lang="hu-HU" dirty="0" err="1" smtClean="0"/>
              <a:t>Internal</a:t>
            </a:r>
            <a:r>
              <a:rPr lang="hu-HU" dirty="0" smtClean="0"/>
              <a:t> </a:t>
            </a:r>
            <a:r>
              <a:rPr lang="hu-HU" dirty="0" err="1" smtClean="0"/>
              <a:t>Control</a:t>
            </a:r>
            <a:r>
              <a:rPr lang="hu-HU" dirty="0" smtClean="0"/>
              <a:t> of Public </a:t>
            </a:r>
            <a:r>
              <a:rPr lang="hu-HU" dirty="0" err="1" smtClean="0"/>
              <a:t>Finances</a:t>
            </a:r>
            <a:r>
              <a:rPr lang="hu-HU" dirty="0" smtClean="0"/>
              <a:t> Team</a:t>
            </a:r>
            <a:endParaRPr lang="hu-HU" dirty="0"/>
          </a:p>
        </p:txBody>
      </p:sp>
      <p:sp>
        <p:nvSpPr>
          <p:cNvPr id="8" name="Lekerekített téglalap 7"/>
          <p:cNvSpPr/>
          <p:nvPr/>
        </p:nvSpPr>
        <p:spPr>
          <a:xfrm>
            <a:off x="2771801" y="4501689"/>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r>
              <a:rPr lang="hu-HU" dirty="0" err="1" smtClean="0"/>
              <a:t>Government</a:t>
            </a:r>
            <a:r>
              <a:rPr lang="hu-HU" dirty="0" smtClean="0"/>
              <a:t> </a:t>
            </a:r>
            <a:r>
              <a:rPr lang="hu-HU" dirty="0" err="1" smtClean="0"/>
              <a:t>Control</a:t>
            </a:r>
            <a:r>
              <a:rPr lang="hu-HU" dirty="0" smtClean="0"/>
              <a:t> Team</a:t>
            </a:r>
            <a:endParaRPr lang="hu-HU" dirty="0"/>
          </a:p>
        </p:txBody>
      </p:sp>
      <p:cxnSp>
        <p:nvCxnSpPr>
          <p:cNvPr id="10" name="Szögletes összekötő 9"/>
          <p:cNvCxnSpPr>
            <a:stCxn id="6" idx="2"/>
            <a:endCxn id="7" idx="0"/>
          </p:cNvCxnSpPr>
          <p:nvPr/>
        </p:nvCxnSpPr>
        <p:spPr>
          <a:xfrm rot="5400000">
            <a:off x="3362707" y="3181445"/>
            <a:ext cx="402363" cy="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zögletes összekötő 13"/>
          <p:cNvCxnSpPr>
            <a:stCxn id="7" idx="2"/>
            <a:endCxn id="8" idx="0"/>
          </p:cNvCxnSpPr>
          <p:nvPr/>
        </p:nvCxnSpPr>
        <p:spPr>
          <a:xfrm rot="16200000" flipH="1">
            <a:off x="3400401" y="4338201"/>
            <a:ext cx="326974" cy="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zövegdoboz 15"/>
          <p:cNvSpPr txBox="1"/>
          <p:nvPr/>
        </p:nvSpPr>
        <p:spPr>
          <a:xfrm>
            <a:off x="467544" y="3178507"/>
            <a:ext cx="2016224" cy="1200329"/>
          </a:xfrm>
          <a:prstGeom prst="rect">
            <a:avLst/>
          </a:prstGeom>
          <a:noFill/>
        </p:spPr>
        <p:txBody>
          <a:bodyPr wrap="square" rtlCol="0">
            <a:spAutoFit/>
          </a:bodyPr>
          <a:lstStyle/>
          <a:p>
            <a:pPr algn="ctr"/>
            <a:r>
              <a:rPr lang="hu-HU" sz="2400" dirty="0" err="1" smtClean="0"/>
              <a:t>Coordination</a:t>
            </a:r>
            <a:r>
              <a:rPr lang="hu-HU" sz="2400" dirty="0" smtClean="0"/>
              <a:t> and </a:t>
            </a:r>
            <a:r>
              <a:rPr lang="hu-HU" sz="2400" dirty="0" err="1" smtClean="0"/>
              <a:t>harmonization</a:t>
            </a:r>
            <a:endParaRPr lang="hu-HU" sz="2400" dirty="0"/>
          </a:p>
        </p:txBody>
      </p:sp>
      <p:sp>
        <p:nvSpPr>
          <p:cNvPr id="21" name="Szövegdoboz 20"/>
          <p:cNvSpPr txBox="1"/>
          <p:nvPr/>
        </p:nvSpPr>
        <p:spPr>
          <a:xfrm>
            <a:off x="5004048" y="2332192"/>
            <a:ext cx="3960440" cy="4031873"/>
          </a:xfrm>
          <a:prstGeom prst="rect">
            <a:avLst/>
          </a:prstGeom>
          <a:noFill/>
        </p:spPr>
        <p:txBody>
          <a:bodyPr wrap="square" rtlCol="0">
            <a:spAutoFit/>
          </a:bodyPr>
          <a:lstStyle/>
          <a:p>
            <a:pPr algn="just"/>
            <a:r>
              <a:rPr lang="hu-HU" sz="1400" dirty="0" err="1" smtClean="0"/>
              <a:t>Functions</a:t>
            </a:r>
            <a:r>
              <a:rPr lang="hu-HU" sz="1400" dirty="0" smtClean="0"/>
              <a:t>:</a:t>
            </a:r>
          </a:p>
          <a:p>
            <a:pPr marL="285750" indent="-285750" algn="just">
              <a:buFont typeface="Arial" pitchFamily="34" charset="0"/>
              <a:buChar char="•"/>
            </a:pPr>
            <a:r>
              <a:rPr lang="hu-HU" sz="1400" dirty="0" err="1" smtClean="0"/>
              <a:t>Coordinating</a:t>
            </a:r>
            <a:r>
              <a:rPr lang="hu-HU" sz="1400" dirty="0" smtClean="0"/>
              <a:t> </a:t>
            </a:r>
            <a:r>
              <a:rPr lang="hu-HU" sz="1400" dirty="0" err="1" smtClean="0"/>
              <a:t>the</a:t>
            </a:r>
            <a:r>
              <a:rPr lang="hu-HU" sz="1400" dirty="0" smtClean="0"/>
              <a:t> </a:t>
            </a:r>
            <a:r>
              <a:rPr lang="hu-HU" sz="1400" dirty="0" err="1" smtClean="0"/>
              <a:t>annual</a:t>
            </a:r>
            <a:r>
              <a:rPr lang="hu-HU" sz="1400" dirty="0" smtClean="0"/>
              <a:t> </a:t>
            </a:r>
            <a:r>
              <a:rPr lang="hu-HU" sz="1400" dirty="0" err="1" smtClean="0"/>
              <a:t>planning</a:t>
            </a:r>
            <a:r>
              <a:rPr lang="hu-HU" sz="1400" dirty="0" smtClean="0"/>
              <a:t> and </a:t>
            </a:r>
            <a:r>
              <a:rPr lang="hu-HU" sz="1400" dirty="0" err="1" smtClean="0"/>
              <a:t>the</a:t>
            </a:r>
            <a:r>
              <a:rPr lang="hu-HU" sz="1400" dirty="0" smtClean="0"/>
              <a:t> </a:t>
            </a:r>
            <a:r>
              <a:rPr lang="hu-HU" sz="1400" dirty="0" err="1" smtClean="0"/>
              <a:t>fulfilling</a:t>
            </a:r>
            <a:r>
              <a:rPr lang="hu-HU" sz="1400" dirty="0" smtClean="0"/>
              <a:t> of </a:t>
            </a:r>
            <a:r>
              <a:rPr lang="hu-HU" sz="1400" dirty="0" err="1" smtClean="0"/>
              <a:t>the</a:t>
            </a:r>
            <a:r>
              <a:rPr lang="hu-HU" sz="1400" dirty="0" smtClean="0"/>
              <a:t> </a:t>
            </a:r>
            <a:r>
              <a:rPr lang="hu-HU" sz="1400" dirty="0" err="1" smtClean="0"/>
              <a:t>government</a:t>
            </a:r>
            <a:r>
              <a:rPr lang="hu-HU" sz="1400" dirty="0" smtClean="0"/>
              <a:t> </a:t>
            </a:r>
            <a:r>
              <a:rPr lang="hu-HU" sz="1400" dirty="0" err="1" smtClean="0"/>
              <a:t>control</a:t>
            </a:r>
            <a:r>
              <a:rPr lang="hu-HU" sz="1400" dirty="0" smtClean="0"/>
              <a:t> and </a:t>
            </a:r>
            <a:r>
              <a:rPr lang="hu-HU" sz="1400" dirty="0" err="1" smtClean="0"/>
              <a:t>the</a:t>
            </a:r>
            <a:r>
              <a:rPr lang="hu-HU" sz="1400" dirty="0" smtClean="0"/>
              <a:t> </a:t>
            </a:r>
            <a:r>
              <a:rPr lang="hu-HU" sz="1400" dirty="0" err="1" smtClean="0"/>
              <a:t>control</a:t>
            </a:r>
            <a:r>
              <a:rPr lang="hu-HU" sz="1400" dirty="0" smtClean="0"/>
              <a:t> of </a:t>
            </a:r>
            <a:r>
              <a:rPr lang="hu-HU" sz="1400" dirty="0" err="1" smtClean="0"/>
              <a:t>the</a:t>
            </a:r>
            <a:r>
              <a:rPr lang="hu-HU" sz="1400" dirty="0" smtClean="0"/>
              <a:t> </a:t>
            </a:r>
            <a:r>
              <a:rPr lang="hu-HU" sz="1400" dirty="0" err="1" smtClean="0"/>
              <a:t>chapters</a:t>
            </a:r>
            <a:endParaRPr lang="hu-HU" sz="1400" dirty="0" smtClean="0"/>
          </a:p>
          <a:p>
            <a:pPr marL="285750" indent="-285750" algn="just">
              <a:buFont typeface="Arial" pitchFamily="34" charset="0"/>
              <a:buChar char="•"/>
            </a:pPr>
            <a:r>
              <a:rPr lang="hu-HU" sz="1400" dirty="0" err="1" smtClean="0"/>
              <a:t>Sharing</a:t>
            </a:r>
            <a:r>
              <a:rPr lang="hu-HU" sz="1400" dirty="0" smtClean="0"/>
              <a:t> </a:t>
            </a:r>
            <a:r>
              <a:rPr lang="hu-HU" sz="1400" dirty="0" err="1" smtClean="0"/>
              <a:t>the</a:t>
            </a:r>
            <a:r>
              <a:rPr lang="hu-HU" sz="1400" dirty="0" smtClean="0"/>
              <a:t> </a:t>
            </a:r>
            <a:r>
              <a:rPr lang="hu-HU" sz="1400" dirty="0" err="1" smtClean="0"/>
              <a:t>control</a:t>
            </a:r>
            <a:r>
              <a:rPr lang="hu-HU" sz="1400" dirty="0" smtClean="0"/>
              <a:t> </a:t>
            </a:r>
            <a:r>
              <a:rPr lang="hu-HU" sz="1400" dirty="0" err="1" smtClean="0"/>
              <a:t>experiences</a:t>
            </a:r>
            <a:r>
              <a:rPr lang="hu-HU" sz="1400" dirty="0" smtClean="0"/>
              <a:t> of </a:t>
            </a:r>
            <a:r>
              <a:rPr lang="hu-HU" sz="1400" dirty="0" err="1" smtClean="0"/>
              <a:t>the</a:t>
            </a:r>
            <a:r>
              <a:rPr lang="hu-HU" sz="1400" dirty="0" smtClean="0"/>
              <a:t> GCO and </a:t>
            </a:r>
            <a:r>
              <a:rPr lang="hu-HU" sz="1400" dirty="0" err="1" smtClean="0"/>
              <a:t>the</a:t>
            </a:r>
            <a:r>
              <a:rPr lang="hu-HU" sz="1400" dirty="0" smtClean="0"/>
              <a:t> </a:t>
            </a:r>
            <a:r>
              <a:rPr lang="hu-HU" sz="1400" dirty="0" err="1" smtClean="0"/>
              <a:t>Ministries</a:t>
            </a:r>
            <a:r>
              <a:rPr lang="hu-HU" sz="1400" dirty="0" smtClean="0"/>
              <a:t>, </a:t>
            </a:r>
            <a:r>
              <a:rPr lang="hu-HU" sz="1400" dirty="0" err="1" smtClean="0"/>
              <a:t>cooperation</a:t>
            </a:r>
            <a:r>
              <a:rPr lang="hu-HU" sz="1400" dirty="0" smtClean="0"/>
              <a:t>,</a:t>
            </a:r>
          </a:p>
          <a:p>
            <a:pPr marL="285750" indent="-285750" algn="just">
              <a:buFont typeface="Arial" pitchFamily="34" charset="0"/>
              <a:buChar char="•"/>
            </a:pPr>
            <a:r>
              <a:rPr lang="hu-HU" sz="1400" dirty="0" err="1" smtClean="0"/>
              <a:t>Recomendations</a:t>
            </a:r>
            <a:r>
              <a:rPr lang="hu-HU" sz="1400" dirty="0" smtClean="0"/>
              <a:t>, </a:t>
            </a:r>
            <a:r>
              <a:rPr lang="hu-HU" sz="1400" dirty="0" err="1" smtClean="0"/>
              <a:t>notions</a:t>
            </a:r>
            <a:r>
              <a:rPr lang="hu-HU" sz="1400" dirty="0" smtClean="0"/>
              <a:t> </a:t>
            </a:r>
            <a:r>
              <a:rPr lang="hu-HU" sz="1400" dirty="0" err="1" smtClean="0"/>
              <a:t>regarding</a:t>
            </a:r>
            <a:r>
              <a:rPr lang="hu-HU" sz="1400" dirty="0" smtClean="0"/>
              <a:t> </a:t>
            </a:r>
            <a:r>
              <a:rPr lang="hu-HU" sz="1400" dirty="0" err="1" smtClean="0"/>
              <a:t>the</a:t>
            </a:r>
            <a:r>
              <a:rPr lang="hu-HU" sz="1400" dirty="0" smtClean="0"/>
              <a:t> </a:t>
            </a:r>
            <a:r>
              <a:rPr lang="hu-HU" sz="1400" dirty="0" err="1" smtClean="0"/>
              <a:t>government</a:t>
            </a:r>
            <a:r>
              <a:rPr lang="hu-HU" sz="1400" dirty="0" smtClean="0"/>
              <a:t> </a:t>
            </a:r>
            <a:r>
              <a:rPr lang="hu-HU" sz="1400" dirty="0" err="1" smtClean="0"/>
              <a:t>control</a:t>
            </a:r>
            <a:endParaRPr lang="hu-HU" sz="1400" dirty="0" smtClean="0"/>
          </a:p>
          <a:p>
            <a:pPr marL="285750" indent="-285750" algn="just">
              <a:buFont typeface="Arial" pitchFamily="34" charset="0"/>
              <a:buChar char="•"/>
            </a:pPr>
            <a:r>
              <a:rPr lang="hu-HU" sz="1400" dirty="0" err="1" smtClean="0"/>
              <a:t>Giving</a:t>
            </a:r>
            <a:r>
              <a:rPr lang="hu-HU" sz="1400" dirty="0" smtClean="0"/>
              <a:t> </a:t>
            </a:r>
            <a:r>
              <a:rPr lang="hu-HU" sz="1400" dirty="0" err="1" smtClean="0"/>
              <a:t>opinion</a:t>
            </a:r>
            <a:r>
              <a:rPr lang="hu-HU" sz="1400" dirty="0" smtClean="0"/>
              <a:t> </a:t>
            </a:r>
            <a:r>
              <a:rPr lang="hu-HU" sz="1400" dirty="0" err="1" smtClean="0"/>
              <a:t>on</a:t>
            </a:r>
            <a:r>
              <a:rPr lang="hu-HU" sz="1400" dirty="0" smtClean="0"/>
              <a:t> </a:t>
            </a:r>
            <a:r>
              <a:rPr lang="hu-HU" sz="1400" dirty="0" err="1" smtClean="0"/>
              <a:t>law-drafts</a:t>
            </a:r>
            <a:r>
              <a:rPr lang="hu-HU" sz="1400" dirty="0" smtClean="0"/>
              <a:t>, </a:t>
            </a:r>
            <a:r>
              <a:rPr lang="hu-HU" sz="1400" dirty="0" err="1" smtClean="0"/>
              <a:t>recomendations</a:t>
            </a:r>
            <a:r>
              <a:rPr lang="hu-HU" sz="1400" dirty="0" smtClean="0"/>
              <a:t> </a:t>
            </a:r>
            <a:r>
              <a:rPr lang="hu-HU" sz="1400" dirty="0" err="1" smtClean="0"/>
              <a:t>regarding</a:t>
            </a:r>
            <a:r>
              <a:rPr lang="hu-HU" sz="1400" dirty="0" smtClean="0"/>
              <a:t> </a:t>
            </a:r>
            <a:r>
              <a:rPr lang="hu-HU" sz="1400" dirty="0" err="1" smtClean="0"/>
              <a:t>public</a:t>
            </a:r>
            <a:r>
              <a:rPr lang="hu-HU" sz="1400" dirty="0" smtClean="0"/>
              <a:t> </a:t>
            </a:r>
            <a:r>
              <a:rPr lang="hu-HU" sz="1400" dirty="0" err="1" smtClean="0"/>
              <a:t>finance</a:t>
            </a:r>
            <a:r>
              <a:rPr lang="hu-HU" sz="1400" dirty="0" smtClean="0"/>
              <a:t> </a:t>
            </a:r>
            <a:r>
              <a:rPr lang="hu-HU" sz="1400" dirty="0" err="1" smtClean="0"/>
              <a:t>controls</a:t>
            </a:r>
            <a:endParaRPr lang="hu-HU" sz="1400" dirty="0" smtClean="0"/>
          </a:p>
          <a:p>
            <a:pPr algn="just"/>
            <a:endParaRPr lang="hu-HU" sz="1400" dirty="0" smtClean="0"/>
          </a:p>
          <a:p>
            <a:pPr algn="just"/>
            <a:r>
              <a:rPr lang="hu-HU" sz="1400" dirty="0" err="1" smtClean="0"/>
              <a:t>Members</a:t>
            </a:r>
            <a:r>
              <a:rPr lang="hu-HU" sz="1400" dirty="0" smtClean="0"/>
              <a:t>:</a:t>
            </a:r>
          </a:p>
          <a:p>
            <a:pPr marL="285750" indent="-285750" algn="just">
              <a:buFont typeface="Arial" pitchFamily="34" charset="0"/>
              <a:buChar char="•"/>
            </a:pPr>
            <a:r>
              <a:rPr lang="hu-HU" sz="1400" dirty="0" smtClean="0"/>
              <a:t>GCO, </a:t>
            </a:r>
            <a:r>
              <a:rPr lang="hu-HU" sz="1400" dirty="0" err="1"/>
              <a:t>M</a:t>
            </a:r>
            <a:r>
              <a:rPr lang="hu-HU" sz="1400" dirty="0" err="1" smtClean="0"/>
              <a:t>inistries</a:t>
            </a:r>
            <a:r>
              <a:rPr lang="hu-HU" sz="1400" dirty="0" smtClean="0"/>
              <a:t> and </a:t>
            </a:r>
            <a:r>
              <a:rPr lang="hu-HU" sz="1400" dirty="0" err="1" smtClean="0"/>
              <a:t>the</a:t>
            </a:r>
            <a:r>
              <a:rPr lang="hu-HU" sz="1400" dirty="0" smtClean="0"/>
              <a:t> </a:t>
            </a:r>
            <a:r>
              <a:rPr lang="hu-HU" sz="1400" dirty="0" err="1" smtClean="0"/>
              <a:t>Catatsrophe</a:t>
            </a:r>
            <a:r>
              <a:rPr lang="hu-HU" sz="1400" dirty="0" smtClean="0"/>
              <a:t> </a:t>
            </a:r>
            <a:r>
              <a:rPr lang="hu-HU" sz="1400" dirty="0" err="1" smtClean="0"/>
              <a:t>Defense</a:t>
            </a:r>
            <a:r>
              <a:rPr lang="hu-HU" sz="1400" dirty="0" smtClean="0"/>
              <a:t> </a:t>
            </a:r>
            <a:r>
              <a:rPr lang="hu-HU" sz="1400" dirty="0" err="1" smtClean="0"/>
              <a:t>Directorat</a:t>
            </a:r>
            <a:endParaRPr lang="hu-HU" sz="1400" dirty="0" smtClean="0"/>
          </a:p>
          <a:p>
            <a:pPr algn="just"/>
            <a:endParaRPr lang="hu-HU" dirty="0" smtClean="0"/>
          </a:p>
          <a:p>
            <a:pPr algn="just"/>
            <a:r>
              <a:rPr lang="hu-HU" sz="1400" dirty="0" smtClean="0"/>
              <a:t>GCO is </a:t>
            </a:r>
            <a:r>
              <a:rPr lang="hu-HU" sz="1400" dirty="0" err="1" smtClean="0"/>
              <a:t>the</a:t>
            </a:r>
            <a:r>
              <a:rPr lang="hu-HU" sz="1400" dirty="0" smtClean="0"/>
              <a:t> </a:t>
            </a:r>
            <a:r>
              <a:rPr lang="hu-HU" sz="1400" dirty="0" err="1" smtClean="0"/>
              <a:t>secretariat</a:t>
            </a:r>
            <a:r>
              <a:rPr lang="hu-HU" sz="1400" dirty="0" smtClean="0"/>
              <a:t> </a:t>
            </a:r>
            <a:r>
              <a:rPr lang="hu-HU" sz="1400" dirty="0" err="1" smtClean="0"/>
              <a:t>for</a:t>
            </a:r>
            <a:r>
              <a:rPr lang="hu-HU" sz="1400" dirty="0" smtClean="0"/>
              <a:t> </a:t>
            </a:r>
            <a:r>
              <a:rPr lang="hu-HU" sz="1400" dirty="0" err="1" smtClean="0"/>
              <a:t>the</a:t>
            </a:r>
            <a:r>
              <a:rPr lang="hu-HU" sz="1400" dirty="0" smtClean="0"/>
              <a:t> </a:t>
            </a:r>
            <a:r>
              <a:rPr lang="hu-HU" sz="1400" dirty="0" err="1" smtClean="0"/>
              <a:t>Government</a:t>
            </a:r>
            <a:r>
              <a:rPr lang="hu-HU" sz="1400" dirty="0" smtClean="0"/>
              <a:t> </a:t>
            </a:r>
            <a:r>
              <a:rPr lang="hu-HU" sz="1400" dirty="0" err="1" smtClean="0"/>
              <a:t>Control</a:t>
            </a:r>
            <a:r>
              <a:rPr lang="hu-HU" sz="1400" dirty="0" smtClean="0"/>
              <a:t> Team. The </a:t>
            </a:r>
            <a:r>
              <a:rPr lang="hu-HU" sz="1400" dirty="0" err="1" smtClean="0"/>
              <a:t>prsident</a:t>
            </a:r>
            <a:r>
              <a:rPr lang="hu-HU" sz="1400" dirty="0" smtClean="0"/>
              <a:t> of GCO is </a:t>
            </a:r>
            <a:r>
              <a:rPr lang="hu-HU" sz="1400" dirty="0" err="1" smtClean="0"/>
              <a:t>the</a:t>
            </a:r>
            <a:r>
              <a:rPr lang="hu-HU" sz="1400" dirty="0" smtClean="0"/>
              <a:t> </a:t>
            </a:r>
            <a:r>
              <a:rPr lang="hu-HU" sz="1400" dirty="0" err="1" smtClean="0"/>
              <a:t>president</a:t>
            </a:r>
            <a:r>
              <a:rPr lang="hu-HU" sz="1400" dirty="0" smtClean="0"/>
              <a:t> of </a:t>
            </a:r>
            <a:r>
              <a:rPr lang="hu-HU" sz="1400" dirty="0" err="1" smtClean="0"/>
              <a:t>the</a:t>
            </a:r>
            <a:r>
              <a:rPr lang="hu-HU" sz="1400" dirty="0" smtClean="0"/>
              <a:t> GCT.</a:t>
            </a:r>
            <a:endParaRPr lang="hu-HU" sz="1400" dirty="0"/>
          </a:p>
        </p:txBody>
      </p:sp>
      <p:sp>
        <p:nvSpPr>
          <p:cNvPr id="28" name="Jobbra nyíl 27"/>
          <p:cNvSpPr/>
          <p:nvPr/>
        </p:nvSpPr>
        <p:spPr>
          <a:xfrm>
            <a:off x="4572000" y="4403647"/>
            <a:ext cx="360040"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xmlns="" val="2052856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2151</Words>
  <Application>Microsoft Office PowerPoint</Application>
  <PresentationFormat>Diavetítés a képernyőre (4:3 oldalarány)</PresentationFormat>
  <Paragraphs>297</Paragraphs>
  <Slides>31</Slides>
  <Notes>0</Notes>
  <HiddenSlides>0</HiddenSlides>
  <MMClips>0</MMClips>
  <ScaleCrop>false</ScaleCrop>
  <HeadingPairs>
    <vt:vector size="4" baseType="variant">
      <vt:variant>
        <vt:lpstr>Téma</vt:lpstr>
      </vt:variant>
      <vt:variant>
        <vt:i4>1</vt:i4>
      </vt:variant>
      <vt:variant>
        <vt:lpstr>Diacímek</vt:lpstr>
      </vt:variant>
      <vt:variant>
        <vt:i4>31</vt:i4>
      </vt:variant>
    </vt:vector>
  </HeadingPairs>
  <TitlesOfParts>
    <vt:vector size="32" baseType="lpstr">
      <vt:lpstr>5_Office-téma</vt:lpstr>
      <vt:lpstr>The function and role of  the Government Control Office (GCO) in the system of controls</vt:lpstr>
      <vt:lpstr>2. dia</vt:lpstr>
      <vt:lpstr>3. dia</vt:lpstr>
      <vt:lpstr>The Control System of the Public Finances</vt:lpstr>
      <vt:lpstr>5. dia</vt:lpstr>
      <vt:lpstr>The legal status of GCO</vt:lpstr>
      <vt:lpstr>The legal status of the GCO II. </vt:lpstr>
      <vt:lpstr>8. dia</vt:lpstr>
      <vt:lpstr>9. dia</vt:lpstr>
      <vt:lpstr>10. dia</vt:lpstr>
      <vt:lpstr>11. dia</vt:lpstr>
      <vt:lpstr>12. dia</vt:lpstr>
      <vt:lpstr>13. dia</vt:lpstr>
      <vt:lpstr>14. dia</vt:lpstr>
      <vt:lpstr>15. dia</vt:lpstr>
      <vt:lpstr>16. dia</vt:lpstr>
      <vt:lpstr>17. dia</vt:lpstr>
      <vt:lpstr>18. dia</vt:lpstr>
      <vt:lpstr>19. dia</vt:lpstr>
      <vt:lpstr>20. dia</vt:lpstr>
      <vt:lpstr>21. dia</vt:lpstr>
      <vt:lpstr>22. dia</vt:lpstr>
      <vt:lpstr>23. dia</vt:lpstr>
      <vt:lpstr>24. dia</vt:lpstr>
      <vt:lpstr>25. dia</vt:lpstr>
      <vt:lpstr>The results of the work of GCO from June 2010 </vt:lpstr>
      <vt:lpstr>27. dia</vt:lpstr>
      <vt:lpstr>28. dia</vt:lpstr>
      <vt:lpstr>29. dia</vt:lpstr>
      <vt:lpstr>30. dia</vt:lpstr>
      <vt:lpstr>31.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Beszámoló a KEHI másfél éves működéséről, a KEHI feladatkörének az új Áht. és Korm. rendelet  szerinti bővülése</dc:title>
  <dc:creator>Hegedűs László Dr.</dc:creator>
  <cp:lastModifiedBy>Nemeth_ed</cp:lastModifiedBy>
  <cp:revision>137</cp:revision>
  <cp:lastPrinted>2012-06-01T07:27:11Z</cp:lastPrinted>
  <dcterms:created xsi:type="dcterms:W3CDTF">2012-05-29T13:10:30Z</dcterms:created>
  <dcterms:modified xsi:type="dcterms:W3CDTF">2012-06-05T13:24:25Z</dcterms:modified>
</cp:coreProperties>
</file>