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70" r:id="rId4"/>
    <p:sldId id="263" r:id="rId5"/>
    <p:sldId id="259" r:id="rId6"/>
    <p:sldId id="264" r:id="rId7"/>
    <p:sldId id="265" r:id="rId8"/>
    <p:sldId id="260" r:id="rId9"/>
    <p:sldId id="294" r:id="rId10"/>
    <p:sldId id="295" r:id="rId11"/>
    <p:sldId id="261" r:id="rId12"/>
    <p:sldId id="287" r:id="rId13"/>
    <p:sldId id="288" r:id="rId14"/>
    <p:sldId id="269" r:id="rId15"/>
    <p:sldId id="276" r:id="rId16"/>
    <p:sldId id="277" r:id="rId17"/>
    <p:sldId id="271" r:id="rId18"/>
    <p:sldId id="272" r:id="rId19"/>
    <p:sldId id="274" r:id="rId20"/>
    <p:sldId id="278" r:id="rId21"/>
    <p:sldId id="279" r:id="rId22"/>
    <p:sldId id="280" r:id="rId23"/>
    <p:sldId id="281" r:id="rId24"/>
    <p:sldId id="282" r:id="rId25"/>
    <p:sldId id="273" r:id="rId26"/>
    <p:sldId id="283" r:id="rId27"/>
    <p:sldId id="289" r:id="rId28"/>
    <p:sldId id="290" r:id="rId29"/>
    <p:sldId id="291" r:id="rId30"/>
    <p:sldId id="293" r:id="rId31"/>
    <p:sldId id="286" r:id="rId32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0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egedusL\Documents\KEHI\KEHI%20el&#337;ad&#225;sok\KEHI%20sz&#225;mok%20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egedusL\Documents\KEHI\KEHI%20el&#337;ad&#225;sok\KEHI%20sz&#225;mok%2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eredmények!$B$17</c:f>
              <c:strCache>
                <c:ptCount val="1"/>
                <c:pt idx="0">
                  <c:v>Visszafizetett, visszatartott támogatás</c:v>
                </c:pt>
              </c:strCache>
            </c:strRef>
          </c:tx>
          <c:invertIfNegative val="0"/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eredmények!$C$17:$D$17</c:f>
              <c:numCache>
                <c:formatCode>General</c:formatCode>
                <c:ptCount val="2"/>
                <c:pt idx="0">
                  <c:v>15.4</c:v>
                </c:pt>
                <c:pt idx="1">
                  <c:v>4.8</c:v>
                </c:pt>
              </c:numCache>
            </c:numRef>
          </c:val>
        </c:ser>
        <c:ser>
          <c:idx val="1"/>
          <c:order val="1"/>
          <c:tx>
            <c:strRef>
              <c:f>eredmények!$B$18</c:f>
              <c:strCache>
                <c:ptCount val="1"/>
                <c:pt idx="0">
                  <c:v>Visszafizetési javaslat</c:v>
                </c:pt>
              </c:strCache>
            </c:strRef>
          </c:tx>
          <c:invertIfNegative val="0"/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eredmények!$C$18:$D$18</c:f>
              <c:numCache>
                <c:formatCode>General</c:formatCode>
                <c:ptCount val="2"/>
                <c:pt idx="0">
                  <c:v>27.8</c:v>
                </c:pt>
              </c:numCache>
            </c:numRef>
          </c:val>
        </c:ser>
        <c:ser>
          <c:idx val="2"/>
          <c:order val="2"/>
          <c:tx>
            <c:strRef>
              <c:f>eredmények!$B$19</c:f>
              <c:strCache>
                <c:ptCount val="1"/>
                <c:pt idx="0">
                  <c:v>polgári jogi követelés</c:v>
                </c:pt>
              </c:strCache>
            </c:strRef>
          </c:tx>
          <c:invertIfNegative val="0"/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eredmények!$C$19:$D$19</c:f>
              <c:numCache>
                <c:formatCode>General</c:formatCode>
                <c:ptCount val="2"/>
                <c:pt idx="0">
                  <c:v>26.9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746880"/>
        <c:axId val="156748416"/>
      </c:barChart>
      <c:catAx>
        <c:axId val="156746880"/>
        <c:scaling>
          <c:orientation val="minMax"/>
        </c:scaling>
        <c:delete val="1"/>
        <c:axPos val="b"/>
        <c:majorTickMark val="out"/>
        <c:minorTickMark val="none"/>
        <c:tickLblPos val="none"/>
        <c:crossAx val="156748416"/>
        <c:crosses val="autoZero"/>
        <c:auto val="1"/>
        <c:lblAlgn val="ctr"/>
        <c:lblOffset val="100"/>
        <c:noMultiLvlLbl val="0"/>
      </c:catAx>
      <c:valAx>
        <c:axId val="156748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746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(költség!$B$6,költség!$B$11)</c:f>
              <c:strCache>
                <c:ptCount val="2"/>
                <c:pt idx="0">
                  <c:v>egy főre jutó költség</c:v>
                </c:pt>
                <c:pt idx="1">
                  <c:v>egy főre jutó költségvetési hatás</c:v>
                </c:pt>
              </c:strCache>
            </c:strRef>
          </c:cat>
          <c:val>
            <c:numRef>
              <c:f>(költség!$D$6,költség!$D$11)</c:f>
              <c:numCache>
                <c:formatCode>0.0</c:formatCode>
                <c:ptCount val="2"/>
                <c:pt idx="0">
                  <c:v>36.090225563909783</c:v>
                </c:pt>
                <c:pt idx="1">
                  <c:v>527.06766917293169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024256"/>
        <c:axId val="163030144"/>
        <c:axId val="0"/>
      </c:bar3DChart>
      <c:catAx>
        <c:axId val="163024256"/>
        <c:scaling>
          <c:orientation val="minMax"/>
        </c:scaling>
        <c:delete val="1"/>
        <c:axPos val="b"/>
        <c:majorTickMark val="out"/>
        <c:minorTickMark val="none"/>
        <c:tickLblPos val="none"/>
        <c:crossAx val="163030144"/>
        <c:crosses val="autoZero"/>
        <c:auto val="1"/>
        <c:lblAlgn val="ctr"/>
        <c:lblOffset val="100"/>
        <c:noMultiLvlLbl val="0"/>
      </c:catAx>
      <c:valAx>
        <c:axId val="1630301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630242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0.31093</cdr:y>
    </cdr:from>
    <cdr:to>
      <cdr:x>0.56125</cdr:x>
      <cdr:y>0.42754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3682752" y="1152078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0.38625</cdr:x>
      <cdr:y>0.17489</cdr:y>
    </cdr:from>
    <cdr:to>
      <cdr:x>0.45625</cdr:x>
      <cdr:y>0.2915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3178696" y="648022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 smtClean="0"/>
            <a:t>26,9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0.3775</cdr:x>
      <cdr:y>0.79679</cdr:y>
    </cdr:from>
    <cdr:to>
      <cdr:x>0.46758</cdr:x>
      <cdr:y>0.88823</cdr:y>
    </cdr:to>
    <cdr:sp macro="" textlink="">
      <cdr:nvSpPr>
        <cdr:cNvPr id="4" name="Szövegdoboz 1"/>
        <cdr:cNvSpPr txBox="1"/>
      </cdr:nvSpPr>
      <cdr:spPr>
        <a:xfrm xmlns:a="http://schemas.openxmlformats.org/drawingml/2006/main">
          <a:off x="3106688" y="2952278"/>
          <a:ext cx="741288" cy="338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15,4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0.84125</cdr:x>
      <cdr:y>0.83566</cdr:y>
    </cdr:from>
    <cdr:to>
      <cdr:x>0.91124</cdr:x>
      <cdr:y>0.95226</cdr:y>
    </cdr:to>
    <cdr:sp macro="" textlink="">
      <cdr:nvSpPr>
        <cdr:cNvPr id="5" name="Szövegdoboz 1"/>
        <cdr:cNvSpPr txBox="1"/>
      </cdr:nvSpPr>
      <cdr:spPr>
        <a:xfrm xmlns:a="http://schemas.openxmlformats.org/drawingml/2006/main">
          <a:off x="6923112" y="3096294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4,8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0.3775</cdr:x>
      <cdr:y>0.50528</cdr:y>
    </cdr:from>
    <cdr:to>
      <cdr:x>0.4475</cdr:x>
      <cdr:y>0.62188</cdr:y>
    </cdr:to>
    <cdr:sp macro="" textlink="">
      <cdr:nvSpPr>
        <cdr:cNvPr id="6" name="Szövegdoboz 1"/>
        <cdr:cNvSpPr txBox="1"/>
      </cdr:nvSpPr>
      <cdr:spPr>
        <a:xfrm xmlns:a="http://schemas.openxmlformats.org/drawingml/2006/main">
          <a:off x="3106688" y="1872158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27,8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0.33333</cdr:x>
      <cdr:y>0.64444</cdr:y>
    </cdr:from>
    <cdr:to>
      <cdr:x>0.43333</cdr:x>
      <cdr:y>0.77778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2160240" y="20882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 smtClean="0"/>
            <a:t>36,1</a:t>
          </a:r>
          <a:endParaRPr lang="hu-HU" sz="1400" dirty="0"/>
        </a:p>
      </cdr:txBody>
    </cdr:sp>
  </cdr:relSizeAnchor>
  <cdr:relSizeAnchor xmlns:cdr="http://schemas.openxmlformats.org/drawingml/2006/chartDrawing">
    <cdr:from>
      <cdr:x>0.67778</cdr:x>
      <cdr:y>0.11111</cdr:y>
    </cdr:from>
    <cdr:to>
      <cdr:x>0.82222</cdr:x>
      <cdr:y>0.24444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4392488" y="360040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 smtClean="0"/>
            <a:t>527,1</a:t>
          </a:r>
          <a:endParaRPr lang="hu-H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62B99-62E2-418D-BE13-7EA5366503B9}" type="datetimeFigureOut">
              <a:rPr lang="ru-RU" smtClean="0"/>
              <a:pPr/>
              <a:t>10.06.2012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C0A8D-C765-4189-8A74-B43480B06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7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C0A8D-C765-4189-8A74-B43480B065D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75475" y="63817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BFFE-9980-4567-9705-40D37756B375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4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62A9-A57A-4425-96A4-51745AA5459F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494810-57C0-4DA0-866E-419D27F3B8D1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228E0-E663-4E73-B87A-F780A459513B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5A519B-0671-4810-A2B2-01FECDB7950F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79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C68CC-0613-454C-88AA-F245EC61875E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5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BF4A-00DC-437B-BB53-6516B85F4440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288D27-012F-4E13-AAFB-DCE693E447DF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3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DDA8A-903E-479C-862A-B1721EE9AE53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EB3913-4B61-4BAB-AC57-9531302EA5DE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5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160F9-C45A-45C8-9F03-167F24CC5FA0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F99BAD-AFD1-4BD4-9A28-D14538D1F6FC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29F2-35CD-4DC3-8ECD-6EFD1BF50F64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AFE300E-9E10-495B-A7CE-C5082F63ECBB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1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E1EE-3DF4-456A-9764-AF9834ED8117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1D6A28-CA32-4BAD-B55E-52CF59A4D7A2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45B5-31FC-4809-B664-A1F81A321D6D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C411E8-7C96-4E3D-916B-61103321AF57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8E48-613B-49CC-9ACD-310FEEB338B2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D44DC1-7715-4202-B78E-323670B00094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2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B84F-B9C5-43DF-8667-5CC30317380E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D28F6F-F2F5-4B31-AD96-C570E0D57648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3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ép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3" y="0"/>
            <a:ext cx="155575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églalap 33"/>
          <p:cNvSpPr/>
          <p:nvPr userDrawn="1"/>
        </p:nvSpPr>
        <p:spPr>
          <a:xfrm>
            <a:off x="7586663" y="7938"/>
            <a:ext cx="428625" cy="1085850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7" name="Téglalap 56"/>
          <p:cNvSpPr/>
          <p:nvPr userDrawn="1"/>
        </p:nvSpPr>
        <p:spPr>
          <a:xfrm>
            <a:off x="0" y="981075"/>
            <a:ext cx="427038" cy="7858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8" name="Téglalap 57"/>
          <p:cNvSpPr/>
          <p:nvPr userDrawn="1"/>
        </p:nvSpPr>
        <p:spPr>
          <a:xfrm>
            <a:off x="8716963" y="962025"/>
            <a:ext cx="425450" cy="7858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6" name="Téglalap 45"/>
          <p:cNvSpPr/>
          <p:nvPr userDrawn="1"/>
        </p:nvSpPr>
        <p:spPr>
          <a:xfrm>
            <a:off x="-3175" y="1306513"/>
            <a:ext cx="9145588" cy="4603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pic>
        <p:nvPicPr>
          <p:cNvPr id="1031" name="Kép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4398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Kép 2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13" y="260350"/>
            <a:ext cx="37401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églalap 16"/>
          <p:cNvSpPr/>
          <p:nvPr userDrawn="1"/>
        </p:nvSpPr>
        <p:spPr>
          <a:xfrm>
            <a:off x="-1588" y="1312863"/>
            <a:ext cx="9145588" cy="4603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9" name="Téglalap 18"/>
          <p:cNvSpPr/>
          <p:nvPr userDrawn="1"/>
        </p:nvSpPr>
        <p:spPr>
          <a:xfrm>
            <a:off x="-1588" y="1266825"/>
            <a:ext cx="9145588" cy="4603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875463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A0B483-A0BE-46E7-9877-DBC1EA22C505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3025971" y="323662"/>
            <a:ext cx="3094693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4000"/>
              </a:prstClr>
            </a:outerShdw>
            <a:softEdge rad="12700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black"/>
                </a:solidFill>
                <a:cs typeface="Arial" charset="0"/>
              </a:rPr>
              <a:t>Kormányzati Ellenőrzési Hivatal</a:t>
            </a:r>
          </a:p>
        </p:txBody>
      </p:sp>
      <p:pic>
        <p:nvPicPr>
          <p:cNvPr id="1039" name="Kép 2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7450"/>
            <a:ext cx="9144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églalap 21"/>
          <p:cNvSpPr/>
          <p:nvPr userDrawn="1"/>
        </p:nvSpPr>
        <p:spPr>
          <a:xfrm>
            <a:off x="1187450" y="0"/>
            <a:ext cx="287338" cy="101123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29" name="Téglalap 28"/>
          <p:cNvSpPr/>
          <p:nvPr userDrawn="1"/>
        </p:nvSpPr>
        <p:spPr>
          <a:xfrm>
            <a:off x="0" y="955675"/>
            <a:ext cx="9142413" cy="96838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7000">
                <a:schemeClr val="bg1">
                  <a:alpha val="50000"/>
                </a:schemeClr>
              </a:gs>
              <a:gs pos="62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/>
          <p:nvPr userDrawn="1"/>
        </p:nvSpPr>
        <p:spPr>
          <a:xfrm>
            <a:off x="0" y="1011238"/>
            <a:ext cx="9142413" cy="1651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9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-1588" y="1166813"/>
            <a:ext cx="9145588" cy="460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3" name="Téglalap 32"/>
          <p:cNvSpPr/>
          <p:nvPr userDrawn="1"/>
        </p:nvSpPr>
        <p:spPr>
          <a:xfrm>
            <a:off x="4416425" y="887413"/>
            <a:ext cx="314325" cy="885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8" name="Téglalap 37"/>
          <p:cNvSpPr/>
          <p:nvPr userDrawn="1"/>
        </p:nvSpPr>
        <p:spPr>
          <a:xfrm>
            <a:off x="3563938" y="857250"/>
            <a:ext cx="852487" cy="92075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pic>
        <p:nvPicPr>
          <p:cNvPr id="1046" name="Kép 4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882650"/>
            <a:ext cx="282575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églalap 49"/>
          <p:cNvSpPr/>
          <p:nvPr userDrawn="1"/>
        </p:nvSpPr>
        <p:spPr>
          <a:xfrm>
            <a:off x="4730750" y="852488"/>
            <a:ext cx="852488" cy="914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1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5524"/>
            <a:ext cx="7344816" cy="4940974"/>
          </a:xfrm>
          <a:prstGeom prst="rect">
            <a:avLst/>
          </a:prstGeom>
        </p:spPr>
      </p:pic>
      <p:sp>
        <p:nvSpPr>
          <p:cNvPr id="27651" name="Cím 1"/>
          <p:cNvSpPr>
            <a:spLocks noGrp="1"/>
          </p:cNvSpPr>
          <p:nvPr>
            <p:ph type="ctrTitle"/>
          </p:nvPr>
        </p:nvSpPr>
        <p:spPr bwMode="auto">
          <a:xfrm>
            <a:off x="107950" y="2555875"/>
            <a:ext cx="8785225" cy="166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smtClean="0"/>
              <a:t>Функции и роль </a:t>
            </a:r>
            <a:br>
              <a:rPr lang="ru-RU" sz="3200" b="1" dirty="0" smtClean="0"/>
            </a:br>
            <a:r>
              <a:rPr lang="ru-RU" sz="3200" b="1" dirty="0" smtClean="0"/>
              <a:t>Офиса правительственного контроля </a:t>
            </a:r>
            <a:r>
              <a:rPr lang="hu-HU" sz="3200" b="1" dirty="0" smtClean="0"/>
              <a:t>(GCO)</a:t>
            </a:r>
            <a:br>
              <a:rPr lang="hu-HU" sz="3200" b="1" dirty="0" smtClean="0"/>
            </a:br>
            <a:r>
              <a:rPr lang="ru-RU" sz="3200" b="1" dirty="0" smtClean="0"/>
              <a:t>в системе контроля</a:t>
            </a:r>
            <a:endParaRPr lang="hu-HU" sz="3200" b="1" dirty="0" smtClean="0"/>
          </a:p>
        </p:txBody>
      </p:sp>
      <p:sp>
        <p:nvSpPr>
          <p:cNvPr id="27652" name="Alcím 2"/>
          <p:cNvSpPr>
            <a:spLocks noGrp="1"/>
          </p:cNvSpPr>
          <p:nvPr>
            <p:ph type="subTitle" idx="1"/>
          </p:nvPr>
        </p:nvSpPr>
        <p:spPr bwMode="auto">
          <a:xfrm>
            <a:off x="1403648" y="5229200"/>
            <a:ext cx="6400800" cy="1033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Д-р </a:t>
            </a:r>
            <a:r>
              <a:rPr lang="ru-RU" sz="1600" dirty="0" err="1" smtClean="0">
                <a:solidFill>
                  <a:schemeClr val="tx1"/>
                </a:solidFill>
              </a:rPr>
              <a:t>Хэгэдиш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Ласло</a:t>
            </a:r>
            <a:endParaRPr lang="hu-HU" sz="1600" dirty="0" smtClean="0">
              <a:solidFill>
                <a:schemeClr val="tx1"/>
              </a:solidFill>
            </a:endParaRPr>
          </a:p>
          <a:p>
            <a:pPr algn="r"/>
            <a:r>
              <a:rPr lang="hu-HU" sz="1600" dirty="0" smtClean="0">
                <a:solidFill>
                  <a:schemeClr val="tx1"/>
                </a:solidFill>
              </a:rPr>
              <a:t>19 </a:t>
            </a:r>
            <a:r>
              <a:rPr lang="ru-RU" sz="1600" dirty="0" smtClean="0">
                <a:solidFill>
                  <a:schemeClr val="tx1"/>
                </a:solidFill>
              </a:rPr>
              <a:t>июня</a:t>
            </a:r>
            <a:r>
              <a:rPr lang="hu-HU" sz="1600" dirty="0" smtClean="0">
                <a:solidFill>
                  <a:schemeClr val="tx1"/>
                </a:solidFill>
              </a:rPr>
              <a:t> 2012</a:t>
            </a:r>
            <a:r>
              <a:rPr lang="ru-RU" sz="1600" dirty="0" smtClean="0">
                <a:solidFill>
                  <a:schemeClr val="tx1"/>
                </a:solidFill>
              </a:rPr>
              <a:t>г</a:t>
            </a:r>
            <a:r>
              <a:rPr lang="hu-HU" sz="16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1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Президент </a:t>
            </a:r>
            <a:r>
              <a:rPr lang="hu-HU" b="1" dirty="0" smtClean="0"/>
              <a:t>GCO</a:t>
            </a:r>
          </a:p>
          <a:p>
            <a:pPr algn="just"/>
            <a:r>
              <a:rPr lang="ru-RU" dirty="0" smtClean="0"/>
              <a:t>Регулярно инструктирует управляющих службы контроля министерств</a:t>
            </a:r>
            <a:endParaRPr lang="hu-HU" dirty="0" smtClean="0"/>
          </a:p>
          <a:p>
            <a:pPr algn="just"/>
            <a:r>
              <a:rPr lang="ru-RU" dirty="0" smtClean="0"/>
              <a:t>Имеет право опротестовать назначения, освобождения или назначения на другую должность управляющих службы контроля</a:t>
            </a:r>
            <a:r>
              <a:rPr lang="hu-HU" dirty="0" smtClean="0"/>
              <a:t> </a:t>
            </a:r>
            <a:r>
              <a:rPr lang="ru-RU" dirty="0" smtClean="0"/>
              <a:t>министерств</a:t>
            </a:r>
            <a:endParaRPr lang="hu-HU" dirty="0" smtClean="0"/>
          </a:p>
          <a:p>
            <a:pPr algn="just"/>
            <a:r>
              <a:rPr lang="ru-RU" dirty="0" smtClean="0"/>
              <a:t>Дважды в год организует конференцию для управляющих службы контроля</a:t>
            </a:r>
            <a:r>
              <a:rPr lang="hu-HU" dirty="0" smtClean="0"/>
              <a:t> </a:t>
            </a:r>
            <a:r>
              <a:rPr lang="ru-RU" dirty="0" smtClean="0"/>
              <a:t>министерств</a:t>
            </a:r>
            <a:endParaRPr lang="hu-HU" dirty="0" smtClean="0"/>
          </a:p>
          <a:p>
            <a:pPr algn="just"/>
            <a:r>
              <a:rPr lang="hu-HU" dirty="0" smtClean="0"/>
              <a:t> </a:t>
            </a:r>
            <a:r>
              <a:rPr lang="ru-RU" dirty="0" smtClean="0"/>
              <a:t>Возглавляет продвинутый курс подготовки управляющих службы контроля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4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endParaRPr lang="hu-HU" dirty="0" smtClean="0"/>
          </a:p>
          <a:p>
            <a:pPr marL="514350" indent="-514350">
              <a:buFont typeface="+mj-lt"/>
              <a:buAutoNum type="arabicPeriod" startAt="2"/>
            </a:pPr>
            <a:endParaRPr lang="hu-HU" dirty="0" smtClean="0"/>
          </a:p>
          <a:p>
            <a:pPr marL="514350" indent="-514350" algn="ctr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ru-RU" b="1" dirty="0" smtClean="0"/>
              <a:t>Изменение полномочий </a:t>
            </a:r>
          </a:p>
          <a:p>
            <a:pPr marL="514350" indent="-514350" algn="ctr">
              <a:spcBef>
                <a:spcPct val="0"/>
              </a:spcBef>
              <a:buNone/>
              <a:defRPr/>
            </a:pPr>
            <a:r>
              <a:rPr lang="ru-RU" b="1" dirty="0" smtClean="0"/>
              <a:t>и функций </a:t>
            </a:r>
            <a:r>
              <a:rPr lang="hu-HU" b="1" dirty="0" smtClean="0"/>
              <a:t>GCO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u-HU" sz="1600" dirty="0" smtClean="0"/>
          </a:p>
          <a:p>
            <a:endParaRPr lang="hu-HU" sz="1600" dirty="0" smtClean="0"/>
          </a:p>
          <a:p>
            <a:pPr marL="0" indent="0">
              <a:buNone/>
            </a:pPr>
            <a:r>
              <a:rPr lang="hu-HU" sz="1800" i="1" dirty="0"/>
              <a:t>a) </a:t>
            </a:r>
            <a:r>
              <a:rPr lang="ru-RU" sz="1800" dirty="0" smtClean="0"/>
              <a:t>Контроль выполнения решений правительства;</a:t>
            </a:r>
            <a:endParaRPr lang="hu-HU" sz="1800" dirty="0"/>
          </a:p>
          <a:p>
            <a:pPr marL="0" indent="0">
              <a:buNone/>
            </a:pPr>
            <a:r>
              <a:rPr lang="ru-RU" sz="1800" i="1" dirty="0" smtClean="0"/>
              <a:t>б</a:t>
            </a:r>
            <a:r>
              <a:rPr lang="hu-HU" sz="1800" i="1" dirty="0" smtClean="0"/>
              <a:t>) </a:t>
            </a:r>
            <a:r>
              <a:rPr lang="ru-RU" sz="1800" dirty="0" smtClean="0"/>
              <a:t>Правительственный контроль бюджетных учреждений, находящихся под надзором правительства, а также правительственный контроль </a:t>
            </a:r>
            <a:r>
              <a:rPr lang="ru-RU" sz="1800" dirty="0" smtClean="0"/>
              <a:t>использования статей центрального </a:t>
            </a:r>
            <a:r>
              <a:rPr lang="ru-RU" sz="1800" dirty="0" smtClean="0"/>
              <a:t>бюджета и бюджетных ассигнований, рассматриваемых </a:t>
            </a:r>
            <a:r>
              <a:rPr lang="ru-RU" sz="1800" dirty="0" smtClean="0"/>
              <a:t>как статьи, находящиеся </a:t>
            </a:r>
            <a:r>
              <a:rPr lang="ru-RU" sz="1800" dirty="0" smtClean="0"/>
              <a:t>под надзором правительства, </a:t>
            </a:r>
            <a:r>
              <a:rPr lang="ru-RU" sz="1800" dirty="0" smtClean="0"/>
              <a:t>относящиеся </a:t>
            </a:r>
            <a:r>
              <a:rPr lang="ru-RU" sz="1800" dirty="0" smtClean="0"/>
              <a:t>к внебюджетным фондам и фондам социального страхования.</a:t>
            </a:r>
          </a:p>
          <a:p>
            <a:pPr marL="0" indent="0">
              <a:buNone/>
            </a:pPr>
            <a:r>
              <a:rPr lang="ru-RU" sz="1800" i="1" dirty="0" smtClean="0"/>
              <a:t>в</a:t>
            </a:r>
            <a:r>
              <a:rPr lang="hu-HU" sz="1800" i="1" dirty="0" smtClean="0"/>
              <a:t>) </a:t>
            </a:r>
            <a:r>
              <a:rPr lang="ru-RU" sz="1800" dirty="0" smtClean="0"/>
              <a:t>Контроль бюджетной или иной поддержки, выделенной из центральной подсистемы государственных финансов – включая материальную поддержку и субсидии, полученные по международным договорам – переданной коммерческим предприятиям, государственным фондам, государственным органам, фондам, советам и ассоциациям регионального развития, а также контроль  использования собственности, безвозмездно переданной государством вышеупомянутым организациям для определенных целей;</a:t>
            </a:r>
          </a:p>
          <a:p>
            <a:pPr marL="0" indent="0">
              <a:buNone/>
            </a:pPr>
            <a:r>
              <a:rPr lang="ru-RU" sz="1800" i="1" dirty="0" smtClean="0"/>
              <a:t>г</a:t>
            </a:r>
            <a:r>
              <a:rPr lang="hu-HU" sz="1800" i="1" dirty="0" smtClean="0"/>
              <a:t>) </a:t>
            </a:r>
            <a:r>
              <a:rPr lang="ru-RU" sz="1800" dirty="0" smtClean="0"/>
              <a:t>Контроль торгово-промышленных организаций, которые, в отношении экономики страны, формируют основную долю государственной собственности и бессрочно принадлежат государству, а также контроль коммерческих организаций – кроме Национального банка Венгрии - в которых  держателем контрольного пакета акций является правительство;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87624" y="146288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Полномочия </a:t>
            </a:r>
            <a:r>
              <a:rPr lang="hu-HU" sz="2800" b="1" dirty="0" smtClean="0"/>
              <a:t>GCO </a:t>
            </a:r>
            <a:r>
              <a:rPr lang="ru-RU" sz="2800" b="1" dirty="0" smtClean="0"/>
              <a:t>с</a:t>
            </a:r>
            <a:r>
              <a:rPr lang="hu-HU" sz="2800" b="1" dirty="0" smtClean="0"/>
              <a:t> 1 </a:t>
            </a:r>
            <a:r>
              <a:rPr lang="ru-RU" sz="2800" b="1" dirty="0" smtClean="0"/>
              <a:t>января</a:t>
            </a:r>
            <a:r>
              <a:rPr lang="hu-HU" sz="2800" b="1" dirty="0" smtClean="0"/>
              <a:t> 2012</a:t>
            </a:r>
            <a:r>
              <a:rPr lang="ru-RU" sz="2800" b="1" dirty="0" smtClean="0"/>
              <a:t>г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4345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endParaRPr lang="hu-HU" dirty="0" smtClean="0"/>
          </a:p>
          <a:p>
            <a:pPr marL="0" indent="0" algn="just">
              <a:buNone/>
            </a:pPr>
            <a:r>
              <a:rPr lang="ru-RU" sz="1500" i="1" dirty="0" smtClean="0"/>
              <a:t>д</a:t>
            </a:r>
            <a:r>
              <a:rPr lang="hu-HU" sz="1500" i="1" dirty="0" smtClean="0"/>
              <a:t>) </a:t>
            </a:r>
            <a:r>
              <a:rPr lang="ru-RU" sz="1500" dirty="0" smtClean="0"/>
              <a:t>Контроль фондов и государственных фондов, права учредителей которых осуществляют бюджетные учреждения под руководством или надзором правительства, или которые получают государственную поддержку из центральной подсистемы государственных финансов;</a:t>
            </a:r>
            <a:endParaRPr lang="ru-RU" sz="1500" i="1" dirty="0" smtClean="0"/>
          </a:p>
          <a:p>
            <a:pPr marL="0" indent="0" algn="just">
              <a:buNone/>
            </a:pPr>
            <a:r>
              <a:rPr lang="ru-RU" sz="1500" i="1" dirty="0" smtClean="0"/>
              <a:t>е</a:t>
            </a:r>
            <a:r>
              <a:rPr lang="hu-HU" sz="1500" i="1" dirty="0" smtClean="0"/>
              <a:t>) </a:t>
            </a:r>
            <a:r>
              <a:rPr lang="ru-RU" sz="1500" dirty="0" smtClean="0"/>
              <a:t>Контроль законности предоставления или сокращение государственного поручительства,</a:t>
            </a:r>
            <a:r>
              <a:rPr lang="ru-RU" sz="1500" dirty="0" smtClean="0">
                <a:solidFill>
                  <a:srgbClr val="FF0000"/>
                </a:solidFill>
              </a:rPr>
              <a:t> </a:t>
            </a:r>
            <a:r>
              <a:rPr lang="ru-RU" sz="1500" dirty="0" smtClean="0"/>
              <a:t>включая контроль центрального бюджета и выполнение положений обеспечительных документов как с точки зрения непосредственного заемщика, так и кредитора по договору;</a:t>
            </a:r>
          </a:p>
          <a:p>
            <a:pPr marL="0" indent="0" algn="just">
              <a:buNone/>
            </a:pPr>
            <a:r>
              <a:rPr lang="ru-RU" sz="1500" i="1" dirty="0" smtClean="0"/>
              <a:t>ж</a:t>
            </a:r>
            <a:r>
              <a:rPr lang="hu-HU" sz="1500" i="1" dirty="0" smtClean="0"/>
              <a:t>)</a:t>
            </a:r>
            <a:r>
              <a:rPr lang="hu-HU" sz="1500" dirty="0" smtClean="0"/>
              <a:t> </a:t>
            </a:r>
            <a:r>
              <a:rPr lang="ru-RU" sz="1500" dirty="0" smtClean="0"/>
              <a:t>Контроль деятельности и финансового управления частных пенсионных фондов и организаций, определенных законом </a:t>
            </a:r>
            <a:r>
              <a:rPr lang="en-GB" sz="1500" dirty="0" smtClean="0"/>
              <a:t>No. LXXXII </a:t>
            </a:r>
            <a:r>
              <a:rPr lang="ru-RU" sz="1500" dirty="0" smtClean="0"/>
              <a:t>1997г. О частных пенсиях и частных пенсионных фондах до перевода их портфелей, включая контроль активов портфелей, которыми напрямую или косвенно управляют эти организации – с целью осуществления контроля законности финансового управления в отношении портфелей, переведенных в Фонд пенсионной реформы и сокращения долга в соответствии со ст. 24(11) закона </a:t>
            </a:r>
            <a:r>
              <a:rPr lang="en-GB" sz="1500" dirty="0" smtClean="0"/>
              <a:t>No. LXXXII</a:t>
            </a:r>
            <a:r>
              <a:rPr lang="ru-RU" sz="1500" dirty="0" smtClean="0"/>
              <a:t> 1997г. О частных пенсиях и частных пенсионных фондах.</a:t>
            </a:r>
          </a:p>
          <a:p>
            <a:pPr marL="0" indent="0" algn="just">
              <a:buNone/>
            </a:pPr>
            <a:r>
              <a:rPr lang="ru-RU" sz="1500" i="1" dirty="0" smtClean="0"/>
              <a:t>з</a:t>
            </a:r>
            <a:r>
              <a:rPr lang="hu-HU" sz="1500" i="1" dirty="0" smtClean="0"/>
              <a:t>) </a:t>
            </a:r>
            <a:r>
              <a:rPr lang="ru-RU" sz="1500" dirty="0" smtClean="0"/>
              <a:t>Контроль правовых отношений, возникающих в связи </a:t>
            </a:r>
            <a:r>
              <a:rPr lang="ru-RU" sz="1500" dirty="0" smtClean="0"/>
              <a:t>с </a:t>
            </a:r>
            <a:r>
              <a:rPr lang="ru-RU" sz="1500" dirty="0" smtClean="0"/>
              <a:t>пунктами а) – ж), а также участников договора, напрямую или косвенно участвующих в выполнении условий таких отношений;</a:t>
            </a:r>
          </a:p>
          <a:p>
            <a:pPr marL="0" indent="0">
              <a:buNone/>
            </a:pPr>
            <a:r>
              <a:rPr lang="ru-RU" sz="1500" i="1" dirty="0" smtClean="0"/>
              <a:t>и</a:t>
            </a:r>
            <a:r>
              <a:rPr lang="hu-HU" sz="1500" i="1" dirty="0" smtClean="0"/>
              <a:t>) </a:t>
            </a:r>
            <a:r>
              <a:rPr lang="ru-RU" sz="1500" dirty="0" smtClean="0"/>
              <a:t>Контроль законности управления финансами Фонда управления государственным </a:t>
            </a:r>
            <a:r>
              <a:rPr lang="ru-RU" sz="1500" dirty="0" smtClean="0"/>
              <a:t>долгом</a:t>
            </a:r>
            <a:r>
              <a:rPr lang="en-GB" sz="1500" dirty="0" smtClean="0"/>
              <a:t>.</a:t>
            </a:r>
            <a:endParaRPr lang="hu-HU" sz="1500" dirty="0"/>
          </a:p>
          <a:p>
            <a:pPr algn="just"/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1484784"/>
            <a:ext cx="928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Полномочия </a:t>
            </a:r>
            <a:r>
              <a:rPr lang="hu-HU" sz="2800" b="1" dirty="0" smtClean="0"/>
              <a:t>GCO </a:t>
            </a:r>
            <a:r>
              <a:rPr lang="ru-RU" sz="2800" b="1" dirty="0" smtClean="0"/>
              <a:t>с</a:t>
            </a:r>
            <a:r>
              <a:rPr lang="hu-HU" sz="2800" b="1" dirty="0" smtClean="0"/>
              <a:t> 1 </a:t>
            </a:r>
            <a:r>
              <a:rPr lang="ru-RU" sz="2800" b="1" dirty="0" smtClean="0"/>
              <a:t>января</a:t>
            </a:r>
            <a:r>
              <a:rPr lang="hu-HU" sz="2800" b="1" dirty="0" smtClean="0"/>
              <a:t> 2012</a:t>
            </a:r>
            <a:r>
              <a:rPr lang="ru-RU" sz="2800" b="1" dirty="0" smtClean="0"/>
              <a:t>г</a:t>
            </a:r>
            <a:r>
              <a:rPr lang="hu-HU" sz="2800" b="1" dirty="0" smtClean="0"/>
              <a:t>. II.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8273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39552" y="1556792"/>
            <a:ext cx="8098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Расширение полномочий и функций </a:t>
            </a:r>
            <a:r>
              <a:rPr lang="hu-HU" sz="2800" b="1" dirty="0" smtClean="0"/>
              <a:t>GCO</a:t>
            </a:r>
            <a:endParaRPr lang="hu-HU" sz="28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51520" y="312453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</a:t>
            </a:r>
            <a:r>
              <a:rPr lang="hu-HU" dirty="0" smtClean="0"/>
              <a:t> </a:t>
            </a:r>
          </a:p>
          <a:p>
            <a:pPr algn="ctr"/>
            <a:r>
              <a:rPr lang="hu-HU" dirty="0" smtClean="0"/>
              <a:t>15 </a:t>
            </a:r>
            <a:r>
              <a:rPr lang="ru-RU" dirty="0" smtClean="0"/>
              <a:t>августа</a:t>
            </a:r>
            <a:r>
              <a:rPr lang="hu-HU" dirty="0" smtClean="0"/>
              <a:t> 2010 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91780" y="31245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15 </a:t>
            </a:r>
            <a:r>
              <a:rPr lang="ru-RU" dirty="0" smtClean="0"/>
              <a:t>августа</a:t>
            </a:r>
            <a:r>
              <a:rPr lang="hu-HU" dirty="0" smtClean="0"/>
              <a:t> 2010</a:t>
            </a:r>
            <a:r>
              <a:rPr lang="hu-HU" dirty="0"/>
              <a:t> </a:t>
            </a:r>
            <a:r>
              <a:rPr lang="hu-HU" dirty="0" smtClean="0"/>
              <a:t>– 12 </a:t>
            </a:r>
            <a:r>
              <a:rPr lang="ru-RU" dirty="0" smtClean="0"/>
              <a:t>марта</a:t>
            </a:r>
            <a:r>
              <a:rPr lang="hu-HU" dirty="0" smtClean="0"/>
              <a:t> 2011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811579" y="3241286"/>
            <a:ext cx="182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</a:t>
            </a:r>
            <a:r>
              <a:rPr lang="hu-HU" dirty="0" smtClean="0"/>
              <a:t> </a:t>
            </a:r>
          </a:p>
          <a:p>
            <a:pPr algn="ctr"/>
            <a:r>
              <a:rPr lang="hu-HU" dirty="0" smtClean="0"/>
              <a:t>10 </a:t>
            </a:r>
            <a:r>
              <a:rPr lang="ru-RU" dirty="0" smtClean="0"/>
              <a:t>июня</a:t>
            </a:r>
            <a:r>
              <a:rPr lang="hu-HU" dirty="0" smtClean="0"/>
              <a:t>  2011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5011379" y="312453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12 </a:t>
            </a:r>
            <a:r>
              <a:rPr lang="ru-RU" dirty="0" smtClean="0"/>
              <a:t>марта</a:t>
            </a:r>
            <a:r>
              <a:rPr lang="hu-HU" dirty="0" smtClean="0"/>
              <a:t> 2011 – 10 </a:t>
            </a:r>
            <a:r>
              <a:rPr lang="ru-RU" dirty="0" smtClean="0"/>
              <a:t>июня</a:t>
            </a:r>
            <a:r>
              <a:rPr lang="hu-HU" dirty="0" smtClean="0"/>
              <a:t>  2011</a:t>
            </a:r>
            <a:endParaRPr lang="hu-HU" dirty="0"/>
          </a:p>
        </p:txBody>
      </p:sp>
      <p:sp>
        <p:nvSpPr>
          <p:cNvPr id="10" name="Jobbra nyíl 9"/>
          <p:cNvSpPr/>
          <p:nvPr/>
        </p:nvSpPr>
        <p:spPr>
          <a:xfrm>
            <a:off x="1907704" y="3610618"/>
            <a:ext cx="576064" cy="989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4572000" y="3404043"/>
            <a:ext cx="576064" cy="1402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6523547" y="3260027"/>
            <a:ext cx="576064" cy="1690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395536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4 </a:t>
            </a:r>
            <a:r>
              <a:rPr lang="ru-RU" dirty="0" smtClean="0"/>
              <a:t>сферы полномочий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806615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7</a:t>
            </a:r>
            <a:r>
              <a:rPr lang="hu-HU" dirty="0" smtClean="0"/>
              <a:t> </a:t>
            </a:r>
            <a:r>
              <a:rPr lang="ru-RU" dirty="0" smtClean="0"/>
              <a:t>сфер полномочий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011379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8 </a:t>
            </a:r>
            <a:r>
              <a:rPr lang="ru-RU" dirty="0" smtClean="0"/>
              <a:t>сфер полномочий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6968907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9 </a:t>
            </a:r>
            <a:r>
              <a:rPr lang="ru-RU" dirty="0" smtClean="0"/>
              <a:t>сфер полномочий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43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3728" y="1484784"/>
            <a:ext cx="6912768" cy="5184576"/>
          </a:xfrm>
        </p:spPr>
        <p:txBody>
          <a:bodyPr/>
          <a:lstStyle/>
          <a:p>
            <a:pPr marL="0" indent="0">
              <a:buNone/>
            </a:pPr>
            <a:r>
              <a:rPr lang="ru-RU" sz="2400" u="sng" dirty="0" smtClean="0"/>
              <a:t>В сферу полномочий </a:t>
            </a:r>
            <a:r>
              <a:rPr lang="hu-HU" sz="2400" u="sng" dirty="0" smtClean="0"/>
              <a:t>GCO </a:t>
            </a:r>
            <a:r>
              <a:rPr lang="ru-RU" sz="2400" u="sng" dirty="0" smtClean="0"/>
              <a:t>не входит контроль над</a:t>
            </a:r>
            <a:r>
              <a:rPr lang="hu-HU" sz="2400" u="sng" dirty="0" smtClean="0"/>
              <a:t>: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Парламентом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Президентом </a:t>
            </a:r>
            <a:r>
              <a:rPr lang="ru-RU" sz="2250" dirty="0" smtClean="0"/>
              <a:t>республики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Конституционным судом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Управлением </a:t>
            </a:r>
            <a:r>
              <a:rPr lang="ru-RU" sz="2250" dirty="0" smtClean="0"/>
              <a:t>комиссара по основным правам человека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Государственной счетной палатой Венгрии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Судебными учреждениями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Службой </a:t>
            </a:r>
            <a:r>
              <a:rPr lang="ru-RU" sz="2250" dirty="0" smtClean="0"/>
              <a:t>уголовного преследования Венгрии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Управлением </a:t>
            </a:r>
            <a:r>
              <a:rPr lang="ru-RU" sz="2250" dirty="0" smtClean="0"/>
              <a:t>по конкуренции Венгрии</a:t>
            </a:r>
            <a:r>
              <a:rPr lang="hu-HU" sz="2250" dirty="0" smtClean="0"/>
              <a:t> 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Академией наук Венгрии</a:t>
            </a:r>
            <a:endParaRPr lang="hu-HU" sz="2250" b="1" u="sng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Бюджетными </a:t>
            </a:r>
            <a:r>
              <a:rPr lang="ru-RU" sz="2250" dirty="0" smtClean="0"/>
              <a:t>учреждениями, которые проходят по статье бюджета на Академию искусств Венгрии</a:t>
            </a:r>
            <a:endParaRPr lang="hu-HU" sz="2250" dirty="0" smtClean="0">
              <a:solidFill>
                <a:srgbClr val="FF0000"/>
              </a:solidFill>
            </a:endParaRP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ru-RU" sz="2250" dirty="0" smtClean="0"/>
              <a:t>Центральным банком Венгрии</a:t>
            </a:r>
            <a:endParaRPr lang="hu-HU" sz="2250" dirty="0"/>
          </a:p>
        </p:txBody>
      </p:sp>
      <p:sp>
        <p:nvSpPr>
          <p:cNvPr id="2" name="Jobb oldali kapcsos zárójel 1"/>
          <p:cNvSpPr/>
          <p:nvPr/>
        </p:nvSpPr>
        <p:spPr>
          <a:xfrm rot="10800000">
            <a:off x="1619673" y="1995829"/>
            <a:ext cx="576064" cy="302433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07504" y="3307942"/>
            <a:ext cx="1617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Статьи бюджета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1669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900113" y="549275"/>
            <a:ext cx="7632700" cy="5832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248150" y="549275"/>
            <a:ext cx="84407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2800" b="1" dirty="0" smtClean="0">
                <a:solidFill>
                  <a:prstClr val="black"/>
                </a:solidFill>
              </a:rPr>
              <a:t>GCO</a:t>
            </a:r>
            <a:endParaRPr lang="hu-HU" sz="2800" b="1" dirty="0">
              <a:solidFill>
                <a:prstClr val="black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3941526" y="3358356"/>
            <a:ext cx="2142641" cy="98901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200"/>
              </a:spcAft>
              <a:defRPr/>
            </a:pPr>
            <a:r>
              <a:rPr lang="ru-RU" sz="1500" dirty="0" smtClean="0">
                <a:solidFill>
                  <a:srgbClr val="FF0000"/>
                </a:solidFill>
              </a:rPr>
              <a:t>Правительственные решения</a:t>
            </a:r>
            <a:endParaRPr lang="hu-HU" sz="15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331744" y="3941717"/>
            <a:ext cx="1760537" cy="873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ГОСУДАРСТВЕННЫЕ ГАРАНТИИ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3175" y="50800"/>
            <a:ext cx="4411663" cy="25447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hu-HU" sz="1000" dirty="0">
              <a:solidFill>
                <a:prstClr val="black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4816475" y="59984"/>
            <a:ext cx="4724077" cy="379287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ts val="1800"/>
              </a:spcBef>
              <a:defRPr/>
            </a:pPr>
            <a:endParaRPr lang="hu-HU" sz="1000" dirty="0">
              <a:solidFill>
                <a:srgbClr val="000000"/>
              </a:solidFill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12700" y="2665413"/>
            <a:ext cx="3922713" cy="35004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12" name="Ív 11"/>
          <p:cNvSpPr/>
          <p:nvPr/>
        </p:nvSpPr>
        <p:spPr>
          <a:xfrm>
            <a:off x="900113" y="549275"/>
            <a:ext cx="7632700" cy="5832475"/>
          </a:xfrm>
          <a:prstGeom prst="arc">
            <a:avLst>
              <a:gd name="adj1" fmla="val 5433856"/>
              <a:gd name="adj2" fmla="val 552517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 rot="1736773">
            <a:off x="2114215" y="541129"/>
            <a:ext cx="241367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Бюджетные учреждения</a:t>
            </a:r>
            <a:endParaRPr lang="hu-HU" sz="1600" b="1" dirty="0">
              <a:solidFill>
                <a:prstClr val="black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683568" y="188641"/>
            <a:ext cx="1800199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300" dirty="0" smtClean="0"/>
              <a:t>Бюджетные учреждения, </a:t>
            </a:r>
            <a:r>
              <a:rPr lang="ru-RU" sz="1300" b="1" dirty="0" smtClean="0"/>
              <a:t>не</a:t>
            </a:r>
            <a:r>
              <a:rPr lang="ru-RU" sz="1300" dirty="0" smtClean="0"/>
              <a:t> находящиеся под надзором правительства</a:t>
            </a:r>
            <a:endParaRPr lang="hu-HU" sz="1300" dirty="0">
              <a:solidFill>
                <a:prstClr val="black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 rot="289534">
            <a:off x="610893" y="3760202"/>
            <a:ext cx="37553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Торгово-промышленные организации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Государственные фонды</a:t>
            </a:r>
            <a:endParaRPr lang="hu-HU" sz="1600" dirty="0" smtClean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Государственные органы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Фонды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Советы регионального развития</a:t>
            </a:r>
            <a:endParaRPr lang="hu-HU" sz="1600" dirty="0" smtClean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Ассоциации</a:t>
            </a:r>
            <a:r>
              <a:rPr lang="hu-HU" sz="1600" dirty="0">
                <a:solidFill>
                  <a:prstClr val="black"/>
                </a:solidFill>
              </a:rPr>
              <a:t/>
            </a:r>
            <a:br>
              <a:rPr lang="hu-HU" sz="1600" dirty="0">
                <a:solidFill>
                  <a:prstClr val="black"/>
                </a:solidFill>
              </a:rPr>
            </a:br>
            <a:endParaRPr lang="hu-HU" sz="1600" dirty="0">
              <a:solidFill>
                <a:prstClr val="black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146882">
            <a:off x="7319304" y="326138"/>
            <a:ext cx="1774825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9388" indent="-179388">
              <a:buFont typeface="Wingdings" pitchFamily="2" charset="2"/>
              <a:buChar char="§"/>
              <a:defRPr/>
            </a:pPr>
            <a:r>
              <a:rPr lang="ru-RU" sz="1300" dirty="0" smtClean="0">
                <a:solidFill>
                  <a:prstClr val="black"/>
                </a:solidFill>
              </a:rPr>
              <a:t>Центральный банк</a:t>
            </a:r>
            <a:r>
              <a:rPr lang="hu-HU" sz="1300" dirty="0" smtClean="0">
                <a:solidFill>
                  <a:prstClr val="black"/>
                </a:solidFill>
              </a:rPr>
              <a:t>,</a:t>
            </a:r>
            <a:endParaRPr lang="hu-HU" sz="1300" dirty="0">
              <a:solidFill>
                <a:prstClr val="black"/>
              </a:solidFill>
            </a:endParaRPr>
          </a:p>
          <a:p>
            <a:pPr marL="179388" indent="-179388">
              <a:buFont typeface="Wingdings" pitchFamily="2" charset="2"/>
              <a:buChar char="§"/>
              <a:defRPr/>
            </a:pPr>
            <a:r>
              <a:rPr lang="ru-RU" sz="1300" dirty="0" smtClean="0">
                <a:solidFill>
                  <a:prstClr val="black"/>
                </a:solidFill>
              </a:rPr>
              <a:t>Пенсионный гарантийный фонд после июня 2011г.,</a:t>
            </a:r>
            <a:endParaRPr lang="hu-HU" sz="1300" dirty="0">
              <a:solidFill>
                <a:prstClr val="black"/>
              </a:solidFill>
            </a:endParaRPr>
          </a:p>
          <a:p>
            <a:pPr marL="179388" indent="-179388">
              <a:buFont typeface="Wingdings" pitchFamily="2" charset="2"/>
              <a:buChar char="§"/>
              <a:defRPr/>
            </a:pPr>
            <a:r>
              <a:rPr lang="ru-RU" sz="1300" dirty="0" smtClean="0">
                <a:solidFill>
                  <a:prstClr val="black"/>
                </a:solidFill>
              </a:rPr>
              <a:t>Другие коммерческие предприятия</a:t>
            </a:r>
            <a:endParaRPr lang="hu-HU" sz="1300" dirty="0">
              <a:solidFill>
                <a:prstClr val="black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5724128" y="171797"/>
            <a:ext cx="1565275" cy="1261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hu-HU" sz="16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prstClr val="black"/>
                </a:solidFill>
              </a:rPr>
              <a:t>Компании и частные пенсионные фонды</a:t>
            </a:r>
            <a:endParaRPr lang="hu-HU" sz="1500" b="1" dirty="0">
              <a:solidFill>
                <a:prstClr val="black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 rot="1377433">
            <a:off x="4930198" y="1469517"/>
            <a:ext cx="3249612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Компании, являющиеся частью национального богатства, принадлежащие государству и представляющие особую важность для государственной экономики</a:t>
            </a:r>
            <a:endParaRPr lang="hu-HU" sz="1400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компании, в которых  государство является держателем контрольного пакета акций</a:t>
            </a:r>
            <a:endParaRPr lang="hu-HU" sz="1400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Частные пенсионные фонды</a:t>
            </a:r>
            <a:r>
              <a:rPr lang="hu-HU" sz="1400" dirty="0" smtClean="0">
                <a:solidFill>
                  <a:srgbClr val="FF0000"/>
                </a:solidFill>
              </a:rPr>
              <a:t/>
            </a:r>
            <a:br>
              <a:rPr lang="hu-HU" sz="1400" dirty="0" smtClean="0">
                <a:solidFill>
                  <a:srgbClr val="FF0000"/>
                </a:solidFill>
              </a:rPr>
            </a:br>
            <a:r>
              <a:rPr lang="hu-HU" sz="1400" dirty="0" smtClean="0">
                <a:solidFill>
                  <a:srgbClr val="FF0000"/>
                </a:solidFill>
              </a:rPr>
              <a:t>1998</a:t>
            </a:r>
            <a:r>
              <a:rPr lang="ru-RU" sz="1400" dirty="0" smtClean="0">
                <a:solidFill>
                  <a:srgbClr val="FF0000"/>
                </a:solidFill>
              </a:rPr>
              <a:t> - июнь</a:t>
            </a:r>
            <a:r>
              <a:rPr lang="hu-HU" sz="1400" dirty="0" smtClean="0">
                <a:solidFill>
                  <a:srgbClr val="FF0000"/>
                </a:solidFill>
              </a:rPr>
              <a:t> 2011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 rot="344833">
            <a:off x="777803" y="2812618"/>
            <a:ext cx="2808874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50" b="1" dirty="0" smtClean="0">
                <a:solidFill>
                  <a:prstClr val="black"/>
                </a:solidFill>
              </a:rPr>
              <a:t>Использование  субсидий и предоставленных материальных ценностей</a:t>
            </a:r>
            <a:endParaRPr lang="hu-HU" sz="1450" dirty="0">
              <a:solidFill>
                <a:prstClr val="black"/>
              </a:solidFill>
            </a:endParaRPr>
          </a:p>
        </p:txBody>
      </p:sp>
      <p:sp>
        <p:nvSpPr>
          <p:cNvPr id="21" name="Ellipszis 20"/>
          <p:cNvSpPr/>
          <p:nvPr/>
        </p:nvSpPr>
        <p:spPr>
          <a:xfrm>
            <a:off x="3678238" y="4475163"/>
            <a:ext cx="3533775" cy="23907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4533900" y="4613275"/>
            <a:ext cx="269791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ФОНДЫ</a:t>
            </a:r>
            <a:r>
              <a:rPr lang="hu-HU" sz="1600" b="1" dirty="0" smtClean="0">
                <a:solidFill>
                  <a:prstClr val="black"/>
                </a:solidFill>
              </a:rPr>
              <a:t>,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br>
              <a:rPr lang="ru-RU" sz="1600" b="1" dirty="0" smtClean="0">
                <a:solidFill>
                  <a:prstClr val="black"/>
                </a:solidFill>
              </a:rPr>
            </a:br>
            <a:r>
              <a:rPr lang="ru-RU" sz="1600" b="1" dirty="0" smtClean="0">
                <a:solidFill>
                  <a:prstClr val="black"/>
                </a:solidFill>
              </a:rPr>
              <a:t>ГОСУДАРСТВЕННЫЕ ФОНДЫ</a:t>
            </a:r>
            <a:endParaRPr lang="hu-HU" sz="1600" b="1" dirty="0">
              <a:solidFill>
                <a:prstClr val="black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 rot="20592437">
            <a:off x="5028934" y="5930666"/>
            <a:ext cx="20493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Местные правительственные государственные фонды</a:t>
            </a:r>
            <a:endParaRPr lang="hu-HU" sz="1500" dirty="0">
              <a:solidFill>
                <a:prstClr val="black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3797806" y="5160916"/>
            <a:ext cx="31824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Права </a:t>
            </a:r>
            <a:r>
              <a:rPr lang="ru-RU" sz="1400" dirty="0" smtClean="0">
                <a:solidFill>
                  <a:srgbClr val="FF0000"/>
                </a:solidFill>
              </a:rPr>
              <a:t>учредителя осуществляются </a:t>
            </a:r>
            <a:r>
              <a:rPr lang="ru-RU" sz="1400" dirty="0" smtClean="0">
                <a:solidFill>
                  <a:srgbClr val="FF0000"/>
                </a:solidFill>
              </a:rPr>
              <a:t>бюджетной организацией, </a:t>
            </a:r>
            <a:r>
              <a:rPr lang="hu-H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находящейся под надзором правительства или</a:t>
            </a:r>
            <a:r>
              <a:rPr lang="hu-HU" sz="1400" dirty="0" smtClean="0">
                <a:solidFill>
                  <a:srgbClr val="FF0000"/>
                </a:solidFill>
              </a:rPr>
              <a:t> </a:t>
            </a:r>
          </a:p>
          <a:p>
            <a:pPr marL="174625" indent="-174625"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Получают поддержку из </a:t>
            </a:r>
            <a:r>
              <a:rPr lang="ru-RU" sz="1400" dirty="0" smtClean="0">
                <a:solidFill>
                  <a:srgbClr val="FF0000"/>
                </a:solidFill>
              </a:rPr>
              <a:t>центрального бюджета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28" name="Ív 27"/>
          <p:cNvSpPr/>
          <p:nvPr/>
        </p:nvSpPr>
        <p:spPr>
          <a:xfrm>
            <a:off x="900114" y="549274"/>
            <a:ext cx="7632700" cy="5832475"/>
          </a:xfrm>
          <a:prstGeom prst="arc">
            <a:avLst>
              <a:gd name="adj1" fmla="val 16200000"/>
              <a:gd name="adj2" fmla="val 1615803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2105289" y="1323181"/>
            <a:ext cx="1836238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50" dirty="0" smtClean="0"/>
              <a:t>Бюджетные учреждения, находящиеся под надзором правительства</a:t>
            </a:r>
            <a:endParaRPr lang="hu-HU" sz="1450" dirty="0">
              <a:solidFill>
                <a:prstClr val="black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84151" y="1217987"/>
            <a:ext cx="150753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prstClr val="black"/>
                </a:solidFill>
              </a:rPr>
              <a:t>Бюджетные учреждения органов местного </a:t>
            </a:r>
            <a:r>
              <a:rPr lang="ru-RU" sz="1400" dirty="0" smtClean="0">
                <a:solidFill>
                  <a:prstClr val="black"/>
                </a:solidFill>
              </a:rPr>
              <a:t>самоуправления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77121" y="2295526"/>
            <a:ext cx="1755006" cy="9558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Фонд управления государственным долгом</a:t>
            </a:r>
            <a:endParaRPr lang="hu-H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endParaRPr lang="hu-HU" dirty="0" smtClean="0"/>
          </a:p>
          <a:p>
            <a:pPr marL="514350" indent="-514350">
              <a:buFont typeface="+mj-lt"/>
              <a:buAutoNum type="arabicPeriod" startAt="3"/>
            </a:pPr>
            <a:endParaRPr lang="hu-HU" dirty="0"/>
          </a:p>
          <a:p>
            <a:pPr marL="514350" indent="-514350">
              <a:buFont typeface="+mj-lt"/>
              <a:buAutoNum type="arabicPeriod" startAt="3"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3"/>
            </a:pPr>
            <a:r>
              <a:rPr lang="ru-RU" b="1" dirty="0" smtClean="0"/>
              <a:t>Новые процедуры</a:t>
            </a:r>
            <a:r>
              <a:rPr lang="hu-HU" b="1" dirty="0" smtClean="0"/>
              <a:t> GCO </a:t>
            </a:r>
            <a:r>
              <a:rPr lang="ru-RU" b="1" dirty="0" smtClean="0"/>
              <a:t>в </a:t>
            </a:r>
            <a:r>
              <a:rPr lang="hu-HU" b="1" dirty="0" smtClean="0"/>
              <a:t>2012</a:t>
            </a:r>
            <a:r>
              <a:rPr lang="ru-RU" b="1" dirty="0" smtClean="0"/>
              <a:t>г.</a:t>
            </a:r>
            <a:endParaRPr lang="hu-HU" b="1" dirty="0"/>
          </a:p>
          <a:p>
            <a:pPr marL="514350" indent="-514350" algn="ctr">
              <a:buFont typeface="+mj-lt"/>
              <a:buAutoNum type="arabicPeriod" startAt="3"/>
            </a:pP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  <a:p>
            <a:pPr marL="0" indent="0">
              <a:buNone/>
            </a:pPr>
            <a:r>
              <a:rPr lang="ru-RU" b="1" dirty="0" smtClean="0"/>
              <a:t>Закон о государственных финансах</a:t>
            </a:r>
            <a:r>
              <a:rPr lang="hu-HU" b="1" dirty="0" smtClean="0"/>
              <a:t> </a:t>
            </a:r>
            <a:r>
              <a:rPr lang="hu-HU" i="1" dirty="0" smtClean="0"/>
              <a:t>(</a:t>
            </a:r>
            <a:r>
              <a:rPr lang="ru-RU" i="1" dirty="0" smtClean="0"/>
              <a:t>определение полномочий</a:t>
            </a:r>
            <a:r>
              <a:rPr lang="hu-HU" i="1" dirty="0" smtClean="0"/>
              <a:t>) </a:t>
            </a:r>
            <a:r>
              <a:rPr lang="hu-HU" b="1" dirty="0" smtClean="0"/>
              <a:t>+</a:t>
            </a:r>
          </a:p>
          <a:p>
            <a:r>
              <a:rPr lang="ru-RU" b="1" dirty="0" smtClean="0"/>
              <a:t>До</a:t>
            </a:r>
            <a:r>
              <a:rPr lang="hu-HU" b="1" dirty="0" smtClean="0"/>
              <a:t> 1 </a:t>
            </a:r>
            <a:r>
              <a:rPr lang="ru-RU" b="1" dirty="0" smtClean="0"/>
              <a:t>января</a:t>
            </a:r>
            <a:r>
              <a:rPr lang="hu-HU" b="1" dirty="0" smtClean="0"/>
              <a:t> 2012</a:t>
            </a:r>
            <a:r>
              <a:rPr lang="ru-RU" b="1" dirty="0" smtClean="0"/>
              <a:t>г.</a:t>
            </a:r>
            <a:r>
              <a:rPr lang="hu-HU" b="1" dirty="0" smtClean="0"/>
              <a:t> </a:t>
            </a:r>
          </a:p>
          <a:p>
            <a:pPr marL="446088" indent="0">
              <a:buNone/>
            </a:pPr>
            <a:r>
              <a:rPr lang="ru-RU" dirty="0" smtClean="0"/>
              <a:t>Указ правительства</a:t>
            </a:r>
            <a:r>
              <a:rPr lang="hu-HU" dirty="0" smtClean="0"/>
              <a:t> 193 </a:t>
            </a:r>
            <a:r>
              <a:rPr lang="ru-RU" dirty="0" smtClean="0"/>
              <a:t>от</a:t>
            </a:r>
            <a:r>
              <a:rPr lang="hu-HU" dirty="0" smtClean="0"/>
              <a:t> </a:t>
            </a:r>
            <a:r>
              <a:rPr lang="hu-HU" dirty="0" smtClean="0"/>
              <a:t>2003 (XII. 26.) </a:t>
            </a:r>
            <a:r>
              <a:rPr lang="ru-RU" dirty="0" smtClean="0"/>
              <a:t>о внутреннем контроле бюджетных учреждений</a:t>
            </a:r>
            <a:r>
              <a:rPr lang="hu-HU" dirty="0" smtClean="0"/>
              <a:t> </a:t>
            </a:r>
            <a:r>
              <a:rPr lang="hu-HU" i="1" dirty="0" smtClean="0"/>
              <a:t>(</a:t>
            </a:r>
            <a:r>
              <a:rPr lang="ru-RU" i="1" dirty="0" smtClean="0"/>
              <a:t>общие правила осуществления контроля</a:t>
            </a:r>
            <a:r>
              <a:rPr lang="hu-HU" i="1" dirty="0" smtClean="0"/>
              <a:t>)</a:t>
            </a:r>
          </a:p>
          <a:p>
            <a:pPr marL="446088" indent="0">
              <a:buNone/>
            </a:pPr>
            <a:r>
              <a:rPr lang="ru-RU" dirty="0" smtClean="0"/>
              <a:t>Указ правительства</a:t>
            </a:r>
            <a:r>
              <a:rPr lang="hu-HU" dirty="0" smtClean="0"/>
              <a:t> 312 </a:t>
            </a:r>
            <a:r>
              <a:rPr lang="ru-RU" dirty="0" smtClean="0"/>
              <a:t>от</a:t>
            </a:r>
            <a:r>
              <a:rPr lang="hu-HU" dirty="0" smtClean="0"/>
              <a:t> </a:t>
            </a:r>
            <a:r>
              <a:rPr lang="hu-HU" dirty="0" smtClean="0"/>
              <a:t>2006 </a:t>
            </a:r>
            <a:r>
              <a:rPr lang="hu-HU" dirty="0"/>
              <a:t>(XII. 23.) </a:t>
            </a:r>
            <a:r>
              <a:rPr lang="ru-RU" dirty="0" smtClean="0"/>
              <a:t> об Офисе правительственного контроля</a:t>
            </a:r>
            <a:r>
              <a:rPr lang="hu-HU" dirty="0" smtClean="0"/>
              <a:t> </a:t>
            </a:r>
            <a:r>
              <a:rPr lang="hu-HU" i="1" dirty="0" smtClean="0"/>
              <a:t>(</a:t>
            </a:r>
            <a:r>
              <a:rPr lang="ru-RU" i="1" dirty="0" smtClean="0"/>
              <a:t>дополнительные правила</a:t>
            </a:r>
            <a:r>
              <a:rPr lang="hu-HU" i="1" dirty="0" smtClean="0"/>
              <a:t>)</a:t>
            </a:r>
            <a:r>
              <a:rPr lang="hu-HU" dirty="0" smtClean="0"/>
              <a:t> </a:t>
            </a:r>
            <a:endParaRPr lang="hu-HU" i="1" dirty="0"/>
          </a:p>
          <a:p>
            <a:r>
              <a:rPr lang="ru-RU" b="1" dirty="0" smtClean="0"/>
              <a:t>С</a:t>
            </a:r>
            <a:r>
              <a:rPr lang="hu-HU" b="1" dirty="0" smtClean="0"/>
              <a:t> 1 </a:t>
            </a:r>
            <a:r>
              <a:rPr lang="ru-RU" b="1" dirty="0" smtClean="0"/>
              <a:t>января</a:t>
            </a:r>
            <a:r>
              <a:rPr lang="hu-HU" b="1" dirty="0" smtClean="0"/>
              <a:t> 2012</a:t>
            </a:r>
            <a:r>
              <a:rPr lang="ru-RU" b="1" dirty="0" smtClean="0"/>
              <a:t>г.</a:t>
            </a:r>
            <a:r>
              <a:rPr lang="hu-HU" b="1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Указ правительства</a:t>
            </a:r>
            <a:r>
              <a:rPr lang="hu-HU" dirty="0" smtClean="0"/>
              <a:t> 355 </a:t>
            </a:r>
            <a:r>
              <a:rPr lang="ru-RU" dirty="0" smtClean="0"/>
              <a:t>от</a:t>
            </a:r>
            <a:r>
              <a:rPr lang="hu-HU" dirty="0" smtClean="0"/>
              <a:t> </a:t>
            </a:r>
            <a:r>
              <a:rPr lang="hu-HU" dirty="0" smtClean="0"/>
              <a:t>2011 </a:t>
            </a:r>
            <a:r>
              <a:rPr lang="hu-HU" dirty="0"/>
              <a:t>(XII. 30.) </a:t>
            </a:r>
            <a:r>
              <a:rPr lang="ru-RU" dirty="0" smtClean="0"/>
              <a:t>об Офисе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правительственного контроля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hu-HU" dirty="0" smtClean="0"/>
          </a:p>
          <a:p>
            <a:endParaRPr lang="hu-HU" dirty="0"/>
          </a:p>
          <a:p>
            <a:pPr marL="357188" indent="-357188">
              <a:spcBef>
                <a:spcPts val="1800"/>
              </a:spcBef>
              <a:buAutoNum type="arabicPeriod"/>
            </a:pPr>
            <a:r>
              <a:rPr lang="ru-RU" dirty="0" smtClean="0"/>
              <a:t>Административный штраф</a:t>
            </a:r>
            <a:r>
              <a:rPr lang="hu-HU" dirty="0" smtClean="0"/>
              <a:t>;</a:t>
            </a:r>
          </a:p>
          <a:p>
            <a:pPr marL="357188" indent="-357188">
              <a:buAutoNum type="arabicPeriod"/>
            </a:pPr>
            <a:r>
              <a:rPr lang="ru-RU" dirty="0" smtClean="0"/>
              <a:t>Средства предотвращения и снижения убытков</a:t>
            </a:r>
            <a:endParaRPr lang="hu-HU" dirty="0"/>
          </a:p>
          <a:p>
            <a:pPr marL="1139825" indent="-514350">
              <a:buFont typeface="+mj-lt"/>
              <a:buAutoNum type="arabicParenR"/>
            </a:pPr>
            <a:r>
              <a:rPr lang="ru-RU" dirty="0" smtClean="0"/>
              <a:t>Блокирование счетов</a:t>
            </a:r>
            <a:r>
              <a:rPr lang="hu-HU" dirty="0" smtClean="0"/>
              <a:t>,</a:t>
            </a:r>
            <a:endParaRPr lang="ru-RU" dirty="0" smtClean="0"/>
          </a:p>
          <a:p>
            <a:pPr marL="1139825" indent="-514350">
              <a:buFont typeface="+mj-lt"/>
              <a:buAutoNum type="arabicParenR"/>
            </a:pPr>
            <a:r>
              <a:rPr lang="ru-RU" dirty="0" smtClean="0"/>
              <a:t>Приостановка выплаты бюджетных субсидий,</a:t>
            </a:r>
          </a:p>
          <a:p>
            <a:pPr marL="1139825" indent="-514350">
              <a:buFont typeface="+mj-lt"/>
              <a:buAutoNum type="arabicParenR"/>
            </a:pPr>
            <a:r>
              <a:rPr lang="ru-RU" dirty="0" smtClean="0"/>
              <a:t>Приостановка </a:t>
            </a:r>
            <a:r>
              <a:rPr lang="ru-RU" dirty="0" smtClean="0"/>
              <a:t>выплаты помощи в размере 1% подоходного </a:t>
            </a:r>
            <a:r>
              <a:rPr lang="ru-RU" dirty="0" smtClean="0"/>
              <a:t>налога,</a:t>
            </a:r>
          </a:p>
          <a:p>
            <a:pPr marL="1139825" indent="-514350">
              <a:buFont typeface="+mj-lt"/>
              <a:buAutoNum type="arabicParenR"/>
            </a:pPr>
            <a:r>
              <a:rPr lang="ru-RU" dirty="0" smtClean="0"/>
              <a:t>Отсрочка возмещения налога на добавочную стоимость;</a:t>
            </a:r>
            <a:endParaRPr lang="hu-HU" dirty="0"/>
          </a:p>
          <a:p>
            <a:pPr marL="357188" indent="-357188" algn="just">
              <a:buFont typeface="+mj-lt"/>
              <a:buAutoNum type="arabicPeriod" startAt="3"/>
            </a:pPr>
            <a:r>
              <a:rPr lang="ru-RU" dirty="0" smtClean="0"/>
              <a:t>Право принудительного исполнения по гражданским искам и прямого возмещения бюджетных субсидий;</a:t>
            </a:r>
          </a:p>
          <a:p>
            <a:pPr marL="357188" indent="-357188" algn="just">
              <a:buFont typeface="+mj-lt"/>
              <a:buAutoNum type="arabicPeriod" startAt="3"/>
            </a:pPr>
            <a:r>
              <a:rPr lang="ru-RU" dirty="0" smtClean="0"/>
              <a:t>Совместный контроль на </a:t>
            </a:r>
            <a:r>
              <a:rPr lang="ru-RU" dirty="0" smtClean="0"/>
              <a:t>основании соглашения о сотрудничестве;</a:t>
            </a:r>
          </a:p>
          <a:p>
            <a:pPr marL="357188" indent="-357188" algn="just">
              <a:buFont typeface="+mj-lt"/>
              <a:buAutoNum type="arabicPeriod" startAt="3"/>
            </a:pPr>
            <a:r>
              <a:rPr lang="ru-RU" dirty="0" smtClean="0"/>
              <a:t>Консультационная </a:t>
            </a:r>
            <a:r>
              <a:rPr lang="ru-RU" dirty="0" smtClean="0"/>
              <a:t>деятельность.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15616" y="182307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Новые функции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44008" y="183346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Расширение полномочий</a:t>
            </a:r>
            <a:endParaRPr lang="hu-HU" sz="2400" b="1" dirty="0"/>
          </a:p>
        </p:txBody>
      </p:sp>
      <p:sp>
        <p:nvSpPr>
          <p:cNvPr id="7" name="Jobbra nyíl 6"/>
          <p:cNvSpPr/>
          <p:nvPr/>
        </p:nvSpPr>
        <p:spPr>
          <a:xfrm>
            <a:off x="3707904" y="1945431"/>
            <a:ext cx="648072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65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artalom helye 2"/>
          <p:cNvSpPr>
            <a:spLocks noGrp="1"/>
          </p:cNvSpPr>
          <p:nvPr>
            <p:ph idx="1"/>
          </p:nvPr>
        </p:nvSpPr>
        <p:spPr bwMode="auto">
          <a:xfrm>
            <a:off x="251520" y="1412777"/>
            <a:ext cx="8569325" cy="511256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hu-HU" sz="2800" b="1" dirty="0" smtClean="0"/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ru-RU" sz="2800" b="1" dirty="0" smtClean="0"/>
              <a:t>Тема презентации</a:t>
            </a:r>
            <a:endParaRPr lang="hu-HU" sz="2800" b="1" dirty="0" smtClean="0"/>
          </a:p>
          <a:p>
            <a:pPr marL="0" indent="0" algn="ctr">
              <a:spcBef>
                <a:spcPct val="0"/>
              </a:spcBef>
              <a:buNone/>
              <a:defRPr/>
            </a:pPr>
            <a:endParaRPr lang="hu-HU" sz="28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2400" b="1" dirty="0" smtClean="0"/>
              <a:t>Представление </a:t>
            </a:r>
            <a:r>
              <a:rPr lang="hu-HU" sz="2400" b="1" dirty="0" smtClean="0"/>
              <a:t>GCO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2400" b="1" dirty="0" smtClean="0"/>
              <a:t>Изменение полномочий и функций </a:t>
            </a:r>
            <a:r>
              <a:rPr lang="hu-HU" sz="2400" b="1" dirty="0" smtClean="0"/>
              <a:t>GCO </a:t>
            </a:r>
            <a:r>
              <a:rPr lang="ru-RU" sz="2400" b="1" dirty="0" smtClean="0"/>
              <a:t>в </a:t>
            </a:r>
            <a:r>
              <a:rPr lang="hu-HU" sz="2400" b="1" dirty="0" smtClean="0"/>
              <a:t>2010 – 2012</a:t>
            </a:r>
            <a:r>
              <a:rPr lang="ru-RU" sz="2400" b="1" dirty="0" smtClean="0"/>
              <a:t> гг.</a:t>
            </a:r>
            <a:endParaRPr lang="hu-HU" sz="2400" b="1" dirty="0" smtClean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2400" b="1" dirty="0" smtClean="0"/>
              <a:t>Новые процедуры </a:t>
            </a:r>
            <a:r>
              <a:rPr lang="hu-HU" sz="2400" b="1" dirty="0" smtClean="0"/>
              <a:t>GCO </a:t>
            </a:r>
            <a:r>
              <a:rPr lang="ru-RU" sz="2400" b="1" dirty="0" smtClean="0"/>
              <a:t>в </a:t>
            </a:r>
            <a:r>
              <a:rPr lang="hu-HU" sz="2400" b="1" dirty="0" smtClean="0"/>
              <a:t>2012</a:t>
            </a:r>
            <a:r>
              <a:rPr lang="ru-RU" sz="2400" b="1" dirty="0" smtClean="0"/>
              <a:t>г.</a:t>
            </a:r>
            <a:endParaRPr lang="hu-HU" sz="2400" b="1" dirty="0" smtClean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2400" b="1" dirty="0" smtClean="0"/>
              <a:t>Результаты </a:t>
            </a:r>
            <a:r>
              <a:rPr lang="ru-RU" sz="2400" b="1" dirty="0" smtClean="0"/>
              <a:t>работы </a:t>
            </a:r>
            <a:r>
              <a:rPr lang="hu-HU" sz="2400" b="1" dirty="0" smtClean="0"/>
              <a:t>GCO </a:t>
            </a:r>
            <a:r>
              <a:rPr lang="ru-RU" sz="2400" b="1" dirty="0" smtClean="0"/>
              <a:t>за 2 предыдущих года.</a:t>
            </a:r>
            <a:endParaRPr lang="hu-HU" sz="2400" b="1" dirty="0" smtClean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2400" b="1" dirty="0" smtClean="0"/>
              <a:t>Процедуры контроля </a:t>
            </a:r>
            <a:r>
              <a:rPr lang="hu-HU" sz="2400" b="1" dirty="0" smtClean="0"/>
              <a:t>GCO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 smtClean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748713" y="6453188"/>
            <a:ext cx="250825" cy="312737"/>
          </a:xfrm>
        </p:spPr>
        <p:txBody>
          <a:bodyPr/>
          <a:lstStyle/>
          <a:p>
            <a:pPr>
              <a:defRPr/>
            </a:pPr>
            <a:fld id="{394A80B9-84E0-4694-A541-59BDD07B5964}" type="slidenum">
              <a:rPr lang="hu-HU" sz="10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hu-H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b="1" dirty="0" smtClean="0"/>
              <a:t>1. </a:t>
            </a:r>
            <a:r>
              <a:rPr lang="ru-RU" sz="3700" b="1" dirty="0" smtClean="0"/>
              <a:t>Административный штраф</a:t>
            </a:r>
            <a:endParaRPr lang="hu-HU" sz="3700" b="1" dirty="0" smtClean="0"/>
          </a:p>
          <a:p>
            <a:pPr marL="0" indent="0" algn="just">
              <a:spcBef>
                <a:spcPts val="1200"/>
              </a:spcBef>
              <a:buNone/>
            </a:pPr>
            <a:endParaRPr lang="hu-HU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ru-RU" dirty="0" smtClean="0"/>
              <a:t>В процессе осуществления контроля </a:t>
            </a:r>
            <a:r>
              <a:rPr lang="hu-HU" b="1" dirty="0" smtClean="0"/>
              <a:t>GCO</a:t>
            </a:r>
            <a:r>
              <a:rPr lang="ru-RU" b="1" dirty="0" smtClean="0"/>
              <a:t> имеет право наложить штраф на:</a:t>
            </a:r>
            <a:endParaRPr lang="ru-RU" dirty="0" smtClean="0"/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Руководителя или сотрудника проверяемой организации, или другое лицо</a:t>
            </a:r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которое владеет данными, фактами, информацией, необходимой для осуществления контроля, и</a:t>
            </a:r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которое неправомерно попирает принципы сотрудничества, предоставления данных или любых обязательств, касающихся содействия осуществлению правительственного контроля.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dirty="0" smtClean="0"/>
              <a:t>Взыскание налагает</a:t>
            </a:r>
            <a:r>
              <a:rPr lang="hu-HU" dirty="0" smtClean="0"/>
              <a:t>: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президент</a:t>
            </a:r>
            <a:r>
              <a:rPr lang="hu-HU" dirty="0" smtClean="0"/>
              <a:t> GCO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в соответствии с нормами административного порядка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ru-RU" dirty="0" smtClean="0"/>
              <a:t>в форме решения.</a:t>
            </a:r>
            <a:r>
              <a:rPr lang="hu-HU" dirty="0" smtClean="0"/>
              <a:t> </a:t>
            </a:r>
          </a:p>
          <a:p>
            <a:pPr indent="-254000" algn="just">
              <a:spcBef>
                <a:spcPts val="0"/>
              </a:spcBef>
            </a:pPr>
            <a:endParaRPr lang="hu-HU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Сумма штрафа должна быть не менее 5 000 и не более 500 000 форинтов (17-1680 евро)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0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040560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b="1" dirty="0" smtClean="0"/>
              <a:t>2. </a:t>
            </a:r>
            <a:r>
              <a:rPr lang="ru-RU" sz="2400" b="1" dirty="0" smtClean="0"/>
              <a:t>Предотвращение и снижение убытков</a:t>
            </a:r>
            <a:r>
              <a:rPr lang="hu-HU" sz="2400" b="1" dirty="0" smtClean="0"/>
              <a:t> </a:t>
            </a:r>
            <a:endParaRPr lang="hu-HU" sz="1900" dirty="0" smtClean="0"/>
          </a:p>
          <a:p>
            <a:pPr marL="0" indent="0" algn="just">
              <a:buNone/>
            </a:pPr>
            <a:r>
              <a:rPr lang="ru-RU" sz="1900" dirty="0" smtClean="0"/>
              <a:t>Если</a:t>
            </a:r>
            <a:r>
              <a:rPr lang="hu-HU" sz="1900" dirty="0" smtClean="0"/>
              <a:t> GCO</a:t>
            </a:r>
            <a:r>
              <a:rPr lang="ru-RU" sz="1900" dirty="0" smtClean="0"/>
              <a:t> устанавливает незаконное, неправильное или неэкономное использование средств государственных фондов или государственного богатства в целях предотвращения и снижения убытков </a:t>
            </a:r>
            <a:r>
              <a:rPr lang="hu-HU" sz="1900" dirty="0" smtClean="0"/>
              <a:t>GCO</a:t>
            </a:r>
            <a:r>
              <a:rPr lang="ru-RU" sz="1900" dirty="0" smtClean="0"/>
              <a:t> имеет право вынести требование о: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1900" dirty="0" smtClean="0"/>
              <a:t>Блокировании казначейского счета и банковских счетов (за исключением расчетного счета для выплаты зарплаты и связанных с ней стандартных платежей),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1900" dirty="0" smtClean="0"/>
              <a:t>Приостановке выплаты бюджетных субсидий из центрального бюджета,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1800" dirty="0" smtClean="0"/>
              <a:t>Приостановке выплаты помощи в размере 1% от подоходного налога</a:t>
            </a:r>
            <a:endParaRPr lang="hu-HU" sz="1800" dirty="0" smtClean="0"/>
          </a:p>
          <a:p>
            <a:pPr marL="457200" indent="-457200" algn="just">
              <a:buFont typeface="+mj-lt"/>
              <a:buAutoNum type="arabicParenR"/>
            </a:pPr>
            <a:r>
              <a:rPr lang="ru-RU" sz="1900" dirty="0" smtClean="0"/>
              <a:t>Приостановке возмещения налога на добавочную стоимость в отношении организации, проходящей проверку.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900" dirty="0" smtClean="0"/>
              <a:t>Учреждение или организация, в отношении которой вынесено требование о выполнении вышеуказанных мер, должно обеспечить их выполнение в течение 15 дней.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5111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2400" b="1" dirty="0" smtClean="0"/>
              <a:t>3. </a:t>
            </a:r>
            <a:r>
              <a:rPr lang="ru-RU" sz="2400" b="1" dirty="0" smtClean="0"/>
              <a:t>Право принудительного взыскания по гражданским искам и прямого возмещения бюджетных субсидий</a:t>
            </a:r>
            <a:endParaRPr lang="hu-HU" sz="2400" b="1" dirty="0" smtClean="0"/>
          </a:p>
          <a:p>
            <a:pPr marL="0" indent="0" algn="just">
              <a:spcBef>
                <a:spcPts val="1800"/>
              </a:spcBef>
              <a:buNone/>
            </a:pPr>
            <a:r>
              <a:rPr lang="hu-HU" sz="2000" dirty="0" smtClean="0"/>
              <a:t>GCO </a:t>
            </a:r>
            <a:r>
              <a:rPr lang="ru-RU" sz="2000" dirty="0" smtClean="0"/>
              <a:t>может действовать без </a:t>
            </a:r>
            <a:r>
              <a:rPr lang="ru-RU" sz="2000" dirty="0" smtClean="0"/>
              <a:t>доверенности от </a:t>
            </a:r>
            <a:r>
              <a:rPr lang="ru-RU" sz="2000" dirty="0" smtClean="0"/>
              <a:t>имени </a:t>
            </a:r>
            <a:r>
              <a:rPr lang="ru-RU" sz="2000" dirty="0" smtClean="0"/>
              <a:t>уполномоченного </a:t>
            </a:r>
            <a:r>
              <a:rPr lang="ru-RU" sz="2000" dirty="0" smtClean="0"/>
              <a:t>лица в суде и других инстанциях, а также перед третьими лицами в целях:</a:t>
            </a:r>
          </a:p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000" dirty="0" smtClean="0"/>
              <a:t>принудительного исполнения по гражданским искам, а также прав, имеющих отношение к предмету проверки, или</a:t>
            </a:r>
          </a:p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000" dirty="0" smtClean="0"/>
              <a:t>возмещения бюджетной субсидии</a:t>
            </a:r>
            <a:endParaRPr lang="hu-HU" sz="2000" dirty="0" smtClean="0"/>
          </a:p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ru-RU" sz="2000" dirty="0" smtClean="0"/>
              <a:t>в пользу бюджетного учреждения, которое, в отношении экономики страны, участвует в формировании основной доли государственной собственности и бессрочно принадлежит государству, а также в котором  держателем контрольного пакета акций является правительство,</a:t>
            </a:r>
            <a:endParaRPr lang="hu-HU" sz="2000" dirty="0"/>
          </a:p>
          <a:p>
            <a:pPr algn="just">
              <a:spcBef>
                <a:spcPts val="1800"/>
              </a:spcBef>
            </a:pPr>
            <a:endParaRPr lang="hu-HU" sz="2200" dirty="0" smtClean="0"/>
          </a:p>
        </p:txBody>
      </p:sp>
    </p:spTree>
    <p:extLst>
      <p:ext uri="{BB962C8B-B14F-4D97-AF65-F5344CB8AC3E}">
        <p14:creationId xmlns:p14="http://schemas.microsoft.com/office/powerpoint/2010/main" val="29277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08512"/>
          </a:xfrm>
        </p:spPr>
        <p:txBody>
          <a:bodyPr/>
          <a:lstStyle/>
          <a:p>
            <a:pPr marL="0" indent="0" algn="ctr">
              <a:buNone/>
            </a:pPr>
            <a:endParaRPr lang="hu-HU" sz="2400" b="1" dirty="0" smtClean="0"/>
          </a:p>
          <a:p>
            <a:pPr marL="0" indent="0" algn="ctr">
              <a:buNone/>
            </a:pPr>
            <a:r>
              <a:rPr lang="hu-HU" sz="2400" b="1" dirty="0" smtClean="0"/>
              <a:t>4. </a:t>
            </a:r>
            <a:r>
              <a:rPr lang="ru-RU" sz="2400" b="1" dirty="0" smtClean="0"/>
              <a:t>Совместный контроль на основании соглашения о сотрудничестве</a:t>
            </a:r>
            <a:endParaRPr lang="hu-HU" sz="2400" b="1" dirty="0" smtClean="0"/>
          </a:p>
          <a:p>
            <a:pPr marL="0" indent="0" algn="ctr">
              <a:buNone/>
            </a:pPr>
            <a:endParaRPr lang="hu-HU" sz="2400" b="1" dirty="0" smtClean="0"/>
          </a:p>
          <a:p>
            <a:pPr algn="just"/>
            <a:r>
              <a:rPr lang="ru-RU" sz="2400" dirty="0" smtClean="0"/>
              <a:t>На основании соглашения о сотрудничестве </a:t>
            </a:r>
            <a:r>
              <a:rPr lang="hu-HU" sz="2400" dirty="0" smtClean="0"/>
              <a:t>GCO</a:t>
            </a:r>
            <a:r>
              <a:rPr lang="ru-RU" sz="2400" dirty="0" smtClean="0"/>
              <a:t> может осуществлять совместные проверки во взаимодействии с организациями, выполняющими функции надзора и официального контроля. (Например, Государственное налоговое и таможенное управление или Управление финансового надзора).</a:t>
            </a:r>
          </a:p>
        </p:txBody>
      </p:sp>
    </p:spTree>
    <p:extLst>
      <p:ext uri="{BB962C8B-B14F-4D97-AF65-F5344CB8AC3E}">
        <p14:creationId xmlns:p14="http://schemas.microsoft.com/office/powerpoint/2010/main" val="26120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5. </a:t>
            </a:r>
            <a:r>
              <a:rPr lang="ru-RU" sz="2400" b="1" dirty="0" smtClean="0"/>
              <a:t>Консультативная деятельность</a:t>
            </a:r>
            <a:endParaRPr lang="hu-HU" sz="2400" b="1" dirty="0" smtClean="0"/>
          </a:p>
          <a:p>
            <a:pPr marL="0" indent="0">
              <a:buNone/>
            </a:pPr>
            <a:r>
              <a:rPr lang="ru-RU" sz="1700" dirty="0" smtClean="0"/>
              <a:t>По решению правительства или на основании распоряжения премьер-министра или министра государственного управления </a:t>
            </a:r>
            <a:r>
              <a:rPr lang="hu-HU" sz="1700" dirty="0" smtClean="0"/>
              <a:t>GCO</a:t>
            </a:r>
            <a:r>
              <a:rPr lang="ru-RU" sz="1700" dirty="0" smtClean="0"/>
              <a:t> осуществляет консультационную деятельность.</a:t>
            </a:r>
          </a:p>
          <a:p>
            <a:pPr indent="-163513" algn="just">
              <a:spcBef>
                <a:spcPts val="1200"/>
              </a:spcBef>
            </a:pPr>
            <a:r>
              <a:rPr lang="ru-RU" sz="1700" dirty="0" smtClean="0"/>
              <a:t>Задачи консультационной деятельности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ru-RU" sz="1700" dirty="0" smtClean="0"/>
              <a:t>должны быть оформлены в </a:t>
            </a:r>
            <a:r>
              <a:rPr lang="ru-RU" sz="1700" dirty="0" smtClean="0"/>
              <a:t>письменном </a:t>
            </a:r>
            <a:r>
              <a:rPr lang="ru-RU" sz="1700" dirty="0" smtClean="0"/>
              <a:t>виде, если целью является предоставление письменной консультации;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ru-RU" sz="1700" dirty="0" smtClean="0"/>
              <a:t>могут быть переданы в устной форме, если целью является устная консультация;</a:t>
            </a:r>
            <a:r>
              <a:rPr lang="hu-HU" sz="1700" dirty="0" smtClean="0"/>
              <a:t> 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ru-RU" sz="1700" dirty="0" smtClean="0"/>
              <a:t>должны содержать предмет, задачи и цель консультационной деятельности, а также формат и сроки предоставления отчета.</a:t>
            </a:r>
          </a:p>
          <a:p>
            <a:pPr indent="-163513" algn="just">
              <a:spcBef>
                <a:spcPts val="1200"/>
              </a:spcBef>
            </a:pPr>
            <a:r>
              <a:rPr lang="ru-RU" sz="1700" dirty="0" smtClean="0"/>
              <a:t>В целях осуществления консультационной деятельности </a:t>
            </a:r>
            <a:r>
              <a:rPr lang="hu-HU" sz="1700" dirty="0" smtClean="0"/>
              <a:t>GCO</a:t>
            </a:r>
            <a:r>
              <a:rPr lang="ru-RU" sz="1700" dirty="0" smtClean="0"/>
              <a:t> имеет право запросить предоставление данных, подтверждение информации или пересылку документации в любом учреждении, правительственных организациях или органах самоуправления, торгово-промышленных организациях или у отдельных лиц.</a:t>
            </a:r>
          </a:p>
          <a:p>
            <a:pPr indent="-163513" algn="just">
              <a:spcBef>
                <a:spcPts val="1200"/>
              </a:spcBef>
            </a:pPr>
            <a:r>
              <a:rPr lang="ru-RU" sz="1700" dirty="0" smtClean="0"/>
              <a:t>Во время осуществления консультационной деятельности отчеты о проверке составляться не могут.</a:t>
            </a:r>
            <a:endParaRPr lang="hu-HU" sz="1700" dirty="0" smtClean="0"/>
          </a:p>
        </p:txBody>
      </p:sp>
    </p:spTree>
    <p:extLst>
      <p:ext uri="{BB962C8B-B14F-4D97-AF65-F5344CB8AC3E}">
        <p14:creationId xmlns:p14="http://schemas.microsoft.com/office/powerpoint/2010/main" val="18104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endParaRPr lang="hu-HU" dirty="0" smtClean="0"/>
          </a:p>
          <a:p>
            <a:pPr marL="514350" indent="-514350">
              <a:buFont typeface="+mj-lt"/>
              <a:buAutoNum type="arabicPeriod" startAt="4"/>
            </a:pPr>
            <a:endParaRPr lang="hu-HU" dirty="0"/>
          </a:p>
          <a:p>
            <a:pPr marL="514350" indent="-514350">
              <a:buFont typeface="+mj-lt"/>
              <a:buAutoNum type="arabicPeriod" startAt="4"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4"/>
            </a:pPr>
            <a:r>
              <a:rPr lang="ru-RU" b="1" dirty="0" smtClean="0"/>
              <a:t>Результаты работы, проведенной </a:t>
            </a:r>
            <a:r>
              <a:rPr lang="hu-HU" b="1" dirty="0" smtClean="0"/>
              <a:t>GCO</a:t>
            </a:r>
            <a:r>
              <a:rPr lang="ru-RU" b="1" dirty="0" smtClean="0"/>
              <a:t> за 2 предыдущих года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 bwMode="auto">
          <a:xfrm>
            <a:off x="468313" y="1412777"/>
            <a:ext cx="8229600" cy="5040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600" b="1" dirty="0" smtClean="0"/>
              <a:t>Результаты работы, проведенной</a:t>
            </a:r>
            <a:r>
              <a:rPr lang="hu-HU" sz="2600" b="1" dirty="0" smtClean="0"/>
              <a:t> GCO </a:t>
            </a:r>
            <a:r>
              <a:rPr lang="ru-RU" sz="2600" b="1" dirty="0" smtClean="0"/>
              <a:t>с июня</a:t>
            </a:r>
            <a:r>
              <a:rPr lang="hu-HU" sz="2600" b="1" dirty="0" smtClean="0"/>
              <a:t> 2010</a:t>
            </a:r>
            <a:r>
              <a:rPr lang="ru-RU" sz="2600" b="1" dirty="0" smtClean="0"/>
              <a:t>г.</a:t>
            </a:r>
            <a:r>
              <a:rPr lang="hu-HU" sz="2600" b="1" dirty="0" smtClean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 bwMode="auto">
          <a:xfrm>
            <a:off x="395288" y="1844824"/>
            <a:ext cx="8229600" cy="48242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sz="2500" dirty="0" smtClean="0"/>
              <a:t>54 </a:t>
            </a:r>
            <a:r>
              <a:rPr lang="ru-RU" sz="2500" dirty="0" smtClean="0"/>
              <a:t>процедур контроля</a:t>
            </a:r>
            <a:r>
              <a:rPr lang="hu-HU" sz="2500" dirty="0" smtClean="0"/>
              <a:t> (25 </a:t>
            </a:r>
            <a:r>
              <a:rPr lang="ru-RU" sz="2500" dirty="0" smtClean="0"/>
              <a:t>текущих</a:t>
            </a:r>
            <a:r>
              <a:rPr lang="hu-HU" sz="2500" dirty="0" smtClean="0"/>
              <a:t>)</a:t>
            </a:r>
          </a:p>
          <a:p>
            <a:pPr>
              <a:spcBef>
                <a:spcPct val="0"/>
              </a:spcBef>
            </a:pPr>
            <a:r>
              <a:rPr lang="hu-HU" sz="2500" dirty="0" smtClean="0"/>
              <a:t>44 </a:t>
            </a:r>
            <a:r>
              <a:rPr lang="ru-RU" sz="2500" dirty="0" smtClean="0"/>
              <a:t>случая </a:t>
            </a:r>
            <a:r>
              <a:rPr lang="ru-RU" sz="2500" dirty="0" smtClean="0"/>
              <a:t>выявления нарушений</a:t>
            </a:r>
            <a:r>
              <a:rPr lang="hu-HU" sz="2500" dirty="0" smtClean="0"/>
              <a:t>/</a:t>
            </a:r>
            <a:r>
              <a:rPr lang="ru-RU" sz="2500" dirty="0" smtClean="0"/>
              <a:t>обвинительных заключений</a:t>
            </a:r>
            <a:endParaRPr lang="hu-HU" sz="2500" dirty="0" smtClean="0"/>
          </a:p>
          <a:p>
            <a:pPr>
              <a:spcBef>
                <a:spcPct val="0"/>
              </a:spcBef>
            </a:pPr>
            <a:r>
              <a:rPr lang="ru-RU" sz="2500" dirty="0" smtClean="0"/>
              <a:t>На </a:t>
            </a:r>
            <a:r>
              <a:rPr lang="hu-HU" sz="2500" dirty="0" smtClean="0"/>
              <a:t>4,6 </a:t>
            </a:r>
            <a:r>
              <a:rPr lang="ru-RU" sz="2500" dirty="0" smtClean="0"/>
              <a:t>млрд.</a:t>
            </a:r>
            <a:r>
              <a:rPr lang="hu-HU" sz="2500" dirty="0" smtClean="0"/>
              <a:t> </a:t>
            </a:r>
            <a:r>
              <a:rPr lang="ru-RU" sz="2500" dirty="0" smtClean="0"/>
              <a:t>форинтов</a:t>
            </a:r>
            <a:r>
              <a:rPr lang="hu-HU" sz="2500" dirty="0" smtClean="0"/>
              <a:t> (15,4 </a:t>
            </a:r>
            <a:r>
              <a:rPr lang="ru-RU" sz="2500" dirty="0" smtClean="0"/>
              <a:t>млн. евро</a:t>
            </a:r>
            <a:r>
              <a:rPr lang="hu-HU" sz="2500" dirty="0" smtClean="0"/>
              <a:t>) </a:t>
            </a:r>
            <a:r>
              <a:rPr lang="ru-RU" sz="2500" dirty="0" smtClean="0"/>
              <a:t>возмещения или сокращения бюджетных субсидий</a:t>
            </a:r>
            <a:endParaRPr lang="hu-HU" sz="2500" dirty="0" smtClean="0"/>
          </a:p>
          <a:p>
            <a:pPr>
              <a:spcBef>
                <a:spcPct val="0"/>
              </a:spcBef>
            </a:pPr>
            <a:r>
              <a:rPr lang="ru-RU" sz="2500" dirty="0" smtClean="0"/>
              <a:t>Поданных предложений о возмещении субсидий на сумму</a:t>
            </a:r>
            <a:r>
              <a:rPr lang="hu-HU" sz="2500" dirty="0" smtClean="0"/>
              <a:t> 8,3 </a:t>
            </a:r>
            <a:r>
              <a:rPr lang="ru-RU" sz="2500" dirty="0" smtClean="0"/>
              <a:t>млрд.</a:t>
            </a:r>
            <a:r>
              <a:rPr lang="hu-HU" sz="2500" dirty="0" smtClean="0"/>
              <a:t> </a:t>
            </a:r>
            <a:r>
              <a:rPr lang="ru-RU" sz="2500" dirty="0" smtClean="0"/>
              <a:t>форинтов</a:t>
            </a:r>
            <a:r>
              <a:rPr lang="hu-HU" sz="2500" dirty="0" smtClean="0"/>
              <a:t> (27,8 </a:t>
            </a:r>
            <a:r>
              <a:rPr lang="ru-RU" sz="2500" dirty="0" smtClean="0"/>
              <a:t>млн.</a:t>
            </a:r>
            <a:r>
              <a:rPr lang="hu-HU" sz="2500" dirty="0" smtClean="0"/>
              <a:t> </a:t>
            </a:r>
            <a:r>
              <a:rPr lang="ru-RU" sz="2500" dirty="0" smtClean="0"/>
              <a:t>евро</a:t>
            </a:r>
            <a:r>
              <a:rPr lang="hu-HU" sz="2500" dirty="0" smtClean="0"/>
              <a:t>) </a:t>
            </a:r>
            <a:r>
              <a:rPr lang="ru-RU" sz="2500" dirty="0" smtClean="0"/>
              <a:t>как следствие недобросовестной практики</a:t>
            </a:r>
            <a:endParaRPr lang="hu-HU" sz="2500" dirty="0" smtClean="0"/>
          </a:p>
          <a:p>
            <a:pPr>
              <a:spcBef>
                <a:spcPct val="0"/>
              </a:spcBef>
            </a:pPr>
            <a:r>
              <a:rPr lang="hu-HU" sz="2500" dirty="0" smtClean="0"/>
              <a:t>8,01 </a:t>
            </a:r>
            <a:r>
              <a:rPr lang="ru-RU" sz="2500" dirty="0" smtClean="0"/>
              <a:t>млрд.</a:t>
            </a:r>
            <a:r>
              <a:rPr lang="hu-HU" sz="2500" dirty="0" smtClean="0"/>
              <a:t> </a:t>
            </a:r>
            <a:r>
              <a:rPr lang="ru-RU" sz="2500" dirty="0" smtClean="0"/>
              <a:t>форинтов</a:t>
            </a:r>
            <a:r>
              <a:rPr lang="hu-HU" sz="2500" dirty="0" smtClean="0"/>
              <a:t> (26,9 </a:t>
            </a:r>
            <a:r>
              <a:rPr lang="ru-RU" sz="2500" dirty="0" smtClean="0"/>
              <a:t>млн.</a:t>
            </a:r>
            <a:r>
              <a:rPr lang="hu-HU" sz="2500" dirty="0" smtClean="0"/>
              <a:t> </a:t>
            </a:r>
            <a:r>
              <a:rPr lang="ru-RU" sz="2500" dirty="0" smtClean="0"/>
              <a:t>евро</a:t>
            </a:r>
            <a:r>
              <a:rPr lang="hu-HU" sz="2500" dirty="0" smtClean="0"/>
              <a:t>) </a:t>
            </a:r>
            <a:r>
              <a:rPr lang="ru-RU" sz="2500" dirty="0" smtClean="0"/>
              <a:t>по гражданским искам, выявленным  в пользу государства</a:t>
            </a:r>
            <a:endParaRPr lang="hu-HU" sz="2500" dirty="0" smtClean="0"/>
          </a:p>
          <a:p>
            <a:r>
              <a:rPr lang="hu-HU" sz="2500" dirty="0" smtClean="0"/>
              <a:t>31 </a:t>
            </a:r>
            <a:r>
              <a:rPr lang="ru-RU" sz="2500" dirty="0" smtClean="0"/>
              <a:t>млрд.</a:t>
            </a:r>
            <a:r>
              <a:rPr lang="hu-HU" sz="2500" dirty="0" smtClean="0"/>
              <a:t> </a:t>
            </a:r>
            <a:r>
              <a:rPr lang="ru-RU" sz="2500" dirty="0" smtClean="0"/>
              <a:t>форинтов</a:t>
            </a:r>
            <a:r>
              <a:rPr lang="hu-HU" sz="2500" dirty="0" smtClean="0"/>
              <a:t> (104 </a:t>
            </a:r>
            <a:r>
              <a:rPr lang="ru-RU" sz="2500" dirty="0" smtClean="0"/>
              <a:t>млн. евро</a:t>
            </a:r>
            <a:r>
              <a:rPr lang="hu-HU" sz="2500" dirty="0" smtClean="0"/>
              <a:t>) </a:t>
            </a:r>
            <a:r>
              <a:rPr lang="ru-RU" sz="2500" dirty="0" smtClean="0"/>
              <a:t>материального ущерба, причиненного преступной деятельностью</a:t>
            </a:r>
            <a:endParaRPr lang="hu-HU" sz="25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783638" y="6356350"/>
            <a:ext cx="395287" cy="501650"/>
          </a:xfrm>
        </p:spPr>
        <p:txBody>
          <a:bodyPr/>
          <a:lstStyle/>
          <a:p>
            <a:pPr>
              <a:defRPr/>
            </a:pPr>
            <a:fld id="{480E9DC8-44DE-4ACD-B56A-74D6B553D960}" type="slidenum">
              <a:rPr lang="hu-HU" sz="1000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hu-H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hu-HU" dirty="0">
              <a:solidFill>
                <a:prstClr val="black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407972"/>
              </p:ext>
            </p:extLst>
          </p:nvPr>
        </p:nvGraphicFramePr>
        <p:xfrm>
          <a:off x="457200" y="2420938"/>
          <a:ext cx="8229600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83568" y="1484784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Влияние контроля, осуществляемого</a:t>
            </a:r>
            <a:r>
              <a:rPr lang="hu-HU" sz="2800" b="1" dirty="0" smtClean="0"/>
              <a:t> </a:t>
            </a:r>
            <a:r>
              <a:rPr lang="hu-HU" sz="2800" b="1" dirty="0" smtClean="0"/>
              <a:t>GCO</a:t>
            </a:r>
            <a:r>
              <a:rPr lang="ru-RU" sz="2800" b="1" dirty="0" smtClean="0"/>
              <a:t>, </a:t>
            </a:r>
            <a:r>
              <a:rPr lang="ru-RU" sz="2800" b="1" dirty="0" smtClean="0"/>
              <a:t>на бюджет</a:t>
            </a:r>
            <a:r>
              <a:rPr lang="hu-HU" sz="2800" b="1" dirty="0" smtClean="0"/>
              <a:t> (</a:t>
            </a:r>
            <a:r>
              <a:rPr lang="ru-RU" sz="2800" b="1" dirty="0" smtClean="0"/>
              <a:t>млн.</a:t>
            </a:r>
            <a:r>
              <a:rPr lang="hu-HU" sz="2800" b="1" dirty="0" smtClean="0"/>
              <a:t> </a:t>
            </a:r>
            <a:r>
              <a:rPr lang="ru-RU" sz="2800" b="1" dirty="0" smtClean="0"/>
              <a:t>евро</a:t>
            </a:r>
            <a:r>
              <a:rPr lang="hu-HU" sz="2800" b="1" dirty="0" smtClean="0"/>
              <a:t>)</a:t>
            </a:r>
            <a:endParaRPr lang="hu-HU" sz="28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1553781" y="6061235"/>
            <a:ext cx="2232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70,1 </a:t>
            </a:r>
            <a:r>
              <a:rPr lang="ru-RU" sz="1200" dirty="0" smtClean="0"/>
              <a:t>улучшение исполнения</a:t>
            </a:r>
            <a:r>
              <a:rPr lang="hu-HU" sz="1200" dirty="0" smtClean="0"/>
              <a:t> </a:t>
            </a:r>
            <a:r>
              <a:rPr lang="ru-RU" sz="1200" dirty="0" smtClean="0"/>
              <a:t>бюджетного баланса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763688" y="5373216"/>
            <a:ext cx="1872208" cy="626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8" dirty="0" smtClean="0"/>
              <a:t>Возмещение или сокращение бюджетных субсидий на </a:t>
            </a:r>
            <a:endParaRPr lang="hu-HU" sz="1158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919939" y="4437112"/>
            <a:ext cx="149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По предложениям о возмещении</a:t>
            </a:r>
            <a:endParaRPr lang="hu-HU" sz="12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21833" y="3270175"/>
            <a:ext cx="149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Выявлено по гражданским искам</a:t>
            </a:r>
            <a:endParaRPr lang="hu-HU" sz="12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5713249" y="5188550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Операционные расходы </a:t>
            </a:r>
            <a:r>
              <a:rPr lang="hu-HU" sz="1200" dirty="0" smtClean="0"/>
              <a:t>GCO </a:t>
            </a:r>
            <a:r>
              <a:rPr lang="ru-RU" sz="1200" dirty="0" smtClean="0"/>
              <a:t>июнь</a:t>
            </a:r>
            <a:r>
              <a:rPr lang="hu-HU" sz="1200" dirty="0" smtClean="0"/>
              <a:t> 2010 – </a:t>
            </a:r>
            <a:endParaRPr lang="ru-RU" sz="1200" dirty="0" smtClean="0"/>
          </a:p>
          <a:p>
            <a:pPr algn="ctr"/>
            <a:r>
              <a:rPr lang="hu-HU" sz="1200" dirty="0" smtClean="0"/>
              <a:t>31 </a:t>
            </a:r>
            <a:r>
              <a:rPr lang="ru-RU" sz="1200" dirty="0" smtClean="0"/>
              <a:t>декабря</a:t>
            </a:r>
            <a:r>
              <a:rPr lang="hu-HU" sz="1200" dirty="0" smtClean="0"/>
              <a:t> 2011.</a:t>
            </a:r>
            <a:endParaRPr lang="hu-HU" sz="1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hu-HU">
              <a:solidFill>
                <a:prstClr val="black"/>
              </a:solidFill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814693"/>
              </p:ext>
            </p:extLst>
          </p:nvPr>
        </p:nvGraphicFramePr>
        <p:xfrm>
          <a:off x="1403648" y="2708920"/>
          <a:ext cx="648072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79512" y="151993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Операционные расходы </a:t>
            </a:r>
            <a:r>
              <a:rPr lang="ru-RU" sz="2800" b="1" dirty="0" smtClean="0"/>
              <a:t>и влияние на бюджет/человек </a:t>
            </a:r>
            <a:r>
              <a:rPr lang="hu-HU" sz="2800" b="1" dirty="0" smtClean="0"/>
              <a:t>(</a:t>
            </a:r>
            <a:r>
              <a:rPr lang="ru-RU" sz="2800" b="1" dirty="0" smtClean="0"/>
              <a:t>в тысячах</a:t>
            </a:r>
            <a:r>
              <a:rPr lang="hu-HU" sz="2800" b="1" dirty="0" smtClean="0"/>
              <a:t> </a:t>
            </a:r>
            <a:r>
              <a:rPr lang="ru-RU" sz="2800" b="1" dirty="0" smtClean="0"/>
              <a:t>евро</a:t>
            </a:r>
            <a:r>
              <a:rPr lang="hu-HU" sz="2800" b="1" dirty="0" smtClean="0"/>
              <a:t>)</a:t>
            </a:r>
            <a:endParaRPr lang="hu-HU" sz="28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2987824" y="580526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Операционные расходы на </a:t>
            </a:r>
            <a:r>
              <a:rPr lang="ru-RU" sz="1200" dirty="0" smtClean="0"/>
              <a:t>человека</a:t>
            </a:r>
            <a:endParaRPr lang="hu-HU" sz="1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148064" y="58975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Влияние на бюджет расходов на одного человека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2877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5"/>
            </a:pPr>
            <a:r>
              <a:rPr lang="ru-RU" b="1" dirty="0" smtClean="0"/>
              <a:t>Процедуры контроля </a:t>
            </a:r>
            <a:r>
              <a:rPr lang="hu-HU" b="1" dirty="0" smtClean="0"/>
              <a:t>GCO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0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457200" indent="-457200" algn="ctr">
              <a:spcBef>
                <a:spcPct val="0"/>
              </a:spcBef>
              <a:buFont typeface="+mj-lt"/>
              <a:buAutoNum type="arabicPeriod"/>
              <a:defRPr/>
            </a:pPr>
            <a:r>
              <a:rPr lang="ru-RU" sz="3600" b="1" dirty="0" smtClean="0"/>
              <a:t>Представление </a:t>
            </a:r>
            <a:r>
              <a:rPr lang="hu-HU" sz="3600" b="1" dirty="0" smtClean="0"/>
              <a:t>GCO</a:t>
            </a:r>
            <a:endParaRPr lang="hu-HU" sz="36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artalom helye 2"/>
          <p:cNvSpPr>
            <a:spLocks noGrp="1"/>
          </p:cNvSpPr>
          <p:nvPr>
            <p:ph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ru-RU" sz="2400" dirty="0" smtClean="0"/>
              <a:t>Функционирование государственного фонда</a:t>
            </a:r>
            <a:r>
              <a:rPr lang="hu-HU" sz="2400" dirty="0" smtClean="0"/>
              <a:t> 2006 – 2010</a:t>
            </a:r>
            <a:r>
              <a:rPr lang="ru-RU" sz="2400" dirty="0" smtClean="0"/>
              <a:t>гг.</a:t>
            </a:r>
            <a:endParaRPr lang="hu-HU" sz="2400" dirty="0" smtClean="0"/>
          </a:p>
        </p:txBody>
      </p:sp>
      <p:sp>
        <p:nvSpPr>
          <p:cNvPr id="5" name="Lekerekített téglalap 4"/>
          <p:cNvSpPr/>
          <p:nvPr/>
        </p:nvSpPr>
        <p:spPr>
          <a:xfrm>
            <a:off x="239866" y="3026498"/>
            <a:ext cx="151130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20000"/>
          </a:bodyPr>
          <a:lstStyle/>
          <a:p>
            <a:pPr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Договор о предоставлении поддержки министерства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5071196" y="2132856"/>
            <a:ext cx="1512888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Художники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2904925" y="3085378"/>
            <a:ext cx="1163019" cy="935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Государственный фонд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2" name="Lekerekített téglalap 11"/>
          <p:cNvSpPr/>
          <p:nvPr/>
        </p:nvSpPr>
        <p:spPr>
          <a:xfrm>
            <a:off x="5174601" y="4071794"/>
            <a:ext cx="1512887" cy="46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prstClr val="white"/>
                </a:solidFill>
              </a:rPr>
              <a:t>Банки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3" name="Jobbra nyíl 12"/>
          <p:cNvSpPr/>
          <p:nvPr/>
        </p:nvSpPr>
        <p:spPr>
          <a:xfrm>
            <a:off x="1876773" y="3264765"/>
            <a:ext cx="800100" cy="576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320" name="Szövegdoboz 14"/>
          <p:cNvSpPr txBox="1">
            <a:spLocks noChangeArrowheads="1"/>
          </p:cNvSpPr>
          <p:nvPr/>
        </p:nvSpPr>
        <p:spPr bwMode="auto">
          <a:xfrm>
            <a:off x="1739900" y="2526329"/>
            <a:ext cx="15359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u-HU" sz="1400" dirty="0">
                <a:solidFill>
                  <a:srgbClr val="000000"/>
                </a:solidFill>
              </a:rPr>
              <a:t>18,3 </a:t>
            </a:r>
            <a:r>
              <a:rPr lang="ru-RU" sz="1400" dirty="0" smtClean="0">
                <a:solidFill>
                  <a:srgbClr val="000000"/>
                </a:solidFill>
              </a:rPr>
              <a:t>млрд.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форинтов</a:t>
            </a:r>
            <a:r>
              <a:rPr lang="hu-HU" sz="1400" dirty="0" smtClean="0">
                <a:solidFill>
                  <a:srgbClr val="000000"/>
                </a:solidFill>
              </a:rPr>
              <a:t> =61,4 </a:t>
            </a:r>
            <a:r>
              <a:rPr lang="ru-RU" sz="1400" dirty="0" smtClean="0">
                <a:solidFill>
                  <a:srgbClr val="000000"/>
                </a:solidFill>
              </a:rPr>
              <a:t>млн. евро</a:t>
            </a:r>
            <a:endParaRPr lang="hu-HU" sz="1400" dirty="0">
              <a:solidFill>
                <a:srgbClr val="000000"/>
              </a:solidFill>
            </a:endParaRPr>
          </a:p>
        </p:txBody>
      </p:sp>
      <p:sp>
        <p:nvSpPr>
          <p:cNvPr id="13321" name="Szövegdoboz 15"/>
          <p:cNvSpPr txBox="1">
            <a:spLocks noChangeArrowheads="1"/>
          </p:cNvSpPr>
          <p:nvPr/>
        </p:nvSpPr>
        <p:spPr bwMode="auto">
          <a:xfrm>
            <a:off x="4095290" y="2787939"/>
            <a:ext cx="13408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u-HU" sz="1400" dirty="0">
                <a:solidFill>
                  <a:srgbClr val="000000"/>
                </a:solidFill>
              </a:rPr>
              <a:t>21,3 </a:t>
            </a:r>
            <a:r>
              <a:rPr lang="ru-RU" sz="1400" dirty="0" smtClean="0">
                <a:solidFill>
                  <a:srgbClr val="000000"/>
                </a:solidFill>
              </a:rPr>
              <a:t>млрд.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форинтов</a:t>
            </a:r>
            <a:r>
              <a:rPr lang="hu-HU" sz="1400" dirty="0" smtClean="0">
                <a:solidFill>
                  <a:srgbClr val="000000"/>
                </a:solidFill>
              </a:rPr>
              <a:t> = 71,4 </a:t>
            </a:r>
            <a:r>
              <a:rPr lang="ru-RU" sz="1400" dirty="0" smtClean="0">
                <a:solidFill>
                  <a:srgbClr val="000000"/>
                </a:solidFill>
              </a:rPr>
              <a:t>млн.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евро</a:t>
            </a:r>
            <a:endParaRPr lang="hu-HU" sz="1400" dirty="0">
              <a:solidFill>
                <a:srgbClr val="000000"/>
              </a:solidFill>
            </a:endParaRPr>
          </a:p>
        </p:txBody>
      </p:sp>
      <p:sp>
        <p:nvSpPr>
          <p:cNvPr id="24" name="Jobbra nyíl 23"/>
          <p:cNvSpPr/>
          <p:nvPr/>
        </p:nvSpPr>
        <p:spPr>
          <a:xfrm>
            <a:off x="6897688" y="2852936"/>
            <a:ext cx="576262" cy="100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323" name="Szövegdoboz 24"/>
          <p:cNvSpPr txBox="1">
            <a:spLocks noChangeArrowheads="1"/>
          </p:cNvSpPr>
          <p:nvPr/>
        </p:nvSpPr>
        <p:spPr bwMode="auto">
          <a:xfrm>
            <a:off x="7702549" y="2987065"/>
            <a:ext cx="12619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u-HU" sz="1400" dirty="0">
                <a:solidFill>
                  <a:srgbClr val="000000"/>
                </a:solidFill>
              </a:rPr>
              <a:t>5,1 </a:t>
            </a:r>
            <a:r>
              <a:rPr lang="ru-RU" sz="1400" dirty="0" smtClean="0">
                <a:solidFill>
                  <a:srgbClr val="000000"/>
                </a:solidFill>
              </a:rPr>
              <a:t>млрд.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форинтов</a:t>
            </a:r>
            <a:r>
              <a:rPr lang="hu-HU" sz="1400" dirty="0" smtClean="0">
                <a:solidFill>
                  <a:srgbClr val="000000"/>
                </a:solidFill>
              </a:rPr>
              <a:t> = 17,1 </a:t>
            </a:r>
            <a:r>
              <a:rPr lang="ru-RU" sz="1400" dirty="0" smtClean="0">
                <a:solidFill>
                  <a:srgbClr val="000000"/>
                </a:solidFill>
              </a:rPr>
              <a:t>млн.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евро</a:t>
            </a:r>
          </a:p>
          <a:p>
            <a:pPr algn="ctr" eaLnBrk="1" hangingPunct="1"/>
            <a:r>
              <a:rPr lang="ru-RU" sz="1400" dirty="0" smtClean="0">
                <a:solidFill>
                  <a:srgbClr val="000000"/>
                </a:solidFill>
              </a:rPr>
              <a:t>Банковский долг</a:t>
            </a:r>
            <a:endParaRPr lang="hu-HU" sz="1400" dirty="0">
              <a:solidFill>
                <a:srgbClr val="000000"/>
              </a:solidFill>
            </a:endParaRPr>
          </a:p>
        </p:txBody>
      </p:sp>
      <p:cxnSp>
        <p:nvCxnSpPr>
          <p:cNvPr id="35" name="Görbe összekötő 34"/>
          <p:cNvCxnSpPr>
            <a:stCxn id="11" idx="2"/>
            <a:endCxn id="12" idx="1"/>
          </p:cNvCxnSpPr>
          <p:nvPr/>
        </p:nvCxnSpPr>
        <p:spPr>
          <a:xfrm rot="16200000" flipH="1">
            <a:off x="4188148" y="3318703"/>
            <a:ext cx="284741" cy="1688166"/>
          </a:xfrm>
          <a:prstGeom prst="curved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örbe összekötő 39"/>
          <p:cNvCxnSpPr>
            <a:stCxn id="11" idx="0"/>
            <a:endCxn id="10" idx="1"/>
          </p:cNvCxnSpPr>
          <p:nvPr/>
        </p:nvCxnSpPr>
        <p:spPr>
          <a:xfrm rot="5400000" flipH="1" flipV="1">
            <a:off x="3928761" y="1942944"/>
            <a:ext cx="700109" cy="1584761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Szövegdoboz 40"/>
          <p:cNvSpPr txBox="1">
            <a:spLocks noChangeArrowheads="1"/>
          </p:cNvSpPr>
          <p:nvPr/>
        </p:nvSpPr>
        <p:spPr bwMode="auto">
          <a:xfrm>
            <a:off x="5364956" y="2852936"/>
            <a:ext cx="12382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dirty="0" smtClean="0">
                <a:solidFill>
                  <a:srgbClr val="000000"/>
                </a:solidFill>
              </a:rPr>
              <a:t>Кредиты, назначения -незаконные</a:t>
            </a:r>
            <a:endParaRPr lang="hu-HU" sz="1400" dirty="0">
              <a:solidFill>
                <a:srgbClr val="000000"/>
              </a:solidFill>
            </a:endParaRPr>
          </a:p>
        </p:txBody>
      </p:sp>
      <p:cxnSp>
        <p:nvCxnSpPr>
          <p:cNvPr id="25" name="Egyenes összekötő nyíllal 24"/>
          <p:cNvCxnSpPr/>
          <p:nvPr/>
        </p:nvCxnSpPr>
        <p:spPr>
          <a:xfrm>
            <a:off x="5340350" y="2637681"/>
            <a:ext cx="0" cy="14374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476018" y="4869160"/>
            <a:ext cx="61833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/>
              <a:t>Министерство</a:t>
            </a:r>
            <a:r>
              <a:rPr lang="hu-HU" sz="1400" dirty="0" smtClean="0"/>
              <a:t>: </a:t>
            </a:r>
            <a:r>
              <a:rPr lang="ru-RU" sz="1400" dirty="0" smtClean="0"/>
              <a:t>нефинансируемые долгосрочные обязательства,  принятие нерегулярных возвратов</a:t>
            </a:r>
            <a:endParaRPr lang="hu-HU" sz="1400" dirty="0" smtClean="0"/>
          </a:p>
          <a:p>
            <a:pPr algn="just"/>
            <a:r>
              <a:rPr lang="ru-RU" sz="1400" b="1" dirty="0" smtClean="0"/>
              <a:t>Государственный фонд</a:t>
            </a:r>
            <a:r>
              <a:rPr lang="hu-HU" sz="1400" dirty="0" smtClean="0"/>
              <a:t>: </a:t>
            </a:r>
            <a:r>
              <a:rPr lang="ru-RU" sz="1400" dirty="0" smtClean="0"/>
              <a:t>субсидии, превышающие бюджет, перерасходование средств на текущую деятельность, необоснованные выплаты по договорам, нелегитимно раздаваемые награды в сфере искусства, нелегитимные субсидии в виде процентных выплат, нелегитимно выдаваемые субсидии на искусство, на 1,3 млрд. форинтов (4,3 млн. евро) активов от </a:t>
            </a:r>
            <a:r>
              <a:rPr lang="ru-RU" sz="1400" dirty="0" smtClean="0"/>
              <a:t>возмещаемых субсидий</a:t>
            </a:r>
            <a:r>
              <a:rPr lang="ru-RU" sz="1400" dirty="0" smtClean="0"/>
              <a:t>, пренебрежение процедурой госзакупок</a:t>
            </a:r>
            <a:endParaRPr lang="hu-HU" sz="1400" dirty="0"/>
          </a:p>
        </p:txBody>
      </p:sp>
      <p:sp>
        <p:nvSpPr>
          <p:cNvPr id="22" name="Jobbra nyíl 21"/>
          <p:cNvSpPr/>
          <p:nvPr/>
        </p:nvSpPr>
        <p:spPr>
          <a:xfrm>
            <a:off x="6732240" y="5157192"/>
            <a:ext cx="576064" cy="5024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7452320" y="4500498"/>
            <a:ext cx="12961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3,7 </a:t>
            </a:r>
            <a:r>
              <a:rPr lang="ru-RU" sz="1400" dirty="0" smtClean="0"/>
              <a:t>млрд. форинтов возврат субсидий, обвинение в присвоении,</a:t>
            </a:r>
            <a:endParaRPr lang="hu-HU" sz="1400" dirty="0" smtClean="0"/>
          </a:p>
          <a:p>
            <a:pPr algn="ctr"/>
            <a:r>
              <a:rPr lang="hu-HU" sz="1400" dirty="0" smtClean="0"/>
              <a:t>3 </a:t>
            </a:r>
            <a:r>
              <a:rPr lang="ru-RU" sz="1400" dirty="0" smtClean="0"/>
              <a:t>млн.</a:t>
            </a:r>
            <a:r>
              <a:rPr lang="hu-HU" sz="1400" dirty="0" smtClean="0"/>
              <a:t> </a:t>
            </a:r>
            <a:r>
              <a:rPr lang="ru-RU" sz="1400" dirty="0" smtClean="0"/>
              <a:t>форинтов</a:t>
            </a:r>
            <a:r>
              <a:rPr lang="hu-HU" sz="1400" dirty="0" smtClean="0"/>
              <a:t> </a:t>
            </a:r>
            <a:r>
              <a:rPr lang="ru-RU" sz="1400" dirty="0" smtClean="0"/>
              <a:t>штрафы по </a:t>
            </a:r>
            <a:r>
              <a:rPr lang="ru-RU" sz="1400" dirty="0" err="1" smtClean="0"/>
              <a:t>госзакупкам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38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 algn="ctr">
              <a:buNone/>
            </a:pPr>
            <a:r>
              <a:rPr lang="ru-RU" b="1" dirty="0" smtClean="0"/>
              <a:t>Благодарим за внимание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568952" cy="576064"/>
          </a:xfrm>
        </p:spPr>
        <p:txBody>
          <a:bodyPr/>
          <a:lstStyle/>
          <a:p>
            <a:r>
              <a:rPr lang="ru-RU" sz="3400" cap="small" dirty="0" smtClean="0">
                <a:solidFill>
                  <a:prstClr val="black"/>
                </a:solidFill>
              </a:rPr>
              <a:t>Система контроля государственных финансов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86916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ru-RU" sz="2400" dirty="0" smtClean="0"/>
              <a:t>Внешний (законодательный) контроль 	</a:t>
            </a:r>
            <a:r>
              <a:rPr lang="hu-HU" sz="2400" dirty="0" smtClean="0"/>
              <a:t> </a:t>
            </a:r>
            <a:r>
              <a:rPr lang="ru-RU" sz="2400" dirty="0" smtClean="0"/>
              <a:t>Государственная счетная палата</a:t>
            </a:r>
            <a:endParaRPr lang="ru-RU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ru-RU" sz="2400" dirty="0" smtClean="0"/>
              <a:t>Контроль на правительственном уровне</a:t>
            </a:r>
            <a:endParaRPr lang="hu-HU" sz="2400" dirty="0" smtClean="0"/>
          </a:p>
          <a:p>
            <a:pPr marL="1341438" indent="0">
              <a:spcBef>
                <a:spcPts val="0"/>
              </a:spcBef>
              <a:buNone/>
            </a:pPr>
            <a:r>
              <a:rPr lang="ru-RU" sz="2400" b="1" dirty="0" smtClean="0"/>
              <a:t>офис правительственного контроля</a:t>
            </a:r>
            <a:r>
              <a:rPr lang="hu-HU" sz="2400" b="1" dirty="0" smtClean="0"/>
              <a:t> (GCO)</a:t>
            </a:r>
            <a:br>
              <a:rPr lang="hu-HU" sz="2400" b="1" dirty="0" smtClean="0"/>
            </a:br>
            <a:r>
              <a:rPr lang="ru-RU" sz="2400" dirty="0" smtClean="0"/>
              <a:t>организация, осуществляющая контроль европейских фондов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ru-RU" sz="2400" dirty="0" smtClean="0"/>
              <a:t>Г</a:t>
            </a:r>
            <a:r>
              <a:rPr lang="ru-RU" sz="2400" dirty="0" smtClean="0"/>
              <a:t>осударственное казначейство</a:t>
            </a:r>
            <a:endParaRPr lang="hu-HU" sz="2400" dirty="0" smtClean="0"/>
          </a:p>
          <a:p>
            <a:pPr marL="514350" indent="-514350">
              <a:spcBef>
                <a:spcPts val="0"/>
              </a:spcBef>
              <a:buFont typeface="+mj-lt"/>
              <a:buAutoNum type="alphaLcParenR" startAt="3"/>
            </a:pPr>
            <a:r>
              <a:rPr lang="ru-RU" sz="2400" dirty="0" smtClean="0"/>
              <a:t>Система внутреннего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sz="2400" dirty="0" smtClean="0"/>
              <a:t>  	контроля</a:t>
            </a:r>
            <a:endParaRPr lang="hu-HU" sz="2400" dirty="0"/>
          </a:p>
        </p:txBody>
      </p:sp>
      <p:sp>
        <p:nvSpPr>
          <p:cNvPr id="4" name="Jobbra nyíl 3"/>
          <p:cNvSpPr/>
          <p:nvPr/>
        </p:nvSpPr>
        <p:spPr>
          <a:xfrm>
            <a:off x="6300192" y="213285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331640" y="328498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1331640" y="364502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1331640" y="443711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4067944" y="508518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716016" y="4941168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Осуществляется системой внутреннего контроля бюджетных учреждений         ( включая внутренний аудит)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07846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Правительственный контроль</a:t>
            </a:r>
            <a:r>
              <a:rPr lang="hu-HU" b="1" dirty="0" smtClean="0"/>
              <a:t>:</a:t>
            </a:r>
          </a:p>
          <a:p>
            <a:pPr marL="0" indent="0" algn="ctr">
              <a:buNone/>
            </a:pPr>
            <a:endParaRPr lang="hu-HU" dirty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Является независимым от </a:t>
            </a:r>
            <a:r>
              <a:rPr lang="ru-RU" dirty="0" smtClean="0"/>
              <a:t>контролирующей организации</a:t>
            </a:r>
            <a:r>
              <a:rPr lang="ru-RU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Преимущественно проверяет использование государственных фондов, управление национальным богатством и его сохранение, результативное, эффективное и экономически целесообразное выполнение государственных задач;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Является беспристрастным, устанавливает факты, выводит заключения и выносит предложения;</a:t>
            </a:r>
            <a:endParaRPr lang="hu-HU" dirty="0" smtClean="0"/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Осуществляет функции контроля или консультирования</a:t>
            </a:r>
            <a:r>
              <a:rPr lang="hu-HU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GCO </a:t>
            </a:r>
            <a:r>
              <a:rPr lang="ru-RU" dirty="0" smtClean="0"/>
              <a:t>предоставляет отчеты о проведенных проверках.</a:t>
            </a:r>
            <a:r>
              <a:rPr lang="hu-HU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76064"/>
          </a:xfrm>
        </p:spPr>
        <p:txBody>
          <a:bodyPr/>
          <a:lstStyle/>
          <a:p>
            <a:r>
              <a:rPr lang="ru-RU" sz="3600" cap="small" dirty="0" smtClean="0">
                <a:solidFill>
                  <a:prstClr val="black"/>
                </a:solidFill>
              </a:rPr>
              <a:t>Правовой статус</a:t>
            </a:r>
            <a:r>
              <a:rPr lang="hu-HU" sz="3600" cap="small" dirty="0" smtClean="0">
                <a:solidFill>
                  <a:prstClr val="black"/>
                </a:solidFill>
              </a:rPr>
              <a:t> GCO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sz="2500" dirty="0" smtClean="0"/>
              <a:t>GCO </a:t>
            </a:r>
            <a:r>
              <a:rPr lang="ru-RU" sz="2500" dirty="0" smtClean="0"/>
              <a:t>– это организация, осуществляющая правительственный контроль и назначаемая </a:t>
            </a:r>
            <a:r>
              <a:rPr lang="ru-RU" sz="2500" dirty="0" smtClean="0"/>
              <a:t>Правительством</a:t>
            </a:r>
            <a:r>
              <a:rPr lang="ru-RU" sz="2500" dirty="0" smtClean="0"/>
              <a:t>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500" dirty="0" smtClean="0"/>
              <a:t>Центральный аппарат </a:t>
            </a:r>
            <a:r>
              <a:rPr lang="ru-RU" sz="2500" dirty="0" smtClean="0"/>
              <a:t>(административная организация</a:t>
            </a:r>
            <a:r>
              <a:rPr lang="ru-RU" sz="2500" dirty="0" smtClean="0"/>
              <a:t>, учрежденная указом </a:t>
            </a:r>
            <a:r>
              <a:rPr lang="ru-RU" sz="2500" dirty="0" smtClean="0"/>
              <a:t>правительства и подконтрольная </a:t>
            </a:r>
            <a:r>
              <a:rPr lang="ru-RU" sz="2500" dirty="0" smtClean="0"/>
              <a:t>министру)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500" dirty="0" smtClean="0"/>
              <a:t>Контролируется министром государственного управления</a:t>
            </a:r>
            <a:endParaRPr lang="hu-HU" sz="2500" dirty="0" smtClean="0"/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500" dirty="0" smtClean="0"/>
              <a:t>Президент </a:t>
            </a:r>
            <a:r>
              <a:rPr lang="hu-HU" sz="2500" dirty="0" smtClean="0"/>
              <a:t>GCO </a:t>
            </a:r>
            <a:r>
              <a:rPr lang="ru-RU" sz="2500" dirty="0" smtClean="0"/>
              <a:t>назначается </a:t>
            </a:r>
            <a:r>
              <a:rPr lang="hu-HU" sz="2500" dirty="0" smtClean="0"/>
              <a:t>(</a:t>
            </a:r>
            <a:r>
              <a:rPr lang="ru-RU" sz="2500" dirty="0" smtClean="0"/>
              <a:t>или увольняется</a:t>
            </a:r>
            <a:r>
              <a:rPr lang="hu-HU" sz="2500" dirty="0" smtClean="0"/>
              <a:t>) </a:t>
            </a:r>
            <a:r>
              <a:rPr lang="ru-RU" sz="2500" dirty="0" smtClean="0"/>
              <a:t>премьер-министром на основании предложения, внесенного министром государственного управления.</a:t>
            </a:r>
            <a:endParaRPr lang="hu-HU" sz="2500" dirty="0"/>
          </a:p>
          <a:p>
            <a:pPr marL="0" indent="0" algn="just">
              <a:spcBef>
                <a:spcPts val="600"/>
              </a:spcBef>
              <a:buNone/>
            </a:pPr>
            <a:endParaRPr lang="hu-HU" sz="2500" dirty="0"/>
          </a:p>
          <a:p>
            <a:pPr marL="814388" indent="-457200" algn="just">
              <a:spcBef>
                <a:spcPts val="600"/>
              </a:spcBef>
              <a:buFont typeface="Arial" pitchFamily="34" charset="0"/>
              <a:buChar char="•"/>
            </a:pPr>
            <a:endParaRPr lang="hu-HU" sz="2500" dirty="0" smtClean="0"/>
          </a:p>
          <a:p>
            <a:pPr marL="357188" indent="0" algn="just">
              <a:spcBef>
                <a:spcPts val="600"/>
              </a:spcBef>
              <a:buNone/>
            </a:pPr>
            <a:endParaRPr lang="hu-HU" sz="2500" dirty="0" smtClean="0"/>
          </a:p>
          <a:p>
            <a:endParaRPr lang="hu-HU" sz="2500" dirty="0"/>
          </a:p>
        </p:txBody>
      </p:sp>
    </p:spTree>
    <p:extLst>
      <p:ext uri="{BB962C8B-B14F-4D97-AF65-F5344CB8AC3E}">
        <p14:creationId xmlns:p14="http://schemas.microsoft.com/office/powerpoint/2010/main" val="27655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634082"/>
          </a:xfrm>
        </p:spPr>
        <p:txBody>
          <a:bodyPr/>
          <a:lstStyle/>
          <a:p>
            <a:r>
              <a:rPr lang="ru-RU" sz="3600" cap="small" dirty="0" smtClean="0">
                <a:solidFill>
                  <a:prstClr val="black"/>
                </a:solidFill>
              </a:rPr>
              <a:t>Правовой статус</a:t>
            </a:r>
            <a:r>
              <a:rPr lang="hu-HU" sz="3600" cap="small" dirty="0" smtClean="0">
                <a:solidFill>
                  <a:prstClr val="black"/>
                </a:solidFill>
              </a:rPr>
              <a:t> GCO </a:t>
            </a:r>
            <a:r>
              <a:rPr lang="hu-HU" sz="3600" cap="small" dirty="0" smtClean="0"/>
              <a:t>II. </a:t>
            </a:r>
            <a:endParaRPr lang="hu-HU" sz="3600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60851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ru-RU" sz="2800" dirty="0" smtClean="0"/>
              <a:t>Исполнение функции контроля основывается на ежегодном плане осуществления контроля, одобренного правительством.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Правительство, премьер-министр или министр государственного управления может предписать </a:t>
            </a:r>
            <a:r>
              <a:rPr lang="en-US" sz="2800" dirty="0" smtClean="0"/>
              <a:t>GCO</a:t>
            </a:r>
            <a:r>
              <a:rPr lang="ru-RU" sz="2800" dirty="0" smtClean="0"/>
              <a:t> провести внеочередные проверки.</a:t>
            </a:r>
          </a:p>
          <a:p>
            <a:pPr algn="just">
              <a:spcBef>
                <a:spcPts val="1200"/>
              </a:spcBef>
            </a:pPr>
            <a:r>
              <a:rPr lang="hu-HU" sz="2800" dirty="0" smtClean="0"/>
              <a:t>GCO </a:t>
            </a:r>
            <a:r>
              <a:rPr lang="ru-RU" sz="2800" dirty="0" smtClean="0"/>
              <a:t>ежегодно предоставляет министру отчет о своей деятельности</a:t>
            </a:r>
          </a:p>
          <a:p>
            <a:pPr algn="just">
              <a:spcBef>
                <a:spcPts val="1200"/>
              </a:spcBef>
            </a:pPr>
            <a:r>
              <a:rPr lang="ru-RU" sz="2800" dirty="0" smtClean="0"/>
              <a:t>Утвержденный штат организации: </a:t>
            </a:r>
            <a:r>
              <a:rPr lang="hu-HU" sz="2800" dirty="0" smtClean="0"/>
              <a:t>133 </a:t>
            </a:r>
            <a:r>
              <a:rPr lang="ru-RU" sz="2800" dirty="0" smtClean="0"/>
              <a:t>человека</a:t>
            </a:r>
            <a:endParaRPr lang="hu-HU" sz="2800" dirty="0"/>
          </a:p>
          <a:p>
            <a:pPr marL="0" indent="0" algn="just">
              <a:spcBef>
                <a:spcPts val="1200"/>
              </a:spcBef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381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483768" y="148042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Структура </a:t>
            </a:r>
            <a:r>
              <a:rPr lang="hu-HU" sz="3200" dirty="0" smtClean="0"/>
              <a:t>GCO</a:t>
            </a:r>
            <a:endParaRPr lang="hu-HU" sz="3200" dirty="0"/>
          </a:p>
        </p:txBody>
      </p:sp>
      <p:sp>
        <p:nvSpPr>
          <p:cNvPr id="6" name="Lekerekített téglalap 5"/>
          <p:cNvSpPr/>
          <p:nvPr/>
        </p:nvSpPr>
        <p:spPr>
          <a:xfrm>
            <a:off x="3635896" y="2132856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Президент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1288573" y="270892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Кабинет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2746915" y="3785398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Вице-президент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615617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478894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3366519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17" name="Lekerekített téglalap 16"/>
          <p:cNvSpPr/>
          <p:nvPr/>
        </p:nvSpPr>
        <p:spPr>
          <a:xfrm>
            <a:off x="1907704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18" name="Lekerekített téglalap 17"/>
          <p:cNvSpPr/>
          <p:nvPr/>
        </p:nvSpPr>
        <p:spPr>
          <a:xfrm>
            <a:off x="44399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19" name="Lekerekített téglalap 18"/>
          <p:cNvSpPr/>
          <p:nvPr/>
        </p:nvSpPr>
        <p:spPr>
          <a:xfrm>
            <a:off x="7548799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</a:t>
            </a:r>
            <a:endParaRPr lang="hu-HU" dirty="0"/>
          </a:p>
        </p:txBody>
      </p:sp>
      <p:sp>
        <p:nvSpPr>
          <p:cNvPr id="20" name="Lekerekített téglalap 19"/>
          <p:cNvSpPr/>
          <p:nvPr/>
        </p:nvSpPr>
        <p:spPr>
          <a:xfrm>
            <a:off x="6762124" y="3150647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Департамент экономики</a:t>
            </a:r>
            <a:endParaRPr lang="hu-HU" dirty="0"/>
          </a:p>
        </p:txBody>
      </p:sp>
      <p:sp>
        <p:nvSpPr>
          <p:cNvPr id="21" name="Lekerekített téglalap 20"/>
          <p:cNvSpPr/>
          <p:nvPr/>
        </p:nvSpPr>
        <p:spPr>
          <a:xfrm>
            <a:off x="6714225" y="225887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Внутренний аудитор</a:t>
            </a:r>
            <a:endParaRPr lang="hu-HU" dirty="0"/>
          </a:p>
        </p:txBody>
      </p:sp>
      <p:sp>
        <p:nvSpPr>
          <p:cNvPr id="22" name="Lekerekített téglalap 21"/>
          <p:cNvSpPr/>
          <p:nvPr/>
        </p:nvSpPr>
        <p:spPr>
          <a:xfrm>
            <a:off x="32924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3" name="Lekerekített téglalap 22"/>
          <p:cNvSpPr/>
          <p:nvPr/>
        </p:nvSpPr>
        <p:spPr>
          <a:xfrm>
            <a:off x="73202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248376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5" name="Lekerekített téglalap 24"/>
          <p:cNvSpPr/>
          <p:nvPr/>
        </p:nvSpPr>
        <p:spPr>
          <a:xfrm>
            <a:off x="1596124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6" name="Lekerekített téglalap 25"/>
          <p:cNvSpPr/>
          <p:nvPr/>
        </p:nvSpPr>
        <p:spPr>
          <a:xfrm>
            <a:off x="331377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7" name="Lekerekített téglalap 26"/>
          <p:cNvSpPr/>
          <p:nvPr/>
        </p:nvSpPr>
        <p:spPr>
          <a:xfrm>
            <a:off x="5580112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8" name="Lekerekített téglalap 27"/>
          <p:cNvSpPr/>
          <p:nvPr/>
        </p:nvSpPr>
        <p:spPr>
          <a:xfrm>
            <a:off x="4841823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29" name="Lekerekített téglalap 28"/>
          <p:cNvSpPr/>
          <p:nvPr/>
        </p:nvSpPr>
        <p:spPr>
          <a:xfrm>
            <a:off x="4105866" y="5746492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30" name="Lekerekített téglalap 29"/>
          <p:cNvSpPr/>
          <p:nvPr/>
        </p:nvSpPr>
        <p:spPr>
          <a:xfrm>
            <a:off x="7639195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31" name="Lekerekített téglalap 30"/>
          <p:cNvSpPr/>
          <p:nvPr/>
        </p:nvSpPr>
        <p:spPr>
          <a:xfrm>
            <a:off x="6972735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32" name="Lekerekített téglalap 31"/>
          <p:cNvSpPr/>
          <p:nvPr/>
        </p:nvSpPr>
        <p:spPr>
          <a:xfrm>
            <a:off x="6300192" y="5746492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sp>
        <p:nvSpPr>
          <p:cNvPr id="33" name="Lekerekített téglalap 32"/>
          <p:cNvSpPr/>
          <p:nvPr/>
        </p:nvSpPr>
        <p:spPr>
          <a:xfrm>
            <a:off x="8387623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Отдел</a:t>
            </a:r>
            <a:endParaRPr lang="hu-HU" dirty="0"/>
          </a:p>
        </p:txBody>
      </p:sp>
      <p:cxnSp>
        <p:nvCxnSpPr>
          <p:cNvPr id="35" name="Szögletes összekötő 34"/>
          <p:cNvCxnSpPr>
            <a:stCxn id="6" idx="1"/>
            <a:endCxn id="7" idx="0"/>
          </p:cNvCxnSpPr>
          <p:nvPr/>
        </p:nvCxnSpPr>
        <p:spPr>
          <a:xfrm rot="10800000" flipV="1">
            <a:off x="2080662" y="2456892"/>
            <a:ext cx="1555235" cy="2520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zögletes összekötő 39"/>
          <p:cNvCxnSpPr>
            <a:stCxn id="6" idx="3"/>
            <a:endCxn id="21" idx="1"/>
          </p:cNvCxnSpPr>
          <p:nvPr/>
        </p:nvCxnSpPr>
        <p:spPr>
          <a:xfrm>
            <a:off x="5220072" y="2456892"/>
            <a:ext cx="1494153" cy="12601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zögletes összekötő 41"/>
          <p:cNvCxnSpPr>
            <a:stCxn id="6" idx="3"/>
            <a:endCxn id="20" idx="1"/>
          </p:cNvCxnSpPr>
          <p:nvPr/>
        </p:nvCxnSpPr>
        <p:spPr>
          <a:xfrm>
            <a:off x="5220072" y="2456892"/>
            <a:ext cx="1542052" cy="101779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zögletes összekötő 43"/>
          <p:cNvCxnSpPr>
            <a:stCxn id="8" idx="1"/>
            <a:endCxn id="18" idx="0"/>
          </p:cNvCxnSpPr>
          <p:nvPr/>
        </p:nvCxnSpPr>
        <p:spPr>
          <a:xfrm rot="10800000" flipV="1">
            <a:off x="1020061" y="4109434"/>
            <a:ext cx="1726855" cy="7404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zögletes összekötő 45"/>
          <p:cNvCxnSpPr>
            <a:stCxn id="8" idx="1"/>
            <a:endCxn id="17" idx="0"/>
          </p:cNvCxnSpPr>
          <p:nvPr/>
        </p:nvCxnSpPr>
        <p:spPr>
          <a:xfrm rot="10800000" flipV="1">
            <a:off x="2483769" y="4109434"/>
            <a:ext cx="263147" cy="7404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zögletes összekötő 51"/>
          <p:cNvCxnSpPr>
            <a:stCxn id="8" idx="2"/>
            <a:endCxn id="16" idx="0"/>
          </p:cNvCxnSpPr>
          <p:nvPr/>
        </p:nvCxnSpPr>
        <p:spPr>
          <a:xfrm rot="16200000" flipH="1">
            <a:off x="3532566" y="4439907"/>
            <a:ext cx="416454" cy="4035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zögletes összekötő 61"/>
          <p:cNvCxnSpPr>
            <a:stCxn id="18" idx="2"/>
            <a:endCxn id="22" idx="0"/>
          </p:cNvCxnSpPr>
          <p:nvPr/>
        </p:nvCxnSpPr>
        <p:spPr>
          <a:xfrm rot="5400000">
            <a:off x="549897" y="5269055"/>
            <a:ext cx="241223" cy="69910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zögletes összekötő 63"/>
          <p:cNvCxnSpPr>
            <a:endCxn id="23" idx="0"/>
          </p:cNvCxnSpPr>
          <p:nvPr/>
        </p:nvCxnSpPr>
        <p:spPr>
          <a:xfrm rot="5400000">
            <a:off x="899450" y="5618607"/>
            <a:ext cx="241223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zögletes összekötő 65"/>
          <p:cNvCxnSpPr>
            <a:stCxn id="17" idx="2"/>
            <a:endCxn id="25" idx="0"/>
          </p:cNvCxnSpPr>
          <p:nvPr/>
        </p:nvCxnSpPr>
        <p:spPr>
          <a:xfrm rot="5400000">
            <a:off x="2063351" y="5318801"/>
            <a:ext cx="241223" cy="59961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zögletes összekötő 69"/>
          <p:cNvCxnSpPr>
            <a:stCxn id="16" idx="2"/>
            <a:endCxn id="26" idx="0"/>
          </p:cNvCxnSpPr>
          <p:nvPr/>
        </p:nvCxnSpPr>
        <p:spPr>
          <a:xfrm rot="5400000">
            <a:off x="3651586" y="5448221"/>
            <a:ext cx="241223" cy="34077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zögletes összekötő 71"/>
          <p:cNvCxnSpPr>
            <a:stCxn id="16" idx="2"/>
            <a:endCxn id="29" idx="0"/>
          </p:cNvCxnSpPr>
          <p:nvPr/>
        </p:nvCxnSpPr>
        <p:spPr>
          <a:xfrm rot="16200000" flipH="1">
            <a:off x="4043992" y="5396586"/>
            <a:ext cx="248496" cy="45131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zögletes összekötő 73"/>
          <p:cNvCxnSpPr>
            <a:stCxn id="17" idx="2"/>
            <a:endCxn id="24" idx="0"/>
          </p:cNvCxnSpPr>
          <p:nvPr/>
        </p:nvCxnSpPr>
        <p:spPr>
          <a:xfrm rot="16200000" flipH="1">
            <a:off x="2507173" y="5474591"/>
            <a:ext cx="241223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zögletes összekötő 75"/>
          <p:cNvCxnSpPr>
            <a:stCxn id="15" idx="2"/>
            <a:endCxn id="28" idx="0"/>
          </p:cNvCxnSpPr>
          <p:nvPr/>
        </p:nvCxnSpPr>
        <p:spPr>
          <a:xfrm rot="5400000">
            <a:off x="5117044" y="5510808"/>
            <a:ext cx="260778" cy="23515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zögletes összekötő 77"/>
          <p:cNvCxnSpPr>
            <a:stCxn id="15" idx="2"/>
            <a:endCxn id="27" idx="0"/>
          </p:cNvCxnSpPr>
          <p:nvPr/>
        </p:nvCxnSpPr>
        <p:spPr>
          <a:xfrm rot="16200000" flipH="1">
            <a:off x="5486188" y="5376818"/>
            <a:ext cx="260778" cy="50313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zögletes összekötő 79"/>
          <p:cNvCxnSpPr>
            <a:stCxn id="9" idx="2"/>
            <a:endCxn id="32" idx="0"/>
          </p:cNvCxnSpPr>
          <p:nvPr/>
        </p:nvCxnSpPr>
        <p:spPr>
          <a:xfrm rot="5400000">
            <a:off x="6535984" y="5550236"/>
            <a:ext cx="248496" cy="1440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zögletes összekötő 81"/>
          <p:cNvCxnSpPr>
            <a:stCxn id="9" idx="2"/>
            <a:endCxn id="31" idx="0"/>
          </p:cNvCxnSpPr>
          <p:nvPr/>
        </p:nvCxnSpPr>
        <p:spPr>
          <a:xfrm rot="16200000" flipH="1">
            <a:off x="6875892" y="5354343"/>
            <a:ext cx="241223" cy="52852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zögletes összekötő 83"/>
          <p:cNvCxnSpPr>
            <a:stCxn id="19" idx="2"/>
            <a:endCxn id="30" idx="0"/>
          </p:cNvCxnSpPr>
          <p:nvPr/>
        </p:nvCxnSpPr>
        <p:spPr>
          <a:xfrm rot="5400000">
            <a:off x="7895656" y="5529567"/>
            <a:ext cx="260778" cy="1976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zögletes összekötő 85"/>
          <p:cNvCxnSpPr>
            <a:stCxn id="19" idx="2"/>
            <a:endCxn id="33" idx="0"/>
          </p:cNvCxnSpPr>
          <p:nvPr/>
        </p:nvCxnSpPr>
        <p:spPr>
          <a:xfrm rot="16200000" flipH="1">
            <a:off x="8269870" y="5352989"/>
            <a:ext cx="260778" cy="5507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ekerekített téglalap 50"/>
          <p:cNvSpPr/>
          <p:nvPr/>
        </p:nvSpPr>
        <p:spPr>
          <a:xfrm>
            <a:off x="4716016" y="379799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dirty="0" smtClean="0"/>
              <a:t>Вице-президент</a:t>
            </a:r>
            <a:endParaRPr lang="hu-HU" dirty="0"/>
          </a:p>
        </p:txBody>
      </p:sp>
      <p:cxnSp>
        <p:nvCxnSpPr>
          <p:cNvPr id="14" name="Szögletes összekötő 13"/>
          <p:cNvCxnSpPr>
            <a:stCxn id="6" idx="2"/>
            <a:endCxn id="8" idx="0"/>
          </p:cNvCxnSpPr>
          <p:nvPr/>
        </p:nvCxnSpPr>
        <p:spPr>
          <a:xfrm rot="5400000">
            <a:off x="3481259" y="2838673"/>
            <a:ext cx="1004470" cy="88898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zögletes összekötő 35"/>
          <p:cNvCxnSpPr>
            <a:stCxn id="6" idx="2"/>
            <a:endCxn id="51" idx="0"/>
          </p:cNvCxnSpPr>
          <p:nvPr/>
        </p:nvCxnSpPr>
        <p:spPr>
          <a:xfrm rot="16200000" flipH="1">
            <a:off x="4459513" y="2749399"/>
            <a:ext cx="1017062" cy="108012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zögletes összekötő 38"/>
          <p:cNvCxnSpPr>
            <a:stCxn id="51" idx="2"/>
            <a:endCxn id="15" idx="0"/>
          </p:cNvCxnSpPr>
          <p:nvPr/>
        </p:nvCxnSpPr>
        <p:spPr>
          <a:xfrm rot="5400000">
            <a:off x="5234626" y="4576446"/>
            <a:ext cx="403862" cy="14309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zögletes összekötő 46"/>
          <p:cNvCxnSpPr>
            <a:stCxn id="51" idx="3"/>
            <a:endCxn id="19" idx="0"/>
          </p:cNvCxnSpPr>
          <p:nvPr/>
        </p:nvCxnSpPr>
        <p:spPr>
          <a:xfrm>
            <a:off x="6300192" y="4122026"/>
            <a:ext cx="1824671" cy="72789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zögletes összekötő 48"/>
          <p:cNvCxnSpPr>
            <a:stCxn id="51" idx="3"/>
            <a:endCxn id="9" idx="0"/>
          </p:cNvCxnSpPr>
          <p:nvPr/>
        </p:nvCxnSpPr>
        <p:spPr>
          <a:xfrm>
            <a:off x="6300192" y="4122026"/>
            <a:ext cx="432048" cy="72789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0508" y="3798719"/>
            <a:ext cx="80051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efelé nyíl 58"/>
          <p:cNvSpPr/>
          <p:nvPr/>
        </p:nvSpPr>
        <p:spPr>
          <a:xfrm>
            <a:off x="8354680" y="3798719"/>
            <a:ext cx="362612" cy="4223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Lefelé nyíl 74"/>
          <p:cNvSpPr/>
          <p:nvPr/>
        </p:nvSpPr>
        <p:spPr>
          <a:xfrm>
            <a:off x="608988" y="3831987"/>
            <a:ext cx="362612" cy="4223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Szövegdoboz 59"/>
          <p:cNvSpPr txBox="1"/>
          <p:nvPr/>
        </p:nvSpPr>
        <p:spPr>
          <a:xfrm>
            <a:off x="971600" y="3797990"/>
            <a:ext cx="173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Функция контроля</a:t>
            </a:r>
            <a:endParaRPr lang="hu-HU" sz="1400" dirty="0"/>
          </a:p>
        </p:txBody>
      </p:sp>
      <p:sp>
        <p:nvSpPr>
          <p:cNvPr id="77" name="Szövegdoboz 76"/>
          <p:cNvSpPr txBox="1"/>
          <p:nvPr/>
        </p:nvSpPr>
        <p:spPr>
          <a:xfrm>
            <a:off x="6395385" y="3831987"/>
            <a:ext cx="173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Функции контроля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3506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79512" y="155679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Взаимодействие </a:t>
            </a:r>
            <a:r>
              <a:rPr lang="hu-HU" sz="2800" b="1" dirty="0" smtClean="0"/>
              <a:t>GCO </a:t>
            </a:r>
            <a:r>
              <a:rPr lang="ru-RU" sz="2800" b="1" dirty="0" smtClean="0"/>
              <a:t>и системы внутреннего контроля</a:t>
            </a:r>
            <a:r>
              <a:rPr lang="hu-HU" sz="2800" b="1" dirty="0" smtClean="0"/>
              <a:t> </a:t>
            </a:r>
            <a:endParaRPr lang="hu-HU" sz="2800" b="1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699792" y="2332192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ru-RU" dirty="0" smtClean="0"/>
              <a:t>Министр государственных финансов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2699792" y="3382627"/>
            <a:ext cx="1728191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160" dirty="0" smtClean="0"/>
              <a:t>Команда внутреннего контроля государственных финансов</a:t>
            </a:r>
            <a:endParaRPr lang="hu-HU" sz="1160" dirty="0"/>
          </a:p>
        </p:txBody>
      </p:sp>
      <p:sp>
        <p:nvSpPr>
          <p:cNvPr id="8" name="Lekerekített téglalap 7"/>
          <p:cNvSpPr/>
          <p:nvPr/>
        </p:nvSpPr>
        <p:spPr>
          <a:xfrm>
            <a:off x="2699792" y="4501689"/>
            <a:ext cx="1728191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ru-RU" dirty="0" smtClean="0"/>
              <a:t>Команда правительственного контроля</a:t>
            </a:r>
            <a:endParaRPr lang="hu-HU" dirty="0"/>
          </a:p>
        </p:txBody>
      </p:sp>
      <p:cxnSp>
        <p:nvCxnSpPr>
          <p:cNvPr id="10" name="Szögletes összekötő 9"/>
          <p:cNvCxnSpPr>
            <a:stCxn id="6" idx="2"/>
            <a:endCxn id="7" idx="0"/>
          </p:cNvCxnSpPr>
          <p:nvPr/>
        </p:nvCxnSpPr>
        <p:spPr>
          <a:xfrm rot="5400000">
            <a:off x="3362707" y="3181445"/>
            <a:ext cx="402363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zögletes összekötő 13"/>
          <p:cNvCxnSpPr>
            <a:stCxn id="7" idx="2"/>
            <a:endCxn id="8" idx="0"/>
          </p:cNvCxnSpPr>
          <p:nvPr/>
        </p:nvCxnSpPr>
        <p:spPr>
          <a:xfrm rot="5400000">
            <a:off x="3400401" y="4338202"/>
            <a:ext cx="326974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251520" y="317850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Координация</a:t>
            </a:r>
          </a:p>
          <a:p>
            <a:pPr algn="ctr"/>
            <a:r>
              <a:rPr lang="ru-RU" sz="2400" dirty="0" smtClean="0"/>
              <a:t> и </a:t>
            </a:r>
            <a:r>
              <a:rPr lang="ru-RU" sz="2400" dirty="0" smtClean="0"/>
              <a:t>гармонизация</a:t>
            </a:r>
            <a:endParaRPr lang="hu-HU" sz="24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004048" y="2332192"/>
            <a:ext cx="39604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Функции</a:t>
            </a:r>
            <a:r>
              <a:rPr lang="hu-HU" sz="1200" dirty="0" smtClean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200" dirty="0" smtClean="0"/>
              <a:t>Согласование ежегодного планирования и осуществления правительственного контроля и </a:t>
            </a:r>
            <a:r>
              <a:rPr lang="ru-RU" sz="1200" dirty="0" smtClean="0"/>
              <a:t>контроля статей бюджета</a:t>
            </a:r>
            <a:endParaRPr lang="hu-HU" sz="1200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200" dirty="0" smtClean="0"/>
              <a:t>Сотрудничество и обмен опытом в сфере осуществления контроля между </a:t>
            </a:r>
            <a:r>
              <a:rPr lang="hu-HU" sz="1200" dirty="0" smtClean="0"/>
              <a:t>GCO </a:t>
            </a:r>
            <a:r>
              <a:rPr lang="ru-RU" sz="1200" dirty="0" smtClean="0"/>
              <a:t>и министерствами;</a:t>
            </a:r>
            <a:endParaRPr lang="hu-HU" sz="12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200" dirty="0" smtClean="0"/>
              <a:t>Рекомендации, предложения в отношении правительственного контроля;</a:t>
            </a:r>
            <a:endParaRPr lang="hu-HU" sz="12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200" dirty="0" smtClean="0"/>
              <a:t>Оценка законопроектов, рекомендации в отношении средств контроля государственных финансов</a:t>
            </a:r>
            <a:endParaRPr lang="hu-HU" sz="1200" dirty="0" smtClean="0"/>
          </a:p>
          <a:p>
            <a:pPr algn="just"/>
            <a:endParaRPr lang="hu-HU" sz="1400" dirty="0" smtClean="0"/>
          </a:p>
          <a:p>
            <a:pPr algn="just"/>
            <a:r>
              <a:rPr lang="ru-RU" sz="1400" dirty="0" smtClean="0"/>
              <a:t>Члены</a:t>
            </a:r>
            <a:r>
              <a:rPr lang="hu-HU" sz="1400" dirty="0" smtClean="0"/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GCO, </a:t>
            </a:r>
            <a:r>
              <a:rPr lang="ru-RU" sz="1400" dirty="0" smtClean="0"/>
              <a:t>министерства и управление по предотвращению стихийных бедствий</a:t>
            </a:r>
            <a:endParaRPr lang="hu-HU" sz="1400" dirty="0" smtClean="0"/>
          </a:p>
          <a:p>
            <a:pPr algn="just"/>
            <a:endParaRPr lang="hu-HU" dirty="0" smtClean="0"/>
          </a:p>
          <a:p>
            <a:pPr algn="just"/>
            <a:r>
              <a:rPr lang="hu-HU" sz="1400" dirty="0" smtClean="0"/>
              <a:t>GCO </a:t>
            </a:r>
            <a:r>
              <a:rPr lang="ru-RU" sz="1400" dirty="0" smtClean="0"/>
              <a:t>является секретариатом Команды правительственного контроля (</a:t>
            </a:r>
            <a:r>
              <a:rPr lang="en-US" sz="1400" dirty="0" smtClean="0"/>
              <a:t>GCT)</a:t>
            </a:r>
            <a:r>
              <a:rPr lang="ru-RU" sz="1400" dirty="0" smtClean="0"/>
              <a:t>. Президент </a:t>
            </a:r>
            <a:r>
              <a:rPr lang="hu-HU" sz="1400" dirty="0" smtClean="0"/>
              <a:t>GCO </a:t>
            </a:r>
            <a:r>
              <a:rPr lang="ru-RU" sz="1400" dirty="0" smtClean="0"/>
              <a:t>является президентом </a:t>
            </a:r>
            <a:r>
              <a:rPr lang="hu-HU" sz="1400" dirty="0" smtClean="0"/>
              <a:t>GCT.</a:t>
            </a:r>
            <a:endParaRPr lang="hu-HU" sz="1400" dirty="0"/>
          </a:p>
        </p:txBody>
      </p:sp>
      <p:sp>
        <p:nvSpPr>
          <p:cNvPr id="28" name="Jobbra nyíl 27"/>
          <p:cNvSpPr/>
          <p:nvPr/>
        </p:nvSpPr>
        <p:spPr>
          <a:xfrm>
            <a:off x="4572000" y="4403647"/>
            <a:ext cx="36004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8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3822</TotalTime>
  <Words>1884</Words>
  <Application>Microsoft Office PowerPoint</Application>
  <PresentationFormat>Экран (4:3)</PresentationFormat>
  <Paragraphs>293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5_Office-téma</vt:lpstr>
      <vt:lpstr>Функции и роль  Офиса правительственного контроля (GCO) в системе контроля</vt:lpstr>
      <vt:lpstr>Презентация PowerPoint</vt:lpstr>
      <vt:lpstr>Презентация PowerPoint</vt:lpstr>
      <vt:lpstr>Система контроля государственных финансов</vt:lpstr>
      <vt:lpstr>Презентация PowerPoint</vt:lpstr>
      <vt:lpstr>Правовой статус GCO</vt:lpstr>
      <vt:lpstr>Правовой статус GCO II.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работы, проведенной GCO с июня 2010г.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Beszámoló a KEHI másfél éves működéséről, a KEHI feladatkörének az új Áht. és Korm. rendelet  szerinti bővülése</dc:title>
  <dc:creator>Hegedűs László Dr.</dc:creator>
  <cp:lastModifiedBy>Комп</cp:lastModifiedBy>
  <cp:revision>339</cp:revision>
  <cp:lastPrinted>2012-06-01T07:27:11Z</cp:lastPrinted>
  <dcterms:created xsi:type="dcterms:W3CDTF">2012-05-29T13:10:30Z</dcterms:created>
  <dcterms:modified xsi:type="dcterms:W3CDTF">2012-06-10T14:37:14Z</dcterms:modified>
</cp:coreProperties>
</file>