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323" r:id="rId3"/>
    <p:sldId id="377" r:id="rId4"/>
    <p:sldId id="378" r:id="rId5"/>
    <p:sldId id="374" r:id="rId6"/>
    <p:sldId id="379" r:id="rId7"/>
    <p:sldId id="376" r:id="rId8"/>
    <p:sldId id="380" r:id="rId9"/>
    <p:sldId id="375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1119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50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50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743201" y="2424634"/>
            <a:ext cx="4038600" cy="930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1  </a:t>
            </a:r>
            <a:r>
              <a:rPr lang="en-US" sz="16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1600" b="1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OUTPUT </a:t>
            </a:r>
            <a:r>
              <a:rPr lang="en-US" sz="16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OBJECTIVES  1 and 2 </a:t>
            </a:r>
            <a:r>
              <a:rPr lang="en-US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(ENGLISH/BCS group</a:t>
            </a:r>
            <a:r>
              <a:rPr lang="en-US" sz="16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77500" lnSpcReduction="20000"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1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Output Objective 1, PFM priorities of member governments are addressed by the PFM platform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– good progress – will be achieved by end of strategy, on ongoing basis.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But need to mitigate identified risk under this Output Objective 1, assessed as ‘moderate’ in Attachment 2 MTR Report –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</a:rPr>
              <a:t>Ministers continue to assign participants to attend PEMPAL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– may be negatively impacted depending on financial contribution strategies (connected to Objective 4 ).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Consultation by COPs ensures priorities of members are addressed – however need to continue to ensure differentiated services are provided to ensure countries in minority still get their needs met. Continue use and exploration of different formats (working groups/study visits/peer review). 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8000"/>
                </a:solidFill>
              </a:rPr>
              <a:t>Cross-COP initiatives/projects need to be identified at earlier stages of action plan development (not after). Need to coordinate better.  Need in Exec </a:t>
            </a:r>
            <a:r>
              <a:rPr lang="en-US" sz="2800" dirty="0" err="1" smtClean="0">
                <a:solidFill>
                  <a:srgbClr val="008000"/>
                </a:solidFill>
              </a:rPr>
              <a:t>Comm</a:t>
            </a:r>
            <a:r>
              <a:rPr lang="en-US" sz="2800" dirty="0" smtClean="0">
                <a:solidFill>
                  <a:srgbClr val="008000"/>
                </a:solidFill>
              </a:rPr>
              <a:t> meetings to look at action plans of other COPs and see if members interested in attending (to be done in a more systematic way). 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Moscow approach to identifying common projects good but need to follow through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762000" cy="473075"/>
          </a:xfrm>
        </p:spPr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1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Output Objective 2 (quality network services and products) shows good progress and will be achieved by end of strategy</a:t>
            </a:r>
            <a:r>
              <a:rPr lang="en-US" sz="2400" dirty="0" smtClean="0">
                <a:solidFill>
                  <a:schemeClr val="tx1"/>
                </a:solidFill>
              </a:rPr>
              <a:t>.  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Need to continue to manage two identified existing ‘moderate’ risks </a:t>
            </a:r>
            <a:r>
              <a:rPr lang="en-US" sz="2400" dirty="0" smtClean="0">
                <a:solidFill>
                  <a:schemeClr val="tx1"/>
                </a:solidFill>
              </a:rPr>
              <a:t>– </a:t>
            </a:r>
          </a:p>
          <a:p>
            <a:pPr marL="914400" lvl="1" indent="-457200" algn="just">
              <a:buAutoNum type="arabicParenR"/>
            </a:pPr>
            <a:r>
              <a:rPr lang="en-US" sz="2000" u="sng" dirty="0" smtClean="0">
                <a:solidFill>
                  <a:schemeClr val="tx1"/>
                </a:solidFill>
              </a:rPr>
              <a:t>cost effective and sustainable communication technologies </a:t>
            </a:r>
            <a:r>
              <a:rPr lang="en-US" sz="2000" dirty="0" smtClean="0">
                <a:solidFill>
                  <a:schemeClr val="tx1"/>
                </a:solidFill>
              </a:rPr>
              <a:t>– need to keep finding and maintaining effective tools to communicate (</a:t>
            </a:r>
            <a:r>
              <a:rPr lang="en-US" sz="2000" dirty="0" err="1" smtClean="0">
                <a:solidFill>
                  <a:schemeClr val="tx1"/>
                </a:solidFill>
              </a:rPr>
              <a:t>eg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webex</a:t>
            </a:r>
            <a:r>
              <a:rPr lang="en-US" sz="2000" dirty="0" smtClean="0">
                <a:solidFill>
                  <a:schemeClr val="tx1"/>
                </a:solidFill>
              </a:rPr>
              <a:t> and webinar technologies, information storage and exchange tools). Some Ministry policies disallow tools (</a:t>
            </a:r>
            <a:r>
              <a:rPr lang="en-US" sz="2000" dirty="0" err="1" smtClean="0">
                <a:solidFill>
                  <a:schemeClr val="tx1"/>
                </a:solidFill>
              </a:rPr>
              <a:t>eg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skype</a:t>
            </a:r>
            <a:r>
              <a:rPr lang="en-US" sz="2000" dirty="0" smtClean="0">
                <a:solidFill>
                  <a:schemeClr val="tx1"/>
                </a:solidFill>
              </a:rPr>
              <a:t> not allowed at work) – need to manage this impact.</a:t>
            </a:r>
          </a:p>
          <a:p>
            <a:pPr marL="914400" lvl="1" indent="-457200" algn="just"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visa processes sometimes prevents attendance so need to ensure event preparation continues well in advance as is current practice.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Need to manage new risks </a:t>
            </a:r>
            <a:r>
              <a:rPr lang="en-US" sz="2400" dirty="0" smtClean="0">
                <a:solidFill>
                  <a:schemeClr val="tx1"/>
                </a:solidFill>
              </a:rPr>
              <a:t>– in context of new Secretariat mechanism – capturing all data over next six months and extra support for meeting reporting obligations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2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bs-Latn-BA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bs-Latn-BA" sz="2800" b="1" dirty="0" smtClean="0">
                <a:solidFill>
                  <a:schemeClr val="tx2">
                    <a:lumMod val="50000"/>
                  </a:schemeClr>
                </a:solidFill>
              </a:rPr>
              <a:t>Our Group examined Table 1 and provide the following priority rankings.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762000" cy="473075"/>
          </a:xfrm>
        </p:spPr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2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2/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žetak diskusije za pitanje </a:t>
            </a:r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511481"/>
              </p:ext>
            </p:extLst>
          </p:nvPr>
        </p:nvGraphicFramePr>
        <p:xfrm>
          <a:off x="1371600" y="152401"/>
          <a:ext cx="7239000" cy="6269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1206500"/>
                <a:gridCol w="241300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dirty="0" smtClean="0"/>
                        <a:t>Output Objective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143449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4.COP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action plans could be more comprehensively presented to the SC for approval, as recommended by donors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AGREE: COPS WILL DOCUMENT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PROCESS AND BACKGROUND OF HOW PRIORITIES ARE IDENTIFIED AND MET, AND PROBLEMS/ISSUES ETC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AGREE: ACTION PLANS WILL INCLUDE ENVISAGED CROSS-COP ACTIVITIES, PROJECTS AND EXCHANGES  (COMBINE ACTION 6 INTO THIS ACTION)</a:t>
                      </a:r>
                      <a:endParaRPr lang="en-US" sz="1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COP Chairs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Deputy Chairs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To be adopted for FY17 plans in 2016. Updates on progress of implementation of FY16 to include more comprehensive presentation of results achieved, issues addressed, and work produced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HIGH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7192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5.SC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meetings could be used more effectively for cross-COP exchanges, with COPs playing a more active role (through providing more informative reports as recommended by the Ministry of Finance of the Russian Federation)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AGREE: ADD REGULAR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CROSS-COP 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AGENDA ITEM 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COP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ExCom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From October 2015 SC meeting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HIGH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4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2/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žetak diskusije za pitanje </a:t>
            </a:r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223801"/>
              </p:ext>
            </p:extLst>
          </p:nvPr>
        </p:nvGraphicFramePr>
        <p:xfrm>
          <a:off x="1371600" y="152401"/>
          <a:ext cx="7239000" cy="6690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1206500"/>
                <a:gridCol w="241300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dirty="0" smtClean="0"/>
                        <a:t>Output Objective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1077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6.COPs 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could follow through with concrete actions on cross-COP exchanges identified at the Moscow 2014 meeting (as recommended by SECO). 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DELETE</a:t>
                      </a:r>
                      <a:r>
                        <a:rPr lang="en-US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THIS AND COMBINE INTO ACTION 4 (INSERT PROJECTS IN ACTION PLANS)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COP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ExCom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RTs 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In October 2015 SC meeting, COPs to report on progress and feasibility of any identified 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exchanges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23763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Strengthen 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recording and reporting of some types of cross-COP exchanges.(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ie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COP members attending events of other COPs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AGREE</a:t>
                      </a:r>
                      <a:r>
                        <a:rPr lang="en-US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SUGGEST IN POST-EVENT ELECTRONIC SURVEYS, ADDITIONAL CATEOGRY OF ‘OTHER COP MEMBER – SPECIFY COP’ BE ADDED SO DATA AUTOMATICALLY COLLECTED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RTs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Secretariat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Data collection to occur for all future COP meetings and to be included in quarterly reports.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HIGH</a:t>
                      </a:r>
                      <a:r>
                        <a:rPr lang="en-US" sz="1800" b="1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– IMMEDIATELY IMPLEMENTED FOR ALL FUTURE EVENTS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99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495394"/>
              </p:ext>
            </p:extLst>
          </p:nvPr>
        </p:nvGraphicFramePr>
        <p:xfrm>
          <a:off x="1295400" y="185812"/>
          <a:ext cx="7162800" cy="5567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889000"/>
                <a:gridCol w="2387600"/>
              </a:tblGrid>
              <a:tr h="354718"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r>
                        <a:rPr lang="en-US" baseline="0" dirty="0" smtClean="0"/>
                        <a:t> OBJECTIVE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6398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8.Confirm 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that benchmarking of Secretariat services, as required under Action 4, is no longer appropriate given urgency of establishing new Secretariat mechanism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  ACCEPTED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PEMPAL Executive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July 2015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meeting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AGREE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(BUT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IS IT NECESSARY TO HAVE A NEW UPDATED VERSION OF STRATEGY MID WAY THROUGH? 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984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9.Confirm 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that targets indicated under Action 4 (related to delivery of the contract with the former Secretariat) can be removed from the strategy given they have been completed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ACCEPTED 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PEMPAL Executive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July 2015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meeting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AGREE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– BUT SEE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ABOVE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5981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10.Identify 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and clarify the types of products and services being delivered by PEMPAL (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ie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more systematic approach to branding PEMPAL knowledge products and services, drawing on experiences of other networks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eg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CABRI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ACCEPTED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COP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ExCom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RTs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To be considered as part of next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strategy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MEDIUM/LOW 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BUT NEEDS TO BE ADDRESSED FOR</a:t>
                      </a:r>
                      <a:r>
                        <a:rPr lang="en-US" sz="1200" b="1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NEXT STRATEGY (INC FEASBILITY OF COPYRIGHT OR ‘APPROVAL NEEDED FOR USE’ CLEARLY LABELED ON RELEVANT PRODUCTS)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1981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Improve 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 collection of information about the use of PEMPAL provided or produced knowledge products (including the library once the new platform is finalized).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Secretariat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RTs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COPs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MEDIUM/LOW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CONNECTED TO SUGGESTION 10 ABOVE – NEEDS TO BE ADDRESSED AS PART OF NEXT STRATEGY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7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718522"/>
              </p:ext>
            </p:extLst>
          </p:nvPr>
        </p:nvGraphicFramePr>
        <p:xfrm>
          <a:off x="1295400" y="185812"/>
          <a:ext cx="7162800" cy="644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889000"/>
                <a:gridCol w="2387600"/>
              </a:tblGrid>
              <a:tr h="354718"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r>
                        <a:rPr lang="en-US" baseline="0" dirty="0" smtClean="0"/>
                        <a:t> OBJECTIVE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47990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 Ensure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 quality of knowledge products and resources is maintained through regular updating where feasible. 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AGREE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COP ExCom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RTs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Secretariat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Ongoing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HIGH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984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13.Ensure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adequate resources are allocated to the effective monitoring and maintenance of website, wikis and other storage and communication repositories used by PEMPAL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 AGREE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Secretariat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COP ExCom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RTs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To be incorporated into TOR of new Secretariat mechanism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MEDIUM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– GIVEN CURRENT RESOURCING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CONSTRAINTS AND NEW SECRETARIAT MECHANSIM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984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14.Periodically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assess developing technology solutions for their applicability and usefulness in improving communication, particularly translation tools given the multi-lingual nature of the network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 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AGREE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Secretariat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To be incorporated into TOR of new Secretariat mechanism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MEDIUM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– GIVEN CURRENT RESOURCING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CONSTRAINTS AND NEW SECRETARIAT MECHANSIM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98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15.Clarify 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 role of observers and strengthen the role of COPs on the Steering Committee in line with recommendations made by donors.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Revist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procedural to identify any changes required as a result of donor recommendations.</a:t>
                      </a:r>
                      <a:endParaRPr lang="en-US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AGREE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SC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Secretariat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October 2015/January 2016 SC 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meeting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HIGH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81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Thank you</a:t>
            </a: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9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1052</Words>
  <Application>Microsoft Office PowerPoint</Application>
  <PresentationFormat>On-screen Show (4:3)</PresentationFormat>
  <Paragraphs>164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Mincho</vt:lpstr>
      <vt:lpstr>Arial</vt:lpstr>
      <vt:lpstr>Calibri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Ksenia Galantsova</cp:lastModifiedBy>
  <cp:revision>589</cp:revision>
  <cp:lastPrinted>2012-03-11T09:33:36Z</cp:lastPrinted>
  <dcterms:created xsi:type="dcterms:W3CDTF">2012-02-13T09:14:10Z</dcterms:created>
  <dcterms:modified xsi:type="dcterms:W3CDTF">2015-07-29T09:50:57Z</dcterms:modified>
</cp:coreProperties>
</file>