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323" r:id="rId3"/>
    <p:sldId id="382" r:id="rId4"/>
    <p:sldId id="385" r:id="rId5"/>
    <p:sldId id="378" r:id="rId6"/>
    <p:sldId id="383" r:id="rId7"/>
    <p:sldId id="367" r:id="rId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1000" autoAdjust="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7/17/2015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7/17/2015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2633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4804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7/17/2015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04800"/>
            <a:ext cx="8153398" cy="56971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4530" y="2209800"/>
            <a:ext cx="5680710" cy="2939921"/>
          </a:xfrm>
        </p:spPr>
        <p:txBody>
          <a:bodyPr>
            <a:normAutofit/>
          </a:bodyPr>
          <a:lstStyle/>
          <a:p>
            <a:pPr lvl="1"/>
            <a:r>
              <a:rPr lang="en-US" sz="2000" b="1" dirty="0"/>
              <a:t>GROUP 2 - STRATEGY GOAL/IMPACT AND OUTCOME</a:t>
            </a:r>
            <a:r>
              <a:rPr lang="en-US" sz="2000" dirty="0"/>
              <a:t>; </a:t>
            </a:r>
            <a:r>
              <a:rPr lang="en-US" sz="2000" b="1" dirty="0"/>
              <a:t>OUTPUT OBJECTIVE 4 </a:t>
            </a:r>
            <a:endParaRPr lang="en-US" sz="2000" b="1" dirty="0" smtClean="0"/>
          </a:p>
          <a:p>
            <a:pPr lvl="1"/>
            <a:r>
              <a:rPr lang="ru-RU" sz="2000" b="1" dirty="0" smtClean="0"/>
              <a:t>ГРУППА </a:t>
            </a:r>
            <a:r>
              <a:rPr lang="ru-RU" sz="2000" b="1" dirty="0"/>
              <a:t>2</a:t>
            </a:r>
            <a:r>
              <a:rPr lang="ru-RU" sz="2000" dirty="0"/>
              <a:t> </a:t>
            </a:r>
            <a:r>
              <a:rPr lang="en-US" sz="2000" dirty="0" smtClean="0"/>
              <a:t>- </a:t>
            </a:r>
            <a:r>
              <a:rPr lang="ru-RU" sz="2000" b="1" dirty="0" smtClean="0"/>
              <a:t>СТРАТЕГИЧЕСКАЯ </a:t>
            </a:r>
            <a:r>
              <a:rPr lang="ru-RU" sz="2000" b="1" dirty="0"/>
              <a:t>ЦЕЛЬ / ВОЗДЕЙСТВИЕ И РЕЗУЛЬТАТ</a:t>
            </a:r>
            <a:r>
              <a:rPr lang="ru-RU" sz="2000" dirty="0"/>
              <a:t>; </a:t>
            </a:r>
            <a:r>
              <a:rPr lang="ru-RU" sz="2000" b="1" dirty="0"/>
              <a:t>КОНЕЧНАЯ ЦЕЛЬ 4 </a:t>
            </a:r>
            <a:endParaRPr lang="en-US" sz="2000" b="1" dirty="0" smtClean="0"/>
          </a:p>
          <a:p>
            <a:pPr lvl="1"/>
            <a:r>
              <a:rPr lang="ru-RU" sz="2000" dirty="0" smtClean="0"/>
              <a:t>(</a:t>
            </a:r>
            <a:r>
              <a:rPr lang="ru-RU" sz="2000" dirty="0"/>
              <a:t>РУССКАЯ / АНГЛИЙСКАЯ группа</a:t>
            </a:r>
            <a:r>
              <a:rPr lang="ru-RU" sz="2000" dirty="0" smtClean="0"/>
              <a:t>)</a:t>
            </a:r>
            <a:endParaRPr lang="en-US" sz="2000" dirty="0" smtClean="0"/>
          </a:p>
          <a:p>
            <a:pPr lvl="1"/>
            <a:r>
              <a:rPr lang="en-US" sz="2000" dirty="0" smtClean="0"/>
              <a:t>(</a:t>
            </a:r>
            <a:r>
              <a:rPr lang="en-US" sz="2000" dirty="0"/>
              <a:t>RUSSIAN/ENGLISH group)</a:t>
            </a:r>
          </a:p>
          <a:p>
            <a:pPr lvl="1"/>
            <a:endParaRPr lang="en-US" sz="2000" dirty="0"/>
          </a:p>
          <a:p>
            <a:pPr lvl="1"/>
            <a:endParaRPr lang="en-US" sz="4800" b="1" dirty="0" smtClean="0"/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ru-RU" dirty="0"/>
          </a:p>
        </p:txBody>
      </p:sp>
      <p:pic>
        <p:nvPicPr>
          <p:cNvPr id="7" name="Picture 2" descr="http://www.google.fr/url?source=imglanding&amp;ct=img&amp;q=http://famouswonders.com/wp-content/uploads/2011/02/czech-republic-flag.png&amp;sa=X&amp;ved=0CAkQ8wdqFQoTCKPm0qibhcYCFUGbFAodj2IA0A&amp;usg=AFQjCNE0Ih3iMbS_e_YTSLx-5zdFGDAyT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540259"/>
            <a:ext cx="838200" cy="647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google.fr/url?source=imglanding&amp;ct=img&amp;q=http://www.mapsofworld.com/images/world-countries-flags/hungary-flag.gif&amp;sa=X&amp;ved=0CAkQ8wdqFQoTCJjF4-GdhcYCFQe_cgodeu4AHQ&amp;usg=AFQjCNG9OqXryozCVRadra5KDL5cX3oPp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540259"/>
            <a:ext cx="838200" cy="688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Strategic Goal / Impact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914400" y="1219200"/>
            <a:ext cx="4038600" cy="5029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000" b="1" dirty="0"/>
              <a:t>Q: what </a:t>
            </a:r>
            <a:r>
              <a:rPr lang="en-US" sz="2000" b="1" dirty="0" smtClean="0"/>
              <a:t>is demanded from donors?</a:t>
            </a:r>
            <a:r>
              <a:rPr lang="en-US" sz="1600" b="1" i="1" noProof="0" dirty="0" smtClean="0"/>
              <a:t> </a:t>
            </a:r>
            <a:r>
              <a:rPr lang="en-US" sz="1200" b="1" dirty="0"/>
              <a:t/>
            </a:r>
            <a:br>
              <a:rPr lang="en-US" sz="1200" b="1" dirty="0"/>
            </a:br>
            <a:r>
              <a:rPr lang="en-US" sz="1600" b="1" dirty="0" smtClean="0">
                <a:solidFill>
                  <a:schemeClr val="tx1"/>
                </a:solidFill>
              </a:rPr>
              <a:t>Donors:</a:t>
            </a:r>
          </a:p>
          <a:p>
            <a:pPr algn="just"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tx1"/>
                </a:solidFill>
              </a:rPr>
              <a:t>There is a need for a </a:t>
            </a:r>
            <a:r>
              <a:rPr lang="en-US" sz="1600" dirty="0">
                <a:solidFill>
                  <a:schemeClr val="tx1"/>
                </a:solidFill>
              </a:rPr>
              <a:t>product, justifying value of PEMPAL at policy level, to start discussion of continuing support within their agencies</a:t>
            </a:r>
          </a:p>
          <a:p>
            <a:pPr algn="just">
              <a:buFont typeface="Wingdings" pitchFamily="2" charset="2"/>
              <a:buChar char="ü"/>
            </a:pPr>
            <a:r>
              <a:rPr lang="en-US" sz="1600" noProof="0" dirty="0" smtClean="0">
                <a:solidFill>
                  <a:schemeClr val="tx1"/>
                </a:solidFill>
              </a:rPr>
              <a:t>There is a need to satisfy different stakeholders and needs in capturing results: collecting numbers, success stories, examples, etc.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1600" noProof="0" dirty="0" smtClean="0">
                <a:solidFill>
                  <a:schemeClr val="tx1"/>
                </a:solidFill>
              </a:rPr>
              <a:t>Categorizing on various dimensions: what are the public goods, globally and for ECA region</a:t>
            </a:r>
          </a:p>
          <a:p>
            <a:pPr algn="just"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tx1"/>
                </a:solidFill>
              </a:rPr>
              <a:t>How to show the link between strengthening individual country capacity and impact: some countries attend events and learn about issues, but reforms are not progressing</a:t>
            </a:r>
          </a:p>
          <a:p>
            <a:pPr algn="just">
              <a:buFont typeface="Wingdings" pitchFamily="2" charset="2"/>
              <a:buChar char="ü"/>
            </a:pPr>
            <a:r>
              <a:rPr lang="en-US" sz="1600" noProof="0" dirty="0" smtClean="0"/>
              <a:t>Individual benefit -&gt; institutional benefit</a:t>
            </a:r>
            <a:endParaRPr lang="ru-RU" sz="2000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029200" y="1295400"/>
            <a:ext cx="3886200" cy="495300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b="1" dirty="0" smtClean="0"/>
              <a:t>Conclusions:</a:t>
            </a:r>
          </a:p>
          <a:p>
            <a:pPr marL="0" indent="0" algn="just">
              <a:buNone/>
            </a:pPr>
            <a:endParaRPr lang="en-US" b="1" dirty="0"/>
          </a:p>
          <a:p>
            <a:pPr marL="0" indent="0" algn="just">
              <a:buNone/>
            </a:pPr>
            <a:r>
              <a:rPr lang="en-US" b="1" dirty="0" smtClean="0"/>
              <a:t>1</a:t>
            </a:r>
            <a:r>
              <a:rPr lang="en-US" b="1" baseline="30000" dirty="0" smtClean="0"/>
              <a:t>st</a:t>
            </a:r>
            <a:r>
              <a:rPr lang="en-US" b="1" dirty="0" smtClean="0"/>
              <a:t> Recommendation -&gt;high priority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/>
              <a:t>Use of different methodologies for capturing results is important and results needs to be measured on various </a:t>
            </a:r>
            <a:r>
              <a:rPr lang="en-US" sz="2400" dirty="0" smtClean="0"/>
              <a:t>dimensions:</a:t>
            </a:r>
            <a:endParaRPr lang="en-US" sz="2400" dirty="0"/>
          </a:p>
          <a:p>
            <a:pPr lvl="1" algn="just">
              <a:buFont typeface="Wingdings" pitchFamily="2" charset="2"/>
              <a:buChar char="§"/>
            </a:pPr>
            <a:r>
              <a:rPr lang="en-US" sz="2000" dirty="0"/>
              <a:t>Success stories, </a:t>
            </a:r>
            <a:endParaRPr lang="en-US" sz="2000" dirty="0" smtClean="0"/>
          </a:p>
          <a:p>
            <a:pPr lvl="1" algn="just">
              <a:buFont typeface="Wingdings" pitchFamily="2" charset="2"/>
              <a:buChar char="§"/>
            </a:pPr>
            <a:r>
              <a:rPr lang="en-US" sz="2000" dirty="0" smtClean="0"/>
              <a:t>figures</a:t>
            </a:r>
            <a:r>
              <a:rPr lang="en-US" sz="2000" dirty="0"/>
              <a:t>, </a:t>
            </a:r>
            <a:endParaRPr lang="en-US" sz="2000" dirty="0" smtClean="0"/>
          </a:p>
          <a:p>
            <a:pPr lvl="1" algn="just">
              <a:buFont typeface="Wingdings" pitchFamily="2" charset="2"/>
              <a:buChar char="§"/>
            </a:pPr>
            <a:r>
              <a:rPr lang="en-US" sz="2000" dirty="0" smtClean="0"/>
              <a:t>examples</a:t>
            </a:r>
            <a:r>
              <a:rPr lang="en-US" sz="2000" dirty="0"/>
              <a:t>, </a:t>
            </a:r>
            <a:endParaRPr lang="en-US" sz="2000" dirty="0" smtClean="0"/>
          </a:p>
          <a:p>
            <a:pPr lvl="1" algn="just">
              <a:buFont typeface="Wingdings" pitchFamily="2" charset="2"/>
              <a:buChar char="§"/>
            </a:pPr>
            <a:r>
              <a:rPr lang="en-US" sz="2000" dirty="0" smtClean="0"/>
              <a:t>survey </a:t>
            </a:r>
            <a:r>
              <a:rPr lang="en-US" sz="2000" dirty="0"/>
              <a:t>results, </a:t>
            </a:r>
            <a:endParaRPr lang="en-US" sz="2000" dirty="0" smtClean="0"/>
          </a:p>
          <a:p>
            <a:pPr lvl="1" algn="just">
              <a:buFont typeface="Wingdings" pitchFamily="2" charset="2"/>
              <a:buChar char="§"/>
            </a:pPr>
            <a:r>
              <a:rPr lang="en-US" sz="2000" dirty="0" smtClean="0"/>
              <a:t>“</a:t>
            </a:r>
            <a:r>
              <a:rPr lang="en-US" sz="2000" dirty="0"/>
              <a:t>value detectives” method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/>
              <a:t>To monitor chain of </a:t>
            </a:r>
            <a:r>
              <a:rPr lang="en-US" sz="2400" dirty="0" smtClean="0"/>
              <a:t>results: Individual </a:t>
            </a:r>
            <a:r>
              <a:rPr lang="en-US" sz="2400" dirty="0"/>
              <a:t>development –&gt; dissemination of knowledge -&gt; institutional development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/>
              <a:t>MTR </a:t>
            </a:r>
            <a:r>
              <a:rPr lang="en-US" sz="2400" dirty="0"/>
              <a:t>Report will have extract: summery of results- keeping in mind targeted audience </a:t>
            </a:r>
            <a:endParaRPr lang="en-US" sz="2400" dirty="0" smtClean="0"/>
          </a:p>
          <a:p>
            <a:pPr marL="0" lvl="0" indent="0" algn="just">
              <a:buNone/>
            </a:pPr>
            <a:endParaRPr lang="en-US" b="1" dirty="0" smtClean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en-US" b="1" dirty="0" smtClean="0">
                <a:solidFill>
                  <a:prstClr val="black"/>
                </a:solidFill>
              </a:rPr>
              <a:t>2</a:t>
            </a:r>
            <a:r>
              <a:rPr lang="en-US" b="1" baseline="30000" dirty="0" smtClean="0">
                <a:solidFill>
                  <a:prstClr val="black"/>
                </a:solidFill>
              </a:rPr>
              <a:t>nd</a:t>
            </a:r>
            <a:r>
              <a:rPr lang="en-US" b="1" dirty="0" smtClean="0">
                <a:solidFill>
                  <a:prstClr val="black"/>
                </a:solidFill>
              </a:rPr>
              <a:t> Recommendation-&gt; to be removed</a:t>
            </a:r>
            <a:endParaRPr lang="en-US" b="1" dirty="0">
              <a:solidFill>
                <a:prstClr val="black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en-US" sz="2400" dirty="0" smtClean="0"/>
          </a:p>
          <a:p>
            <a:pPr algn="just">
              <a:buFont typeface="Wingdings" pitchFamily="2" charset="2"/>
              <a:buChar char="ü"/>
            </a:pPr>
            <a:endParaRPr lang="en-US" sz="2400" dirty="0" smtClean="0"/>
          </a:p>
          <a:p>
            <a:pPr algn="just">
              <a:buFont typeface="Wingdings" pitchFamily="2" charset="2"/>
              <a:buChar char="ü"/>
            </a:pPr>
            <a:endParaRPr lang="en-US" sz="2400" dirty="0"/>
          </a:p>
          <a:p>
            <a:pPr marL="0" indent="0" algn="just">
              <a:buNone/>
            </a:pPr>
            <a:endParaRPr lang="en-US" b="1" dirty="0" smtClean="0"/>
          </a:p>
          <a:p>
            <a:pPr marL="0" indent="0" algn="just">
              <a:buNone/>
            </a:pPr>
            <a:endParaRPr lang="en-US" b="1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ru-RU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Outcome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87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b="1" noProof="0" dirty="0" smtClean="0"/>
              <a:t>Discussions about recommendation 3</a:t>
            </a:r>
          </a:p>
          <a:p>
            <a:pPr algn="just"/>
            <a:endParaRPr lang="en-US" sz="1700" noProof="0" dirty="0" smtClean="0"/>
          </a:p>
          <a:p>
            <a:pPr marL="0" indent="0" algn="just">
              <a:buNone/>
            </a:pPr>
            <a:r>
              <a:rPr lang="en-US" sz="1700" b="1" dirty="0" smtClean="0">
                <a:solidFill>
                  <a:schemeClr val="tx1"/>
                </a:solidFill>
              </a:rPr>
              <a:t>World Bank implementation team: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700" noProof="0" dirty="0" smtClean="0">
                <a:solidFill>
                  <a:schemeClr val="tx1"/>
                </a:solidFill>
              </a:rPr>
              <a:t>There is a </a:t>
            </a:r>
            <a:r>
              <a:rPr lang="en-US" sz="1700" dirty="0" smtClean="0">
                <a:solidFill>
                  <a:schemeClr val="tx1"/>
                </a:solidFill>
              </a:rPr>
              <a:t>feeling, not all opportunities are explored and </a:t>
            </a:r>
            <a:r>
              <a:rPr lang="en-US" sz="1700" noProof="0" dirty="0" smtClean="0">
                <a:solidFill>
                  <a:schemeClr val="tx1"/>
                </a:solidFill>
              </a:rPr>
              <a:t>targeting the needs of countries can be done better</a:t>
            </a:r>
          </a:p>
          <a:p>
            <a:pPr marL="0" indent="0" algn="just">
              <a:buNone/>
            </a:pPr>
            <a:r>
              <a:rPr lang="en-US" sz="1700" b="1" dirty="0" smtClean="0">
                <a:solidFill>
                  <a:schemeClr val="tx1"/>
                </a:solidFill>
              </a:rPr>
              <a:t>Donors: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/>
                </a:solidFill>
              </a:rPr>
              <a:t>Assessment of outcomes at county level is a challenge for PEMPAL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/>
                </a:solidFill>
              </a:rPr>
              <a:t>PEMPAL might benefit from continuing looking into approaches of other networks</a:t>
            </a:r>
          </a:p>
          <a:p>
            <a:pPr marL="0" indent="0" algn="just">
              <a:buNone/>
            </a:pPr>
            <a:r>
              <a:rPr lang="en-US" sz="1700" b="1" noProof="0" dirty="0" smtClean="0">
                <a:solidFill>
                  <a:schemeClr val="tx1"/>
                </a:solidFill>
              </a:rPr>
              <a:t>COPs: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700" noProof="0" dirty="0" smtClean="0">
                <a:solidFill>
                  <a:schemeClr val="tx1"/>
                </a:solidFill>
              </a:rPr>
              <a:t>Working groups are a good way to target better country needs, they prove to be effective to address concrete technical questions and find working solutions to specific issues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/>
                </a:solidFill>
              </a:rPr>
              <a:t>Results are easier to capture under working groups rather than under PEMPAL in general</a:t>
            </a:r>
            <a:endParaRPr lang="ru-RU" sz="1700" noProof="0" dirty="0"/>
          </a:p>
          <a:p>
            <a:pPr algn="just"/>
            <a:endParaRPr lang="ru-RU" sz="1700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ru-RU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910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Outcome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95400" y="1600200"/>
            <a:ext cx="7391399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b="1" dirty="0" smtClean="0"/>
              <a:t>Conclusions:</a:t>
            </a:r>
          </a:p>
          <a:p>
            <a:pPr marL="0" indent="0" algn="just">
              <a:buNone/>
            </a:pPr>
            <a:endParaRPr lang="en-US" b="1" dirty="0"/>
          </a:p>
          <a:p>
            <a:pPr marL="0" indent="0" algn="just">
              <a:buNone/>
            </a:pPr>
            <a:r>
              <a:rPr lang="en-US" b="1" dirty="0" smtClean="0"/>
              <a:t>In 3</a:t>
            </a:r>
            <a:r>
              <a:rPr lang="en-US" b="1" baseline="30000" dirty="0" smtClean="0"/>
              <a:t>rd</a:t>
            </a:r>
            <a:r>
              <a:rPr lang="en-US" b="1" dirty="0" smtClean="0"/>
              <a:t> Recommendation - to be removed 1</a:t>
            </a:r>
            <a:r>
              <a:rPr lang="en-US" b="1" baseline="30000" dirty="0" smtClean="0"/>
              <a:t>st</a:t>
            </a:r>
            <a:r>
              <a:rPr lang="en-US" b="1" dirty="0" smtClean="0"/>
              <a:t> bullet point</a:t>
            </a:r>
          </a:p>
          <a:p>
            <a:pPr marL="0" indent="0" algn="just">
              <a:buNone/>
            </a:pPr>
            <a:endParaRPr lang="en-US" b="1" dirty="0" smtClean="0"/>
          </a:p>
          <a:p>
            <a:r>
              <a:rPr lang="en-US" sz="2600" dirty="0"/>
              <a:t>Working in small groups and small topics proves to be efficient but we need to monitor results of working </a:t>
            </a:r>
            <a:r>
              <a:rPr lang="en-US" sz="2600" dirty="0" smtClean="0"/>
              <a:t>groups;</a:t>
            </a:r>
            <a:endParaRPr lang="en-US" sz="2600" dirty="0"/>
          </a:p>
          <a:p>
            <a:r>
              <a:rPr lang="en-US" sz="2600" dirty="0"/>
              <a:t>Exploring approaches of other </a:t>
            </a:r>
            <a:r>
              <a:rPr lang="en-US" sz="2600" dirty="0" smtClean="0"/>
              <a:t>networks;</a:t>
            </a:r>
            <a:endParaRPr lang="en-US" sz="2600" dirty="0"/>
          </a:p>
          <a:p>
            <a:pPr marL="0" indent="0" algn="just">
              <a:buNone/>
            </a:pPr>
            <a:r>
              <a:rPr lang="en-US" sz="2400" dirty="0" smtClean="0"/>
              <a:t> </a:t>
            </a:r>
          </a:p>
          <a:p>
            <a:pPr marL="0" lvl="0" indent="0" algn="just">
              <a:buNone/>
            </a:pPr>
            <a:endParaRPr lang="en-US" b="1" dirty="0" smtClean="0">
              <a:solidFill>
                <a:prstClr val="black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en-US" sz="2400" dirty="0" smtClean="0"/>
          </a:p>
          <a:p>
            <a:pPr algn="just">
              <a:buFont typeface="Wingdings" pitchFamily="2" charset="2"/>
              <a:buChar char="ü"/>
            </a:pPr>
            <a:endParaRPr lang="en-US" sz="2400" dirty="0" smtClean="0"/>
          </a:p>
          <a:p>
            <a:pPr algn="just">
              <a:buFont typeface="Wingdings" pitchFamily="2" charset="2"/>
              <a:buChar char="ü"/>
            </a:pPr>
            <a:endParaRPr lang="en-US" sz="2400" dirty="0"/>
          </a:p>
          <a:p>
            <a:pPr marL="0" indent="0" algn="just">
              <a:buNone/>
            </a:pPr>
            <a:endParaRPr lang="en-US" b="1" dirty="0" smtClean="0"/>
          </a:p>
          <a:p>
            <a:pPr marL="0" indent="0" algn="just">
              <a:buNone/>
            </a:pPr>
            <a:endParaRPr lang="en-US" b="1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ru-RU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338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Output Objective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399" cy="4876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600" b="1" dirty="0"/>
              <a:t>Discussions about </a:t>
            </a:r>
            <a:r>
              <a:rPr lang="en-US" sz="1600" b="1" dirty="0" smtClean="0"/>
              <a:t>recommendation 26, 27, 28</a:t>
            </a:r>
          </a:p>
          <a:p>
            <a:pPr marL="0" indent="0" algn="just">
              <a:buNone/>
            </a:pPr>
            <a:endParaRPr lang="en-US" sz="16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1600" b="1" dirty="0"/>
              <a:t>COPs:</a:t>
            </a:r>
          </a:p>
          <a:p>
            <a:pPr marL="457200" indent="-457200" algn="just"/>
            <a:r>
              <a:rPr lang="en-US" sz="1600" dirty="0"/>
              <a:t>Formal network will involve huge bureaucracy and we’d rather keep it informal</a:t>
            </a:r>
          </a:p>
          <a:p>
            <a:pPr marL="457200" indent="-457200" algn="just"/>
            <a:r>
              <a:rPr lang="en-US" sz="1600" dirty="0"/>
              <a:t>PEMPAL has value for technical level professionals and we would like to keep this platform primarily for technical level</a:t>
            </a:r>
          </a:p>
          <a:p>
            <a:pPr marL="0" indent="0" algn="just">
              <a:buNone/>
            </a:pPr>
            <a:endParaRPr lang="en-US" sz="16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1600" b="1" dirty="0" smtClean="0">
                <a:solidFill>
                  <a:schemeClr val="tx1"/>
                </a:solidFill>
              </a:rPr>
              <a:t>Donors</a:t>
            </a:r>
            <a:r>
              <a:rPr lang="en-US" sz="1600" b="1" dirty="0">
                <a:solidFill>
                  <a:schemeClr val="tx1"/>
                </a:solidFill>
              </a:rPr>
              <a:t>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Exchange of political level government under PEMPAL will be useful, at least once a year, would be beneficial for PEMPAL </a:t>
            </a:r>
            <a:r>
              <a:rPr lang="en-US" sz="1600" dirty="0" smtClean="0">
                <a:solidFill>
                  <a:schemeClr val="tx1"/>
                </a:solidFill>
              </a:rPr>
              <a:t>work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1600" b="1" dirty="0" smtClean="0">
                <a:solidFill>
                  <a:schemeClr val="tx1"/>
                </a:solidFill>
              </a:rPr>
              <a:t>World Bank implementation team: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</a:t>
            </a:r>
            <a:r>
              <a:rPr lang="en-US" sz="1600" dirty="0" smtClean="0">
                <a:solidFill>
                  <a:schemeClr val="tx1"/>
                </a:solidFill>
              </a:rPr>
              <a:t>nitially consciously decided to focus on awareness on political level rather than involvement (</a:t>
            </a:r>
            <a:r>
              <a:rPr lang="en-US" sz="1600" noProof="0" dirty="0" smtClean="0">
                <a:solidFill>
                  <a:schemeClr val="tx1"/>
                </a:solidFill>
              </a:rPr>
              <a:t>There is plenty of evidence to demonstrate good progress on raising awareness);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Under Strategy development there was a discussion it would not be feasible to count on gathering ministers for separate event, but we discussed option of having a session under annual meetings. This idea can be revisited.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1600" noProof="0" dirty="0" smtClean="0">
                <a:solidFill>
                  <a:schemeClr val="tx1"/>
                </a:solidFill>
              </a:rPr>
              <a:t>Formalizing it really complicated from the legal point and from the point of participation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1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400" noProof="0" dirty="0"/>
          </a:p>
          <a:p>
            <a:pPr algn="just"/>
            <a:endParaRPr lang="ru-RU" sz="1600" noProof="0" dirty="0"/>
          </a:p>
          <a:p>
            <a:pPr algn="just"/>
            <a:endParaRPr lang="ru-RU" sz="1600" noProof="0" dirty="0"/>
          </a:p>
          <a:p>
            <a:pPr algn="just"/>
            <a:endParaRPr lang="ru-RU" sz="1600" noProof="0" dirty="0" smtClean="0"/>
          </a:p>
          <a:p>
            <a:pPr algn="just"/>
            <a:endParaRPr lang="ru-RU" sz="1600" noProof="0" dirty="0"/>
          </a:p>
          <a:p>
            <a:pPr algn="just"/>
            <a:endParaRPr lang="ru-RU" sz="1600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ru-RU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661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Output Objective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87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Conclusions: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/>
              <a:t>PEMPAL will not invest resources to establish a formal network of national PFM institutions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/>
              <a:t>PEMPAL will aim to have a special event for political level whether during the World Bank spring meeting or </a:t>
            </a:r>
            <a:r>
              <a:rPr lang="en-US" sz="2000"/>
              <a:t>annual </a:t>
            </a:r>
            <a:r>
              <a:rPr lang="en-US" sz="2000" smtClean="0"/>
              <a:t>meeting;</a:t>
            </a:r>
            <a:endParaRPr lang="en-US" sz="2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/>
              <a:t>PEMPAL can explore promoting its agenda under G20 (Russian </a:t>
            </a:r>
            <a:r>
              <a:rPr lang="en-US" sz="2000" dirty="0" err="1"/>
              <a:t>MoF</a:t>
            </a:r>
            <a:r>
              <a:rPr lang="en-US" sz="2000" dirty="0"/>
              <a:t> can help with it</a:t>
            </a:r>
            <a:r>
              <a:rPr lang="en-US" sz="2000" dirty="0" smtClean="0"/>
              <a:t>), OGP – Open Government Partnership;</a:t>
            </a:r>
            <a:endParaRPr lang="en-US" sz="2000" dirty="0"/>
          </a:p>
          <a:p>
            <a:pPr marL="0" lvl="0" indent="0" algn="just">
              <a:buNone/>
            </a:pPr>
            <a:endParaRPr lang="en-US" sz="2400" b="1" dirty="0" smtClean="0"/>
          </a:p>
          <a:p>
            <a:pPr marL="0" lvl="0" indent="0" algn="just">
              <a:buNone/>
            </a:pPr>
            <a:r>
              <a:rPr lang="en-US" sz="2400" b="1" dirty="0" smtClean="0"/>
              <a:t>26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 </a:t>
            </a:r>
            <a:r>
              <a:rPr lang="en-US" sz="2400" b="1" dirty="0"/>
              <a:t>and </a:t>
            </a:r>
            <a:r>
              <a:rPr lang="en-US" sz="2400" b="1" dirty="0" smtClean="0"/>
              <a:t>28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Recommendations- </a:t>
            </a:r>
            <a:r>
              <a:rPr lang="en-US" sz="2400" b="1" dirty="0"/>
              <a:t>to be removed</a:t>
            </a:r>
            <a:endParaRPr lang="en-US" sz="2000" b="1" dirty="0"/>
          </a:p>
          <a:p>
            <a:pPr algn="just"/>
            <a:endParaRPr lang="en-US" sz="28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2800" b="1" noProof="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2400" noProof="0" dirty="0"/>
          </a:p>
          <a:p>
            <a:pPr algn="just"/>
            <a:endParaRPr lang="ru-RU" sz="2800" noProof="0" dirty="0"/>
          </a:p>
          <a:p>
            <a:pPr algn="just"/>
            <a:endParaRPr lang="ru-RU" sz="2800" noProof="0" dirty="0"/>
          </a:p>
          <a:p>
            <a:pPr algn="just"/>
            <a:endParaRPr lang="ru-RU" sz="2800" noProof="0" dirty="0" smtClean="0"/>
          </a:p>
          <a:p>
            <a:pPr algn="just"/>
            <a:endParaRPr lang="ru-RU" sz="2800" noProof="0" dirty="0"/>
          </a:p>
          <a:p>
            <a:pPr algn="just"/>
            <a:endParaRPr lang="ru-RU" sz="2800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ru-RU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437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ru-RU" sz="3600" b="1" noProof="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3600" b="1" noProof="0" dirty="0" smtClean="0">
                <a:solidFill>
                  <a:schemeClr val="tx2">
                    <a:lumMod val="50000"/>
                  </a:schemeClr>
                </a:solidFill>
              </a:rPr>
              <a:t>Thank you/</a:t>
            </a:r>
            <a:r>
              <a:rPr lang="ru-RU" sz="3600" b="1" noProof="0" dirty="0" smtClean="0">
                <a:solidFill>
                  <a:schemeClr val="tx2">
                    <a:lumMod val="50000"/>
                  </a:schemeClr>
                </a:solidFill>
              </a:rPr>
              <a:t>Спасибо</a:t>
            </a:r>
            <a:endParaRPr lang="ru-RU" sz="3600" noProof="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700" noProof="0" dirty="0"/>
          </a:p>
          <a:p>
            <a:pPr algn="just"/>
            <a:endParaRPr lang="ru-RU" sz="2400" noProof="0" dirty="0"/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 smtClean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503</Words>
  <Application>Microsoft Office PowerPoint</Application>
  <PresentationFormat>On-screen Show (4:3)</PresentationFormat>
  <Paragraphs>110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PowerPoint Presentation</vt:lpstr>
      <vt:lpstr>Strategic Goal / Impact</vt:lpstr>
      <vt:lpstr>Outcome</vt:lpstr>
      <vt:lpstr>Outcome</vt:lpstr>
      <vt:lpstr>Output Objective 4</vt:lpstr>
      <vt:lpstr>Output Objective 4</vt:lpstr>
      <vt:lpstr>PowerPoint Presentation</vt:lpstr>
    </vt:vector>
  </TitlesOfParts>
  <Company>CEF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AVBDellS01</cp:lastModifiedBy>
  <cp:revision>608</cp:revision>
  <cp:lastPrinted>2012-03-11T09:33:36Z</cp:lastPrinted>
  <dcterms:created xsi:type="dcterms:W3CDTF">2012-02-13T09:14:10Z</dcterms:created>
  <dcterms:modified xsi:type="dcterms:W3CDTF">2015-07-17T07:05:43Z</dcterms:modified>
</cp:coreProperties>
</file>