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23" r:id="rId3"/>
    <p:sldId id="378" r:id="rId4"/>
    <p:sldId id="379" r:id="rId5"/>
    <p:sldId id="380" r:id="rId6"/>
    <p:sldId id="381" r:id="rId7"/>
    <p:sldId id="382" r:id="rId8"/>
    <p:sldId id="38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000" autoAdjust="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7/17/2015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7/17/2015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4572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460558"/>
            <a:ext cx="4358640" cy="2798950"/>
          </a:xfrm>
        </p:spPr>
        <p:txBody>
          <a:bodyPr>
            <a:normAutofit/>
          </a:bodyPr>
          <a:lstStyle/>
          <a:p>
            <a:pPr lvl="1"/>
            <a:r>
              <a:rPr lang="ru-RU" sz="2000" b="1" u="sng" dirty="0"/>
              <a:t>ГРУППА 3 </a:t>
            </a:r>
            <a:endParaRPr lang="en-US" sz="2000" b="1" u="sng" dirty="0" smtClean="0"/>
          </a:p>
          <a:p>
            <a:pPr lvl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b="1" dirty="0" smtClean="0"/>
              <a:t>ЦЕЛЕВЫЕ </a:t>
            </a:r>
            <a:r>
              <a:rPr lang="ru-RU" sz="2000" b="1" dirty="0"/>
              <a:t>КОНЕЧНЫЕ РЕЗУЛЬТАТЫ </a:t>
            </a:r>
            <a:r>
              <a:rPr lang="ru-RU" sz="2000" b="1" u="sng" dirty="0"/>
              <a:t>1 и </a:t>
            </a:r>
            <a:r>
              <a:rPr lang="ru-RU" sz="2000" b="1" u="sng" dirty="0" smtClean="0"/>
              <a:t>3</a:t>
            </a:r>
            <a:endParaRPr lang="en-US" sz="4800" b="1" u="sng" dirty="0" smtClean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pic>
        <p:nvPicPr>
          <p:cNvPr id="7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4025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40259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5">
                    <a:lumMod val="75000"/>
                  </a:schemeClr>
                </a:solidFill>
              </a:rPr>
              <a:t>Выводы по </a:t>
            </a:r>
            <a:r>
              <a:rPr lang="ru-RU" sz="2800" b="1" u="sng" dirty="0">
                <a:solidFill>
                  <a:schemeClr val="accent5">
                    <a:lumMod val="75000"/>
                  </a:schemeClr>
                </a:solidFill>
              </a:rPr>
              <a:t>в</a:t>
            </a:r>
            <a:r>
              <a:rPr lang="ru-RU" sz="2800" b="1" u="sng" dirty="0" smtClean="0">
                <a:solidFill>
                  <a:schemeClr val="accent5">
                    <a:lumMod val="75000"/>
                  </a:schemeClr>
                </a:solidFill>
              </a:rPr>
              <a:t>опросу </a:t>
            </a:r>
            <a:r>
              <a:rPr lang="ru-RU" sz="2800" b="1" u="sng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sz="2400" u="sng" noProof="0" dirty="0"/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Будут ли достигнуты цели Стратегии </a:t>
            </a:r>
            <a:r>
              <a:rPr lang="en-US" sz="2400" dirty="0" smtClean="0">
                <a:solidFill>
                  <a:schemeClr val="tx1"/>
                </a:solidFill>
              </a:rPr>
              <a:t>PEMPAL</a:t>
            </a:r>
            <a:r>
              <a:rPr lang="ru-RU" sz="2400" dirty="0" smtClean="0">
                <a:solidFill>
                  <a:schemeClr val="tx1"/>
                </a:solidFill>
              </a:rPr>
              <a:t> до конца периода ее внедрения?</a:t>
            </a:r>
            <a:endParaRPr lang="en-US" sz="2400" noProof="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r>
              <a:rPr lang="ru-RU" sz="3600" noProof="0" dirty="0" smtClean="0">
                <a:solidFill>
                  <a:srgbClr val="FF0000"/>
                </a:solidFill>
              </a:rPr>
              <a:t>Учитывая приведенные в Отчете результаты промежуточной оценки внедрения Стратегии и рекомендации по улучшению работы – ответ группы: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ДА!</a:t>
            </a:r>
            <a:r>
              <a:rPr lang="ru-RU" sz="3600" noProof="0" dirty="0" smtClean="0">
                <a:solidFill>
                  <a:srgbClr val="FF0000"/>
                </a:solidFill>
              </a:rPr>
              <a:t> </a:t>
            </a:r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400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Выводы по вопросу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  <a:p>
            <a:pPr>
              <a:spcBef>
                <a:spcPts val="0"/>
              </a:spcBef>
            </a:pPr>
            <a:r>
              <a:rPr lang="ru-RU" sz="2000" b="1" u="sng" dirty="0" smtClean="0">
                <a:solidFill>
                  <a:schemeClr val="accent5">
                    <a:lumMod val="75000"/>
                  </a:schemeClr>
                </a:solidFill>
              </a:rPr>
              <a:t>Цель 1:  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Приоритетные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задачи правительств стран-членов в области УГФ рассматриваются в рамках сетевой платформы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УГФ</a:t>
            </a:r>
            <a:endParaRPr lang="en-US" sz="2000" b="1" noProof="0" dirty="0" smtClean="0">
              <a:solidFill>
                <a:schemeClr val="tx1"/>
              </a:solidFill>
            </a:endParaRPr>
          </a:p>
          <a:p>
            <a:pPr algn="l"/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8077200" cy="563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66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8001000" cy="64008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Выводы по вопросу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  <a:p>
            <a:pPr>
              <a:spcBef>
                <a:spcPts val="0"/>
              </a:spcBef>
            </a:pPr>
            <a:r>
              <a:rPr lang="ru-RU" sz="2000" b="1" u="sng" dirty="0">
                <a:solidFill>
                  <a:schemeClr val="accent5">
                    <a:lumMod val="75000"/>
                  </a:schemeClr>
                </a:solidFill>
              </a:rPr>
              <a:t>Цель 3:   Создание и поддержание жизнеспособной в финансовом отношении </a:t>
            </a:r>
            <a:r>
              <a:rPr lang="ru-RU" sz="2000" b="1" u="sng" dirty="0" smtClean="0">
                <a:solidFill>
                  <a:schemeClr val="accent5">
                    <a:lumMod val="75000"/>
                  </a:schemeClr>
                </a:solidFill>
              </a:rPr>
              <a:t>сети</a:t>
            </a:r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marL="514350" indent="-514350" algn="just">
              <a:buAutoNum type="arabicPeriod"/>
            </a:pPr>
            <a:r>
              <a:rPr lang="ru-RU" sz="2800" noProof="0" dirty="0" smtClean="0">
                <a:solidFill>
                  <a:schemeClr val="tx1"/>
                </a:solidFill>
              </a:rPr>
              <a:t>Группа рекомендует начать процесс разработки следующей среднесрочной Стратегии </a:t>
            </a:r>
            <a:r>
              <a:rPr lang="en-US" sz="2800" noProof="0" dirty="0" smtClean="0">
                <a:solidFill>
                  <a:schemeClr val="tx1"/>
                </a:solidFill>
              </a:rPr>
              <a:t>PEMPAL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>
                <a:solidFill>
                  <a:schemeClr val="tx1"/>
                </a:solidFill>
              </a:rPr>
              <a:t>которая способствовала бы дальнейшему развитию сети, </a:t>
            </a:r>
            <a:r>
              <a:rPr lang="ru-RU" sz="2800" u="sng" dirty="0">
                <a:solidFill>
                  <a:schemeClr val="tx1"/>
                </a:solidFill>
              </a:rPr>
              <a:t>уже в начале в 2016г.</a:t>
            </a:r>
            <a:endParaRPr lang="ru-RU" sz="2800" u="sng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800" u="sng" dirty="0" smtClean="0">
                <a:solidFill>
                  <a:schemeClr val="tx1"/>
                </a:solidFill>
              </a:rPr>
              <a:t>Возможные препятствия для внедрения обязательных членских взносов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/>
                </a:solidFill>
              </a:rPr>
              <a:t>PEMPAL </a:t>
            </a:r>
            <a:r>
              <a:rPr lang="ru-RU" sz="2800" i="1" dirty="0" smtClean="0">
                <a:solidFill>
                  <a:schemeClr val="tx1"/>
                </a:solidFill>
              </a:rPr>
              <a:t>не имеет статуса международной организации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chemeClr val="tx1"/>
                </a:solidFill>
              </a:rPr>
              <a:t>Национальные законодательства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chemeClr val="tx1"/>
                </a:solidFill>
              </a:rPr>
              <a:t>Необходимость разработки механизма их внедрения (размер, периодичность, порядок внесения и т.д.)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chemeClr val="tx1"/>
                </a:solidFill>
              </a:rPr>
              <a:t>Сложности связанные с принятием решений на национальном уровне</a:t>
            </a:r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514350" indent="-514350" algn="l">
              <a:buAutoNum type="arabicPeriod"/>
            </a:pP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25146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Основное препятствие для внедрения взносов </a:t>
            </a:r>
            <a:r>
              <a:rPr lang="ru-RU" sz="3200" b="1" dirty="0" smtClean="0"/>
              <a:t>– </a:t>
            </a:r>
            <a:r>
              <a:rPr lang="ru-RU" sz="3200" b="1" u="sng" dirty="0" smtClean="0"/>
              <a:t>уникальная  специфика программы </a:t>
            </a:r>
            <a:r>
              <a:rPr lang="en-US" sz="3200" b="1" u="sng" dirty="0" smtClean="0"/>
              <a:t>PEMPAL</a:t>
            </a:r>
            <a:r>
              <a:rPr lang="ru-RU" sz="3200" b="1" u="sng" dirty="0" smtClean="0"/>
              <a:t> и сама концепция Практикующих Сообществ 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44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Равные условия для участия в работе </a:t>
            </a:r>
            <a:r>
              <a:rPr lang="en-US" dirty="0" smtClean="0"/>
              <a:t>PEMPAL</a:t>
            </a:r>
            <a:r>
              <a:rPr lang="ru-RU" dirty="0"/>
              <a:t>  </a:t>
            </a:r>
            <a:r>
              <a:rPr lang="ru-RU" dirty="0" smtClean="0"/>
              <a:t>для всех стран</a:t>
            </a:r>
          </a:p>
          <a:p>
            <a:r>
              <a:rPr lang="ru-RU" dirty="0" smtClean="0"/>
              <a:t>Доступность ресурсов и продуктов знаний для представителей всех стран</a:t>
            </a:r>
          </a:p>
          <a:p>
            <a:r>
              <a:rPr lang="ru-RU" dirty="0" smtClean="0"/>
              <a:t>Равные возможности для принятия решений по тематике  мероприятий, увязанных с приоритетами стран</a:t>
            </a:r>
          </a:p>
          <a:p>
            <a:r>
              <a:rPr lang="ru-RU" dirty="0" smtClean="0"/>
              <a:t>Обеспечение целевой аудитории и правильного профиля участников мероприятий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Наши предложения по повышению финансовой устойчивости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50292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Внедрение механизма стимулирования делегирования дополнительных участников на мероприятия </a:t>
            </a:r>
            <a:r>
              <a:rPr lang="en-US" dirty="0" smtClean="0"/>
              <a:t>PEMPAL </a:t>
            </a:r>
            <a:r>
              <a:rPr lang="ru-RU" u="sng" dirty="0" smtClean="0"/>
              <a:t>за счет стран членов</a:t>
            </a:r>
          </a:p>
          <a:p>
            <a:pPr algn="just"/>
            <a:r>
              <a:rPr lang="ru-RU" dirty="0" smtClean="0"/>
              <a:t>Исследовать </a:t>
            </a:r>
            <a:r>
              <a:rPr lang="ru-RU" dirty="0"/>
              <a:t>рынок потенциальных доноров и наладить с ними контакты  на </a:t>
            </a:r>
            <a:r>
              <a:rPr lang="ru-RU" u="sng" dirty="0"/>
              <a:t>предмет финансовой поддержки </a:t>
            </a:r>
            <a:r>
              <a:rPr lang="en-US" u="sng" dirty="0" smtClean="0"/>
              <a:t>PEMPAL</a:t>
            </a:r>
            <a:endParaRPr lang="ru-RU" u="sng" dirty="0" smtClean="0"/>
          </a:p>
          <a:p>
            <a:pPr algn="just"/>
            <a:r>
              <a:rPr lang="ru-RU" dirty="0" smtClean="0"/>
              <a:t>Подготовить компанию</a:t>
            </a:r>
            <a:r>
              <a:rPr lang="en-US" dirty="0" smtClean="0"/>
              <a:t>/</a:t>
            </a:r>
            <a:r>
              <a:rPr lang="ru-RU" dirty="0" smtClean="0"/>
              <a:t>маркетинговую стратегию для продвижения </a:t>
            </a:r>
            <a:r>
              <a:rPr lang="ro-RO" dirty="0" smtClean="0"/>
              <a:t>PEMPAL</a:t>
            </a:r>
            <a:r>
              <a:rPr lang="en-US" dirty="0" smtClean="0"/>
              <a:t> </a:t>
            </a:r>
            <a:endParaRPr lang="ru-RU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59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База данных членов </a:t>
            </a:r>
            <a:r>
              <a:rPr lang="en-US" dirty="0" smtClean="0"/>
              <a:t>PEMPAL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85215"/>
            <a:ext cx="8382000" cy="475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Благодарим Вас за внимание!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76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On-screen Show (4:3)</PresentationFormat>
  <Paragraphs>56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Основное препятствие для внедрения взносов – уникальная  специфика программы PEMPAL и сама концепция Практикующих Сообществ </vt:lpstr>
      <vt:lpstr>Наши предложения по повышению финансовой устойчивости </vt:lpstr>
      <vt:lpstr>База данных членов PEMPAL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AVBDellS01</cp:lastModifiedBy>
  <cp:revision>574</cp:revision>
  <cp:lastPrinted>2012-03-11T09:33:36Z</cp:lastPrinted>
  <dcterms:created xsi:type="dcterms:W3CDTF">2012-02-13T09:14:10Z</dcterms:created>
  <dcterms:modified xsi:type="dcterms:W3CDTF">2015-07-17T06:47:24Z</dcterms:modified>
</cp:coreProperties>
</file>