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22" r:id="rId2"/>
    <p:sldId id="426" r:id="rId3"/>
    <p:sldId id="427" r:id="rId4"/>
    <p:sldId id="428" r:id="rId5"/>
    <p:sldId id="434" r:id="rId6"/>
    <p:sldId id="423" r:id="rId7"/>
    <p:sldId id="443" r:id="rId8"/>
    <p:sldId id="435" r:id="rId9"/>
    <p:sldId id="436" r:id="rId10"/>
    <p:sldId id="438" r:id="rId11"/>
    <p:sldId id="441" r:id="rId12"/>
    <p:sldId id="429" r:id="rId13"/>
    <p:sldId id="430" r:id="rId14"/>
    <p:sldId id="433" r:id="rId15"/>
    <p:sldId id="431" r:id="rId16"/>
    <p:sldId id="444" r:id="rId17"/>
    <p:sldId id="432" r:id="rId18"/>
    <p:sldId id="447" r:id="rId19"/>
    <p:sldId id="380" r:id="rId20"/>
    <p:sldId id="442" r:id="rId21"/>
    <p:sldId id="448" r:id="rId22"/>
    <p:sldId id="381" r:id="rId23"/>
    <p:sldId id="449" r:id="rId24"/>
    <p:sldId id="387" r:id="rId25"/>
    <p:sldId id="450" r:id="rId26"/>
    <p:sldId id="388" r:id="rId27"/>
    <p:sldId id="446" r:id="rId28"/>
    <p:sldId id="440" r:id="rId29"/>
    <p:sldId id="445" r:id="rId30"/>
    <p:sldId id="403" r:id="rId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éma alapján készült stílus 1 – 5. jelölőszín">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62" autoAdjust="0"/>
    <p:restoredTop sz="94049" autoAdjust="0"/>
  </p:normalViewPr>
  <p:slideViewPr>
    <p:cSldViewPr>
      <p:cViewPr varScale="1">
        <p:scale>
          <a:sx n="109" d="100"/>
          <a:sy n="109" d="100"/>
        </p:scale>
        <p:origin x="2250"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08850C-9E6F-4F5C-9CF6-0041306D27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D9289F5-FF14-4005-BF2F-AD153480CB41}">
      <dgm:prSet/>
      <dgm:spPr/>
      <dgm:t>
        <a:bodyPr/>
        <a:lstStyle/>
        <a:p>
          <a:pPr rtl="0"/>
          <a:r>
            <a:rPr lang="ro-RO" dirty="0" smtClean="0"/>
            <a:t>Podela zadataka dobro strukturiranim timovima </a:t>
          </a:r>
          <a:endParaRPr lang="en-US" dirty="0"/>
        </a:p>
      </dgm:t>
    </dgm:pt>
    <dgm:pt modelId="{8AB4BD6B-BC13-4200-9A6D-0BB66D92083B}" type="parTrans" cxnId="{F3FCD129-7D21-440D-8DB3-CFE6FAF283D4}">
      <dgm:prSet/>
      <dgm:spPr/>
      <dgm:t>
        <a:bodyPr/>
        <a:lstStyle/>
        <a:p>
          <a:endParaRPr lang="en-US"/>
        </a:p>
      </dgm:t>
    </dgm:pt>
    <dgm:pt modelId="{5C2B80D7-D5CB-411B-97B2-F1D8F7C88B0A}" type="sibTrans" cxnId="{F3FCD129-7D21-440D-8DB3-CFE6FAF283D4}">
      <dgm:prSet/>
      <dgm:spPr/>
      <dgm:t>
        <a:bodyPr/>
        <a:lstStyle/>
        <a:p>
          <a:endParaRPr lang="en-US"/>
        </a:p>
      </dgm:t>
    </dgm:pt>
    <dgm:pt modelId="{4B2777E9-A56E-467C-9474-11CC542CCA30}">
      <dgm:prSet/>
      <dgm:spPr/>
      <dgm:t>
        <a:bodyPr/>
        <a:lstStyle/>
        <a:p>
          <a:pPr rtl="0"/>
          <a:r>
            <a:rPr lang="en-US" dirty="0" smtClean="0"/>
            <a:t>O</a:t>
          </a:r>
          <a:r>
            <a:rPr lang="x-none" dirty="0" smtClean="0"/>
            <a:t>tvorena diskusija i zajedničko donošenje odluka u Izvršnom odboru </a:t>
          </a:r>
          <a:endParaRPr lang="hu-HU" dirty="0"/>
        </a:p>
      </dgm:t>
    </dgm:pt>
    <dgm:pt modelId="{8593C78D-C34D-49C1-B8FD-DFB10F5FF487}" type="parTrans" cxnId="{DD6EC773-7B94-4C57-9CCF-079C50A2CC3E}">
      <dgm:prSet/>
      <dgm:spPr/>
      <dgm:t>
        <a:bodyPr/>
        <a:lstStyle/>
        <a:p>
          <a:endParaRPr lang="en-US"/>
        </a:p>
      </dgm:t>
    </dgm:pt>
    <dgm:pt modelId="{E73B216A-8640-4BBF-B079-97D523254AA0}" type="sibTrans" cxnId="{DD6EC773-7B94-4C57-9CCF-079C50A2CC3E}">
      <dgm:prSet/>
      <dgm:spPr/>
      <dgm:t>
        <a:bodyPr/>
        <a:lstStyle/>
        <a:p>
          <a:endParaRPr lang="en-US"/>
        </a:p>
      </dgm:t>
    </dgm:pt>
    <dgm:pt modelId="{3E2E033F-C6DD-40D8-B953-B82136D6E510}">
      <dgm:prSet/>
      <dgm:spPr/>
      <dgm:t>
        <a:bodyPr/>
        <a:lstStyle/>
        <a:p>
          <a:pPr rtl="0"/>
          <a:r>
            <a:rPr lang="x-none" dirty="0" smtClean="0"/>
            <a:t>Dobro rukovodstvo u radnim grupama i saradnja sa stručnjacima </a:t>
          </a:r>
          <a:endParaRPr lang="en-US" dirty="0"/>
        </a:p>
      </dgm:t>
    </dgm:pt>
    <dgm:pt modelId="{474884BD-C880-434E-851D-68597BE10088}" type="parTrans" cxnId="{7F3CCF57-FBD2-4224-A98B-1930952893C4}">
      <dgm:prSet/>
      <dgm:spPr/>
      <dgm:t>
        <a:bodyPr/>
        <a:lstStyle/>
        <a:p>
          <a:endParaRPr lang="en-US"/>
        </a:p>
      </dgm:t>
    </dgm:pt>
    <dgm:pt modelId="{49013D79-C5E8-4273-B2CC-AC9760503CB0}" type="sibTrans" cxnId="{7F3CCF57-FBD2-4224-A98B-1930952893C4}">
      <dgm:prSet/>
      <dgm:spPr/>
      <dgm:t>
        <a:bodyPr/>
        <a:lstStyle/>
        <a:p>
          <a:endParaRPr lang="en-US"/>
        </a:p>
      </dgm:t>
    </dgm:pt>
    <dgm:pt modelId="{7B375573-557D-495B-A1F2-E3B2A838F4AF}">
      <dgm:prSet/>
      <dgm:spPr/>
      <dgm:t>
        <a:bodyPr/>
        <a:lstStyle/>
        <a:p>
          <a:pPr rtl="0"/>
          <a:r>
            <a:rPr lang="ro-RO" dirty="0" smtClean="0"/>
            <a:t>Grupe (podrške) za fasilitaciju rada Zajednice </a:t>
          </a:r>
          <a:endParaRPr lang="en-US" dirty="0"/>
        </a:p>
      </dgm:t>
    </dgm:pt>
    <dgm:pt modelId="{A389EEEB-6681-4CAE-8E57-8D26A62497D2}" type="parTrans" cxnId="{64D3FD4B-427C-4EEF-AEC2-A231AF65DE1E}">
      <dgm:prSet/>
      <dgm:spPr/>
      <dgm:t>
        <a:bodyPr/>
        <a:lstStyle/>
        <a:p>
          <a:endParaRPr lang="en-US"/>
        </a:p>
      </dgm:t>
    </dgm:pt>
    <dgm:pt modelId="{37A69102-54C8-4AED-A76A-0612EF5C5A81}" type="sibTrans" cxnId="{64D3FD4B-427C-4EEF-AEC2-A231AF65DE1E}">
      <dgm:prSet/>
      <dgm:spPr/>
      <dgm:t>
        <a:bodyPr/>
        <a:lstStyle/>
        <a:p>
          <a:endParaRPr lang="en-US"/>
        </a:p>
      </dgm:t>
    </dgm:pt>
    <dgm:pt modelId="{5D71B9D5-2C83-4D62-B4DC-7870BBD81BC5}" type="pres">
      <dgm:prSet presAssocID="{3508850C-9E6F-4F5C-9CF6-0041306D27B2}" presName="linear" presStyleCnt="0">
        <dgm:presLayoutVars>
          <dgm:animLvl val="lvl"/>
          <dgm:resizeHandles val="exact"/>
        </dgm:presLayoutVars>
      </dgm:prSet>
      <dgm:spPr/>
      <dgm:t>
        <a:bodyPr/>
        <a:lstStyle/>
        <a:p>
          <a:endParaRPr lang="en-US"/>
        </a:p>
      </dgm:t>
    </dgm:pt>
    <dgm:pt modelId="{8199D367-E491-4110-8FEF-7A127C54CD6D}" type="pres">
      <dgm:prSet presAssocID="{2D9289F5-FF14-4005-BF2F-AD153480CB41}" presName="parentText" presStyleLbl="node1" presStyleIdx="0" presStyleCnt="4">
        <dgm:presLayoutVars>
          <dgm:chMax val="0"/>
          <dgm:bulletEnabled val="1"/>
        </dgm:presLayoutVars>
      </dgm:prSet>
      <dgm:spPr/>
      <dgm:t>
        <a:bodyPr/>
        <a:lstStyle/>
        <a:p>
          <a:endParaRPr lang="en-US"/>
        </a:p>
      </dgm:t>
    </dgm:pt>
    <dgm:pt modelId="{272D2D39-F5C4-4A30-A93B-0FEC604105E4}" type="pres">
      <dgm:prSet presAssocID="{5C2B80D7-D5CB-411B-97B2-F1D8F7C88B0A}" presName="spacer" presStyleCnt="0"/>
      <dgm:spPr/>
    </dgm:pt>
    <dgm:pt modelId="{E961BA60-B70F-4B37-83CC-677E7E44227D}" type="pres">
      <dgm:prSet presAssocID="{4B2777E9-A56E-467C-9474-11CC542CCA30}" presName="parentText" presStyleLbl="node1" presStyleIdx="1" presStyleCnt="4">
        <dgm:presLayoutVars>
          <dgm:chMax val="0"/>
          <dgm:bulletEnabled val="1"/>
        </dgm:presLayoutVars>
      </dgm:prSet>
      <dgm:spPr/>
      <dgm:t>
        <a:bodyPr/>
        <a:lstStyle/>
        <a:p>
          <a:endParaRPr lang="en-US"/>
        </a:p>
      </dgm:t>
    </dgm:pt>
    <dgm:pt modelId="{5F204304-5733-4FB1-B609-9980E176EDC7}" type="pres">
      <dgm:prSet presAssocID="{E73B216A-8640-4BBF-B079-97D523254AA0}" presName="spacer" presStyleCnt="0"/>
      <dgm:spPr/>
    </dgm:pt>
    <dgm:pt modelId="{745320E0-12AF-40B5-BF02-5E4B369ABB75}" type="pres">
      <dgm:prSet presAssocID="{3E2E033F-C6DD-40D8-B953-B82136D6E510}" presName="parentText" presStyleLbl="node1" presStyleIdx="2" presStyleCnt="4">
        <dgm:presLayoutVars>
          <dgm:chMax val="0"/>
          <dgm:bulletEnabled val="1"/>
        </dgm:presLayoutVars>
      </dgm:prSet>
      <dgm:spPr/>
      <dgm:t>
        <a:bodyPr/>
        <a:lstStyle/>
        <a:p>
          <a:endParaRPr lang="en-US"/>
        </a:p>
      </dgm:t>
    </dgm:pt>
    <dgm:pt modelId="{8CFED8B0-2851-4728-89AC-5D19EC52C5FC}" type="pres">
      <dgm:prSet presAssocID="{49013D79-C5E8-4273-B2CC-AC9760503CB0}" presName="spacer" presStyleCnt="0"/>
      <dgm:spPr/>
    </dgm:pt>
    <dgm:pt modelId="{769165E6-EFE5-4872-9C5F-58CA59F8586B}" type="pres">
      <dgm:prSet presAssocID="{7B375573-557D-495B-A1F2-E3B2A838F4AF}" presName="parentText" presStyleLbl="node1" presStyleIdx="3" presStyleCnt="4">
        <dgm:presLayoutVars>
          <dgm:chMax val="0"/>
          <dgm:bulletEnabled val="1"/>
        </dgm:presLayoutVars>
      </dgm:prSet>
      <dgm:spPr/>
      <dgm:t>
        <a:bodyPr/>
        <a:lstStyle/>
        <a:p>
          <a:endParaRPr lang="en-US"/>
        </a:p>
      </dgm:t>
    </dgm:pt>
  </dgm:ptLst>
  <dgm:cxnLst>
    <dgm:cxn modelId="{67F9239E-5B87-4342-8576-2F05C7A1376D}" type="presOf" srcId="{7B375573-557D-495B-A1F2-E3B2A838F4AF}" destId="{769165E6-EFE5-4872-9C5F-58CA59F8586B}" srcOrd="0" destOrd="0" presId="urn:microsoft.com/office/officeart/2005/8/layout/vList2"/>
    <dgm:cxn modelId="{F3FCD129-7D21-440D-8DB3-CFE6FAF283D4}" srcId="{3508850C-9E6F-4F5C-9CF6-0041306D27B2}" destId="{2D9289F5-FF14-4005-BF2F-AD153480CB41}" srcOrd="0" destOrd="0" parTransId="{8AB4BD6B-BC13-4200-9A6D-0BB66D92083B}" sibTransId="{5C2B80D7-D5CB-411B-97B2-F1D8F7C88B0A}"/>
    <dgm:cxn modelId="{42408548-9ABE-42AE-A28D-35794D5BB2BC}" type="presOf" srcId="{3508850C-9E6F-4F5C-9CF6-0041306D27B2}" destId="{5D71B9D5-2C83-4D62-B4DC-7870BBD81BC5}" srcOrd="0" destOrd="0" presId="urn:microsoft.com/office/officeart/2005/8/layout/vList2"/>
    <dgm:cxn modelId="{031C32CA-A442-4AAE-81EA-1C3AADD7B3BF}" type="presOf" srcId="{2D9289F5-FF14-4005-BF2F-AD153480CB41}" destId="{8199D367-E491-4110-8FEF-7A127C54CD6D}" srcOrd="0" destOrd="0" presId="urn:microsoft.com/office/officeart/2005/8/layout/vList2"/>
    <dgm:cxn modelId="{7F3CCF57-FBD2-4224-A98B-1930952893C4}" srcId="{3508850C-9E6F-4F5C-9CF6-0041306D27B2}" destId="{3E2E033F-C6DD-40D8-B953-B82136D6E510}" srcOrd="2" destOrd="0" parTransId="{474884BD-C880-434E-851D-68597BE10088}" sibTransId="{49013D79-C5E8-4273-B2CC-AC9760503CB0}"/>
    <dgm:cxn modelId="{862DE741-D05D-4340-B299-339EDC0376CF}" type="presOf" srcId="{3E2E033F-C6DD-40D8-B953-B82136D6E510}" destId="{745320E0-12AF-40B5-BF02-5E4B369ABB75}" srcOrd="0" destOrd="0" presId="urn:microsoft.com/office/officeart/2005/8/layout/vList2"/>
    <dgm:cxn modelId="{438184B2-89BB-4961-83DA-BEBBCD37649F}" type="presOf" srcId="{4B2777E9-A56E-467C-9474-11CC542CCA30}" destId="{E961BA60-B70F-4B37-83CC-677E7E44227D}" srcOrd="0" destOrd="0" presId="urn:microsoft.com/office/officeart/2005/8/layout/vList2"/>
    <dgm:cxn modelId="{64D3FD4B-427C-4EEF-AEC2-A231AF65DE1E}" srcId="{3508850C-9E6F-4F5C-9CF6-0041306D27B2}" destId="{7B375573-557D-495B-A1F2-E3B2A838F4AF}" srcOrd="3" destOrd="0" parTransId="{A389EEEB-6681-4CAE-8E57-8D26A62497D2}" sibTransId="{37A69102-54C8-4AED-A76A-0612EF5C5A81}"/>
    <dgm:cxn modelId="{DD6EC773-7B94-4C57-9CCF-079C50A2CC3E}" srcId="{3508850C-9E6F-4F5C-9CF6-0041306D27B2}" destId="{4B2777E9-A56E-467C-9474-11CC542CCA30}" srcOrd="1" destOrd="0" parTransId="{8593C78D-C34D-49C1-B8FD-DFB10F5FF487}" sibTransId="{E73B216A-8640-4BBF-B079-97D523254AA0}"/>
    <dgm:cxn modelId="{9E3553E8-1FA0-4233-9E4F-CDDBB1A8D2FB}" type="presParOf" srcId="{5D71B9D5-2C83-4D62-B4DC-7870BBD81BC5}" destId="{8199D367-E491-4110-8FEF-7A127C54CD6D}" srcOrd="0" destOrd="0" presId="urn:microsoft.com/office/officeart/2005/8/layout/vList2"/>
    <dgm:cxn modelId="{70C336AB-BFE9-40E7-AAFE-A8DEA2FE09E7}" type="presParOf" srcId="{5D71B9D5-2C83-4D62-B4DC-7870BBD81BC5}" destId="{272D2D39-F5C4-4A30-A93B-0FEC604105E4}" srcOrd="1" destOrd="0" presId="urn:microsoft.com/office/officeart/2005/8/layout/vList2"/>
    <dgm:cxn modelId="{8216E51E-7EC4-4CB1-AAE2-368FB8FA8867}" type="presParOf" srcId="{5D71B9D5-2C83-4D62-B4DC-7870BBD81BC5}" destId="{E961BA60-B70F-4B37-83CC-677E7E44227D}" srcOrd="2" destOrd="0" presId="urn:microsoft.com/office/officeart/2005/8/layout/vList2"/>
    <dgm:cxn modelId="{EB9B99C7-4276-4B51-817A-EA01408E50A7}" type="presParOf" srcId="{5D71B9D5-2C83-4D62-B4DC-7870BBD81BC5}" destId="{5F204304-5733-4FB1-B609-9980E176EDC7}" srcOrd="3" destOrd="0" presId="urn:microsoft.com/office/officeart/2005/8/layout/vList2"/>
    <dgm:cxn modelId="{84C21600-A8BB-4FEE-87F7-00ACAA984CB8}" type="presParOf" srcId="{5D71B9D5-2C83-4D62-B4DC-7870BBD81BC5}" destId="{745320E0-12AF-40B5-BF02-5E4B369ABB75}" srcOrd="4" destOrd="0" presId="urn:microsoft.com/office/officeart/2005/8/layout/vList2"/>
    <dgm:cxn modelId="{143A1847-45AC-4081-8B4E-6567510493ED}" type="presParOf" srcId="{5D71B9D5-2C83-4D62-B4DC-7870BBD81BC5}" destId="{8CFED8B0-2851-4728-89AC-5D19EC52C5FC}" srcOrd="5" destOrd="0" presId="urn:microsoft.com/office/officeart/2005/8/layout/vList2"/>
    <dgm:cxn modelId="{8B638E09-3AD1-4EF7-9ECC-8F746E3963B7}" type="presParOf" srcId="{5D71B9D5-2C83-4D62-B4DC-7870BBD81BC5}" destId="{769165E6-EFE5-4872-9C5F-58CA59F8586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0DE509-A790-47B0-8C41-C2F21191AEC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EC141F9-EBBE-463B-8001-3F82A9F0F93C}">
      <dgm:prSet phldrT="[Text]"/>
      <dgm:spPr/>
      <dgm:t>
        <a:bodyPr/>
        <a:lstStyle/>
        <a:p>
          <a:r>
            <a:rPr lang="en-US" dirty="0" err="1" smtClean="0"/>
            <a:t>Plenar</a:t>
          </a:r>
          <a:r>
            <a:rPr lang="x-none" dirty="0" smtClean="0"/>
            <a:t>ni sastanak </a:t>
          </a:r>
          <a:endParaRPr lang="en-US" dirty="0"/>
        </a:p>
      </dgm:t>
    </dgm:pt>
    <dgm:pt modelId="{4D91290A-4A70-4129-8303-3EECDD2B0B29}" type="parTrans" cxnId="{2C0E99AC-5831-4C09-B9B0-F7B8BDF3CF37}">
      <dgm:prSet/>
      <dgm:spPr/>
      <dgm:t>
        <a:bodyPr/>
        <a:lstStyle/>
        <a:p>
          <a:endParaRPr lang="en-US"/>
        </a:p>
      </dgm:t>
    </dgm:pt>
    <dgm:pt modelId="{E195A6E4-20FC-4A14-AB05-79C0F0A3DAC5}" type="sibTrans" cxnId="{2C0E99AC-5831-4C09-B9B0-F7B8BDF3CF37}">
      <dgm:prSet/>
      <dgm:spPr/>
      <dgm:t>
        <a:bodyPr/>
        <a:lstStyle/>
        <a:p>
          <a:endParaRPr lang="en-US"/>
        </a:p>
      </dgm:t>
    </dgm:pt>
    <dgm:pt modelId="{AFD718D0-9700-44DB-BB22-B67A67E3CC38}">
      <dgm:prSet phldrT="[Text]"/>
      <dgm:spPr/>
      <dgm:t>
        <a:bodyPr/>
        <a:lstStyle/>
        <a:p>
          <a:r>
            <a:rPr kumimoji="0" lang="x-none"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Na </a:t>
          </a:r>
          <a:r>
            <a:rPr kumimoji="0" lang="en-US" b="1" i="1"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2</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x-none"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lenar</a:t>
          </a:r>
          <a:r>
            <a:rPr kumimoji="0" lang="x-none"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a:t>
          </a:r>
          <a:r>
            <a:rPr kumimoji="0" lang="x-none"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sastanaka je učestvovalo približno </a:t>
          </a:r>
          <a:r>
            <a:rPr kumimoji="0" lang="en-US" b="1" i="1"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166</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x-none"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učesnika </a:t>
          </a:r>
          <a:endParaRPr lang="en-US" dirty="0"/>
        </a:p>
      </dgm:t>
    </dgm:pt>
    <dgm:pt modelId="{5EC0ADC9-1D4D-480D-AACC-AD52222A963D}" type="parTrans" cxnId="{D7960663-0049-4E53-97FB-3F0667A8F2B1}">
      <dgm:prSet/>
      <dgm:spPr/>
      <dgm:t>
        <a:bodyPr/>
        <a:lstStyle/>
        <a:p>
          <a:endParaRPr lang="en-US"/>
        </a:p>
      </dgm:t>
    </dgm:pt>
    <dgm:pt modelId="{7CD68708-C5CD-4C12-B5D5-D43CA0FC0BF6}" type="sibTrans" cxnId="{D7960663-0049-4E53-97FB-3F0667A8F2B1}">
      <dgm:prSet/>
      <dgm:spPr/>
      <dgm:t>
        <a:bodyPr/>
        <a:lstStyle/>
        <a:p>
          <a:endParaRPr lang="en-US"/>
        </a:p>
      </dgm:t>
    </dgm:pt>
    <dgm:pt modelId="{3CE43893-2EA1-4E89-92AD-CD75F8D882FF}">
      <dgm:prSet phldrT="[Text]"/>
      <dgm:spPr/>
      <dgm:t>
        <a:bodyPr/>
        <a:lstStyle/>
        <a:p>
          <a:r>
            <a:rPr lang="x-none" dirty="0" smtClean="0"/>
            <a:t>Radna gurpa </a:t>
          </a:r>
          <a:endParaRPr lang="en-US" dirty="0"/>
        </a:p>
      </dgm:t>
    </dgm:pt>
    <dgm:pt modelId="{4E29FD88-F4D7-4451-9E56-1A691741EAEC}" type="parTrans" cxnId="{54277F62-DA5E-40C3-A33C-A07A59B1D69D}">
      <dgm:prSet/>
      <dgm:spPr/>
      <dgm:t>
        <a:bodyPr/>
        <a:lstStyle/>
        <a:p>
          <a:endParaRPr lang="en-US"/>
        </a:p>
      </dgm:t>
    </dgm:pt>
    <dgm:pt modelId="{C6FDEC54-7D91-4DFD-B81B-F705F1026DD8}" type="sibTrans" cxnId="{54277F62-DA5E-40C3-A33C-A07A59B1D69D}">
      <dgm:prSet/>
      <dgm:spPr/>
      <dgm:t>
        <a:bodyPr/>
        <a:lstStyle/>
        <a:p>
          <a:endParaRPr lang="en-US"/>
        </a:p>
      </dgm:t>
    </dgm:pt>
    <dgm:pt modelId="{67FB0C51-ED74-4D26-A98C-F70B62A1E9E4}">
      <dgm:prSet phldrT="[Text]"/>
      <dgm:spPr/>
      <dgm:t>
        <a:bodyPr/>
        <a:lstStyle/>
        <a:p>
          <a:r>
            <a:rPr kumimoji="0" lang="x-none"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Na </a:t>
          </a:r>
          <a:r>
            <a:rPr kumimoji="0" lang="en-US" b="1" i="1"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13</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x-none"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sastanaka radnih grupa je učestvovalo približno </a:t>
          </a:r>
          <a:r>
            <a:rPr kumimoji="0" lang="en-US" b="1" i="1"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489</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x-none"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učesnika </a:t>
          </a:r>
          <a:endParaRPr lang="en-US" dirty="0"/>
        </a:p>
      </dgm:t>
    </dgm:pt>
    <dgm:pt modelId="{624D5673-2160-48CE-9F5D-646617AAF65D}" type="parTrans" cxnId="{EC2A2DA7-14C4-4726-A4FC-411664D406D3}">
      <dgm:prSet/>
      <dgm:spPr/>
      <dgm:t>
        <a:bodyPr/>
        <a:lstStyle/>
        <a:p>
          <a:endParaRPr lang="en-US"/>
        </a:p>
      </dgm:t>
    </dgm:pt>
    <dgm:pt modelId="{E58C3959-9EA8-4305-AA4F-3E282C1729CF}" type="sibTrans" cxnId="{EC2A2DA7-14C4-4726-A4FC-411664D406D3}">
      <dgm:prSet/>
      <dgm:spPr/>
      <dgm:t>
        <a:bodyPr/>
        <a:lstStyle/>
        <a:p>
          <a:endParaRPr lang="en-US"/>
        </a:p>
      </dgm:t>
    </dgm:pt>
    <dgm:pt modelId="{DBDD0275-6FBF-4ABE-8129-0070498EDFB0}">
      <dgm:prSet phldrT="[Text]"/>
      <dgm:spPr/>
      <dgm:t>
        <a:bodyPr/>
        <a:lstStyle/>
        <a:p>
          <a:r>
            <a:rPr lang="en-US" dirty="0" smtClean="0"/>
            <a:t>Video </a:t>
          </a:r>
          <a:r>
            <a:rPr lang="x-none" dirty="0" smtClean="0"/>
            <a:t>konferencije </a:t>
          </a:r>
          <a:endParaRPr lang="en-US" dirty="0"/>
        </a:p>
      </dgm:t>
    </dgm:pt>
    <dgm:pt modelId="{7C5CBF86-306E-46BD-90CD-725C1301463B}" type="parTrans" cxnId="{818F289D-787F-4116-B998-90A2A4DF021D}">
      <dgm:prSet/>
      <dgm:spPr/>
      <dgm:t>
        <a:bodyPr/>
        <a:lstStyle/>
        <a:p>
          <a:endParaRPr lang="en-US"/>
        </a:p>
      </dgm:t>
    </dgm:pt>
    <dgm:pt modelId="{302D5CAD-159C-473C-AF6F-03B2C1D5E100}" type="sibTrans" cxnId="{818F289D-787F-4116-B998-90A2A4DF021D}">
      <dgm:prSet/>
      <dgm:spPr/>
      <dgm:t>
        <a:bodyPr/>
        <a:lstStyle/>
        <a:p>
          <a:endParaRPr lang="en-US"/>
        </a:p>
      </dgm:t>
    </dgm:pt>
    <dgm:pt modelId="{315CD117-89B2-42F7-B80C-C46AE92A0877}">
      <dgm:prSet phldrT="[Text]"/>
      <dgm:spPr/>
      <dgm:t>
        <a:bodyPr/>
        <a:lstStyle/>
        <a:p>
          <a:r>
            <a:rPr kumimoji="0" lang="x-none"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Na </a:t>
          </a:r>
          <a:r>
            <a:rPr kumimoji="0" lang="en-US" b="1" i="1"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10</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video </a:t>
          </a:r>
          <a:r>
            <a:rPr kumimoji="0" lang="x-none"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konferencija je prisustvovalo približno </a:t>
          </a:r>
          <a:r>
            <a:rPr kumimoji="0" lang="en-US" b="1" i="1"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58</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x-none"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učesnika </a:t>
          </a:r>
          <a:endParaRPr lang="en-US" dirty="0"/>
        </a:p>
      </dgm:t>
    </dgm:pt>
    <dgm:pt modelId="{C26593DC-DA61-402B-AFE2-03633CE0E3B6}" type="parTrans" cxnId="{F8E5B8BF-8924-4844-B890-17719775D114}">
      <dgm:prSet/>
      <dgm:spPr/>
      <dgm:t>
        <a:bodyPr/>
        <a:lstStyle/>
        <a:p>
          <a:endParaRPr lang="en-US"/>
        </a:p>
      </dgm:t>
    </dgm:pt>
    <dgm:pt modelId="{36100CD9-CCEA-4D1B-B64F-DD5F22FF3398}" type="sibTrans" cxnId="{F8E5B8BF-8924-4844-B890-17719775D114}">
      <dgm:prSet/>
      <dgm:spPr/>
      <dgm:t>
        <a:bodyPr/>
        <a:lstStyle/>
        <a:p>
          <a:endParaRPr lang="en-US"/>
        </a:p>
      </dgm:t>
    </dgm:pt>
    <dgm:pt modelId="{1C8A91D6-6218-49D2-B0B9-653C9B4B8032}">
      <dgm:prSet phldrT="[Text]"/>
      <dgm:spPr/>
      <dgm:t>
        <a:bodyPr/>
        <a:lstStyle/>
        <a:p>
          <a:r>
            <a:rPr lang="en-US" dirty="0" smtClean="0"/>
            <a:t>Stud</a:t>
          </a:r>
          <a:r>
            <a:rPr lang="x-none" dirty="0" smtClean="0"/>
            <a:t>ijske posete </a:t>
          </a:r>
          <a:endParaRPr lang="en-US" dirty="0" smtClean="0"/>
        </a:p>
      </dgm:t>
    </dgm:pt>
    <dgm:pt modelId="{FF8AE73E-965D-4C8E-9665-005AEBD00B19}" type="parTrans" cxnId="{04BCEF5A-CAE8-41B2-9BC1-82A1FBCA0CE1}">
      <dgm:prSet/>
      <dgm:spPr/>
      <dgm:t>
        <a:bodyPr/>
        <a:lstStyle/>
        <a:p>
          <a:endParaRPr lang="en-US"/>
        </a:p>
      </dgm:t>
    </dgm:pt>
    <dgm:pt modelId="{74F09DB0-4F97-49F0-8309-8FE1F0BFF1F7}" type="sibTrans" cxnId="{04BCEF5A-CAE8-41B2-9BC1-82A1FBCA0CE1}">
      <dgm:prSet/>
      <dgm:spPr/>
      <dgm:t>
        <a:bodyPr/>
        <a:lstStyle/>
        <a:p>
          <a:endParaRPr lang="en-US"/>
        </a:p>
      </dgm:t>
    </dgm:pt>
    <dgm:pt modelId="{4F792AC1-70F6-43AE-8273-5D58238B8559}">
      <dgm:prSet phldrT="[Text]"/>
      <dgm:spPr/>
      <dgm:t>
        <a:bodyPr/>
        <a:lstStyle/>
        <a:p>
          <a:r>
            <a:rPr lang="x-none" b="1" i="1" u="sng" dirty="0" smtClean="0">
              <a:solidFill>
                <a:schemeClr val="tx1"/>
              </a:solidFill>
            </a:rPr>
            <a:t>Stotine</a:t>
          </a:r>
          <a:r>
            <a:rPr lang="en-US" b="1" u="none" dirty="0" smtClean="0">
              <a:solidFill>
                <a:schemeClr val="tx1"/>
              </a:solidFill>
            </a:rPr>
            <a:t> </a:t>
          </a:r>
          <a:r>
            <a:rPr lang="en-US" b="0" u="none" dirty="0" smtClean="0">
              <a:solidFill>
                <a:schemeClr val="tx1"/>
              </a:solidFill>
            </a:rPr>
            <a:t>pre</a:t>
          </a:r>
          <a:r>
            <a:rPr lang="x-none" b="0" u="none" dirty="0" smtClean="0">
              <a:solidFill>
                <a:schemeClr val="tx1"/>
              </a:solidFill>
            </a:rPr>
            <a:t>zentacija i evaluacionih anketa, </a:t>
          </a:r>
          <a:r>
            <a:rPr lang="en-US" b="1" u="sng" dirty="0" smtClean="0">
              <a:solidFill>
                <a:schemeClr val="tx1"/>
              </a:solidFill>
            </a:rPr>
            <a:t>h</a:t>
          </a:r>
          <a:r>
            <a:rPr lang="x-none" b="1" u="sng" dirty="0" smtClean="0">
              <a:solidFill>
                <a:schemeClr val="tx1"/>
              </a:solidFill>
            </a:rPr>
            <a:t>iljade </a:t>
          </a:r>
          <a:r>
            <a:rPr lang="en-US" b="0" u="none" dirty="0" smtClean="0">
              <a:solidFill>
                <a:schemeClr val="tx1"/>
              </a:solidFill>
            </a:rPr>
            <a:t>e-mail</a:t>
          </a:r>
          <a:r>
            <a:rPr lang="x-none" b="0" u="none" dirty="0" smtClean="0">
              <a:solidFill>
                <a:schemeClr val="tx1"/>
              </a:solidFill>
            </a:rPr>
            <a:t>ova</a:t>
          </a:r>
          <a:r>
            <a:rPr lang="en-US" b="0" u="none" dirty="0" smtClean="0">
              <a:solidFill>
                <a:schemeClr val="tx1"/>
              </a:solidFill>
            </a:rPr>
            <a:t>, wiki-post</a:t>
          </a:r>
          <a:r>
            <a:rPr lang="x-none" b="0" u="none" dirty="0" smtClean="0">
              <a:solidFill>
                <a:schemeClr val="tx1"/>
              </a:solidFill>
            </a:rPr>
            <a:t>ova i odgovorenih pitanja </a:t>
          </a:r>
          <a:r>
            <a:rPr lang="en-US" b="0" u="none" dirty="0" smtClean="0">
              <a:solidFill>
                <a:schemeClr val="tx1"/>
              </a:solidFill>
            </a:rPr>
            <a:t>… </a:t>
          </a:r>
          <a:endParaRPr lang="en-US" dirty="0" smtClean="0"/>
        </a:p>
      </dgm:t>
    </dgm:pt>
    <dgm:pt modelId="{8E8C4645-E7EB-4500-A852-675B77BEE9F1}" type="parTrans" cxnId="{6380550E-B12B-40A7-B9FC-B720ECC1DCBD}">
      <dgm:prSet/>
      <dgm:spPr/>
      <dgm:t>
        <a:bodyPr/>
        <a:lstStyle/>
        <a:p>
          <a:endParaRPr lang="en-US"/>
        </a:p>
      </dgm:t>
    </dgm:pt>
    <dgm:pt modelId="{3BA8C03D-5FE5-482A-8BE2-8BBD5964F8FE}" type="sibTrans" cxnId="{6380550E-B12B-40A7-B9FC-B720ECC1DCBD}">
      <dgm:prSet/>
      <dgm:spPr/>
      <dgm:t>
        <a:bodyPr/>
        <a:lstStyle/>
        <a:p>
          <a:endParaRPr lang="en-US"/>
        </a:p>
      </dgm:t>
    </dgm:pt>
    <dgm:pt modelId="{195E0A5E-2786-4822-BD72-EAE7036CA96B}">
      <dgm:prSet phldrT="[Text]"/>
      <dgm:spPr/>
      <dgm:t>
        <a:bodyPr/>
        <a:lstStyle/>
        <a:p>
          <a:r>
            <a:rPr kumimoji="0" lang="x-none"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Na </a:t>
          </a:r>
          <a:r>
            <a:rPr kumimoji="0" lang="en-US" b="1" i="1"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5</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stud</a:t>
          </a:r>
          <a:r>
            <a:rPr kumimoji="0" lang="x-none"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ijsk</a:t>
          </a:r>
          <a:r>
            <a:rPr kumimoji="0" lang="en-US"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ih</a:t>
          </a:r>
          <a:r>
            <a:rPr kumimoji="0" lang="x-none"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poset</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 </a:t>
          </a:r>
          <a:r>
            <a:rPr kumimoji="0" lang="x-none"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je učestvovalo približno </a:t>
          </a:r>
          <a:r>
            <a:rPr kumimoji="0" lang="en-US"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70</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x-none"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učesnika </a:t>
          </a:r>
          <a:endParaRPr lang="en-US" dirty="0" smtClean="0"/>
        </a:p>
      </dgm:t>
    </dgm:pt>
    <dgm:pt modelId="{C0DE010E-CC00-45CB-B853-233FA5C38C80}" type="parTrans" cxnId="{080756C7-A6D2-44ED-A272-E6CF564C4FEB}">
      <dgm:prSet/>
      <dgm:spPr/>
      <dgm:t>
        <a:bodyPr/>
        <a:lstStyle/>
        <a:p>
          <a:endParaRPr lang="en-US"/>
        </a:p>
      </dgm:t>
    </dgm:pt>
    <dgm:pt modelId="{B73EC7A7-0C02-4326-9F7B-2063EFE7700E}" type="sibTrans" cxnId="{080756C7-A6D2-44ED-A272-E6CF564C4FEB}">
      <dgm:prSet/>
      <dgm:spPr/>
      <dgm:t>
        <a:bodyPr/>
        <a:lstStyle/>
        <a:p>
          <a:endParaRPr lang="en-US"/>
        </a:p>
      </dgm:t>
    </dgm:pt>
    <dgm:pt modelId="{94988210-8323-421E-A479-4E86E1C9D3A2}">
      <dgm:prSet phldrT="[Text]"/>
      <dgm:spPr/>
      <dgm:t>
        <a:bodyPr/>
        <a:lstStyle/>
        <a:p>
          <a:r>
            <a:rPr lang="en-US" dirty="0" smtClean="0"/>
            <a:t>O</a:t>
          </a:r>
          <a:r>
            <a:rPr lang="x-none" dirty="0" smtClean="0"/>
            <a:t>stalo </a:t>
          </a:r>
          <a:endParaRPr lang="en-US" dirty="0" smtClean="0"/>
        </a:p>
      </dgm:t>
    </dgm:pt>
    <dgm:pt modelId="{81C52EE2-E10A-47EC-91D7-42E4FA3D0B0A}" type="parTrans" cxnId="{938383EA-7B0C-4DB0-B243-1179428830C9}">
      <dgm:prSet/>
      <dgm:spPr/>
      <dgm:t>
        <a:bodyPr/>
        <a:lstStyle/>
        <a:p>
          <a:endParaRPr lang="en-US"/>
        </a:p>
      </dgm:t>
    </dgm:pt>
    <dgm:pt modelId="{A4503B4E-2A0B-419E-B9A5-57EEB422639E}" type="sibTrans" cxnId="{938383EA-7B0C-4DB0-B243-1179428830C9}">
      <dgm:prSet/>
      <dgm:spPr/>
      <dgm:t>
        <a:bodyPr/>
        <a:lstStyle/>
        <a:p>
          <a:endParaRPr lang="en-US"/>
        </a:p>
      </dgm:t>
    </dgm:pt>
    <dgm:pt modelId="{72521C0A-9424-4973-88AA-E5BD45C09645}" type="pres">
      <dgm:prSet presAssocID="{560DE509-A790-47B0-8C41-C2F21191AECB}" presName="Name0" presStyleCnt="0">
        <dgm:presLayoutVars>
          <dgm:dir/>
          <dgm:animLvl val="lvl"/>
          <dgm:resizeHandles val="exact"/>
        </dgm:presLayoutVars>
      </dgm:prSet>
      <dgm:spPr/>
      <dgm:t>
        <a:bodyPr/>
        <a:lstStyle/>
        <a:p>
          <a:endParaRPr lang="en-US"/>
        </a:p>
      </dgm:t>
    </dgm:pt>
    <dgm:pt modelId="{DC9D05E0-5F57-4C54-B151-003229A6BC8C}" type="pres">
      <dgm:prSet presAssocID="{FEC141F9-EBBE-463B-8001-3F82A9F0F93C}" presName="linNode" presStyleCnt="0"/>
      <dgm:spPr/>
    </dgm:pt>
    <dgm:pt modelId="{4F00D0B0-AEDC-4942-9F02-818DD9FE5C56}" type="pres">
      <dgm:prSet presAssocID="{FEC141F9-EBBE-463B-8001-3F82A9F0F93C}" presName="parentText" presStyleLbl="node1" presStyleIdx="0" presStyleCnt="5">
        <dgm:presLayoutVars>
          <dgm:chMax val="1"/>
          <dgm:bulletEnabled val="1"/>
        </dgm:presLayoutVars>
      </dgm:prSet>
      <dgm:spPr/>
      <dgm:t>
        <a:bodyPr/>
        <a:lstStyle/>
        <a:p>
          <a:endParaRPr lang="en-US"/>
        </a:p>
      </dgm:t>
    </dgm:pt>
    <dgm:pt modelId="{132ED490-97E2-4557-A68D-A959C9E102B3}" type="pres">
      <dgm:prSet presAssocID="{FEC141F9-EBBE-463B-8001-3F82A9F0F93C}" presName="descendantText" presStyleLbl="alignAccFollowNode1" presStyleIdx="0" presStyleCnt="5">
        <dgm:presLayoutVars>
          <dgm:bulletEnabled val="1"/>
        </dgm:presLayoutVars>
      </dgm:prSet>
      <dgm:spPr/>
      <dgm:t>
        <a:bodyPr/>
        <a:lstStyle/>
        <a:p>
          <a:endParaRPr lang="en-US"/>
        </a:p>
      </dgm:t>
    </dgm:pt>
    <dgm:pt modelId="{808E88AC-6A15-4448-B269-C9192DC16030}" type="pres">
      <dgm:prSet presAssocID="{E195A6E4-20FC-4A14-AB05-79C0F0A3DAC5}" presName="sp" presStyleCnt="0"/>
      <dgm:spPr/>
    </dgm:pt>
    <dgm:pt modelId="{379B64C8-A18F-4F17-98AD-99C8B86CD2E8}" type="pres">
      <dgm:prSet presAssocID="{3CE43893-2EA1-4E89-92AD-CD75F8D882FF}" presName="linNode" presStyleCnt="0"/>
      <dgm:spPr/>
    </dgm:pt>
    <dgm:pt modelId="{56DD05B0-DC6D-4668-9255-91591BD3E57C}" type="pres">
      <dgm:prSet presAssocID="{3CE43893-2EA1-4E89-92AD-CD75F8D882FF}" presName="parentText" presStyleLbl="node1" presStyleIdx="1" presStyleCnt="5">
        <dgm:presLayoutVars>
          <dgm:chMax val="1"/>
          <dgm:bulletEnabled val="1"/>
        </dgm:presLayoutVars>
      </dgm:prSet>
      <dgm:spPr/>
      <dgm:t>
        <a:bodyPr/>
        <a:lstStyle/>
        <a:p>
          <a:endParaRPr lang="en-US"/>
        </a:p>
      </dgm:t>
    </dgm:pt>
    <dgm:pt modelId="{65811F68-8F08-44A6-AFE6-27AB519C44DB}" type="pres">
      <dgm:prSet presAssocID="{3CE43893-2EA1-4E89-92AD-CD75F8D882FF}" presName="descendantText" presStyleLbl="alignAccFollowNode1" presStyleIdx="1" presStyleCnt="5">
        <dgm:presLayoutVars>
          <dgm:bulletEnabled val="1"/>
        </dgm:presLayoutVars>
      </dgm:prSet>
      <dgm:spPr/>
      <dgm:t>
        <a:bodyPr/>
        <a:lstStyle/>
        <a:p>
          <a:endParaRPr lang="en-US"/>
        </a:p>
      </dgm:t>
    </dgm:pt>
    <dgm:pt modelId="{841EF7FE-CA1F-448F-97FE-B8BC56BEE757}" type="pres">
      <dgm:prSet presAssocID="{C6FDEC54-7D91-4DFD-B81B-F705F1026DD8}" presName="sp" presStyleCnt="0"/>
      <dgm:spPr/>
    </dgm:pt>
    <dgm:pt modelId="{61EFC85B-1229-439D-A300-1BA45D6A4DB2}" type="pres">
      <dgm:prSet presAssocID="{DBDD0275-6FBF-4ABE-8129-0070498EDFB0}" presName="linNode" presStyleCnt="0"/>
      <dgm:spPr/>
    </dgm:pt>
    <dgm:pt modelId="{E27CD4F6-24C0-4310-B50F-587C7667133F}" type="pres">
      <dgm:prSet presAssocID="{DBDD0275-6FBF-4ABE-8129-0070498EDFB0}" presName="parentText" presStyleLbl="node1" presStyleIdx="2" presStyleCnt="5">
        <dgm:presLayoutVars>
          <dgm:chMax val="1"/>
          <dgm:bulletEnabled val="1"/>
        </dgm:presLayoutVars>
      </dgm:prSet>
      <dgm:spPr/>
      <dgm:t>
        <a:bodyPr/>
        <a:lstStyle/>
        <a:p>
          <a:endParaRPr lang="en-US"/>
        </a:p>
      </dgm:t>
    </dgm:pt>
    <dgm:pt modelId="{75E58BC2-20E1-4FEE-85D3-7252E5AB98FC}" type="pres">
      <dgm:prSet presAssocID="{DBDD0275-6FBF-4ABE-8129-0070498EDFB0}" presName="descendantText" presStyleLbl="alignAccFollowNode1" presStyleIdx="2" presStyleCnt="5">
        <dgm:presLayoutVars>
          <dgm:bulletEnabled val="1"/>
        </dgm:presLayoutVars>
      </dgm:prSet>
      <dgm:spPr/>
      <dgm:t>
        <a:bodyPr/>
        <a:lstStyle/>
        <a:p>
          <a:endParaRPr lang="en-US"/>
        </a:p>
      </dgm:t>
    </dgm:pt>
    <dgm:pt modelId="{45405DB8-1693-4B1E-8F26-811450839808}" type="pres">
      <dgm:prSet presAssocID="{302D5CAD-159C-473C-AF6F-03B2C1D5E100}" presName="sp" presStyleCnt="0"/>
      <dgm:spPr/>
    </dgm:pt>
    <dgm:pt modelId="{E89A1850-0A83-4278-93A7-B89F883AF150}" type="pres">
      <dgm:prSet presAssocID="{1C8A91D6-6218-49D2-B0B9-653C9B4B8032}" presName="linNode" presStyleCnt="0"/>
      <dgm:spPr/>
    </dgm:pt>
    <dgm:pt modelId="{477203C4-A9B7-4F67-8117-F3405D60F528}" type="pres">
      <dgm:prSet presAssocID="{1C8A91D6-6218-49D2-B0B9-653C9B4B8032}" presName="parentText" presStyleLbl="node1" presStyleIdx="3" presStyleCnt="5">
        <dgm:presLayoutVars>
          <dgm:chMax val="1"/>
          <dgm:bulletEnabled val="1"/>
        </dgm:presLayoutVars>
      </dgm:prSet>
      <dgm:spPr/>
      <dgm:t>
        <a:bodyPr/>
        <a:lstStyle/>
        <a:p>
          <a:endParaRPr lang="en-US"/>
        </a:p>
      </dgm:t>
    </dgm:pt>
    <dgm:pt modelId="{6955B4C8-7DD9-45FC-A6D0-71725525DA9A}" type="pres">
      <dgm:prSet presAssocID="{1C8A91D6-6218-49D2-B0B9-653C9B4B8032}" presName="descendantText" presStyleLbl="alignAccFollowNode1" presStyleIdx="3" presStyleCnt="5">
        <dgm:presLayoutVars>
          <dgm:bulletEnabled val="1"/>
        </dgm:presLayoutVars>
      </dgm:prSet>
      <dgm:spPr/>
      <dgm:t>
        <a:bodyPr/>
        <a:lstStyle/>
        <a:p>
          <a:endParaRPr lang="en-US"/>
        </a:p>
      </dgm:t>
    </dgm:pt>
    <dgm:pt modelId="{67FEB404-0D32-496D-8374-218869143B7F}" type="pres">
      <dgm:prSet presAssocID="{74F09DB0-4F97-49F0-8309-8FE1F0BFF1F7}" presName="sp" presStyleCnt="0"/>
      <dgm:spPr/>
    </dgm:pt>
    <dgm:pt modelId="{00D0DDC2-1C4A-4EFB-BB9D-3C96949487AE}" type="pres">
      <dgm:prSet presAssocID="{94988210-8323-421E-A479-4E86E1C9D3A2}" presName="linNode" presStyleCnt="0"/>
      <dgm:spPr/>
    </dgm:pt>
    <dgm:pt modelId="{2944BB88-D9D9-4AAA-B8E3-F65A2B1D1BB1}" type="pres">
      <dgm:prSet presAssocID="{94988210-8323-421E-A479-4E86E1C9D3A2}" presName="parentText" presStyleLbl="node1" presStyleIdx="4" presStyleCnt="5">
        <dgm:presLayoutVars>
          <dgm:chMax val="1"/>
          <dgm:bulletEnabled val="1"/>
        </dgm:presLayoutVars>
      </dgm:prSet>
      <dgm:spPr/>
      <dgm:t>
        <a:bodyPr/>
        <a:lstStyle/>
        <a:p>
          <a:endParaRPr lang="en-US"/>
        </a:p>
      </dgm:t>
    </dgm:pt>
    <dgm:pt modelId="{2C30333A-5E42-4B57-8F95-3D9616EE3DA4}" type="pres">
      <dgm:prSet presAssocID="{94988210-8323-421E-A479-4E86E1C9D3A2}" presName="descendantText" presStyleLbl="alignAccFollowNode1" presStyleIdx="4" presStyleCnt="5">
        <dgm:presLayoutVars>
          <dgm:bulletEnabled val="1"/>
        </dgm:presLayoutVars>
      </dgm:prSet>
      <dgm:spPr/>
      <dgm:t>
        <a:bodyPr/>
        <a:lstStyle/>
        <a:p>
          <a:endParaRPr lang="en-US"/>
        </a:p>
      </dgm:t>
    </dgm:pt>
  </dgm:ptLst>
  <dgm:cxnLst>
    <dgm:cxn modelId="{2C0E99AC-5831-4C09-B9B0-F7B8BDF3CF37}" srcId="{560DE509-A790-47B0-8C41-C2F21191AECB}" destId="{FEC141F9-EBBE-463B-8001-3F82A9F0F93C}" srcOrd="0" destOrd="0" parTransId="{4D91290A-4A70-4129-8303-3EECDD2B0B29}" sibTransId="{E195A6E4-20FC-4A14-AB05-79C0F0A3DAC5}"/>
    <dgm:cxn modelId="{F8E5B8BF-8924-4844-B890-17719775D114}" srcId="{DBDD0275-6FBF-4ABE-8129-0070498EDFB0}" destId="{315CD117-89B2-42F7-B80C-C46AE92A0877}" srcOrd="0" destOrd="0" parTransId="{C26593DC-DA61-402B-AFE2-03633CE0E3B6}" sibTransId="{36100CD9-CCEA-4D1B-B64F-DD5F22FF3398}"/>
    <dgm:cxn modelId="{818F289D-787F-4116-B998-90A2A4DF021D}" srcId="{560DE509-A790-47B0-8C41-C2F21191AECB}" destId="{DBDD0275-6FBF-4ABE-8129-0070498EDFB0}" srcOrd="2" destOrd="0" parTransId="{7C5CBF86-306E-46BD-90CD-725C1301463B}" sibTransId="{302D5CAD-159C-473C-AF6F-03B2C1D5E100}"/>
    <dgm:cxn modelId="{938383EA-7B0C-4DB0-B243-1179428830C9}" srcId="{560DE509-A790-47B0-8C41-C2F21191AECB}" destId="{94988210-8323-421E-A479-4E86E1C9D3A2}" srcOrd="4" destOrd="0" parTransId="{81C52EE2-E10A-47EC-91D7-42E4FA3D0B0A}" sibTransId="{A4503B4E-2A0B-419E-B9A5-57EEB422639E}"/>
    <dgm:cxn modelId="{EF995BC8-A609-403A-B0F3-B3AF7A505D8F}" type="presOf" srcId="{FEC141F9-EBBE-463B-8001-3F82A9F0F93C}" destId="{4F00D0B0-AEDC-4942-9F02-818DD9FE5C56}" srcOrd="0" destOrd="0" presId="urn:microsoft.com/office/officeart/2005/8/layout/vList5"/>
    <dgm:cxn modelId="{0FF0CFBA-275E-4805-8A11-828A7616260E}" type="presOf" srcId="{195E0A5E-2786-4822-BD72-EAE7036CA96B}" destId="{6955B4C8-7DD9-45FC-A6D0-71725525DA9A}" srcOrd="0" destOrd="0" presId="urn:microsoft.com/office/officeart/2005/8/layout/vList5"/>
    <dgm:cxn modelId="{E8B0CA94-2C5D-44CD-ACCB-9431E98415E4}" type="presOf" srcId="{1C8A91D6-6218-49D2-B0B9-653C9B4B8032}" destId="{477203C4-A9B7-4F67-8117-F3405D60F528}" srcOrd="0" destOrd="0" presId="urn:microsoft.com/office/officeart/2005/8/layout/vList5"/>
    <dgm:cxn modelId="{B89960A1-10F6-4AFE-8EE8-9BFA9A79E781}" type="presOf" srcId="{3CE43893-2EA1-4E89-92AD-CD75F8D882FF}" destId="{56DD05B0-DC6D-4668-9255-91591BD3E57C}" srcOrd="0" destOrd="0" presId="urn:microsoft.com/office/officeart/2005/8/layout/vList5"/>
    <dgm:cxn modelId="{72D11353-E680-47B5-B37A-6068544BAD9E}" type="presOf" srcId="{4F792AC1-70F6-43AE-8273-5D58238B8559}" destId="{2C30333A-5E42-4B57-8F95-3D9616EE3DA4}" srcOrd="0" destOrd="0" presId="urn:microsoft.com/office/officeart/2005/8/layout/vList5"/>
    <dgm:cxn modelId="{20B9E014-C29E-445C-B14C-BA95F9FBB4A4}" type="presOf" srcId="{AFD718D0-9700-44DB-BB22-B67A67E3CC38}" destId="{132ED490-97E2-4557-A68D-A959C9E102B3}" srcOrd="0" destOrd="0" presId="urn:microsoft.com/office/officeart/2005/8/layout/vList5"/>
    <dgm:cxn modelId="{54277F62-DA5E-40C3-A33C-A07A59B1D69D}" srcId="{560DE509-A790-47B0-8C41-C2F21191AECB}" destId="{3CE43893-2EA1-4E89-92AD-CD75F8D882FF}" srcOrd="1" destOrd="0" parTransId="{4E29FD88-F4D7-4451-9E56-1A691741EAEC}" sibTransId="{C6FDEC54-7D91-4DFD-B81B-F705F1026DD8}"/>
    <dgm:cxn modelId="{EC067A93-6CA2-4723-A768-4644065948BD}" type="presOf" srcId="{94988210-8323-421E-A479-4E86E1C9D3A2}" destId="{2944BB88-D9D9-4AAA-B8E3-F65A2B1D1BB1}" srcOrd="0" destOrd="0" presId="urn:microsoft.com/office/officeart/2005/8/layout/vList5"/>
    <dgm:cxn modelId="{B1C1CB24-A2B6-4728-A4B0-347400BB38F7}" type="presOf" srcId="{DBDD0275-6FBF-4ABE-8129-0070498EDFB0}" destId="{E27CD4F6-24C0-4310-B50F-587C7667133F}" srcOrd="0" destOrd="0" presId="urn:microsoft.com/office/officeart/2005/8/layout/vList5"/>
    <dgm:cxn modelId="{68FFC006-60D9-4C52-86E4-CF4593C4F69F}" type="presOf" srcId="{560DE509-A790-47B0-8C41-C2F21191AECB}" destId="{72521C0A-9424-4973-88AA-E5BD45C09645}" srcOrd="0" destOrd="0" presId="urn:microsoft.com/office/officeart/2005/8/layout/vList5"/>
    <dgm:cxn modelId="{9B8EFBAC-D9FE-46B6-A014-63EBDA46DDC7}" type="presOf" srcId="{67FB0C51-ED74-4D26-A98C-F70B62A1E9E4}" destId="{65811F68-8F08-44A6-AFE6-27AB519C44DB}" srcOrd="0" destOrd="0" presId="urn:microsoft.com/office/officeart/2005/8/layout/vList5"/>
    <dgm:cxn modelId="{04BCEF5A-CAE8-41B2-9BC1-82A1FBCA0CE1}" srcId="{560DE509-A790-47B0-8C41-C2F21191AECB}" destId="{1C8A91D6-6218-49D2-B0B9-653C9B4B8032}" srcOrd="3" destOrd="0" parTransId="{FF8AE73E-965D-4C8E-9665-005AEBD00B19}" sibTransId="{74F09DB0-4F97-49F0-8309-8FE1F0BFF1F7}"/>
    <dgm:cxn modelId="{F31DD70A-91BE-404B-8CD7-0F8D48F55BD7}" type="presOf" srcId="{315CD117-89B2-42F7-B80C-C46AE92A0877}" destId="{75E58BC2-20E1-4FEE-85D3-7252E5AB98FC}" srcOrd="0" destOrd="0" presId="urn:microsoft.com/office/officeart/2005/8/layout/vList5"/>
    <dgm:cxn modelId="{EC2A2DA7-14C4-4726-A4FC-411664D406D3}" srcId="{3CE43893-2EA1-4E89-92AD-CD75F8D882FF}" destId="{67FB0C51-ED74-4D26-A98C-F70B62A1E9E4}" srcOrd="0" destOrd="0" parTransId="{624D5673-2160-48CE-9F5D-646617AAF65D}" sibTransId="{E58C3959-9EA8-4305-AA4F-3E282C1729CF}"/>
    <dgm:cxn modelId="{080756C7-A6D2-44ED-A272-E6CF564C4FEB}" srcId="{1C8A91D6-6218-49D2-B0B9-653C9B4B8032}" destId="{195E0A5E-2786-4822-BD72-EAE7036CA96B}" srcOrd="0" destOrd="0" parTransId="{C0DE010E-CC00-45CB-B853-233FA5C38C80}" sibTransId="{B73EC7A7-0C02-4326-9F7B-2063EFE7700E}"/>
    <dgm:cxn modelId="{6380550E-B12B-40A7-B9FC-B720ECC1DCBD}" srcId="{94988210-8323-421E-A479-4E86E1C9D3A2}" destId="{4F792AC1-70F6-43AE-8273-5D58238B8559}" srcOrd="0" destOrd="0" parTransId="{8E8C4645-E7EB-4500-A852-675B77BEE9F1}" sibTransId="{3BA8C03D-5FE5-482A-8BE2-8BBD5964F8FE}"/>
    <dgm:cxn modelId="{D7960663-0049-4E53-97FB-3F0667A8F2B1}" srcId="{FEC141F9-EBBE-463B-8001-3F82A9F0F93C}" destId="{AFD718D0-9700-44DB-BB22-B67A67E3CC38}" srcOrd="0" destOrd="0" parTransId="{5EC0ADC9-1D4D-480D-AACC-AD52222A963D}" sibTransId="{7CD68708-C5CD-4C12-B5D5-D43CA0FC0BF6}"/>
    <dgm:cxn modelId="{A1EFB69E-3137-4176-98BA-CB4DA23B897D}" type="presParOf" srcId="{72521C0A-9424-4973-88AA-E5BD45C09645}" destId="{DC9D05E0-5F57-4C54-B151-003229A6BC8C}" srcOrd="0" destOrd="0" presId="urn:microsoft.com/office/officeart/2005/8/layout/vList5"/>
    <dgm:cxn modelId="{00B968FA-0DEF-4C82-8EDE-65E1FF794B3A}" type="presParOf" srcId="{DC9D05E0-5F57-4C54-B151-003229A6BC8C}" destId="{4F00D0B0-AEDC-4942-9F02-818DD9FE5C56}" srcOrd="0" destOrd="0" presId="urn:microsoft.com/office/officeart/2005/8/layout/vList5"/>
    <dgm:cxn modelId="{59A62A3C-580C-40E1-85D6-0D7C73FAF629}" type="presParOf" srcId="{DC9D05E0-5F57-4C54-B151-003229A6BC8C}" destId="{132ED490-97E2-4557-A68D-A959C9E102B3}" srcOrd="1" destOrd="0" presId="urn:microsoft.com/office/officeart/2005/8/layout/vList5"/>
    <dgm:cxn modelId="{C1297099-594C-4885-A56B-158402D97F5C}" type="presParOf" srcId="{72521C0A-9424-4973-88AA-E5BD45C09645}" destId="{808E88AC-6A15-4448-B269-C9192DC16030}" srcOrd="1" destOrd="0" presId="urn:microsoft.com/office/officeart/2005/8/layout/vList5"/>
    <dgm:cxn modelId="{9EFFEAA0-7E3E-49E4-8D86-B3016CA11B8B}" type="presParOf" srcId="{72521C0A-9424-4973-88AA-E5BD45C09645}" destId="{379B64C8-A18F-4F17-98AD-99C8B86CD2E8}" srcOrd="2" destOrd="0" presId="urn:microsoft.com/office/officeart/2005/8/layout/vList5"/>
    <dgm:cxn modelId="{1FC89A19-AD97-4120-91D2-AACFCD6866F5}" type="presParOf" srcId="{379B64C8-A18F-4F17-98AD-99C8B86CD2E8}" destId="{56DD05B0-DC6D-4668-9255-91591BD3E57C}" srcOrd="0" destOrd="0" presId="urn:microsoft.com/office/officeart/2005/8/layout/vList5"/>
    <dgm:cxn modelId="{52F1C0B1-DBED-4F9E-9944-CEEC9F0F88ED}" type="presParOf" srcId="{379B64C8-A18F-4F17-98AD-99C8B86CD2E8}" destId="{65811F68-8F08-44A6-AFE6-27AB519C44DB}" srcOrd="1" destOrd="0" presId="urn:microsoft.com/office/officeart/2005/8/layout/vList5"/>
    <dgm:cxn modelId="{57BAA9AA-D7B6-41E7-9D25-D3CC1C98068A}" type="presParOf" srcId="{72521C0A-9424-4973-88AA-E5BD45C09645}" destId="{841EF7FE-CA1F-448F-97FE-B8BC56BEE757}" srcOrd="3" destOrd="0" presId="urn:microsoft.com/office/officeart/2005/8/layout/vList5"/>
    <dgm:cxn modelId="{FAC57653-31FD-44FE-98F7-20DEABC0D1A6}" type="presParOf" srcId="{72521C0A-9424-4973-88AA-E5BD45C09645}" destId="{61EFC85B-1229-439D-A300-1BA45D6A4DB2}" srcOrd="4" destOrd="0" presId="urn:microsoft.com/office/officeart/2005/8/layout/vList5"/>
    <dgm:cxn modelId="{FDD18F96-B9C8-47A0-9DB3-7945490581ED}" type="presParOf" srcId="{61EFC85B-1229-439D-A300-1BA45D6A4DB2}" destId="{E27CD4F6-24C0-4310-B50F-587C7667133F}" srcOrd="0" destOrd="0" presId="urn:microsoft.com/office/officeart/2005/8/layout/vList5"/>
    <dgm:cxn modelId="{78079889-70FC-4B4B-9BBF-3812B0EA3632}" type="presParOf" srcId="{61EFC85B-1229-439D-A300-1BA45D6A4DB2}" destId="{75E58BC2-20E1-4FEE-85D3-7252E5AB98FC}" srcOrd="1" destOrd="0" presId="urn:microsoft.com/office/officeart/2005/8/layout/vList5"/>
    <dgm:cxn modelId="{218828B9-C385-4269-9668-42542CBED20D}" type="presParOf" srcId="{72521C0A-9424-4973-88AA-E5BD45C09645}" destId="{45405DB8-1693-4B1E-8F26-811450839808}" srcOrd="5" destOrd="0" presId="urn:microsoft.com/office/officeart/2005/8/layout/vList5"/>
    <dgm:cxn modelId="{4F4B4FCA-2F93-4B92-B895-AF289BF8C74A}" type="presParOf" srcId="{72521C0A-9424-4973-88AA-E5BD45C09645}" destId="{E89A1850-0A83-4278-93A7-B89F883AF150}" srcOrd="6" destOrd="0" presId="urn:microsoft.com/office/officeart/2005/8/layout/vList5"/>
    <dgm:cxn modelId="{9ED81566-B76F-4EA9-931E-B1525171A822}" type="presParOf" srcId="{E89A1850-0A83-4278-93A7-B89F883AF150}" destId="{477203C4-A9B7-4F67-8117-F3405D60F528}" srcOrd="0" destOrd="0" presId="urn:microsoft.com/office/officeart/2005/8/layout/vList5"/>
    <dgm:cxn modelId="{F9A25A58-D340-4AE8-BFD4-23E124B2EF00}" type="presParOf" srcId="{E89A1850-0A83-4278-93A7-B89F883AF150}" destId="{6955B4C8-7DD9-45FC-A6D0-71725525DA9A}" srcOrd="1" destOrd="0" presId="urn:microsoft.com/office/officeart/2005/8/layout/vList5"/>
    <dgm:cxn modelId="{35C50688-DFD0-42A9-8075-F706793B66C0}" type="presParOf" srcId="{72521C0A-9424-4973-88AA-E5BD45C09645}" destId="{67FEB404-0D32-496D-8374-218869143B7F}" srcOrd="7" destOrd="0" presId="urn:microsoft.com/office/officeart/2005/8/layout/vList5"/>
    <dgm:cxn modelId="{D33F11ED-1B50-42D3-843E-758D2E42A416}" type="presParOf" srcId="{72521C0A-9424-4973-88AA-E5BD45C09645}" destId="{00D0DDC2-1C4A-4EFB-BB9D-3C96949487AE}" srcOrd="8" destOrd="0" presId="urn:microsoft.com/office/officeart/2005/8/layout/vList5"/>
    <dgm:cxn modelId="{3168CB1F-4C0B-4533-AA4F-F0B6C12A3FF3}" type="presParOf" srcId="{00D0DDC2-1C4A-4EFB-BB9D-3C96949487AE}" destId="{2944BB88-D9D9-4AAA-B8E3-F65A2B1D1BB1}" srcOrd="0" destOrd="0" presId="urn:microsoft.com/office/officeart/2005/8/layout/vList5"/>
    <dgm:cxn modelId="{97FD869E-1E8A-4682-9FC3-8841DA687B48}" type="presParOf" srcId="{00D0DDC2-1C4A-4EFB-BB9D-3C96949487AE}" destId="{2C30333A-5E42-4B57-8F95-3D9616EE3DA4}"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1EB005-E4CC-4982-96FF-E7339FF18516}" type="doc">
      <dgm:prSet loTypeId="urn:microsoft.com/office/officeart/2005/8/layout/pyramid2" loCatId="list" qsTypeId="urn:microsoft.com/office/officeart/2005/8/quickstyle/simple1" qsCatId="simple" csTypeId="urn:microsoft.com/office/officeart/2005/8/colors/colorful1#1" csCatId="colorful" phldr="1"/>
      <dgm:spPr/>
    </dgm:pt>
    <dgm:pt modelId="{B1B66CA7-3413-40F8-BA96-7ECBC55E0C09}">
      <dgm:prSet custT="1"/>
      <dgm:spPr/>
      <dgm:t>
        <a:bodyPr/>
        <a:lstStyle/>
        <a:p>
          <a:pPr algn="just"/>
          <a:r>
            <a:rPr lang="x-none" sz="1800" b="0" dirty="0" smtClean="0"/>
            <a:t>Cilj </a:t>
          </a:r>
          <a:r>
            <a:rPr lang="en-US" sz="1800" b="0" dirty="0" smtClean="0"/>
            <a:t>1</a:t>
          </a:r>
          <a:r>
            <a:rPr lang="en-US" sz="1800" b="0" dirty="0"/>
            <a:t>: </a:t>
          </a:r>
          <a:r>
            <a:rPr lang="x-none" sz="1800" b="0" dirty="0" smtClean="0"/>
            <a:t>Prioriteti iz oblasti upravljanja javnim finansijama vlada zemalja članica su obrađeni mrežnom PFM platformom </a:t>
          </a:r>
          <a:endParaRPr lang="en-US" sz="1800" dirty="0"/>
        </a:p>
      </dgm:t>
    </dgm:pt>
    <dgm:pt modelId="{26040911-C236-4419-9D75-552E3D029C6D}">
      <dgm:prSet phldrT="[Text]" custT="1"/>
      <dgm:spPr/>
      <dgm:t>
        <a:bodyPr/>
        <a:lstStyle/>
        <a:p>
          <a:pPr algn="l"/>
          <a:r>
            <a:rPr lang="en-US" sz="1200" b="1" dirty="0" smtClean="0"/>
            <a:t>DE</a:t>
          </a:r>
          <a:r>
            <a:rPr lang="x-none" sz="1200" b="1" dirty="0" smtClean="0"/>
            <a:t>TALJNOST I RELEVANTNOST </a:t>
          </a:r>
          <a:endParaRPr lang="en-US" sz="1200" b="1" dirty="0"/>
        </a:p>
      </dgm:t>
    </dgm:pt>
    <dgm:pt modelId="{EF680FCE-A367-4520-B5FD-67EA18E7DC2C}" type="sibTrans" cxnId="{3E250AA8-3E0C-4193-91E0-A483960A3449}">
      <dgm:prSet/>
      <dgm:spPr/>
      <dgm:t>
        <a:bodyPr/>
        <a:lstStyle/>
        <a:p>
          <a:endParaRPr lang="en-US"/>
        </a:p>
      </dgm:t>
    </dgm:pt>
    <dgm:pt modelId="{2AA8BA84-87FF-4638-8871-153093E2AF45}" type="parTrans" cxnId="{3E250AA8-3E0C-4193-91E0-A483960A3449}">
      <dgm:prSet/>
      <dgm:spPr/>
      <dgm:t>
        <a:bodyPr/>
        <a:lstStyle/>
        <a:p>
          <a:endParaRPr lang="en-US"/>
        </a:p>
      </dgm:t>
    </dgm:pt>
    <dgm:pt modelId="{309F1DF4-5854-4B0E-A124-540D507AC155}" type="sibTrans" cxnId="{A57C7BFD-6D28-4723-8027-F9EC6A38111E}">
      <dgm:prSet/>
      <dgm:spPr/>
      <dgm:t>
        <a:bodyPr/>
        <a:lstStyle/>
        <a:p>
          <a:endParaRPr lang="en-US"/>
        </a:p>
      </dgm:t>
    </dgm:pt>
    <dgm:pt modelId="{D460ED38-06FD-4DD8-AA69-E00E953DC72C}" type="parTrans" cxnId="{A57C7BFD-6D28-4723-8027-F9EC6A38111E}">
      <dgm:prSet/>
      <dgm:spPr/>
      <dgm:t>
        <a:bodyPr/>
        <a:lstStyle/>
        <a:p>
          <a:endParaRPr lang="en-US"/>
        </a:p>
      </dgm:t>
    </dgm:pt>
    <dgm:pt modelId="{3FC5D54D-3FA4-44B6-AC6E-6163E51C4437}" type="pres">
      <dgm:prSet presAssocID="{F81EB005-E4CC-4982-96FF-E7339FF18516}" presName="compositeShape" presStyleCnt="0">
        <dgm:presLayoutVars>
          <dgm:dir/>
          <dgm:resizeHandles/>
        </dgm:presLayoutVars>
      </dgm:prSet>
      <dgm:spPr/>
    </dgm:pt>
    <dgm:pt modelId="{0F1BBC3F-E82A-4544-9BB1-385302DB41E7}" type="pres">
      <dgm:prSet presAssocID="{F81EB005-E4CC-4982-96FF-E7339FF18516}" presName="pyramid" presStyleLbl="node1" presStyleIdx="0" presStyleCnt="1"/>
      <dgm:spPr/>
      <dgm:t>
        <a:bodyPr/>
        <a:lstStyle/>
        <a:p>
          <a:endParaRPr lang="en-US"/>
        </a:p>
      </dgm:t>
    </dgm:pt>
    <dgm:pt modelId="{F1D1E40D-4F5C-484C-9F89-645143443D80}" type="pres">
      <dgm:prSet presAssocID="{F81EB005-E4CC-4982-96FF-E7339FF18516}" presName="theList" presStyleCnt="0"/>
      <dgm:spPr/>
    </dgm:pt>
    <dgm:pt modelId="{DC415831-17CC-41B6-830D-12DCBA00840E}" type="pres">
      <dgm:prSet presAssocID="{26040911-C236-4419-9D75-552E3D029C6D}" presName="aNode" presStyleLbl="fgAcc1" presStyleIdx="0" presStyleCnt="1" custScaleX="196202" custScaleY="19883" custLinFactY="42377" custLinFactNeighborX="-8344" custLinFactNeighborY="100000">
        <dgm:presLayoutVars>
          <dgm:bulletEnabled val="1"/>
        </dgm:presLayoutVars>
      </dgm:prSet>
      <dgm:spPr/>
      <dgm:t>
        <a:bodyPr/>
        <a:lstStyle/>
        <a:p>
          <a:endParaRPr lang="en-US"/>
        </a:p>
      </dgm:t>
    </dgm:pt>
    <dgm:pt modelId="{AE80257C-0F8E-402F-BEC5-B3D9728137C1}" type="pres">
      <dgm:prSet presAssocID="{26040911-C236-4419-9D75-552E3D029C6D}" presName="aSpace" presStyleCnt="0"/>
      <dgm:spPr/>
    </dgm:pt>
  </dgm:ptLst>
  <dgm:cxnLst>
    <dgm:cxn modelId="{D4EFC178-89C3-4FCD-96AF-43EFF896E0CB}" type="presOf" srcId="{F81EB005-E4CC-4982-96FF-E7339FF18516}" destId="{3FC5D54D-3FA4-44B6-AC6E-6163E51C4437}" srcOrd="0" destOrd="0" presId="urn:microsoft.com/office/officeart/2005/8/layout/pyramid2"/>
    <dgm:cxn modelId="{3E250AA8-3E0C-4193-91E0-A483960A3449}" srcId="{F81EB005-E4CC-4982-96FF-E7339FF18516}" destId="{26040911-C236-4419-9D75-552E3D029C6D}" srcOrd="0" destOrd="0" parTransId="{2AA8BA84-87FF-4638-8871-153093E2AF45}" sibTransId="{EF680FCE-A367-4520-B5FD-67EA18E7DC2C}"/>
    <dgm:cxn modelId="{65FAC58B-8B62-4477-8E28-AC3CB3D5800F}" type="presOf" srcId="{26040911-C236-4419-9D75-552E3D029C6D}" destId="{DC415831-17CC-41B6-830D-12DCBA00840E}" srcOrd="0" destOrd="0" presId="urn:microsoft.com/office/officeart/2005/8/layout/pyramid2"/>
    <dgm:cxn modelId="{A57C7BFD-6D28-4723-8027-F9EC6A38111E}" srcId="{26040911-C236-4419-9D75-552E3D029C6D}" destId="{B1B66CA7-3413-40F8-BA96-7ECBC55E0C09}" srcOrd="0" destOrd="0" parTransId="{D460ED38-06FD-4DD8-AA69-E00E953DC72C}" sibTransId="{309F1DF4-5854-4B0E-A124-540D507AC155}"/>
    <dgm:cxn modelId="{859A0672-D4D4-4585-8BF6-AF21BB2D8FD7}" type="presOf" srcId="{B1B66CA7-3413-40F8-BA96-7ECBC55E0C09}" destId="{DC415831-17CC-41B6-830D-12DCBA00840E}" srcOrd="0" destOrd="1" presId="urn:microsoft.com/office/officeart/2005/8/layout/pyramid2"/>
    <dgm:cxn modelId="{EFAE74B8-6337-4970-9D24-662A2853D117}" type="presParOf" srcId="{3FC5D54D-3FA4-44B6-AC6E-6163E51C4437}" destId="{0F1BBC3F-E82A-4544-9BB1-385302DB41E7}" srcOrd="0" destOrd="0" presId="urn:microsoft.com/office/officeart/2005/8/layout/pyramid2"/>
    <dgm:cxn modelId="{A636B7CC-DE58-4DB9-B3F4-172247774744}" type="presParOf" srcId="{3FC5D54D-3FA4-44B6-AC6E-6163E51C4437}" destId="{F1D1E40D-4F5C-484C-9F89-645143443D80}" srcOrd="1" destOrd="0" presId="urn:microsoft.com/office/officeart/2005/8/layout/pyramid2"/>
    <dgm:cxn modelId="{7799EC2E-2493-4234-812E-C1E579E7AEFD}" type="presParOf" srcId="{F1D1E40D-4F5C-484C-9F89-645143443D80}" destId="{DC415831-17CC-41B6-830D-12DCBA00840E}" srcOrd="0" destOrd="0" presId="urn:microsoft.com/office/officeart/2005/8/layout/pyramid2"/>
    <dgm:cxn modelId="{634224C9-2D46-46F2-B15F-D54E489F3AA7}" type="presParOf" srcId="{F1D1E40D-4F5C-484C-9F89-645143443D80}" destId="{AE80257C-0F8E-402F-BEC5-B3D9728137C1}"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1EB005-E4CC-4982-96FF-E7339FF18516}" type="doc">
      <dgm:prSet loTypeId="urn:microsoft.com/office/officeart/2005/8/layout/pyramid2" loCatId="list" qsTypeId="urn:microsoft.com/office/officeart/2005/8/quickstyle/simple1" qsCatId="simple" csTypeId="urn:microsoft.com/office/officeart/2005/8/colors/colorful1#1" csCatId="colorful" phldr="1"/>
      <dgm:spPr/>
    </dgm:pt>
    <dgm:pt modelId="{4ABCDCE8-C60E-42FE-A985-622F03703AE9}">
      <dgm:prSet custT="1"/>
      <dgm:spPr/>
      <dgm:t>
        <a:bodyPr/>
        <a:lstStyle/>
        <a:p>
          <a:pPr algn="just"/>
          <a:r>
            <a:rPr lang="bs-Latn-BA" sz="1800" b="0" dirty="0" smtClean="0"/>
            <a:t>Cilj </a:t>
          </a:r>
          <a:r>
            <a:rPr lang="en-US" sz="1800" b="0" dirty="0" smtClean="0"/>
            <a:t>2</a:t>
          </a:r>
          <a:r>
            <a:rPr lang="en-US" sz="1800" b="0" dirty="0"/>
            <a:t>:</a:t>
          </a:r>
          <a:r>
            <a:rPr lang="bs-Latn-BA" sz="1800" b="0" dirty="0"/>
            <a:t> </a:t>
          </a:r>
          <a:r>
            <a:rPr lang="bs-Latn-BA" sz="1800" b="0" dirty="0" smtClean="0"/>
            <a:t>Članovima su obezbeđeni kvalitet resursa i usluge mreže, podržavanje relevantnih praksi iz oblasti upravljanja javnim finansijama</a:t>
          </a:r>
          <a:endParaRPr lang="en-US" sz="1800" b="0" dirty="0"/>
        </a:p>
      </dgm:t>
    </dgm:pt>
    <dgm:pt modelId="{6230B75E-809D-43E3-82BA-A2BC4137A063}">
      <dgm:prSet phldrT="[Text]" custT="1"/>
      <dgm:spPr/>
      <dgm:t>
        <a:bodyPr/>
        <a:lstStyle/>
        <a:p>
          <a:pPr algn="l"/>
          <a:endParaRPr lang="en-US" sz="1200" b="1" dirty="0"/>
        </a:p>
      </dgm:t>
    </dgm:pt>
    <dgm:pt modelId="{0871BD56-5EA1-4474-8579-6D179437C6E8}" type="sibTrans" cxnId="{CC93BB5B-2775-4C78-892E-AC6A8C077736}">
      <dgm:prSet/>
      <dgm:spPr/>
      <dgm:t>
        <a:bodyPr/>
        <a:lstStyle/>
        <a:p>
          <a:endParaRPr lang="en-US"/>
        </a:p>
      </dgm:t>
    </dgm:pt>
    <dgm:pt modelId="{9C42AD0F-4D42-428E-B7E2-F965A8E1B31A}" type="parTrans" cxnId="{CC93BB5B-2775-4C78-892E-AC6A8C077736}">
      <dgm:prSet/>
      <dgm:spPr/>
      <dgm:t>
        <a:bodyPr/>
        <a:lstStyle/>
        <a:p>
          <a:endParaRPr lang="en-US"/>
        </a:p>
      </dgm:t>
    </dgm:pt>
    <dgm:pt modelId="{DC1EB96F-A947-4DED-8321-BCD277F910B3}" type="sibTrans" cxnId="{02BCF3A3-C698-4FDB-9D9A-8D05E90EAC27}">
      <dgm:prSet/>
      <dgm:spPr/>
      <dgm:t>
        <a:bodyPr/>
        <a:lstStyle/>
        <a:p>
          <a:endParaRPr lang="en-US"/>
        </a:p>
      </dgm:t>
    </dgm:pt>
    <dgm:pt modelId="{0622AC93-27BE-45B9-9FD0-A28EDE542C2F}" type="parTrans" cxnId="{02BCF3A3-C698-4FDB-9D9A-8D05E90EAC27}">
      <dgm:prSet/>
      <dgm:spPr/>
      <dgm:t>
        <a:bodyPr/>
        <a:lstStyle/>
        <a:p>
          <a:endParaRPr lang="en-US"/>
        </a:p>
      </dgm:t>
    </dgm:pt>
    <dgm:pt modelId="{3FC5D54D-3FA4-44B6-AC6E-6163E51C4437}" type="pres">
      <dgm:prSet presAssocID="{F81EB005-E4CC-4982-96FF-E7339FF18516}" presName="compositeShape" presStyleCnt="0">
        <dgm:presLayoutVars>
          <dgm:dir/>
          <dgm:resizeHandles/>
        </dgm:presLayoutVars>
      </dgm:prSet>
      <dgm:spPr/>
    </dgm:pt>
    <dgm:pt modelId="{0F1BBC3F-E82A-4544-9BB1-385302DB41E7}" type="pres">
      <dgm:prSet presAssocID="{F81EB005-E4CC-4982-96FF-E7339FF18516}" presName="pyramid" presStyleLbl="node1" presStyleIdx="0" presStyleCnt="1"/>
      <dgm:spPr/>
      <dgm:t>
        <a:bodyPr/>
        <a:lstStyle/>
        <a:p>
          <a:endParaRPr lang="en-US"/>
        </a:p>
      </dgm:t>
    </dgm:pt>
    <dgm:pt modelId="{F1D1E40D-4F5C-484C-9F89-645143443D80}" type="pres">
      <dgm:prSet presAssocID="{F81EB005-E4CC-4982-96FF-E7339FF18516}" presName="theList" presStyleCnt="0"/>
      <dgm:spPr/>
    </dgm:pt>
    <dgm:pt modelId="{D77215B8-CA8E-4BD9-9894-57C945721220}" type="pres">
      <dgm:prSet presAssocID="{6230B75E-809D-43E3-82BA-A2BC4137A063}" presName="aNode" presStyleLbl="fgAcc1" presStyleIdx="0" presStyleCnt="1" custScaleX="193115" custScaleY="25473" custLinFactY="22325" custLinFactNeighborX="-9173" custLinFactNeighborY="100000">
        <dgm:presLayoutVars>
          <dgm:bulletEnabled val="1"/>
        </dgm:presLayoutVars>
      </dgm:prSet>
      <dgm:spPr/>
      <dgm:t>
        <a:bodyPr/>
        <a:lstStyle/>
        <a:p>
          <a:endParaRPr lang="en-US"/>
        </a:p>
      </dgm:t>
    </dgm:pt>
    <dgm:pt modelId="{FEB58834-2BBE-4E79-BF37-A8B0F3A504C6}" type="pres">
      <dgm:prSet presAssocID="{6230B75E-809D-43E3-82BA-A2BC4137A063}" presName="aSpace" presStyleCnt="0"/>
      <dgm:spPr/>
    </dgm:pt>
  </dgm:ptLst>
  <dgm:cxnLst>
    <dgm:cxn modelId="{CC93BB5B-2775-4C78-892E-AC6A8C077736}" srcId="{F81EB005-E4CC-4982-96FF-E7339FF18516}" destId="{6230B75E-809D-43E3-82BA-A2BC4137A063}" srcOrd="0" destOrd="0" parTransId="{9C42AD0F-4D42-428E-B7E2-F965A8E1B31A}" sibTransId="{0871BD56-5EA1-4474-8579-6D179437C6E8}"/>
    <dgm:cxn modelId="{02BCF3A3-C698-4FDB-9D9A-8D05E90EAC27}" srcId="{6230B75E-809D-43E3-82BA-A2BC4137A063}" destId="{4ABCDCE8-C60E-42FE-A985-622F03703AE9}" srcOrd="0" destOrd="0" parTransId="{0622AC93-27BE-45B9-9FD0-A28EDE542C2F}" sibTransId="{DC1EB96F-A947-4DED-8321-BCD277F910B3}"/>
    <dgm:cxn modelId="{725DE608-ACBA-494B-B4F4-2F9C8625FFB4}" type="presOf" srcId="{6230B75E-809D-43E3-82BA-A2BC4137A063}" destId="{D77215B8-CA8E-4BD9-9894-57C945721220}" srcOrd="0" destOrd="0" presId="urn:microsoft.com/office/officeart/2005/8/layout/pyramid2"/>
    <dgm:cxn modelId="{119E06F3-C665-4E21-BD37-98D221890478}" type="presOf" srcId="{4ABCDCE8-C60E-42FE-A985-622F03703AE9}" destId="{D77215B8-CA8E-4BD9-9894-57C945721220}" srcOrd="0" destOrd="1" presId="urn:microsoft.com/office/officeart/2005/8/layout/pyramid2"/>
    <dgm:cxn modelId="{73AAB086-299F-42C6-8BD6-70DBA3111604}" type="presOf" srcId="{F81EB005-E4CC-4982-96FF-E7339FF18516}" destId="{3FC5D54D-3FA4-44B6-AC6E-6163E51C4437}" srcOrd="0" destOrd="0" presId="urn:microsoft.com/office/officeart/2005/8/layout/pyramid2"/>
    <dgm:cxn modelId="{0F7E4B03-4729-4DFA-904B-A5E31C4FA3F7}" type="presParOf" srcId="{3FC5D54D-3FA4-44B6-AC6E-6163E51C4437}" destId="{0F1BBC3F-E82A-4544-9BB1-385302DB41E7}" srcOrd="0" destOrd="0" presId="urn:microsoft.com/office/officeart/2005/8/layout/pyramid2"/>
    <dgm:cxn modelId="{1DE7DC97-D591-4F7E-AF3E-53428E8365E2}" type="presParOf" srcId="{3FC5D54D-3FA4-44B6-AC6E-6163E51C4437}" destId="{F1D1E40D-4F5C-484C-9F89-645143443D80}" srcOrd="1" destOrd="0" presId="urn:microsoft.com/office/officeart/2005/8/layout/pyramid2"/>
    <dgm:cxn modelId="{51BEE2E7-02F1-46E9-8B2C-36D0B8F147F5}" type="presParOf" srcId="{F1D1E40D-4F5C-484C-9F89-645143443D80}" destId="{D77215B8-CA8E-4BD9-9894-57C945721220}" srcOrd="0" destOrd="0" presId="urn:microsoft.com/office/officeart/2005/8/layout/pyramid2"/>
    <dgm:cxn modelId="{3BAF763B-8F38-45C3-BB8D-2EC5BF3D2EAB}" type="presParOf" srcId="{F1D1E40D-4F5C-484C-9F89-645143443D80}" destId="{FEB58834-2BBE-4E79-BF37-A8B0F3A504C6}"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1EB005-E4CC-4982-96FF-E7339FF18516}" type="doc">
      <dgm:prSet loTypeId="urn:microsoft.com/office/officeart/2005/8/layout/pyramid2" loCatId="list" qsTypeId="urn:microsoft.com/office/officeart/2005/8/quickstyle/simple1" qsCatId="simple" csTypeId="urn:microsoft.com/office/officeart/2005/8/colors/colorful1#1" csCatId="colorful" phldr="1"/>
      <dgm:spPr/>
    </dgm:pt>
    <dgm:pt modelId="{5E20366B-AE5E-4A64-9104-8C4A032910D5}">
      <dgm:prSet custT="1"/>
      <dgm:spPr/>
      <dgm:t>
        <a:bodyPr/>
        <a:lstStyle/>
        <a:p>
          <a:pPr algn="just"/>
          <a:r>
            <a:rPr lang="x-none" sz="1800" b="0" dirty="0" smtClean="0"/>
            <a:t>Cilj </a:t>
          </a:r>
          <a:r>
            <a:rPr lang="en-US" sz="1800" b="0" dirty="0" smtClean="0"/>
            <a:t>3</a:t>
          </a:r>
          <a:r>
            <a:rPr lang="en-US" sz="1800" b="0" dirty="0"/>
            <a:t>:</a:t>
          </a:r>
          <a:r>
            <a:rPr lang="bs-Latn-BA" sz="1800" b="0" dirty="0"/>
            <a:t> </a:t>
          </a:r>
          <a:r>
            <a:rPr lang="bs-Latn-BA" sz="1800" b="0" dirty="0" smtClean="0"/>
            <a:t>Izgrađena i održavana finansijsko-održiva mreža profesionalaca iz oblasti upravljanja javnim finansijama, posvećena unapređivanju praksi iz oblasti upravljanja javnim finansijama</a:t>
          </a:r>
          <a:endParaRPr lang="en-US" sz="1800" b="0" dirty="0"/>
        </a:p>
      </dgm:t>
    </dgm:pt>
    <dgm:pt modelId="{6230B75E-809D-43E3-82BA-A2BC4137A063}">
      <dgm:prSet phldrT="[Text]" custT="1"/>
      <dgm:spPr/>
      <dgm:t>
        <a:bodyPr/>
        <a:lstStyle/>
        <a:p>
          <a:pPr algn="l"/>
          <a:r>
            <a:rPr lang="x-none" sz="1200" b="1" dirty="0" smtClean="0"/>
            <a:t>KVALITET </a:t>
          </a:r>
          <a:endParaRPr lang="en-US" sz="1200" b="1" dirty="0"/>
        </a:p>
      </dgm:t>
    </dgm:pt>
    <dgm:pt modelId="{0871BD56-5EA1-4474-8579-6D179437C6E8}" type="sibTrans" cxnId="{CC93BB5B-2775-4C78-892E-AC6A8C077736}">
      <dgm:prSet/>
      <dgm:spPr/>
      <dgm:t>
        <a:bodyPr/>
        <a:lstStyle/>
        <a:p>
          <a:endParaRPr lang="en-US"/>
        </a:p>
      </dgm:t>
    </dgm:pt>
    <dgm:pt modelId="{9C42AD0F-4D42-428E-B7E2-F965A8E1B31A}" type="parTrans" cxnId="{CC93BB5B-2775-4C78-892E-AC6A8C077736}">
      <dgm:prSet/>
      <dgm:spPr/>
      <dgm:t>
        <a:bodyPr/>
        <a:lstStyle/>
        <a:p>
          <a:endParaRPr lang="en-US"/>
        </a:p>
      </dgm:t>
    </dgm:pt>
    <dgm:pt modelId="{04470E66-0AB9-491B-B2D5-EFF256E91F68}" type="sibTrans" cxnId="{932FF725-535F-4B65-85F5-B7A896A293AC}">
      <dgm:prSet/>
      <dgm:spPr/>
      <dgm:t>
        <a:bodyPr/>
        <a:lstStyle/>
        <a:p>
          <a:endParaRPr lang="en-US"/>
        </a:p>
      </dgm:t>
    </dgm:pt>
    <dgm:pt modelId="{348D600B-91CE-438F-842F-55E7BFC2C746}" type="parTrans" cxnId="{932FF725-535F-4B65-85F5-B7A896A293AC}">
      <dgm:prSet/>
      <dgm:spPr/>
      <dgm:t>
        <a:bodyPr/>
        <a:lstStyle/>
        <a:p>
          <a:endParaRPr lang="en-US"/>
        </a:p>
      </dgm:t>
    </dgm:pt>
    <dgm:pt modelId="{3FC5D54D-3FA4-44B6-AC6E-6163E51C4437}" type="pres">
      <dgm:prSet presAssocID="{F81EB005-E4CC-4982-96FF-E7339FF18516}" presName="compositeShape" presStyleCnt="0">
        <dgm:presLayoutVars>
          <dgm:dir/>
          <dgm:resizeHandles/>
        </dgm:presLayoutVars>
      </dgm:prSet>
      <dgm:spPr/>
    </dgm:pt>
    <dgm:pt modelId="{0F1BBC3F-E82A-4544-9BB1-385302DB41E7}" type="pres">
      <dgm:prSet presAssocID="{F81EB005-E4CC-4982-96FF-E7339FF18516}" presName="pyramid" presStyleLbl="node1" presStyleIdx="0" presStyleCnt="1"/>
      <dgm:spPr/>
      <dgm:t>
        <a:bodyPr/>
        <a:lstStyle/>
        <a:p>
          <a:endParaRPr lang="en-US"/>
        </a:p>
      </dgm:t>
    </dgm:pt>
    <dgm:pt modelId="{F1D1E40D-4F5C-484C-9F89-645143443D80}" type="pres">
      <dgm:prSet presAssocID="{F81EB005-E4CC-4982-96FF-E7339FF18516}" presName="theList" presStyleCnt="0"/>
      <dgm:spPr/>
    </dgm:pt>
    <dgm:pt modelId="{D77215B8-CA8E-4BD9-9894-57C945721220}" type="pres">
      <dgm:prSet presAssocID="{6230B75E-809D-43E3-82BA-A2BC4137A063}" presName="aNode" presStyleLbl="fgAcc1" presStyleIdx="0" presStyleCnt="1" custScaleX="193115" custScaleY="27939" custLinFactNeighborX="-8468" custLinFactNeighborY="60569">
        <dgm:presLayoutVars>
          <dgm:bulletEnabled val="1"/>
        </dgm:presLayoutVars>
      </dgm:prSet>
      <dgm:spPr/>
      <dgm:t>
        <a:bodyPr/>
        <a:lstStyle/>
        <a:p>
          <a:endParaRPr lang="en-US"/>
        </a:p>
      </dgm:t>
    </dgm:pt>
    <dgm:pt modelId="{FEB58834-2BBE-4E79-BF37-A8B0F3A504C6}" type="pres">
      <dgm:prSet presAssocID="{6230B75E-809D-43E3-82BA-A2BC4137A063}" presName="aSpace" presStyleCnt="0"/>
      <dgm:spPr/>
    </dgm:pt>
  </dgm:ptLst>
  <dgm:cxnLst>
    <dgm:cxn modelId="{CC93BB5B-2775-4C78-892E-AC6A8C077736}" srcId="{F81EB005-E4CC-4982-96FF-E7339FF18516}" destId="{6230B75E-809D-43E3-82BA-A2BC4137A063}" srcOrd="0" destOrd="0" parTransId="{9C42AD0F-4D42-428E-B7E2-F965A8E1B31A}" sibTransId="{0871BD56-5EA1-4474-8579-6D179437C6E8}"/>
    <dgm:cxn modelId="{2C67C521-4BEF-4178-8A51-ACC8CF4F94AD}" type="presOf" srcId="{F81EB005-E4CC-4982-96FF-E7339FF18516}" destId="{3FC5D54D-3FA4-44B6-AC6E-6163E51C4437}" srcOrd="0" destOrd="0" presId="urn:microsoft.com/office/officeart/2005/8/layout/pyramid2"/>
    <dgm:cxn modelId="{6CE27E72-9D2F-492B-8E16-B8409C85BCCA}" type="presOf" srcId="{6230B75E-809D-43E3-82BA-A2BC4137A063}" destId="{D77215B8-CA8E-4BD9-9894-57C945721220}" srcOrd="0" destOrd="0" presId="urn:microsoft.com/office/officeart/2005/8/layout/pyramid2"/>
    <dgm:cxn modelId="{C93ECAF3-5973-4688-899F-C6E5D304453A}" type="presOf" srcId="{5E20366B-AE5E-4A64-9104-8C4A032910D5}" destId="{D77215B8-CA8E-4BD9-9894-57C945721220}" srcOrd="0" destOrd="1" presId="urn:microsoft.com/office/officeart/2005/8/layout/pyramid2"/>
    <dgm:cxn modelId="{932FF725-535F-4B65-85F5-B7A896A293AC}" srcId="{6230B75E-809D-43E3-82BA-A2BC4137A063}" destId="{5E20366B-AE5E-4A64-9104-8C4A032910D5}" srcOrd="0" destOrd="0" parTransId="{348D600B-91CE-438F-842F-55E7BFC2C746}" sibTransId="{04470E66-0AB9-491B-B2D5-EFF256E91F68}"/>
    <dgm:cxn modelId="{AD3A25AA-8E80-4BB8-9FA2-3A3EF3560595}" type="presParOf" srcId="{3FC5D54D-3FA4-44B6-AC6E-6163E51C4437}" destId="{0F1BBC3F-E82A-4544-9BB1-385302DB41E7}" srcOrd="0" destOrd="0" presId="urn:microsoft.com/office/officeart/2005/8/layout/pyramid2"/>
    <dgm:cxn modelId="{E33711F4-DC60-4C5A-90C0-5AC3B8D97267}" type="presParOf" srcId="{3FC5D54D-3FA4-44B6-AC6E-6163E51C4437}" destId="{F1D1E40D-4F5C-484C-9F89-645143443D80}" srcOrd="1" destOrd="0" presId="urn:microsoft.com/office/officeart/2005/8/layout/pyramid2"/>
    <dgm:cxn modelId="{72F9A2FB-652A-4380-8A41-03361BAF1A36}" type="presParOf" srcId="{F1D1E40D-4F5C-484C-9F89-645143443D80}" destId="{D77215B8-CA8E-4BD9-9894-57C945721220}" srcOrd="0" destOrd="0" presId="urn:microsoft.com/office/officeart/2005/8/layout/pyramid2"/>
    <dgm:cxn modelId="{201CFFE4-3C50-4083-A6DD-546B24DB5E92}" type="presParOf" srcId="{F1D1E40D-4F5C-484C-9F89-645143443D80}" destId="{FEB58834-2BBE-4E79-BF37-A8B0F3A504C6}"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1EB005-E4CC-4982-96FF-E7339FF18516}" type="doc">
      <dgm:prSet loTypeId="urn:microsoft.com/office/officeart/2005/8/layout/pyramid2" loCatId="list" qsTypeId="urn:microsoft.com/office/officeart/2005/8/quickstyle/simple1" qsCatId="simple" csTypeId="urn:microsoft.com/office/officeart/2005/8/colors/colorful1#1" csCatId="colorful" phldr="1"/>
      <dgm:spPr/>
    </dgm:pt>
    <dgm:pt modelId="{3D8CE2B0-3145-4971-B6B6-0BC9ABF835E8}">
      <dgm:prSet custT="1"/>
      <dgm:spPr/>
      <dgm:t>
        <a:bodyPr/>
        <a:lstStyle/>
        <a:p>
          <a:pPr algn="just"/>
          <a:r>
            <a:rPr lang="x-none" sz="1800" b="0" dirty="0" smtClean="0"/>
            <a:t>Cilj </a:t>
          </a:r>
          <a:r>
            <a:rPr lang="en-US" sz="1800" b="0" dirty="0" smtClean="0"/>
            <a:t>4</a:t>
          </a:r>
          <a:r>
            <a:rPr lang="en-US" sz="1800" dirty="0"/>
            <a:t>: </a:t>
          </a:r>
          <a:r>
            <a:rPr lang="x-none" sz="1800" dirty="0" smtClean="0"/>
            <a:t>Podignut je nivo osvešćenosti visokih vladinih i političkih nivoa o benefitima i vredostima uključivanja preko mreže PEMPAL-a </a:t>
          </a:r>
          <a:endParaRPr lang="en-US" sz="1800" dirty="0"/>
        </a:p>
      </dgm:t>
    </dgm:pt>
    <dgm:pt modelId="{3E5E9307-394A-41FC-9F0D-45D7D92F4E37}">
      <dgm:prSet phldrT="[Text]" custT="1"/>
      <dgm:spPr/>
      <dgm:t>
        <a:bodyPr/>
        <a:lstStyle/>
        <a:p>
          <a:pPr algn="l"/>
          <a:r>
            <a:rPr lang="x-none" sz="1200" b="1" dirty="0" smtClean="0"/>
            <a:t>UTICAJ </a:t>
          </a:r>
          <a:r>
            <a:rPr lang="en-US" sz="1200" b="1" dirty="0" smtClean="0"/>
            <a:t> </a:t>
          </a:r>
          <a:endParaRPr lang="en-US" sz="1200" b="1" dirty="0"/>
        </a:p>
      </dgm:t>
    </dgm:pt>
    <dgm:pt modelId="{920A1B1C-6892-44A1-93F3-402036AE3697}" type="sibTrans" cxnId="{62E06D3C-AF9D-4DE1-8254-99DE8D064ADE}">
      <dgm:prSet/>
      <dgm:spPr/>
      <dgm:t>
        <a:bodyPr/>
        <a:lstStyle/>
        <a:p>
          <a:endParaRPr lang="en-US"/>
        </a:p>
      </dgm:t>
    </dgm:pt>
    <dgm:pt modelId="{2E091FB0-5BED-4A35-AE60-32E4079AF7F2}" type="parTrans" cxnId="{62E06D3C-AF9D-4DE1-8254-99DE8D064ADE}">
      <dgm:prSet/>
      <dgm:spPr/>
      <dgm:t>
        <a:bodyPr/>
        <a:lstStyle/>
        <a:p>
          <a:endParaRPr lang="en-US"/>
        </a:p>
      </dgm:t>
    </dgm:pt>
    <dgm:pt modelId="{768C9E36-656E-497A-9C52-2C11B46C7450}" type="sibTrans" cxnId="{A9EA2AD2-5B40-481C-BA13-4B4D77713376}">
      <dgm:prSet/>
      <dgm:spPr/>
      <dgm:t>
        <a:bodyPr/>
        <a:lstStyle/>
        <a:p>
          <a:endParaRPr lang="en-US"/>
        </a:p>
      </dgm:t>
    </dgm:pt>
    <dgm:pt modelId="{F45DA43C-19FA-4916-BF95-E6E8A430A82B}" type="parTrans" cxnId="{A9EA2AD2-5B40-481C-BA13-4B4D77713376}">
      <dgm:prSet/>
      <dgm:spPr/>
      <dgm:t>
        <a:bodyPr/>
        <a:lstStyle/>
        <a:p>
          <a:endParaRPr lang="en-US"/>
        </a:p>
      </dgm:t>
    </dgm:pt>
    <dgm:pt modelId="{3FC5D54D-3FA4-44B6-AC6E-6163E51C4437}" type="pres">
      <dgm:prSet presAssocID="{F81EB005-E4CC-4982-96FF-E7339FF18516}" presName="compositeShape" presStyleCnt="0">
        <dgm:presLayoutVars>
          <dgm:dir/>
          <dgm:resizeHandles/>
        </dgm:presLayoutVars>
      </dgm:prSet>
      <dgm:spPr/>
    </dgm:pt>
    <dgm:pt modelId="{0F1BBC3F-E82A-4544-9BB1-385302DB41E7}" type="pres">
      <dgm:prSet presAssocID="{F81EB005-E4CC-4982-96FF-E7339FF18516}" presName="pyramid" presStyleLbl="node1" presStyleIdx="0" presStyleCnt="1"/>
      <dgm:spPr/>
      <dgm:t>
        <a:bodyPr/>
        <a:lstStyle/>
        <a:p>
          <a:endParaRPr lang="en-US"/>
        </a:p>
      </dgm:t>
    </dgm:pt>
    <dgm:pt modelId="{F1D1E40D-4F5C-484C-9F89-645143443D80}" type="pres">
      <dgm:prSet presAssocID="{F81EB005-E4CC-4982-96FF-E7339FF18516}" presName="theList" presStyleCnt="0"/>
      <dgm:spPr/>
    </dgm:pt>
    <dgm:pt modelId="{8C406122-ADCC-4513-AFA1-0ECDA99643A9}" type="pres">
      <dgm:prSet presAssocID="{3E5E9307-394A-41FC-9F0D-45D7D92F4E37}" presName="aNode" presStyleLbl="fgAcc1" presStyleIdx="0" presStyleCnt="1" custScaleX="193079" custScaleY="25366" custLinFactY="-20385" custLinFactNeighborX="-15069" custLinFactNeighborY="-100000">
        <dgm:presLayoutVars>
          <dgm:bulletEnabled val="1"/>
        </dgm:presLayoutVars>
      </dgm:prSet>
      <dgm:spPr/>
      <dgm:t>
        <a:bodyPr/>
        <a:lstStyle/>
        <a:p>
          <a:endParaRPr lang="en-US"/>
        </a:p>
      </dgm:t>
    </dgm:pt>
    <dgm:pt modelId="{507D41DA-345C-4E76-AE03-031A5F00765D}" type="pres">
      <dgm:prSet presAssocID="{3E5E9307-394A-41FC-9F0D-45D7D92F4E37}" presName="aSpace" presStyleCnt="0"/>
      <dgm:spPr/>
    </dgm:pt>
  </dgm:ptLst>
  <dgm:cxnLst>
    <dgm:cxn modelId="{A9EA2AD2-5B40-481C-BA13-4B4D77713376}" srcId="{3E5E9307-394A-41FC-9F0D-45D7D92F4E37}" destId="{3D8CE2B0-3145-4971-B6B6-0BC9ABF835E8}" srcOrd="0" destOrd="0" parTransId="{F45DA43C-19FA-4916-BF95-E6E8A430A82B}" sibTransId="{768C9E36-656E-497A-9C52-2C11B46C7450}"/>
    <dgm:cxn modelId="{1B5CD66E-250B-48CA-92A9-6D53B6AAC9AA}" type="presOf" srcId="{3E5E9307-394A-41FC-9F0D-45D7D92F4E37}" destId="{8C406122-ADCC-4513-AFA1-0ECDA99643A9}" srcOrd="0" destOrd="0" presId="urn:microsoft.com/office/officeart/2005/8/layout/pyramid2"/>
    <dgm:cxn modelId="{56A8B175-0B6F-4ACC-8519-6EC8E44EFB87}" type="presOf" srcId="{3D8CE2B0-3145-4971-B6B6-0BC9ABF835E8}" destId="{8C406122-ADCC-4513-AFA1-0ECDA99643A9}" srcOrd="0" destOrd="1" presId="urn:microsoft.com/office/officeart/2005/8/layout/pyramid2"/>
    <dgm:cxn modelId="{5F9AB8AC-301B-4117-A114-7B30D9541667}" type="presOf" srcId="{F81EB005-E4CC-4982-96FF-E7339FF18516}" destId="{3FC5D54D-3FA4-44B6-AC6E-6163E51C4437}" srcOrd="0" destOrd="0" presId="urn:microsoft.com/office/officeart/2005/8/layout/pyramid2"/>
    <dgm:cxn modelId="{62E06D3C-AF9D-4DE1-8254-99DE8D064ADE}" srcId="{F81EB005-E4CC-4982-96FF-E7339FF18516}" destId="{3E5E9307-394A-41FC-9F0D-45D7D92F4E37}" srcOrd="0" destOrd="0" parTransId="{2E091FB0-5BED-4A35-AE60-32E4079AF7F2}" sibTransId="{920A1B1C-6892-44A1-93F3-402036AE3697}"/>
    <dgm:cxn modelId="{8D4A63F4-4F91-452B-90BB-C886AE3E595F}" type="presParOf" srcId="{3FC5D54D-3FA4-44B6-AC6E-6163E51C4437}" destId="{0F1BBC3F-E82A-4544-9BB1-385302DB41E7}" srcOrd="0" destOrd="0" presId="urn:microsoft.com/office/officeart/2005/8/layout/pyramid2"/>
    <dgm:cxn modelId="{C09EA408-D87B-43C8-85EE-7F3527E79D38}" type="presParOf" srcId="{3FC5D54D-3FA4-44B6-AC6E-6163E51C4437}" destId="{F1D1E40D-4F5C-484C-9F89-645143443D80}" srcOrd="1" destOrd="0" presId="urn:microsoft.com/office/officeart/2005/8/layout/pyramid2"/>
    <dgm:cxn modelId="{09B0F151-8EF9-4FA5-9C1A-6C650C215D63}" type="presParOf" srcId="{F1D1E40D-4F5C-484C-9F89-645143443D80}" destId="{8C406122-ADCC-4513-AFA1-0ECDA99643A9}" srcOrd="0" destOrd="0" presId="urn:microsoft.com/office/officeart/2005/8/layout/pyramid2"/>
    <dgm:cxn modelId="{256D2925-1461-45C5-A7BD-D7270F5E7AB6}" type="presParOf" srcId="{F1D1E40D-4F5C-484C-9F89-645143443D80}" destId="{507D41DA-345C-4E76-AE03-031A5F00765D}"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2F69F348-2C7F-401C-92D7-DC4CE7899B6F}" type="datetimeFigureOut">
              <a:rPr lang="en-US" smtClean="0"/>
              <a:pPr/>
              <a:t>7/20/2015</a:t>
            </a:fld>
            <a:endParaRPr lang="en-US" dirty="0"/>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EDDAE607-FF26-4835-9EAD-DBB3FB491D1B}" type="slidenum">
              <a:rPr lang="en-US" smtClean="0"/>
              <a:pPr/>
              <a:t>‹#›</a:t>
            </a:fld>
            <a:endParaRPr lang="en-US" dirty="0"/>
          </a:p>
        </p:txBody>
      </p:sp>
    </p:spTree>
    <p:extLst>
      <p:ext uri="{BB962C8B-B14F-4D97-AF65-F5344CB8AC3E}">
        <p14:creationId xmlns:p14="http://schemas.microsoft.com/office/powerpoint/2010/main" val="110229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3907AD67-7C60-4008-9560-6C146AAB157C}" type="datetimeFigureOut">
              <a:rPr lang="en-US" smtClean="0"/>
              <a:pPr/>
              <a:t>7/20/2015</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E66FA965-B4FE-420C-8A3C-83B71E304D16}" type="slidenum">
              <a:rPr lang="en-US" smtClean="0"/>
              <a:pPr/>
              <a:t>‹#›</a:t>
            </a:fld>
            <a:endParaRPr lang="en-US" dirty="0"/>
          </a:p>
        </p:txBody>
      </p:sp>
    </p:spTree>
    <p:extLst>
      <p:ext uri="{BB962C8B-B14F-4D97-AF65-F5344CB8AC3E}">
        <p14:creationId xmlns:p14="http://schemas.microsoft.com/office/powerpoint/2010/main" val="421617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BF0F43-3359-469A-945E-E61A90F614E0}" type="slidenum">
              <a:rPr lang="en-US" altLang="en-US" smtClean="0"/>
              <a:pPr>
                <a:spcBef>
                  <a:spcPct val="0"/>
                </a:spcBef>
              </a:pPr>
              <a:t>1</a:t>
            </a:fld>
            <a:endParaRPr lang="en-US" altLang="en-US" smtClean="0"/>
          </a:p>
        </p:txBody>
      </p:sp>
    </p:spTree>
    <p:extLst>
      <p:ext uri="{BB962C8B-B14F-4D97-AF65-F5344CB8AC3E}">
        <p14:creationId xmlns:p14="http://schemas.microsoft.com/office/powerpoint/2010/main" val="977017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4708" indent="-174708">
              <a:buFont typeface="Arial"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E66FA965-B4FE-420C-8A3C-83B71E304D16}" type="slidenum">
              <a:rPr lang="en-US" smtClean="0"/>
              <a:pPr/>
              <a:t>23</a:t>
            </a:fld>
            <a:endParaRPr lang="en-US" dirty="0"/>
          </a:p>
        </p:txBody>
      </p:sp>
    </p:spTree>
    <p:extLst>
      <p:ext uri="{BB962C8B-B14F-4D97-AF65-F5344CB8AC3E}">
        <p14:creationId xmlns:p14="http://schemas.microsoft.com/office/powerpoint/2010/main" val="1109445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4708" indent="-174708">
              <a:buFont typeface="Arial"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E66FA965-B4FE-420C-8A3C-83B71E304D16}" type="slidenum">
              <a:rPr lang="en-US" smtClean="0"/>
              <a:pPr/>
              <a:t>25</a:t>
            </a:fld>
            <a:endParaRPr lang="en-US" dirty="0"/>
          </a:p>
        </p:txBody>
      </p:sp>
    </p:spTree>
    <p:extLst>
      <p:ext uri="{BB962C8B-B14F-4D97-AF65-F5344CB8AC3E}">
        <p14:creationId xmlns:p14="http://schemas.microsoft.com/office/powerpoint/2010/main" val="230931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E08438-C1B9-40C5-A35B-7D31D045CFB6}" type="slidenum">
              <a:rPr lang="en-US" smtClean="0">
                <a:cs typeface="Arial" charset="0"/>
              </a:rPr>
              <a:pPr fontAlgn="base">
                <a:spcBef>
                  <a:spcPct val="0"/>
                </a:spcBef>
                <a:spcAft>
                  <a:spcPct val="0"/>
                </a:spcAft>
                <a:defRPr/>
              </a:pPr>
              <a:t>5</a:t>
            </a:fld>
            <a:endParaRPr lang="en-US" smtClean="0">
              <a:cs typeface="Arial" charset="0"/>
            </a:endParaRPr>
          </a:p>
        </p:txBody>
      </p:sp>
    </p:spTree>
    <p:extLst>
      <p:ext uri="{BB962C8B-B14F-4D97-AF65-F5344CB8AC3E}">
        <p14:creationId xmlns:p14="http://schemas.microsoft.com/office/powerpoint/2010/main" val="2435568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D622A-FA6C-4C43-BAC2-8B004B22F7E0}" type="slidenum">
              <a:rPr lang="en-US" smtClean="0">
                <a:cs typeface="Arial" charset="0"/>
              </a:rPr>
              <a:pPr fontAlgn="base">
                <a:spcBef>
                  <a:spcPct val="0"/>
                </a:spcBef>
                <a:spcAft>
                  <a:spcPct val="0"/>
                </a:spcAft>
                <a:defRPr/>
              </a:pPr>
              <a:t>7</a:t>
            </a:fld>
            <a:endParaRPr lang="en-US" smtClean="0">
              <a:cs typeface="Arial" charset="0"/>
            </a:endParaRPr>
          </a:p>
        </p:txBody>
      </p:sp>
    </p:spTree>
    <p:extLst>
      <p:ext uri="{BB962C8B-B14F-4D97-AF65-F5344CB8AC3E}">
        <p14:creationId xmlns:p14="http://schemas.microsoft.com/office/powerpoint/2010/main" val="53050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412528F-1434-4491-ABC8-4C36B9BA1B09}" type="slidenum">
              <a:rPr lang="en-US" altLang="en-US" smtClean="0">
                <a:cs typeface="Arial" charset="0"/>
              </a:rPr>
              <a:pPr/>
              <a:t>13</a:t>
            </a:fld>
            <a:endParaRPr lang="en-US" altLang="en-US" smtClean="0">
              <a:cs typeface="Arial" charset="0"/>
            </a:endParaRPr>
          </a:p>
        </p:txBody>
      </p:sp>
    </p:spTree>
    <p:extLst>
      <p:ext uri="{BB962C8B-B14F-4D97-AF65-F5344CB8AC3E}">
        <p14:creationId xmlns:p14="http://schemas.microsoft.com/office/powerpoint/2010/main" val="23949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32BC10-294B-4167-B54E-3F6EFB61B0C3}" type="slidenum">
              <a:rPr lang="en-US" smtClean="0">
                <a:cs typeface="Arial" charset="0"/>
              </a:rPr>
              <a:pPr fontAlgn="base">
                <a:spcBef>
                  <a:spcPct val="0"/>
                </a:spcBef>
                <a:spcAft>
                  <a:spcPct val="0"/>
                </a:spcAft>
                <a:defRPr/>
              </a:pPr>
              <a:t>14</a:t>
            </a:fld>
            <a:endParaRPr lang="en-US" smtClean="0">
              <a:cs typeface="Arial" charset="0"/>
            </a:endParaRPr>
          </a:p>
        </p:txBody>
      </p:sp>
    </p:spTree>
    <p:extLst>
      <p:ext uri="{BB962C8B-B14F-4D97-AF65-F5344CB8AC3E}">
        <p14:creationId xmlns:p14="http://schemas.microsoft.com/office/powerpoint/2010/main" val="3044084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9CA5B86-CD6E-4FA8-A94B-10C3594C6BA0}" type="slidenum">
              <a:rPr lang="en-US" altLang="en-US" smtClean="0">
                <a:cs typeface="Arial" charset="0"/>
              </a:rPr>
              <a:pPr/>
              <a:t>15</a:t>
            </a:fld>
            <a:endParaRPr lang="en-US" altLang="en-US" smtClean="0">
              <a:cs typeface="Arial" charset="0"/>
            </a:endParaRPr>
          </a:p>
        </p:txBody>
      </p:sp>
    </p:spTree>
    <p:extLst>
      <p:ext uri="{BB962C8B-B14F-4D97-AF65-F5344CB8AC3E}">
        <p14:creationId xmlns:p14="http://schemas.microsoft.com/office/powerpoint/2010/main" val="1106854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AC83C1-B8A1-4D62-AF10-D7FFA5B9C4E7}" type="slidenum">
              <a:rPr lang="en-US" smtClean="0">
                <a:cs typeface="Arial" charset="0"/>
              </a:rPr>
              <a:pPr fontAlgn="base">
                <a:spcBef>
                  <a:spcPct val="0"/>
                </a:spcBef>
                <a:spcAft>
                  <a:spcPct val="0"/>
                </a:spcAft>
                <a:defRPr/>
              </a:pPr>
              <a:t>16</a:t>
            </a:fld>
            <a:endParaRPr lang="en-US" smtClean="0">
              <a:cs typeface="Arial" charset="0"/>
            </a:endParaRPr>
          </a:p>
        </p:txBody>
      </p:sp>
    </p:spTree>
    <p:extLst>
      <p:ext uri="{BB962C8B-B14F-4D97-AF65-F5344CB8AC3E}">
        <p14:creationId xmlns:p14="http://schemas.microsoft.com/office/powerpoint/2010/main" val="262959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4708" indent="-174708">
              <a:buFont typeface="Arial"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E66FA965-B4FE-420C-8A3C-83B71E304D16}" type="slidenum">
              <a:rPr lang="en-US" smtClean="0"/>
              <a:pPr/>
              <a:t>18</a:t>
            </a:fld>
            <a:endParaRPr lang="en-US" dirty="0"/>
          </a:p>
        </p:txBody>
      </p:sp>
    </p:spTree>
    <p:extLst>
      <p:ext uri="{BB962C8B-B14F-4D97-AF65-F5344CB8AC3E}">
        <p14:creationId xmlns:p14="http://schemas.microsoft.com/office/powerpoint/2010/main" val="400044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4708" indent="-174708">
              <a:buFont typeface="Arial"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E66FA965-B4FE-420C-8A3C-83B71E304D16}" type="slidenum">
              <a:rPr lang="en-US" smtClean="0"/>
              <a:pPr/>
              <a:t>21</a:t>
            </a:fld>
            <a:endParaRPr lang="en-US" dirty="0"/>
          </a:p>
        </p:txBody>
      </p:sp>
    </p:spTree>
    <p:extLst>
      <p:ext uri="{BB962C8B-B14F-4D97-AF65-F5344CB8AC3E}">
        <p14:creationId xmlns:p14="http://schemas.microsoft.com/office/powerpoint/2010/main" val="1089256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BF2E64-0A67-474B-A639-17E615330E46}" type="datetime1">
              <a:rPr lang="en-US" smtClean="0"/>
              <a:pPr/>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415727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2589C-FC03-4259-8BBC-0BD281CB6FD4}" type="datetime1">
              <a:rPr lang="en-US" smtClean="0"/>
              <a:pPr/>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76460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EECDC-4F87-4C25-B3AD-A2774A9FCBD3}" type="datetime1">
              <a:rPr lang="en-US" smtClean="0"/>
              <a:pPr/>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3662217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EF2C02-1F7B-454E-8A54-3041221DBA6F}" type="datetime1">
              <a:rPr lang="en-US" smtClean="0"/>
              <a:pPr/>
              <a:t>7/20/2015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76936-CDE1-44C9-8756-609327187BEC}" type="datetime1">
              <a:rPr lang="en-US" smtClean="0"/>
              <a:pPr/>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61359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EDC727-D177-4367-A10D-85F66D20A87B}" type="datetime1">
              <a:rPr lang="en-US" smtClean="0"/>
              <a:pPr/>
              <a:t>7/20/2015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51029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327EE1-2D06-409D-94E9-C88BA720C917}" type="datetime1">
              <a:rPr lang="en-US" smtClean="0"/>
              <a:pPr/>
              <a:t>7/20/2015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74892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672D95-2A0A-4837-AE48-53DD1A2E57A4}" type="datetime1">
              <a:rPr lang="en-US" smtClean="0"/>
              <a:pPr/>
              <a:t>7/20/2015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82920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18A60B-CE01-4442-B45E-2835CD8C19AA}" type="datetime1">
              <a:rPr lang="en-US" smtClean="0"/>
              <a:pPr/>
              <a:t>7/20/2015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26851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01E71-AD02-4FB2-A70E-7F4274975F0E}" type="datetime1">
              <a:rPr lang="en-US" smtClean="0"/>
              <a:pPr/>
              <a:t>7/20/2015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63271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C8F447-F262-404B-9C87-E9F53C2B0C74}" type="datetime1">
              <a:rPr lang="en-US" smtClean="0"/>
              <a:pPr/>
              <a:t>7/20/2015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1859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495E1-C638-4617-8F56-1143B3659993}" type="datetime1">
              <a:rPr lang="en-US" smtClean="0"/>
              <a:pPr/>
              <a:t>7/20/2015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67483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F2C02-1F7B-454E-8A54-3041221DBA6F}" type="datetime1">
              <a:rPr lang="en-US" smtClean="0"/>
              <a:pPr/>
              <a:t>7/20/2015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46111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otesSlide" Target="../notesSlides/notesSlide4.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0.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5.xml"/><Relationship Id="rId7" Type="http://schemas.openxmlformats.org/officeDocument/2006/relationships/image" Target="../media/image51.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oleObject" Target="../embeddings/oleObject2.bin"/><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jpe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jpeg"/><Relationship Id="rId9" Type="http://schemas.microsoft.com/office/2007/relationships/diagramDrawing" Target="../diagrams/drawing2.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28.pn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4.jpe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8.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4.jpe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jpeg"/></Relationships>
</file>

<file path=ppt/slides/_rels/slide2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28.pn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pn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jpeg"/><Relationship Id="rId4" Type="http://schemas.openxmlformats.org/officeDocument/2006/relationships/diagramData" Target="../diagrams/data1.xml"/><Relationship Id="rId9" Type="http://schemas.openxmlformats.org/officeDocument/2006/relationships/image" Target="../media/image40.jpeg"/></Relationships>
</file>

<file path=ppt/slides/_rels/slide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EMETH_ED\AppData\Local\Microsoft\Windows\Temporary Internet Files\Content.Outlook\1CVL8EEV\FullSizeRen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7900" y="68580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098" name="Title 1"/>
          <p:cNvSpPr>
            <a:spLocks noGrp="1"/>
          </p:cNvSpPr>
          <p:nvPr>
            <p:ph type="ctrTitle"/>
          </p:nvPr>
        </p:nvSpPr>
        <p:spPr>
          <a:xfrm>
            <a:off x="2455164" y="1828800"/>
            <a:ext cx="4876800" cy="1924050"/>
          </a:xfrm>
        </p:spPr>
        <p:txBody>
          <a:bodyPr>
            <a:normAutofit fontScale="90000"/>
          </a:bodyPr>
          <a:lstStyle/>
          <a:p>
            <a:pPr eaLnBrk="1" hangingPunct="1"/>
            <a:r>
              <a:rPr lang="x-none" altLang="en-US" b="1" i="1" dirty="0" smtClean="0">
                <a:solidFill>
                  <a:schemeClr val="tx2">
                    <a:lumMod val="60000"/>
                    <a:lumOff val="40000"/>
                  </a:schemeClr>
                </a:solidFill>
              </a:rPr>
              <a:t>Zajednica prakse za internu reviziju </a:t>
            </a:r>
            <a:r>
              <a:rPr lang="en-US" altLang="en-US" b="1" i="1" dirty="0" smtClean="0">
                <a:solidFill>
                  <a:schemeClr val="tx2">
                    <a:lumMod val="60000"/>
                    <a:lumOff val="40000"/>
                  </a:schemeClr>
                </a:solidFill>
              </a:rPr>
              <a:t>(</a:t>
            </a:r>
            <a:r>
              <a:rPr lang="x-none" altLang="en-US" b="1" i="1" dirty="0" smtClean="0">
                <a:solidFill>
                  <a:schemeClr val="tx2">
                    <a:lumMod val="60000"/>
                    <a:lumOff val="40000"/>
                  </a:schemeClr>
                </a:solidFill>
              </a:rPr>
              <a:t>ZPIR</a:t>
            </a:r>
            <a:r>
              <a:rPr lang="en-US" altLang="en-US" b="1" i="1" dirty="0" smtClean="0">
                <a:solidFill>
                  <a:schemeClr val="tx2">
                    <a:lumMod val="60000"/>
                    <a:lumOff val="40000"/>
                  </a:schemeClr>
                </a:solidFill>
              </a:rPr>
              <a:t>)</a:t>
            </a:r>
          </a:p>
        </p:txBody>
      </p:sp>
      <p:sp>
        <p:nvSpPr>
          <p:cNvPr id="3" name="Subtitle 2"/>
          <p:cNvSpPr>
            <a:spLocks noGrp="1"/>
          </p:cNvSpPr>
          <p:nvPr>
            <p:ph type="subTitle" idx="1"/>
          </p:nvPr>
        </p:nvSpPr>
        <p:spPr>
          <a:xfrm>
            <a:off x="2247900" y="5219700"/>
            <a:ext cx="5143500" cy="762000"/>
          </a:xfrm>
        </p:spPr>
        <p:txBody>
          <a:bodyPr rtlCol="0">
            <a:normAutofit lnSpcReduction="10000"/>
          </a:bodyPr>
          <a:lstStyle/>
          <a:p>
            <a:pPr eaLnBrk="1" fontAlgn="auto" hangingPunct="1">
              <a:spcAft>
                <a:spcPts val="0"/>
              </a:spcAft>
              <a:defRPr/>
            </a:pPr>
            <a:r>
              <a:rPr lang="x-none" sz="2400" b="1" i="1" dirty="0" smtClean="0">
                <a:solidFill>
                  <a:schemeClr val="accent5">
                    <a:lumMod val="60000"/>
                    <a:lumOff val="40000"/>
                  </a:schemeClr>
                </a:solidFill>
              </a:rPr>
              <a:t>Rezultati srednjoročnog pregleda strategije i ostala pitanja </a:t>
            </a:r>
            <a:endParaRPr lang="en-US" sz="2400" b="1" i="1" dirty="0" smtClean="0">
              <a:solidFill>
                <a:schemeClr val="accent5">
                  <a:lumMod val="60000"/>
                  <a:lumOff val="40000"/>
                </a:schemeClr>
              </a:solidFill>
            </a:endParaRPr>
          </a:p>
        </p:txBody>
      </p:sp>
      <p:pic>
        <p:nvPicPr>
          <p:cNvPr id="4100" name="Рисунок 11" descr="pempal-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Рисунок 15" descr="pempal-logo-top.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28600"/>
            <a:ext cx="3581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5"/>
          <p:cNvSpPr txBox="1">
            <a:spLocks noChangeArrowheads="1"/>
          </p:cNvSpPr>
          <p:nvPr/>
        </p:nvSpPr>
        <p:spPr bwMode="auto">
          <a:xfrm>
            <a:off x="2366772" y="5943600"/>
            <a:ext cx="4953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hu-HU" altLang="en-US" sz="1800" dirty="0" smtClean="0"/>
              <a:t>Edit Nemeth, presedavajuća ZPIR </a:t>
            </a:r>
            <a:endParaRPr lang="bs-Latn-BA" altLang="en-US" sz="1800" dirty="0"/>
          </a:p>
          <a:p>
            <a:pPr algn="ctr" eaLnBrk="1" hangingPunct="1">
              <a:spcBef>
                <a:spcPct val="0"/>
              </a:spcBef>
              <a:buFontTx/>
              <a:buNone/>
            </a:pPr>
            <a:r>
              <a:rPr lang="x-none" altLang="en-US" sz="1800" dirty="0" smtClean="0"/>
              <a:t>Mešoviti sastanak Izvršnih odbora Zajednica praksi, Beč, juli 2015. godine </a:t>
            </a:r>
            <a:endParaRPr lang="en-US" altLang="en-US" sz="1800" dirty="0"/>
          </a:p>
        </p:txBody>
      </p:sp>
      <p:pic>
        <p:nvPicPr>
          <p:cNvPr id="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416379"/>
            <a:ext cx="1114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106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ím 1"/>
          <p:cNvSpPr>
            <a:spLocks noGrp="1"/>
          </p:cNvSpPr>
          <p:nvPr>
            <p:ph type="title"/>
          </p:nvPr>
        </p:nvSpPr>
        <p:spPr>
          <a:xfrm>
            <a:off x="4483100" y="5200649"/>
            <a:ext cx="4321175" cy="693738"/>
          </a:xfrm>
        </p:spPr>
        <p:txBody>
          <a:bodyPr>
            <a:normAutofit fontScale="90000"/>
          </a:bodyPr>
          <a:lstStyle/>
          <a:p>
            <a:r>
              <a:rPr lang="hu-HU" altLang="en-US" sz="4000" b="1" dirty="0" smtClean="0">
                <a:solidFill>
                  <a:schemeClr val="accent2"/>
                </a:solidFill>
                <a:latin typeface="Bodoni MT Condensed" pitchFamily="18" charset="0"/>
              </a:rPr>
              <a:t>Holandija </a:t>
            </a:r>
          </a:p>
        </p:txBody>
      </p:sp>
      <p:sp>
        <p:nvSpPr>
          <p:cNvPr id="25603" name="Tartalom helye 2"/>
          <p:cNvSpPr>
            <a:spLocks noGrp="1"/>
          </p:cNvSpPr>
          <p:nvPr>
            <p:ph idx="1"/>
          </p:nvPr>
        </p:nvSpPr>
        <p:spPr>
          <a:xfrm>
            <a:off x="3730625" y="908050"/>
            <a:ext cx="5260975" cy="4873625"/>
          </a:xfrm>
        </p:spPr>
        <p:txBody>
          <a:bodyPr>
            <a:normAutofit/>
          </a:bodyPr>
          <a:lstStyle/>
          <a:p>
            <a:pPr>
              <a:buFont typeface="Wingdings" pitchFamily="2" charset="2"/>
              <a:buChar char="ü"/>
            </a:pPr>
            <a:r>
              <a:rPr lang="hu-HU" altLang="en-US" dirty="0" smtClean="0">
                <a:latin typeface="Bodoni MT Condensed" pitchFamily="18" charset="0"/>
              </a:rPr>
              <a:t>Način na koji razmišljamo na sastancima PEMPAL-a su me naterali da ponovo analiziram našu revizorsku proceduru, na primer, praćenje na osnovu povratnih informacija.</a:t>
            </a:r>
          </a:p>
          <a:p>
            <a:pPr>
              <a:buFont typeface="Wingdings" pitchFamily="2" charset="2"/>
              <a:buChar char="ü"/>
            </a:pPr>
            <a:r>
              <a:rPr lang="hu-HU" altLang="en-US" dirty="0" smtClean="0">
                <a:latin typeface="Bodoni MT Condensed" pitchFamily="18" charset="0"/>
              </a:rPr>
              <a:t>Radim na nekoliko projekata i to mi daje mogućnost da kanališem iskustva između ekspertskih grupa. </a:t>
            </a:r>
          </a:p>
        </p:txBody>
      </p:sp>
      <p:pic>
        <p:nvPicPr>
          <p:cNvPr id="25604" name="Kép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68350"/>
            <a:ext cx="2990850"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descr="File:Flag of the Netherland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4581525"/>
            <a:ext cx="244792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zövegdoboz 4"/>
          <p:cNvSpPr txBox="1"/>
          <p:nvPr/>
        </p:nvSpPr>
        <p:spPr>
          <a:xfrm>
            <a:off x="1979613" y="447675"/>
            <a:ext cx="2503487" cy="460375"/>
          </a:xfrm>
          <a:prstGeom prst="rect">
            <a:avLst/>
          </a:prstGeom>
          <a:solidFill>
            <a:schemeClr val="accent2">
              <a:lumMod val="75000"/>
            </a:schemeClr>
          </a:solidFill>
        </p:spPr>
        <p:txBody>
          <a:bodyPr>
            <a:spAutoFit/>
          </a:bodyPr>
          <a:lstStyle/>
          <a:p>
            <a:pPr algn="ctr" eaLnBrk="1" hangingPunct="1">
              <a:defRPr/>
            </a:pPr>
            <a:r>
              <a:rPr lang="hu-HU" sz="2400" b="1" dirty="0" err="1">
                <a:solidFill>
                  <a:schemeClr val="bg1"/>
                </a:solidFill>
                <a:latin typeface="Bodoni MT Condensed" pitchFamily="18" charset="0"/>
              </a:rPr>
              <a:t>Manfred</a:t>
            </a:r>
            <a:r>
              <a:rPr lang="hu-HU" sz="2400" b="1" dirty="0">
                <a:solidFill>
                  <a:schemeClr val="bg1"/>
                </a:solidFill>
                <a:latin typeface="Bodoni MT Condensed" pitchFamily="18" charset="0"/>
              </a:rPr>
              <a:t> van </a:t>
            </a:r>
            <a:r>
              <a:rPr lang="hu-HU" sz="2400" b="1" dirty="0" err="1">
                <a:solidFill>
                  <a:schemeClr val="bg1"/>
                </a:solidFill>
                <a:latin typeface="Bodoni MT Condensed" pitchFamily="18" charset="0"/>
              </a:rPr>
              <a:t>Kesteren</a:t>
            </a:r>
            <a:endParaRPr lang="hu-HU" sz="2400" b="1" dirty="0">
              <a:solidFill>
                <a:schemeClr val="bg1"/>
              </a:solidFill>
              <a:latin typeface="Bodoni MT Condensed" pitchFamily="18" charset="0"/>
            </a:endParaRPr>
          </a:p>
        </p:txBody>
      </p:sp>
      <p:pic>
        <p:nvPicPr>
          <p:cNvPr id="7" name="Рисунок 518"/>
          <p:cNvPicPr/>
          <p:nvPr/>
        </p:nvPicPr>
        <p:blipFill>
          <a:blip r:embed="rId4">
            <a:extLst>
              <a:ext uri="{28A0092B-C50C-407E-A947-70E740481C1C}">
                <a14:useLocalDpi xmlns:a14="http://schemas.microsoft.com/office/drawing/2010/main" val="0"/>
              </a:ext>
            </a:extLst>
          </a:blip>
          <a:srcRect b="42677"/>
          <a:stretch>
            <a:fillRect/>
          </a:stretch>
        </p:blipFill>
        <p:spPr bwMode="auto">
          <a:xfrm>
            <a:off x="0" y="6324600"/>
            <a:ext cx="9144000" cy="609600"/>
          </a:xfrm>
          <a:prstGeom prst="rect">
            <a:avLst/>
          </a:prstGeom>
          <a:noFill/>
          <a:ln>
            <a:noFill/>
          </a:ln>
        </p:spPr>
      </p:pic>
    </p:spTree>
    <p:extLst>
      <p:ext uri="{BB962C8B-B14F-4D97-AF65-F5344CB8AC3E}">
        <p14:creationId xmlns:p14="http://schemas.microsoft.com/office/powerpoint/2010/main" val="642897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060700" y="549275"/>
            <a:ext cx="5688013" cy="5173663"/>
          </a:xfrm>
        </p:spPr>
        <p:txBody>
          <a:bodyPr>
            <a:normAutofit fontScale="92500" lnSpcReduction="10000"/>
          </a:bodyPr>
          <a:lstStyle/>
          <a:p>
            <a:pPr>
              <a:buFont typeface="Wingdings" pitchFamily="2" charset="2"/>
              <a:buChar char="ü"/>
            </a:pPr>
            <a:r>
              <a:rPr lang="x-none" altLang="en-US" dirty="0" smtClean="0">
                <a:latin typeface="Bodoni MT Condensed" pitchFamily="18" charset="0"/>
              </a:rPr>
              <a:t>Radne grupe su bile vrlo relevantne i od pomoći za našu reformsku agendu. Posebno mi se svideo nivo stručnog znanja i uključenosti svih učesnika. </a:t>
            </a:r>
          </a:p>
          <a:p>
            <a:pPr>
              <a:buFont typeface="Wingdings" pitchFamily="2" charset="2"/>
              <a:buChar char="ü"/>
            </a:pPr>
            <a:r>
              <a:rPr lang="x-none" altLang="en-US" dirty="0" smtClean="0">
                <a:latin typeface="Bodoni MT Condensed" pitchFamily="18" charset="0"/>
              </a:rPr>
              <a:t>U Republici Češkoj se trenutno sprovodi reforma sistema interne kontrole u javnom sektoru. Konferencija nam je dala korisne povratne informacije. Ideje i sugestije stručnjaka ZPIR mogu u značajnom obimu da doprinesu unapređivanju nacrta našeg Zakona o internoj kontroli. </a:t>
            </a: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726" y="692696"/>
            <a:ext cx="176212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3"/>
          <p:cNvSpPr>
            <a:spLocks noChangeArrowheads="1"/>
          </p:cNvSpPr>
          <p:nvPr/>
        </p:nvSpPr>
        <p:spPr bwMode="auto">
          <a:xfrm>
            <a:off x="323850" y="5373688"/>
            <a:ext cx="36385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x-none" altLang="en-US" sz="4000" b="1" dirty="0" smtClean="0">
                <a:solidFill>
                  <a:schemeClr val="accent2"/>
                </a:solidFill>
                <a:latin typeface="Bodoni MT Condensed" pitchFamily="18" charset="0"/>
              </a:rPr>
              <a:t>Republika Češka </a:t>
            </a:r>
            <a:endParaRPr lang="en-US" altLang="en-US" sz="4000" dirty="0"/>
          </a:p>
        </p:txBody>
      </p:sp>
      <p:pic>
        <p:nvPicPr>
          <p:cNvPr id="266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019672"/>
            <a:ext cx="2667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zövegdoboz 4"/>
          <p:cNvSpPr txBox="1"/>
          <p:nvPr/>
        </p:nvSpPr>
        <p:spPr>
          <a:xfrm rot="20939454">
            <a:off x="368046" y="4128286"/>
            <a:ext cx="2503487" cy="1015663"/>
          </a:xfrm>
          <a:prstGeom prst="rect">
            <a:avLst/>
          </a:prstGeom>
          <a:solidFill>
            <a:schemeClr val="accent2">
              <a:lumMod val="75000"/>
            </a:schemeClr>
          </a:solidFill>
        </p:spPr>
        <p:txBody>
          <a:bodyPr>
            <a:spAutoFit/>
          </a:bodyPr>
          <a:lstStyle/>
          <a:p>
            <a:pPr algn="ctr" eaLnBrk="1" hangingPunct="1">
              <a:defRPr/>
            </a:pPr>
            <a:r>
              <a:rPr lang="en-US" sz="2000" b="1" dirty="0" err="1">
                <a:solidFill>
                  <a:schemeClr val="bg1"/>
                </a:solidFill>
                <a:latin typeface="Calibri" pitchFamily="34" charset="0"/>
              </a:rPr>
              <a:t>Lukáš</a:t>
            </a:r>
            <a:r>
              <a:rPr lang="en-US" sz="2000" b="1" dirty="0">
                <a:solidFill>
                  <a:schemeClr val="bg1"/>
                </a:solidFill>
                <a:latin typeface="Calibri" pitchFamily="34" charset="0"/>
              </a:rPr>
              <a:t> </a:t>
            </a:r>
            <a:r>
              <a:rPr lang="en-US" sz="2000" b="1" dirty="0" err="1">
                <a:solidFill>
                  <a:schemeClr val="bg1"/>
                </a:solidFill>
                <a:latin typeface="Calibri" pitchFamily="34" charset="0"/>
              </a:rPr>
              <a:t>Wagenknecht</a:t>
            </a:r>
            <a:r>
              <a:rPr lang="en-US" sz="2000" b="1" dirty="0">
                <a:solidFill>
                  <a:schemeClr val="bg1"/>
                </a:solidFill>
                <a:latin typeface="Calibri" pitchFamily="34" charset="0"/>
              </a:rPr>
              <a:t>, </a:t>
            </a:r>
            <a:endParaRPr lang="hu-HU" sz="2000" b="1" dirty="0" smtClean="0">
              <a:solidFill>
                <a:schemeClr val="bg1"/>
              </a:solidFill>
              <a:latin typeface="Calibri" pitchFamily="34" charset="0"/>
            </a:endParaRPr>
          </a:p>
          <a:p>
            <a:pPr algn="ctr" eaLnBrk="1" hangingPunct="1">
              <a:defRPr/>
            </a:pPr>
            <a:r>
              <a:rPr lang="x-none" sz="2000" b="1" dirty="0" smtClean="0">
                <a:solidFill>
                  <a:schemeClr val="bg1"/>
                </a:solidFill>
                <a:latin typeface="Calibri" pitchFamily="34" charset="0"/>
              </a:rPr>
              <a:t>prvi zamenik ministra finansija </a:t>
            </a:r>
            <a:endParaRPr lang="hu-HU" sz="2000" b="1" dirty="0">
              <a:solidFill>
                <a:schemeClr val="bg1"/>
              </a:solidFill>
              <a:latin typeface="Calibri" pitchFamily="34" charset="0"/>
            </a:endParaRPr>
          </a:p>
        </p:txBody>
      </p:sp>
      <p:pic>
        <p:nvPicPr>
          <p:cNvPr id="8" name="Рисунок 518"/>
          <p:cNvPicPr/>
          <p:nvPr/>
        </p:nvPicPr>
        <p:blipFill>
          <a:blip r:embed="rId4">
            <a:extLst>
              <a:ext uri="{28A0092B-C50C-407E-A947-70E740481C1C}">
                <a14:useLocalDpi xmlns:a14="http://schemas.microsoft.com/office/drawing/2010/main" val="0"/>
              </a:ext>
            </a:extLst>
          </a:blip>
          <a:srcRect b="42677"/>
          <a:stretch>
            <a:fillRect/>
          </a:stretch>
        </p:blipFill>
        <p:spPr bwMode="auto">
          <a:xfrm>
            <a:off x="0" y="6324600"/>
            <a:ext cx="9144000" cy="609600"/>
          </a:xfrm>
          <a:prstGeom prst="rect">
            <a:avLst/>
          </a:prstGeom>
          <a:noFill/>
          <a:ln>
            <a:noFill/>
          </a:ln>
        </p:spPr>
      </p:pic>
    </p:spTree>
    <p:extLst>
      <p:ext uri="{BB962C8B-B14F-4D97-AF65-F5344CB8AC3E}">
        <p14:creationId xmlns:p14="http://schemas.microsoft.com/office/powerpoint/2010/main" val="386129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p:nvPr/>
        </p:nvPicPr>
        <p:blipFill>
          <a:blip r:embed="rId2" cstate="print"/>
          <a:srcRect/>
          <a:stretch>
            <a:fillRect/>
          </a:stretch>
        </p:blipFill>
        <p:spPr bwMode="auto">
          <a:xfrm>
            <a:off x="0" y="0"/>
            <a:ext cx="9144000" cy="1066799"/>
          </a:xfrm>
          <a:prstGeom prst="rect">
            <a:avLst/>
          </a:prstGeom>
          <a:noFill/>
          <a:ln w="9525">
            <a:noFill/>
            <a:miter lim="800000"/>
            <a:headEnd/>
            <a:tailEnd/>
          </a:ln>
        </p:spPr>
      </p:pic>
      <p:sp>
        <p:nvSpPr>
          <p:cNvPr id="3" name="Содержимое 2"/>
          <p:cNvSpPr>
            <a:spLocks noGrp="1"/>
          </p:cNvSpPr>
          <p:nvPr>
            <p:ph idx="1"/>
          </p:nvPr>
        </p:nvSpPr>
        <p:spPr>
          <a:xfrm>
            <a:off x="533400" y="1752599"/>
            <a:ext cx="8077200" cy="5105401"/>
          </a:xfrm>
        </p:spPr>
        <p:txBody>
          <a:bodyPr>
            <a:noAutofit/>
          </a:bodyPr>
          <a:lstStyle/>
          <a:p>
            <a:pPr algn="just"/>
            <a:endParaRPr lang="en-GB" sz="1600" i="1" dirty="0" smtClean="0"/>
          </a:p>
          <a:p>
            <a:pPr marL="0" indent="0" algn="just">
              <a:buNone/>
            </a:pPr>
            <a:endParaRPr lang="hu-HU" sz="1800" dirty="0" smtClean="0"/>
          </a:p>
        </p:txBody>
      </p:sp>
      <p:sp>
        <p:nvSpPr>
          <p:cNvPr id="4" name="Номер слайда 3"/>
          <p:cNvSpPr>
            <a:spLocks noGrp="1"/>
          </p:cNvSpPr>
          <p:nvPr>
            <p:ph type="sldNum" sz="quarter" idx="12"/>
          </p:nvPr>
        </p:nvSpPr>
        <p:spPr/>
        <p:txBody>
          <a:bodyPr/>
          <a:lstStyle/>
          <a:p>
            <a:fld id="{7B9792E3-0ED1-4636-9AD2-0933D53E70C7}" type="slidenum">
              <a:rPr lang="en-US" smtClean="0"/>
              <a:pPr/>
              <a:t>12</a:t>
            </a:fld>
            <a:endParaRPr lang="en-US" dirty="0"/>
          </a:p>
        </p:txBody>
      </p:sp>
      <p:sp>
        <p:nvSpPr>
          <p:cNvPr id="6" name="Заголовок 1"/>
          <p:cNvSpPr>
            <a:spLocks noGrp="1"/>
          </p:cNvSpPr>
          <p:nvPr>
            <p:ph type="title"/>
          </p:nvPr>
        </p:nvSpPr>
        <p:spPr>
          <a:xfrm>
            <a:off x="533400" y="1066799"/>
            <a:ext cx="8229600" cy="685800"/>
          </a:xfrm>
        </p:spPr>
        <p:txBody>
          <a:bodyPr>
            <a:normAutofit/>
          </a:bodyPr>
          <a:lstStyle/>
          <a:p>
            <a:r>
              <a:rPr lang="hu-HU" sz="2400" b="1" i="1" dirty="0" smtClean="0">
                <a:solidFill>
                  <a:srgbClr val="FF0000"/>
                </a:solidFill>
              </a:rPr>
              <a:t>KAKO DOLAZIMO DO DODATE VREDNOSTI ZPIR-a?</a:t>
            </a:r>
            <a:endParaRPr lang="ru-RU" sz="2400" dirty="0">
              <a:solidFill>
                <a:srgbClr val="FF0000"/>
              </a:solidFill>
            </a:endParaRPr>
          </a:p>
        </p:txBody>
      </p:sp>
      <p:graphicFrame>
        <p:nvGraphicFramePr>
          <p:cNvPr id="2" name="Táblázat 1"/>
          <p:cNvGraphicFramePr>
            <a:graphicFrameLocks noGrp="1"/>
          </p:cNvGraphicFramePr>
          <p:nvPr>
            <p:extLst>
              <p:ext uri="{D42A27DB-BD31-4B8C-83A1-F6EECF244321}">
                <p14:modId xmlns:p14="http://schemas.microsoft.com/office/powerpoint/2010/main" val="2865077526"/>
              </p:ext>
            </p:extLst>
          </p:nvPr>
        </p:nvGraphicFramePr>
        <p:xfrm>
          <a:off x="1143000" y="2590800"/>
          <a:ext cx="6667500" cy="3829050"/>
        </p:xfrm>
        <a:graphic>
          <a:graphicData uri="http://schemas.openxmlformats.org/drawingml/2006/table">
            <a:tbl>
              <a:tblPr firstRow="1" firstCol="1" bandRow="1" bandCol="1">
                <a:tableStyleId>{5C22544A-7EE6-4342-B048-85BDC9FD1C3A}</a:tableStyleId>
              </a:tblPr>
              <a:tblGrid>
                <a:gridCol w="261620"/>
                <a:gridCol w="2405380"/>
                <a:gridCol w="800100"/>
                <a:gridCol w="800100"/>
                <a:gridCol w="800100"/>
                <a:gridCol w="800100"/>
                <a:gridCol w="800100"/>
              </a:tblGrid>
              <a:tr h="200025">
                <a:tc gridSpan="2">
                  <a:txBody>
                    <a:bodyPr/>
                    <a:lstStyle/>
                    <a:p>
                      <a:pPr>
                        <a:spcAft>
                          <a:spcPts val="0"/>
                        </a:spcAft>
                      </a:pPr>
                      <a:r>
                        <a:rPr lang="x-none" sz="1100" dirty="0" smtClean="0">
                          <a:effectLst/>
                        </a:rPr>
                        <a:t>Zemlja </a:t>
                      </a:r>
                      <a:endParaRPr lang="hu-HU" sz="1200" dirty="0">
                        <a:effectLst/>
                        <a:latin typeface="Times New Roman"/>
                        <a:ea typeface="Times New Roman"/>
                      </a:endParaRPr>
                    </a:p>
                  </a:txBody>
                  <a:tcPr marL="44450" marR="44450" marT="0" marB="0" anchor="ctr"/>
                </a:tc>
                <a:tc hMerge="1">
                  <a:txBody>
                    <a:bodyPr/>
                    <a:lstStyle/>
                    <a:p>
                      <a:endParaRPr lang="hu-HU"/>
                    </a:p>
                  </a:txBody>
                  <a:tcPr/>
                </a:tc>
                <a:tc>
                  <a:txBody>
                    <a:bodyPr/>
                    <a:lstStyle/>
                    <a:p>
                      <a:pPr>
                        <a:spcAft>
                          <a:spcPts val="0"/>
                        </a:spcAft>
                      </a:pPr>
                      <a:r>
                        <a:rPr lang="en-US" sz="1100">
                          <a:effectLst/>
                        </a:rPr>
                        <a:t>2007</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2011</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2014</a:t>
                      </a:r>
                      <a:endParaRPr lang="hu-HU" sz="1200">
                        <a:effectLst/>
                        <a:latin typeface="Times New Roman"/>
                        <a:ea typeface="Times New Roman"/>
                      </a:endParaRPr>
                    </a:p>
                  </a:txBody>
                  <a:tcPr marL="44450" marR="44450" marT="0" marB="0" anchor="ctr"/>
                </a:tc>
                <a:tc>
                  <a:txBody>
                    <a:bodyPr/>
                    <a:lstStyle/>
                    <a:p>
                      <a:pPr>
                        <a:spcAft>
                          <a:spcPts val="0"/>
                        </a:spcAft>
                      </a:pPr>
                      <a:r>
                        <a:rPr lang="x-none" sz="1100" dirty="0" smtClean="0">
                          <a:effectLst/>
                        </a:rPr>
                        <a:t>Napredak </a:t>
                      </a:r>
                      <a:endParaRPr lang="hu-HU" sz="1200" dirty="0">
                        <a:effectLst/>
                        <a:latin typeface="Times New Roman"/>
                        <a:ea typeface="Times New Roman"/>
                      </a:endParaRPr>
                    </a:p>
                  </a:txBody>
                  <a:tcPr marL="44450" marR="44450" marT="0" marB="0" anchor="ctr"/>
                </a:tc>
                <a:tc>
                  <a:txBody>
                    <a:bodyPr/>
                    <a:lstStyle/>
                    <a:p>
                      <a:pPr>
                        <a:spcAft>
                          <a:spcPts val="0"/>
                        </a:spcAft>
                      </a:pPr>
                      <a:r>
                        <a:rPr lang="x-none" sz="1100" dirty="0" smtClean="0">
                          <a:effectLst/>
                        </a:rPr>
                        <a:t>Uticaj </a:t>
                      </a:r>
                      <a:endParaRPr lang="hu-HU" sz="1200" dirty="0">
                        <a:effectLst/>
                        <a:latin typeface="Times New Roman"/>
                        <a:ea typeface="Times New Roman"/>
                      </a:endParaRPr>
                    </a:p>
                  </a:txBody>
                  <a:tcPr marL="44450" marR="44450" marT="0" marB="0" anchor="ctr"/>
                </a:tc>
              </a:tr>
              <a:tr h="190500">
                <a:tc>
                  <a:txBody>
                    <a:bodyPr/>
                    <a:lstStyle/>
                    <a:p>
                      <a:pPr>
                        <a:spcAft>
                          <a:spcPts val="0"/>
                        </a:spcAft>
                      </a:pPr>
                      <a:r>
                        <a:rPr lang="en-US" sz="1100">
                          <a:effectLst/>
                        </a:rPr>
                        <a:t>1</a:t>
                      </a:r>
                      <a:endParaRPr lang="hu-HU" sz="1200">
                        <a:effectLst/>
                        <a:latin typeface="Times New Roman"/>
                        <a:ea typeface="Times New Roman"/>
                      </a:endParaRPr>
                    </a:p>
                  </a:txBody>
                  <a:tcPr marL="44450" marR="44450" marT="0" marB="0" anchor="ctr"/>
                </a:tc>
                <a:tc>
                  <a:txBody>
                    <a:bodyPr/>
                    <a:lstStyle/>
                    <a:p>
                      <a:pPr>
                        <a:spcAft>
                          <a:spcPts val="0"/>
                        </a:spcAft>
                      </a:pPr>
                      <a:r>
                        <a:rPr lang="en-US" sz="1100" dirty="0" err="1" smtClean="0">
                          <a:effectLst/>
                        </a:rPr>
                        <a:t>Albani</a:t>
                      </a:r>
                      <a:r>
                        <a:rPr lang="x-none" sz="1100" dirty="0" smtClean="0">
                          <a:effectLst/>
                        </a:rPr>
                        <a:t>j</a:t>
                      </a:r>
                      <a:r>
                        <a:rPr lang="en-US" sz="1100" dirty="0" smtClean="0">
                          <a:effectLst/>
                        </a:rPr>
                        <a:t>a</a:t>
                      </a:r>
                      <a:endParaRPr lang="hu-HU" sz="1200" dirty="0">
                        <a:effectLst/>
                        <a:latin typeface="Times New Roman"/>
                        <a:ea typeface="Times New Roman"/>
                      </a:endParaRPr>
                    </a:p>
                  </a:txBody>
                  <a:tcPr marL="44450" marR="44450" marT="0" marB="0" anchor="ctr"/>
                </a:tc>
                <a:tc>
                  <a:txBody>
                    <a:bodyPr/>
                    <a:lstStyle/>
                    <a:p>
                      <a:pPr>
                        <a:spcAft>
                          <a:spcPts val="0"/>
                        </a:spcAft>
                      </a:pPr>
                      <a:r>
                        <a:rPr lang="en-US" sz="1100" dirty="0">
                          <a:effectLst/>
                        </a:rPr>
                        <a:t>40,0</a:t>
                      </a:r>
                      <a:endParaRPr lang="hu-HU" sz="1200" dirty="0">
                        <a:effectLst/>
                        <a:latin typeface="Times New Roman"/>
                        <a:ea typeface="Times New Roman"/>
                      </a:endParaRPr>
                    </a:p>
                  </a:txBody>
                  <a:tcPr marL="44450" marR="44450" marT="0" marB="0" anchor="ctr"/>
                </a:tc>
                <a:tc>
                  <a:txBody>
                    <a:bodyPr/>
                    <a:lstStyle/>
                    <a:p>
                      <a:pPr>
                        <a:spcAft>
                          <a:spcPts val="0"/>
                        </a:spcAft>
                      </a:pPr>
                      <a:r>
                        <a:rPr lang="en-US" sz="1100">
                          <a:effectLst/>
                        </a:rPr>
                        <a:t>51,0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54,5</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26,61%</a:t>
                      </a:r>
                      <a:endParaRPr lang="hu-HU" sz="1200">
                        <a:effectLst/>
                        <a:latin typeface="Times New Roman"/>
                        <a:ea typeface="Times New Roman"/>
                      </a:endParaRPr>
                    </a:p>
                  </a:txBody>
                  <a:tcPr marL="44450" marR="44450" marT="0" marB="0" anchor="ctr"/>
                </a:tc>
                <a:tc>
                  <a:txBody>
                    <a:bodyPr/>
                    <a:lstStyle/>
                    <a:p>
                      <a:pPr>
                        <a:spcAft>
                          <a:spcPts val="0"/>
                        </a:spcAft>
                      </a:pPr>
                      <a:r>
                        <a:rPr lang="x-none" sz="1100" dirty="0" smtClean="0">
                          <a:effectLst/>
                        </a:rPr>
                        <a:t>Umeren </a:t>
                      </a:r>
                      <a:endParaRPr lang="hu-HU" sz="1200" dirty="0">
                        <a:effectLst/>
                        <a:latin typeface="Times New Roman"/>
                        <a:ea typeface="Times New Roman"/>
                      </a:endParaRPr>
                    </a:p>
                  </a:txBody>
                  <a:tcPr marL="44450" marR="44450" marT="0" marB="0" anchor="ctr"/>
                </a:tc>
              </a:tr>
              <a:tr h="190500">
                <a:tc>
                  <a:txBody>
                    <a:bodyPr/>
                    <a:lstStyle/>
                    <a:p>
                      <a:pPr>
                        <a:spcAft>
                          <a:spcPts val="0"/>
                        </a:spcAft>
                      </a:pPr>
                      <a:r>
                        <a:rPr lang="en-US" sz="1100">
                          <a:effectLst/>
                        </a:rPr>
                        <a:t>2</a:t>
                      </a:r>
                      <a:endParaRPr lang="hu-HU" sz="1200">
                        <a:effectLst/>
                        <a:latin typeface="Times New Roman"/>
                        <a:ea typeface="Times New Roman"/>
                      </a:endParaRPr>
                    </a:p>
                  </a:txBody>
                  <a:tcPr marL="44450" marR="44450" marT="0" marB="0" anchor="ctr"/>
                </a:tc>
                <a:tc>
                  <a:txBody>
                    <a:bodyPr/>
                    <a:lstStyle/>
                    <a:p>
                      <a:pPr>
                        <a:spcAft>
                          <a:spcPts val="0"/>
                        </a:spcAft>
                      </a:pPr>
                      <a:r>
                        <a:rPr lang="x-none" sz="1100" dirty="0" smtClean="0">
                          <a:effectLst/>
                        </a:rPr>
                        <a:t>Jermenija </a:t>
                      </a:r>
                      <a:endParaRPr lang="hu-HU" sz="1200" dirty="0">
                        <a:effectLst/>
                        <a:latin typeface="Times New Roman"/>
                        <a:ea typeface="Times New Roman"/>
                      </a:endParaRPr>
                    </a:p>
                  </a:txBody>
                  <a:tcPr marL="44450" marR="44450" marT="0" marB="0" anchor="ctr"/>
                </a:tc>
                <a:tc>
                  <a:txBody>
                    <a:bodyPr/>
                    <a:lstStyle/>
                    <a:p>
                      <a:pPr>
                        <a:spcAft>
                          <a:spcPts val="0"/>
                        </a:spcAft>
                      </a:pPr>
                      <a:r>
                        <a:rPr lang="en-US" sz="1100">
                          <a:effectLst/>
                        </a:rPr>
                        <a:t>10,0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41,5</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78,0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87,18%</a:t>
                      </a:r>
                      <a:endParaRPr lang="hu-HU" sz="1200">
                        <a:effectLst/>
                        <a:latin typeface="Times New Roman"/>
                        <a:ea typeface="Times New Roman"/>
                      </a:endParaRPr>
                    </a:p>
                  </a:txBody>
                  <a:tcPr marL="44450" marR="44450" marT="0" marB="0" anchor="ctr"/>
                </a:tc>
                <a:tc>
                  <a:txBody>
                    <a:bodyPr/>
                    <a:lstStyle/>
                    <a:p>
                      <a:pPr>
                        <a:spcAft>
                          <a:spcPts val="0"/>
                        </a:spcAft>
                      </a:pPr>
                      <a:r>
                        <a:rPr lang="x-none" sz="1100" dirty="0" smtClean="0">
                          <a:effectLst/>
                        </a:rPr>
                        <a:t>Značajan</a:t>
                      </a:r>
                      <a:endParaRPr lang="hu-HU" sz="1200" dirty="0">
                        <a:effectLst/>
                        <a:latin typeface="Times New Roman"/>
                        <a:ea typeface="Times New Roman"/>
                      </a:endParaRPr>
                    </a:p>
                  </a:txBody>
                  <a:tcPr marL="44450" marR="44450" marT="0" marB="0" anchor="ctr"/>
                </a:tc>
              </a:tr>
              <a:tr h="190500">
                <a:tc>
                  <a:txBody>
                    <a:bodyPr/>
                    <a:lstStyle/>
                    <a:p>
                      <a:pPr>
                        <a:spcAft>
                          <a:spcPts val="0"/>
                        </a:spcAft>
                      </a:pPr>
                      <a:r>
                        <a:rPr lang="en-US" sz="1100">
                          <a:effectLst/>
                        </a:rPr>
                        <a:t>3</a:t>
                      </a:r>
                      <a:endParaRPr lang="hu-HU" sz="1200">
                        <a:effectLst/>
                        <a:latin typeface="Times New Roman"/>
                        <a:ea typeface="Times New Roman"/>
                      </a:endParaRPr>
                    </a:p>
                  </a:txBody>
                  <a:tcPr marL="44450" marR="44450" marT="0" marB="0" anchor="ctr"/>
                </a:tc>
                <a:tc>
                  <a:txBody>
                    <a:bodyPr/>
                    <a:lstStyle/>
                    <a:p>
                      <a:pPr>
                        <a:spcAft>
                          <a:spcPts val="0"/>
                        </a:spcAft>
                      </a:pPr>
                      <a:r>
                        <a:rPr lang="en-US" sz="1100" dirty="0" smtClean="0">
                          <a:effectLst/>
                        </a:rPr>
                        <a:t>Bel</a:t>
                      </a:r>
                      <a:r>
                        <a:rPr lang="x-none" sz="1100" dirty="0" smtClean="0">
                          <a:effectLst/>
                        </a:rPr>
                        <a:t>orusija </a:t>
                      </a:r>
                      <a:endParaRPr lang="hu-HU" sz="1200" dirty="0">
                        <a:effectLst/>
                        <a:latin typeface="Times New Roman"/>
                        <a:ea typeface="Times New Roman"/>
                      </a:endParaRPr>
                    </a:p>
                  </a:txBody>
                  <a:tcPr marL="44450" marR="44450" marT="0" marB="0" anchor="ctr"/>
                </a:tc>
                <a:tc>
                  <a:txBody>
                    <a:bodyPr/>
                    <a:lstStyle/>
                    <a:p>
                      <a:pPr>
                        <a:spcAft>
                          <a:spcPts val="0"/>
                        </a:spcAft>
                      </a:pPr>
                      <a:r>
                        <a:rPr lang="en-US" sz="1100">
                          <a:effectLst/>
                        </a:rPr>
                        <a:t>0,0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0,0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N/A</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a:t>
                      </a:r>
                      <a:endParaRPr lang="hu-HU" sz="1200">
                        <a:effectLst/>
                        <a:latin typeface="Times New Roman"/>
                        <a:ea typeface="Times New Roman"/>
                      </a:endParaRPr>
                    </a:p>
                  </a:txBody>
                  <a:tcPr marL="44450" marR="44450" marT="0" marB="0" anchor="ctr"/>
                </a:tc>
                <a:tc>
                  <a:txBody>
                    <a:bodyPr/>
                    <a:lstStyle/>
                    <a:p>
                      <a:pPr>
                        <a:spcAft>
                          <a:spcPts val="0"/>
                        </a:spcAft>
                      </a:pPr>
                      <a:r>
                        <a:rPr lang="x-none" sz="1100" dirty="0" smtClean="0">
                          <a:effectLst/>
                        </a:rPr>
                        <a:t>Nizak </a:t>
                      </a:r>
                      <a:endParaRPr lang="hu-HU" sz="1200" dirty="0">
                        <a:effectLst/>
                        <a:latin typeface="Times New Roman"/>
                        <a:ea typeface="Times New Roman"/>
                      </a:endParaRPr>
                    </a:p>
                  </a:txBody>
                  <a:tcPr marL="44450" marR="44450" marT="0" marB="0" anchor="ctr"/>
                </a:tc>
              </a:tr>
              <a:tr h="190500">
                <a:tc>
                  <a:txBody>
                    <a:bodyPr/>
                    <a:lstStyle/>
                    <a:p>
                      <a:pPr>
                        <a:spcAft>
                          <a:spcPts val="0"/>
                        </a:spcAft>
                      </a:pPr>
                      <a:r>
                        <a:rPr lang="en-US" sz="1100">
                          <a:effectLst/>
                        </a:rPr>
                        <a:t>4</a:t>
                      </a:r>
                      <a:endParaRPr lang="hu-HU" sz="1200">
                        <a:effectLst/>
                        <a:latin typeface="Times New Roman"/>
                        <a:ea typeface="Times New Roman"/>
                      </a:endParaRPr>
                    </a:p>
                  </a:txBody>
                  <a:tcPr marL="44450" marR="44450" marT="0" marB="0" anchor="ctr"/>
                </a:tc>
                <a:tc>
                  <a:txBody>
                    <a:bodyPr/>
                    <a:lstStyle/>
                    <a:p>
                      <a:pPr>
                        <a:spcAft>
                          <a:spcPts val="0"/>
                        </a:spcAft>
                      </a:pPr>
                      <a:r>
                        <a:rPr lang="en-US" sz="1100" dirty="0" err="1" smtClean="0">
                          <a:effectLst/>
                        </a:rPr>
                        <a:t>BIH_Federa</a:t>
                      </a:r>
                      <a:r>
                        <a:rPr lang="x-none" sz="1100" dirty="0" smtClean="0">
                          <a:effectLst/>
                        </a:rPr>
                        <a:t>cija </a:t>
                      </a:r>
                      <a:endParaRPr lang="hu-HU" sz="1200" dirty="0">
                        <a:effectLst/>
                        <a:latin typeface="Times New Roman"/>
                        <a:ea typeface="Times New Roman"/>
                      </a:endParaRPr>
                    </a:p>
                  </a:txBody>
                  <a:tcPr marL="44450" marR="44450" marT="0" marB="0" anchor="ctr"/>
                </a:tc>
                <a:tc>
                  <a:txBody>
                    <a:bodyPr/>
                    <a:lstStyle/>
                    <a:p>
                      <a:pPr>
                        <a:spcAft>
                          <a:spcPts val="0"/>
                        </a:spcAft>
                      </a:pPr>
                      <a:r>
                        <a:rPr lang="en-US" sz="1100">
                          <a:effectLst/>
                        </a:rPr>
                        <a:t>0,0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25,0</a:t>
                      </a:r>
                      <a:endParaRPr lang="hu-HU" sz="1200">
                        <a:effectLst/>
                        <a:latin typeface="Times New Roman"/>
                        <a:ea typeface="Times New Roman"/>
                      </a:endParaRPr>
                    </a:p>
                  </a:txBody>
                  <a:tcPr marL="44450" marR="44450" marT="0" marB="0" anchor="ctr"/>
                </a:tc>
                <a:tc>
                  <a:txBody>
                    <a:bodyPr/>
                    <a:lstStyle/>
                    <a:p>
                      <a:pPr>
                        <a:spcAft>
                          <a:spcPts val="0"/>
                        </a:spcAft>
                      </a:pPr>
                      <a:r>
                        <a:rPr lang="en-US" sz="1100" dirty="0">
                          <a:effectLst/>
                        </a:rPr>
                        <a:t>59,5</a:t>
                      </a:r>
                      <a:endParaRPr lang="hu-HU" sz="1200" dirty="0">
                        <a:effectLst/>
                        <a:latin typeface="Times New Roman"/>
                        <a:ea typeface="Times New Roman"/>
                      </a:endParaRPr>
                    </a:p>
                  </a:txBody>
                  <a:tcPr marL="44450" marR="44450" marT="0" marB="0" anchor="ctr"/>
                </a:tc>
                <a:tc>
                  <a:txBody>
                    <a:bodyPr/>
                    <a:lstStyle/>
                    <a:p>
                      <a:pPr>
                        <a:spcAft>
                          <a:spcPts val="0"/>
                        </a:spcAft>
                      </a:pPr>
                      <a:r>
                        <a:rPr lang="en-US" sz="1100">
                          <a:effectLst/>
                        </a:rPr>
                        <a:t>100,00%</a:t>
                      </a:r>
                      <a:endParaRPr lang="hu-HU" sz="1200">
                        <a:effectLst/>
                        <a:latin typeface="Times New Roman"/>
                        <a:ea typeface="Times New Roman"/>
                      </a:endParaRPr>
                    </a:p>
                  </a:txBody>
                  <a:tcPr marL="44450" marR="44450" marT="0" marB="0" anchor="ctr"/>
                </a:tc>
                <a:tc>
                  <a:txBody>
                    <a:bodyPr/>
                    <a:lstStyle/>
                    <a:p>
                      <a:pPr>
                        <a:spcAft>
                          <a:spcPts val="0"/>
                        </a:spcAft>
                      </a:pPr>
                      <a:r>
                        <a:rPr lang="x-none" sz="1100" dirty="0" smtClean="0">
                          <a:effectLst/>
                        </a:rPr>
                        <a:t>Značajan</a:t>
                      </a:r>
                      <a:endParaRPr lang="hu-HU" sz="1200" dirty="0">
                        <a:effectLst/>
                        <a:latin typeface="Times New Roman"/>
                        <a:ea typeface="Times New Roman"/>
                      </a:endParaRPr>
                    </a:p>
                  </a:txBody>
                  <a:tcPr marL="44450" marR="44450" marT="0" marB="0" anchor="ctr"/>
                </a:tc>
              </a:tr>
              <a:tr h="190500">
                <a:tc>
                  <a:txBody>
                    <a:bodyPr/>
                    <a:lstStyle/>
                    <a:p>
                      <a:pPr>
                        <a:spcAft>
                          <a:spcPts val="0"/>
                        </a:spcAft>
                      </a:pPr>
                      <a:r>
                        <a:rPr lang="en-US" sz="1100">
                          <a:effectLst/>
                        </a:rPr>
                        <a:t>5</a:t>
                      </a:r>
                      <a:endParaRPr lang="hu-HU" sz="1200">
                        <a:effectLst/>
                        <a:latin typeface="Times New Roman"/>
                        <a:ea typeface="Times New Roman"/>
                      </a:endParaRPr>
                    </a:p>
                  </a:txBody>
                  <a:tcPr marL="44450" marR="44450" marT="0" marB="0" anchor="ctr"/>
                </a:tc>
                <a:tc>
                  <a:txBody>
                    <a:bodyPr/>
                    <a:lstStyle/>
                    <a:p>
                      <a:pPr>
                        <a:spcAft>
                          <a:spcPts val="0"/>
                        </a:spcAft>
                      </a:pPr>
                      <a:r>
                        <a:rPr lang="en-US" sz="1100" dirty="0" smtClean="0">
                          <a:effectLst/>
                        </a:rPr>
                        <a:t>BIH_</a:t>
                      </a:r>
                      <a:r>
                        <a:rPr lang="x-none" sz="1100" dirty="0" smtClean="0">
                          <a:effectLst/>
                        </a:rPr>
                        <a:t>državni nivo</a:t>
                      </a:r>
                      <a:endParaRPr lang="hu-HU" sz="1200" dirty="0">
                        <a:effectLst/>
                        <a:latin typeface="Times New Roman"/>
                        <a:ea typeface="Times New Roman"/>
                      </a:endParaRPr>
                    </a:p>
                  </a:txBody>
                  <a:tcPr marL="44450" marR="44450" marT="0" marB="0" anchor="ctr"/>
                </a:tc>
                <a:tc>
                  <a:txBody>
                    <a:bodyPr/>
                    <a:lstStyle/>
                    <a:p>
                      <a:pPr>
                        <a:spcAft>
                          <a:spcPts val="0"/>
                        </a:spcAft>
                      </a:pPr>
                      <a:r>
                        <a:rPr lang="en-US" sz="1100">
                          <a:effectLst/>
                        </a:rPr>
                        <a:t>0,0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45,0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55,5</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100,00%</a:t>
                      </a:r>
                      <a:endParaRPr lang="hu-HU" sz="1200">
                        <a:effectLst/>
                        <a:latin typeface="Times New Roman"/>
                        <a:ea typeface="Times New Roman"/>
                      </a:endParaRPr>
                    </a:p>
                  </a:txBody>
                  <a:tcPr marL="44450" marR="44450" marT="0" marB="0" anchor="ctr"/>
                </a:tc>
                <a:tc>
                  <a:txBody>
                    <a:bodyPr/>
                    <a:lstStyle/>
                    <a:p>
                      <a:pPr>
                        <a:spcAft>
                          <a:spcPts val="0"/>
                        </a:spcAft>
                      </a:pPr>
                      <a:r>
                        <a:rPr lang="x-none" sz="1100" dirty="0" smtClean="0">
                          <a:effectLst/>
                        </a:rPr>
                        <a:t>Značajan</a:t>
                      </a:r>
                      <a:endParaRPr lang="hu-HU" sz="1200" dirty="0">
                        <a:effectLst/>
                        <a:latin typeface="Times New Roman"/>
                        <a:ea typeface="Times New Roman"/>
                      </a:endParaRPr>
                    </a:p>
                  </a:txBody>
                  <a:tcPr marL="44450" marR="44450" marT="0" marB="0" anchor="ctr"/>
                </a:tc>
              </a:tr>
              <a:tr h="190500">
                <a:tc>
                  <a:txBody>
                    <a:bodyPr/>
                    <a:lstStyle/>
                    <a:p>
                      <a:pPr>
                        <a:spcAft>
                          <a:spcPts val="0"/>
                        </a:spcAft>
                      </a:pPr>
                      <a:r>
                        <a:rPr lang="en-US" sz="1100">
                          <a:effectLst/>
                        </a:rPr>
                        <a:t>6</a:t>
                      </a:r>
                      <a:endParaRPr lang="hu-HU" sz="1200">
                        <a:effectLst/>
                        <a:latin typeface="Times New Roman"/>
                        <a:ea typeface="Times New Roman"/>
                      </a:endParaRPr>
                    </a:p>
                  </a:txBody>
                  <a:tcPr marL="44450" marR="44450" marT="0" marB="0" anchor="ctr"/>
                </a:tc>
                <a:tc>
                  <a:txBody>
                    <a:bodyPr/>
                    <a:lstStyle/>
                    <a:p>
                      <a:pPr>
                        <a:spcAft>
                          <a:spcPts val="0"/>
                        </a:spcAft>
                      </a:pPr>
                      <a:r>
                        <a:rPr lang="en-US" sz="1100" dirty="0" smtClean="0">
                          <a:effectLst/>
                        </a:rPr>
                        <a:t>Bu</a:t>
                      </a:r>
                      <a:r>
                        <a:rPr lang="x-none" sz="1100" dirty="0" smtClean="0">
                          <a:effectLst/>
                        </a:rPr>
                        <a:t>garska </a:t>
                      </a:r>
                      <a:endParaRPr lang="hu-HU" sz="1200" dirty="0">
                        <a:effectLst/>
                        <a:latin typeface="Times New Roman"/>
                        <a:ea typeface="Times New Roman"/>
                      </a:endParaRPr>
                    </a:p>
                  </a:txBody>
                  <a:tcPr marL="44450" marR="44450" marT="0" marB="0" anchor="ctr"/>
                </a:tc>
                <a:tc>
                  <a:txBody>
                    <a:bodyPr/>
                    <a:lstStyle/>
                    <a:p>
                      <a:pPr>
                        <a:spcAft>
                          <a:spcPts val="0"/>
                        </a:spcAft>
                      </a:pPr>
                      <a:r>
                        <a:rPr lang="en-US" sz="1100">
                          <a:effectLst/>
                        </a:rPr>
                        <a:t>30,0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64,0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72,0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58,33%</a:t>
                      </a:r>
                      <a:endParaRPr lang="hu-HU" sz="1200">
                        <a:effectLst/>
                        <a:latin typeface="Times New Roman"/>
                        <a:ea typeface="Times New Roman"/>
                      </a:endParaRPr>
                    </a:p>
                  </a:txBody>
                  <a:tcPr marL="44450" marR="44450" marT="0" marB="0" anchor="ctr"/>
                </a:tc>
                <a:tc>
                  <a:txBody>
                    <a:bodyPr/>
                    <a:lstStyle/>
                    <a:p>
                      <a:pPr>
                        <a:spcAft>
                          <a:spcPts val="0"/>
                        </a:spcAft>
                      </a:pPr>
                      <a:r>
                        <a:rPr lang="x-none" sz="1100" dirty="0" smtClean="0">
                          <a:effectLst/>
                        </a:rPr>
                        <a:t>Visok</a:t>
                      </a:r>
                      <a:endParaRPr lang="hu-HU" sz="1200" dirty="0">
                        <a:effectLst/>
                        <a:latin typeface="Times New Roman"/>
                        <a:ea typeface="Times New Roman"/>
                      </a:endParaRPr>
                    </a:p>
                  </a:txBody>
                  <a:tcPr marL="44450" marR="44450" marT="0" marB="0" anchor="ctr"/>
                </a:tc>
              </a:tr>
              <a:tr h="190500">
                <a:tc>
                  <a:txBody>
                    <a:bodyPr/>
                    <a:lstStyle/>
                    <a:p>
                      <a:pPr>
                        <a:spcAft>
                          <a:spcPts val="0"/>
                        </a:spcAft>
                      </a:pPr>
                      <a:r>
                        <a:rPr lang="en-US" sz="1100">
                          <a:effectLst/>
                        </a:rPr>
                        <a:t>7</a:t>
                      </a:r>
                      <a:endParaRPr lang="hu-HU" sz="1200">
                        <a:effectLst/>
                        <a:latin typeface="Times New Roman"/>
                        <a:ea typeface="Times New Roman"/>
                      </a:endParaRPr>
                    </a:p>
                  </a:txBody>
                  <a:tcPr marL="44450" marR="44450" marT="0" marB="0" anchor="ctr"/>
                </a:tc>
                <a:tc>
                  <a:txBody>
                    <a:bodyPr/>
                    <a:lstStyle/>
                    <a:p>
                      <a:pPr>
                        <a:spcAft>
                          <a:spcPts val="0"/>
                        </a:spcAft>
                      </a:pPr>
                      <a:r>
                        <a:rPr lang="x-none" sz="1100" dirty="0" smtClean="0">
                          <a:effectLst/>
                        </a:rPr>
                        <a:t>Hrvatska </a:t>
                      </a:r>
                      <a:endParaRPr lang="hu-HU" sz="1200" dirty="0">
                        <a:effectLst/>
                        <a:latin typeface="Times New Roman"/>
                        <a:ea typeface="Times New Roman"/>
                      </a:endParaRPr>
                    </a:p>
                  </a:txBody>
                  <a:tcPr marL="44450" marR="44450" marT="0" marB="0" anchor="ctr"/>
                </a:tc>
                <a:tc>
                  <a:txBody>
                    <a:bodyPr/>
                    <a:lstStyle/>
                    <a:p>
                      <a:pPr>
                        <a:spcAft>
                          <a:spcPts val="0"/>
                        </a:spcAft>
                      </a:pPr>
                      <a:r>
                        <a:rPr lang="en-US" sz="1100">
                          <a:effectLst/>
                        </a:rPr>
                        <a:t>45,0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66,0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81,0</a:t>
                      </a:r>
                      <a:endParaRPr lang="hu-HU" sz="1200">
                        <a:effectLst/>
                        <a:latin typeface="Times New Roman"/>
                        <a:ea typeface="Times New Roman"/>
                      </a:endParaRPr>
                    </a:p>
                  </a:txBody>
                  <a:tcPr marL="44450" marR="44450" marT="0" marB="0" anchor="ctr"/>
                </a:tc>
                <a:tc>
                  <a:txBody>
                    <a:bodyPr/>
                    <a:lstStyle/>
                    <a:p>
                      <a:pPr>
                        <a:spcAft>
                          <a:spcPts val="0"/>
                        </a:spcAft>
                      </a:pPr>
                      <a:r>
                        <a:rPr lang="en-US" sz="1100" dirty="0">
                          <a:effectLst/>
                        </a:rPr>
                        <a:t>44,44%</a:t>
                      </a:r>
                      <a:endParaRPr lang="hu-HU" sz="1200" dirty="0">
                        <a:effectLst/>
                        <a:latin typeface="Times New Roman"/>
                        <a:ea typeface="Times New Roman"/>
                      </a:endParaRPr>
                    </a:p>
                  </a:txBody>
                  <a:tcPr marL="44450" marR="44450" marT="0" marB="0" anchor="ctr"/>
                </a:tc>
                <a:tc>
                  <a:txBody>
                    <a:bodyPr/>
                    <a:lstStyle/>
                    <a:p>
                      <a:pPr>
                        <a:spcAft>
                          <a:spcPts val="0"/>
                        </a:spcAft>
                      </a:pPr>
                      <a:r>
                        <a:rPr lang="x-none" sz="1100" dirty="0" smtClean="0">
                          <a:effectLst/>
                        </a:rPr>
                        <a:t>Umeren </a:t>
                      </a:r>
                      <a:endParaRPr lang="hu-HU" sz="1200" dirty="0">
                        <a:effectLst/>
                        <a:latin typeface="Times New Roman"/>
                        <a:ea typeface="Times New Roman"/>
                      </a:endParaRPr>
                    </a:p>
                  </a:txBody>
                  <a:tcPr marL="44450" marR="44450" marT="0" marB="0" anchor="ctr"/>
                </a:tc>
              </a:tr>
              <a:tr h="190500">
                <a:tc>
                  <a:txBody>
                    <a:bodyPr/>
                    <a:lstStyle/>
                    <a:p>
                      <a:pPr>
                        <a:spcAft>
                          <a:spcPts val="0"/>
                        </a:spcAft>
                      </a:pPr>
                      <a:r>
                        <a:rPr lang="en-US" sz="1100">
                          <a:effectLst/>
                        </a:rPr>
                        <a:t>8</a:t>
                      </a:r>
                      <a:endParaRPr lang="hu-HU" sz="1200">
                        <a:effectLst/>
                        <a:latin typeface="Times New Roman"/>
                        <a:ea typeface="Times New Roman"/>
                      </a:endParaRPr>
                    </a:p>
                  </a:txBody>
                  <a:tcPr marL="44450" marR="44450" marT="0" marB="0" anchor="ctr"/>
                </a:tc>
                <a:tc>
                  <a:txBody>
                    <a:bodyPr/>
                    <a:lstStyle/>
                    <a:p>
                      <a:pPr>
                        <a:spcAft>
                          <a:spcPts val="0"/>
                        </a:spcAft>
                      </a:pPr>
                      <a:r>
                        <a:rPr lang="en-US" sz="1100" dirty="0" smtClean="0">
                          <a:effectLst/>
                        </a:rPr>
                        <a:t>G</a:t>
                      </a:r>
                      <a:r>
                        <a:rPr lang="x-none" sz="1100" dirty="0" smtClean="0">
                          <a:effectLst/>
                        </a:rPr>
                        <a:t>ruzija </a:t>
                      </a:r>
                      <a:endParaRPr lang="hu-HU" sz="1200" dirty="0">
                        <a:effectLst/>
                        <a:latin typeface="Times New Roman"/>
                        <a:ea typeface="Times New Roman"/>
                      </a:endParaRPr>
                    </a:p>
                  </a:txBody>
                  <a:tcPr marL="44450" marR="44450" marT="0" marB="0" anchor="ctr"/>
                </a:tc>
                <a:tc>
                  <a:txBody>
                    <a:bodyPr/>
                    <a:lstStyle/>
                    <a:p>
                      <a:pPr>
                        <a:spcAft>
                          <a:spcPts val="0"/>
                        </a:spcAft>
                      </a:pPr>
                      <a:r>
                        <a:rPr lang="en-US" sz="1100">
                          <a:effectLst/>
                        </a:rPr>
                        <a:t>0,0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27,5</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58,0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100,00%</a:t>
                      </a:r>
                      <a:endParaRPr lang="hu-HU" sz="1200">
                        <a:effectLst/>
                        <a:latin typeface="Times New Roman"/>
                        <a:ea typeface="Times New Roman"/>
                      </a:endParaRPr>
                    </a:p>
                  </a:txBody>
                  <a:tcPr marL="44450" marR="44450" marT="0" marB="0" anchor="ctr"/>
                </a:tc>
                <a:tc>
                  <a:txBody>
                    <a:bodyPr/>
                    <a:lstStyle/>
                    <a:p>
                      <a:pPr>
                        <a:spcAft>
                          <a:spcPts val="0"/>
                        </a:spcAft>
                      </a:pPr>
                      <a:r>
                        <a:rPr lang="x-none" sz="1100" dirty="0" smtClean="0">
                          <a:effectLst/>
                        </a:rPr>
                        <a:t>Visok</a:t>
                      </a:r>
                      <a:endParaRPr lang="hu-HU" sz="1200" dirty="0">
                        <a:effectLst/>
                        <a:latin typeface="Times New Roman"/>
                        <a:ea typeface="Times New Roman"/>
                      </a:endParaRPr>
                    </a:p>
                  </a:txBody>
                  <a:tcPr marL="44450" marR="44450" marT="0" marB="0" anchor="ctr"/>
                </a:tc>
              </a:tr>
              <a:tr h="190500">
                <a:tc>
                  <a:txBody>
                    <a:bodyPr/>
                    <a:lstStyle/>
                    <a:p>
                      <a:pPr>
                        <a:spcAft>
                          <a:spcPts val="0"/>
                        </a:spcAft>
                      </a:pPr>
                      <a:r>
                        <a:rPr lang="en-US" sz="1100">
                          <a:effectLst/>
                        </a:rPr>
                        <a:t>9</a:t>
                      </a:r>
                      <a:endParaRPr lang="hu-HU" sz="1200">
                        <a:effectLst/>
                        <a:latin typeface="Times New Roman"/>
                        <a:ea typeface="Times New Roman"/>
                      </a:endParaRPr>
                    </a:p>
                  </a:txBody>
                  <a:tcPr marL="44450" marR="44450" marT="0" marB="0" anchor="ctr"/>
                </a:tc>
                <a:tc>
                  <a:txBody>
                    <a:bodyPr/>
                    <a:lstStyle/>
                    <a:p>
                      <a:pPr>
                        <a:spcAft>
                          <a:spcPts val="0"/>
                        </a:spcAft>
                      </a:pPr>
                      <a:r>
                        <a:rPr lang="x-none" sz="1100" dirty="0" smtClean="0">
                          <a:effectLst/>
                        </a:rPr>
                        <a:t>Mađarska</a:t>
                      </a:r>
                      <a:r>
                        <a:rPr lang="x-none" sz="1100" baseline="0" dirty="0" smtClean="0">
                          <a:effectLst/>
                        </a:rPr>
                        <a:t> </a:t>
                      </a:r>
                      <a:endParaRPr lang="hu-HU" sz="1200" dirty="0">
                        <a:effectLst/>
                        <a:latin typeface="Times New Roman"/>
                        <a:ea typeface="Times New Roman"/>
                      </a:endParaRPr>
                    </a:p>
                  </a:txBody>
                  <a:tcPr marL="44450" marR="44450" marT="0" marB="0" anchor="ctr"/>
                </a:tc>
                <a:tc>
                  <a:txBody>
                    <a:bodyPr/>
                    <a:lstStyle/>
                    <a:p>
                      <a:pPr>
                        <a:spcAft>
                          <a:spcPts val="0"/>
                        </a:spcAft>
                      </a:pPr>
                      <a:r>
                        <a:rPr lang="en-US" sz="1100">
                          <a:effectLst/>
                        </a:rPr>
                        <a:t>N/A</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60,0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72,5</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17,24%</a:t>
                      </a:r>
                      <a:endParaRPr lang="hu-HU" sz="1200">
                        <a:effectLst/>
                        <a:latin typeface="Times New Roman"/>
                        <a:ea typeface="Times New Roman"/>
                      </a:endParaRPr>
                    </a:p>
                  </a:txBody>
                  <a:tcPr marL="44450" marR="44450" marT="0" marB="0" anchor="ctr"/>
                </a:tc>
                <a:tc>
                  <a:txBody>
                    <a:bodyPr/>
                    <a:lstStyle/>
                    <a:p>
                      <a:pPr>
                        <a:spcAft>
                          <a:spcPts val="0"/>
                        </a:spcAft>
                      </a:pPr>
                      <a:r>
                        <a:rPr lang="x-none" sz="1100" dirty="0" smtClean="0">
                          <a:effectLst/>
                        </a:rPr>
                        <a:t>Umeren </a:t>
                      </a:r>
                      <a:endParaRPr lang="hu-HU" sz="1200" dirty="0">
                        <a:effectLst/>
                        <a:latin typeface="Times New Roman"/>
                        <a:ea typeface="Times New Roman"/>
                      </a:endParaRPr>
                    </a:p>
                  </a:txBody>
                  <a:tcPr marL="44450" marR="44450" marT="0" marB="0" anchor="ctr"/>
                </a:tc>
              </a:tr>
              <a:tr h="190500">
                <a:tc>
                  <a:txBody>
                    <a:bodyPr/>
                    <a:lstStyle/>
                    <a:p>
                      <a:pPr>
                        <a:spcAft>
                          <a:spcPts val="0"/>
                        </a:spcAft>
                      </a:pPr>
                      <a:r>
                        <a:rPr lang="en-US" sz="1100">
                          <a:effectLst/>
                        </a:rPr>
                        <a:t>10</a:t>
                      </a:r>
                      <a:endParaRPr lang="hu-HU" sz="1200">
                        <a:effectLst/>
                        <a:latin typeface="Times New Roman"/>
                        <a:ea typeface="Times New Roman"/>
                      </a:endParaRPr>
                    </a:p>
                  </a:txBody>
                  <a:tcPr marL="44450" marR="44450" marT="0" marB="0" anchor="ctr"/>
                </a:tc>
                <a:tc>
                  <a:txBody>
                    <a:bodyPr/>
                    <a:lstStyle/>
                    <a:p>
                      <a:pPr>
                        <a:spcAft>
                          <a:spcPts val="0"/>
                        </a:spcAft>
                      </a:pPr>
                      <a:r>
                        <a:rPr lang="en-US" sz="1100" dirty="0" err="1" smtClean="0">
                          <a:effectLst/>
                        </a:rPr>
                        <a:t>Kazahstan</a:t>
                      </a:r>
                      <a:endParaRPr lang="hu-HU" sz="1200" dirty="0">
                        <a:effectLst/>
                        <a:latin typeface="Times New Roman"/>
                        <a:ea typeface="Times New Roman"/>
                      </a:endParaRPr>
                    </a:p>
                  </a:txBody>
                  <a:tcPr marL="44450" marR="44450" marT="0" marB="0" anchor="ctr"/>
                </a:tc>
                <a:tc>
                  <a:txBody>
                    <a:bodyPr/>
                    <a:lstStyle/>
                    <a:p>
                      <a:pPr>
                        <a:spcAft>
                          <a:spcPts val="0"/>
                        </a:spcAft>
                      </a:pPr>
                      <a:r>
                        <a:rPr lang="en-US" sz="1100">
                          <a:effectLst/>
                        </a:rPr>
                        <a:t>0,0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10,0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15,0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100,00%</a:t>
                      </a:r>
                      <a:endParaRPr lang="hu-HU" sz="1200">
                        <a:effectLst/>
                        <a:latin typeface="Times New Roman"/>
                        <a:ea typeface="Times New Roman"/>
                      </a:endParaRPr>
                    </a:p>
                  </a:txBody>
                  <a:tcPr marL="44450" marR="44450" marT="0" marB="0" anchor="ctr"/>
                </a:tc>
                <a:tc>
                  <a:txBody>
                    <a:bodyPr/>
                    <a:lstStyle/>
                    <a:p>
                      <a:pPr>
                        <a:spcAft>
                          <a:spcPts val="0"/>
                        </a:spcAft>
                      </a:pPr>
                      <a:r>
                        <a:rPr lang="x-none" sz="1100" dirty="0" smtClean="0">
                          <a:effectLst/>
                        </a:rPr>
                        <a:t>Značajan</a:t>
                      </a:r>
                      <a:endParaRPr lang="hu-HU" sz="1200" dirty="0">
                        <a:effectLst/>
                        <a:latin typeface="Times New Roman"/>
                        <a:ea typeface="Times New Roman"/>
                      </a:endParaRPr>
                    </a:p>
                  </a:txBody>
                  <a:tcPr marL="44450" marR="44450" marT="0" marB="0" anchor="ctr"/>
                </a:tc>
              </a:tr>
              <a:tr h="190500">
                <a:tc>
                  <a:txBody>
                    <a:bodyPr/>
                    <a:lstStyle/>
                    <a:p>
                      <a:pPr>
                        <a:spcAft>
                          <a:spcPts val="0"/>
                        </a:spcAft>
                      </a:pPr>
                      <a:r>
                        <a:rPr lang="en-US" sz="1100">
                          <a:effectLst/>
                        </a:rPr>
                        <a:t>11</a:t>
                      </a:r>
                      <a:endParaRPr lang="hu-HU" sz="1200">
                        <a:effectLst/>
                        <a:latin typeface="Times New Roman"/>
                        <a:ea typeface="Times New Roman"/>
                      </a:endParaRPr>
                    </a:p>
                  </a:txBody>
                  <a:tcPr marL="44450" marR="44450" marT="0" marB="0" anchor="ctr"/>
                </a:tc>
                <a:tc>
                  <a:txBody>
                    <a:bodyPr/>
                    <a:lstStyle/>
                    <a:p>
                      <a:pPr>
                        <a:spcAft>
                          <a:spcPts val="0"/>
                        </a:spcAft>
                      </a:pPr>
                      <a:r>
                        <a:rPr lang="x-none" sz="1100" dirty="0" smtClean="0">
                          <a:effectLst/>
                        </a:rPr>
                        <a:t>Republika Kirgiz</a:t>
                      </a:r>
                      <a:endParaRPr lang="hu-HU" sz="1200" dirty="0">
                        <a:effectLst/>
                        <a:latin typeface="Times New Roman"/>
                        <a:ea typeface="Times New Roman"/>
                      </a:endParaRPr>
                    </a:p>
                  </a:txBody>
                  <a:tcPr marL="44450" marR="44450" marT="0" marB="0" anchor="ctr"/>
                </a:tc>
                <a:tc>
                  <a:txBody>
                    <a:bodyPr/>
                    <a:lstStyle/>
                    <a:p>
                      <a:pPr>
                        <a:spcAft>
                          <a:spcPts val="0"/>
                        </a:spcAft>
                      </a:pPr>
                      <a:r>
                        <a:rPr lang="en-US" sz="1100">
                          <a:effectLst/>
                        </a:rPr>
                        <a:t>15,0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38,0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47,0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68,09%</a:t>
                      </a:r>
                      <a:endParaRPr lang="hu-HU" sz="1200">
                        <a:effectLst/>
                        <a:latin typeface="Times New Roman"/>
                        <a:ea typeface="Times New Roman"/>
                      </a:endParaRPr>
                    </a:p>
                  </a:txBody>
                  <a:tcPr marL="44450" marR="44450" marT="0" marB="0" anchor="ctr"/>
                </a:tc>
                <a:tc>
                  <a:txBody>
                    <a:bodyPr/>
                    <a:lstStyle/>
                    <a:p>
                      <a:pPr>
                        <a:spcAft>
                          <a:spcPts val="0"/>
                        </a:spcAft>
                      </a:pPr>
                      <a:r>
                        <a:rPr lang="x-none" sz="1100" dirty="0" smtClean="0">
                          <a:effectLst/>
                        </a:rPr>
                        <a:t>Visok</a:t>
                      </a:r>
                      <a:endParaRPr lang="hu-HU" sz="1200" dirty="0">
                        <a:effectLst/>
                        <a:latin typeface="Times New Roman"/>
                        <a:ea typeface="Times New Roman"/>
                      </a:endParaRPr>
                    </a:p>
                  </a:txBody>
                  <a:tcPr marL="44450" marR="44450" marT="0" marB="0" anchor="ctr"/>
                </a:tc>
              </a:tr>
              <a:tr h="190500">
                <a:tc>
                  <a:txBody>
                    <a:bodyPr/>
                    <a:lstStyle/>
                    <a:p>
                      <a:pPr>
                        <a:spcAft>
                          <a:spcPts val="0"/>
                        </a:spcAft>
                      </a:pPr>
                      <a:r>
                        <a:rPr lang="en-US" sz="1100">
                          <a:effectLst/>
                        </a:rPr>
                        <a:t>12</a:t>
                      </a:r>
                      <a:endParaRPr lang="hu-HU" sz="1200">
                        <a:effectLst/>
                        <a:latin typeface="Times New Roman"/>
                        <a:ea typeface="Times New Roman"/>
                      </a:endParaRPr>
                    </a:p>
                  </a:txBody>
                  <a:tcPr marL="44450" marR="44450" marT="0" marB="0" anchor="ctr"/>
                </a:tc>
                <a:tc>
                  <a:txBody>
                    <a:bodyPr/>
                    <a:lstStyle/>
                    <a:p>
                      <a:pPr>
                        <a:spcAft>
                          <a:spcPts val="0"/>
                        </a:spcAft>
                      </a:pPr>
                      <a:r>
                        <a:rPr lang="en-US" sz="1100" dirty="0" smtClean="0">
                          <a:effectLst/>
                        </a:rPr>
                        <a:t>Mold</a:t>
                      </a:r>
                      <a:r>
                        <a:rPr lang="x-none" sz="1100" dirty="0" smtClean="0">
                          <a:effectLst/>
                        </a:rPr>
                        <a:t>avija </a:t>
                      </a:r>
                      <a:endParaRPr lang="hu-HU" sz="1200" dirty="0">
                        <a:effectLst/>
                        <a:latin typeface="Times New Roman"/>
                        <a:ea typeface="Times New Roman"/>
                      </a:endParaRPr>
                    </a:p>
                  </a:txBody>
                  <a:tcPr marL="44450" marR="44450" marT="0" marB="0" anchor="ctr"/>
                </a:tc>
                <a:tc>
                  <a:txBody>
                    <a:bodyPr/>
                    <a:lstStyle/>
                    <a:p>
                      <a:pPr>
                        <a:spcAft>
                          <a:spcPts val="0"/>
                        </a:spcAft>
                      </a:pPr>
                      <a:r>
                        <a:rPr lang="en-US" sz="1100">
                          <a:effectLst/>
                        </a:rPr>
                        <a:t>20,0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50,0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70,0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71,43%</a:t>
                      </a:r>
                      <a:endParaRPr lang="hu-HU" sz="1200">
                        <a:effectLst/>
                        <a:latin typeface="Times New Roman"/>
                        <a:ea typeface="Times New Roman"/>
                      </a:endParaRPr>
                    </a:p>
                  </a:txBody>
                  <a:tcPr marL="44450" marR="44450" marT="0" marB="0" anchor="ctr"/>
                </a:tc>
                <a:tc>
                  <a:txBody>
                    <a:bodyPr/>
                    <a:lstStyle/>
                    <a:p>
                      <a:pPr>
                        <a:spcAft>
                          <a:spcPts val="0"/>
                        </a:spcAft>
                      </a:pPr>
                      <a:r>
                        <a:rPr lang="x-none" sz="1100" dirty="0" smtClean="0">
                          <a:effectLst/>
                        </a:rPr>
                        <a:t>Značajan</a:t>
                      </a:r>
                      <a:endParaRPr lang="hu-HU" sz="1200" dirty="0">
                        <a:effectLst/>
                        <a:latin typeface="Times New Roman"/>
                        <a:ea typeface="Times New Roman"/>
                      </a:endParaRPr>
                    </a:p>
                  </a:txBody>
                  <a:tcPr marL="44450" marR="44450" marT="0" marB="0" anchor="ctr"/>
                </a:tc>
              </a:tr>
              <a:tr h="190500">
                <a:tc>
                  <a:txBody>
                    <a:bodyPr/>
                    <a:lstStyle/>
                    <a:p>
                      <a:pPr>
                        <a:spcAft>
                          <a:spcPts val="0"/>
                        </a:spcAft>
                      </a:pPr>
                      <a:r>
                        <a:rPr lang="en-US" sz="1100">
                          <a:effectLst/>
                        </a:rPr>
                        <a:t>13</a:t>
                      </a:r>
                      <a:endParaRPr lang="hu-HU" sz="1200">
                        <a:effectLst/>
                        <a:latin typeface="Times New Roman"/>
                        <a:ea typeface="Times New Roman"/>
                      </a:endParaRPr>
                    </a:p>
                  </a:txBody>
                  <a:tcPr marL="44450" marR="44450" marT="0" marB="0" anchor="ctr"/>
                </a:tc>
                <a:tc>
                  <a:txBody>
                    <a:bodyPr/>
                    <a:lstStyle/>
                    <a:p>
                      <a:pPr>
                        <a:spcAft>
                          <a:spcPts val="0"/>
                        </a:spcAft>
                      </a:pPr>
                      <a:r>
                        <a:rPr lang="x-none" sz="1100" dirty="0" smtClean="0">
                          <a:effectLst/>
                        </a:rPr>
                        <a:t>Crna Gora </a:t>
                      </a:r>
                      <a:endParaRPr lang="hu-HU" sz="1200" dirty="0">
                        <a:effectLst/>
                        <a:latin typeface="Times New Roman"/>
                        <a:ea typeface="Times New Roman"/>
                      </a:endParaRPr>
                    </a:p>
                  </a:txBody>
                  <a:tcPr marL="44450" marR="44450" marT="0" marB="0" anchor="ctr"/>
                </a:tc>
                <a:tc>
                  <a:txBody>
                    <a:bodyPr/>
                    <a:lstStyle/>
                    <a:p>
                      <a:pPr>
                        <a:spcAft>
                          <a:spcPts val="0"/>
                        </a:spcAft>
                      </a:pPr>
                      <a:r>
                        <a:rPr lang="en-US" sz="1100">
                          <a:effectLst/>
                        </a:rPr>
                        <a:t>N/A</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40,0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67,5</a:t>
                      </a:r>
                      <a:endParaRPr lang="hu-HU" sz="1200">
                        <a:effectLst/>
                        <a:latin typeface="Times New Roman"/>
                        <a:ea typeface="Times New Roman"/>
                      </a:endParaRPr>
                    </a:p>
                  </a:txBody>
                  <a:tcPr marL="44450" marR="44450" marT="0" marB="0" anchor="ctr"/>
                </a:tc>
                <a:tc>
                  <a:txBody>
                    <a:bodyPr/>
                    <a:lstStyle/>
                    <a:p>
                      <a:pPr>
                        <a:spcAft>
                          <a:spcPts val="0"/>
                        </a:spcAft>
                      </a:pPr>
                      <a:r>
                        <a:rPr lang="en-US" sz="1100" dirty="0">
                          <a:effectLst/>
                        </a:rPr>
                        <a:t>40,74%</a:t>
                      </a:r>
                      <a:endParaRPr lang="hu-HU" sz="1200" dirty="0">
                        <a:effectLst/>
                        <a:latin typeface="Times New Roman"/>
                        <a:ea typeface="Times New Roman"/>
                      </a:endParaRPr>
                    </a:p>
                  </a:txBody>
                  <a:tcPr marL="44450" marR="44450" marT="0" marB="0" anchor="ctr"/>
                </a:tc>
                <a:tc>
                  <a:txBody>
                    <a:bodyPr/>
                    <a:lstStyle/>
                    <a:p>
                      <a:pPr>
                        <a:spcAft>
                          <a:spcPts val="0"/>
                        </a:spcAft>
                      </a:pPr>
                      <a:r>
                        <a:rPr lang="x-none" sz="1100" dirty="0" smtClean="0">
                          <a:effectLst/>
                        </a:rPr>
                        <a:t>Umeren </a:t>
                      </a:r>
                      <a:endParaRPr lang="hu-HU" sz="1200" dirty="0">
                        <a:effectLst/>
                        <a:latin typeface="Times New Roman"/>
                        <a:ea typeface="Times New Roman"/>
                      </a:endParaRPr>
                    </a:p>
                  </a:txBody>
                  <a:tcPr marL="44450" marR="44450" marT="0" marB="0" anchor="ctr"/>
                </a:tc>
              </a:tr>
              <a:tr h="190500">
                <a:tc>
                  <a:txBody>
                    <a:bodyPr/>
                    <a:lstStyle/>
                    <a:p>
                      <a:pPr>
                        <a:spcAft>
                          <a:spcPts val="0"/>
                        </a:spcAft>
                      </a:pPr>
                      <a:r>
                        <a:rPr lang="en-US" sz="1100">
                          <a:effectLst/>
                        </a:rPr>
                        <a:t>14</a:t>
                      </a:r>
                      <a:endParaRPr lang="hu-HU" sz="1200">
                        <a:effectLst/>
                        <a:latin typeface="Times New Roman"/>
                        <a:ea typeface="Times New Roman"/>
                      </a:endParaRPr>
                    </a:p>
                  </a:txBody>
                  <a:tcPr marL="44450" marR="44450" marT="0" marB="0" anchor="ctr"/>
                </a:tc>
                <a:tc>
                  <a:txBody>
                    <a:bodyPr/>
                    <a:lstStyle/>
                    <a:p>
                      <a:pPr>
                        <a:spcAft>
                          <a:spcPts val="0"/>
                        </a:spcAft>
                      </a:pPr>
                      <a:r>
                        <a:rPr lang="en-US" sz="1100" dirty="0" smtClean="0">
                          <a:effectLst/>
                        </a:rPr>
                        <a:t>R</a:t>
                      </a:r>
                      <a:r>
                        <a:rPr lang="x-none" sz="1100" dirty="0" smtClean="0">
                          <a:effectLst/>
                        </a:rPr>
                        <a:t>umunija </a:t>
                      </a:r>
                      <a:endParaRPr lang="hu-HU" sz="1200" dirty="0">
                        <a:effectLst/>
                        <a:latin typeface="Times New Roman"/>
                        <a:ea typeface="Times New Roman"/>
                      </a:endParaRPr>
                    </a:p>
                  </a:txBody>
                  <a:tcPr marL="44450" marR="44450" marT="0" marB="0" anchor="ctr"/>
                </a:tc>
                <a:tc>
                  <a:txBody>
                    <a:bodyPr/>
                    <a:lstStyle/>
                    <a:p>
                      <a:pPr>
                        <a:spcAft>
                          <a:spcPts val="0"/>
                        </a:spcAft>
                      </a:pPr>
                      <a:r>
                        <a:rPr lang="en-US" sz="1100">
                          <a:effectLst/>
                        </a:rPr>
                        <a:t>42,5</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70,5</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76,0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44,08%</a:t>
                      </a:r>
                      <a:endParaRPr lang="hu-HU" sz="1200">
                        <a:effectLst/>
                        <a:latin typeface="Times New Roman"/>
                        <a:ea typeface="Times New Roman"/>
                      </a:endParaRPr>
                    </a:p>
                  </a:txBody>
                  <a:tcPr marL="44450" marR="44450" marT="0" marB="0" anchor="ctr"/>
                </a:tc>
                <a:tc>
                  <a:txBody>
                    <a:bodyPr/>
                    <a:lstStyle/>
                    <a:p>
                      <a:pPr>
                        <a:spcAft>
                          <a:spcPts val="0"/>
                        </a:spcAft>
                      </a:pPr>
                      <a:r>
                        <a:rPr lang="x-none" sz="1100" dirty="0" smtClean="0">
                          <a:effectLst/>
                        </a:rPr>
                        <a:t>Umeren </a:t>
                      </a:r>
                      <a:endParaRPr lang="hu-HU" sz="1200" dirty="0">
                        <a:effectLst/>
                        <a:latin typeface="Times New Roman"/>
                        <a:ea typeface="Times New Roman"/>
                      </a:endParaRPr>
                    </a:p>
                  </a:txBody>
                  <a:tcPr marL="44450" marR="44450" marT="0" marB="0" anchor="ctr"/>
                </a:tc>
              </a:tr>
              <a:tr h="190500">
                <a:tc>
                  <a:txBody>
                    <a:bodyPr/>
                    <a:lstStyle/>
                    <a:p>
                      <a:pPr>
                        <a:spcAft>
                          <a:spcPts val="0"/>
                        </a:spcAft>
                      </a:pPr>
                      <a:r>
                        <a:rPr lang="en-US" sz="1100">
                          <a:effectLst/>
                        </a:rPr>
                        <a:t>15</a:t>
                      </a:r>
                      <a:endParaRPr lang="hu-HU" sz="1200">
                        <a:effectLst/>
                        <a:latin typeface="Times New Roman"/>
                        <a:ea typeface="Times New Roman"/>
                      </a:endParaRPr>
                    </a:p>
                  </a:txBody>
                  <a:tcPr marL="44450" marR="44450" marT="0" marB="0" anchor="ctr"/>
                </a:tc>
                <a:tc>
                  <a:txBody>
                    <a:bodyPr/>
                    <a:lstStyle/>
                    <a:p>
                      <a:pPr>
                        <a:spcAft>
                          <a:spcPts val="0"/>
                        </a:spcAft>
                      </a:pPr>
                      <a:r>
                        <a:rPr lang="en-US" sz="1100" dirty="0" err="1" smtClean="0">
                          <a:effectLst/>
                        </a:rPr>
                        <a:t>Rus</a:t>
                      </a:r>
                      <a:r>
                        <a:rPr lang="x-none" sz="1100" dirty="0" smtClean="0">
                          <a:effectLst/>
                        </a:rPr>
                        <a:t>ija </a:t>
                      </a:r>
                      <a:endParaRPr lang="hu-HU" sz="1200" dirty="0">
                        <a:effectLst/>
                        <a:latin typeface="Times New Roman"/>
                        <a:ea typeface="Times New Roman"/>
                      </a:endParaRPr>
                    </a:p>
                  </a:txBody>
                  <a:tcPr marL="44450" marR="44450" marT="0" marB="0" anchor="ctr"/>
                </a:tc>
                <a:tc>
                  <a:txBody>
                    <a:bodyPr/>
                    <a:lstStyle/>
                    <a:p>
                      <a:pPr>
                        <a:spcAft>
                          <a:spcPts val="0"/>
                        </a:spcAft>
                      </a:pPr>
                      <a:r>
                        <a:rPr lang="en-US" sz="1100">
                          <a:effectLst/>
                        </a:rPr>
                        <a:t>0,0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5,0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23,5</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100,00%</a:t>
                      </a:r>
                      <a:endParaRPr lang="hu-HU" sz="1200">
                        <a:effectLst/>
                        <a:latin typeface="Times New Roman"/>
                        <a:ea typeface="Times New Roman"/>
                      </a:endParaRPr>
                    </a:p>
                  </a:txBody>
                  <a:tcPr marL="44450" marR="44450" marT="0" marB="0" anchor="ctr"/>
                </a:tc>
                <a:tc>
                  <a:txBody>
                    <a:bodyPr/>
                    <a:lstStyle/>
                    <a:p>
                      <a:pPr>
                        <a:spcAft>
                          <a:spcPts val="0"/>
                        </a:spcAft>
                      </a:pPr>
                      <a:r>
                        <a:rPr lang="x-none" sz="1100" dirty="0" smtClean="0">
                          <a:effectLst/>
                        </a:rPr>
                        <a:t>Značajan</a:t>
                      </a:r>
                      <a:endParaRPr lang="hu-HU" sz="1200" dirty="0">
                        <a:effectLst/>
                        <a:latin typeface="Times New Roman"/>
                        <a:ea typeface="Times New Roman"/>
                      </a:endParaRPr>
                    </a:p>
                  </a:txBody>
                  <a:tcPr marL="44450" marR="44450" marT="0" marB="0" anchor="ctr"/>
                </a:tc>
              </a:tr>
              <a:tr h="190500">
                <a:tc>
                  <a:txBody>
                    <a:bodyPr/>
                    <a:lstStyle/>
                    <a:p>
                      <a:pPr>
                        <a:spcAft>
                          <a:spcPts val="0"/>
                        </a:spcAft>
                      </a:pPr>
                      <a:r>
                        <a:rPr lang="en-US" sz="1100">
                          <a:effectLst/>
                        </a:rPr>
                        <a:t>16</a:t>
                      </a:r>
                      <a:endParaRPr lang="hu-HU" sz="1200">
                        <a:effectLst/>
                        <a:latin typeface="Times New Roman"/>
                        <a:ea typeface="Times New Roman"/>
                      </a:endParaRPr>
                    </a:p>
                  </a:txBody>
                  <a:tcPr marL="44450" marR="44450" marT="0" marB="0" anchor="ctr"/>
                </a:tc>
                <a:tc>
                  <a:txBody>
                    <a:bodyPr/>
                    <a:lstStyle/>
                    <a:p>
                      <a:pPr>
                        <a:spcAft>
                          <a:spcPts val="0"/>
                        </a:spcAft>
                      </a:pPr>
                      <a:r>
                        <a:rPr lang="en-US" sz="1100" dirty="0" smtClean="0">
                          <a:effectLst/>
                        </a:rPr>
                        <a:t>S</a:t>
                      </a:r>
                      <a:r>
                        <a:rPr lang="x-none" sz="1100" dirty="0" smtClean="0">
                          <a:effectLst/>
                        </a:rPr>
                        <a:t>rbija </a:t>
                      </a:r>
                      <a:endParaRPr lang="hu-HU" sz="1200" dirty="0">
                        <a:effectLst/>
                        <a:latin typeface="Times New Roman"/>
                        <a:ea typeface="Times New Roman"/>
                      </a:endParaRPr>
                    </a:p>
                  </a:txBody>
                  <a:tcPr marL="44450" marR="44450" marT="0" marB="0" anchor="ctr"/>
                </a:tc>
                <a:tc>
                  <a:txBody>
                    <a:bodyPr/>
                    <a:lstStyle/>
                    <a:p>
                      <a:pPr>
                        <a:spcAft>
                          <a:spcPts val="0"/>
                        </a:spcAft>
                      </a:pPr>
                      <a:r>
                        <a:rPr lang="en-US" sz="1100">
                          <a:effectLst/>
                        </a:rPr>
                        <a:t>0,0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57,5</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74,0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100,00%</a:t>
                      </a:r>
                      <a:endParaRPr lang="hu-HU" sz="1200">
                        <a:effectLst/>
                        <a:latin typeface="Times New Roman"/>
                        <a:ea typeface="Times New Roman"/>
                      </a:endParaRPr>
                    </a:p>
                  </a:txBody>
                  <a:tcPr marL="44450" marR="44450" marT="0" marB="0" anchor="ctr"/>
                </a:tc>
                <a:tc>
                  <a:txBody>
                    <a:bodyPr/>
                    <a:lstStyle/>
                    <a:p>
                      <a:pPr>
                        <a:spcAft>
                          <a:spcPts val="0"/>
                        </a:spcAft>
                      </a:pPr>
                      <a:r>
                        <a:rPr lang="x-none" sz="1100" dirty="0" smtClean="0">
                          <a:effectLst/>
                        </a:rPr>
                        <a:t>Značajan</a:t>
                      </a:r>
                      <a:endParaRPr lang="hu-HU" sz="1200" dirty="0">
                        <a:effectLst/>
                        <a:latin typeface="Times New Roman"/>
                        <a:ea typeface="Times New Roman"/>
                      </a:endParaRPr>
                    </a:p>
                  </a:txBody>
                  <a:tcPr marL="44450" marR="44450" marT="0" marB="0" anchor="ctr"/>
                </a:tc>
              </a:tr>
              <a:tr h="190500">
                <a:tc>
                  <a:txBody>
                    <a:bodyPr/>
                    <a:lstStyle/>
                    <a:p>
                      <a:pPr>
                        <a:spcAft>
                          <a:spcPts val="0"/>
                        </a:spcAft>
                      </a:pPr>
                      <a:r>
                        <a:rPr lang="en-US" sz="1100">
                          <a:effectLst/>
                        </a:rPr>
                        <a:t>17</a:t>
                      </a:r>
                      <a:endParaRPr lang="hu-HU" sz="1200">
                        <a:effectLst/>
                        <a:latin typeface="Times New Roman"/>
                        <a:ea typeface="Times New Roman"/>
                      </a:endParaRPr>
                    </a:p>
                  </a:txBody>
                  <a:tcPr marL="44450" marR="44450" marT="0" marB="0" anchor="ctr"/>
                </a:tc>
                <a:tc>
                  <a:txBody>
                    <a:bodyPr/>
                    <a:lstStyle/>
                    <a:p>
                      <a:pPr>
                        <a:spcAft>
                          <a:spcPts val="0"/>
                        </a:spcAft>
                      </a:pPr>
                      <a:r>
                        <a:rPr lang="en-US" sz="1100" dirty="0" smtClean="0">
                          <a:effectLst/>
                        </a:rPr>
                        <a:t>Ta</a:t>
                      </a:r>
                      <a:r>
                        <a:rPr lang="x-none" sz="1100" dirty="0" smtClean="0">
                          <a:effectLst/>
                        </a:rPr>
                        <a:t>džikistan </a:t>
                      </a:r>
                      <a:endParaRPr lang="hu-HU" sz="1200" dirty="0">
                        <a:effectLst/>
                        <a:latin typeface="Times New Roman"/>
                        <a:ea typeface="Times New Roman"/>
                      </a:endParaRPr>
                    </a:p>
                  </a:txBody>
                  <a:tcPr marL="44450" marR="44450" marT="0" marB="0" anchor="ctr"/>
                </a:tc>
                <a:tc>
                  <a:txBody>
                    <a:bodyPr/>
                    <a:lstStyle/>
                    <a:p>
                      <a:pPr>
                        <a:spcAft>
                          <a:spcPts val="0"/>
                        </a:spcAft>
                      </a:pPr>
                      <a:r>
                        <a:rPr lang="en-US" sz="1100">
                          <a:effectLst/>
                        </a:rPr>
                        <a:t>0,0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40,0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56,0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100,00%</a:t>
                      </a:r>
                      <a:endParaRPr lang="hu-HU" sz="1200">
                        <a:effectLst/>
                        <a:latin typeface="Times New Roman"/>
                        <a:ea typeface="Times New Roman"/>
                      </a:endParaRPr>
                    </a:p>
                  </a:txBody>
                  <a:tcPr marL="44450" marR="44450" marT="0" marB="0" anchor="ctr"/>
                </a:tc>
                <a:tc>
                  <a:txBody>
                    <a:bodyPr/>
                    <a:lstStyle/>
                    <a:p>
                      <a:pPr>
                        <a:spcAft>
                          <a:spcPts val="0"/>
                        </a:spcAft>
                      </a:pPr>
                      <a:r>
                        <a:rPr lang="x-none" sz="1100" dirty="0" smtClean="0">
                          <a:effectLst/>
                        </a:rPr>
                        <a:t>Značajan</a:t>
                      </a:r>
                      <a:endParaRPr lang="hu-HU" sz="1200" dirty="0">
                        <a:effectLst/>
                        <a:latin typeface="Times New Roman"/>
                        <a:ea typeface="Times New Roman"/>
                      </a:endParaRPr>
                    </a:p>
                  </a:txBody>
                  <a:tcPr marL="44450" marR="44450" marT="0" marB="0" anchor="ctr"/>
                </a:tc>
              </a:tr>
              <a:tr h="190500">
                <a:tc>
                  <a:txBody>
                    <a:bodyPr/>
                    <a:lstStyle/>
                    <a:p>
                      <a:pPr>
                        <a:spcAft>
                          <a:spcPts val="0"/>
                        </a:spcAft>
                      </a:pPr>
                      <a:r>
                        <a:rPr lang="en-US" sz="1100">
                          <a:effectLst/>
                        </a:rPr>
                        <a:t>18</a:t>
                      </a:r>
                      <a:endParaRPr lang="hu-HU" sz="1200">
                        <a:effectLst/>
                        <a:latin typeface="Times New Roman"/>
                        <a:ea typeface="Times New Roman"/>
                      </a:endParaRPr>
                    </a:p>
                  </a:txBody>
                  <a:tcPr marL="44450" marR="44450" marT="0" marB="0" anchor="ctr"/>
                </a:tc>
                <a:tc>
                  <a:txBody>
                    <a:bodyPr/>
                    <a:lstStyle/>
                    <a:p>
                      <a:pPr>
                        <a:spcAft>
                          <a:spcPts val="0"/>
                        </a:spcAft>
                      </a:pPr>
                      <a:r>
                        <a:rPr lang="en-US" sz="1100" dirty="0" err="1" smtClean="0">
                          <a:effectLst/>
                        </a:rPr>
                        <a:t>Ukra</a:t>
                      </a:r>
                      <a:r>
                        <a:rPr lang="x-none" sz="1100" dirty="0" smtClean="0">
                          <a:effectLst/>
                        </a:rPr>
                        <a:t>jina </a:t>
                      </a:r>
                      <a:endParaRPr lang="hu-HU" sz="1200" dirty="0">
                        <a:effectLst/>
                        <a:latin typeface="Times New Roman"/>
                        <a:ea typeface="Times New Roman"/>
                      </a:endParaRPr>
                    </a:p>
                  </a:txBody>
                  <a:tcPr marL="44450" marR="44450" marT="0" marB="0" anchor="ctr"/>
                </a:tc>
                <a:tc>
                  <a:txBody>
                    <a:bodyPr/>
                    <a:lstStyle/>
                    <a:p>
                      <a:pPr>
                        <a:spcAft>
                          <a:spcPts val="0"/>
                        </a:spcAft>
                      </a:pPr>
                      <a:r>
                        <a:rPr lang="en-US" sz="1100">
                          <a:effectLst/>
                        </a:rPr>
                        <a:t>10,0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19,5</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57,5</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82,61%</a:t>
                      </a:r>
                      <a:endParaRPr lang="hu-HU" sz="1200">
                        <a:effectLst/>
                        <a:latin typeface="Times New Roman"/>
                        <a:ea typeface="Times New Roman"/>
                      </a:endParaRPr>
                    </a:p>
                  </a:txBody>
                  <a:tcPr marL="44450" marR="44450" marT="0" marB="0" anchor="ctr"/>
                </a:tc>
                <a:tc>
                  <a:txBody>
                    <a:bodyPr/>
                    <a:lstStyle/>
                    <a:p>
                      <a:pPr>
                        <a:spcAft>
                          <a:spcPts val="0"/>
                        </a:spcAft>
                      </a:pPr>
                      <a:r>
                        <a:rPr lang="x-none" sz="1100" dirty="0" smtClean="0">
                          <a:effectLst/>
                        </a:rPr>
                        <a:t>Značajan</a:t>
                      </a:r>
                      <a:endParaRPr lang="hu-HU" sz="1200" dirty="0">
                        <a:effectLst/>
                        <a:latin typeface="Times New Roman"/>
                        <a:ea typeface="Times New Roman"/>
                      </a:endParaRPr>
                    </a:p>
                  </a:txBody>
                  <a:tcPr marL="44450" marR="44450" marT="0" marB="0" anchor="ctr"/>
                </a:tc>
              </a:tr>
              <a:tr h="200025">
                <a:tc>
                  <a:txBody>
                    <a:bodyPr/>
                    <a:lstStyle/>
                    <a:p>
                      <a:pPr>
                        <a:spcAft>
                          <a:spcPts val="0"/>
                        </a:spcAft>
                      </a:pPr>
                      <a:r>
                        <a:rPr lang="en-US" sz="1100">
                          <a:effectLst/>
                        </a:rPr>
                        <a:t>19</a:t>
                      </a:r>
                      <a:endParaRPr lang="hu-HU" sz="1200">
                        <a:effectLst/>
                        <a:latin typeface="Times New Roman"/>
                        <a:ea typeface="Times New Roman"/>
                      </a:endParaRPr>
                    </a:p>
                  </a:txBody>
                  <a:tcPr marL="44450" marR="44450" marT="0" marB="0" anchor="ctr"/>
                </a:tc>
                <a:tc>
                  <a:txBody>
                    <a:bodyPr/>
                    <a:lstStyle/>
                    <a:p>
                      <a:pPr>
                        <a:spcAft>
                          <a:spcPts val="0"/>
                        </a:spcAft>
                      </a:pPr>
                      <a:r>
                        <a:rPr lang="en-US" sz="1100" dirty="0">
                          <a:effectLst/>
                        </a:rPr>
                        <a:t>Uzbekistan</a:t>
                      </a:r>
                      <a:endParaRPr lang="hu-HU" sz="1200" dirty="0">
                        <a:effectLst/>
                        <a:latin typeface="Times New Roman"/>
                        <a:ea typeface="Times New Roman"/>
                      </a:endParaRPr>
                    </a:p>
                  </a:txBody>
                  <a:tcPr marL="44450" marR="44450" marT="0" marB="0" anchor="ctr"/>
                </a:tc>
                <a:tc>
                  <a:txBody>
                    <a:bodyPr/>
                    <a:lstStyle/>
                    <a:p>
                      <a:pPr>
                        <a:spcAft>
                          <a:spcPts val="0"/>
                        </a:spcAft>
                      </a:pPr>
                      <a:r>
                        <a:rPr lang="en-US" sz="1100">
                          <a:effectLst/>
                        </a:rPr>
                        <a:t>0,0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5,0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5,0</a:t>
                      </a:r>
                      <a:endParaRPr lang="hu-HU" sz="1200">
                        <a:effectLst/>
                        <a:latin typeface="Times New Roman"/>
                        <a:ea typeface="Times New Roman"/>
                      </a:endParaRPr>
                    </a:p>
                  </a:txBody>
                  <a:tcPr marL="44450" marR="44450" marT="0" marB="0" anchor="ctr"/>
                </a:tc>
                <a:tc>
                  <a:txBody>
                    <a:bodyPr/>
                    <a:lstStyle/>
                    <a:p>
                      <a:pPr>
                        <a:spcAft>
                          <a:spcPts val="0"/>
                        </a:spcAft>
                      </a:pPr>
                      <a:r>
                        <a:rPr lang="en-US" sz="1100">
                          <a:effectLst/>
                        </a:rPr>
                        <a:t>100,00%</a:t>
                      </a:r>
                      <a:endParaRPr lang="hu-HU" sz="1200">
                        <a:effectLst/>
                        <a:latin typeface="Times New Roman"/>
                        <a:ea typeface="Times New Roman"/>
                      </a:endParaRPr>
                    </a:p>
                  </a:txBody>
                  <a:tcPr marL="44450" marR="44450" marT="0" marB="0" anchor="ctr"/>
                </a:tc>
                <a:tc>
                  <a:txBody>
                    <a:bodyPr/>
                    <a:lstStyle/>
                    <a:p>
                      <a:pPr>
                        <a:spcAft>
                          <a:spcPts val="0"/>
                        </a:spcAft>
                      </a:pPr>
                      <a:r>
                        <a:rPr lang="x-none" sz="1100" dirty="0" smtClean="0">
                          <a:effectLst/>
                        </a:rPr>
                        <a:t>Značajan</a:t>
                      </a:r>
                      <a:endParaRPr lang="hu-HU" sz="1200" dirty="0">
                        <a:effectLst/>
                        <a:latin typeface="Times New Roman"/>
                        <a:ea typeface="Times New Roman"/>
                      </a:endParaRPr>
                    </a:p>
                  </a:txBody>
                  <a:tcPr marL="44450" marR="44450" marT="0" marB="0" anchor="ctr"/>
                </a:tc>
              </a:tr>
            </a:tbl>
          </a:graphicData>
        </a:graphic>
      </p:graphicFrame>
      <p:sp>
        <p:nvSpPr>
          <p:cNvPr id="7" name="Rectangle 1"/>
          <p:cNvSpPr>
            <a:spLocks noChangeArrowheads="1"/>
          </p:cNvSpPr>
          <p:nvPr/>
        </p:nvSpPr>
        <p:spPr bwMode="auto">
          <a:xfrm>
            <a:off x="381000" y="1676400"/>
            <a:ext cx="83820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x-none" sz="1100" dirty="0" smtClean="0">
                <a:solidFill>
                  <a:srgbClr val="000000"/>
                </a:solidFill>
                <a:latin typeface="+mj-lt"/>
                <a:ea typeface="Arial Unicode MS" pitchFamily="34" charset="-128"/>
                <a:cs typeface="Arial" pitchFamily="34" charset="0"/>
              </a:rPr>
              <a:t>ZPIR takođe sprovodi ankete zemalja članica kako bi procenila nivo ostvarenog napretka u oblasti interne revizije i uloge ZPIR.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x-none" sz="1100" b="0" i="0" u="none" strike="noStrike" cap="none" normalizeH="0" baseline="0" dirty="0">
              <a:ln>
                <a:noFill/>
              </a:ln>
              <a:solidFill>
                <a:srgbClr val="000000"/>
              </a:solidFill>
              <a:effectLst/>
              <a:latin typeface="+mj-lt"/>
              <a:ea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x-none" sz="1100" b="0" i="0" u="none" strike="noStrike" cap="none" normalizeH="0" baseline="0" dirty="0" smtClean="0">
                <a:ln>
                  <a:noFill/>
                </a:ln>
                <a:solidFill>
                  <a:srgbClr val="000000"/>
                </a:solidFill>
                <a:effectLst/>
                <a:latin typeface="+mj-lt"/>
                <a:ea typeface="Arial Unicode MS" pitchFamily="34" charset="-128"/>
                <a:cs typeface="Arial" pitchFamily="34" charset="0"/>
              </a:rPr>
              <a:t>Rezultati ankete pokazuju očigledan postignuti napredak koji je ostvarila većina zemalja</a:t>
            </a:r>
            <a:r>
              <a:rPr kumimoji="0" lang="x-none" sz="1100" b="0" i="0" u="none" strike="noStrike" cap="none" normalizeH="0" dirty="0" smtClean="0">
                <a:ln>
                  <a:noFill/>
                </a:ln>
                <a:solidFill>
                  <a:srgbClr val="000000"/>
                </a:solidFill>
                <a:effectLst/>
                <a:latin typeface="+mj-lt"/>
                <a:ea typeface="Arial Unicode MS" pitchFamily="34" charset="-128"/>
                <a:cs typeface="Arial" pitchFamily="34" charset="0"/>
              </a:rPr>
              <a:t> članica ZPIR sa značajnim uticajem PEMPAL-a na reforme koje se sprovode u tim </a:t>
            </a:r>
            <a:r>
              <a:rPr kumimoji="0" lang="x-none" sz="1100" b="0" i="0" u="none" strike="noStrike" cap="none" normalizeH="0" smtClean="0">
                <a:ln>
                  <a:noFill/>
                </a:ln>
                <a:solidFill>
                  <a:srgbClr val="000000"/>
                </a:solidFill>
                <a:effectLst/>
                <a:latin typeface="+mj-lt"/>
                <a:ea typeface="Arial Unicode MS" pitchFamily="34" charset="-128"/>
                <a:cs typeface="Arial" pitchFamily="34" charset="0"/>
              </a:rPr>
              <a:t>zemljama:</a:t>
            </a:r>
            <a:endParaRPr kumimoji="0" lang="hu-HU" sz="9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sz="18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2401691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p:nvPr>
        </p:nvSpPr>
        <p:spPr>
          <a:xfrm>
            <a:off x="539750" y="346075"/>
            <a:ext cx="6815138" cy="863600"/>
          </a:xfrm>
        </p:spPr>
        <p:txBody>
          <a:bodyPr>
            <a:normAutofit/>
          </a:bodyPr>
          <a:lstStyle/>
          <a:p>
            <a:pPr eaLnBrk="1" hangingPunct="1"/>
            <a:r>
              <a:rPr lang="en-US" altLang="en-US" sz="3600" b="1" dirty="0" smtClean="0">
                <a:solidFill>
                  <a:srgbClr val="002060"/>
                </a:solidFill>
              </a:rPr>
              <a:t>UTICAJ ZPIR </a:t>
            </a:r>
            <a:r>
              <a:rPr lang="en-US" altLang="en-US" sz="3600" b="1" dirty="0" err="1" smtClean="0">
                <a:solidFill>
                  <a:srgbClr val="002060"/>
                </a:solidFill>
              </a:rPr>
              <a:t>po</a:t>
            </a:r>
            <a:r>
              <a:rPr lang="en-US" altLang="en-US" sz="3600" b="1" dirty="0" smtClean="0">
                <a:solidFill>
                  <a:srgbClr val="002060"/>
                </a:solidFill>
              </a:rPr>
              <a:t> </a:t>
            </a:r>
            <a:r>
              <a:rPr lang="en-US" altLang="en-US" sz="3600" b="1" dirty="0" err="1" smtClean="0">
                <a:solidFill>
                  <a:srgbClr val="002060"/>
                </a:solidFill>
              </a:rPr>
              <a:t>temama</a:t>
            </a:r>
            <a:r>
              <a:rPr lang="en-US" altLang="en-US" sz="3600" b="1" dirty="0" smtClean="0">
                <a:solidFill>
                  <a:srgbClr val="002060"/>
                </a:solidFill>
              </a:rPr>
              <a:t> </a:t>
            </a:r>
            <a:endParaRPr lang="en-US" altLang="en-US" sz="3600" b="1" i="1" dirty="0" smtClean="0">
              <a:solidFill>
                <a:srgbClr val="002060"/>
              </a:solidFill>
            </a:endParaRPr>
          </a:p>
        </p:txBody>
      </p:sp>
      <p:graphicFrame>
        <p:nvGraphicFramePr>
          <p:cNvPr id="1026" name="Chart 13"/>
          <p:cNvGraphicFramePr>
            <a:graphicFrameLocks/>
          </p:cNvGraphicFramePr>
          <p:nvPr>
            <p:extLst>
              <p:ext uri="{D42A27DB-BD31-4B8C-83A1-F6EECF244321}">
                <p14:modId xmlns:p14="http://schemas.microsoft.com/office/powerpoint/2010/main" val="3152277552"/>
              </p:ext>
            </p:extLst>
          </p:nvPr>
        </p:nvGraphicFramePr>
        <p:xfrm>
          <a:off x="468313" y="981075"/>
          <a:ext cx="8305800" cy="5537200"/>
        </p:xfrm>
        <a:graphic>
          <a:graphicData uri="http://schemas.openxmlformats.org/presentationml/2006/ole">
            <mc:AlternateContent xmlns:mc="http://schemas.openxmlformats.org/markup-compatibility/2006">
              <mc:Choice xmlns:v="urn:schemas-microsoft-com:vml" Requires="v">
                <p:oleObj spid="_x0000_s6208" name="Worksheet" r:id="rId5" imgW="8303472" imgH="5456393" progId="Excel.Sheet.8">
                  <p:embed/>
                </p:oleObj>
              </mc:Choice>
              <mc:Fallback>
                <p:oleObj name="Worksheet" r:id="rId5" imgW="8303472" imgH="5456393"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981075"/>
                        <a:ext cx="83058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TextBox 14"/>
          <p:cNvSpPr txBox="1">
            <a:spLocks noChangeArrowheads="1"/>
          </p:cNvSpPr>
          <p:nvPr/>
        </p:nvSpPr>
        <p:spPr bwMode="auto">
          <a:xfrm>
            <a:off x="7402513" y="3671888"/>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cs typeface="Arial" charset="0"/>
              </a:rPr>
              <a:t>2007</a:t>
            </a:r>
          </a:p>
        </p:txBody>
      </p:sp>
      <p:sp>
        <p:nvSpPr>
          <p:cNvPr id="16391" name="TextBox 15"/>
          <p:cNvSpPr txBox="1">
            <a:spLocks noChangeArrowheads="1"/>
          </p:cNvSpPr>
          <p:nvPr/>
        </p:nvSpPr>
        <p:spPr bwMode="auto">
          <a:xfrm>
            <a:off x="7885113" y="3284538"/>
            <a:ext cx="533400" cy="27781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200" b="1" dirty="0">
                <a:solidFill>
                  <a:schemeClr val="accent6">
                    <a:lumMod val="75000"/>
                  </a:schemeClr>
                </a:solidFill>
              </a:rPr>
              <a:t>2014</a:t>
            </a:r>
          </a:p>
        </p:txBody>
      </p:sp>
      <p:sp>
        <p:nvSpPr>
          <p:cNvPr id="1030" name="TextBox 16"/>
          <p:cNvSpPr txBox="1">
            <a:spLocks noChangeArrowheads="1"/>
          </p:cNvSpPr>
          <p:nvPr/>
        </p:nvSpPr>
        <p:spPr bwMode="auto">
          <a:xfrm>
            <a:off x="7669213" y="3467100"/>
            <a:ext cx="533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cs typeface="Arial" charset="0"/>
              </a:rPr>
              <a:t>2011</a:t>
            </a:r>
          </a:p>
        </p:txBody>
      </p:sp>
      <p:pic>
        <p:nvPicPr>
          <p:cNvPr id="103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7650" y="68263"/>
            <a:ext cx="1114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11" descr="pempal-log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rot="919637">
            <a:off x="1087741" y="3389490"/>
            <a:ext cx="6983875" cy="3244530"/>
          </a:xfrm>
          <a:prstGeom prst="rect">
            <a:avLst/>
          </a:prstGeom>
          <a:solidFill>
            <a:schemeClr val="bg1"/>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vert270" rtlCol="0" anchor="ctr">
            <a:scene3d>
              <a:camera prst="orthographicFront">
                <a:rot lat="0" lon="0" rev="17400000"/>
              </a:camera>
              <a:lightRig rig="threePt" dir="t"/>
            </a:scene3d>
          </a:bodyPr>
          <a:lstStyle/>
          <a:p>
            <a:pPr algn="ctr">
              <a:lnSpc>
                <a:spcPct val="150000"/>
              </a:lnSpc>
            </a:pPr>
            <a:r>
              <a:rPr lang="x-none" sz="1500" dirty="0" smtClean="0">
                <a:solidFill>
                  <a:schemeClr val="tx1"/>
                </a:solidFill>
              </a:rPr>
              <a:t>Strategije IR / Konceptna beleška</a:t>
            </a:r>
          </a:p>
          <a:p>
            <a:pPr algn="ctr">
              <a:lnSpc>
                <a:spcPct val="150000"/>
              </a:lnSpc>
            </a:pPr>
            <a:r>
              <a:rPr lang="x-none" sz="1500" dirty="0" smtClean="0">
                <a:solidFill>
                  <a:schemeClr val="tx1"/>
                </a:solidFill>
              </a:rPr>
              <a:t>Zakon o IR / podzakonska akta</a:t>
            </a:r>
          </a:p>
          <a:p>
            <a:pPr algn="ctr">
              <a:lnSpc>
                <a:spcPct val="150000"/>
              </a:lnSpc>
            </a:pPr>
            <a:r>
              <a:rPr lang="x-none" sz="1500" dirty="0" smtClean="0">
                <a:solidFill>
                  <a:schemeClr val="tx1"/>
                </a:solidFill>
              </a:rPr>
              <a:t>Priručnik IR (standardi)</a:t>
            </a:r>
          </a:p>
          <a:p>
            <a:pPr algn="ctr">
              <a:lnSpc>
                <a:spcPct val="150000"/>
              </a:lnSpc>
            </a:pPr>
            <a:r>
              <a:rPr lang="x-none" sz="1500" dirty="0" smtClean="0">
                <a:solidFill>
                  <a:schemeClr val="tx1"/>
                </a:solidFill>
              </a:rPr>
              <a:t>Smernice za obuku IR / priručnik</a:t>
            </a:r>
          </a:p>
          <a:p>
            <a:pPr algn="ctr">
              <a:lnSpc>
                <a:spcPct val="150000"/>
              </a:lnSpc>
            </a:pPr>
            <a:r>
              <a:rPr lang="x-none" sz="1500" dirty="0" smtClean="0">
                <a:solidFill>
                  <a:schemeClr val="tx1"/>
                </a:solidFill>
              </a:rPr>
              <a:t>Sistem sertifikacije IR</a:t>
            </a:r>
          </a:p>
          <a:p>
            <a:pPr algn="ctr">
              <a:lnSpc>
                <a:spcPct val="150000"/>
              </a:lnSpc>
            </a:pPr>
            <a:r>
              <a:rPr lang="x-none" sz="1500" dirty="0" smtClean="0">
                <a:solidFill>
                  <a:schemeClr val="tx1"/>
                </a:solidFill>
              </a:rPr>
              <a:t>Metodologija osiguranja kvaliteta</a:t>
            </a:r>
          </a:p>
          <a:p>
            <a:pPr algn="ctr">
              <a:lnSpc>
                <a:spcPct val="150000"/>
              </a:lnSpc>
            </a:pPr>
            <a:r>
              <a:rPr lang="x-none" sz="1500" dirty="0" smtClean="0">
                <a:solidFill>
                  <a:schemeClr val="tx1"/>
                </a:solidFill>
              </a:rPr>
              <a:t>Primenjeno osiguranje kvaliteta</a:t>
            </a:r>
          </a:p>
          <a:p>
            <a:pPr algn="ctr">
              <a:lnSpc>
                <a:spcPct val="150000"/>
              </a:lnSpc>
            </a:pPr>
            <a:r>
              <a:rPr lang="x-none" sz="1500" dirty="0" smtClean="0">
                <a:solidFill>
                  <a:schemeClr val="tx1"/>
                </a:solidFill>
              </a:rPr>
              <a:t>Metodologija procene rizika</a:t>
            </a:r>
          </a:p>
          <a:p>
            <a:pPr algn="ctr">
              <a:lnSpc>
                <a:spcPct val="150000"/>
              </a:lnSpc>
            </a:pPr>
            <a:r>
              <a:rPr lang="x-none" sz="1500" dirty="0" smtClean="0">
                <a:solidFill>
                  <a:schemeClr val="tx1"/>
                </a:solidFill>
              </a:rPr>
              <a:t>Primenjena procena rizika</a:t>
            </a:r>
          </a:p>
          <a:p>
            <a:pPr algn="ctr">
              <a:lnSpc>
                <a:spcPct val="150000"/>
              </a:lnSpc>
            </a:pPr>
            <a:r>
              <a:rPr lang="x-none" sz="1500" dirty="0" smtClean="0">
                <a:solidFill>
                  <a:schemeClr val="tx1"/>
                </a:solidFill>
              </a:rPr>
              <a:t>Kadar CHJ IR</a:t>
            </a:r>
          </a:p>
          <a:p>
            <a:pPr algn="ctr">
              <a:lnSpc>
                <a:spcPct val="150000"/>
              </a:lnSpc>
            </a:pPr>
            <a:r>
              <a:rPr lang="x-none" sz="1500" dirty="0" smtClean="0">
                <a:solidFill>
                  <a:schemeClr val="tx1"/>
                </a:solidFill>
              </a:rPr>
              <a:t>Interni revizori u javnom sektoru</a:t>
            </a:r>
          </a:p>
          <a:p>
            <a:pPr algn="ctr">
              <a:lnSpc>
                <a:spcPct val="150000"/>
              </a:lnSpc>
            </a:pPr>
            <a:r>
              <a:rPr lang="x-none" sz="1500" dirty="0" smtClean="0">
                <a:solidFill>
                  <a:schemeClr val="tx1"/>
                </a:solidFill>
              </a:rPr>
              <a:t>Certifikovni revizori</a:t>
            </a:r>
          </a:p>
          <a:p>
            <a:pPr algn="ctr">
              <a:lnSpc>
                <a:spcPct val="150000"/>
              </a:lnSpc>
            </a:pPr>
            <a:r>
              <a:rPr lang="x-none" sz="1500" dirty="0" smtClean="0">
                <a:solidFill>
                  <a:schemeClr val="tx1"/>
                </a:solidFill>
              </a:rPr>
              <a:t>Jedinica(e) IR u javnom sektoru</a:t>
            </a:r>
          </a:p>
          <a:p>
            <a:pPr algn="ctr"/>
            <a:endParaRPr lang="en-US" sz="1500" dirty="0">
              <a:solidFill>
                <a:schemeClr val="tx1"/>
              </a:solidFill>
            </a:endParaRPr>
          </a:p>
        </p:txBody>
      </p:sp>
    </p:spTree>
    <p:extLst>
      <p:ext uri="{BB962C8B-B14F-4D97-AF65-F5344CB8AC3E}">
        <p14:creationId xmlns:p14="http://schemas.microsoft.com/office/powerpoint/2010/main" val="2200462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584200" y="457200"/>
            <a:ext cx="8001000" cy="1066800"/>
          </a:xfrm>
        </p:spPr>
        <p:txBody>
          <a:bodyPr>
            <a:normAutofit fontScale="90000"/>
          </a:bodyPr>
          <a:lstStyle/>
          <a:p>
            <a:pPr eaLnBrk="1" hangingPunct="1"/>
            <a:r>
              <a:rPr lang="x-none" b="1" dirty="0" smtClean="0">
                <a:solidFill>
                  <a:srgbClr val="002060"/>
                </a:solidFill>
              </a:rPr>
              <a:t>UTICAJ ZPIR</a:t>
            </a:r>
            <a:r>
              <a:rPr lang="en-US" b="1" dirty="0" smtClean="0">
                <a:solidFill>
                  <a:srgbClr val="002060"/>
                </a:solidFill>
              </a:rPr>
              <a:t>:</a:t>
            </a:r>
            <a:br>
              <a:rPr lang="en-US" b="1" dirty="0" smtClean="0">
                <a:solidFill>
                  <a:srgbClr val="002060"/>
                </a:solidFill>
              </a:rPr>
            </a:br>
            <a:r>
              <a:rPr lang="x-none" b="1" dirty="0" smtClean="0">
                <a:solidFill>
                  <a:srgbClr val="002060"/>
                </a:solidFill>
              </a:rPr>
              <a:t>PRE I POSLE </a:t>
            </a:r>
            <a:endParaRPr lang="en-US" b="1" dirty="0" smtClean="0">
              <a:solidFill>
                <a:srgbClr val="002060"/>
              </a:solidFill>
            </a:endParaRPr>
          </a:p>
        </p:txBody>
      </p:sp>
      <p:pic>
        <p:nvPicPr>
          <p:cNvPr id="17411" name="Рисунок 11" descr="pempal-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13" name="Chart 13"/>
          <p:cNvGraphicFramePr>
            <a:graphicFrameLocks/>
          </p:cNvGraphicFramePr>
          <p:nvPr>
            <p:extLst>
              <p:ext uri="{D42A27DB-BD31-4B8C-83A1-F6EECF244321}">
                <p14:modId xmlns:p14="http://schemas.microsoft.com/office/powerpoint/2010/main" val="2472931609"/>
              </p:ext>
            </p:extLst>
          </p:nvPr>
        </p:nvGraphicFramePr>
        <p:xfrm>
          <a:off x="531813" y="1597025"/>
          <a:ext cx="8093075" cy="4981575"/>
        </p:xfrm>
        <a:graphic>
          <a:graphicData uri="http://schemas.openxmlformats.org/presentationml/2006/ole">
            <mc:AlternateContent xmlns:mc="http://schemas.openxmlformats.org/markup-compatibility/2006">
              <mc:Choice xmlns:v="urn:schemas-microsoft-com:vml" Requires="v">
                <p:oleObj spid="_x0000_s7232" name="Worksheet" r:id="rId6" imgW="8181866" imgH="5038608" progId="Excel.Sheet.8">
                  <p:embed/>
                </p:oleObj>
              </mc:Choice>
              <mc:Fallback>
                <p:oleObj name="Worksheet" r:id="rId6" imgW="8181866" imgH="5038608" progId="Excel.Sheet.8">
                  <p:embed/>
                  <p:pic>
                    <p:nvPicPr>
                      <p:cNvPr id="0" name=""/>
                      <p:cNvPicPr>
                        <a:picLocks noChangeArrowheads="1"/>
                      </p:cNvPicPr>
                      <p:nvPr/>
                    </p:nvPicPr>
                    <p:blipFill>
                      <a:blip r:embed="rId7"/>
                      <a:srcRect/>
                      <a:stretch>
                        <a:fillRect/>
                      </a:stretch>
                    </p:blipFill>
                    <p:spPr bwMode="auto">
                      <a:xfrm>
                        <a:off x="531813" y="1597025"/>
                        <a:ext cx="8093075" cy="4981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4" name="TextBox 14"/>
          <p:cNvSpPr txBox="1">
            <a:spLocks noChangeArrowheads="1"/>
          </p:cNvSpPr>
          <p:nvPr/>
        </p:nvSpPr>
        <p:spPr bwMode="auto">
          <a:xfrm>
            <a:off x="7829550" y="5089525"/>
            <a:ext cx="533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dirty="0"/>
              <a:t>2007</a:t>
            </a:r>
          </a:p>
        </p:txBody>
      </p:sp>
      <p:sp>
        <p:nvSpPr>
          <p:cNvPr id="17415" name="TextBox 15"/>
          <p:cNvSpPr txBox="1">
            <a:spLocks noChangeArrowheads="1"/>
          </p:cNvSpPr>
          <p:nvPr/>
        </p:nvSpPr>
        <p:spPr bwMode="auto">
          <a:xfrm>
            <a:off x="8201025" y="4752975"/>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dirty="0">
                <a:solidFill>
                  <a:schemeClr val="accent6">
                    <a:lumMod val="75000"/>
                  </a:schemeClr>
                </a:solidFill>
              </a:rPr>
              <a:t>2014</a:t>
            </a:r>
          </a:p>
        </p:txBody>
      </p:sp>
      <p:sp>
        <p:nvSpPr>
          <p:cNvPr id="17416" name="TextBox 16"/>
          <p:cNvSpPr txBox="1">
            <a:spLocks noChangeArrowheads="1"/>
          </p:cNvSpPr>
          <p:nvPr/>
        </p:nvSpPr>
        <p:spPr bwMode="auto">
          <a:xfrm>
            <a:off x="8032750" y="4935538"/>
            <a:ext cx="533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dirty="0"/>
              <a:t>2011</a:t>
            </a:r>
          </a:p>
        </p:txBody>
      </p:sp>
      <p:pic>
        <p:nvPicPr>
          <p:cNvPr id="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7650" y="42863"/>
            <a:ext cx="1114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981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76200" y="404813"/>
            <a:ext cx="8001000" cy="1371600"/>
          </a:xfrm>
        </p:spPr>
        <p:txBody>
          <a:bodyPr>
            <a:normAutofit/>
          </a:bodyPr>
          <a:lstStyle/>
          <a:p>
            <a:pPr eaLnBrk="1" hangingPunct="1"/>
            <a:r>
              <a:rPr lang="x-none" sz="3200" b="1" dirty="0" smtClean="0">
                <a:solidFill>
                  <a:srgbClr val="0070C0"/>
                </a:solidFill>
                <a:cs typeface="Arial" charset="0"/>
              </a:rPr>
              <a:t>POMOĆ RADNIH GRUPA ZA </a:t>
            </a:r>
            <a:endParaRPr lang="en-US" sz="3200" b="1" dirty="0" smtClean="0">
              <a:solidFill>
                <a:srgbClr val="0070C0"/>
              </a:solidFill>
              <a:cs typeface="Arial" charset="0"/>
            </a:endParaRPr>
          </a:p>
        </p:txBody>
      </p:sp>
      <p:sp>
        <p:nvSpPr>
          <p:cNvPr id="10" name="Rezervirano mjesto sadržaja 2"/>
          <p:cNvSpPr txBox="1">
            <a:spLocks/>
          </p:cNvSpPr>
          <p:nvPr/>
        </p:nvSpPr>
        <p:spPr bwMode="auto">
          <a:xfrm>
            <a:off x="457200" y="1752600"/>
            <a:ext cx="8153400" cy="5029200"/>
          </a:xfrm>
          <a:prstGeom prst="rect">
            <a:avLst/>
          </a:prstGeom>
          <a:noFill/>
          <a:ln w="9525">
            <a:noFill/>
            <a:miter lim="800000"/>
            <a:headEnd/>
            <a:tailEnd/>
          </a:ln>
        </p:spPr>
        <p:txBody>
          <a:bodyPr/>
          <a:lstStyle/>
          <a:p>
            <a:pPr marL="342900" indent="-342900">
              <a:spcBef>
                <a:spcPct val="20000"/>
              </a:spcBef>
              <a:defRPr/>
            </a:pPr>
            <a:endParaRPr lang="hr-HR" sz="1100" dirty="0">
              <a:solidFill>
                <a:schemeClr val="tx2"/>
              </a:solidFill>
              <a:latin typeface="+mn-lt"/>
            </a:endParaRPr>
          </a:p>
          <a:p>
            <a:pPr marL="800100" lvl="1" indent="-342900">
              <a:spcBef>
                <a:spcPct val="20000"/>
              </a:spcBef>
              <a:buFont typeface="Wingdings" pitchFamily="2" charset="2"/>
              <a:buChar char="ü"/>
              <a:defRPr/>
            </a:pPr>
            <a:r>
              <a:rPr lang="x-none" sz="2800" dirty="0" smtClean="0">
                <a:solidFill>
                  <a:srgbClr val="0070C0"/>
                </a:solidFill>
                <a:latin typeface="+mn-lt"/>
              </a:rPr>
              <a:t>Razmevanje i </a:t>
            </a:r>
            <a:r>
              <a:rPr lang="en-US" sz="2800" b="1" dirty="0" smtClean="0">
                <a:solidFill>
                  <a:srgbClr val="FF0000"/>
                </a:solidFill>
                <a:latin typeface="+mn-lt"/>
              </a:rPr>
              <a:t>p</a:t>
            </a:r>
            <a:r>
              <a:rPr lang="x-none" sz="2800" b="1" dirty="0" smtClean="0">
                <a:solidFill>
                  <a:srgbClr val="FF0000"/>
                </a:solidFill>
                <a:latin typeface="+mn-lt"/>
              </a:rPr>
              <a:t>rimenu </a:t>
            </a:r>
            <a:r>
              <a:rPr lang="x-none" sz="2800" dirty="0" smtClean="0">
                <a:solidFill>
                  <a:srgbClr val="0070C0"/>
                </a:solidFill>
              </a:rPr>
              <a:t>Međunarodnih standarda i najboljih praksi </a:t>
            </a:r>
            <a:endParaRPr lang="hr-HR" sz="2800" dirty="0">
              <a:solidFill>
                <a:srgbClr val="0070C0"/>
              </a:solidFill>
              <a:latin typeface="+mn-lt"/>
            </a:endParaRPr>
          </a:p>
          <a:p>
            <a:pPr marL="800100" lvl="1" indent="-342900">
              <a:spcBef>
                <a:spcPct val="20000"/>
              </a:spcBef>
              <a:buFont typeface="Wingdings" pitchFamily="2" charset="2"/>
              <a:buChar char="ü"/>
              <a:defRPr/>
            </a:pPr>
            <a:r>
              <a:rPr lang="x-none" sz="2800" b="1" dirty="0" smtClean="0">
                <a:solidFill>
                  <a:srgbClr val="FF0000"/>
                </a:solidFill>
              </a:rPr>
              <a:t>Razvijanje </a:t>
            </a:r>
            <a:r>
              <a:rPr lang="x-none" sz="2800" dirty="0" smtClean="0">
                <a:solidFill>
                  <a:srgbClr val="0070C0"/>
                </a:solidFill>
              </a:rPr>
              <a:t>dobrog</a:t>
            </a:r>
            <a:r>
              <a:rPr lang="en-US" sz="2800" dirty="0" smtClean="0">
                <a:solidFill>
                  <a:srgbClr val="0070C0"/>
                </a:solidFill>
                <a:latin typeface="+mn-lt"/>
              </a:rPr>
              <a:t> </a:t>
            </a:r>
            <a:r>
              <a:rPr lang="x-none" sz="2800" b="1" dirty="0" smtClean="0">
                <a:solidFill>
                  <a:srgbClr val="FF0000"/>
                </a:solidFill>
              </a:rPr>
              <a:t>razumevanja </a:t>
            </a:r>
            <a:r>
              <a:rPr lang="en-US" sz="2800" dirty="0" smtClean="0">
                <a:solidFill>
                  <a:srgbClr val="0070C0"/>
                </a:solidFill>
                <a:latin typeface="+mn-lt"/>
              </a:rPr>
              <a:t>f</a:t>
            </a:r>
            <a:r>
              <a:rPr lang="x-none" sz="2800" dirty="0" smtClean="0">
                <a:solidFill>
                  <a:srgbClr val="0070C0"/>
                </a:solidFill>
                <a:latin typeface="+mn-lt"/>
              </a:rPr>
              <a:t>unkcije IR </a:t>
            </a:r>
            <a:r>
              <a:rPr lang="en-US" sz="2800" dirty="0" smtClean="0">
                <a:solidFill>
                  <a:srgbClr val="0070C0"/>
                </a:solidFill>
                <a:latin typeface="+mn-lt"/>
              </a:rPr>
              <a:t> </a:t>
            </a:r>
            <a:endParaRPr lang="en-US" sz="2800" dirty="0">
              <a:solidFill>
                <a:srgbClr val="0070C0"/>
              </a:solidFill>
              <a:latin typeface="+mn-lt"/>
            </a:endParaRPr>
          </a:p>
          <a:p>
            <a:pPr marL="800100" lvl="1" indent="-342900">
              <a:spcBef>
                <a:spcPct val="20000"/>
              </a:spcBef>
              <a:buFont typeface="Wingdings" pitchFamily="2" charset="2"/>
              <a:buChar char="ü"/>
              <a:defRPr/>
            </a:pPr>
            <a:r>
              <a:rPr lang="x-none" sz="2800" b="1" dirty="0" smtClean="0">
                <a:solidFill>
                  <a:srgbClr val="FF0000"/>
                </a:solidFill>
                <a:latin typeface="+mn-lt"/>
              </a:rPr>
              <a:t>Otkrivanje </a:t>
            </a:r>
            <a:r>
              <a:rPr lang="en-US" sz="2800" dirty="0" smtClean="0">
                <a:solidFill>
                  <a:srgbClr val="0070C0"/>
                </a:solidFill>
                <a:latin typeface="+mn-lt"/>
              </a:rPr>
              <a:t>test</a:t>
            </a:r>
            <a:r>
              <a:rPr lang="x-none" sz="2800" dirty="0" smtClean="0">
                <a:solidFill>
                  <a:srgbClr val="0070C0"/>
                </a:solidFill>
                <a:latin typeface="+mn-lt"/>
              </a:rPr>
              <a:t>iranih </a:t>
            </a:r>
            <a:r>
              <a:rPr lang="x-none" sz="2800" b="1" dirty="0" smtClean="0">
                <a:solidFill>
                  <a:srgbClr val="FF0000"/>
                </a:solidFill>
              </a:rPr>
              <a:t>alatki i tehnika </a:t>
            </a:r>
            <a:endParaRPr lang="en-US" sz="2800" dirty="0">
              <a:solidFill>
                <a:srgbClr val="FF0000"/>
              </a:solidFill>
              <a:latin typeface="+mn-lt"/>
            </a:endParaRPr>
          </a:p>
          <a:p>
            <a:pPr marL="800100" lvl="1" indent="-342900">
              <a:spcBef>
                <a:spcPct val="20000"/>
              </a:spcBef>
              <a:buFont typeface="Wingdings" pitchFamily="2" charset="2"/>
              <a:buChar char="ü"/>
              <a:defRPr/>
            </a:pPr>
            <a:r>
              <a:rPr lang="x-none" sz="2800" b="1" dirty="0" smtClean="0">
                <a:solidFill>
                  <a:srgbClr val="FF0000"/>
                </a:solidFill>
              </a:rPr>
              <a:t>Učenje na osnovu iskustava zemalja </a:t>
            </a:r>
            <a:r>
              <a:rPr lang="x-none" sz="2800" dirty="0" smtClean="0">
                <a:solidFill>
                  <a:srgbClr val="0070C0"/>
                </a:solidFill>
                <a:latin typeface="+mn-lt"/>
              </a:rPr>
              <a:t>i</a:t>
            </a:r>
            <a:r>
              <a:rPr lang="en-US" sz="2800" dirty="0" smtClean="0">
                <a:solidFill>
                  <a:srgbClr val="0070C0"/>
                </a:solidFill>
                <a:latin typeface="+mn-lt"/>
              </a:rPr>
              <a:t> </a:t>
            </a:r>
            <a:r>
              <a:rPr lang="en-US" sz="2800" b="1" dirty="0" err="1" smtClean="0">
                <a:solidFill>
                  <a:srgbClr val="FF0000"/>
                </a:solidFill>
                <a:latin typeface="+mn-lt"/>
              </a:rPr>
              <a:t>identif</a:t>
            </a:r>
            <a:r>
              <a:rPr lang="x-none" sz="2800" b="1" dirty="0" smtClean="0">
                <a:solidFill>
                  <a:srgbClr val="FF0000"/>
                </a:solidFill>
                <a:latin typeface="+mn-lt"/>
              </a:rPr>
              <a:t>ikovanje najboljih pristupa </a:t>
            </a:r>
            <a:r>
              <a:rPr lang="x-none" sz="2800" dirty="0" smtClean="0">
                <a:solidFill>
                  <a:srgbClr val="0070C0"/>
                </a:solidFill>
              </a:rPr>
              <a:t>za našu zemlju </a:t>
            </a:r>
            <a:endParaRPr lang="en-US" sz="2800" dirty="0">
              <a:solidFill>
                <a:srgbClr val="0070C0"/>
              </a:solidFill>
              <a:latin typeface="+mn-lt"/>
            </a:endParaRPr>
          </a:p>
          <a:p>
            <a:pPr marL="800100" lvl="1" indent="-342900">
              <a:spcBef>
                <a:spcPct val="20000"/>
              </a:spcBef>
              <a:buFont typeface="Wingdings" pitchFamily="2" charset="2"/>
              <a:buChar char="ü"/>
              <a:defRPr/>
            </a:pPr>
            <a:r>
              <a:rPr lang="x-none" sz="2800" b="1" dirty="0" smtClean="0">
                <a:solidFill>
                  <a:srgbClr val="FF0000"/>
                </a:solidFill>
                <a:latin typeface="+mn-lt"/>
              </a:rPr>
              <a:t>Unapređivanje kvaliteta interne revizije </a:t>
            </a:r>
            <a:r>
              <a:rPr lang="x-none" sz="2800" dirty="0" smtClean="0">
                <a:solidFill>
                  <a:srgbClr val="0070C0"/>
                </a:solidFill>
              </a:rPr>
              <a:t>u svim zemljama članicama ZPIR </a:t>
            </a:r>
            <a:endParaRPr lang="en-US" sz="2800" dirty="0">
              <a:solidFill>
                <a:srgbClr val="0070C0"/>
              </a:solidFill>
              <a:latin typeface="+mn-lt"/>
            </a:endParaRPr>
          </a:p>
        </p:txBody>
      </p:sp>
      <p:pic>
        <p:nvPicPr>
          <p:cNvPr id="1843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650" y="139700"/>
            <a:ext cx="1114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11" descr="pempal-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883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990600" y="685800"/>
            <a:ext cx="8001000" cy="685800"/>
          </a:xfrm>
        </p:spPr>
        <p:txBody>
          <a:bodyPr>
            <a:normAutofit fontScale="90000"/>
          </a:bodyPr>
          <a:lstStyle/>
          <a:p>
            <a:pPr eaLnBrk="1" hangingPunct="1"/>
            <a:r>
              <a:rPr lang="en-US" b="1" dirty="0" smtClean="0">
                <a:solidFill>
                  <a:srgbClr val="002060"/>
                </a:solidFill>
              </a:rPr>
              <a:t>A</a:t>
            </a:r>
            <a:r>
              <a:rPr lang="x-none" b="1" dirty="0" smtClean="0">
                <a:solidFill>
                  <a:srgbClr val="002060"/>
                </a:solidFill>
              </a:rPr>
              <a:t>KTIVNOSTI </a:t>
            </a:r>
            <a:endParaRPr lang="en-US" b="1" dirty="0" smtClean="0">
              <a:solidFill>
                <a:srgbClr val="002060"/>
              </a:solidFill>
            </a:endParaRPr>
          </a:p>
        </p:txBody>
      </p:sp>
      <p:pic>
        <p:nvPicPr>
          <p:cNvPr id="5123"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5"/>
          <p:cNvSpPr txBox="1">
            <a:spLocks noChangeArrowheads="1"/>
          </p:cNvSpPr>
          <p:nvPr/>
        </p:nvSpPr>
        <p:spPr bwMode="auto">
          <a:xfrm>
            <a:off x="762000" y="19050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hu-HU">
              <a:latin typeface="Calibri" pitchFamily="34" charset="0"/>
            </a:endParaRPr>
          </a:p>
        </p:txBody>
      </p:sp>
      <p:pic>
        <p:nvPicPr>
          <p:cNvPr id="512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863" y="115888"/>
            <a:ext cx="178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Diagram 11"/>
          <p:cNvGraphicFramePr/>
          <p:nvPr>
            <p:extLst>
              <p:ext uri="{D42A27DB-BD31-4B8C-83A1-F6EECF244321}">
                <p14:modId xmlns:p14="http://schemas.microsoft.com/office/powerpoint/2010/main" val="3632500155"/>
              </p:ext>
            </p:extLst>
          </p:nvPr>
        </p:nvGraphicFramePr>
        <p:xfrm>
          <a:off x="762000" y="1600200"/>
          <a:ext cx="8229600" cy="5029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06225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txBox="1">
            <a:spLocks noChangeArrowheads="1"/>
          </p:cNvSpPr>
          <p:nvPr/>
        </p:nvSpPr>
        <p:spPr bwMode="auto">
          <a:xfrm>
            <a:off x="-76200" y="-76200"/>
            <a:ext cx="8077199"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x-none" altLang="en-US" sz="3600" dirty="0" smtClean="0">
                <a:solidFill>
                  <a:srgbClr val="0070C0"/>
                </a:solidFill>
              </a:rPr>
              <a:t>Stvaranje jedinstvenog znanja </a:t>
            </a:r>
            <a:endParaRPr lang="en-US" altLang="en-US" sz="3600" dirty="0">
              <a:solidFill>
                <a:srgbClr val="0070C0"/>
              </a:solidFill>
            </a:endParaRPr>
          </a:p>
        </p:txBody>
      </p:sp>
      <p:sp>
        <p:nvSpPr>
          <p:cNvPr id="19459" name="Rectangle 3"/>
          <p:cNvSpPr txBox="1">
            <a:spLocks noChangeArrowheads="1"/>
          </p:cNvSpPr>
          <p:nvPr/>
        </p:nvSpPr>
        <p:spPr bwMode="auto">
          <a:xfrm>
            <a:off x="457200" y="8366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FontTx/>
              <a:buAutoNum type="arabicPeriod"/>
            </a:pPr>
            <a:r>
              <a:rPr lang="x-none" altLang="en-US" dirty="0">
                <a:solidFill>
                  <a:srgbClr val="0070C0"/>
                </a:solidFill>
              </a:rPr>
              <a:t>Obrazac dobre prakse Priručnika i</a:t>
            </a:r>
            <a:r>
              <a:rPr lang="x-none" altLang="en-US" dirty="0" smtClean="0">
                <a:solidFill>
                  <a:srgbClr val="0070C0"/>
                </a:solidFill>
              </a:rPr>
              <a:t>nterne revizije  </a:t>
            </a:r>
          </a:p>
          <a:p>
            <a:pPr>
              <a:spcBef>
                <a:spcPct val="20000"/>
              </a:spcBef>
              <a:buFontTx/>
              <a:buAutoNum type="arabicPeriod"/>
            </a:pPr>
            <a:r>
              <a:rPr lang="en-US" altLang="en-US" dirty="0" err="1">
                <a:solidFill>
                  <a:srgbClr val="0070C0"/>
                </a:solidFill>
              </a:rPr>
              <a:t>Obrazac</a:t>
            </a:r>
            <a:r>
              <a:rPr lang="en-US" altLang="en-US" dirty="0">
                <a:solidFill>
                  <a:srgbClr val="0070C0"/>
                </a:solidFill>
              </a:rPr>
              <a:t> </a:t>
            </a:r>
            <a:r>
              <a:rPr lang="en-US" altLang="en-US" dirty="0" err="1">
                <a:solidFill>
                  <a:srgbClr val="0070C0"/>
                </a:solidFill>
              </a:rPr>
              <a:t>dobre</a:t>
            </a:r>
            <a:r>
              <a:rPr lang="en-US" altLang="en-US" dirty="0">
                <a:solidFill>
                  <a:srgbClr val="0070C0"/>
                </a:solidFill>
              </a:rPr>
              <a:t> </a:t>
            </a:r>
            <a:r>
              <a:rPr lang="en-US" altLang="en-US" dirty="0" err="1" smtClean="0">
                <a:solidFill>
                  <a:srgbClr val="0070C0"/>
                </a:solidFill>
              </a:rPr>
              <a:t>prakse</a:t>
            </a:r>
            <a:r>
              <a:rPr lang="en-US" altLang="en-US" dirty="0" smtClean="0">
                <a:solidFill>
                  <a:srgbClr val="0070C0"/>
                </a:solidFill>
              </a:rPr>
              <a:t> </a:t>
            </a:r>
            <a:r>
              <a:rPr lang="en-US" altLang="en-US" dirty="0" err="1">
                <a:solidFill>
                  <a:srgbClr val="0070C0"/>
                </a:solidFill>
              </a:rPr>
              <a:t>Priručnika</a:t>
            </a:r>
            <a:r>
              <a:rPr lang="en-US" altLang="en-US" dirty="0">
                <a:solidFill>
                  <a:srgbClr val="0070C0"/>
                </a:solidFill>
              </a:rPr>
              <a:t> </a:t>
            </a:r>
            <a:r>
              <a:rPr lang="en-US" altLang="en-US" dirty="0" err="1">
                <a:solidFill>
                  <a:srgbClr val="0070C0"/>
                </a:solidFill>
              </a:rPr>
              <a:t>kontinuiranog</a:t>
            </a:r>
            <a:r>
              <a:rPr lang="en-US" altLang="en-US" dirty="0">
                <a:solidFill>
                  <a:srgbClr val="0070C0"/>
                </a:solidFill>
              </a:rPr>
              <a:t> </a:t>
            </a:r>
            <a:r>
              <a:rPr lang="en-US" altLang="en-US" dirty="0" err="1">
                <a:solidFill>
                  <a:srgbClr val="0070C0"/>
                </a:solidFill>
              </a:rPr>
              <a:t>profesionalnog</a:t>
            </a:r>
            <a:r>
              <a:rPr lang="en-US" altLang="en-US" dirty="0">
                <a:solidFill>
                  <a:srgbClr val="0070C0"/>
                </a:solidFill>
              </a:rPr>
              <a:t> </a:t>
            </a:r>
            <a:r>
              <a:rPr lang="en-US" altLang="en-US" dirty="0" err="1" smtClean="0">
                <a:solidFill>
                  <a:srgbClr val="0070C0"/>
                </a:solidFill>
              </a:rPr>
              <a:t>razvoja</a:t>
            </a:r>
            <a:endParaRPr lang="en-US" altLang="en-US" dirty="0">
              <a:solidFill>
                <a:srgbClr val="0070C0"/>
              </a:solidFill>
            </a:endParaRPr>
          </a:p>
          <a:p>
            <a:pPr>
              <a:spcBef>
                <a:spcPct val="20000"/>
              </a:spcBef>
              <a:buFontTx/>
              <a:buAutoNum type="arabicPeriod"/>
            </a:pPr>
            <a:r>
              <a:rPr lang="x-none" altLang="en-US" dirty="0" smtClean="0">
                <a:solidFill>
                  <a:srgbClr val="0070C0"/>
                </a:solidFill>
              </a:rPr>
              <a:t>Korpus znanja interne revizije </a:t>
            </a:r>
            <a:endParaRPr lang="en-US" altLang="en-US" dirty="0">
              <a:solidFill>
                <a:srgbClr val="0070C0"/>
              </a:solidFill>
            </a:endParaRPr>
          </a:p>
          <a:p>
            <a:pPr>
              <a:spcBef>
                <a:spcPct val="20000"/>
              </a:spcBef>
              <a:buFontTx/>
              <a:buAutoNum type="arabicPeriod"/>
            </a:pPr>
            <a:r>
              <a:rPr lang="x-none" altLang="en-US" dirty="0" smtClean="0">
                <a:solidFill>
                  <a:srgbClr val="0070C0"/>
                </a:solidFill>
              </a:rPr>
              <a:t>Procena rizika u planiranju revizije </a:t>
            </a:r>
            <a:endParaRPr lang="en-US" altLang="en-US" dirty="0">
              <a:solidFill>
                <a:srgbClr val="0070C0"/>
              </a:solidFill>
            </a:endParaRPr>
          </a:p>
          <a:p>
            <a:pPr>
              <a:spcBef>
                <a:spcPct val="20000"/>
              </a:spcBef>
              <a:buFontTx/>
              <a:buAutoNum type="arabicPeriod"/>
            </a:pPr>
            <a:r>
              <a:rPr lang="x-none" altLang="en-US" dirty="0" smtClean="0">
                <a:solidFill>
                  <a:srgbClr val="0070C0"/>
                </a:solidFill>
              </a:rPr>
              <a:t>Konceptna beleška </a:t>
            </a:r>
            <a:r>
              <a:rPr lang="en-US" altLang="en-US" dirty="0" smtClean="0">
                <a:solidFill>
                  <a:srgbClr val="0070C0"/>
                </a:solidFill>
              </a:rPr>
              <a:t>RIFIX</a:t>
            </a:r>
            <a:r>
              <a:rPr lang="x-none" altLang="en-US" dirty="0" smtClean="0">
                <a:solidFill>
                  <a:srgbClr val="0070C0"/>
                </a:solidFill>
              </a:rPr>
              <a:t>-a</a:t>
            </a:r>
            <a:r>
              <a:rPr lang="en-US" altLang="en-US" dirty="0">
                <a:solidFill>
                  <a:srgbClr val="0070C0"/>
                </a:solidFill>
              </a:rPr>
              <a:t> </a:t>
            </a:r>
            <a:r>
              <a:rPr lang="en-US" altLang="en-US" dirty="0" smtClean="0">
                <a:solidFill>
                  <a:srgbClr val="0070C0"/>
                </a:solidFill>
              </a:rPr>
              <a:t>(</a:t>
            </a:r>
            <a:r>
              <a:rPr lang="x-none" altLang="en-US" dirty="0" smtClean="0">
                <a:solidFill>
                  <a:srgbClr val="0070C0"/>
                </a:solidFill>
              </a:rPr>
              <a:t>O</a:t>
            </a:r>
            <a:r>
              <a:rPr lang="en-US" altLang="en-US" dirty="0" smtClean="0">
                <a:solidFill>
                  <a:srgbClr val="0070C0"/>
                </a:solidFill>
              </a:rPr>
              <a:t> </a:t>
            </a:r>
            <a:r>
              <a:rPr lang="en-US" altLang="en-US" dirty="0" err="1">
                <a:solidFill>
                  <a:srgbClr val="0070C0"/>
                </a:solidFill>
              </a:rPr>
              <a:t>ulogama</a:t>
            </a:r>
            <a:r>
              <a:rPr lang="en-US" altLang="en-US" dirty="0">
                <a:solidFill>
                  <a:srgbClr val="0070C0"/>
                </a:solidFill>
              </a:rPr>
              <a:t> </a:t>
            </a:r>
            <a:r>
              <a:rPr lang="en-US" altLang="en-US" dirty="0" err="1">
                <a:solidFill>
                  <a:srgbClr val="0070C0"/>
                </a:solidFill>
              </a:rPr>
              <a:t>i</a:t>
            </a:r>
            <a:r>
              <a:rPr lang="en-US" altLang="en-US" dirty="0">
                <a:solidFill>
                  <a:srgbClr val="0070C0"/>
                </a:solidFill>
              </a:rPr>
              <a:t> </a:t>
            </a:r>
            <a:r>
              <a:rPr lang="en-US" altLang="en-US" dirty="0" err="1" smtClean="0">
                <a:solidFill>
                  <a:srgbClr val="0070C0"/>
                </a:solidFill>
              </a:rPr>
              <a:t>odnosima</a:t>
            </a:r>
            <a:r>
              <a:rPr lang="x-none" altLang="en-US" dirty="0" smtClean="0">
                <a:solidFill>
                  <a:srgbClr val="0070C0"/>
                </a:solidFill>
              </a:rPr>
              <a:t> interne revizije sa finansijskom inspekcijom i eksternom revizijom</a:t>
            </a:r>
            <a:r>
              <a:rPr lang="en-US" altLang="en-US" dirty="0" smtClean="0">
                <a:solidFill>
                  <a:srgbClr val="0070C0"/>
                </a:solidFill>
              </a:rPr>
              <a:t>)</a:t>
            </a:r>
            <a:endParaRPr lang="en-US" altLang="en-US" dirty="0">
              <a:solidFill>
                <a:srgbClr val="0070C0"/>
              </a:solidFill>
            </a:endParaRPr>
          </a:p>
          <a:p>
            <a:pPr>
              <a:spcBef>
                <a:spcPct val="20000"/>
              </a:spcBef>
              <a:buFontTx/>
              <a:buAutoNum type="arabicPeriod"/>
            </a:pPr>
            <a:r>
              <a:rPr lang="x-none" altLang="en-US" dirty="0" smtClean="0">
                <a:solidFill>
                  <a:srgbClr val="0070C0"/>
                </a:solidFill>
              </a:rPr>
              <a:t>Priručnik za osiguranje i unapređenje kvaliteta</a:t>
            </a:r>
            <a:endParaRPr lang="en-US" altLang="en-US" dirty="0">
              <a:solidFill>
                <a:srgbClr val="0070C0"/>
              </a:solidFill>
            </a:endParaRPr>
          </a:p>
          <a:p>
            <a:pPr>
              <a:spcBef>
                <a:spcPct val="20000"/>
              </a:spcBef>
              <a:buFontTx/>
              <a:buAutoNum type="arabicPeriod"/>
            </a:pPr>
            <a:r>
              <a:rPr lang="x-none" altLang="en-US" dirty="0" smtClean="0">
                <a:solidFill>
                  <a:srgbClr val="0070C0"/>
                </a:solidFill>
              </a:rPr>
              <a:t>Saopštenja </a:t>
            </a:r>
            <a:endParaRPr lang="en-US" altLang="en-US" sz="3200" dirty="0">
              <a:solidFill>
                <a:srgbClr val="000000"/>
              </a:solidFill>
            </a:endParaRPr>
          </a:p>
        </p:txBody>
      </p:sp>
      <p:pic>
        <p:nvPicPr>
          <p:cNvPr id="1946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3762375"/>
            <a:ext cx="14986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963" y="3779838"/>
            <a:ext cx="14890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7575" y="3789363"/>
            <a:ext cx="1506538"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7650" y="42863"/>
            <a:ext cx="1114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3650" y="3779838"/>
            <a:ext cx="1493838"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a:spLocks noChangeArrowheads="1"/>
          </p:cNvSpPr>
          <p:nvPr/>
        </p:nvSpPr>
        <p:spPr bwMode="auto">
          <a:xfrm>
            <a:off x="7004050" y="3084513"/>
            <a:ext cx="1831975" cy="2143125"/>
          </a:xfrm>
          <a:prstGeom prst="rect">
            <a:avLst/>
          </a:prstGeom>
          <a:solidFill>
            <a:schemeClr val="accent1"/>
          </a:solidFill>
          <a:ln w="9525" algn="ctr">
            <a:solidFill>
              <a:schemeClr val="tx1"/>
            </a:solidFill>
            <a:miter lim="800000"/>
            <a:headEnd/>
            <a:tailEnd/>
          </a:ln>
        </p:spPr>
        <p:txBody>
          <a:bodyPr wrap="none"/>
          <a:lstStyle/>
          <a:p>
            <a:pPr eaLnBrk="1" hangingPunct="1">
              <a:defRPr/>
            </a:pPr>
            <a:endParaRPr lang="hu-HU">
              <a:latin typeface="+mn-lt"/>
            </a:endParaRPr>
          </a:p>
        </p:txBody>
      </p:sp>
      <p:sp>
        <p:nvSpPr>
          <p:cNvPr id="26" name="TextBox 25"/>
          <p:cNvSpPr txBox="1">
            <a:spLocks noChangeArrowheads="1"/>
          </p:cNvSpPr>
          <p:nvPr/>
        </p:nvSpPr>
        <p:spPr bwMode="auto">
          <a:xfrm>
            <a:off x="7164388" y="3254375"/>
            <a:ext cx="1671637" cy="1015663"/>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x-none" sz="2000" b="1" dirty="0" smtClean="0">
                <a:solidFill>
                  <a:schemeClr val="bg1"/>
                </a:solidFill>
              </a:rPr>
              <a:t>Konceptna beleška  </a:t>
            </a:r>
            <a:r>
              <a:rPr lang="en-US" sz="2000" b="1" dirty="0" smtClean="0">
                <a:solidFill>
                  <a:schemeClr val="bg1"/>
                </a:solidFill>
              </a:rPr>
              <a:t>RIFIX</a:t>
            </a:r>
            <a:r>
              <a:rPr lang="x-none" sz="2000" b="1" dirty="0" smtClean="0">
                <a:solidFill>
                  <a:schemeClr val="bg1"/>
                </a:solidFill>
              </a:rPr>
              <a:t>-a</a:t>
            </a:r>
            <a:endParaRPr lang="en-US" sz="2000" b="1" dirty="0">
              <a:solidFill>
                <a:schemeClr val="bg1"/>
              </a:solidFill>
              <a:latin typeface="+mn-lt"/>
            </a:endParaRPr>
          </a:p>
        </p:txBody>
      </p:sp>
      <p:sp>
        <p:nvSpPr>
          <p:cNvPr id="27" name="Rectangle 26"/>
          <p:cNvSpPr>
            <a:spLocks noChangeArrowheads="1"/>
          </p:cNvSpPr>
          <p:nvPr/>
        </p:nvSpPr>
        <p:spPr bwMode="auto">
          <a:xfrm>
            <a:off x="7270750" y="4391025"/>
            <a:ext cx="1711325" cy="1682750"/>
          </a:xfrm>
          <a:prstGeom prst="rect">
            <a:avLst/>
          </a:prstGeom>
          <a:solidFill>
            <a:schemeClr val="accent1"/>
          </a:solidFill>
          <a:ln w="9525" algn="ctr">
            <a:solidFill>
              <a:schemeClr val="tx1"/>
            </a:solidFill>
            <a:miter lim="800000"/>
            <a:headEnd/>
            <a:tailEnd/>
          </a:ln>
        </p:spPr>
        <p:txBody>
          <a:bodyPr wrap="none"/>
          <a:lstStyle/>
          <a:p>
            <a:pPr eaLnBrk="1" hangingPunct="1">
              <a:defRPr/>
            </a:pPr>
            <a:endParaRPr lang="hu-HU">
              <a:latin typeface="+mn-lt"/>
            </a:endParaRPr>
          </a:p>
        </p:txBody>
      </p:sp>
      <p:sp>
        <p:nvSpPr>
          <p:cNvPr id="28" name="TextBox 27"/>
          <p:cNvSpPr txBox="1">
            <a:spLocks noChangeArrowheads="1"/>
          </p:cNvSpPr>
          <p:nvPr/>
        </p:nvSpPr>
        <p:spPr bwMode="auto">
          <a:xfrm>
            <a:off x="7270750" y="4479925"/>
            <a:ext cx="1852613" cy="1323439"/>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nn-NO" sz="2000" b="1" dirty="0">
                <a:solidFill>
                  <a:schemeClr val="bg1"/>
                </a:solidFill>
              </a:rPr>
              <a:t>Priručnik za osiguranje i unapređenje kvaliteta</a:t>
            </a:r>
          </a:p>
        </p:txBody>
      </p:sp>
      <p:pic>
        <p:nvPicPr>
          <p:cNvPr id="13" name="Рисунок 518"/>
          <p:cNvPicPr/>
          <p:nvPr/>
        </p:nvPicPr>
        <p:blipFill>
          <a:blip r:embed="rId7">
            <a:extLst>
              <a:ext uri="{28A0092B-C50C-407E-A947-70E740481C1C}">
                <a14:useLocalDpi xmlns:a14="http://schemas.microsoft.com/office/drawing/2010/main" val="0"/>
              </a:ext>
            </a:extLst>
          </a:blip>
          <a:srcRect b="42677"/>
          <a:stretch>
            <a:fillRect/>
          </a:stretch>
        </p:blipFill>
        <p:spPr bwMode="auto">
          <a:xfrm>
            <a:off x="0" y="6324600"/>
            <a:ext cx="9144000" cy="609600"/>
          </a:xfrm>
          <a:prstGeom prst="rect">
            <a:avLst/>
          </a:prstGeom>
          <a:noFill/>
          <a:ln>
            <a:noFill/>
          </a:ln>
        </p:spPr>
      </p:pic>
    </p:spTree>
    <p:extLst>
      <p:ext uri="{BB962C8B-B14F-4D97-AF65-F5344CB8AC3E}">
        <p14:creationId xmlns:p14="http://schemas.microsoft.com/office/powerpoint/2010/main" val="3580119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229600" cy="6477000"/>
          </a:xfrm>
          <a:ln>
            <a:solidFill>
              <a:schemeClr val="tx1"/>
            </a:solidFill>
          </a:ln>
        </p:spPr>
        <p:txBody>
          <a:bodyPr>
            <a:normAutofit/>
          </a:bodyPr>
          <a:lstStyle/>
          <a:p>
            <a:endParaRPr lang="hu-HU" sz="900" i="1" dirty="0" smtClean="0">
              <a:solidFill>
                <a:schemeClr val="tx1"/>
              </a:solidFill>
            </a:endParaRPr>
          </a:p>
          <a:p>
            <a:r>
              <a:rPr lang="x-none" sz="4000" i="1" dirty="0" smtClean="0">
                <a:solidFill>
                  <a:schemeClr val="tx1"/>
                </a:solidFill>
              </a:rPr>
              <a:t>Ciljevi izlaznog rezultata </a:t>
            </a:r>
            <a:r>
              <a:rPr lang="en-US" sz="4000" i="1" dirty="0" smtClean="0">
                <a:solidFill>
                  <a:schemeClr val="tx1"/>
                </a:solidFill>
              </a:rPr>
              <a:t>PEMPAL</a:t>
            </a:r>
            <a:r>
              <a:rPr lang="x-none" sz="4000" i="1" dirty="0" smtClean="0">
                <a:solidFill>
                  <a:schemeClr val="tx1"/>
                </a:solidFill>
              </a:rPr>
              <a:t>-a</a:t>
            </a:r>
            <a:endParaRPr lang="en-US" sz="4000" i="1" dirty="0">
              <a:solidFill>
                <a:schemeClr val="tx1"/>
              </a:solidFill>
            </a:endParaRPr>
          </a:p>
        </p:txBody>
      </p:sp>
      <p:sp>
        <p:nvSpPr>
          <p:cNvPr id="5" name="Slide Number Placeholder 4"/>
          <p:cNvSpPr>
            <a:spLocks noGrp="1"/>
          </p:cNvSpPr>
          <p:nvPr>
            <p:ph type="sldNum" sz="quarter" idx="12"/>
          </p:nvPr>
        </p:nvSpPr>
        <p:spPr/>
        <p:txBody>
          <a:bodyPr/>
          <a:lstStyle/>
          <a:p>
            <a:fld id="{7B9792E3-0ED1-4636-9AD2-0933D53E70C7}" type="slidenum">
              <a:rPr lang="en-US" smtClean="0"/>
              <a:pPr/>
              <a:t>18</a:t>
            </a:fld>
            <a:endParaRPr lang="en-US" dirty="0"/>
          </a:p>
        </p:txBody>
      </p:sp>
      <p:graphicFrame>
        <p:nvGraphicFramePr>
          <p:cNvPr id="9" name="Diagram 8"/>
          <p:cNvGraphicFramePr/>
          <p:nvPr>
            <p:extLst/>
          </p:nvPr>
        </p:nvGraphicFramePr>
        <p:xfrm>
          <a:off x="533400" y="1219200"/>
          <a:ext cx="7924800"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11" descr="pempal-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315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200"/>
            <a:ext cx="8763000" cy="1158875"/>
          </a:xfrm>
        </p:spPr>
        <p:txBody>
          <a:bodyPr>
            <a:normAutofit fontScale="90000"/>
          </a:bodyPr>
          <a:lstStyle/>
          <a:p>
            <a:pPr lvl="0"/>
            <a:r>
              <a:rPr lang="en-US" sz="3100" b="1" u="sng" dirty="0" err="1"/>
              <a:t>Cilj</a:t>
            </a:r>
            <a:r>
              <a:rPr lang="en-US" sz="3100" b="1" u="sng" dirty="0"/>
              <a:t> 1: </a:t>
            </a:r>
            <a:r>
              <a:rPr lang="en-US" sz="3100" b="1" dirty="0"/>
              <a:t>PRIORITETI IZ OBLASTI UPRAVLJANJA JAVNIM FINANSIJAMA VLADA ZEMALJA ČLANICA SU OBRAĐENI MREŽNOM PFM PLATFORMOM </a:t>
            </a:r>
            <a:endParaRPr lang="ru-RU" b="1"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19</a:t>
            </a:fld>
            <a:endParaRPr lang="en-US" dirty="0"/>
          </a:p>
        </p:txBody>
      </p:sp>
      <p:pic>
        <p:nvPicPr>
          <p:cNvPr id="5" name="Picture 3"/>
          <p:cNvPicPr/>
          <p:nvPr/>
        </p:nvPicPr>
        <p:blipFill>
          <a:blip r:embed="rId2" cstate="print"/>
          <a:srcRect/>
          <a:stretch>
            <a:fillRect/>
          </a:stretch>
        </p:blipFill>
        <p:spPr bwMode="auto">
          <a:xfrm>
            <a:off x="0" y="6172200"/>
            <a:ext cx="9144000" cy="762000"/>
          </a:xfrm>
          <a:prstGeom prst="rect">
            <a:avLst/>
          </a:prstGeom>
          <a:noFill/>
          <a:ln w="9525">
            <a:noFill/>
            <a:miter lim="800000"/>
            <a:headEnd/>
            <a:tailEnd/>
          </a:ln>
        </p:spPr>
      </p:pic>
      <p:sp>
        <p:nvSpPr>
          <p:cNvPr id="6" name="Content Placeholder 5"/>
          <p:cNvSpPr>
            <a:spLocks noGrp="1"/>
          </p:cNvSpPr>
          <p:nvPr>
            <p:ph idx="1"/>
          </p:nvPr>
        </p:nvSpPr>
        <p:spPr>
          <a:xfrm>
            <a:off x="152400" y="1066800"/>
            <a:ext cx="8839200" cy="5059364"/>
          </a:xfrm>
        </p:spPr>
        <p:txBody>
          <a:bodyPr>
            <a:normAutofit/>
          </a:bodyPr>
          <a:lstStyle/>
          <a:p>
            <a:pPr marL="0" indent="0">
              <a:buNone/>
            </a:pPr>
            <a:endParaRPr lang="en-US" sz="1800" dirty="0"/>
          </a:p>
          <a:p>
            <a:endParaRPr lang="en-US" sz="2400" dirty="0"/>
          </a:p>
        </p:txBody>
      </p:sp>
      <p:sp>
        <p:nvSpPr>
          <p:cNvPr id="7" name="Содержимое 2"/>
          <p:cNvSpPr txBox="1">
            <a:spLocks/>
          </p:cNvSpPr>
          <p:nvPr/>
        </p:nvSpPr>
        <p:spPr>
          <a:xfrm>
            <a:off x="-31845" y="1220835"/>
            <a:ext cx="8839200" cy="51054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x-none" sz="1800" dirty="0" smtClean="0"/>
              <a:t>Kako bi se identifikovali tematski prioriteti članstva, Izvršni odbor (IO) prikuplja predloge članova preko </a:t>
            </a:r>
            <a:r>
              <a:rPr lang="x-none" sz="1800" b="1" dirty="0" smtClean="0">
                <a:solidFill>
                  <a:srgbClr val="FF0000"/>
                </a:solidFill>
              </a:rPr>
              <a:t>angažovanja Aktivista programa rada</a:t>
            </a:r>
            <a:r>
              <a:rPr lang="en-US" sz="1800" dirty="0" smtClean="0"/>
              <a:t>, </a:t>
            </a:r>
            <a:r>
              <a:rPr lang="x-none" sz="1800" dirty="0" smtClean="0"/>
              <a:t>koji su organizovani tokom događaja. Oni </a:t>
            </a:r>
            <a:r>
              <a:rPr lang="en-US" sz="1800" b="1" dirty="0" err="1" smtClean="0">
                <a:solidFill>
                  <a:srgbClr val="FF0000"/>
                </a:solidFill>
              </a:rPr>
              <a:t>identif</a:t>
            </a:r>
            <a:r>
              <a:rPr lang="x-none" sz="1800" b="1" dirty="0" smtClean="0">
                <a:solidFill>
                  <a:srgbClr val="FF0000"/>
                </a:solidFill>
              </a:rPr>
              <a:t>ikuju i prioritizuju tematske oblasti</a:t>
            </a:r>
            <a:r>
              <a:rPr lang="en-US" sz="1800" dirty="0" smtClean="0"/>
              <a:t>, </a:t>
            </a:r>
            <a:r>
              <a:rPr lang="en-US" sz="1800" dirty="0" err="1" smtClean="0"/>
              <a:t>teme</a:t>
            </a:r>
            <a:r>
              <a:rPr lang="x-none" sz="1800" dirty="0" smtClean="0"/>
              <a:t> i aktivnosti koji će pomoći u oblikovanju budućih događaja. Proces prioritizacije teče tokom održavanja događaja putem otvorene diskusije i direktnog glasanja članova, uz prethodnu i naknadnu kontrolu koju obavlja IO ZPIR. Pored toga, IO organizuje on-line ankete koje se direktno sprovode sa MF zemalja članica kako bi se razjasnile i potvrdile prioritetne reformske oblasti budućeg rada ZPIR.  </a:t>
            </a:r>
            <a:r>
              <a:rPr lang="en-US" sz="1800" dirty="0" smtClean="0"/>
              <a:t> </a:t>
            </a:r>
            <a:endParaRPr lang="hu-HU" sz="1800" dirty="0"/>
          </a:p>
          <a:p>
            <a:r>
              <a:rPr lang="x-none" sz="1800" dirty="0" smtClean="0"/>
              <a:t>Na osnovu inputa IO podržanih od strane ZPIR, Resursni tim </a:t>
            </a:r>
            <a:r>
              <a:rPr lang="x-none" sz="1800" b="1" dirty="0" smtClean="0">
                <a:solidFill>
                  <a:srgbClr val="FF0000"/>
                </a:solidFill>
              </a:rPr>
              <a:t>razvija nacrt Planova aktivnosti</a:t>
            </a:r>
            <a:r>
              <a:rPr lang="en-US" sz="1800" dirty="0" smtClean="0"/>
              <a:t>, </a:t>
            </a:r>
            <a:r>
              <a:rPr lang="x-none" sz="1800" dirty="0" smtClean="0"/>
              <a:t>koji se prosleđuju članovima IO radi konsultacija. IO ZPIR formalno odobrava ažurirane Planove aktivnosti. Pored opštih </a:t>
            </a:r>
            <a:r>
              <a:rPr lang="x-none" sz="1800" b="1" dirty="0" smtClean="0">
                <a:solidFill>
                  <a:srgbClr val="FF0000"/>
                </a:solidFill>
              </a:rPr>
              <a:t>Planova aktivnosti </a:t>
            </a:r>
            <a:r>
              <a:rPr lang="x-none" sz="1800" dirty="0" smtClean="0"/>
              <a:t>ZPIR, takođe se razvijaju i odobravaju dodatni planovi aktivnosti tematskih grupa koje su osnovane u okviru ZPIR.  </a:t>
            </a:r>
            <a:r>
              <a:rPr lang="en-US" sz="1800" dirty="0" smtClean="0"/>
              <a:t> </a:t>
            </a:r>
            <a:endParaRPr lang="hu-HU" sz="1800" dirty="0" smtClean="0"/>
          </a:p>
          <a:p>
            <a:r>
              <a:rPr lang="x-none" sz="1800" dirty="0" smtClean="0"/>
              <a:t>Ubrzo nakon odobrenja Strategije PEMPAL-a za period 2012-2017. godine od strane Upravnog odbora, Izvršni odbor ZPIR je utvrdio dole navedene strateške ciljeve u </a:t>
            </a:r>
            <a:r>
              <a:rPr lang="x-none" sz="1800" b="1" dirty="0" smtClean="0">
                <a:solidFill>
                  <a:srgbClr val="FF0000"/>
                </a:solidFill>
              </a:rPr>
              <a:t>planu aktivnosti za period </a:t>
            </a:r>
            <a:r>
              <a:rPr lang="en-US" sz="1800" b="1" dirty="0" smtClean="0">
                <a:solidFill>
                  <a:srgbClr val="FF0000"/>
                </a:solidFill>
              </a:rPr>
              <a:t>2012-2014</a:t>
            </a:r>
            <a:r>
              <a:rPr lang="x-none" sz="1800" b="1" dirty="0" smtClean="0">
                <a:solidFill>
                  <a:srgbClr val="FF0000"/>
                </a:solidFill>
              </a:rPr>
              <a:t>. godine</a:t>
            </a:r>
            <a:r>
              <a:rPr lang="en-US" sz="1800" dirty="0" smtClean="0"/>
              <a:t> </a:t>
            </a:r>
            <a:r>
              <a:rPr lang="x-none" sz="1800" dirty="0" smtClean="0"/>
              <a:t>koje ZPIR treba da postigne do 2017. godine u okviru strateškog plana ZP. </a:t>
            </a:r>
            <a:endParaRPr lang="hu-HU" sz="1800" dirty="0"/>
          </a:p>
          <a:p>
            <a:pPr marL="0" indent="0" algn="just">
              <a:buFont typeface="Arial" pitchFamily="34" charset="0"/>
              <a:buNone/>
            </a:pPr>
            <a:endParaRPr lang="hu-HU" sz="1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406400"/>
            <a:ext cx="6477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0" y="576263"/>
            <a:ext cx="7207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8838" y="981075"/>
            <a:ext cx="7937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0288" y="1916113"/>
            <a:ext cx="8651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7163" y="2527300"/>
            <a:ext cx="790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1013" y="3068638"/>
            <a:ext cx="719137"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4"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2088" y="3573463"/>
            <a:ext cx="86360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0588" y="4783138"/>
            <a:ext cx="720725" cy="48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6" name="Picture 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3663" y="5024438"/>
            <a:ext cx="719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14988" y="5264150"/>
            <a:ext cx="72072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3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87900" y="5445125"/>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52863" y="5445125"/>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43213" y="5229225"/>
            <a:ext cx="79216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4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8175" y="4868863"/>
            <a:ext cx="865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4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31913" y="4292600"/>
            <a:ext cx="7937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4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1188" y="2995613"/>
            <a:ext cx="863600" cy="433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54" name="Picture 4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55650" y="2205038"/>
            <a:ext cx="935038"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4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19250" y="1484313"/>
            <a:ext cx="7207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4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339975" y="981075"/>
            <a:ext cx="7889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4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267075" y="541338"/>
            <a:ext cx="7889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8" name="Picture 47" descr="Russia"/>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00113" y="3644900"/>
            <a:ext cx="792162" cy="487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59" name="Picture 28" descr="flag_hungary"/>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04025" y="1341438"/>
            <a:ext cx="7921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Rectangle 2"/>
          <p:cNvSpPr txBox="1">
            <a:spLocks noChangeArrowheads="1"/>
          </p:cNvSpPr>
          <p:nvPr/>
        </p:nvSpPr>
        <p:spPr bwMode="auto">
          <a:xfrm>
            <a:off x="2195513" y="2420938"/>
            <a:ext cx="4897437"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r-HR" altLang="en-US" sz="3600">
                <a:solidFill>
                  <a:schemeClr val="tx2"/>
                </a:solidFill>
              </a:rPr>
              <a:t/>
            </a:r>
            <a:br>
              <a:rPr lang="hr-HR" altLang="en-US" sz="3600">
                <a:solidFill>
                  <a:schemeClr val="tx2"/>
                </a:solidFill>
              </a:rPr>
            </a:br>
            <a:endParaRPr lang="hr-HR" altLang="en-US" sz="3600">
              <a:solidFill>
                <a:schemeClr val="tx2"/>
              </a:solidFill>
            </a:endParaRPr>
          </a:p>
        </p:txBody>
      </p:sp>
      <p:sp>
        <p:nvSpPr>
          <p:cNvPr id="14361" name="Rectangle 2"/>
          <p:cNvSpPr txBox="1">
            <a:spLocks noChangeArrowheads="1"/>
          </p:cNvSpPr>
          <p:nvPr/>
        </p:nvSpPr>
        <p:spPr bwMode="auto">
          <a:xfrm>
            <a:off x="2189163" y="2321719"/>
            <a:ext cx="4897437"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r-HR" altLang="en-US" sz="3600" dirty="0">
                <a:solidFill>
                  <a:schemeClr val="tx2"/>
                </a:solidFill>
              </a:rPr>
              <a:t/>
            </a:r>
            <a:br>
              <a:rPr lang="hr-HR" altLang="en-US" sz="3600" dirty="0">
                <a:solidFill>
                  <a:schemeClr val="tx2"/>
                </a:solidFill>
              </a:rPr>
            </a:br>
            <a:r>
              <a:rPr lang="hr-HR" altLang="en-US" sz="3600" dirty="0">
                <a:solidFill>
                  <a:srgbClr val="0070C0"/>
                </a:solidFill>
                <a:latin typeface="Algerian" pitchFamily="82" charset="0"/>
              </a:rPr>
              <a:t> </a:t>
            </a:r>
            <a:r>
              <a:rPr lang="x-none" altLang="en-US" sz="3600" dirty="0" smtClean="0">
                <a:solidFill>
                  <a:srgbClr val="0070C0"/>
                </a:solidFill>
                <a:latin typeface="Algerian" pitchFamily="82" charset="0"/>
              </a:rPr>
              <a:t>ZAJEDNICA PRAKSE ZA INTERNU REVIZIJU </a:t>
            </a:r>
            <a:r>
              <a:rPr lang="hu-HU" altLang="en-US" sz="3600" b="1" dirty="0" smtClean="0">
                <a:solidFill>
                  <a:srgbClr val="0070C0"/>
                </a:solidFill>
                <a:latin typeface="+mj-lt"/>
              </a:rPr>
              <a:t>23 zemlje članice </a:t>
            </a:r>
            <a:endParaRPr lang="en-US" altLang="en-US" sz="3600" b="1" dirty="0">
              <a:solidFill>
                <a:srgbClr val="0070C0"/>
              </a:solidFill>
              <a:latin typeface="+mj-lt"/>
            </a:endParaRPr>
          </a:p>
        </p:txBody>
      </p:sp>
      <p:pic>
        <p:nvPicPr>
          <p:cNvPr id="14362" name="Picture 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867650" y="42863"/>
            <a:ext cx="1114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Picture 2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496175" y="4178300"/>
            <a:ext cx="74136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Рисунок 518"/>
          <p:cNvPicPr/>
          <p:nvPr/>
        </p:nvPicPr>
        <p:blipFill>
          <a:blip r:embed="rId26">
            <a:extLst>
              <a:ext uri="{28A0092B-C50C-407E-A947-70E740481C1C}">
                <a14:useLocalDpi xmlns:a14="http://schemas.microsoft.com/office/drawing/2010/main" val="0"/>
              </a:ext>
            </a:extLst>
          </a:blip>
          <a:srcRect b="42677"/>
          <a:stretch>
            <a:fillRect/>
          </a:stretch>
        </p:blipFill>
        <p:spPr bwMode="auto">
          <a:xfrm>
            <a:off x="0" y="6324600"/>
            <a:ext cx="9144000" cy="609600"/>
          </a:xfrm>
          <a:prstGeom prst="rect">
            <a:avLst/>
          </a:prstGeom>
          <a:noFill/>
          <a:ln>
            <a:noFill/>
          </a:ln>
        </p:spPr>
      </p:pic>
    </p:spTree>
    <p:extLst>
      <p:ext uri="{BB962C8B-B14F-4D97-AF65-F5344CB8AC3E}">
        <p14:creationId xmlns:p14="http://schemas.microsoft.com/office/powerpoint/2010/main" val="3495375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200"/>
            <a:ext cx="8763000" cy="1158875"/>
          </a:xfrm>
        </p:spPr>
        <p:txBody>
          <a:bodyPr>
            <a:normAutofit fontScale="90000"/>
          </a:bodyPr>
          <a:lstStyle/>
          <a:p>
            <a:pPr lvl="0"/>
            <a:r>
              <a:rPr lang="en-US" sz="3100" b="1" u="sng" dirty="0" err="1"/>
              <a:t>Cilj</a:t>
            </a:r>
            <a:r>
              <a:rPr lang="en-US" sz="3100" b="1" u="sng" dirty="0"/>
              <a:t> 1: </a:t>
            </a:r>
            <a:r>
              <a:rPr lang="en-US" sz="3100" b="1" dirty="0"/>
              <a:t>PRIORITETI IZ OBLASTI UPRAVLJANJA JAVNIM FINANSIJAMA VLADA ZEMALJA ČLANICA SU OBRAĐENI MREŽNOM PFM PLATFORMOM </a:t>
            </a:r>
            <a:endParaRPr lang="ru-RU" b="1"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20</a:t>
            </a:fld>
            <a:endParaRPr lang="en-US" dirty="0"/>
          </a:p>
        </p:txBody>
      </p:sp>
      <p:pic>
        <p:nvPicPr>
          <p:cNvPr id="5" name="Picture 3"/>
          <p:cNvPicPr/>
          <p:nvPr/>
        </p:nvPicPr>
        <p:blipFill>
          <a:blip r:embed="rId2" cstate="print"/>
          <a:srcRect/>
          <a:stretch>
            <a:fillRect/>
          </a:stretch>
        </p:blipFill>
        <p:spPr bwMode="auto">
          <a:xfrm>
            <a:off x="0" y="6172200"/>
            <a:ext cx="9144000" cy="762000"/>
          </a:xfrm>
          <a:prstGeom prst="rect">
            <a:avLst/>
          </a:prstGeom>
          <a:noFill/>
          <a:ln w="9525">
            <a:noFill/>
            <a:miter lim="800000"/>
            <a:headEnd/>
            <a:tailEnd/>
          </a:ln>
        </p:spPr>
      </p:pic>
      <p:sp>
        <p:nvSpPr>
          <p:cNvPr id="6" name="Content Placeholder 5"/>
          <p:cNvSpPr>
            <a:spLocks noGrp="1"/>
          </p:cNvSpPr>
          <p:nvPr>
            <p:ph idx="1"/>
          </p:nvPr>
        </p:nvSpPr>
        <p:spPr>
          <a:xfrm>
            <a:off x="152400" y="1066800"/>
            <a:ext cx="8839200" cy="5059364"/>
          </a:xfrm>
        </p:spPr>
        <p:txBody>
          <a:bodyPr>
            <a:normAutofit/>
          </a:bodyPr>
          <a:lstStyle/>
          <a:p>
            <a:pPr marL="0" indent="0">
              <a:buNone/>
            </a:pPr>
            <a:endParaRPr lang="en-US" sz="1800" dirty="0"/>
          </a:p>
          <a:p>
            <a:endParaRPr lang="en-US" sz="2400" dirty="0"/>
          </a:p>
        </p:txBody>
      </p:sp>
      <p:sp>
        <p:nvSpPr>
          <p:cNvPr id="7" name="Содержимое 2"/>
          <p:cNvSpPr txBox="1">
            <a:spLocks/>
          </p:cNvSpPr>
          <p:nvPr/>
        </p:nvSpPr>
        <p:spPr>
          <a:xfrm>
            <a:off x="304800" y="1371599"/>
            <a:ext cx="8534400" cy="51054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x-none" sz="2000" dirty="0" smtClean="0"/>
              <a:t>Ovi ciljevi su blisko povezani sa ciljevima Strategije PEMPAL-a: </a:t>
            </a:r>
          </a:p>
          <a:p>
            <a:pPr marL="0" indent="0">
              <a:buNone/>
            </a:pPr>
            <a:r>
              <a:rPr lang="x-none" sz="2000" b="1" dirty="0" smtClean="0"/>
              <a:t>Cilj </a:t>
            </a:r>
            <a:r>
              <a:rPr lang="en-US" sz="2000" b="1" dirty="0" smtClean="0"/>
              <a:t>1</a:t>
            </a:r>
            <a:r>
              <a:rPr lang="en-US" sz="2000" b="1" dirty="0"/>
              <a:t>:</a:t>
            </a:r>
            <a:r>
              <a:rPr lang="en-US" sz="2000" dirty="0"/>
              <a:t> </a:t>
            </a:r>
            <a:r>
              <a:rPr lang="en-US" sz="2000" b="1" dirty="0" err="1" smtClean="0"/>
              <a:t>Prioriteti</a:t>
            </a:r>
            <a:r>
              <a:rPr lang="en-US" sz="2000" b="1" dirty="0" smtClean="0"/>
              <a:t> </a:t>
            </a:r>
            <a:r>
              <a:rPr lang="en-US" sz="2000" b="1" dirty="0" err="1" smtClean="0"/>
              <a:t>iz</a:t>
            </a:r>
            <a:r>
              <a:rPr lang="en-US" sz="2000" b="1" dirty="0" smtClean="0"/>
              <a:t> </a:t>
            </a:r>
            <a:r>
              <a:rPr lang="en-US" sz="2000" b="1" dirty="0" err="1" smtClean="0"/>
              <a:t>oblasti</a:t>
            </a:r>
            <a:r>
              <a:rPr lang="en-US" sz="2000" b="1" dirty="0" smtClean="0"/>
              <a:t> </a:t>
            </a:r>
            <a:r>
              <a:rPr lang="en-US" sz="2000" b="1" dirty="0" err="1" smtClean="0"/>
              <a:t>upravljanja</a:t>
            </a:r>
            <a:r>
              <a:rPr lang="en-US" sz="2000" b="1" dirty="0" smtClean="0"/>
              <a:t> </a:t>
            </a:r>
            <a:r>
              <a:rPr lang="en-US" sz="2000" b="1" dirty="0" err="1" smtClean="0"/>
              <a:t>javnim</a:t>
            </a:r>
            <a:r>
              <a:rPr lang="en-US" sz="2000" b="1" dirty="0" smtClean="0"/>
              <a:t> </a:t>
            </a:r>
            <a:r>
              <a:rPr lang="en-US" sz="2000" b="1" dirty="0" err="1" smtClean="0"/>
              <a:t>finansijama</a:t>
            </a:r>
            <a:r>
              <a:rPr lang="en-US" sz="2000" b="1" dirty="0" smtClean="0"/>
              <a:t> </a:t>
            </a:r>
            <a:r>
              <a:rPr lang="en-US" sz="2000" b="1" dirty="0" err="1" smtClean="0"/>
              <a:t>vlada</a:t>
            </a:r>
            <a:r>
              <a:rPr lang="en-US" sz="2000" b="1" dirty="0" smtClean="0"/>
              <a:t> </a:t>
            </a:r>
            <a:r>
              <a:rPr lang="en-US" sz="2000" b="1" dirty="0" err="1" smtClean="0"/>
              <a:t>zemalja</a:t>
            </a:r>
            <a:r>
              <a:rPr lang="en-US" sz="2000" b="1" dirty="0" smtClean="0"/>
              <a:t> </a:t>
            </a:r>
            <a:r>
              <a:rPr lang="en-US" sz="2000" b="1" dirty="0" err="1" smtClean="0"/>
              <a:t>članica</a:t>
            </a:r>
            <a:r>
              <a:rPr lang="en-US" sz="2000" b="1" dirty="0" smtClean="0"/>
              <a:t> </a:t>
            </a:r>
            <a:r>
              <a:rPr lang="en-US" sz="2000" b="1" dirty="0" err="1" smtClean="0"/>
              <a:t>su</a:t>
            </a:r>
            <a:r>
              <a:rPr lang="en-US" sz="2000" b="1" dirty="0" smtClean="0"/>
              <a:t> </a:t>
            </a:r>
            <a:r>
              <a:rPr lang="en-US" sz="2000" b="1" dirty="0" err="1" smtClean="0"/>
              <a:t>obrađeni</a:t>
            </a:r>
            <a:r>
              <a:rPr lang="en-US" sz="2000" dirty="0" smtClean="0"/>
              <a:t> </a:t>
            </a:r>
            <a:r>
              <a:rPr lang="en-US" sz="2000" dirty="0" err="1" smtClean="0"/>
              <a:t>mrežnom</a:t>
            </a:r>
            <a:r>
              <a:rPr lang="en-US" sz="2000" dirty="0" smtClean="0"/>
              <a:t> </a:t>
            </a:r>
            <a:r>
              <a:rPr lang="x-none" sz="2000" dirty="0" smtClean="0"/>
              <a:t>PFM</a:t>
            </a:r>
            <a:r>
              <a:rPr lang="en-US" sz="2000" dirty="0" smtClean="0"/>
              <a:t> </a:t>
            </a:r>
            <a:r>
              <a:rPr lang="en-US" sz="2000" dirty="0" err="1" smtClean="0"/>
              <a:t>platformom</a:t>
            </a:r>
            <a:r>
              <a:rPr lang="x-none" sz="2000" dirty="0" smtClean="0"/>
              <a:t>.</a:t>
            </a:r>
            <a:r>
              <a:rPr lang="en-US" sz="2000" dirty="0" smtClean="0"/>
              <a:t> </a:t>
            </a:r>
            <a:endParaRPr lang="x-none" sz="2000" dirty="0" smtClean="0"/>
          </a:p>
          <a:p>
            <a:pPr marL="0" indent="0">
              <a:buNone/>
            </a:pPr>
            <a:r>
              <a:rPr lang="x-none" sz="2000" dirty="0" smtClean="0"/>
              <a:t>ZPIR se bavila prioritetima iz oblasti upravljanja javnim finansijama koje su vlade zemalja članica identifikovale putem transparentnog i visoko inkluzivnog procesa koji je ostvaren na sledeći način:</a:t>
            </a:r>
          </a:p>
          <a:p>
            <a:pPr lvl="0"/>
            <a:r>
              <a:rPr lang="x-none" sz="2000" dirty="0" smtClean="0"/>
              <a:t>Identifikovanjem primera dobrih praksi i razvijanjem smernica o proceni rizika</a:t>
            </a:r>
          </a:p>
          <a:p>
            <a:pPr lvl="0"/>
            <a:r>
              <a:rPr lang="x-none" sz="2000" dirty="0" smtClean="0"/>
              <a:t>Razvijanjem jedinstvenog seta alatki za osiguranje kvaliteta </a:t>
            </a:r>
          </a:p>
          <a:p>
            <a:pPr lvl="0"/>
            <a:r>
              <a:rPr lang="x-none" sz="2000" dirty="0" smtClean="0"/>
              <a:t>Referentnim upoređivanjem sistema interne revizije </a:t>
            </a:r>
            <a:endParaRPr lang="hu-HU" sz="2000" dirty="0"/>
          </a:p>
          <a:p>
            <a:pPr lvl="0"/>
            <a:r>
              <a:rPr lang="hu-HU" sz="2000" dirty="0" smtClean="0"/>
              <a:t>Elaboriranjem primera dobrih praksi u oblasti sprovođenja obuka i sertifikacije internih revizora </a:t>
            </a:r>
            <a:endParaRPr lang="hu-HU" sz="2000" dirty="0"/>
          </a:p>
          <a:p>
            <a:pPr lvl="0"/>
            <a:r>
              <a:rPr lang="hu-HU" sz="2000" dirty="0" smtClean="0"/>
              <a:t>Razvijanjem priručnika interne revizije </a:t>
            </a:r>
            <a:endParaRPr lang="hu-HU" sz="2000" dirty="0"/>
          </a:p>
          <a:p>
            <a:pPr lvl="0"/>
            <a:r>
              <a:rPr lang="x-none" sz="2000" dirty="0" smtClean="0"/>
              <a:t>Utvrđivanjem uloga i odnosa između interne revizije, eksterne revizije i finansijske inspekcije</a:t>
            </a:r>
            <a:r>
              <a:rPr lang="en-US" sz="2000" dirty="0" smtClean="0"/>
              <a:t>.</a:t>
            </a:r>
            <a:endParaRPr lang="hu-HU" sz="2000" dirty="0"/>
          </a:p>
          <a:p>
            <a:pPr marL="0" indent="0">
              <a:buNone/>
            </a:pPr>
            <a:endParaRPr lang="hu-HU" sz="2000" dirty="0"/>
          </a:p>
          <a:p>
            <a:endParaRPr lang="hu-HU" sz="2000" dirty="0"/>
          </a:p>
          <a:p>
            <a:pPr marL="0" indent="0" algn="just">
              <a:buFont typeface="Arial" pitchFamily="34" charset="0"/>
              <a:buNone/>
            </a:pPr>
            <a:endParaRPr lang="hu-HU" sz="2000" dirty="0" smtClean="0"/>
          </a:p>
        </p:txBody>
      </p:sp>
    </p:spTree>
    <p:extLst>
      <p:ext uri="{BB962C8B-B14F-4D97-AF65-F5344CB8AC3E}">
        <p14:creationId xmlns:p14="http://schemas.microsoft.com/office/powerpoint/2010/main" val="2272693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229600" cy="6477000"/>
          </a:xfrm>
          <a:ln>
            <a:solidFill>
              <a:schemeClr val="tx1"/>
            </a:solidFill>
          </a:ln>
        </p:spPr>
        <p:txBody>
          <a:bodyPr>
            <a:normAutofit/>
          </a:bodyPr>
          <a:lstStyle/>
          <a:p>
            <a:endParaRPr lang="hu-HU" sz="900" i="1" dirty="0" smtClean="0">
              <a:solidFill>
                <a:schemeClr val="tx1"/>
              </a:solidFill>
            </a:endParaRPr>
          </a:p>
          <a:p>
            <a:r>
              <a:rPr lang="x-none" sz="4000" i="1" dirty="0">
                <a:solidFill>
                  <a:schemeClr val="tx1"/>
                </a:solidFill>
              </a:rPr>
              <a:t>Ciljevi izlaznog rezultata </a:t>
            </a:r>
            <a:r>
              <a:rPr lang="en-US" sz="4000" i="1" dirty="0">
                <a:solidFill>
                  <a:schemeClr val="tx1"/>
                </a:solidFill>
              </a:rPr>
              <a:t>PEMPAL</a:t>
            </a:r>
            <a:r>
              <a:rPr lang="x-none" sz="4000" i="1" dirty="0">
                <a:solidFill>
                  <a:schemeClr val="tx1"/>
                </a:solidFill>
              </a:rPr>
              <a:t>-a</a:t>
            </a:r>
            <a:endParaRPr lang="en-US" sz="4000" i="1" dirty="0">
              <a:solidFill>
                <a:schemeClr val="tx1"/>
              </a:solidFill>
            </a:endParaRPr>
          </a:p>
        </p:txBody>
      </p:sp>
      <p:sp>
        <p:nvSpPr>
          <p:cNvPr id="5" name="Slide Number Placeholder 4"/>
          <p:cNvSpPr>
            <a:spLocks noGrp="1"/>
          </p:cNvSpPr>
          <p:nvPr>
            <p:ph type="sldNum" sz="quarter" idx="12"/>
          </p:nvPr>
        </p:nvSpPr>
        <p:spPr/>
        <p:txBody>
          <a:bodyPr/>
          <a:lstStyle/>
          <a:p>
            <a:fld id="{7B9792E3-0ED1-4636-9AD2-0933D53E70C7}" type="slidenum">
              <a:rPr lang="en-US" smtClean="0"/>
              <a:pPr/>
              <a:t>21</a:t>
            </a:fld>
            <a:endParaRPr lang="en-US" dirty="0"/>
          </a:p>
        </p:txBody>
      </p:sp>
      <p:graphicFrame>
        <p:nvGraphicFramePr>
          <p:cNvPr id="9" name="Diagram 8"/>
          <p:cNvGraphicFramePr/>
          <p:nvPr>
            <p:extLst>
              <p:ext uri="{D42A27DB-BD31-4B8C-83A1-F6EECF244321}">
                <p14:modId xmlns:p14="http://schemas.microsoft.com/office/powerpoint/2010/main" val="1850688605"/>
              </p:ext>
            </p:extLst>
          </p:nvPr>
        </p:nvGraphicFramePr>
        <p:xfrm>
          <a:off x="533400" y="1219200"/>
          <a:ext cx="7924800"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11" descr="pempal-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267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850" y="197644"/>
            <a:ext cx="8362950" cy="852488"/>
          </a:xfrm>
        </p:spPr>
        <p:txBody>
          <a:bodyPr>
            <a:noAutofit/>
          </a:bodyPr>
          <a:lstStyle/>
          <a:p>
            <a:pPr lvl="0"/>
            <a:r>
              <a:rPr lang="bs-Latn-BA" sz="2400" b="1" u="sng" dirty="0" smtClean="0"/>
              <a:t>Cilj </a:t>
            </a:r>
            <a:r>
              <a:rPr lang="en-US" sz="2400" b="1" u="sng" dirty="0" smtClean="0"/>
              <a:t>2</a:t>
            </a:r>
            <a:r>
              <a:rPr lang="en-US" sz="2400" b="1" dirty="0" smtClean="0"/>
              <a:t>:</a:t>
            </a:r>
            <a:r>
              <a:rPr lang="bs-Latn-BA" sz="2400" b="1" dirty="0"/>
              <a:t> </a:t>
            </a:r>
            <a:r>
              <a:rPr lang="bs-Latn-BA" sz="2400" b="1" dirty="0" smtClean="0"/>
              <a:t>ČLANOVIMA SU OBEZBEĐENI KVALITET RESURSA I USLUGE MREŽE, PODRŽAVANJE RELEVANTNIH PRAKSI IZ OBLASTI UPRAVLJANJA JAVNIM FINANSIJAMA</a:t>
            </a:r>
            <a:r>
              <a:rPr lang="en-US" sz="2000" b="1" dirty="0" smtClean="0"/>
              <a:t> (1)</a:t>
            </a:r>
            <a:endParaRPr lang="ru-RU" sz="2000" b="1" dirty="0"/>
          </a:p>
        </p:txBody>
      </p:sp>
      <p:sp>
        <p:nvSpPr>
          <p:cNvPr id="3" name="Содержимое 2"/>
          <p:cNvSpPr>
            <a:spLocks noGrp="1"/>
          </p:cNvSpPr>
          <p:nvPr>
            <p:ph idx="1"/>
          </p:nvPr>
        </p:nvSpPr>
        <p:spPr>
          <a:xfrm>
            <a:off x="989747" y="1056956"/>
            <a:ext cx="7829550" cy="5807868"/>
          </a:xfrm>
        </p:spPr>
        <p:txBody>
          <a:bodyPr vert="horz" lIns="91440" tIns="45720" rIns="91440" bIns="45720" rtlCol="0">
            <a:noAutofit/>
          </a:bodyPr>
          <a:lstStyle/>
          <a:p>
            <a:pPr marL="0" indent="0">
              <a:buNone/>
            </a:pPr>
            <a:endParaRPr lang="x-none" sz="1900" dirty="0" smtClean="0"/>
          </a:p>
          <a:p>
            <a:pPr marL="0" indent="0">
              <a:buNone/>
            </a:pPr>
            <a:r>
              <a:rPr lang="x-none" sz="1900" dirty="0" smtClean="0"/>
              <a:t>U Akcionom planu za period </a:t>
            </a:r>
            <a:r>
              <a:rPr lang="en-US" sz="1900" dirty="0" smtClean="0"/>
              <a:t>2012-2014</a:t>
            </a:r>
            <a:r>
              <a:rPr lang="x-none" sz="1900" dirty="0" smtClean="0"/>
              <a:t>. godine, ZPIR je ustanovio sledeće aktivnosti radi postizanja ovog cilja:  </a:t>
            </a:r>
            <a:endParaRPr lang="x-none" sz="1900" dirty="0"/>
          </a:p>
          <a:p>
            <a:pPr>
              <a:buFont typeface="Wingdings" pitchFamily="2" charset="2"/>
              <a:buChar char="ü"/>
            </a:pPr>
            <a:r>
              <a:rPr lang="hu-HU" sz="1900" dirty="0" smtClean="0"/>
              <a:t>Unapređivanje resursa mreže nastavljanjem izgradnje biblioteke koja sadrži zakone, politike, procedure i primere dobrih praksi koji se odnose na oblast interne revizije.</a:t>
            </a:r>
          </a:p>
          <a:p>
            <a:pPr>
              <a:buFont typeface="Wingdings" pitchFamily="2" charset="2"/>
              <a:buChar char="ü"/>
            </a:pPr>
            <a:r>
              <a:rPr lang="hu-HU" sz="1900" dirty="0" smtClean="0"/>
              <a:t>Korišćenje wiki stranica kao sredstva za upravljanje znanjem i tehnologije platforme za deljenje kapaciteta za potrebe članova, podržano redovnim izdavanjem biltena, te putem društvenih medija kao što je Facebook.   </a:t>
            </a:r>
          </a:p>
          <a:p>
            <a:pPr>
              <a:buFont typeface="Wingdings" pitchFamily="2" charset="2"/>
              <a:buChar char="ü"/>
            </a:pPr>
            <a:r>
              <a:rPr lang="x-none" sz="1900" dirty="0" smtClean="0"/>
              <a:t>Pomaganje u procesu učenja uz pomoć kolega između naprednijih zemalja. </a:t>
            </a:r>
            <a:endParaRPr lang="hu-HU" sz="1900" dirty="0"/>
          </a:p>
          <a:p>
            <a:pPr>
              <a:buFont typeface="Wingdings" pitchFamily="2" charset="2"/>
              <a:buChar char="ü"/>
            </a:pPr>
            <a:r>
              <a:rPr lang="hu-HU" sz="1900" dirty="0" smtClean="0"/>
              <a:t>Organizovanje jednog plenarnog sastanka za sve članove na godišnjem nivou, kao i sastanaka tri radne grupe koje se sastaju dva puta godišnje, te do četiri studijske posete na godišnjem nivou, uključujući jednu koja je planirana za članove IO. Pored toga, članovi učestvuju na mešovitom plenarnom sastanku Zajednica praksi na temu rezultata studije o upravljanju javnim finansijama kako bi se pomoglo u procesu analiziranja i ažuriranja strateške vizije za internu reviziju širom regiona ECA zemalja.  </a:t>
            </a:r>
            <a:endParaRPr lang="hu-HU" sz="1900" dirty="0"/>
          </a:p>
          <a:p>
            <a:pPr lvl="1"/>
            <a:endParaRPr lang="en-US" sz="1900" dirty="0"/>
          </a:p>
        </p:txBody>
      </p:sp>
      <p:pic>
        <p:nvPicPr>
          <p:cNvPr id="5" name="Рисунок 11" descr="pempal-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229600" cy="6477000"/>
          </a:xfrm>
          <a:ln>
            <a:solidFill>
              <a:schemeClr val="tx1"/>
            </a:solidFill>
          </a:ln>
        </p:spPr>
        <p:txBody>
          <a:bodyPr>
            <a:normAutofit/>
          </a:bodyPr>
          <a:lstStyle/>
          <a:p>
            <a:endParaRPr lang="hu-HU" sz="900" i="1" dirty="0" smtClean="0">
              <a:solidFill>
                <a:schemeClr val="tx1"/>
              </a:solidFill>
            </a:endParaRPr>
          </a:p>
          <a:p>
            <a:r>
              <a:rPr lang="x-none" sz="4000" i="1" dirty="0">
                <a:solidFill>
                  <a:schemeClr val="tx1"/>
                </a:solidFill>
              </a:rPr>
              <a:t>Ciljevi izlaznog rezultata </a:t>
            </a:r>
            <a:r>
              <a:rPr lang="en-US" sz="4000" i="1" dirty="0">
                <a:solidFill>
                  <a:schemeClr val="tx1"/>
                </a:solidFill>
              </a:rPr>
              <a:t>PEMPAL</a:t>
            </a:r>
            <a:r>
              <a:rPr lang="x-none" sz="4000" i="1" dirty="0" smtClean="0">
                <a:solidFill>
                  <a:schemeClr val="tx1"/>
                </a:solidFill>
              </a:rPr>
              <a:t>-a</a:t>
            </a:r>
            <a:endParaRPr lang="en-US" sz="4000" i="1" dirty="0">
              <a:solidFill>
                <a:schemeClr val="tx1"/>
              </a:solidFill>
            </a:endParaRPr>
          </a:p>
        </p:txBody>
      </p:sp>
      <p:sp>
        <p:nvSpPr>
          <p:cNvPr id="5" name="Slide Number Placeholder 4"/>
          <p:cNvSpPr>
            <a:spLocks noGrp="1"/>
          </p:cNvSpPr>
          <p:nvPr>
            <p:ph type="sldNum" sz="quarter" idx="12"/>
          </p:nvPr>
        </p:nvSpPr>
        <p:spPr/>
        <p:txBody>
          <a:bodyPr/>
          <a:lstStyle/>
          <a:p>
            <a:fld id="{7B9792E3-0ED1-4636-9AD2-0933D53E70C7}" type="slidenum">
              <a:rPr lang="en-US" smtClean="0"/>
              <a:pPr/>
              <a:t>23</a:t>
            </a:fld>
            <a:endParaRPr lang="en-US" dirty="0"/>
          </a:p>
        </p:txBody>
      </p:sp>
      <p:graphicFrame>
        <p:nvGraphicFramePr>
          <p:cNvPr id="9" name="Diagram 8"/>
          <p:cNvGraphicFramePr/>
          <p:nvPr>
            <p:extLst/>
          </p:nvPr>
        </p:nvGraphicFramePr>
        <p:xfrm>
          <a:off x="533400" y="1219200"/>
          <a:ext cx="7924800"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11" descr="pempal-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385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14399"/>
            <a:ext cx="9144000" cy="457201"/>
          </a:xfrm>
        </p:spPr>
        <p:txBody>
          <a:bodyPr>
            <a:noAutofit/>
          </a:bodyPr>
          <a:lstStyle/>
          <a:p>
            <a:pPr lvl="0"/>
            <a:r>
              <a:rPr lang="en-US" sz="3200" b="1" dirty="0" smtClean="0"/>
              <a:t/>
            </a:r>
            <a:br>
              <a:rPr lang="en-US" sz="3200" b="1" dirty="0" smtClean="0"/>
            </a:br>
            <a:r>
              <a:rPr lang="x-none" sz="2000" b="1" u="sng" dirty="0" smtClean="0"/>
              <a:t>Cilj </a:t>
            </a:r>
            <a:r>
              <a:rPr lang="en-US" sz="2000" b="1" u="sng" dirty="0" smtClean="0"/>
              <a:t>3</a:t>
            </a:r>
            <a:r>
              <a:rPr lang="en-US" sz="2000" b="1" dirty="0" smtClean="0"/>
              <a:t>:</a:t>
            </a:r>
            <a:r>
              <a:rPr lang="bs-Latn-BA" sz="2000" b="1" dirty="0"/>
              <a:t> </a:t>
            </a:r>
            <a:r>
              <a:rPr lang="bs-Latn-BA" sz="2000" b="1" dirty="0" smtClean="0"/>
              <a:t>IZGRAĐENA I ODRŽAVANA FINANSIJSKO-ODRŽIVA MREŽA PROFESIONALACA IZ OBLASTI UPRAVLJANJA JAVNIM FINANSIJAMA, POSVEĆENA UNAPREĐIVANJU PRAKSI IZ OBLASTI UPRAVLJANJA JAVNIM FINANSIJAMA </a:t>
            </a:r>
            <a:r>
              <a:rPr lang="en-US" sz="2000" b="1" dirty="0" smtClean="0"/>
              <a:t>(1)</a:t>
            </a:r>
            <a:endParaRPr lang="ru-RU" sz="3200" b="1" dirty="0"/>
          </a:p>
        </p:txBody>
      </p:sp>
      <p:sp>
        <p:nvSpPr>
          <p:cNvPr id="3" name="Содержимое 2"/>
          <p:cNvSpPr>
            <a:spLocks noGrp="1"/>
          </p:cNvSpPr>
          <p:nvPr>
            <p:ph idx="1"/>
          </p:nvPr>
        </p:nvSpPr>
        <p:spPr>
          <a:xfrm>
            <a:off x="0" y="1828798"/>
            <a:ext cx="9144000" cy="5029203"/>
          </a:xfrm>
        </p:spPr>
        <p:txBody>
          <a:bodyPr>
            <a:noAutofit/>
          </a:bodyPr>
          <a:lstStyle/>
          <a:p>
            <a:pPr algn="just"/>
            <a:r>
              <a:rPr lang="x-none" sz="1600" dirty="0" smtClean="0"/>
              <a:t>Evolucija ka profesionalnoj mreži je bio jedan od ciljeva ZPIR, a kao što je navedeno u Akcionom planu za period </a:t>
            </a:r>
            <a:r>
              <a:rPr lang="en-US" sz="1600" dirty="0" smtClean="0"/>
              <a:t>2012-2014</a:t>
            </a:r>
            <a:r>
              <a:rPr lang="x-none" sz="1600" dirty="0" smtClean="0"/>
              <a:t>. godine. Pored toga, ZPIR je razmatrala mogućnost generisanja prihoda putem eksternog osiguranja kvaliteta </a:t>
            </a:r>
            <a:r>
              <a:rPr lang="x-none" sz="1600" dirty="0"/>
              <a:t>sistema </a:t>
            </a:r>
            <a:r>
              <a:rPr lang="x-none" sz="1600" dirty="0" smtClean="0"/>
              <a:t>interne revizije različitih zemalja.  </a:t>
            </a:r>
          </a:p>
          <a:p>
            <a:pPr algn="just"/>
            <a:r>
              <a:rPr lang="x-none" sz="1600" dirty="0" smtClean="0"/>
              <a:t>Kako bi postigao ovaj cilj, ZPIR raspolaže primerima dobre prakse korišćenjem </a:t>
            </a:r>
            <a:r>
              <a:rPr lang="x-none" sz="1600" b="1" dirty="0" smtClean="0">
                <a:solidFill>
                  <a:srgbClr val="FF0000"/>
                </a:solidFill>
              </a:rPr>
              <a:t>Čuvara vrednosti zajednice </a:t>
            </a:r>
            <a:r>
              <a:rPr lang="x-none" sz="1600" dirty="0" smtClean="0"/>
              <a:t>kao grupe podrške. Radi postizanja ovog cilja, ZPIR raspolaže primerima dobre prakse. Traže se načini za promovisanje održivosti članstva putem osiguravanja visoko kvalitetnog članstva. Na osnovu preporuka Čuvara vrednosti, postoje dva različita pristupa koja se odnose na proces slanja poziva za učestvovanje na događajima. Kako bi se osigurala održivost i kvalitet članstva, IO je uspostavila pravilo jednog učesnika kojeg nominuje ZPIR i drugog kojeg nominuje MF date zemlje. ZPIR poziva većinu aktivnih članova, kao i one koji su zaduženi za pitanja politike reformi u svojim zemljama. ZPIR je takođe uspostavila snažan proces nominovanja učesnika koji se primenjuje za potrebe događaja koje organizuju radne / tematske grupe ZPIR.  </a:t>
            </a:r>
            <a:endParaRPr lang="x-none" sz="1600" dirty="0"/>
          </a:p>
          <a:p>
            <a:pPr algn="just"/>
            <a:r>
              <a:rPr lang="x-none" sz="1600" dirty="0" smtClean="0"/>
              <a:t>Zemlje članice P</a:t>
            </a:r>
            <a:r>
              <a:rPr lang="en-US" sz="1600" dirty="0" smtClean="0"/>
              <a:t>EMPAL</a:t>
            </a:r>
            <a:r>
              <a:rPr lang="x-none" sz="1600" dirty="0" smtClean="0"/>
              <a:t>-a </a:t>
            </a:r>
            <a:r>
              <a:rPr lang="en-US" sz="1600" b="1" dirty="0" smtClean="0"/>
              <a:t>(R</a:t>
            </a:r>
            <a:r>
              <a:rPr lang="x-none" sz="1600" b="1" dirty="0" smtClean="0"/>
              <a:t>umunija, </a:t>
            </a:r>
            <a:r>
              <a:rPr lang="en-US" sz="1600" b="1" dirty="0" err="1" smtClean="0"/>
              <a:t>Kazahstan</a:t>
            </a:r>
            <a:r>
              <a:rPr lang="en-US" sz="1600" b="1" dirty="0"/>
              <a:t>, </a:t>
            </a:r>
            <a:r>
              <a:rPr lang="x-none" sz="1600" b="1" dirty="0" smtClean="0"/>
              <a:t>Mađarska</a:t>
            </a:r>
            <a:r>
              <a:rPr lang="en-US" sz="1600" b="1" dirty="0" smtClean="0"/>
              <a:t>, </a:t>
            </a:r>
            <a:r>
              <a:rPr lang="x-none" sz="1600" b="1" dirty="0" smtClean="0"/>
              <a:t>Crna Gora</a:t>
            </a:r>
            <a:r>
              <a:rPr lang="en-US" sz="1600" b="1" dirty="0" smtClean="0"/>
              <a:t>, </a:t>
            </a:r>
            <a:r>
              <a:rPr lang="en-US" sz="1600" b="1" dirty="0" err="1" smtClean="0"/>
              <a:t>Rus</a:t>
            </a:r>
            <a:r>
              <a:rPr lang="x-none" sz="1600" b="1" dirty="0" smtClean="0"/>
              <a:t>ka Federacija</a:t>
            </a:r>
            <a:r>
              <a:rPr lang="en-US" sz="1600" b="1" dirty="0" smtClean="0"/>
              <a:t>, </a:t>
            </a:r>
            <a:r>
              <a:rPr lang="x-none" sz="1600" b="1" dirty="0" smtClean="0"/>
              <a:t>Jermenija, Gruzija, Albanija, </a:t>
            </a:r>
            <a:r>
              <a:rPr lang="en-US" sz="1600" b="1" dirty="0" err="1" smtClean="0"/>
              <a:t>Ukra</a:t>
            </a:r>
            <a:r>
              <a:rPr lang="x-none" sz="1600" b="1" dirty="0" smtClean="0"/>
              <a:t>jina i Hrvatska</a:t>
            </a:r>
            <a:r>
              <a:rPr lang="en-US" sz="1600" b="1" dirty="0" smtClean="0"/>
              <a:t>) </a:t>
            </a:r>
            <a:r>
              <a:rPr lang="x-none" sz="1600" dirty="0" smtClean="0"/>
              <a:t>su bile zemlje domaćini događaja ZPIR tokom implementacionog perioda Strategije. Svaka zemlja domaćin je pružila značajan </a:t>
            </a:r>
            <a:r>
              <a:rPr lang="x-none" sz="1600" b="1" dirty="0" smtClean="0">
                <a:solidFill>
                  <a:srgbClr val="FF0000"/>
                </a:solidFill>
              </a:rPr>
              <a:t>doprinos u naturi </a:t>
            </a:r>
            <a:r>
              <a:rPr lang="x-none" sz="1600" dirty="0" smtClean="0"/>
              <a:t>za potrebe organizovanja događaja ZPIR. Obično, zemlje domaćini obezbeđuju prezentacije i učestvovanje stručnjaka, te organizuju (o sopstvenom trošku) jednu zvaničnu večeru i elemente društvenog programa. Pored toga, značajan doprinos agendama događaja pružaju i sami članovi iz datih zemalja, predstavljanjem velikog broja prezentacija po zemljama, kao i različitih dokumenata, grupnih fotografija, štampanjem dokumenata, kao i u svim slučajevima, pružanjem logičke podrške na licu mesta. </a:t>
            </a:r>
            <a:r>
              <a:rPr lang="en-US" sz="1600" dirty="0" smtClean="0"/>
              <a:t> </a:t>
            </a:r>
            <a:endParaRPr lang="hu-HU" sz="1600" dirty="0"/>
          </a:p>
          <a:p>
            <a:pPr algn="just"/>
            <a:endParaRPr lang="hu-HU" sz="1600" dirty="0"/>
          </a:p>
          <a:p>
            <a:pPr algn="just"/>
            <a:endParaRPr lang="hu-HU" sz="1600" dirty="0"/>
          </a:p>
          <a:p>
            <a:pPr algn="just"/>
            <a:endParaRPr lang="en-US" sz="1600" dirty="0" smtClean="0">
              <a:cs typeface="Aharoni" pitchFamily="2" charset="-79"/>
            </a:endParaRPr>
          </a:p>
        </p:txBody>
      </p:sp>
      <p:sp>
        <p:nvSpPr>
          <p:cNvPr id="4" name="Номер слайда 3"/>
          <p:cNvSpPr>
            <a:spLocks noGrp="1"/>
          </p:cNvSpPr>
          <p:nvPr>
            <p:ph type="sldNum" sz="quarter" idx="12"/>
          </p:nvPr>
        </p:nvSpPr>
        <p:spPr/>
        <p:txBody>
          <a:bodyPr/>
          <a:lstStyle/>
          <a:p>
            <a:fld id="{7B9792E3-0ED1-4636-9AD2-0933D53E70C7}" type="slidenum">
              <a:rPr lang="en-US" smtClean="0"/>
              <a:pPr/>
              <a:t>24</a:t>
            </a:fld>
            <a:endParaRPr lang="en-US" dirty="0"/>
          </a:p>
        </p:txBody>
      </p:sp>
      <p:pic>
        <p:nvPicPr>
          <p:cNvPr id="5" name="Picture 3"/>
          <p:cNvPicPr/>
          <p:nvPr/>
        </p:nvPicPr>
        <p:blipFill>
          <a:blip r:embed="rId2" cstate="print"/>
          <a:srcRect/>
          <a:stretch>
            <a:fillRect/>
          </a:stretch>
        </p:blipFill>
        <p:spPr bwMode="auto">
          <a:xfrm>
            <a:off x="0" y="0"/>
            <a:ext cx="9144000" cy="914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229600" cy="6477000"/>
          </a:xfrm>
          <a:ln>
            <a:solidFill>
              <a:schemeClr val="tx1"/>
            </a:solidFill>
          </a:ln>
        </p:spPr>
        <p:txBody>
          <a:bodyPr>
            <a:normAutofit/>
          </a:bodyPr>
          <a:lstStyle/>
          <a:p>
            <a:endParaRPr lang="hu-HU" sz="900" i="1" dirty="0" smtClean="0">
              <a:solidFill>
                <a:schemeClr val="tx1"/>
              </a:solidFill>
            </a:endParaRPr>
          </a:p>
          <a:p>
            <a:r>
              <a:rPr lang="x-none" sz="4000" i="1" dirty="0">
                <a:solidFill>
                  <a:schemeClr val="tx1"/>
                </a:solidFill>
              </a:rPr>
              <a:t>Ciljevi izlaznog rezultata </a:t>
            </a:r>
            <a:r>
              <a:rPr lang="en-US" sz="4000" i="1" dirty="0">
                <a:solidFill>
                  <a:schemeClr val="tx1"/>
                </a:solidFill>
              </a:rPr>
              <a:t>PEMPAL</a:t>
            </a:r>
            <a:r>
              <a:rPr lang="x-none" sz="4000" i="1" dirty="0">
                <a:solidFill>
                  <a:schemeClr val="tx1"/>
                </a:solidFill>
              </a:rPr>
              <a:t>-a</a:t>
            </a:r>
            <a:endParaRPr lang="en-US" sz="4000" i="1" dirty="0">
              <a:solidFill>
                <a:schemeClr val="tx1"/>
              </a:solidFill>
            </a:endParaRPr>
          </a:p>
        </p:txBody>
      </p:sp>
      <p:sp>
        <p:nvSpPr>
          <p:cNvPr id="5" name="Slide Number Placeholder 4"/>
          <p:cNvSpPr>
            <a:spLocks noGrp="1"/>
          </p:cNvSpPr>
          <p:nvPr>
            <p:ph type="sldNum" sz="quarter" idx="12"/>
          </p:nvPr>
        </p:nvSpPr>
        <p:spPr/>
        <p:txBody>
          <a:bodyPr/>
          <a:lstStyle/>
          <a:p>
            <a:fld id="{7B9792E3-0ED1-4636-9AD2-0933D53E70C7}" type="slidenum">
              <a:rPr lang="en-US" smtClean="0"/>
              <a:pPr/>
              <a:t>25</a:t>
            </a:fld>
            <a:endParaRPr lang="en-US" dirty="0"/>
          </a:p>
        </p:txBody>
      </p:sp>
      <p:graphicFrame>
        <p:nvGraphicFramePr>
          <p:cNvPr id="9" name="Diagram 8"/>
          <p:cNvGraphicFramePr/>
          <p:nvPr>
            <p:extLst/>
          </p:nvPr>
        </p:nvGraphicFramePr>
        <p:xfrm>
          <a:off x="533400" y="1219200"/>
          <a:ext cx="7924800" cy="5349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Рисунок 11" descr="pempal-logo.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896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936" y="928254"/>
            <a:ext cx="9144000" cy="1143000"/>
          </a:xfrm>
        </p:spPr>
        <p:txBody>
          <a:bodyPr>
            <a:noAutofit/>
          </a:bodyPr>
          <a:lstStyle/>
          <a:p>
            <a:r>
              <a:rPr lang="x-none" sz="2400" b="1" u="sng" dirty="0" smtClean="0"/>
              <a:t>Cilj </a:t>
            </a:r>
            <a:r>
              <a:rPr lang="en-US" sz="2400" b="1" u="sng" dirty="0" smtClean="0"/>
              <a:t>4</a:t>
            </a:r>
            <a:r>
              <a:rPr lang="en-US" sz="2400" b="1" dirty="0"/>
              <a:t>: </a:t>
            </a:r>
            <a:r>
              <a:rPr lang="en-US" sz="2400" b="1" dirty="0" smtClean="0"/>
              <a:t>PODIGNUT JE NIVO OSVEŠĆENOSTI VISOKIH VLADINIH I POLITIČKIH NIVOA O BENEFITIMA I VREDOSTIMA UKLJUČIVANJA PREKO MREŽE PEMPAL-a </a:t>
            </a:r>
            <a:endParaRPr lang="ru-RU" sz="2400" b="1" dirty="0"/>
          </a:p>
        </p:txBody>
      </p:sp>
      <p:sp>
        <p:nvSpPr>
          <p:cNvPr id="3" name="Содержимое 2"/>
          <p:cNvSpPr>
            <a:spLocks noGrp="1"/>
          </p:cNvSpPr>
          <p:nvPr>
            <p:ph idx="1"/>
          </p:nvPr>
        </p:nvSpPr>
        <p:spPr>
          <a:xfrm>
            <a:off x="228600" y="2057400"/>
            <a:ext cx="8610600" cy="4650222"/>
          </a:xfrm>
        </p:spPr>
        <p:txBody>
          <a:bodyPr>
            <a:noAutofit/>
          </a:bodyPr>
          <a:lstStyle/>
          <a:p>
            <a:pPr algn="just"/>
            <a:r>
              <a:rPr lang="x-none" sz="1600" dirty="0" smtClean="0"/>
              <a:t>Posebna pažnja je stavljena na uključenost visokih zvaničnika u aktivnostima za period </a:t>
            </a:r>
            <a:r>
              <a:rPr lang="en-US" sz="1600" dirty="0" smtClean="0"/>
              <a:t>2014-2015</a:t>
            </a:r>
            <a:r>
              <a:rPr lang="x-none" sz="1600" dirty="0" smtClean="0"/>
              <a:t>. godine za koji je planirano održavanje posebnog sastanka visokih zvaničnika i članova ZPIR povećenom temi Primena finansijskog upravljanja i kontrole.</a:t>
            </a:r>
          </a:p>
          <a:p>
            <a:pPr algn="just"/>
            <a:r>
              <a:rPr lang="x-none" sz="1600" b="1" dirty="0" smtClean="0"/>
              <a:t>Tokom perioda implementacije Strategije PEMPAL-a, ZPIR je uspostavila saradnju sa sledećim profesionalnim udruženjima ili finansijskim institutima</a:t>
            </a:r>
            <a:r>
              <a:rPr lang="en-US" sz="1600" b="1" dirty="0" smtClean="0"/>
              <a:t>:</a:t>
            </a:r>
            <a:endParaRPr lang="hu-HU" sz="1600" dirty="0"/>
          </a:p>
          <a:p>
            <a:pPr lvl="1" algn="just"/>
            <a:r>
              <a:rPr lang="x-none" sz="1400" dirty="0" smtClean="0"/>
              <a:t>Članovi Izvršnog odbora su posetili Južnu Afriku i podelili iskustva, a tokom posete se ZPIR povezala sa Nacaionalnim trezorom, južnoafričkim odeljkom Instituta internih revizora (IIA JA), Institutom direktora Južne Afrike (IDJA) i Generalnom revizorskom institucijom Južne Afrike (GRIJA).</a:t>
            </a:r>
          </a:p>
          <a:p>
            <a:pPr lvl="1" algn="just"/>
            <a:r>
              <a:rPr lang="x-none" sz="1400" dirty="0" smtClean="0"/>
              <a:t>Pored toga, ZPIR blisko sarađuje sa državnim revizorskim institucijama zemalja članica, kao i sa Ministarstvima finansija zemalja koje imaju napredni sistem interne revizije. Sve informacije koje se odnose na interakciju ZPIR sa gore pomenutim organizacijama se mogu naći na websajtu PEMPAL mreže.   </a:t>
            </a:r>
          </a:p>
          <a:p>
            <a:pPr lvl="1" algn="just"/>
            <a:r>
              <a:rPr lang="x-none" sz="1400" dirty="0" smtClean="0"/>
              <a:t>Kao presedavajuća ZPIR, g-đa</a:t>
            </a:r>
            <a:r>
              <a:rPr lang="en-US" sz="1400" dirty="0" smtClean="0"/>
              <a:t> </a:t>
            </a:r>
            <a:r>
              <a:rPr lang="en-US" sz="1400" dirty="0"/>
              <a:t>Nino </a:t>
            </a:r>
            <a:r>
              <a:rPr lang="en-US" sz="1400" dirty="0" err="1"/>
              <a:t>Eliashvili</a:t>
            </a:r>
            <a:r>
              <a:rPr lang="en-US" sz="1400" dirty="0"/>
              <a:t> </a:t>
            </a:r>
            <a:r>
              <a:rPr lang="x-none" sz="1400" dirty="0" smtClean="0"/>
              <a:t>je predstavila iskustva ZPIR tokom sastanka mreže Razvojne zajednice organizacije odbora računovođa u javnom sektoru Južne Afrike (RZOORJSJA) i Udruženja odbora računovođa u javnom sektoru Istočne Afrike (UORJSJA</a:t>
            </a:r>
            <a:r>
              <a:rPr lang="x-none" sz="1400" dirty="0"/>
              <a:t>). </a:t>
            </a:r>
            <a:r>
              <a:rPr lang="x-none" sz="1400" dirty="0" smtClean="0"/>
              <a:t>Sastanak mreže RZOORJSJA / UORJSJA je održan u Južnoj Africi februara 2014. godine. Glavni cilj je bilo deljenje iskustava kroz diskutovanje o faktorima uspeha delotvorne profesionalne mreže, posebno Zajednice prakse interne revizije. </a:t>
            </a:r>
          </a:p>
          <a:p>
            <a:pPr lvl="1" algn="just"/>
            <a:r>
              <a:rPr lang="x-none" sz="1400" dirty="0" smtClean="0"/>
              <a:t>Neki članovi IO (</a:t>
            </a:r>
            <a:r>
              <a:rPr lang="en-US" sz="1400" dirty="0" smtClean="0"/>
              <a:t>Edit </a:t>
            </a:r>
            <a:r>
              <a:rPr lang="en-US" sz="1400" dirty="0"/>
              <a:t>Nemeth, </a:t>
            </a:r>
            <a:r>
              <a:rPr lang="en-US" sz="1400" dirty="0" err="1"/>
              <a:t>Ljerka</a:t>
            </a:r>
            <a:r>
              <a:rPr lang="en-US" sz="1400" dirty="0"/>
              <a:t> </a:t>
            </a:r>
            <a:r>
              <a:rPr lang="en-US" sz="1400" dirty="0" err="1" smtClean="0"/>
              <a:t>Crnkovi</a:t>
            </a:r>
            <a:r>
              <a:rPr lang="x-none" sz="1400" dirty="0"/>
              <a:t>ć</a:t>
            </a:r>
            <a:r>
              <a:rPr lang="en-US" sz="1400" dirty="0" smtClean="0"/>
              <a:t>)</a:t>
            </a:r>
            <a:r>
              <a:rPr lang="x-none" sz="1400" dirty="0" smtClean="0"/>
              <a:t> su učestvovali su </a:t>
            </a:r>
            <a:r>
              <a:rPr lang="x-none" sz="1400" dirty="0"/>
              <a:t>anketi Platforme delotvornih </a:t>
            </a:r>
            <a:r>
              <a:rPr lang="x-none" sz="1400" dirty="0" smtClean="0"/>
              <a:t>institucija na temu Učenje uz pomoć kolega u razvojnom procesu 2015. </a:t>
            </a:r>
            <a:endParaRPr lang="en-US" sz="1600" dirty="0"/>
          </a:p>
          <a:p>
            <a:pPr algn="just"/>
            <a:endParaRPr lang="en-US" sz="1600" dirty="0" smtClean="0"/>
          </a:p>
          <a:p>
            <a:pPr algn="just"/>
            <a:endParaRPr lang="en-US" sz="1600" dirty="0" smtClean="0"/>
          </a:p>
          <a:p>
            <a:pPr algn="just"/>
            <a:endParaRPr lang="en-US" sz="1600" dirty="0"/>
          </a:p>
          <a:p>
            <a:pPr algn="just"/>
            <a:endParaRPr lang="en-US" sz="1600" dirty="0"/>
          </a:p>
          <a:p>
            <a:pPr algn="just"/>
            <a:endParaRPr lang="ru-RU" sz="1800" dirty="0" smtClean="0"/>
          </a:p>
          <a:p>
            <a:pPr algn="just"/>
            <a:endParaRPr lang="ru-RU" sz="1800" dirty="0"/>
          </a:p>
        </p:txBody>
      </p:sp>
      <p:sp>
        <p:nvSpPr>
          <p:cNvPr id="4" name="Номер слайда 3"/>
          <p:cNvSpPr>
            <a:spLocks noGrp="1"/>
          </p:cNvSpPr>
          <p:nvPr>
            <p:ph type="sldNum" sz="quarter" idx="12"/>
          </p:nvPr>
        </p:nvSpPr>
        <p:spPr/>
        <p:txBody>
          <a:bodyPr/>
          <a:lstStyle/>
          <a:p>
            <a:fld id="{7B9792E3-0ED1-4636-9AD2-0933D53E70C7}" type="slidenum">
              <a:rPr lang="en-US" smtClean="0"/>
              <a:pPr/>
              <a:t>26</a:t>
            </a:fld>
            <a:endParaRPr lang="en-US" dirty="0"/>
          </a:p>
        </p:txBody>
      </p:sp>
      <p:pic>
        <p:nvPicPr>
          <p:cNvPr id="5" name="Picture 3"/>
          <p:cNvPicPr/>
          <p:nvPr/>
        </p:nvPicPr>
        <p:blipFill>
          <a:blip r:embed="rId2" cstate="print"/>
          <a:srcRect/>
          <a:stretch>
            <a:fillRect/>
          </a:stretch>
        </p:blipFill>
        <p:spPr bwMode="auto">
          <a:xfrm>
            <a:off x="0" y="0"/>
            <a:ext cx="9144000" cy="914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p:nvPr/>
        </p:nvPicPr>
        <p:blipFill>
          <a:blip r:embed="rId2" cstate="print"/>
          <a:srcRect/>
          <a:stretch>
            <a:fillRect/>
          </a:stretch>
        </p:blipFill>
        <p:spPr bwMode="auto">
          <a:xfrm>
            <a:off x="0" y="0"/>
            <a:ext cx="9144000" cy="1066799"/>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fld id="{7B9792E3-0ED1-4636-9AD2-0933D53E70C7}" type="slidenum">
              <a:rPr lang="en-US" smtClean="0"/>
              <a:pPr/>
              <a:t>27</a:t>
            </a:fld>
            <a:endParaRPr lang="en-US" dirty="0"/>
          </a:p>
        </p:txBody>
      </p:sp>
      <p:sp>
        <p:nvSpPr>
          <p:cNvPr id="6" name="Заголовок 1"/>
          <p:cNvSpPr>
            <a:spLocks noGrp="1"/>
          </p:cNvSpPr>
          <p:nvPr>
            <p:ph type="title"/>
          </p:nvPr>
        </p:nvSpPr>
        <p:spPr>
          <a:xfrm>
            <a:off x="533400" y="1066799"/>
            <a:ext cx="8229600" cy="685800"/>
          </a:xfrm>
        </p:spPr>
        <p:txBody>
          <a:bodyPr>
            <a:normAutofit/>
          </a:bodyPr>
          <a:lstStyle/>
          <a:p>
            <a:r>
              <a:rPr lang="hu-HU" sz="2400" b="1" i="1" dirty="0" smtClean="0">
                <a:solidFill>
                  <a:srgbClr val="FF0000"/>
                </a:solidFill>
              </a:rPr>
              <a:t>STRATEŠKI CILJEVI ZPIR ZA PERIOD 2015-2017. GODINE </a:t>
            </a:r>
            <a:endParaRPr lang="ru-RU" sz="2400" dirty="0">
              <a:solidFill>
                <a:srgbClr val="FF0000"/>
              </a:solidFill>
            </a:endParaRPr>
          </a:p>
        </p:txBody>
      </p:sp>
      <p:sp>
        <p:nvSpPr>
          <p:cNvPr id="2" name="Tartalom helye 1"/>
          <p:cNvSpPr>
            <a:spLocks noGrp="1"/>
          </p:cNvSpPr>
          <p:nvPr>
            <p:ph idx="1"/>
          </p:nvPr>
        </p:nvSpPr>
        <p:spPr/>
        <p:txBody>
          <a:bodyPr>
            <a:noAutofit/>
          </a:bodyPr>
          <a:lstStyle/>
          <a:p>
            <a:pPr lvl="0" algn="just">
              <a:buFont typeface="+mj-lt"/>
              <a:buAutoNum type="arabicParenR"/>
            </a:pPr>
            <a:r>
              <a:rPr lang="en-GB" sz="2000" dirty="0" smtClean="0"/>
              <a:t>Ba</a:t>
            </a:r>
            <a:r>
              <a:rPr lang="x-none" sz="2000" dirty="0" smtClean="0"/>
              <a:t>vljenje </a:t>
            </a:r>
            <a:r>
              <a:rPr lang="en-GB" sz="2000" b="1" dirty="0" err="1" smtClean="0">
                <a:solidFill>
                  <a:srgbClr val="FF0000"/>
                </a:solidFill>
              </a:rPr>
              <a:t>priorit</a:t>
            </a:r>
            <a:r>
              <a:rPr lang="x-none" sz="2000" b="1" dirty="0" smtClean="0">
                <a:solidFill>
                  <a:srgbClr val="FF0000"/>
                </a:solidFill>
              </a:rPr>
              <a:t>etima zemalja članica</a:t>
            </a:r>
            <a:r>
              <a:rPr lang="en-GB" sz="2000" b="1" dirty="0" smtClean="0">
                <a:solidFill>
                  <a:srgbClr val="FF0000"/>
                </a:solidFill>
              </a:rPr>
              <a:t> </a:t>
            </a:r>
            <a:r>
              <a:rPr lang="x-none" sz="2000" dirty="0" smtClean="0"/>
              <a:t>i pomaganje članicama u rešavanju izazova iz funkcionalne oblasti ZPIR. </a:t>
            </a:r>
          </a:p>
          <a:p>
            <a:pPr lvl="0" algn="just">
              <a:buFont typeface="+mj-lt"/>
              <a:buAutoNum type="arabicParenR"/>
            </a:pPr>
            <a:r>
              <a:rPr lang="x-none" sz="2000" dirty="0" smtClean="0"/>
              <a:t>Obezbeđivanje usluga pružanja </a:t>
            </a:r>
            <a:r>
              <a:rPr lang="x-none" sz="2000" b="1" dirty="0" smtClean="0">
                <a:solidFill>
                  <a:srgbClr val="FF0000"/>
                </a:solidFill>
              </a:rPr>
              <a:t>kvalitetnih resursa i održive mreže </a:t>
            </a:r>
            <a:r>
              <a:rPr lang="x-none" sz="2000" dirty="0" smtClean="0"/>
              <a:t>za svoje članove koji su usklađeni sa relevantnim najboljim praksama </a:t>
            </a:r>
            <a:r>
              <a:rPr lang="x-none" sz="2000" dirty="0"/>
              <a:t>i međunarodnim </a:t>
            </a:r>
            <a:r>
              <a:rPr lang="x-none" sz="2000" dirty="0" smtClean="0"/>
              <a:t>standardima iz oblasti interne revizije. Promovisanje posvećenog, održivog i profesionalnog članstva koje ima pravo glasa i uticaj, te koje je podržano od strane odgovarajućeg rukovodstva i komunikacionih tehnologija. </a:t>
            </a:r>
          </a:p>
          <a:p>
            <a:pPr lvl="0" algn="just">
              <a:buFont typeface="+mj-lt"/>
              <a:buAutoNum type="arabicParenR"/>
            </a:pPr>
            <a:r>
              <a:rPr lang="x-none" sz="2000" dirty="0" smtClean="0"/>
              <a:t>Osiguravanje </a:t>
            </a:r>
            <a:r>
              <a:rPr lang="en-GB" sz="2000" b="1" dirty="0" err="1" smtClean="0">
                <a:solidFill>
                  <a:srgbClr val="FF0000"/>
                </a:solidFill>
              </a:rPr>
              <a:t>finan</a:t>
            </a:r>
            <a:r>
              <a:rPr lang="x-none" sz="2000" b="1" dirty="0" smtClean="0">
                <a:solidFill>
                  <a:srgbClr val="FF0000"/>
                </a:solidFill>
              </a:rPr>
              <a:t>sijsko održive mreže </a:t>
            </a:r>
            <a:r>
              <a:rPr lang="en-GB" sz="2000" dirty="0" err="1" smtClean="0"/>
              <a:t>profe</a:t>
            </a:r>
            <a:r>
              <a:rPr lang="x-none" sz="2000" dirty="0" smtClean="0"/>
              <a:t>sionalaca iz oblasti interne revizije, podržano od strane razvojnih partnera i zemalja članica putem finansijskih i doprinosa u naturi, kao i putem drugih izvora prihoda (na primer, prodaje proizvoda znanja, učestvovanja na događajima ZPIR, itd.)  </a:t>
            </a:r>
          </a:p>
          <a:p>
            <a:pPr lvl="0" algn="just">
              <a:buFont typeface="+mj-lt"/>
              <a:buAutoNum type="arabicParenR"/>
            </a:pPr>
            <a:r>
              <a:rPr lang="x-none" sz="2000" dirty="0" smtClean="0"/>
              <a:t>Podizanje nivoa </a:t>
            </a:r>
            <a:r>
              <a:rPr lang="x-none" sz="2000" b="1" dirty="0" smtClean="0">
                <a:solidFill>
                  <a:srgbClr val="FF0000"/>
                </a:solidFill>
              </a:rPr>
              <a:t>osvešćenosti </a:t>
            </a:r>
            <a:r>
              <a:rPr lang="x-none" sz="2000" dirty="0" smtClean="0"/>
              <a:t>visokih vladinih i političkih zvaničnika u vezi benefita i vrednosti uticaja ZPIR na reforme. </a:t>
            </a:r>
            <a:endParaRPr lang="hu-HU" sz="2000" dirty="0"/>
          </a:p>
          <a:p>
            <a:pPr algn="just"/>
            <a:endParaRPr lang="hu-HU" sz="1600" dirty="0"/>
          </a:p>
        </p:txBody>
      </p:sp>
    </p:spTree>
    <p:extLst>
      <p:ext uri="{BB962C8B-B14F-4D97-AF65-F5344CB8AC3E}">
        <p14:creationId xmlns:p14="http://schemas.microsoft.com/office/powerpoint/2010/main" val="1667738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p:nvPr/>
        </p:nvPicPr>
        <p:blipFill>
          <a:blip r:embed="rId2" cstate="print"/>
          <a:srcRect/>
          <a:stretch>
            <a:fillRect/>
          </a:stretch>
        </p:blipFill>
        <p:spPr bwMode="auto">
          <a:xfrm>
            <a:off x="0" y="0"/>
            <a:ext cx="9144000" cy="1066799"/>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fld id="{7B9792E3-0ED1-4636-9AD2-0933D53E70C7}" type="slidenum">
              <a:rPr lang="en-US" smtClean="0"/>
              <a:pPr/>
              <a:t>28</a:t>
            </a:fld>
            <a:endParaRPr lang="en-US" dirty="0"/>
          </a:p>
        </p:txBody>
      </p:sp>
      <p:sp>
        <p:nvSpPr>
          <p:cNvPr id="6" name="Заголовок 1"/>
          <p:cNvSpPr>
            <a:spLocks noGrp="1"/>
          </p:cNvSpPr>
          <p:nvPr>
            <p:ph type="title"/>
          </p:nvPr>
        </p:nvSpPr>
        <p:spPr>
          <a:xfrm>
            <a:off x="533400" y="1066799"/>
            <a:ext cx="8229600" cy="685800"/>
          </a:xfrm>
        </p:spPr>
        <p:txBody>
          <a:bodyPr>
            <a:normAutofit/>
          </a:bodyPr>
          <a:lstStyle/>
          <a:p>
            <a:r>
              <a:rPr lang="hu-HU" sz="2400" b="1" i="1" dirty="0" smtClean="0">
                <a:solidFill>
                  <a:srgbClr val="FF0000"/>
                </a:solidFill>
              </a:rPr>
              <a:t>STRATEŠKI PRIORITETI ZPIR ZA PERIOD 2015-2017. GODINE </a:t>
            </a:r>
            <a:endParaRPr lang="ru-RU" sz="2400" dirty="0">
              <a:solidFill>
                <a:srgbClr val="FF0000"/>
              </a:solidFill>
            </a:endParaRPr>
          </a:p>
        </p:txBody>
      </p:sp>
      <p:sp>
        <p:nvSpPr>
          <p:cNvPr id="2" name="Tartalom helye 1"/>
          <p:cNvSpPr>
            <a:spLocks noGrp="1"/>
          </p:cNvSpPr>
          <p:nvPr>
            <p:ph idx="1"/>
          </p:nvPr>
        </p:nvSpPr>
        <p:spPr/>
        <p:txBody>
          <a:bodyPr>
            <a:noAutofit/>
          </a:bodyPr>
          <a:lstStyle/>
          <a:p>
            <a:pPr marL="0" indent="0" algn="just">
              <a:buNone/>
            </a:pPr>
            <a:r>
              <a:rPr lang="x-none" sz="1600" b="1" dirty="0" smtClean="0">
                <a:solidFill>
                  <a:schemeClr val="tx2">
                    <a:lumMod val="60000"/>
                    <a:lumOff val="40000"/>
                  </a:schemeClr>
                </a:solidFill>
              </a:rPr>
              <a:t>Za potrebe p</a:t>
            </a:r>
            <a:r>
              <a:rPr lang="en-US" sz="1600" b="1" dirty="0" err="1" smtClean="0">
                <a:solidFill>
                  <a:schemeClr val="tx2">
                    <a:lumMod val="60000"/>
                    <a:lumOff val="40000"/>
                  </a:schemeClr>
                </a:solidFill>
              </a:rPr>
              <a:t>riorit</a:t>
            </a:r>
            <a:r>
              <a:rPr lang="x-none" sz="1600" b="1" dirty="0" smtClean="0">
                <a:solidFill>
                  <a:schemeClr val="tx2">
                    <a:lumMod val="60000"/>
                    <a:lumOff val="40000"/>
                  </a:schemeClr>
                </a:solidFill>
              </a:rPr>
              <a:t>etnih tema za FG </a:t>
            </a:r>
            <a:r>
              <a:rPr lang="en-US" sz="1600" b="1" dirty="0" smtClean="0">
                <a:solidFill>
                  <a:schemeClr val="tx2">
                    <a:lumMod val="60000"/>
                    <a:lumOff val="40000"/>
                  </a:schemeClr>
                </a:solidFill>
              </a:rPr>
              <a:t>2016-2017</a:t>
            </a:r>
            <a:r>
              <a:rPr lang="x-none" sz="1600" b="1" dirty="0" smtClean="0">
                <a:solidFill>
                  <a:schemeClr val="tx2">
                    <a:lumMod val="60000"/>
                    <a:lumOff val="40000"/>
                  </a:schemeClr>
                </a:solidFill>
              </a:rPr>
              <a:t>.</a:t>
            </a:r>
            <a:r>
              <a:rPr lang="en-US" sz="1600" b="1" dirty="0" smtClean="0">
                <a:solidFill>
                  <a:schemeClr val="tx2">
                    <a:lumMod val="60000"/>
                    <a:lumOff val="40000"/>
                  </a:schemeClr>
                </a:solidFill>
              </a:rPr>
              <a:t>,</a:t>
            </a:r>
            <a:r>
              <a:rPr lang="en-US" sz="1600" dirty="0" smtClean="0">
                <a:solidFill>
                  <a:schemeClr val="tx2">
                    <a:lumMod val="60000"/>
                    <a:lumOff val="40000"/>
                  </a:schemeClr>
                </a:solidFill>
              </a:rPr>
              <a:t> </a:t>
            </a:r>
            <a:r>
              <a:rPr lang="x-none" sz="1600" dirty="0" smtClean="0">
                <a:solidFill>
                  <a:schemeClr val="tx2">
                    <a:lumMod val="60000"/>
                    <a:lumOff val="40000"/>
                  </a:schemeClr>
                </a:solidFill>
              </a:rPr>
              <a:t>ZPIR će se baviti sledećim</a:t>
            </a:r>
            <a:r>
              <a:rPr lang="en-US" sz="1600" dirty="0" smtClean="0">
                <a:solidFill>
                  <a:schemeClr val="tx2">
                    <a:lumMod val="60000"/>
                    <a:lumOff val="40000"/>
                  </a:schemeClr>
                </a:solidFill>
              </a:rPr>
              <a:t>:</a:t>
            </a:r>
            <a:endParaRPr lang="hu-HU" sz="1600" dirty="0">
              <a:solidFill>
                <a:schemeClr val="tx2">
                  <a:lumMod val="60000"/>
                  <a:lumOff val="40000"/>
                </a:schemeClr>
              </a:solidFill>
            </a:endParaRPr>
          </a:p>
          <a:p>
            <a:pPr lvl="0" algn="just"/>
            <a:r>
              <a:rPr lang="x-none" sz="1600" dirty="0" smtClean="0"/>
              <a:t>Primenom finansijskog upravljanja i kontrole sa naglaskom na odgovornost i transparentnost (nova radna grupa)</a:t>
            </a:r>
          </a:p>
          <a:p>
            <a:pPr lvl="0" algn="just"/>
            <a:r>
              <a:rPr lang="x-none" sz="1600" dirty="0" smtClean="0"/>
              <a:t>Odnosom interne revizije sa finansijskom inspekcijom i eksternom revizijom (radna grupa naslednica RIFIX-a) </a:t>
            </a:r>
            <a:endParaRPr lang="hu-HU" sz="1600" dirty="0"/>
          </a:p>
          <a:p>
            <a:pPr lvl="0" algn="just"/>
            <a:r>
              <a:rPr lang="x-none" sz="1600" dirty="0" smtClean="0"/>
              <a:t>Praktičnom primenom revizorskog ciklusa, različitim vrstama i modelima revizije, uključujući IT rešenja (nova radna grupa)</a:t>
            </a:r>
            <a:endParaRPr lang="hu-HU" sz="1600" dirty="0"/>
          </a:p>
          <a:p>
            <a:pPr lvl="0" algn="just"/>
            <a:r>
              <a:rPr lang="x-none" sz="1600" dirty="0" smtClean="0"/>
              <a:t>Izazovima koji se odnose na Centralne harmonizacijske jedinice u različitim fazama reformi </a:t>
            </a:r>
            <a:endParaRPr lang="hu-HU" sz="1600" dirty="0"/>
          </a:p>
          <a:p>
            <a:pPr lvl="0" algn="just"/>
            <a:r>
              <a:rPr lang="x-none" sz="1600" dirty="0" smtClean="0"/>
              <a:t>Promocijom ZPIR, uključujući postojeće proizvode znanja i stečena iskustva u tekućim i prethodno postojećim radnim grupama: Trening i sertifikacija, Kontinuirani profesionalni razvoj, Procena rizika, Osiguranje kvaliteta, Korpus znanja</a:t>
            </a:r>
            <a:endParaRPr lang="hu-HU" sz="1000" b="1" dirty="0" smtClean="0"/>
          </a:p>
          <a:p>
            <a:pPr marL="0" indent="0" algn="just">
              <a:buNone/>
            </a:pPr>
            <a:r>
              <a:rPr lang="x-none" sz="1600" b="1" dirty="0" smtClean="0">
                <a:solidFill>
                  <a:schemeClr val="tx2">
                    <a:lumMod val="60000"/>
                    <a:lumOff val="40000"/>
                  </a:schemeClr>
                </a:solidFill>
              </a:rPr>
              <a:t>Predloženi format događaja: </a:t>
            </a:r>
            <a:endParaRPr lang="hu-HU" sz="1600" b="1" dirty="0">
              <a:solidFill>
                <a:schemeClr val="tx2">
                  <a:lumMod val="60000"/>
                  <a:lumOff val="40000"/>
                </a:schemeClr>
              </a:solidFill>
            </a:endParaRPr>
          </a:p>
          <a:p>
            <a:pPr lvl="0" algn="just"/>
            <a:r>
              <a:rPr lang="en-US" sz="1600" dirty="0" err="1" smtClean="0"/>
              <a:t>Plenar</a:t>
            </a:r>
            <a:r>
              <a:rPr lang="x-none" sz="1600" dirty="0" smtClean="0"/>
              <a:t>ni sastanci, sastanci radnih grupa, tematski sastanci, sastanci Izvršnog odbora i rukovodećih grupa, studijske posete</a:t>
            </a:r>
          </a:p>
          <a:p>
            <a:pPr lvl="0" algn="just"/>
            <a:r>
              <a:rPr lang="x-none" sz="1600" dirty="0" smtClean="0"/>
              <a:t>Promotivne aktivnosti, uključujući podelu postojećih proizvoda znanja (učestvovanje na nacionalnim i međunarodnim konferencijama)</a:t>
            </a:r>
            <a:endParaRPr lang="hu-HU" sz="1600" dirty="0"/>
          </a:p>
          <a:p>
            <a:pPr lvl="0" algn="just"/>
            <a:r>
              <a:rPr lang="hu-HU" sz="1600" dirty="0" smtClean="0"/>
              <a:t>Savetodavne misije kolega iz ZPIR i uzvratne studijske posete (vrste tematskih sastanaka)</a:t>
            </a:r>
            <a:endParaRPr lang="hu-HU" sz="1600" dirty="0"/>
          </a:p>
          <a:p>
            <a:pPr lvl="0" algn="just"/>
            <a:r>
              <a:rPr lang="hu-HU" sz="1600" dirty="0" smtClean="0"/>
              <a:t>Video konferencije, web vođeni seminari (posebno za tematske grupe)</a:t>
            </a:r>
            <a:endParaRPr lang="hu-HU" sz="1600" dirty="0"/>
          </a:p>
        </p:txBody>
      </p:sp>
    </p:spTree>
    <p:extLst>
      <p:ext uri="{BB962C8B-B14F-4D97-AF65-F5344CB8AC3E}">
        <p14:creationId xmlns:p14="http://schemas.microsoft.com/office/powerpoint/2010/main" val="1835778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 számának helye 3"/>
          <p:cNvSpPr>
            <a:spLocks noGrp="1"/>
          </p:cNvSpPr>
          <p:nvPr>
            <p:ph type="sldNum" sz="quarter" idx="12"/>
          </p:nvPr>
        </p:nvSpPr>
        <p:spPr/>
        <p:txBody>
          <a:bodyPr/>
          <a:lstStyle/>
          <a:p>
            <a:fld id="{7B9792E3-0ED1-4636-9AD2-0933D53E70C7}" type="slidenum">
              <a:rPr lang="en-US" smtClean="0"/>
              <a:pPr/>
              <a:t>29</a:t>
            </a:fld>
            <a:endParaRPr lang="en-US" dirty="0"/>
          </a:p>
        </p:txBody>
      </p:sp>
      <p:graphicFrame>
        <p:nvGraphicFramePr>
          <p:cNvPr id="5" name="Táblázat 4"/>
          <p:cNvGraphicFramePr>
            <a:graphicFrameLocks noGrp="1"/>
          </p:cNvGraphicFramePr>
          <p:nvPr>
            <p:extLst>
              <p:ext uri="{D42A27DB-BD31-4B8C-83A1-F6EECF244321}">
                <p14:modId xmlns:p14="http://schemas.microsoft.com/office/powerpoint/2010/main" val="3070091681"/>
              </p:ext>
            </p:extLst>
          </p:nvPr>
        </p:nvGraphicFramePr>
        <p:xfrm>
          <a:off x="457201" y="1031872"/>
          <a:ext cx="8229599" cy="5283629"/>
        </p:xfrm>
        <a:graphic>
          <a:graphicData uri="http://schemas.openxmlformats.org/drawingml/2006/table">
            <a:tbl>
              <a:tblPr>
                <a:tableStyleId>{35758FB7-9AC5-4552-8A53-C91805E547FA}</a:tableStyleId>
              </a:tblPr>
              <a:tblGrid>
                <a:gridCol w="1644083"/>
                <a:gridCol w="1646379"/>
                <a:gridCol w="1646379"/>
                <a:gridCol w="1646379"/>
                <a:gridCol w="1646379"/>
              </a:tblGrid>
              <a:tr h="423708">
                <a:tc>
                  <a:txBody>
                    <a:bodyPr/>
                    <a:lstStyle/>
                    <a:p>
                      <a:pPr algn="ctr" fontAlgn="ctr"/>
                      <a:r>
                        <a:rPr lang="hu-HU" sz="1050" u="none" strike="noStrike" dirty="0" smtClean="0">
                          <a:effectLst/>
                        </a:rPr>
                        <a:t>Zemlja članica </a:t>
                      </a:r>
                      <a:endParaRPr lang="hu-HU" sz="1050" b="0" i="0" u="none" strike="noStrike" dirty="0">
                        <a:solidFill>
                          <a:srgbClr val="000000"/>
                        </a:solidFill>
                        <a:effectLst/>
                        <a:latin typeface="Calibri"/>
                      </a:endParaRPr>
                    </a:p>
                  </a:txBody>
                  <a:tcPr marL="7401" marR="7401" marT="7401" marB="0" anchor="ctr"/>
                </a:tc>
                <a:tc>
                  <a:txBody>
                    <a:bodyPr/>
                    <a:lstStyle/>
                    <a:p>
                      <a:pPr algn="ctr" fontAlgn="ctr"/>
                      <a:r>
                        <a:rPr lang="hu-HU" sz="1050" u="none" strike="noStrike" dirty="0" smtClean="0">
                          <a:effectLst/>
                        </a:rPr>
                        <a:t>Neposredna</a:t>
                      </a:r>
                      <a:r>
                        <a:rPr lang="hu-HU" sz="1050" u="none" strike="noStrike" baseline="0" dirty="0" smtClean="0">
                          <a:effectLst/>
                        </a:rPr>
                        <a:t> vrednost </a:t>
                      </a:r>
                      <a:endParaRPr lang="hu-HU" sz="1050" b="1" i="0" u="none" strike="noStrike" dirty="0">
                        <a:solidFill>
                          <a:srgbClr val="000000"/>
                        </a:solidFill>
                        <a:effectLst/>
                        <a:latin typeface="Calibri"/>
                      </a:endParaRPr>
                    </a:p>
                  </a:txBody>
                  <a:tcPr marL="7401" marR="7401" marT="7401" marB="0" anchor="ctr"/>
                </a:tc>
                <a:tc>
                  <a:txBody>
                    <a:bodyPr/>
                    <a:lstStyle/>
                    <a:p>
                      <a:pPr algn="ctr" fontAlgn="ctr"/>
                      <a:r>
                        <a:rPr lang="hu-HU" sz="1050" u="none" strike="noStrike" dirty="0" smtClean="0">
                          <a:effectLst/>
                        </a:rPr>
                        <a:t>Potencijalna vrednost </a:t>
                      </a:r>
                      <a:endParaRPr lang="hu-HU" sz="1050" b="1" i="0" u="none" strike="noStrike" dirty="0">
                        <a:solidFill>
                          <a:srgbClr val="000000"/>
                        </a:solidFill>
                        <a:effectLst/>
                        <a:latin typeface="Calibri"/>
                      </a:endParaRPr>
                    </a:p>
                  </a:txBody>
                  <a:tcPr marL="7401" marR="7401" marT="7401" marB="0" anchor="ctr"/>
                </a:tc>
                <a:tc>
                  <a:txBody>
                    <a:bodyPr/>
                    <a:lstStyle/>
                    <a:p>
                      <a:pPr algn="ctr" fontAlgn="ctr"/>
                      <a:r>
                        <a:rPr lang="hu-HU" sz="1050" u="none" strike="noStrike" dirty="0" smtClean="0">
                          <a:effectLst/>
                        </a:rPr>
                        <a:t>Primenjena vrednost </a:t>
                      </a:r>
                      <a:endParaRPr lang="hu-HU" sz="1050" b="1" i="0" u="none" strike="noStrike" dirty="0">
                        <a:solidFill>
                          <a:srgbClr val="000000"/>
                        </a:solidFill>
                        <a:effectLst/>
                        <a:latin typeface="Calibri"/>
                      </a:endParaRPr>
                    </a:p>
                  </a:txBody>
                  <a:tcPr marL="7401" marR="7401" marT="7401" marB="0" anchor="ctr"/>
                </a:tc>
                <a:tc>
                  <a:txBody>
                    <a:bodyPr/>
                    <a:lstStyle/>
                    <a:p>
                      <a:pPr algn="ctr" fontAlgn="ctr"/>
                      <a:r>
                        <a:rPr lang="hu-HU" sz="1050" u="none" strike="noStrike" dirty="0" smtClean="0">
                          <a:effectLst/>
                        </a:rPr>
                        <a:t>Ostvarena vrednost </a:t>
                      </a:r>
                      <a:endParaRPr lang="hu-HU" sz="1050" b="1" i="0" u="none" strike="noStrike" dirty="0">
                        <a:solidFill>
                          <a:srgbClr val="000000"/>
                        </a:solidFill>
                        <a:effectLst/>
                        <a:latin typeface="Calibri"/>
                      </a:endParaRPr>
                    </a:p>
                  </a:txBody>
                  <a:tcPr marL="7401" marR="7401" marT="7401" marB="0" anchor="ctr"/>
                </a:tc>
              </a:tr>
              <a:tr h="643092">
                <a:tc rowSpan="2">
                  <a:txBody>
                    <a:bodyPr/>
                    <a:lstStyle/>
                    <a:p>
                      <a:pPr algn="ctr" fontAlgn="ctr"/>
                      <a:r>
                        <a:rPr lang="hu-HU" sz="1050" u="none" strike="noStrike" dirty="0" smtClean="0">
                          <a:effectLst/>
                        </a:rPr>
                        <a:t>Gruzija </a:t>
                      </a:r>
                      <a:endParaRPr lang="hu-HU" sz="1050" b="0" i="0" u="none" strike="noStrike" dirty="0">
                        <a:solidFill>
                          <a:srgbClr val="000000"/>
                        </a:solidFill>
                        <a:effectLst/>
                        <a:latin typeface="Calibri"/>
                      </a:endParaRPr>
                    </a:p>
                  </a:txBody>
                  <a:tcPr marL="7401" marR="7401" marT="7401" marB="0" anchor="ctr"/>
                </a:tc>
                <a:tc rowSpan="2">
                  <a:txBody>
                    <a:bodyPr/>
                    <a:lstStyle/>
                    <a:p>
                      <a:pPr algn="ctr" fontAlgn="ctr"/>
                      <a:r>
                        <a:rPr lang="x-none" sz="1050" u="none" strike="noStrike" dirty="0" smtClean="0">
                          <a:effectLst/>
                        </a:rPr>
                        <a:t>Korišćenje kontakata</a:t>
                      </a:r>
                      <a:r>
                        <a:rPr lang="fr-FR" sz="1050" u="none" strike="noStrike" dirty="0" smtClean="0">
                          <a:effectLst/>
                        </a:rPr>
                        <a:t>, </a:t>
                      </a:r>
                      <a:r>
                        <a:rPr lang="fr-FR" sz="1050" u="none" strike="noStrike" dirty="0">
                          <a:effectLst/>
                        </a:rPr>
                        <a:t>Jean-Pierre, </a:t>
                      </a:r>
                      <a:r>
                        <a:rPr lang="fr-FR" sz="1050" u="none" strike="noStrike" dirty="0" err="1">
                          <a:effectLst/>
                        </a:rPr>
                        <a:t>Joop</a:t>
                      </a:r>
                      <a:r>
                        <a:rPr lang="fr-FR" sz="1050" u="none" strike="noStrike" dirty="0">
                          <a:effectLst/>
                        </a:rPr>
                        <a:t> </a:t>
                      </a:r>
                      <a:r>
                        <a:rPr lang="fr-FR" sz="1050" u="none" strike="noStrike" dirty="0" err="1">
                          <a:effectLst/>
                        </a:rPr>
                        <a:t>Vrolik</a:t>
                      </a:r>
                      <a:r>
                        <a:rPr lang="fr-FR" sz="1050" u="none" strike="noStrike" dirty="0">
                          <a:effectLst/>
                        </a:rPr>
                        <a:t>, </a:t>
                      </a:r>
                      <a:r>
                        <a:rPr lang="x-none" sz="1050" u="none" strike="noStrike" dirty="0" smtClean="0">
                          <a:effectLst/>
                        </a:rPr>
                        <a:t>itd</a:t>
                      </a:r>
                      <a:r>
                        <a:rPr lang="fr-FR" sz="1050" u="none" strike="noStrike" dirty="0" smtClean="0">
                          <a:effectLst/>
                        </a:rPr>
                        <a:t>.</a:t>
                      </a:r>
                      <a:endParaRPr lang="fr-FR" sz="1050" b="0" i="0" u="none" strike="noStrike" dirty="0">
                        <a:solidFill>
                          <a:srgbClr val="000000"/>
                        </a:solidFill>
                        <a:effectLst/>
                        <a:latin typeface="Calibri"/>
                      </a:endParaRPr>
                    </a:p>
                  </a:txBody>
                  <a:tcPr marL="7401" marR="7401" marT="7401" marB="0" anchor="ctr"/>
                </a:tc>
                <a:tc>
                  <a:txBody>
                    <a:bodyPr/>
                    <a:lstStyle/>
                    <a:p>
                      <a:pPr algn="ctr" fontAlgn="ctr"/>
                      <a:r>
                        <a:rPr lang="hu-HU" sz="1050" u="none" strike="noStrike" dirty="0" smtClean="0">
                          <a:effectLst/>
                        </a:rPr>
                        <a:t>Korišćenje:</a:t>
                      </a:r>
                      <a:endParaRPr lang="hu-HU" sz="1050" b="0" i="0" u="none" strike="noStrike" dirty="0">
                        <a:solidFill>
                          <a:srgbClr val="000000"/>
                        </a:solidFill>
                        <a:effectLst/>
                        <a:latin typeface="Calibri"/>
                      </a:endParaRPr>
                    </a:p>
                  </a:txBody>
                  <a:tcPr marL="7401" marR="7401" marT="7401" marB="0" anchor="ctr"/>
                </a:tc>
                <a:tc>
                  <a:txBody>
                    <a:bodyPr/>
                    <a:lstStyle/>
                    <a:p>
                      <a:pPr algn="ctr" fontAlgn="ctr"/>
                      <a:r>
                        <a:rPr lang="x-none" sz="1050" u="none" strike="noStrike" dirty="0" smtClean="0">
                          <a:effectLst/>
                        </a:rPr>
                        <a:t>Priručnik interne revizije je u potpunosti usklađen</a:t>
                      </a:r>
                      <a:r>
                        <a:rPr lang="x-none" sz="1050" u="none" strike="noStrike" baseline="0" dirty="0" smtClean="0">
                          <a:effectLst/>
                        </a:rPr>
                        <a:t> sa proizvodima znanja</a:t>
                      </a:r>
                      <a:r>
                        <a:rPr lang="en-US" sz="1050" u="none" strike="noStrike" dirty="0" smtClean="0">
                          <a:effectLst/>
                        </a:rPr>
                        <a:t>;</a:t>
                      </a:r>
                      <a:endParaRPr lang="en-US" sz="1050" b="0" i="0" u="none" strike="noStrike" dirty="0">
                        <a:solidFill>
                          <a:srgbClr val="000000"/>
                        </a:solidFill>
                        <a:effectLst/>
                        <a:latin typeface="Calibri"/>
                      </a:endParaRPr>
                    </a:p>
                  </a:txBody>
                  <a:tcPr marL="7401" marR="7401" marT="7401" marB="0" anchor="ctr"/>
                </a:tc>
                <a:tc rowSpan="2">
                  <a:txBody>
                    <a:bodyPr/>
                    <a:lstStyle/>
                    <a:p>
                      <a:pPr algn="ctr" fontAlgn="ctr"/>
                      <a:r>
                        <a:rPr lang="hu-HU" sz="1050" u="none" strike="noStrike" dirty="0">
                          <a:effectLst/>
                        </a:rPr>
                        <a:t> </a:t>
                      </a:r>
                      <a:endParaRPr lang="hu-HU" sz="1050" b="0" i="0" u="none" strike="noStrike" dirty="0">
                        <a:solidFill>
                          <a:srgbClr val="000000"/>
                        </a:solidFill>
                        <a:effectLst/>
                        <a:latin typeface="Calibri"/>
                      </a:endParaRPr>
                    </a:p>
                  </a:txBody>
                  <a:tcPr marL="7401" marR="7401" marT="7401" marB="0" anchor="ctr"/>
                </a:tc>
              </a:tr>
              <a:tr h="615387">
                <a:tc vMerge="1">
                  <a:txBody>
                    <a:bodyPr/>
                    <a:lstStyle/>
                    <a:p>
                      <a:endParaRPr lang="hu-HU"/>
                    </a:p>
                  </a:txBody>
                  <a:tcPr/>
                </a:tc>
                <a:tc vMerge="1">
                  <a:txBody>
                    <a:bodyPr/>
                    <a:lstStyle/>
                    <a:p>
                      <a:endParaRPr lang="hu-HU"/>
                    </a:p>
                  </a:txBody>
                  <a:tcPr/>
                </a:tc>
                <a:tc>
                  <a:txBody>
                    <a:bodyPr/>
                    <a:lstStyle/>
                    <a:p>
                      <a:pPr algn="ctr" fontAlgn="ctr"/>
                      <a:r>
                        <a:rPr lang="x-none" sz="1050" u="none" strike="noStrike" dirty="0" smtClean="0">
                          <a:effectLst/>
                        </a:rPr>
                        <a:t>Studija slučaja procene rizika;</a:t>
                      </a:r>
                      <a:r>
                        <a:rPr lang="en-US" sz="1050" u="none" strike="noStrike" dirty="0" smtClean="0">
                          <a:effectLst/>
                        </a:rPr>
                        <a:t> </a:t>
                      </a:r>
                      <a:r>
                        <a:rPr lang="x-none" sz="1050" u="none" strike="noStrike" dirty="0" smtClean="0">
                          <a:effectLst/>
                        </a:rPr>
                        <a:t>vodič</a:t>
                      </a:r>
                      <a:r>
                        <a:rPr lang="x-none" sz="1050" u="none" strike="noStrike" baseline="0" dirty="0" smtClean="0">
                          <a:effectLst/>
                        </a:rPr>
                        <a:t> za trening i sertifikaciju i procenu kvaliteta </a:t>
                      </a:r>
                      <a:endParaRPr lang="en-US" sz="1050" b="0" i="0" u="none" strike="noStrike" dirty="0">
                        <a:solidFill>
                          <a:srgbClr val="000000"/>
                        </a:solidFill>
                        <a:effectLst/>
                        <a:latin typeface="Calibri"/>
                      </a:endParaRPr>
                    </a:p>
                  </a:txBody>
                  <a:tcPr marL="7401" marR="7401" marT="7401" marB="0" anchor="ctr"/>
                </a:tc>
                <a:tc>
                  <a:txBody>
                    <a:bodyPr/>
                    <a:lstStyle/>
                    <a:p>
                      <a:pPr algn="ctr" fontAlgn="ctr"/>
                      <a:r>
                        <a:rPr lang="x-none" sz="1050" u="none" strike="noStrike" dirty="0" smtClean="0">
                          <a:effectLst/>
                        </a:rPr>
                        <a:t>Studija slučaja predstavljena</a:t>
                      </a:r>
                      <a:r>
                        <a:rPr lang="x-none" sz="1050" u="none" strike="noStrike" baseline="0" dirty="0" smtClean="0">
                          <a:effectLst/>
                        </a:rPr>
                        <a:t> na plenarnom sastanku 2013. godine</a:t>
                      </a:r>
                      <a:r>
                        <a:rPr lang="en-US" sz="1050" u="none" strike="noStrike" dirty="0" smtClean="0">
                          <a:effectLst/>
                        </a:rPr>
                        <a:t>;</a:t>
                      </a:r>
                      <a:endParaRPr lang="en-US" sz="1050" b="0" i="0" u="none" strike="noStrike" dirty="0">
                        <a:solidFill>
                          <a:srgbClr val="000000"/>
                        </a:solidFill>
                        <a:effectLst/>
                        <a:latin typeface="Calibri"/>
                      </a:endParaRPr>
                    </a:p>
                  </a:txBody>
                  <a:tcPr marL="7401" marR="7401" marT="7401" marB="0" anchor="ctr"/>
                </a:tc>
                <a:tc vMerge="1">
                  <a:txBody>
                    <a:bodyPr/>
                    <a:lstStyle/>
                    <a:p>
                      <a:endParaRPr lang="hu-HU"/>
                    </a:p>
                  </a:txBody>
                  <a:tcPr/>
                </a:tc>
              </a:tr>
              <a:tr h="1210596">
                <a:tc rowSpan="2">
                  <a:txBody>
                    <a:bodyPr/>
                    <a:lstStyle/>
                    <a:p>
                      <a:pPr algn="ctr" fontAlgn="ctr"/>
                      <a:r>
                        <a:rPr lang="hu-HU" sz="1050" u="none" strike="noStrike" dirty="0" smtClean="0">
                          <a:effectLst/>
                        </a:rPr>
                        <a:t>Moldavija </a:t>
                      </a:r>
                      <a:endParaRPr lang="hu-HU" sz="1050" b="0" i="0" u="none" strike="noStrike" dirty="0">
                        <a:solidFill>
                          <a:srgbClr val="000000"/>
                        </a:solidFill>
                        <a:effectLst/>
                        <a:latin typeface="Calibri"/>
                      </a:endParaRPr>
                    </a:p>
                  </a:txBody>
                  <a:tcPr marL="7401" marR="7401" marT="7401" marB="0" anchor="ctr"/>
                </a:tc>
                <a:tc rowSpan="2">
                  <a:txBody>
                    <a:bodyPr/>
                    <a:lstStyle/>
                    <a:p>
                      <a:pPr algn="ctr" fontAlgn="ctr"/>
                      <a:r>
                        <a:rPr lang="x-none" sz="1050" u="none" strike="noStrike" dirty="0" smtClean="0">
                          <a:effectLst/>
                        </a:rPr>
                        <a:t>Korišćenje kontakata</a:t>
                      </a:r>
                      <a:r>
                        <a:rPr lang="en-US" sz="1050" u="none" strike="noStrike" dirty="0" smtClean="0">
                          <a:effectLst/>
                        </a:rPr>
                        <a:t>, </a:t>
                      </a:r>
                      <a:r>
                        <a:rPr lang="en-US" sz="1050" u="none" strike="noStrike" dirty="0">
                          <a:effectLst/>
                        </a:rPr>
                        <a:t>Manfred </a:t>
                      </a:r>
                      <a:r>
                        <a:rPr lang="x-none" sz="1050" u="none" strike="noStrike" dirty="0" smtClean="0">
                          <a:effectLst/>
                        </a:rPr>
                        <a:t>i</a:t>
                      </a:r>
                      <a:r>
                        <a:rPr lang="en-US" sz="1050" u="none" strike="noStrike" dirty="0" smtClean="0">
                          <a:effectLst/>
                        </a:rPr>
                        <a:t> </a:t>
                      </a:r>
                      <a:r>
                        <a:rPr lang="en-US" sz="1050" u="none" strike="noStrike" dirty="0" err="1">
                          <a:effectLst/>
                        </a:rPr>
                        <a:t>Ruslana</a:t>
                      </a:r>
                      <a:endParaRPr lang="en-US" sz="1050" b="0" i="0" u="none" strike="noStrike" dirty="0">
                        <a:solidFill>
                          <a:srgbClr val="000000"/>
                        </a:solidFill>
                        <a:effectLst/>
                        <a:latin typeface="Calibri"/>
                      </a:endParaRPr>
                    </a:p>
                  </a:txBody>
                  <a:tcPr marL="7401" marR="7401" marT="7401" marB="0" anchor="ctr"/>
                </a:tc>
                <a:tc>
                  <a:txBody>
                    <a:bodyPr/>
                    <a:lstStyle/>
                    <a:p>
                      <a:pPr algn="ctr" fontAlgn="ctr"/>
                      <a:r>
                        <a:rPr lang="x-none" sz="1050" u="none" strike="noStrike" dirty="0" smtClean="0">
                          <a:effectLst/>
                        </a:rPr>
                        <a:t>Deljenje iskustava tokom studijske posete</a:t>
                      </a:r>
                      <a:r>
                        <a:rPr lang="en-US" sz="1050" u="none" strike="noStrike" dirty="0" smtClean="0">
                          <a:effectLst/>
                        </a:rPr>
                        <a:t>;</a:t>
                      </a:r>
                      <a:endParaRPr lang="en-US" sz="1050" b="0" i="0" u="none" strike="noStrike" dirty="0">
                        <a:solidFill>
                          <a:srgbClr val="000000"/>
                        </a:solidFill>
                        <a:effectLst/>
                        <a:latin typeface="Calibri"/>
                      </a:endParaRPr>
                    </a:p>
                  </a:txBody>
                  <a:tcPr marL="7401" marR="7401" marT="7401" marB="0" anchor="ctr"/>
                </a:tc>
                <a:tc>
                  <a:txBody>
                    <a:bodyPr/>
                    <a:lstStyle/>
                    <a:p>
                      <a:pPr marL="228600" indent="-228600" algn="ctr" fontAlgn="ctr">
                        <a:buAutoNum type="arabicPeriod"/>
                      </a:pPr>
                      <a:r>
                        <a:rPr lang="x-none" sz="1050" u="none" strike="noStrike" dirty="0" smtClean="0">
                          <a:effectLst/>
                        </a:rPr>
                        <a:t>Studija slučaja na osnovu obrasca za procenu rizika</a:t>
                      </a:r>
                      <a:r>
                        <a:rPr lang="x-none" sz="1050" u="none" strike="noStrike" baseline="0" dirty="0" smtClean="0">
                          <a:effectLst/>
                        </a:rPr>
                        <a:t> u procesu obuka internih revizora; nakon treninga je napravljen izveštaj o oceni kojim se pokazalo da su ostvareni trenizi bili visoko cenjeni </a:t>
                      </a:r>
                      <a:endParaRPr lang="en-US" sz="1050" b="0" i="0" u="none" strike="noStrike" dirty="0">
                        <a:solidFill>
                          <a:srgbClr val="000000"/>
                        </a:solidFill>
                        <a:effectLst/>
                        <a:latin typeface="Calibri"/>
                      </a:endParaRPr>
                    </a:p>
                  </a:txBody>
                  <a:tcPr marL="7401" marR="7401" marT="7401" marB="0" anchor="ct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x-none" sz="1050" u="none" strike="noStrike" dirty="0" smtClean="0">
                          <a:effectLst/>
                        </a:rPr>
                        <a:t>Nakon treninga je pripremljen izveštaj o oceni </a:t>
                      </a:r>
                      <a:r>
                        <a:rPr lang="x-none" sz="1050" u="none" strike="noStrike" baseline="0" dirty="0" smtClean="0">
                          <a:effectLst/>
                        </a:rPr>
                        <a:t>kojim se pokazalo da su ostvareni trenizi bili visoko cenjeni </a:t>
                      </a:r>
                      <a:endParaRPr lang="en-US" sz="1050" b="0" i="0" u="none" strike="noStrike" dirty="0" smtClean="0">
                        <a:solidFill>
                          <a:srgbClr val="000000"/>
                        </a:solidFill>
                        <a:effectLst/>
                        <a:latin typeface="+mn-lt"/>
                      </a:endParaRPr>
                    </a:p>
                  </a:txBody>
                  <a:tcPr marL="7401" marR="7401" marT="7401" marB="0" anchor="ctr"/>
                </a:tc>
              </a:tr>
              <a:tr h="1018919">
                <a:tc vMerge="1">
                  <a:txBody>
                    <a:bodyPr/>
                    <a:lstStyle/>
                    <a:p>
                      <a:endParaRPr lang="hu-HU"/>
                    </a:p>
                  </a:txBody>
                  <a:tcPr/>
                </a:tc>
                <a:tc vMerge="1">
                  <a:txBody>
                    <a:bodyPr/>
                    <a:lstStyle/>
                    <a:p>
                      <a:endParaRPr lang="hu-HU"/>
                    </a:p>
                  </a:txBody>
                  <a:tcPr/>
                </a:tc>
                <a:tc>
                  <a:txBody>
                    <a:bodyPr/>
                    <a:lstStyle/>
                    <a:p>
                      <a:pPr algn="ctr" fontAlgn="ctr"/>
                      <a:r>
                        <a:rPr lang="en-US" sz="1050" u="none" strike="noStrike" dirty="0" smtClean="0">
                          <a:effectLst/>
                        </a:rPr>
                        <a:t>Mold</a:t>
                      </a:r>
                      <a:r>
                        <a:rPr lang="x-none" sz="1050" u="none" strike="noStrike" dirty="0" smtClean="0">
                          <a:effectLst/>
                        </a:rPr>
                        <a:t>avija je u fazi razvoja sistema eksterne</a:t>
                      </a:r>
                      <a:r>
                        <a:rPr lang="x-none" sz="1050" u="none" strike="noStrike" baseline="0" dirty="0" smtClean="0">
                          <a:effectLst/>
                        </a:rPr>
                        <a:t> procene kvaliteta IR i ima nameru da koristi proizvode koje je razvila mreža PEMPAL-a </a:t>
                      </a:r>
                      <a:endParaRPr lang="x-none" sz="1050" u="none" strike="noStrike" dirty="0" smtClean="0">
                        <a:effectLst/>
                      </a:endParaRPr>
                    </a:p>
                  </a:txBody>
                  <a:tcPr marL="7401" marR="7401" marT="7401" marB="0" anchor="ctr"/>
                </a:tc>
                <a:tc>
                  <a:txBody>
                    <a:bodyPr/>
                    <a:lstStyle/>
                    <a:p>
                      <a:pPr algn="ctr" fontAlgn="ctr"/>
                      <a:r>
                        <a:rPr lang="en-US" sz="1050" u="none" strike="noStrike" dirty="0">
                          <a:effectLst/>
                        </a:rPr>
                        <a:t>2. </a:t>
                      </a:r>
                      <a:r>
                        <a:rPr lang="x-none" sz="1050" u="none" strike="noStrike" dirty="0" smtClean="0">
                          <a:effectLst/>
                        </a:rPr>
                        <a:t>Od grupe za trening i sertifikaciju je naučeno</a:t>
                      </a:r>
                      <a:r>
                        <a:rPr lang="x-none" sz="1050" u="none" strike="noStrike" baseline="0" dirty="0" smtClean="0">
                          <a:effectLst/>
                        </a:rPr>
                        <a:t> o osnovnim principima, kako uvesti program sertifikacije u Moldaviji</a:t>
                      </a:r>
                      <a:r>
                        <a:rPr lang="en-US" sz="1050" u="none" strike="noStrike" dirty="0" smtClean="0">
                          <a:effectLst/>
                        </a:rPr>
                        <a:t>;</a:t>
                      </a:r>
                      <a:endParaRPr lang="en-US" sz="1050" b="0" i="0" u="none" strike="noStrike" dirty="0">
                        <a:solidFill>
                          <a:srgbClr val="000000"/>
                        </a:solidFill>
                        <a:effectLst/>
                        <a:latin typeface="Calibri"/>
                      </a:endParaRPr>
                    </a:p>
                  </a:txBody>
                  <a:tcPr marL="7401" marR="7401" marT="7401" marB="0" anchor="ctr"/>
                </a:tc>
                <a:tc vMerge="1">
                  <a:txBody>
                    <a:bodyPr/>
                    <a:lstStyle/>
                    <a:p>
                      <a:endParaRPr lang="hu-HU"/>
                    </a:p>
                  </a:txBody>
                  <a:tcPr/>
                </a:tc>
              </a:tr>
              <a:tr h="403532">
                <a:tc rowSpan="2">
                  <a:txBody>
                    <a:bodyPr/>
                    <a:lstStyle/>
                    <a:p>
                      <a:pPr algn="ctr" fontAlgn="ctr"/>
                      <a:r>
                        <a:rPr lang="hu-HU" sz="1050" u="none" strike="noStrike" dirty="0" smtClean="0">
                          <a:effectLst/>
                        </a:rPr>
                        <a:t>Mađarska </a:t>
                      </a:r>
                      <a:endParaRPr lang="hu-HU" sz="1050" b="0" i="0" u="none" strike="noStrike" dirty="0">
                        <a:solidFill>
                          <a:srgbClr val="000000"/>
                        </a:solidFill>
                        <a:effectLst/>
                        <a:latin typeface="Calibri"/>
                      </a:endParaRPr>
                    </a:p>
                  </a:txBody>
                  <a:tcPr marL="7401" marR="7401" marT="7401" marB="0" anchor="ctr"/>
                </a:tc>
                <a:tc rowSpan="2">
                  <a:txBody>
                    <a:bodyPr/>
                    <a:lstStyle/>
                    <a:p>
                      <a:pPr algn="ctr" fontAlgn="ctr"/>
                      <a:r>
                        <a:rPr lang="x-none" sz="1050" u="none" strike="noStrike" dirty="0" smtClean="0">
                          <a:effectLst/>
                        </a:rPr>
                        <a:t>Deljenje iskustava, izgradnja biliskih profesionalnih veza sa ostalim CHJ</a:t>
                      </a:r>
                      <a:endParaRPr lang="en-US" sz="1050" b="0" i="0" u="none" strike="noStrike" dirty="0">
                        <a:solidFill>
                          <a:srgbClr val="000000"/>
                        </a:solidFill>
                        <a:effectLst/>
                        <a:latin typeface="Calibri"/>
                      </a:endParaRPr>
                    </a:p>
                  </a:txBody>
                  <a:tcPr marL="7401" marR="7401" marT="7401" marB="0" anchor="ctr"/>
                </a:tc>
                <a:tc rowSpan="2">
                  <a:txBody>
                    <a:bodyPr/>
                    <a:lstStyle/>
                    <a:p>
                      <a:pPr algn="ctr" fontAlgn="ctr"/>
                      <a:r>
                        <a:rPr lang="x-none" sz="1050" u="none" strike="noStrike" dirty="0" smtClean="0">
                          <a:effectLst/>
                        </a:rPr>
                        <a:t>Mađarski primer programa treninga i sertifikacije je upoređen sa rezultatima radne grupe za trening i certifikaciju ZPIR, te su otkrivene oblasti za unapređenje</a:t>
                      </a:r>
                      <a:r>
                        <a:rPr lang="en-US" sz="1050" u="none" strike="noStrike" dirty="0" smtClean="0">
                          <a:effectLst/>
                        </a:rPr>
                        <a:t>;</a:t>
                      </a:r>
                      <a:endParaRPr lang="en-US" sz="1050" b="0" i="0" u="none" strike="noStrike" dirty="0">
                        <a:solidFill>
                          <a:srgbClr val="000000"/>
                        </a:solidFill>
                        <a:effectLst/>
                        <a:latin typeface="Calibri"/>
                      </a:endParaRPr>
                    </a:p>
                  </a:txBody>
                  <a:tcPr marL="7401" marR="7401" marT="7401" marB="0" anchor="ctr"/>
                </a:tc>
                <a:tc>
                  <a:txBody>
                    <a:bodyPr/>
                    <a:lstStyle/>
                    <a:p>
                      <a:pPr algn="ctr" fontAlgn="ctr"/>
                      <a:r>
                        <a:rPr lang="en-US" sz="1050" u="none" strike="noStrike" dirty="0">
                          <a:effectLst/>
                        </a:rPr>
                        <a:t>1. </a:t>
                      </a:r>
                      <a:r>
                        <a:rPr lang="x-none" sz="1050" u="none" strike="noStrike" dirty="0" smtClean="0">
                          <a:effectLst/>
                        </a:rPr>
                        <a:t>Studija slučaja za procenu rizika je korišćena za potrebe održavanja  dvodnevnog treninga</a:t>
                      </a:r>
                      <a:r>
                        <a:rPr lang="en-US" sz="1050" u="none" strike="noStrike" dirty="0" smtClean="0">
                          <a:effectLst/>
                        </a:rPr>
                        <a:t>;</a:t>
                      </a:r>
                      <a:endParaRPr lang="en-US" sz="1050" b="0" i="0" u="none" strike="noStrike" dirty="0">
                        <a:solidFill>
                          <a:srgbClr val="000000"/>
                        </a:solidFill>
                        <a:effectLst/>
                        <a:latin typeface="Calibri"/>
                      </a:endParaRPr>
                    </a:p>
                  </a:txBody>
                  <a:tcPr marL="7401" marR="7401" marT="7401" marB="0" anchor="ctr"/>
                </a:tc>
                <a:tc rowSpan="2">
                  <a:txBody>
                    <a:bodyPr/>
                    <a:lstStyle/>
                    <a:p>
                      <a:pPr algn="ctr" fontAlgn="ctr"/>
                      <a:r>
                        <a:rPr lang="en-US" sz="1050" u="none" strike="noStrike" dirty="0" smtClean="0">
                          <a:effectLst/>
                        </a:rPr>
                        <a:t>Intern</a:t>
                      </a:r>
                      <a:r>
                        <a:rPr lang="x-none" sz="1050" u="none" strike="noStrike" dirty="0" smtClean="0">
                          <a:effectLst/>
                        </a:rPr>
                        <a:t>i revizori, rukovodioci organizacija su prošli kroz trening program </a:t>
                      </a:r>
                      <a:r>
                        <a:rPr lang="en-US" sz="1050" u="none" strike="noStrike" dirty="0" smtClean="0">
                          <a:effectLst/>
                        </a:rPr>
                        <a:t>(</a:t>
                      </a:r>
                      <a:r>
                        <a:rPr lang="en-US" sz="1050" u="none" strike="noStrike" dirty="0">
                          <a:effectLst/>
                        </a:rPr>
                        <a:t>96 </a:t>
                      </a:r>
                      <a:r>
                        <a:rPr lang="x-none" sz="1050" u="none" strike="noStrike" dirty="0" smtClean="0">
                          <a:effectLst/>
                        </a:rPr>
                        <a:t>lica u prvoj godini</a:t>
                      </a:r>
                      <a:r>
                        <a:rPr lang="en-US" sz="1050" u="none" strike="noStrike" dirty="0" smtClean="0">
                          <a:effectLst/>
                        </a:rPr>
                        <a:t>), </a:t>
                      </a:r>
                      <a:r>
                        <a:rPr lang="x-none" sz="1050" u="none" strike="noStrike" smtClean="0">
                          <a:effectLst/>
                        </a:rPr>
                        <a:t>a dobijene </a:t>
                      </a:r>
                      <a:r>
                        <a:rPr lang="x-none" sz="1050" u="none" strike="noStrike" dirty="0" smtClean="0">
                          <a:effectLst/>
                        </a:rPr>
                        <a:t>povratne informacije su bile vrlo dobre sa prosečnom ocenom </a:t>
                      </a:r>
                      <a:r>
                        <a:rPr lang="en-US" sz="1050" u="none" strike="noStrike" dirty="0" smtClean="0">
                          <a:effectLst/>
                        </a:rPr>
                        <a:t>4</a:t>
                      </a:r>
                      <a:r>
                        <a:rPr lang="x-none" sz="1050" u="none" strike="noStrike" dirty="0" smtClean="0">
                          <a:effectLst/>
                        </a:rPr>
                        <a:t>,</a:t>
                      </a:r>
                      <a:r>
                        <a:rPr lang="en-US" sz="1050" u="none" strike="noStrike" dirty="0" smtClean="0">
                          <a:effectLst/>
                        </a:rPr>
                        <a:t>8 </a:t>
                      </a:r>
                      <a:r>
                        <a:rPr lang="x-none" sz="1050" u="none" strike="noStrike" dirty="0" smtClean="0">
                          <a:effectLst/>
                        </a:rPr>
                        <a:t>od </a:t>
                      </a:r>
                      <a:r>
                        <a:rPr lang="en-US" sz="1050" u="none" strike="noStrike" dirty="0" smtClean="0">
                          <a:effectLst/>
                        </a:rPr>
                        <a:t>5</a:t>
                      </a:r>
                      <a:r>
                        <a:rPr lang="en-US" sz="1050" u="none" strike="noStrike" dirty="0">
                          <a:effectLst/>
                        </a:rPr>
                        <a:t>.</a:t>
                      </a:r>
                      <a:endParaRPr lang="en-US" sz="1050" b="0" i="0" u="none" strike="noStrike" dirty="0">
                        <a:solidFill>
                          <a:srgbClr val="000000"/>
                        </a:solidFill>
                        <a:effectLst/>
                        <a:latin typeface="Calibri"/>
                      </a:endParaRPr>
                    </a:p>
                  </a:txBody>
                  <a:tcPr marL="7401" marR="7401" marT="7401" marB="0" anchor="ctr"/>
                </a:tc>
              </a:tr>
              <a:tr h="615387">
                <a:tc vMerge="1">
                  <a:txBody>
                    <a:bodyPr/>
                    <a:lstStyle/>
                    <a:p>
                      <a:endParaRPr lang="hu-HU"/>
                    </a:p>
                  </a:txBody>
                  <a:tcPr/>
                </a:tc>
                <a:tc vMerge="1">
                  <a:txBody>
                    <a:bodyPr/>
                    <a:lstStyle/>
                    <a:p>
                      <a:endParaRPr lang="hu-HU"/>
                    </a:p>
                  </a:txBody>
                  <a:tcPr/>
                </a:tc>
                <a:tc vMerge="1">
                  <a:txBody>
                    <a:bodyPr/>
                    <a:lstStyle/>
                    <a:p>
                      <a:endParaRPr lang="hu-HU"/>
                    </a:p>
                  </a:txBody>
                  <a:tcPr/>
                </a:tc>
                <a:tc>
                  <a:txBody>
                    <a:bodyPr/>
                    <a:lstStyle/>
                    <a:p>
                      <a:pPr algn="ctr" fontAlgn="ctr"/>
                      <a:r>
                        <a:rPr lang="en-US" sz="1050" u="none" strike="noStrike" dirty="0">
                          <a:effectLst/>
                        </a:rPr>
                        <a:t>2. </a:t>
                      </a:r>
                      <a:r>
                        <a:rPr lang="x-none" sz="1050" u="none" strike="noStrike" dirty="0" smtClean="0">
                          <a:effectLst/>
                        </a:rPr>
                        <a:t>Priručnik interne revizije i Vodič za procenu rizika su korišćeni za unapređenja</a:t>
                      </a:r>
                      <a:r>
                        <a:rPr lang="x-none" sz="1050" u="none" strike="noStrike" baseline="0" dirty="0" smtClean="0">
                          <a:effectLst/>
                        </a:rPr>
                        <a:t> Priručnika</a:t>
                      </a:r>
                      <a:r>
                        <a:rPr lang="en-US" sz="1050" u="none" strike="noStrike" dirty="0" smtClean="0">
                          <a:effectLst/>
                        </a:rPr>
                        <a:t>;</a:t>
                      </a:r>
                      <a:endParaRPr lang="en-US" sz="1050" b="0" i="0" u="none" strike="noStrike" dirty="0">
                        <a:solidFill>
                          <a:srgbClr val="000000"/>
                        </a:solidFill>
                        <a:effectLst/>
                        <a:latin typeface="Calibri"/>
                      </a:endParaRPr>
                    </a:p>
                  </a:txBody>
                  <a:tcPr marL="7401" marR="7401" marT="7401" marB="0" anchor="ctr"/>
                </a:tc>
                <a:tc vMerge="1">
                  <a:txBody>
                    <a:bodyPr/>
                    <a:lstStyle/>
                    <a:p>
                      <a:endParaRPr lang="hu-HU"/>
                    </a:p>
                  </a:txBody>
                  <a:tcPr/>
                </a:tc>
              </a:tr>
            </a:tbl>
          </a:graphicData>
        </a:graphic>
      </p:graphicFrame>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650" y="139700"/>
            <a:ext cx="1114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Заголовок 1"/>
          <p:cNvSpPr txBox="1">
            <a:spLocks/>
          </p:cNvSpPr>
          <p:nvPr/>
        </p:nvSpPr>
        <p:spPr>
          <a:xfrm>
            <a:off x="524256" y="381000"/>
            <a:ext cx="8229600" cy="6858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sz="2400" b="1" i="1" dirty="0" smtClean="0">
                <a:solidFill>
                  <a:srgbClr val="FF0000"/>
                </a:solidFill>
              </a:rPr>
              <a:t>NOVA METODOLOGIJA DETEKTOVANJA VREDNOSTI </a:t>
            </a:r>
            <a:endParaRPr lang="en-US" sz="2400" b="1" i="1" dirty="0" smtClean="0">
              <a:solidFill>
                <a:srgbClr val="FF0000"/>
              </a:solidFill>
            </a:endParaRPr>
          </a:p>
          <a:p>
            <a:r>
              <a:rPr lang="x-none" sz="2400" b="1" i="1" dirty="0" smtClean="0">
                <a:solidFill>
                  <a:srgbClr val="FF0000"/>
                </a:solidFill>
              </a:rPr>
              <a:t>Izvod iz naše baze podataka </a:t>
            </a:r>
            <a:r>
              <a:rPr lang="hu-HU" sz="2400" b="1" i="1" dirty="0" smtClean="0">
                <a:solidFill>
                  <a:srgbClr val="FF0000"/>
                </a:solidFill>
              </a:rPr>
              <a:t> </a:t>
            </a:r>
            <a:endParaRPr lang="ru-RU" sz="2400" dirty="0">
              <a:solidFill>
                <a:srgbClr val="FF0000"/>
              </a:solidFill>
            </a:endParaRPr>
          </a:p>
        </p:txBody>
      </p:sp>
      <p:pic>
        <p:nvPicPr>
          <p:cNvPr id="8" name="Рисунок 518"/>
          <p:cNvPicPr/>
          <p:nvPr/>
        </p:nvPicPr>
        <p:blipFill>
          <a:blip r:embed="rId3">
            <a:extLst>
              <a:ext uri="{28A0092B-C50C-407E-A947-70E740481C1C}">
                <a14:useLocalDpi xmlns:a14="http://schemas.microsoft.com/office/drawing/2010/main" val="0"/>
              </a:ext>
            </a:extLst>
          </a:blip>
          <a:srcRect b="42677"/>
          <a:stretch>
            <a:fillRect/>
          </a:stretch>
        </p:blipFill>
        <p:spPr bwMode="auto">
          <a:xfrm>
            <a:off x="0" y="6324600"/>
            <a:ext cx="9144000" cy="609600"/>
          </a:xfrm>
          <a:prstGeom prst="rect">
            <a:avLst/>
          </a:prstGeom>
          <a:noFill/>
          <a:ln>
            <a:noFill/>
          </a:ln>
        </p:spPr>
      </p:pic>
    </p:spTree>
    <p:extLst>
      <p:ext uri="{BB962C8B-B14F-4D97-AF65-F5344CB8AC3E}">
        <p14:creationId xmlns:p14="http://schemas.microsoft.com/office/powerpoint/2010/main" val="2938628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3"/>
          <p:cNvSpPr>
            <a:spLocks noChangeArrowheads="1"/>
          </p:cNvSpPr>
          <p:nvPr/>
        </p:nvSpPr>
        <p:spPr bwMode="auto">
          <a:xfrm>
            <a:off x="590550" y="2420938"/>
            <a:ext cx="1657350" cy="1800225"/>
          </a:xfrm>
          <a:prstGeom prst="roundRect">
            <a:avLst>
              <a:gd name="adj" fmla="val 16667"/>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lang="x-none" altLang="en-US" b="1" dirty="0" smtClean="0">
                <a:solidFill>
                  <a:schemeClr val="bg1"/>
                </a:solidFill>
                <a:cs typeface="Arial" charset="0"/>
              </a:rPr>
              <a:t>Korisnik</a:t>
            </a:r>
            <a:endParaRPr lang="en-US" altLang="en-US" b="1" dirty="0" smtClean="0">
              <a:solidFill>
                <a:schemeClr val="bg1"/>
              </a:solidFill>
              <a:cs typeface="Arial" charset="0"/>
            </a:endParaRPr>
          </a:p>
          <a:p>
            <a:pPr algn="ctr" eaLnBrk="1" hangingPunct="1"/>
            <a:r>
              <a:rPr lang="en-US" altLang="en-US" b="1" dirty="0" smtClean="0">
                <a:solidFill>
                  <a:schemeClr val="bg1"/>
                </a:solidFill>
                <a:cs typeface="Arial" charset="0"/>
              </a:rPr>
              <a:t> </a:t>
            </a:r>
            <a:endParaRPr lang="hr-HR" altLang="en-US" b="1" dirty="0" smtClean="0">
              <a:solidFill>
                <a:schemeClr val="bg1"/>
              </a:solidFill>
              <a:cs typeface="Arial" charset="0"/>
            </a:endParaRPr>
          </a:p>
          <a:p>
            <a:pPr algn="ctr" eaLnBrk="1" hangingPunct="1"/>
            <a:r>
              <a:rPr lang="x-none" altLang="en-US" dirty="0" smtClean="0">
                <a:solidFill>
                  <a:schemeClr val="bg1"/>
                </a:solidFill>
                <a:cs typeface="Arial" charset="0"/>
              </a:rPr>
              <a:t>Da služi našim </a:t>
            </a:r>
            <a:r>
              <a:rPr lang="en-US" altLang="en-US" dirty="0" smtClean="0">
                <a:solidFill>
                  <a:schemeClr val="bg1"/>
                </a:solidFill>
                <a:cs typeface="Arial" charset="0"/>
              </a:rPr>
              <a:t> </a:t>
            </a:r>
          </a:p>
          <a:p>
            <a:pPr algn="ctr" eaLnBrk="1" hangingPunct="1"/>
            <a:r>
              <a:rPr lang="x-none" altLang="en-US" b="1" dirty="0">
                <a:solidFill>
                  <a:schemeClr val="bg1"/>
                </a:solidFill>
                <a:cs typeface="Arial" charset="0"/>
              </a:rPr>
              <a:t>v</a:t>
            </a:r>
            <a:r>
              <a:rPr lang="x-none" altLang="en-US" b="1" dirty="0" smtClean="0">
                <a:solidFill>
                  <a:schemeClr val="bg1"/>
                </a:solidFill>
                <a:cs typeface="Arial" charset="0"/>
              </a:rPr>
              <a:t>ladama </a:t>
            </a:r>
            <a:endParaRPr lang="en-US" altLang="en-US" b="1" dirty="0">
              <a:solidFill>
                <a:schemeClr val="bg1"/>
              </a:solidFill>
              <a:cs typeface="Arial" charset="0"/>
            </a:endParaRPr>
          </a:p>
        </p:txBody>
      </p:sp>
      <p:sp>
        <p:nvSpPr>
          <p:cNvPr id="34" name="AutoShape 4"/>
          <p:cNvSpPr>
            <a:spLocks noChangeArrowheads="1"/>
          </p:cNvSpPr>
          <p:nvPr/>
        </p:nvSpPr>
        <p:spPr bwMode="auto">
          <a:xfrm>
            <a:off x="6443663" y="2276475"/>
            <a:ext cx="2520950" cy="2447925"/>
          </a:xfrm>
          <a:prstGeom prst="roundRect">
            <a:avLst>
              <a:gd name="adj" fmla="val 16667"/>
            </a:avLst>
          </a:prstGeom>
          <a:solidFill>
            <a:schemeClr val="accent2">
              <a:lumMod val="50000"/>
            </a:schemeClr>
          </a:solidFill>
          <a:ln>
            <a:noFill/>
          </a:ln>
        </p:spPr>
        <p:txBody>
          <a:bodyPr wrap="none" anchor="ctr"/>
          <a:lstStyle/>
          <a:p>
            <a:pPr algn="ctr" eaLnBrk="1" hangingPunct="1">
              <a:defRPr/>
            </a:pPr>
            <a:r>
              <a:rPr lang="en-US" b="1" dirty="0" err="1" smtClean="0">
                <a:solidFill>
                  <a:schemeClr val="bg1"/>
                </a:solidFill>
                <a:cs typeface="Arial" charset="0"/>
              </a:rPr>
              <a:t>Finan</a:t>
            </a:r>
            <a:r>
              <a:rPr lang="x-none" b="1" dirty="0" smtClean="0">
                <a:solidFill>
                  <a:schemeClr val="bg1"/>
                </a:solidFill>
                <a:cs typeface="Arial" charset="0"/>
              </a:rPr>
              <a:t>sijski aspekt </a:t>
            </a:r>
            <a:endParaRPr lang="en-US" b="1" dirty="0" smtClean="0">
              <a:solidFill>
                <a:schemeClr val="bg1"/>
              </a:solidFill>
              <a:cs typeface="Arial" charset="0"/>
            </a:endParaRPr>
          </a:p>
          <a:p>
            <a:pPr algn="ctr" eaLnBrk="1" hangingPunct="1">
              <a:defRPr/>
            </a:pPr>
            <a:endParaRPr lang="hr-HR" b="1" dirty="0" smtClean="0">
              <a:solidFill>
                <a:schemeClr val="bg1"/>
              </a:solidFill>
              <a:cs typeface="Arial" charset="0"/>
            </a:endParaRPr>
          </a:p>
          <a:p>
            <a:pPr algn="ctr" eaLnBrk="1" hangingPunct="1">
              <a:defRPr/>
            </a:pPr>
            <a:r>
              <a:rPr lang="hr-HR" dirty="0" smtClean="0">
                <a:solidFill>
                  <a:schemeClr val="bg1"/>
                </a:solidFill>
                <a:cs typeface="Arial" charset="0"/>
              </a:rPr>
              <a:t>Postizanje nivoa </a:t>
            </a:r>
          </a:p>
          <a:p>
            <a:pPr algn="ctr" eaLnBrk="1" hangingPunct="1">
              <a:defRPr/>
            </a:pPr>
            <a:r>
              <a:rPr lang="hr-HR" dirty="0">
                <a:solidFill>
                  <a:schemeClr val="bg1"/>
                </a:solidFill>
                <a:cs typeface="Arial" charset="0"/>
              </a:rPr>
              <a:t>d</a:t>
            </a:r>
            <a:r>
              <a:rPr lang="hr-HR" dirty="0" smtClean="0">
                <a:solidFill>
                  <a:schemeClr val="bg1"/>
                </a:solidFill>
                <a:cs typeface="Arial" charset="0"/>
              </a:rPr>
              <a:t>onatorske pomoći i </a:t>
            </a:r>
          </a:p>
          <a:p>
            <a:pPr algn="ctr" eaLnBrk="1" hangingPunct="1">
              <a:defRPr/>
            </a:pPr>
            <a:r>
              <a:rPr lang="hr-HR" dirty="0" smtClean="0">
                <a:solidFill>
                  <a:schemeClr val="bg1"/>
                </a:solidFill>
                <a:cs typeface="Arial" charset="0"/>
              </a:rPr>
              <a:t>najbolje vrednosti</a:t>
            </a:r>
          </a:p>
          <a:p>
            <a:pPr algn="ctr" eaLnBrk="1" hangingPunct="1">
              <a:defRPr/>
            </a:pPr>
            <a:r>
              <a:rPr lang="hr-HR" dirty="0">
                <a:solidFill>
                  <a:schemeClr val="bg1"/>
                </a:solidFill>
                <a:cs typeface="Arial" charset="0"/>
              </a:rPr>
              <a:t>z</a:t>
            </a:r>
            <a:r>
              <a:rPr lang="hr-HR" dirty="0" smtClean="0">
                <a:solidFill>
                  <a:schemeClr val="bg1"/>
                </a:solidFill>
                <a:cs typeface="Arial" charset="0"/>
              </a:rPr>
              <a:t>a uloženi novac</a:t>
            </a:r>
          </a:p>
          <a:p>
            <a:pPr algn="ctr" eaLnBrk="1" hangingPunct="1">
              <a:defRPr/>
            </a:pPr>
            <a:r>
              <a:rPr lang="x-none" dirty="0" smtClean="0">
                <a:solidFill>
                  <a:schemeClr val="bg1"/>
                </a:solidFill>
                <a:cs typeface="Arial" charset="0"/>
              </a:rPr>
              <a:t>PEMPAL mreže uz </a:t>
            </a:r>
          </a:p>
          <a:p>
            <a:pPr algn="ctr" eaLnBrk="1" hangingPunct="1">
              <a:defRPr/>
            </a:pPr>
            <a:r>
              <a:rPr lang="x-none" dirty="0" smtClean="0">
                <a:solidFill>
                  <a:schemeClr val="bg1"/>
                </a:solidFill>
                <a:cs typeface="Arial" charset="0"/>
              </a:rPr>
              <a:t>pomoć</a:t>
            </a:r>
            <a:r>
              <a:rPr lang="en-US" dirty="0" smtClean="0">
                <a:solidFill>
                  <a:schemeClr val="bg1"/>
                </a:solidFill>
                <a:cs typeface="Arial" charset="0"/>
              </a:rPr>
              <a:t> Se</a:t>
            </a:r>
            <a:r>
              <a:rPr lang="x-none" dirty="0" smtClean="0">
                <a:solidFill>
                  <a:schemeClr val="bg1"/>
                </a:solidFill>
                <a:cs typeface="Arial" charset="0"/>
              </a:rPr>
              <a:t>kretarijata </a:t>
            </a:r>
            <a:endParaRPr lang="en-US" dirty="0">
              <a:solidFill>
                <a:schemeClr val="bg1"/>
              </a:solidFill>
              <a:cs typeface="Arial" charset="0"/>
            </a:endParaRPr>
          </a:p>
        </p:txBody>
      </p:sp>
      <p:sp>
        <p:nvSpPr>
          <p:cNvPr id="35" name="AutoShape 5"/>
          <p:cNvSpPr>
            <a:spLocks noChangeArrowheads="1"/>
          </p:cNvSpPr>
          <p:nvPr/>
        </p:nvSpPr>
        <p:spPr bwMode="auto">
          <a:xfrm>
            <a:off x="2411413" y="2276475"/>
            <a:ext cx="3889375" cy="2447925"/>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lang="en-US" altLang="en-US" b="1" dirty="0" smtClean="0">
                <a:solidFill>
                  <a:schemeClr val="bg1"/>
                </a:solidFill>
                <a:cs typeface="Arial" charset="0"/>
              </a:rPr>
              <a:t>Intern</a:t>
            </a:r>
            <a:r>
              <a:rPr lang="x-none" altLang="en-US" b="1" dirty="0" smtClean="0">
                <a:solidFill>
                  <a:schemeClr val="bg1"/>
                </a:solidFill>
                <a:cs typeface="Arial" charset="0"/>
              </a:rPr>
              <a:t>i procesi </a:t>
            </a:r>
            <a:r>
              <a:rPr lang="en-US" altLang="en-US" b="1" dirty="0" smtClean="0">
                <a:solidFill>
                  <a:schemeClr val="bg1"/>
                </a:solidFill>
                <a:cs typeface="Arial" charset="0"/>
              </a:rPr>
              <a:t> </a:t>
            </a:r>
            <a:endParaRPr lang="en-US" altLang="en-US" b="1" dirty="0">
              <a:solidFill>
                <a:schemeClr val="bg1"/>
              </a:solidFill>
              <a:cs typeface="Arial" charset="0"/>
            </a:endParaRPr>
          </a:p>
          <a:p>
            <a:pPr algn="ctr" eaLnBrk="1" hangingPunct="1"/>
            <a:endParaRPr lang="en-US" altLang="en-US" b="1" dirty="0">
              <a:solidFill>
                <a:schemeClr val="bg1"/>
              </a:solidFill>
              <a:cs typeface="Arial" charset="0"/>
            </a:endParaRPr>
          </a:p>
          <a:p>
            <a:pPr algn="ctr" eaLnBrk="1" hangingPunct="1"/>
            <a:r>
              <a:rPr lang="x-none" altLang="en-US" dirty="0" smtClean="0">
                <a:solidFill>
                  <a:schemeClr val="bg1"/>
                </a:solidFill>
                <a:cs typeface="Arial" charset="0"/>
              </a:rPr>
              <a:t>Održavanje i razvijanje</a:t>
            </a:r>
          </a:p>
          <a:p>
            <a:pPr algn="ctr" eaLnBrk="1" hangingPunct="1"/>
            <a:r>
              <a:rPr lang="x-none" altLang="en-US" dirty="0" smtClean="0">
                <a:solidFill>
                  <a:schemeClr val="bg1"/>
                </a:solidFill>
                <a:cs typeface="Arial" charset="0"/>
              </a:rPr>
              <a:t> mreže </a:t>
            </a:r>
            <a:r>
              <a:rPr lang="x-none" altLang="en-US" b="1" dirty="0" smtClean="0">
                <a:solidFill>
                  <a:schemeClr val="bg1"/>
                </a:solidFill>
                <a:cs typeface="Arial" charset="0"/>
              </a:rPr>
              <a:t>dobrovoljaca </a:t>
            </a:r>
            <a:r>
              <a:rPr lang="x-none" altLang="en-US" dirty="0" smtClean="0">
                <a:solidFill>
                  <a:schemeClr val="bg1"/>
                </a:solidFill>
                <a:cs typeface="Arial" charset="0"/>
              </a:rPr>
              <a:t>sastavljene od </a:t>
            </a:r>
          </a:p>
          <a:p>
            <a:pPr algn="ctr" eaLnBrk="1" hangingPunct="1"/>
            <a:r>
              <a:rPr lang="x-none" altLang="en-US" dirty="0">
                <a:solidFill>
                  <a:schemeClr val="bg1"/>
                </a:solidFill>
                <a:cs typeface="Arial" charset="0"/>
              </a:rPr>
              <a:t>p</a:t>
            </a:r>
            <a:r>
              <a:rPr lang="x-none" altLang="en-US" dirty="0" smtClean="0">
                <a:solidFill>
                  <a:schemeClr val="bg1"/>
                </a:solidFill>
                <a:cs typeface="Arial" charset="0"/>
              </a:rPr>
              <a:t>rofesionalnih internih revizora putem </a:t>
            </a:r>
          </a:p>
          <a:p>
            <a:pPr algn="ctr" eaLnBrk="1" hangingPunct="1"/>
            <a:r>
              <a:rPr lang="x-none" altLang="en-US" dirty="0" smtClean="0">
                <a:solidFill>
                  <a:schemeClr val="bg1"/>
                </a:solidFill>
                <a:cs typeface="Arial" charset="0"/>
              </a:rPr>
              <a:t>učenja „uz pomoć kolega“,  </a:t>
            </a:r>
          </a:p>
          <a:p>
            <a:pPr algn="ctr" eaLnBrk="1" hangingPunct="1"/>
            <a:r>
              <a:rPr lang="x-none" altLang="en-US" dirty="0" smtClean="0">
                <a:solidFill>
                  <a:schemeClr val="bg1"/>
                </a:solidFill>
                <a:cs typeface="Arial" charset="0"/>
              </a:rPr>
              <a:t>upravljanja znanjem uz veliki </a:t>
            </a:r>
          </a:p>
          <a:p>
            <a:pPr algn="ctr" eaLnBrk="1" hangingPunct="1"/>
            <a:r>
              <a:rPr lang="x-none" altLang="en-US" dirty="0" smtClean="0">
                <a:solidFill>
                  <a:schemeClr val="bg1"/>
                </a:solidFill>
                <a:cs typeface="Arial" charset="0"/>
              </a:rPr>
              <a:t>broj aktivnosti</a:t>
            </a:r>
            <a:endParaRPr lang="en-US" altLang="en-US" dirty="0">
              <a:solidFill>
                <a:schemeClr val="bg1"/>
              </a:solidFill>
              <a:cs typeface="Arial" charset="0"/>
            </a:endParaRPr>
          </a:p>
        </p:txBody>
      </p:sp>
      <p:sp>
        <p:nvSpPr>
          <p:cNvPr id="36" name="AutoShape 6"/>
          <p:cNvSpPr>
            <a:spLocks noChangeArrowheads="1"/>
          </p:cNvSpPr>
          <p:nvPr/>
        </p:nvSpPr>
        <p:spPr bwMode="auto">
          <a:xfrm>
            <a:off x="684213" y="5013325"/>
            <a:ext cx="7920037" cy="865188"/>
          </a:xfrm>
          <a:prstGeom prst="roundRect">
            <a:avLst>
              <a:gd name="adj" fmla="val 16667"/>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lang="x-none" altLang="en-US" sz="1600" b="1" dirty="0" smtClean="0">
                <a:cs typeface="Arial" charset="0"/>
              </a:rPr>
              <a:t>Učenje i razvoj </a:t>
            </a:r>
            <a:r>
              <a:rPr lang="en-US" altLang="en-US" sz="1600" b="1" dirty="0" smtClean="0">
                <a:cs typeface="Arial" charset="0"/>
              </a:rPr>
              <a:t> </a:t>
            </a:r>
            <a:endParaRPr lang="hr-HR" altLang="en-US" sz="1600" b="1" dirty="0">
              <a:cs typeface="Arial" charset="0"/>
            </a:endParaRPr>
          </a:p>
          <a:p>
            <a:pPr algn="ctr" eaLnBrk="1" hangingPunct="1"/>
            <a:r>
              <a:rPr lang="x-none" altLang="en-US" sz="1600" dirty="0" smtClean="0">
                <a:cs typeface="Arial" charset="0"/>
              </a:rPr>
              <a:t>Razvijanje volonterizma, rukovodeće uloge Izvršnog odbora</a:t>
            </a:r>
            <a:r>
              <a:rPr lang="en-US" altLang="en-US" sz="1600" dirty="0" smtClean="0">
                <a:cs typeface="Arial" charset="0"/>
              </a:rPr>
              <a:t>, </a:t>
            </a:r>
            <a:r>
              <a:rPr lang="x-none" altLang="en-US" sz="1600" dirty="0" smtClean="0">
                <a:cs typeface="Arial" charset="0"/>
              </a:rPr>
              <a:t>samoodrživosti </a:t>
            </a:r>
            <a:r>
              <a:rPr lang="en-US" altLang="en-US" sz="1600" dirty="0" smtClean="0">
                <a:cs typeface="Arial" charset="0"/>
              </a:rPr>
              <a:t> </a:t>
            </a:r>
            <a:endParaRPr lang="hr-HR" altLang="en-US" sz="1600" dirty="0">
              <a:cs typeface="Arial" charset="0"/>
            </a:endParaRPr>
          </a:p>
          <a:p>
            <a:pPr algn="ctr" eaLnBrk="1" hangingPunct="1"/>
            <a:r>
              <a:rPr lang="x-none" altLang="en-US" sz="1600" dirty="0" smtClean="0">
                <a:cs typeface="Arial" charset="0"/>
              </a:rPr>
              <a:t>Radnih grupa ZPIR</a:t>
            </a:r>
            <a:r>
              <a:rPr lang="en-US" altLang="en-US" sz="1600" dirty="0" smtClean="0">
                <a:cs typeface="Arial" charset="0"/>
              </a:rPr>
              <a:t>, </a:t>
            </a:r>
            <a:r>
              <a:rPr lang="x-none" altLang="en-US" sz="1600" dirty="0" smtClean="0">
                <a:cs typeface="Arial" charset="0"/>
              </a:rPr>
              <a:t>koordinacije sa Upravnim odborom i ostalim Zajednicama prakse </a:t>
            </a:r>
            <a:r>
              <a:rPr lang="en-US" altLang="en-US" sz="1600" dirty="0" smtClean="0">
                <a:cs typeface="Arial" charset="0"/>
              </a:rPr>
              <a:t> </a:t>
            </a:r>
            <a:endParaRPr lang="en-US" altLang="en-US" sz="1600" dirty="0">
              <a:cs typeface="Arial" charset="0"/>
            </a:endParaRPr>
          </a:p>
        </p:txBody>
      </p:sp>
      <p:sp>
        <p:nvSpPr>
          <p:cNvPr id="15366" name="Rectangle 16"/>
          <p:cNvSpPr txBox="1">
            <a:spLocks noChangeArrowheads="1"/>
          </p:cNvSpPr>
          <p:nvPr/>
        </p:nvSpPr>
        <p:spPr bwMode="auto">
          <a:xfrm>
            <a:off x="684213" y="136524"/>
            <a:ext cx="7391400" cy="77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x-none" altLang="en-US" sz="3200" b="1" dirty="0" smtClean="0">
                <a:solidFill>
                  <a:srgbClr val="0070C0"/>
                </a:solidFill>
                <a:latin typeface="Times New Roman" pitchFamily="18" charset="0"/>
                <a:cs typeface="Times New Roman" pitchFamily="18" charset="0"/>
              </a:rPr>
              <a:t>Naša misija </a:t>
            </a:r>
            <a:endParaRPr lang="en-US" altLang="en-US" sz="3200" b="1" dirty="0">
              <a:solidFill>
                <a:srgbClr val="0070C0"/>
              </a:solidFill>
              <a:latin typeface="Times New Roman" pitchFamily="18" charset="0"/>
              <a:cs typeface="Times New Roman" pitchFamily="18" charset="0"/>
            </a:endParaRPr>
          </a:p>
        </p:txBody>
      </p:sp>
      <p:sp>
        <p:nvSpPr>
          <p:cNvPr id="3" name="Rectangle 2"/>
          <p:cNvSpPr/>
          <p:nvPr/>
        </p:nvSpPr>
        <p:spPr>
          <a:xfrm>
            <a:off x="590550" y="750888"/>
            <a:ext cx="7859713" cy="1323439"/>
          </a:xfrm>
          <a:prstGeom prst="rect">
            <a:avLst/>
          </a:prstGeom>
        </p:spPr>
        <p:txBody>
          <a:bodyPr>
            <a:spAutoFit/>
          </a:bodyPr>
          <a:lstStyle/>
          <a:p>
            <a:pPr algn="ctr" eaLnBrk="1" hangingPunct="1">
              <a:defRPr/>
            </a:pPr>
            <a:r>
              <a:rPr lang="x-none" sz="2000" dirty="0" smtClean="0">
                <a:solidFill>
                  <a:srgbClr val="0070C0"/>
                </a:solidFill>
                <a:latin typeface="Times New Roman" pitchFamily="18" charset="0"/>
                <a:ea typeface="+mj-ea"/>
                <a:cs typeface="Times New Roman" pitchFamily="18" charset="0"/>
              </a:rPr>
              <a:t>ZPIR nudi podršku svojim zemljama članicama u procesu uspostavljanja </a:t>
            </a:r>
            <a:r>
              <a:rPr lang="en-US" sz="2000" b="1" dirty="0" smtClean="0">
                <a:solidFill>
                  <a:srgbClr val="FF0000"/>
                </a:solidFill>
                <a:latin typeface="Times New Roman" pitchFamily="18" charset="0"/>
                <a:ea typeface="+mj-ea"/>
                <a:cs typeface="Times New Roman" pitchFamily="18" charset="0"/>
              </a:rPr>
              <a:t>modern</a:t>
            </a:r>
            <a:r>
              <a:rPr lang="x-none" sz="2000" b="1" dirty="0" smtClean="0">
                <a:solidFill>
                  <a:srgbClr val="FF0000"/>
                </a:solidFill>
                <a:latin typeface="Times New Roman" pitchFamily="18" charset="0"/>
                <a:ea typeface="+mj-ea"/>
                <a:cs typeface="Times New Roman" pitchFamily="18" charset="0"/>
              </a:rPr>
              <a:t>og</a:t>
            </a:r>
            <a:r>
              <a:rPr lang="en-US" sz="2000" dirty="0" smtClean="0">
                <a:solidFill>
                  <a:srgbClr val="C00000"/>
                </a:solidFill>
                <a:latin typeface="Times New Roman" pitchFamily="18" charset="0"/>
                <a:ea typeface="+mj-ea"/>
                <a:cs typeface="Times New Roman" pitchFamily="18" charset="0"/>
              </a:rPr>
              <a:t> </a:t>
            </a:r>
            <a:r>
              <a:rPr lang="x-none" sz="2000" dirty="0" smtClean="0">
                <a:solidFill>
                  <a:srgbClr val="0070C0"/>
                </a:solidFill>
                <a:latin typeface="Times New Roman" pitchFamily="18" charset="0"/>
                <a:ea typeface="+mj-ea"/>
                <a:cs typeface="Times New Roman" pitchFamily="18" charset="0"/>
              </a:rPr>
              <a:t>i</a:t>
            </a:r>
            <a:r>
              <a:rPr lang="en-US" sz="2000" dirty="0" smtClean="0">
                <a:solidFill>
                  <a:srgbClr val="0070C0"/>
                </a:solidFill>
                <a:latin typeface="Times New Roman" pitchFamily="18" charset="0"/>
                <a:ea typeface="+mj-ea"/>
                <a:cs typeface="Times New Roman" pitchFamily="18" charset="0"/>
              </a:rPr>
              <a:t> </a:t>
            </a:r>
            <a:r>
              <a:rPr lang="x-none" sz="2000" b="1" dirty="0" smtClean="0">
                <a:solidFill>
                  <a:srgbClr val="FF0000"/>
                </a:solidFill>
                <a:latin typeface="Times New Roman" pitchFamily="18" charset="0"/>
                <a:ea typeface="+mj-ea"/>
                <a:cs typeface="Times New Roman" pitchFamily="18" charset="0"/>
              </a:rPr>
              <a:t>delotvornog </a:t>
            </a:r>
            <a:r>
              <a:rPr lang="x-none" sz="2000" dirty="0" smtClean="0">
                <a:solidFill>
                  <a:srgbClr val="0070C0"/>
                </a:solidFill>
                <a:latin typeface="Times New Roman" pitchFamily="18" charset="0"/>
                <a:ea typeface="+mj-ea"/>
                <a:cs typeface="Times New Roman" pitchFamily="18" charset="0"/>
              </a:rPr>
              <a:t>sistema interne revizije koji odgovara međunarodnim i EU standardima i primerima dobrih praksi, te koji je ključan za </a:t>
            </a:r>
            <a:r>
              <a:rPr lang="x-none" sz="2000" b="1" dirty="0" smtClean="0">
                <a:solidFill>
                  <a:srgbClr val="FF0000"/>
                </a:solidFill>
                <a:latin typeface="Times New Roman" pitchFamily="18" charset="0"/>
                <a:ea typeface="+mj-ea"/>
                <a:cs typeface="Times New Roman" pitchFamily="18" charset="0"/>
              </a:rPr>
              <a:t>dobro upravljanje </a:t>
            </a:r>
            <a:r>
              <a:rPr lang="x-none" sz="2000" dirty="0" smtClean="0">
                <a:solidFill>
                  <a:srgbClr val="0070C0"/>
                </a:solidFill>
                <a:latin typeface="Times New Roman" pitchFamily="18" charset="0"/>
                <a:ea typeface="+mj-ea"/>
                <a:cs typeface="Times New Roman" pitchFamily="18" charset="0"/>
              </a:rPr>
              <a:t>i</a:t>
            </a:r>
            <a:r>
              <a:rPr lang="en-US" sz="2000" dirty="0" smtClean="0">
                <a:solidFill>
                  <a:srgbClr val="0070C0"/>
                </a:solidFill>
                <a:latin typeface="Times New Roman" pitchFamily="18" charset="0"/>
                <a:ea typeface="+mj-ea"/>
                <a:cs typeface="Times New Roman" pitchFamily="18" charset="0"/>
              </a:rPr>
              <a:t> </a:t>
            </a:r>
            <a:r>
              <a:rPr lang="x-none" sz="2000" b="1" dirty="0" smtClean="0">
                <a:solidFill>
                  <a:srgbClr val="FF0000"/>
                </a:solidFill>
                <a:latin typeface="Times New Roman" pitchFamily="18" charset="0"/>
                <a:ea typeface="+mj-ea"/>
                <a:cs typeface="Times New Roman" pitchFamily="18" charset="0"/>
              </a:rPr>
              <a:t>odgovornost </a:t>
            </a:r>
            <a:r>
              <a:rPr lang="x-none" sz="2000" dirty="0" smtClean="0">
                <a:solidFill>
                  <a:srgbClr val="0070C0"/>
                </a:solidFill>
                <a:latin typeface="Times New Roman" pitchFamily="18" charset="0"/>
                <a:ea typeface="+mj-ea"/>
                <a:cs typeface="Times New Roman" pitchFamily="18" charset="0"/>
              </a:rPr>
              <a:t>u javnom sektoru </a:t>
            </a:r>
            <a:endParaRPr lang="en-US" sz="2000" dirty="0">
              <a:solidFill>
                <a:srgbClr val="0070C0"/>
              </a:solidFill>
              <a:latin typeface="Times New Roman" pitchFamily="18" charset="0"/>
              <a:ea typeface="+mj-ea"/>
              <a:cs typeface="Times New Roman" pitchFamily="18" charset="0"/>
            </a:endParaRPr>
          </a:p>
        </p:txBody>
      </p:sp>
      <p:pic>
        <p:nvPicPr>
          <p:cNvPr id="1536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650" y="42863"/>
            <a:ext cx="1114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518"/>
          <p:cNvPicPr/>
          <p:nvPr/>
        </p:nvPicPr>
        <p:blipFill>
          <a:blip r:embed="rId3">
            <a:extLst>
              <a:ext uri="{28A0092B-C50C-407E-A947-70E740481C1C}">
                <a14:useLocalDpi xmlns:a14="http://schemas.microsoft.com/office/drawing/2010/main" val="0"/>
              </a:ext>
            </a:extLst>
          </a:blip>
          <a:srcRect b="42677"/>
          <a:stretch>
            <a:fillRect/>
          </a:stretch>
        </p:blipFill>
        <p:spPr bwMode="auto">
          <a:xfrm>
            <a:off x="0" y="6324600"/>
            <a:ext cx="9144000" cy="609600"/>
          </a:xfrm>
          <a:prstGeom prst="rect">
            <a:avLst/>
          </a:prstGeom>
          <a:noFill/>
          <a:ln>
            <a:noFill/>
          </a:ln>
        </p:spPr>
      </p:pic>
    </p:spTree>
    <p:extLst>
      <p:ext uri="{BB962C8B-B14F-4D97-AF65-F5344CB8AC3E}">
        <p14:creationId xmlns:p14="http://schemas.microsoft.com/office/powerpoint/2010/main" val="2791335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B9792E3-0ED1-4636-9AD2-0933D53E70C7}" type="slidenum">
              <a:rPr lang="en-US" smtClean="0"/>
              <a:pPr/>
              <a:t>30</a:t>
            </a:fld>
            <a:endParaRPr lang="en-US" dirty="0"/>
          </a:p>
        </p:txBody>
      </p:sp>
      <p:pic>
        <p:nvPicPr>
          <p:cNvPr id="5" name="Picture 3"/>
          <p:cNvPicPr/>
          <p:nvPr/>
        </p:nvPicPr>
        <p:blipFill>
          <a:blip r:embed="rId2" cstate="print"/>
          <a:srcRect/>
          <a:stretch>
            <a:fillRect/>
          </a:stretch>
        </p:blipFill>
        <p:spPr bwMode="auto">
          <a:xfrm>
            <a:off x="0" y="0"/>
            <a:ext cx="9144000" cy="1066799"/>
          </a:xfrm>
          <a:prstGeom prst="rect">
            <a:avLst/>
          </a:prstGeom>
          <a:noFill/>
          <a:ln w="9525">
            <a:noFill/>
            <a:miter lim="800000"/>
            <a:headEnd/>
            <a:tailEnd/>
          </a:ln>
        </p:spPr>
      </p:pic>
      <p:sp>
        <p:nvSpPr>
          <p:cNvPr id="7" name="Rectangle 12"/>
          <p:cNvSpPr/>
          <p:nvPr/>
        </p:nvSpPr>
        <p:spPr>
          <a:xfrm>
            <a:off x="2057400" y="1752600"/>
            <a:ext cx="5715000" cy="3540125"/>
          </a:xfrm>
          <a:prstGeom prst="rect">
            <a:avLst/>
          </a:prstGeom>
        </p:spPr>
        <p:txBody>
          <a:bodyPr>
            <a:spAutoFit/>
          </a:bodyPr>
          <a:lstStyle/>
          <a:p>
            <a:pPr marL="342900" indent="-342900" algn="ctr" eaLnBrk="0" hangingPunct="0">
              <a:spcBef>
                <a:spcPct val="20000"/>
              </a:spcBef>
              <a:defRPr/>
            </a:pPr>
            <a:r>
              <a:rPr lang="en-US" sz="3200" b="1" kern="0" dirty="0">
                <a:solidFill>
                  <a:schemeClr val="tx2"/>
                </a:solidFill>
                <a:latin typeface="+mn-lt"/>
              </a:rPr>
              <a:t>Х</a:t>
            </a:r>
            <a:r>
              <a:rPr lang="az-Cyrl-AZ" sz="3200" b="1" kern="0" dirty="0">
                <a:solidFill>
                  <a:schemeClr val="tx2"/>
                </a:solidFill>
                <a:latin typeface="+mn-lt"/>
              </a:rPr>
              <a:t>вала</a:t>
            </a:r>
          </a:p>
          <a:p>
            <a:pPr marL="342900" indent="-342900" algn="ctr" eaLnBrk="0" hangingPunct="0">
              <a:spcBef>
                <a:spcPct val="20000"/>
              </a:spcBef>
              <a:defRPr/>
            </a:pPr>
            <a:r>
              <a:rPr lang="en-US" sz="3200" b="1" kern="0" dirty="0">
                <a:solidFill>
                  <a:schemeClr val="tx2"/>
                </a:solidFill>
                <a:latin typeface="+mn-lt"/>
              </a:rPr>
              <a:t>Спасибо</a:t>
            </a:r>
          </a:p>
          <a:p>
            <a:pPr marL="342900" indent="-342900" algn="ctr" eaLnBrk="0" hangingPunct="0">
              <a:spcBef>
                <a:spcPct val="20000"/>
              </a:spcBef>
              <a:defRPr/>
            </a:pPr>
            <a:r>
              <a:rPr lang="en-US" sz="3200" b="1" kern="0" dirty="0">
                <a:solidFill>
                  <a:schemeClr val="tx2"/>
                </a:solidFill>
                <a:latin typeface="+mn-lt"/>
              </a:rPr>
              <a:t>Thank you</a:t>
            </a:r>
            <a:endParaRPr lang="hu-HU" sz="3200" b="1" kern="0" dirty="0">
              <a:solidFill>
                <a:schemeClr val="tx2"/>
              </a:solidFill>
              <a:latin typeface="+mn-lt"/>
            </a:endParaRPr>
          </a:p>
          <a:p>
            <a:pPr marL="342900" indent="-342900" algn="ctr" eaLnBrk="0" hangingPunct="0">
              <a:spcBef>
                <a:spcPct val="20000"/>
              </a:spcBef>
              <a:defRPr/>
            </a:pPr>
            <a:r>
              <a:rPr lang="hu-HU" sz="3200" b="1" kern="0" dirty="0">
                <a:solidFill>
                  <a:schemeClr val="tx2"/>
                </a:solidFill>
                <a:latin typeface="+mn-lt"/>
              </a:rPr>
              <a:t>Köszönöm</a:t>
            </a:r>
            <a:endParaRPr lang="en-US" sz="3200" b="1" kern="0" dirty="0">
              <a:solidFill>
                <a:schemeClr val="tx2"/>
              </a:solidFill>
              <a:latin typeface="+mn-lt"/>
            </a:endParaRPr>
          </a:p>
          <a:p>
            <a:pPr marL="342900" indent="-342900" algn="ctr" eaLnBrk="0" hangingPunct="0">
              <a:spcBef>
                <a:spcPct val="20000"/>
              </a:spcBef>
              <a:defRPr/>
            </a:pPr>
            <a:r>
              <a:rPr lang="ka-GE" sz="3200" b="1" dirty="0" smtClean="0">
                <a:solidFill>
                  <a:schemeClr val="tx2"/>
                </a:solidFill>
                <a:latin typeface="+mn-lt"/>
              </a:rPr>
              <a:t>დიდი</a:t>
            </a:r>
            <a:r>
              <a:rPr lang="hu-HU" sz="3200" b="1" dirty="0" smtClean="0">
                <a:solidFill>
                  <a:schemeClr val="tx2"/>
                </a:solidFill>
                <a:latin typeface="+mn-lt"/>
              </a:rPr>
              <a:t> </a:t>
            </a:r>
            <a:r>
              <a:rPr lang="ka-GE" sz="3200" b="1" dirty="0" smtClean="0">
                <a:solidFill>
                  <a:schemeClr val="tx2"/>
                </a:solidFill>
                <a:latin typeface="+mn-lt"/>
              </a:rPr>
              <a:t>მადლობა</a:t>
            </a:r>
            <a:endParaRPr lang="en-US" sz="3200" b="1" kern="0" dirty="0">
              <a:solidFill>
                <a:schemeClr val="tx2"/>
              </a:solidFill>
              <a:latin typeface="+mn-lt"/>
            </a:endParaRPr>
          </a:p>
          <a:p>
            <a:pPr marL="342900" indent="-342900" algn="ctr" eaLnBrk="0" hangingPunct="0">
              <a:spcBef>
                <a:spcPct val="20000"/>
              </a:spcBef>
              <a:defRPr/>
            </a:pPr>
            <a:r>
              <a:rPr lang="en-US" sz="3200" b="1" kern="0" dirty="0">
                <a:solidFill>
                  <a:schemeClr val="tx2"/>
                </a:solidFill>
                <a:latin typeface="+mn-lt"/>
              </a:rPr>
              <a:t>Շնորհակալություն</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ChangeArrowheads="1"/>
          </p:cNvSpPr>
          <p:nvPr/>
        </p:nvSpPr>
        <p:spPr bwMode="auto">
          <a:xfrm>
            <a:off x="2689097" y="3141702"/>
            <a:ext cx="136710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hr-HR" altLang="en-US" sz="1400" b="1" dirty="0"/>
              <a:t>Ljerka </a:t>
            </a:r>
            <a:endParaRPr lang="en-US" altLang="en-US" sz="1400" b="1" dirty="0"/>
          </a:p>
          <a:p>
            <a:pPr algn="ctr" eaLnBrk="1" hangingPunct="1"/>
            <a:r>
              <a:rPr lang="hr-HR" altLang="en-US" sz="1400" b="1" dirty="0"/>
              <a:t>Crnković</a:t>
            </a:r>
          </a:p>
          <a:p>
            <a:pPr algn="ctr" eaLnBrk="1" hangingPunct="1"/>
            <a:r>
              <a:rPr lang="x-none" altLang="en-US" sz="1200" dirty="0" smtClean="0"/>
              <a:t>Potpredsednica </a:t>
            </a:r>
          </a:p>
          <a:p>
            <a:pPr algn="ctr" eaLnBrk="1" hangingPunct="1"/>
            <a:r>
              <a:rPr lang="x-none" altLang="en-US" sz="1200" dirty="0" smtClean="0"/>
              <a:t>za pitanja sadržaja</a:t>
            </a:r>
            <a:r>
              <a:rPr lang="en-US" altLang="en-US" sz="1400" dirty="0" smtClean="0"/>
              <a:t> </a:t>
            </a:r>
            <a:endParaRPr lang="en-US" altLang="en-US" sz="1400" dirty="0"/>
          </a:p>
          <a:p>
            <a:pPr algn="ctr" eaLnBrk="1" hangingPunct="1"/>
            <a:r>
              <a:rPr lang="hr-HR" altLang="en-US" sz="1200" dirty="0" smtClean="0"/>
              <a:t>Hrvatska </a:t>
            </a:r>
            <a:endParaRPr lang="hr-HR" altLang="en-US" sz="1400" dirty="0"/>
          </a:p>
        </p:txBody>
      </p:sp>
      <p:pic>
        <p:nvPicPr>
          <p:cNvPr id="16387" name="Picture 15" descr="P5260398"/>
          <p:cNvPicPr>
            <a:picLocks noChangeAspect="1" noChangeArrowheads="1"/>
          </p:cNvPicPr>
          <p:nvPr/>
        </p:nvPicPr>
        <p:blipFill>
          <a:blip r:embed="rId2" cstate="print">
            <a:extLst>
              <a:ext uri="{28A0092B-C50C-407E-A947-70E740481C1C}">
                <a14:useLocalDpi xmlns:a14="http://schemas.microsoft.com/office/drawing/2010/main" val="0"/>
              </a:ext>
            </a:extLst>
          </a:blip>
          <a:srcRect l="31888" r="46445" b="58250"/>
          <a:stretch>
            <a:fillRect/>
          </a:stretch>
        </p:blipFill>
        <p:spPr bwMode="auto">
          <a:xfrm>
            <a:off x="2771775" y="1557338"/>
            <a:ext cx="1073150"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7"/>
          <p:cNvSpPr>
            <a:spLocks noChangeArrowheads="1"/>
          </p:cNvSpPr>
          <p:nvPr/>
        </p:nvSpPr>
        <p:spPr bwMode="auto">
          <a:xfrm>
            <a:off x="7776175" y="1986290"/>
            <a:ext cx="12878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tabLst>
                <a:tab pos="682625" algn="l"/>
                <a:tab pos="1965325" algn="l"/>
              </a:tabLst>
            </a:pPr>
            <a:r>
              <a:rPr lang="en-US" altLang="en-US" sz="1400" b="1" dirty="0"/>
              <a:t>Arman </a:t>
            </a:r>
            <a:r>
              <a:rPr lang="en-US" altLang="en-US" sz="1400" b="1" dirty="0" err="1"/>
              <a:t>Vatyan</a:t>
            </a:r>
            <a:endParaRPr lang="hr-HR" altLang="en-US" sz="1400" b="1" dirty="0"/>
          </a:p>
          <a:p>
            <a:pPr algn="ctr" eaLnBrk="1" hangingPunct="1">
              <a:tabLst>
                <a:tab pos="682625" algn="l"/>
                <a:tab pos="1965325" algn="l"/>
              </a:tabLst>
            </a:pPr>
            <a:r>
              <a:rPr lang="x-none" altLang="en-US" sz="1400" dirty="0" smtClean="0"/>
              <a:t>SB, rukovodilac</a:t>
            </a:r>
            <a:endParaRPr lang="sl-SI" altLang="en-US" sz="1400" dirty="0"/>
          </a:p>
        </p:txBody>
      </p:sp>
      <p:sp>
        <p:nvSpPr>
          <p:cNvPr id="16389" name="Rectangle 9"/>
          <p:cNvSpPr>
            <a:spLocks noChangeArrowheads="1"/>
          </p:cNvSpPr>
          <p:nvPr/>
        </p:nvSpPr>
        <p:spPr bwMode="auto">
          <a:xfrm>
            <a:off x="1726232" y="4257437"/>
            <a:ext cx="8766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tabLst>
                <a:tab pos="890588" algn="l"/>
                <a:tab pos="1804988" algn="l"/>
              </a:tabLst>
            </a:pPr>
            <a:r>
              <a:rPr lang="sl-SI" altLang="en-US" sz="1400" b="1" dirty="0"/>
              <a:t> Zamira </a:t>
            </a:r>
          </a:p>
          <a:p>
            <a:pPr algn="ctr" eaLnBrk="1" hangingPunct="1">
              <a:tabLst>
                <a:tab pos="890588" algn="l"/>
                <a:tab pos="1804988" algn="l"/>
              </a:tabLst>
            </a:pPr>
            <a:r>
              <a:rPr lang="sl-SI" altLang="en-US" sz="1400" b="1" dirty="0"/>
              <a:t>Omorova</a:t>
            </a:r>
          </a:p>
          <a:p>
            <a:pPr algn="ctr" eaLnBrk="1" hangingPunct="1">
              <a:tabLst>
                <a:tab pos="890588" algn="l"/>
                <a:tab pos="1804988" algn="l"/>
              </a:tabLst>
            </a:pPr>
            <a:r>
              <a:rPr lang="hr-HR" altLang="en-US" sz="1400" dirty="0" smtClean="0"/>
              <a:t>Kirgistan </a:t>
            </a:r>
            <a:endParaRPr lang="hr-HR" altLang="en-US" sz="1400" dirty="0"/>
          </a:p>
        </p:txBody>
      </p:sp>
      <p:pic>
        <p:nvPicPr>
          <p:cNvPr id="16390" name="Picture 16" descr="ZamiraOmoro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213" y="2889250"/>
            <a:ext cx="99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13"/>
          <p:cNvSpPr>
            <a:spLocks noChangeArrowheads="1"/>
          </p:cNvSpPr>
          <p:nvPr/>
        </p:nvSpPr>
        <p:spPr bwMode="auto">
          <a:xfrm>
            <a:off x="7878822" y="5415518"/>
            <a:ext cx="8872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tabLst>
                <a:tab pos="890588" algn="l"/>
                <a:tab pos="1804988" algn="l"/>
              </a:tabLst>
            </a:pPr>
            <a:r>
              <a:rPr lang="hr-HR" altLang="en-US" sz="1400" b="1" dirty="0"/>
              <a:t>Stanislav </a:t>
            </a:r>
          </a:p>
          <a:p>
            <a:pPr algn="ctr" eaLnBrk="1" hangingPunct="1">
              <a:tabLst>
                <a:tab pos="890588" algn="l"/>
                <a:tab pos="1804988" algn="l"/>
              </a:tabLst>
            </a:pPr>
            <a:r>
              <a:rPr lang="hr-HR" altLang="en-US" sz="1400" b="1" dirty="0"/>
              <a:t>Bychkov</a:t>
            </a:r>
          </a:p>
          <a:p>
            <a:pPr algn="ctr" eaLnBrk="1" hangingPunct="1">
              <a:tabLst>
                <a:tab pos="890588" algn="l"/>
                <a:tab pos="1804988" algn="l"/>
              </a:tabLst>
            </a:pPr>
            <a:r>
              <a:rPr lang="hr-HR" altLang="en-US" sz="1400" dirty="0" smtClean="0"/>
              <a:t>Rusija </a:t>
            </a:r>
            <a:endParaRPr lang="hr-HR" altLang="en-US" sz="1400" dirty="0"/>
          </a:p>
        </p:txBody>
      </p:sp>
      <p:pic>
        <p:nvPicPr>
          <p:cNvPr id="17420" name="Picture 18" descr="Ar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9863" y="260350"/>
            <a:ext cx="115093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20"/>
          <p:cNvPicPr>
            <a:picLocks noChangeAspect="1" noChangeArrowheads="1"/>
          </p:cNvPicPr>
          <p:nvPr/>
        </p:nvPicPr>
        <p:blipFill>
          <a:blip r:embed="rId5">
            <a:extLst>
              <a:ext uri="{28A0092B-C50C-407E-A947-70E740481C1C}">
                <a14:useLocalDpi xmlns:a14="http://schemas.microsoft.com/office/drawing/2010/main" val="0"/>
              </a:ext>
            </a:extLst>
          </a:blip>
          <a:srcRect l="15111" t="7584" r="29445" b="31917"/>
          <a:stretch>
            <a:fillRect/>
          </a:stretch>
        </p:blipFill>
        <p:spPr bwMode="auto">
          <a:xfrm>
            <a:off x="7823200" y="3870325"/>
            <a:ext cx="1004888"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3835400"/>
            <a:ext cx="11620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Rectangle 9"/>
          <p:cNvSpPr>
            <a:spLocks noChangeArrowheads="1"/>
          </p:cNvSpPr>
          <p:nvPr/>
        </p:nvSpPr>
        <p:spPr bwMode="auto">
          <a:xfrm>
            <a:off x="291883" y="5393293"/>
            <a:ext cx="91800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tabLst>
                <a:tab pos="890588" algn="l"/>
                <a:tab pos="1804988" algn="l"/>
              </a:tabLst>
            </a:pPr>
            <a:r>
              <a:rPr lang="sl-SI" altLang="en-US" sz="1400" b="1" dirty="0"/>
              <a:t> </a:t>
            </a:r>
            <a:r>
              <a:rPr lang="en-US" altLang="en-US" sz="1400" b="1" dirty="0" err="1"/>
              <a:t>Maksym</a:t>
            </a:r>
            <a:endParaRPr lang="en-US" altLang="en-US" sz="1400" b="1" dirty="0"/>
          </a:p>
          <a:p>
            <a:pPr algn="ctr" eaLnBrk="1" hangingPunct="1">
              <a:tabLst>
                <a:tab pos="890588" algn="l"/>
                <a:tab pos="1804988" algn="l"/>
              </a:tabLst>
            </a:pPr>
            <a:r>
              <a:rPr lang="en-US" altLang="en-US" sz="1400" b="1" dirty="0" err="1"/>
              <a:t>Tymokhin</a:t>
            </a:r>
            <a:endParaRPr lang="sl-SI" altLang="en-US" sz="1400" b="1" dirty="0"/>
          </a:p>
          <a:p>
            <a:pPr algn="ctr" eaLnBrk="1" hangingPunct="1">
              <a:tabLst>
                <a:tab pos="890588" algn="l"/>
                <a:tab pos="1804988" algn="l"/>
              </a:tabLst>
            </a:pPr>
            <a:r>
              <a:rPr lang="en-US" altLang="en-US" sz="1400" dirty="0" err="1" smtClean="0"/>
              <a:t>Ukra</a:t>
            </a:r>
            <a:r>
              <a:rPr lang="x-none" altLang="en-US" sz="1400" dirty="0" smtClean="0"/>
              <a:t>jina</a:t>
            </a:r>
            <a:endParaRPr lang="hr-HR" altLang="en-US" sz="1400" dirty="0"/>
          </a:p>
        </p:txBody>
      </p:sp>
      <p:sp>
        <p:nvSpPr>
          <p:cNvPr id="16396" name="Rectangle 2"/>
          <p:cNvSpPr txBox="1">
            <a:spLocks noChangeArrowheads="1"/>
          </p:cNvSpPr>
          <p:nvPr/>
        </p:nvSpPr>
        <p:spPr bwMode="auto">
          <a:xfrm>
            <a:off x="1187450" y="633413"/>
            <a:ext cx="662463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b="1" dirty="0" smtClean="0">
                <a:solidFill>
                  <a:srgbClr val="0070C0"/>
                </a:solidFill>
                <a:latin typeface="+mj-lt"/>
              </a:rPr>
              <a:t>S</a:t>
            </a:r>
            <a:r>
              <a:rPr lang="x-none" altLang="en-US" sz="3600" b="1" dirty="0" smtClean="0">
                <a:solidFill>
                  <a:srgbClr val="0070C0"/>
                </a:solidFill>
                <a:latin typeface="+mj-lt"/>
              </a:rPr>
              <a:t>nažnan rukovodeći tim </a:t>
            </a:r>
            <a:r>
              <a:rPr lang="en-US" altLang="en-US" sz="3600" b="1" dirty="0" smtClean="0">
                <a:solidFill>
                  <a:srgbClr val="0070C0"/>
                </a:solidFill>
                <a:latin typeface="+mj-lt"/>
              </a:rPr>
              <a:t>-</a:t>
            </a:r>
            <a:r>
              <a:rPr lang="en-US" altLang="en-US" sz="3600" b="1" dirty="0">
                <a:solidFill>
                  <a:srgbClr val="0070C0"/>
                </a:solidFill>
                <a:latin typeface="+mj-lt"/>
              </a:rPr>
              <a:t/>
            </a:r>
            <a:br>
              <a:rPr lang="en-US" altLang="en-US" sz="3600" b="1" dirty="0">
                <a:solidFill>
                  <a:srgbClr val="0070C0"/>
                </a:solidFill>
                <a:latin typeface="+mj-lt"/>
              </a:rPr>
            </a:br>
            <a:r>
              <a:rPr lang="x-none" altLang="en-US" sz="3600" b="1" dirty="0" smtClean="0">
                <a:solidFill>
                  <a:srgbClr val="0070C0"/>
                </a:solidFill>
                <a:latin typeface="+mj-lt"/>
              </a:rPr>
              <a:t>Izvršni odbor ZPIR </a:t>
            </a:r>
            <a:r>
              <a:rPr lang="hr-HR" altLang="en-US" sz="3600" b="1" dirty="0">
                <a:solidFill>
                  <a:schemeClr val="tx2"/>
                </a:solidFill>
                <a:latin typeface="+mj-lt"/>
              </a:rPr>
              <a:t/>
            </a:r>
            <a:br>
              <a:rPr lang="hr-HR" altLang="en-US" sz="3600" b="1" dirty="0">
                <a:solidFill>
                  <a:schemeClr val="tx2"/>
                </a:solidFill>
                <a:latin typeface="+mj-lt"/>
              </a:rPr>
            </a:br>
            <a:endParaRPr lang="en-US" altLang="en-US" sz="2000" b="1" dirty="0">
              <a:solidFill>
                <a:schemeClr val="tx2"/>
              </a:solidFill>
              <a:latin typeface="+mj-lt"/>
            </a:endParaRPr>
          </a:p>
        </p:txBody>
      </p:sp>
      <p:pic>
        <p:nvPicPr>
          <p:cNvPr id="16397" name="Picture 11" descr="PA211555"/>
          <p:cNvPicPr>
            <a:picLocks noChangeAspect="1" noChangeArrowheads="1"/>
          </p:cNvPicPr>
          <p:nvPr/>
        </p:nvPicPr>
        <p:blipFill>
          <a:blip r:embed="rId7">
            <a:extLst>
              <a:ext uri="{28A0092B-C50C-407E-A947-70E740481C1C}">
                <a14:useLocalDpi xmlns:a14="http://schemas.microsoft.com/office/drawing/2010/main" val="0"/>
              </a:ext>
            </a:extLst>
          </a:blip>
          <a:srcRect l="10655" r="9718" b="27101"/>
          <a:stretch>
            <a:fillRect/>
          </a:stretch>
        </p:blipFill>
        <p:spPr bwMode="auto">
          <a:xfrm>
            <a:off x="242888" y="338138"/>
            <a:ext cx="10795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Rectangle 12"/>
          <p:cNvSpPr>
            <a:spLocks noChangeArrowheads="1"/>
          </p:cNvSpPr>
          <p:nvPr/>
        </p:nvSpPr>
        <p:spPr bwMode="auto">
          <a:xfrm>
            <a:off x="-106419" y="1788080"/>
            <a:ext cx="177811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tabLst>
                <a:tab pos="890588" algn="l"/>
              </a:tabLst>
            </a:pPr>
            <a:r>
              <a:rPr lang="en-US" altLang="en-US" sz="1400" b="1" dirty="0"/>
              <a:t>Diana </a:t>
            </a:r>
          </a:p>
          <a:p>
            <a:pPr algn="ctr" eaLnBrk="1" hangingPunct="1">
              <a:tabLst>
                <a:tab pos="890588" algn="l"/>
              </a:tabLst>
            </a:pPr>
            <a:r>
              <a:rPr lang="en-US" altLang="en-US" sz="1400" b="1" dirty="0" err="1"/>
              <a:t>Grosu</a:t>
            </a:r>
            <a:r>
              <a:rPr lang="en-US" altLang="en-US" sz="1400" b="1" dirty="0"/>
              <a:t>–</a:t>
            </a:r>
            <a:r>
              <a:rPr lang="en-US" altLang="en-US" sz="1400" b="1" dirty="0" err="1"/>
              <a:t>Axenti</a:t>
            </a:r>
            <a:r>
              <a:rPr lang="en-US" altLang="en-US" sz="1400" dirty="0"/>
              <a:t> </a:t>
            </a:r>
            <a:endParaRPr lang="hr-HR" altLang="en-US" sz="1400" dirty="0"/>
          </a:p>
          <a:p>
            <a:pPr algn="ctr" eaLnBrk="1" hangingPunct="1">
              <a:tabLst>
                <a:tab pos="890588" algn="l"/>
              </a:tabLst>
            </a:pPr>
            <a:r>
              <a:rPr lang="x-none" altLang="en-US" sz="1400" i="1" dirty="0" smtClean="0"/>
              <a:t>Član Resursnog tima </a:t>
            </a:r>
            <a:endParaRPr lang="en-US" altLang="en-US" sz="1400" dirty="0"/>
          </a:p>
        </p:txBody>
      </p:sp>
      <p:sp>
        <p:nvSpPr>
          <p:cNvPr id="16399" name="Rectangle 7"/>
          <p:cNvSpPr>
            <a:spLocks noChangeArrowheads="1"/>
          </p:cNvSpPr>
          <p:nvPr/>
        </p:nvSpPr>
        <p:spPr bwMode="auto">
          <a:xfrm>
            <a:off x="3969318" y="3212862"/>
            <a:ext cx="128156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tabLst>
                <a:tab pos="682625" algn="l"/>
                <a:tab pos="1965325" algn="l"/>
              </a:tabLst>
            </a:pPr>
            <a:r>
              <a:rPr lang="en-US" altLang="en-US" sz="1400" b="1" dirty="0"/>
              <a:t>Edit Nemeth</a:t>
            </a:r>
            <a:endParaRPr lang="hr-HR" altLang="en-US" sz="1400" b="1" dirty="0"/>
          </a:p>
          <a:p>
            <a:pPr algn="ctr" eaLnBrk="1" hangingPunct="1">
              <a:tabLst>
                <a:tab pos="682625" algn="l"/>
                <a:tab pos="1965325" algn="l"/>
              </a:tabLst>
            </a:pPr>
            <a:r>
              <a:rPr lang="x-none" altLang="en-US" sz="1400" i="1" dirty="0" smtClean="0"/>
              <a:t>Mađarska</a:t>
            </a:r>
            <a:endParaRPr lang="en-US" altLang="en-US" sz="1400" i="1" dirty="0"/>
          </a:p>
          <a:p>
            <a:pPr algn="ctr" eaLnBrk="1" hangingPunct="1">
              <a:tabLst>
                <a:tab pos="682625" algn="l"/>
                <a:tab pos="1965325" algn="l"/>
              </a:tabLst>
            </a:pPr>
            <a:r>
              <a:rPr lang="x-none" altLang="en-US" sz="1400" i="1" dirty="0" smtClean="0"/>
              <a:t>Presedavajuća </a:t>
            </a:r>
            <a:endParaRPr lang="hr-HR" altLang="en-US" sz="1400" dirty="0"/>
          </a:p>
        </p:txBody>
      </p:sp>
      <p:pic>
        <p:nvPicPr>
          <p:cNvPr id="16400"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175" y="1484314"/>
            <a:ext cx="1157288" cy="16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13" descr="CristinaScerbina"/>
          <p:cNvPicPr>
            <a:picLocks noChangeAspect="1" noChangeArrowheads="1"/>
          </p:cNvPicPr>
          <p:nvPr/>
        </p:nvPicPr>
        <p:blipFill>
          <a:blip r:embed="rId9">
            <a:extLst>
              <a:ext uri="{28A0092B-C50C-407E-A947-70E740481C1C}">
                <a14:useLocalDpi xmlns:a14="http://schemas.microsoft.com/office/drawing/2010/main" val="0"/>
              </a:ext>
            </a:extLst>
          </a:blip>
          <a:srcRect l="22667" t="11313" r="28166" b="40500"/>
          <a:stretch>
            <a:fillRect/>
          </a:stretch>
        </p:blipFill>
        <p:spPr bwMode="auto">
          <a:xfrm>
            <a:off x="5395340" y="1542980"/>
            <a:ext cx="11366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2" name="Rectangle 7"/>
          <p:cNvSpPr>
            <a:spLocks noChangeArrowheads="1"/>
          </p:cNvSpPr>
          <p:nvPr/>
        </p:nvSpPr>
        <p:spPr bwMode="auto">
          <a:xfrm>
            <a:off x="5156467" y="3068985"/>
            <a:ext cx="156158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tabLst>
                <a:tab pos="682625" algn="l"/>
                <a:tab pos="1965325" algn="l"/>
              </a:tabLst>
            </a:pPr>
            <a:r>
              <a:rPr lang="hr-HR" altLang="en-US" sz="1400" b="1" dirty="0"/>
              <a:t>Cristina </a:t>
            </a:r>
          </a:p>
          <a:p>
            <a:pPr algn="ctr" eaLnBrk="1" hangingPunct="1">
              <a:tabLst>
                <a:tab pos="682625" algn="l"/>
                <a:tab pos="1965325" algn="l"/>
              </a:tabLst>
            </a:pPr>
            <a:r>
              <a:rPr lang="hr-HR" altLang="en-US" sz="1400" b="1" dirty="0"/>
              <a:t>Sc</a:t>
            </a:r>
            <a:r>
              <a:rPr lang="en-US" altLang="en-US" sz="1400" b="1" dirty="0" err="1"/>
              <a:t>utelnic</a:t>
            </a:r>
            <a:endParaRPr lang="en-US" altLang="en-US" sz="1400" b="1" dirty="0"/>
          </a:p>
          <a:p>
            <a:pPr algn="ctr" eaLnBrk="1" hangingPunct="1">
              <a:tabLst>
                <a:tab pos="682625" algn="l"/>
                <a:tab pos="1965325" algn="l"/>
              </a:tabLst>
            </a:pPr>
            <a:r>
              <a:rPr lang="x-none" altLang="en-US" sz="1200" i="1" dirty="0" smtClean="0"/>
              <a:t>Potpresednica </a:t>
            </a:r>
          </a:p>
          <a:p>
            <a:pPr algn="ctr" eaLnBrk="1" hangingPunct="1">
              <a:tabLst>
                <a:tab pos="682625" algn="l"/>
                <a:tab pos="1965325" algn="l"/>
              </a:tabLst>
            </a:pPr>
            <a:r>
              <a:rPr lang="x-none" altLang="en-US" sz="1200" i="1" dirty="0" smtClean="0"/>
              <a:t>za operativna pitanja</a:t>
            </a:r>
            <a:endParaRPr lang="en-US" altLang="en-US" sz="1200" dirty="0"/>
          </a:p>
          <a:p>
            <a:pPr algn="ctr" eaLnBrk="1" hangingPunct="1">
              <a:tabLst>
                <a:tab pos="682625" algn="l"/>
                <a:tab pos="1965325" algn="l"/>
              </a:tabLst>
            </a:pPr>
            <a:r>
              <a:rPr lang="en-US" altLang="en-US" sz="1200" dirty="0" smtClean="0"/>
              <a:t>Mold</a:t>
            </a:r>
            <a:r>
              <a:rPr lang="x-none" altLang="en-US" sz="1200" dirty="0" smtClean="0"/>
              <a:t>avija </a:t>
            </a:r>
            <a:endParaRPr lang="hr-HR" altLang="en-US" sz="1200" dirty="0"/>
          </a:p>
        </p:txBody>
      </p:sp>
      <p:pic>
        <p:nvPicPr>
          <p:cNvPr id="16403" name="Picture 23" descr="C:\Users\User\Desktop\SvilenaSimeonov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59563" y="2636838"/>
            <a:ext cx="1104900" cy="1571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404" name="Rectangle 9"/>
          <p:cNvSpPr>
            <a:spLocks noChangeArrowheads="1"/>
          </p:cNvSpPr>
          <p:nvPr/>
        </p:nvSpPr>
        <p:spPr bwMode="auto">
          <a:xfrm>
            <a:off x="6661607" y="4189175"/>
            <a:ext cx="10087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sl-SI" altLang="en-US" sz="1400" b="1" dirty="0"/>
              <a:t> </a:t>
            </a:r>
            <a:r>
              <a:rPr lang="en-US" altLang="en-US" sz="1400" b="1" dirty="0" err="1"/>
              <a:t>Svilena</a:t>
            </a:r>
            <a:endParaRPr lang="en-US" altLang="en-US" sz="1400" b="1" dirty="0"/>
          </a:p>
          <a:p>
            <a:pPr algn="ctr" eaLnBrk="1" hangingPunct="1"/>
            <a:r>
              <a:rPr lang="en-US" altLang="en-US" sz="1400" b="1" dirty="0" err="1"/>
              <a:t>Simeonova</a:t>
            </a:r>
            <a:endParaRPr lang="en-US" altLang="en-US" sz="1400" b="1" dirty="0"/>
          </a:p>
          <a:p>
            <a:pPr algn="ctr" eaLnBrk="1" hangingPunct="1"/>
            <a:r>
              <a:rPr lang="en-US" altLang="en-US" sz="1400" dirty="0" smtClean="0"/>
              <a:t>Bu</a:t>
            </a:r>
            <a:r>
              <a:rPr lang="x-none" altLang="en-US" sz="1400" dirty="0" smtClean="0"/>
              <a:t>garska </a:t>
            </a:r>
            <a:endParaRPr lang="hr-HR" altLang="en-US" sz="1400" dirty="0"/>
          </a:p>
        </p:txBody>
      </p:sp>
      <p:pic>
        <p:nvPicPr>
          <p:cNvPr id="16405" name="Picture 2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165475" y="4249738"/>
            <a:ext cx="11112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6" name="Rectangle 9"/>
          <p:cNvSpPr>
            <a:spLocks noChangeArrowheads="1"/>
          </p:cNvSpPr>
          <p:nvPr/>
        </p:nvSpPr>
        <p:spPr bwMode="auto">
          <a:xfrm>
            <a:off x="2980383" y="5831522"/>
            <a:ext cx="14814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tabLst>
                <a:tab pos="890588" algn="l"/>
                <a:tab pos="1804988" algn="l"/>
              </a:tabLst>
            </a:pPr>
            <a:r>
              <a:rPr lang="en-US" altLang="en-US" sz="1400" b="1" dirty="0" err="1"/>
              <a:t>Amela</a:t>
            </a:r>
            <a:r>
              <a:rPr lang="en-US" altLang="en-US" sz="1400" b="1" dirty="0"/>
              <a:t> </a:t>
            </a:r>
            <a:r>
              <a:rPr lang="en-US" altLang="en-US" sz="1400" b="1" dirty="0" err="1"/>
              <a:t>Muftić</a:t>
            </a:r>
            <a:endParaRPr lang="sl-SI" altLang="en-US" sz="1400" b="1" dirty="0"/>
          </a:p>
          <a:p>
            <a:pPr algn="ctr" eaLnBrk="1" hangingPunct="1">
              <a:tabLst>
                <a:tab pos="890588" algn="l"/>
                <a:tab pos="1804988" algn="l"/>
              </a:tabLst>
            </a:pPr>
            <a:r>
              <a:rPr lang="en-US" altLang="en-US" sz="1200" i="1" dirty="0" smtClean="0"/>
              <a:t>Bosna</a:t>
            </a:r>
            <a:r>
              <a:rPr lang="x-none" altLang="en-US" sz="1200" i="1" dirty="0" smtClean="0"/>
              <a:t> i Hercegovina </a:t>
            </a:r>
            <a:endParaRPr lang="hr-HR" altLang="en-US" sz="1200" i="1" dirty="0"/>
          </a:p>
        </p:txBody>
      </p:sp>
      <p:pic>
        <p:nvPicPr>
          <p:cNvPr id="16407"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9818" y="4242055"/>
            <a:ext cx="1071563"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8" name="Rectangle 7"/>
          <p:cNvSpPr>
            <a:spLocks noChangeArrowheads="1"/>
          </p:cNvSpPr>
          <p:nvPr/>
        </p:nvSpPr>
        <p:spPr bwMode="auto">
          <a:xfrm>
            <a:off x="4432300" y="5791200"/>
            <a:ext cx="2120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tabLst>
                <a:tab pos="890588" algn="l"/>
                <a:tab pos="1804988" algn="l"/>
              </a:tabLst>
            </a:pPr>
            <a:r>
              <a:rPr lang="en-US" sz="1400" b="1" dirty="0" err="1"/>
              <a:t>Nini</a:t>
            </a:r>
            <a:r>
              <a:rPr lang="en-US" sz="1400" b="1" dirty="0"/>
              <a:t> </a:t>
            </a:r>
            <a:r>
              <a:rPr lang="en-US" sz="1400" b="1" dirty="0" err="1" smtClean="0"/>
              <a:t>Eliashvili</a:t>
            </a:r>
            <a:endParaRPr lang="hr-HR" sz="1400" b="1" dirty="0"/>
          </a:p>
          <a:p>
            <a:pPr algn="ctr">
              <a:tabLst>
                <a:tab pos="890588" algn="l"/>
                <a:tab pos="1804988" algn="l"/>
              </a:tabLst>
            </a:pPr>
            <a:r>
              <a:rPr lang="en-US" sz="1400" i="1" dirty="0" smtClean="0"/>
              <a:t>G</a:t>
            </a:r>
            <a:r>
              <a:rPr lang="x-none" sz="1400" i="1" dirty="0" smtClean="0"/>
              <a:t>ruzija </a:t>
            </a:r>
            <a:endParaRPr lang="en-US" sz="1400" i="1" dirty="0"/>
          </a:p>
        </p:txBody>
      </p:sp>
      <p:pic>
        <p:nvPicPr>
          <p:cNvPr id="25" name="Рисунок 518"/>
          <p:cNvPicPr/>
          <p:nvPr/>
        </p:nvPicPr>
        <p:blipFill>
          <a:blip r:embed="rId13">
            <a:extLst>
              <a:ext uri="{28A0092B-C50C-407E-A947-70E740481C1C}">
                <a14:useLocalDpi xmlns:a14="http://schemas.microsoft.com/office/drawing/2010/main" val="0"/>
              </a:ext>
            </a:extLst>
          </a:blip>
          <a:srcRect b="42677"/>
          <a:stretch>
            <a:fillRect/>
          </a:stretch>
        </p:blipFill>
        <p:spPr bwMode="auto">
          <a:xfrm>
            <a:off x="0" y="6324600"/>
            <a:ext cx="9144000" cy="609600"/>
          </a:xfrm>
          <a:prstGeom prst="rect">
            <a:avLst/>
          </a:prstGeom>
          <a:noFill/>
          <a:ln>
            <a:noFill/>
          </a:ln>
        </p:spPr>
      </p:pic>
    </p:spTree>
    <p:extLst>
      <p:ext uri="{BB962C8B-B14F-4D97-AF65-F5344CB8AC3E}">
        <p14:creationId xmlns:p14="http://schemas.microsoft.com/office/powerpoint/2010/main" val="4214063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7420"/>
                                        </p:tgtEl>
                                        <p:attrNameLst>
                                          <p:attrName>style.visibility</p:attrName>
                                        </p:attrNameLst>
                                      </p:cBhvr>
                                      <p:to>
                                        <p:strVal val="visible"/>
                                      </p:to>
                                    </p:set>
                                    <p:animEffect transition="in" filter="fade">
                                      <p:cBhvr>
                                        <p:cTn id="7" dur="1000"/>
                                        <p:tgtEl>
                                          <p:spTgt spid="17420"/>
                                        </p:tgtEl>
                                      </p:cBhvr>
                                    </p:animEffect>
                                    <p:anim calcmode="lin" valueType="num">
                                      <p:cBhvr>
                                        <p:cTn id="8" dur="1000" fill="hold"/>
                                        <p:tgtEl>
                                          <p:spTgt spid="17420"/>
                                        </p:tgtEl>
                                        <p:attrNameLst>
                                          <p:attrName>ppt_x</p:attrName>
                                        </p:attrNameLst>
                                      </p:cBhvr>
                                      <p:tavLst>
                                        <p:tav tm="0">
                                          <p:val>
                                            <p:strVal val="#ppt_x"/>
                                          </p:val>
                                        </p:tav>
                                        <p:tav tm="100000">
                                          <p:val>
                                            <p:strVal val="#ppt_x"/>
                                          </p:val>
                                        </p:tav>
                                      </p:tavLst>
                                    </p:anim>
                                    <p:anim calcmode="lin" valueType="num">
                                      <p:cBhvr>
                                        <p:cTn id="9" dur="1000" fill="hold"/>
                                        <p:tgtEl>
                                          <p:spTgt spid="174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fade">
                                      <p:cBhvr>
                                        <p:cTn id="12" dur="1000"/>
                                        <p:tgtEl>
                                          <p:spTgt spid="17414"/>
                                        </p:tgtEl>
                                      </p:cBhvr>
                                    </p:animEffect>
                                    <p:anim calcmode="lin" valueType="num">
                                      <p:cBhvr>
                                        <p:cTn id="13" dur="1000" fill="hold"/>
                                        <p:tgtEl>
                                          <p:spTgt spid="17414"/>
                                        </p:tgtEl>
                                        <p:attrNameLst>
                                          <p:attrName>ppt_x</p:attrName>
                                        </p:attrNameLst>
                                      </p:cBhvr>
                                      <p:tavLst>
                                        <p:tav tm="0">
                                          <p:val>
                                            <p:strVal val="#ppt_x"/>
                                          </p:val>
                                        </p:tav>
                                        <p:tav tm="100000">
                                          <p:val>
                                            <p:strVal val="#ppt_x"/>
                                          </p:val>
                                        </p:tav>
                                      </p:tavLst>
                                    </p:anim>
                                    <p:anim calcmode="lin" valueType="num">
                                      <p:cBhvr>
                                        <p:cTn id="14" dur="1000" fill="hold"/>
                                        <p:tgtEl>
                                          <p:spTgt spid="174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90600" y="914400"/>
            <a:ext cx="8001000" cy="1066800"/>
          </a:xfrm>
        </p:spPr>
        <p:txBody>
          <a:bodyPr>
            <a:normAutofit fontScale="90000"/>
          </a:bodyPr>
          <a:lstStyle/>
          <a:p>
            <a:pPr eaLnBrk="1" hangingPunct="1"/>
            <a:r>
              <a:rPr lang="x-none" b="1" dirty="0" smtClean="0">
                <a:solidFill>
                  <a:srgbClr val="002060"/>
                </a:solidFill>
              </a:rPr>
              <a:t>DOBRA ORGANIZOVANOST </a:t>
            </a:r>
            <a:r>
              <a:rPr lang="en-US" b="1" dirty="0" smtClean="0">
                <a:solidFill>
                  <a:srgbClr val="002060"/>
                </a:solidFill>
              </a:rPr>
              <a:t>... </a:t>
            </a:r>
            <a:r>
              <a:rPr lang="x-none" b="1" dirty="0" smtClean="0">
                <a:solidFill>
                  <a:srgbClr val="002060"/>
                </a:solidFill>
              </a:rPr>
              <a:t>VODI KA USPEHU </a:t>
            </a:r>
            <a:endParaRPr lang="en-US" b="1" dirty="0" smtClean="0">
              <a:solidFill>
                <a:srgbClr val="002060"/>
              </a:solidFill>
            </a:endParaRPr>
          </a:p>
        </p:txBody>
      </p:sp>
      <p:pic>
        <p:nvPicPr>
          <p:cNvPr id="6147"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val="2282604290"/>
              </p:ext>
            </p:extLst>
          </p:nvPr>
        </p:nvGraphicFramePr>
        <p:xfrm>
          <a:off x="762000" y="2057400"/>
          <a:ext cx="5181600"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150" name="Picture 6" descr="http://ronmoore.org/wp-content/uploads/2012/12/Delegation_Training_1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3138" y="2895600"/>
            <a:ext cx="3014662"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67650" y="42863"/>
            <a:ext cx="1114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067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p:nvPr/>
        </p:nvPicPr>
        <p:blipFill>
          <a:blip r:embed="rId2" cstate="print"/>
          <a:srcRect/>
          <a:stretch>
            <a:fillRect/>
          </a:stretch>
        </p:blipFill>
        <p:spPr bwMode="auto">
          <a:xfrm>
            <a:off x="0" y="0"/>
            <a:ext cx="9144000" cy="1066799"/>
          </a:xfrm>
          <a:prstGeom prst="rect">
            <a:avLst/>
          </a:prstGeom>
          <a:noFill/>
          <a:ln w="9525">
            <a:noFill/>
            <a:miter lim="800000"/>
            <a:headEnd/>
            <a:tailEnd/>
          </a:ln>
        </p:spPr>
      </p:pic>
      <p:sp>
        <p:nvSpPr>
          <p:cNvPr id="3" name="Содержимое 2"/>
          <p:cNvSpPr>
            <a:spLocks noGrp="1"/>
          </p:cNvSpPr>
          <p:nvPr>
            <p:ph idx="1"/>
          </p:nvPr>
        </p:nvSpPr>
        <p:spPr>
          <a:xfrm>
            <a:off x="533400" y="1752599"/>
            <a:ext cx="8077200" cy="4603751"/>
          </a:xfrm>
        </p:spPr>
        <p:txBody>
          <a:bodyPr>
            <a:noAutofit/>
          </a:bodyPr>
          <a:lstStyle/>
          <a:p>
            <a:pPr marL="0" indent="0" algn="just">
              <a:buNone/>
            </a:pPr>
            <a:r>
              <a:rPr lang="x-none" sz="2000" dirty="0" smtClean="0"/>
              <a:t>Na svakom događaju ZPIR, grupa podrške Detektivi vrednosti prikuplja priče koje prikazuju vrednost aktivnosti ZPIR različitim zainteresovanim stranama.   </a:t>
            </a:r>
          </a:p>
          <a:p>
            <a:pPr marL="0" indent="0" algn="just">
              <a:buNone/>
            </a:pPr>
            <a:endParaRPr lang="hu-HU" sz="800" dirty="0" smtClean="0"/>
          </a:p>
          <a:p>
            <a:pPr marL="0" indent="0" algn="just">
              <a:buNone/>
            </a:pPr>
            <a:r>
              <a:rPr lang="x-none" sz="2000" b="1" dirty="0" smtClean="0">
                <a:solidFill>
                  <a:srgbClr val="FF0000"/>
                </a:solidFill>
              </a:rPr>
              <a:t>Neke od vrednosti koje nudi mreža PEMPAL-a su: </a:t>
            </a:r>
          </a:p>
          <a:p>
            <a:pPr lvl="1" algn="just"/>
            <a:r>
              <a:rPr lang="hu-HU" sz="1800" i="1" dirty="0" smtClean="0"/>
              <a:t>Proizvodi jedinstvene metodologije ZPIR koji se koriste kao osnova za razvijanje sopstvenih metodologija zemalja članoca ili za unapređivanje već postojećih;</a:t>
            </a:r>
          </a:p>
          <a:p>
            <a:pPr lvl="1" algn="just"/>
            <a:r>
              <a:rPr lang="hu-HU" sz="1800" i="1" dirty="0" smtClean="0"/>
              <a:t>Zemlje razumeju da se suočavaju sa sličnim izazovima i pronalaze rešenja tokom održavanja događaja ZPIR;  </a:t>
            </a:r>
          </a:p>
          <a:p>
            <a:pPr lvl="1" algn="just"/>
            <a:r>
              <a:rPr lang="hu-HU" sz="1800" i="1" dirty="0" smtClean="0"/>
              <a:t>Proizvodi ZPIR, kao što su studije slučaja, se koriste za dizajniranje programa obuka zemalja članica</a:t>
            </a:r>
            <a:r>
              <a:rPr lang="en-GB" sz="1800" i="1" dirty="0" smtClean="0"/>
              <a:t>;</a:t>
            </a:r>
            <a:endParaRPr lang="hu-HU" sz="1800" i="1" dirty="0" smtClean="0"/>
          </a:p>
          <a:p>
            <a:pPr lvl="1" algn="just"/>
            <a:r>
              <a:rPr lang="x-none" sz="1800" i="1" dirty="0" smtClean="0"/>
              <a:t>ZPIR pruža priliku da se uči iz iskustava drugih zemalja, kao i da se ista prilagode sopstvenim potrebama</a:t>
            </a:r>
            <a:r>
              <a:rPr lang="en-GB" sz="1800" i="1" dirty="0" smtClean="0"/>
              <a:t>;</a:t>
            </a:r>
            <a:endParaRPr lang="hu-HU" sz="1800" i="1" dirty="0" smtClean="0"/>
          </a:p>
          <a:p>
            <a:pPr lvl="1" algn="just"/>
            <a:r>
              <a:rPr lang="x-none" sz="1800" i="1" dirty="0" smtClean="0"/>
              <a:t>Mešavina praktičara i vodećih stručnjaka iz oblasti predstavlja sjajnu mogućnost za učenje, kao i za pristup informacijama i znanjima proisteklim iz primera najboljih praksi</a:t>
            </a:r>
            <a:r>
              <a:rPr lang="en-GB" sz="1800" i="1" dirty="0" smtClean="0"/>
              <a:t>.</a:t>
            </a:r>
          </a:p>
          <a:p>
            <a:pPr marL="0" indent="0" algn="just">
              <a:buNone/>
            </a:pPr>
            <a:endParaRPr lang="hu-HU" sz="1800" dirty="0" smtClean="0"/>
          </a:p>
        </p:txBody>
      </p:sp>
      <p:sp>
        <p:nvSpPr>
          <p:cNvPr id="4" name="Номер слайда 3"/>
          <p:cNvSpPr>
            <a:spLocks noGrp="1"/>
          </p:cNvSpPr>
          <p:nvPr>
            <p:ph type="sldNum" sz="quarter" idx="12"/>
          </p:nvPr>
        </p:nvSpPr>
        <p:spPr/>
        <p:txBody>
          <a:bodyPr/>
          <a:lstStyle/>
          <a:p>
            <a:fld id="{7B9792E3-0ED1-4636-9AD2-0933D53E70C7}" type="slidenum">
              <a:rPr lang="en-US" smtClean="0"/>
              <a:pPr/>
              <a:t>6</a:t>
            </a:fld>
            <a:endParaRPr lang="en-US" dirty="0"/>
          </a:p>
        </p:txBody>
      </p:sp>
      <p:sp>
        <p:nvSpPr>
          <p:cNvPr id="6" name="Заголовок 1"/>
          <p:cNvSpPr>
            <a:spLocks noGrp="1"/>
          </p:cNvSpPr>
          <p:nvPr>
            <p:ph type="title"/>
          </p:nvPr>
        </p:nvSpPr>
        <p:spPr>
          <a:xfrm>
            <a:off x="533400" y="1066799"/>
            <a:ext cx="8229600" cy="685800"/>
          </a:xfrm>
        </p:spPr>
        <p:txBody>
          <a:bodyPr>
            <a:normAutofit/>
          </a:bodyPr>
          <a:lstStyle/>
          <a:p>
            <a:r>
              <a:rPr lang="hu-HU" sz="2400" b="1" i="1" dirty="0" smtClean="0">
                <a:solidFill>
                  <a:srgbClr val="FF0000"/>
                </a:solidFill>
              </a:rPr>
              <a:t>KAKO DOLAZIMO DO DODATE VREDNOSTI ZA ZPIR?</a:t>
            </a:r>
            <a:endParaRPr lang="ru-RU" sz="2400" dirty="0">
              <a:solidFill>
                <a:srgbClr val="FF0000"/>
              </a:solidFill>
            </a:endParaRPr>
          </a:p>
        </p:txBody>
      </p:sp>
    </p:spTree>
    <p:extLst>
      <p:ext uri="{BB962C8B-B14F-4D97-AF65-F5344CB8AC3E}">
        <p14:creationId xmlns:p14="http://schemas.microsoft.com/office/powerpoint/2010/main" val="3945664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201197" y="496378"/>
            <a:ext cx="8439150" cy="1066800"/>
          </a:xfrm>
        </p:spPr>
        <p:txBody>
          <a:bodyPr>
            <a:normAutofit fontScale="90000"/>
          </a:bodyPr>
          <a:lstStyle/>
          <a:p>
            <a:pPr eaLnBrk="1" hangingPunct="1"/>
            <a:r>
              <a:rPr lang="x-none" b="1" dirty="0" smtClean="0">
                <a:solidFill>
                  <a:srgbClr val="002060"/>
                </a:solidFill>
              </a:rPr>
              <a:t>RUKOVODEĆE ULOGE TOKOM DOGAĐAJA ZPIR </a:t>
            </a:r>
            <a:endParaRPr lang="en-US" b="1" dirty="0" smtClean="0">
              <a:solidFill>
                <a:srgbClr val="002060"/>
              </a:solidFill>
            </a:endParaRPr>
          </a:p>
        </p:txBody>
      </p:sp>
      <p:pic>
        <p:nvPicPr>
          <p:cNvPr id="13315"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863" y="115888"/>
            <a:ext cx="17891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Содержимое 2"/>
          <p:cNvSpPr txBox="1">
            <a:spLocks/>
          </p:cNvSpPr>
          <p:nvPr/>
        </p:nvSpPr>
        <p:spPr bwMode="auto">
          <a:xfrm>
            <a:off x="925381" y="1563178"/>
            <a:ext cx="7924800" cy="4525962"/>
          </a:xfrm>
          <a:prstGeom prst="rect">
            <a:avLst/>
          </a:prstGeom>
          <a:noFill/>
          <a:ln w="9525">
            <a:noFill/>
            <a:miter lim="800000"/>
            <a:headEnd/>
            <a:tailEnd/>
          </a:ln>
        </p:spPr>
        <p:txBody>
          <a:bodyPr/>
          <a:lstStyle/>
          <a:p>
            <a:pPr marL="457200" indent="-457200" eaLnBrk="0" hangingPunct="0">
              <a:spcBef>
                <a:spcPct val="20000"/>
              </a:spcBef>
              <a:buFont typeface="Wingdings" pitchFamily="2" charset="2"/>
              <a:buChar char="ü"/>
              <a:defRPr/>
            </a:pPr>
            <a:r>
              <a:rPr lang="ro-RO" sz="3200" b="1" u="sng" dirty="0" smtClean="0">
                <a:solidFill>
                  <a:schemeClr val="tx2"/>
                </a:solidFill>
                <a:latin typeface="+mn-lt"/>
                <a:cs typeface="+mn-cs"/>
              </a:rPr>
              <a:t>Spoljni izvestioci:</a:t>
            </a:r>
            <a:r>
              <a:rPr lang="ro-RO" sz="3200" dirty="0" smtClean="0">
                <a:solidFill>
                  <a:schemeClr val="tx2"/>
                </a:solidFill>
                <a:latin typeface="+mn-lt"/>
                <a:cs typeface="+mn-cs"/>
              </a:rPr>
              <a:t> pripremaju saopštenje ili odluku </a:t>
            </a:r>
          </a:p>
          <a:p>
            <a:pPr marL="457200" indent="-457200" eaLnBrk="0" hangingPunct="0">
              <a:spcBef>
                <a:spcPct val="20000"/>
              </a:spcBef>
              <a:buFont typeface="Wingdings" pitchFamily="2" charset="2"/>
              <a:buChar char="ü"/>
              <a:defRPr/>
            </a:pPr>
            <a:r>
              <a:rPr lang="ro-RO" sz="3200" b="1" u="sng" dirty="0" smtClean="0">
                <a:solidFill>
                  <a:schemeClr val="tx2"/>
                </a:solidFill>
                <a:latin typeface="+mn-lt"/>
                <a:cs typeface="+mn-cs"/>
              </a:rPr>
              <a:t>Kritički prijatelji:</a:t>
            </a:r>
            <a:r>
              <a:rPr lang="ro-RO" sz="3200" dirty="0" smtClean="0">
                <a:solidFill>
                  <a:schemeClr val="tx2"/>
                </a:solidFill>
                <a:latin typeface="+mn-lt"/>
                <a:cs typeface="+mn-cs"/>
              </a:rPr>
              <a:t> identifikuju i saopštavaju slabe tačke  </a:t>
            </a:r>
            <a:endParaRPr lang="ro-RO" sz="3200" dirty="0">
              <a:solidFill>
                <a:schemeClr val="tx2"/>
              </a:solidFill>
              <a:latin typeface="+mn-lt"/>
              <a:cs typeface="+mn-cs"/>
            </a:endParaRPr>
          </a:p>
          <a:p>
            <a:pPr marL="457200" indent="-457200" eaLnBrk="0" hangingPunct="0">
              <a:spcBef>
                <a:spcPct val="20000"/>
              </a:spcBef>
              <a:buFont typeface="Wingdings" pitchFamily="2" charset="2"/>
              <a:buChar char="ü"/>
              <a:defRPr/>
            </a:pPr>
            <a:r>
              <a:rPr lang="ro-RO" sz="3200" b="1" u="sng" dirty="0" smtClean="0">
                <a:solidFill>
                  <a:schemeClr val="tx2"/>
                </a:solidFill>
                <a:latin typeface="+mn-lt"/>
                <a:cs typeface="+mn-cs"/>
              </a:rPr>
              <a:t>Detektivi vrednosti:</a:t>
            </a:r>
            <a:r>
              <a:rPr lang="ro-RO" sz="3200" dirty="0" smtClean="0">
                <a:solidFill>
                  <a:schemeClr val="tx2"/>
                </a:solidFill>
                <a:latin typeface="+mn-lt"/>
                <a:cs typeface="+mn-cs"/>
              </a:rPr>
              <a:t>  istražuju stvorene vrednosti </a:t>
            </a:r>
            <a:endParaRPr lang="ro-RO" sz="3200" dirty="0">
              <a:solidFill>
                <a:schemeClr val="tx2"/>
              </a:solidFill>
              <a:latin typeface="+mn-lt"/>
              <a:cs typeface="+mn-cs"/>
            </a:endParaRPr>
          </a:p>
          <a:p>
            <a:pPr marL="457200" indent="-457200" eaLnBrk="0" hangingPunct="0">
              <a:spcBef>
                <a:spcPct val="20000"/>
              </a:spcBef>
              <a:buFont typeface="Wingdings" pitchFamily="2" charset="2"/>
              <a:buChar char="ü"/>
              <a:defRPr/>
            </a:pPr>
            <a:r>
              <a:rPr lang="ro-RO" sz="3200" b="1" u="sng" dirty="0" smtClean="0">
                <a:solidFill>
                  <a:schemeClr val="tx2"/>
                </a:solidFill>
                <a:latin typeface="+mn-lt"/>
                <a:cs typeface="+mn-cs"/>
              </a:rPr>
              <a:t>Aktivisti programa rada:</a:t>
            </a:r>
            <a:r>
              <a:rPr lang="ro-RO" sz="3200" dirty="0" smtClean="0">
                <a:solidFill>
                  <a:schemeClr val="tx2"/>
                </a:solidFill>
                <a:latin typeface="+mn-lt"/>
                <a:cs typeface="+mn-cs"/>
              </a:rPr>
              <a:t> identifikuju nove teme </a:t>
            </a:r>
            <a:endParaRPr lang="ro-RO" sz="3200" dirty="0">
              <a:solidFill>
                <a:schemeClr val="tx2"/>
              </a:solidFill>
              <a:latin typeface="+mn-lt"/>
              <a:cs typeface="+mn-cs"/>
            </a:endParaRPr>
          </a:p>
          <a:p>
            <a:pPr marL="457200" indent="-457200" eaLnBrk="0" hangingPunct="0">
              <a:spcBef>
                <a:spcPct val="20000"/>
              </a:spcBef>
              <a:buFont typeface="Wingdings" pitchFamily="2" charset="2"/>
              <a:buChar char="ü"/>
              <a:defRPr/>
            </a:pPr>
            <a:r>
              <a:rPr lang="ro-RO" sz="3200" b="1" u="sng" dirty="0" smtClean="0">
                <a:solidFill>
                  <a:schemeClr val="tx2"/>
                </a:solidFill>
                <a:latin typeface="+mn-lt"/>
                <a:cs typeface="+mn-cs"/>
              </a:rPr>
              <a:t>Društveni reporteri:</a:t>
            </a:r>
            <a:r>
              <a:rPr lang="ro-RO" sz="3200" dirty="0">
                <a:solidFill>
                  <a:schemeClr val="tx2"/>
                </a:solidFill>
              </a:rPr>
              <a:t> </a:t>
            </a:r>
            <a:r>
              <a:rPr lang="ro-RO" sz="3200" dirty="0" smtClean="0">
                <a:solidFill>
                  <a:schemeClr val="tx2"/>
                </a:solidFill>
              </a:rPr>
              <a:t>prikupljaju sećanja sa društvenih događaja </a:t>
            </a:r>
            <a:endParaRPr lang="ru-RU" sz="3200" dirty="0">
              <a:solidFill>
                <a:schemeClr val="tx2"/>
              </a:solidFill>
              <a:latin typeface="+mn-lt"/>
              <a:cs typeface="+mn-cs"/>
            </a:endParaRPr>
          </a:p>
        </p:txBody>
      </p:sp>
    </p:spTree>
    <p:extLst>
      <p:ext uri="{BB962C8B-B14F-4D97-AF65-F5344CB8AC3E}">
        <p14:creationId xmlns:p14="http://schemas.microsoft.com/office/powerpoint/2010/main" val="2214809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ím 1"/>
          <p:cNvSpPr>
            <a:spLocks noGrp="1"/>
          </p:cNvSpPr>
          <p:nvPr>
            <p:ph type="title"/>
          </p:nvPr>
        </p:nvSpPr>
        <p:spPr>
          <a:xfrm>
            <a:off x="1603375" y="4797425"/>
            <a:ext cx="2552700" cy="476250"/>
          </a:xfrm>
        </p:spPr>
        <p:txBody>
          <a:bodyPr>
            <a:normAutofit fontScale="90000"/>
          </a:bodyPr>
          <a:lstStyle/>
          <a:p>
            <a:r>
              <a:rPr lang="hu-HU" altLang="en-US" sz="4000" b="1" dirty="0" smtClean="0">
                <a:solidFill>
                  <a:schemeClr val="accent2"/>
                </a:solidFill>
                <a:latin typeface="Bodoni MT Condensed" pitchFamily="18" charset="0"/>
              </a:rPr>
              <a:t>Hrvatska </a:t>
            </a:r>
          </a:p>
        </p:txBody>
      </p:sp>
      <p:pic>
        <p:nvPicPr>
          <p:cNvPr id="22531" name="Tartalom helye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rot="16849102">
            <a:off x="5418931" y="2516982"/>
            <a:ext cx="3870325" cy="2579688"/>
          </a:xfrm>
        </p:spPr>
      </p:pic>
      <p:pic>
        <p:nvPicPr>
          <p:cNvPr id="22532" name="Picture 2" descr="File:Flag of Croatia.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33375"/>
            <a:ext cx="30257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zövegdoboz 7"/>
          <p:cNvSpPr txBox="1"/>
          <p:nvPr/>
        </p:nvSpPr>
        <p:spPr>
          <a:xfrm rot="21293865">
            <a:off x="6369050" y="5721350"/>
            <a:ext cx="2503488" cy="461963"/>
          </a:xfrm>
          <a:prstGeom prst="rect">
            <a:avLst/>
          </a:prstGeom>
          <a:solidFill>
            <a:schemeClr val="accent2">
              <a:lumMod val="75000"/>
            </a:schemeClr>
          </a:solidFill>
        </p:spPr>
        <p:txBody>
          <a:bodyPr>
            <a:spAutoFit/>
          </a:bodyPr>
          <a:lstStyle/>
          <a:p>
            <a:pPr algn="ctr" eaLnBrk="1" hangingPunct="1">
              <a:defRPr/>
            </a:pPr>
            <a:r>
              <a:rPr lang="hu-HU" sz="2400" b="1" dirty="0">
                <a:solidFill>
                  <a:schemeClr val="bg1"/>
                </a:solidFill>
                <a:latin typeface="Bodoni MT Condensed" pitchFamily="18" charset="0"/>
              </a:rPr>
              <a:t>Ljerka </a:t>
            </a:r>
            <a:r>
              <a:rPr lang="hu-HU" sz="2400" b="1" dirty="0" smtClean="0">
                <a:solidFill>
                  <a:schemeClr val="bg1"/>
                </a:solidFill>
                <a:latin typeface="Bodoni MT Condensed" pitchFamily="18" charset="0"/>
              </a:rPr>
              <a:t>Crnković</a:t>
            </a:r>
            <a:endParaRPr lang="hu-HU" sz="2400" b="1" dirty="0">
              <a:solidFill>
                <a:schemeClr val="bg1"/>
              </a:solidFill>
              <a:latin typeface="Bodoni MT Condensed" pitchFamily="18" charset="0"/>
            </a:endParaRPr>
          </a:p>
        </p:txBody>
      </p:sp>
      <p:sp>
        <p:nvSpPr>
          <p:cNvPr id="22534" name="Tartalom helye 2"/>
          <p:cNvSpPr txBox="1">
            <a:spLocks/>
          </p:cNvSpPr>
          <p:nvPr/>
        </p:nvSpPr>
        <p:spPr bwMode="auto">
          <a:xfrm>
            <a:off x="180401" y="384047"/>
            <a:ext cx="554355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800"/>
              </a:spcBef>
              <a:buFont typeface="Wingdings" pitchFamily="2" charset="2"/>
              <a:buChar char="ü"/>
            </a:pPr>
            <a:r>
              <a:rPr lang="hu-HU" altLang="en-US" sz="2800" b="1" dirty="0" smtClean="0">
                <a:latin typeface="Bodoni MT Condensed" pitchFamily="18" charset="0"/>
              </a:rPr>
              <a:t>Rad u Pempal-u nam omogućava da se susretnemo sa našim kolegama iz različitih zemalja – najvažnija vrednost za mene je mogućnost da se razmene informacije, da se upozna sa poslednjim oblicima razvoja</a:t>
            </a:r>
          </a:p>
          <a:p>
            <a:pPr>
              <a:spcBef>
                <a:spcPts val="800"/>
              </a:spcBef>
              <a:buFont typeface="Wingdings" pitchFamily="2" charset="2"/>
              <a:buChar char="ü"/>
            </a:pPr>
            <a:r>
              <a:rPr lang="hu-HU" altLang="en-US" sz="2800" b="1" dirty="0" smtClean="0">
                <a:latin typeface="Bodoni MT Condensed" pitchFamily="18" charset="0"/>
              </a:rPr>
              <a:t>Nekada su neformalni kontakti sa našim </a:t>
            </a:r>
            <a:r>
              <a:rPr lang="hu-HU" altLang="en-US" sz="2800" b="1" dirty="0">
                <a:latin typeface="Bodoni MT Condensed" pitchFamily="18" charset="0"/>
              </a:rPr>
              <a:t>kolegama čak </a:t>
            </a:r>
            <a:r>
              <a:rPr lang="hu-HU" altLang="en-US" sz="2800" b="1" dirty="0" smtClean="0">
                <a:latin typeface="Bodoni MT Condensed" pitchFamily="18" charset="0"/>
              </a:rPr>
              <a:t>i važniji – možemo ih kontaktirati tokom održavanja Pempal sastanaka </a:t>
            </a:r>
          </a:p>
          <a:p>
            <a:pPr eaLnBrk="1" hangingPunct="1">
              <a:spcBef>
                <a:spcPts val="800"/>
              </a:spcBef>
              <a:buFont typeface="Wingdings" pitchFamily="2" charset="2"/>
              <a:buChar char="ü"/>
            </a:pPr>
            <a:endParaRPr lang="hu-HU" altLang="en-US" sz="2800" b="1" dirty="0">
              <a:latin typeface="Bodoni MT Condensed" pitchFamily="18" charset="0"/>
            </a:endParaRPr>
          </a:p>
        </p:txBody>
      </p:sp>
      <p:pic>
        <p:nvPicPr>
          <p:cNvPr id="7" name="Рисунок 518"/>
          <p:cNvPicPr/>
          <p:nvPr/>
        </p:nvPicPr>
        <p:blipFill>
          <a:blip r:embed="rId4">
            <a:extLst>
              <a:ext uri="{28A0092B-C50C-407E-A947-70E740481C1C}">
                <a14:useLocalDpi xmlns:a14="http://schemas.microsoft.com/office/drawing/2010/main" val="0"/>
              </a:ext>
            </a:extLst>
          </a:blip>
          <a:srcRect b="42677"/>
          <a:stretch>
            <a:fillRect/>
          </a:stretch>
        </p:blipFill>
        <p:spPr bwMode="auto">
          <a:xfrm>
            <a:off x="0" y="6324600"/>
            <a:ext cx="9144000" cy="609600"/>
          </a:xfrm>
          <a:prstGeom prst="rect">
            <a:avLst/>
          </a:prstGeom>
          <a:noFill/>
          <a:ln>
            <a:noFill/>
          </a:ln>
        </p:spPr>
      </p:pic>
    </p:spTree>
    <p:extLst>
      <p:ext uri="{BB962C8B-B14F-4D97-AF65-F5344CB8AC3E}">
        <p14:creationId xmlns:p14="http://schemas.microsoft.com/office/powerpoint/2010/main" val="3008086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6" descr="C:\Users\user\Desktop\PEM PAL\Bishkek\Matreials for translation\IMG_20150524_154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28661">
            <a:off x="6497864" y="2223918"/>
            <a:ext cx="230936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Содержимое 2"/>
          <p:cNvSpPr>
            <a:spLocks noGrp="1"/>
          </p:cNvSpPr>
          <p:nvPr>
            <p:ph idx="1"/>
          </p:nvPr>
        </p:nvSpPr>
        <p:spPr>
          <a:xfrm>
            <a:off x="381001" y="527939"/>
            <a:ext cx="6172200" cy="5872861"/>
          </a:xfrm>
        </p:spPr>
        <p:txBody>
          <a:bodyPr>
            <a:normAutofit fontScale="70000" lnSpcReduction="20000"/>
          </a:bodyPr>
          <a:lstStyle/>
          <a:p>
            <a:pPr marL="0" indent="0">
              <a:buFontTx/>
              <a:buNone/>
              <a:defRPr/>
            </a:pPr>
            <a:r>
              <a:rPr lang="x-none" altLang="en-US" sz="3400" b="1" dirty="0" smtClean="0">
                <a:latin typeface="Bradley Hand ITC" pitchFamily="66" charset="0"/>
              </a:rPr>
              <a:t>Dragi </a:t>
            </a:r>
            <a:r>
              <a:rPr lang="en-US" altLang="en-US" sz="3400" b="1" dirty="0" smtClean="0">
                <a:latin typeface="Bradley Hand ITC" pitchFamily="66" charset="0"/>
              </a:rPr>
              <a:t>PEMPAL </a:t>
            </a:r>
            <a:r>
              <a:rPr lang="x-none" altLang="en-US" sz="3400" b="1" dirty="0" smtClean="0">
                <a:latin typeface="Bradley Hand ITC" pitchFamily="66" charset="0"/>
              </a:rPr>
              <a:t>prijatelji, vi ste takve zvezde</a:t>
            </a:r>
            <a:r>
              <a:rPr lang="en-US" altLang="en-US" sz="3400" b="1" dirty="0" smtClean="0">
                <a:latin typeface="Bradley Hand ITC" pitchFamily="66" charset="0"/>
              </a:rPr>
              <a:t>!</a:t>
            </a:r>
            <a:endParaRPr lang="hu-HU" altLang="en-US" sz="3400" b="1" dirty="0" smtClean="0">
              <a:latin typeface="Bradley Hand ITC" pitchFamily="66" charset="0"/>
            </a:endParaRPr>
          </a:p>
          <a:p>
            <a:pPr marL="0" indent="0">
              <a:buFontTx/>
              <a:buNone/>
              <a:defRPr/>
            </a:pPr>
            <a:r>
              <a:rPr lang="en-US" altLang="en-US" sz="3400" b="1" dirty="0" smtClean="0">
                <a:latin typeface="Bradley Hand ITC" pitchFamily="66" charset="0"/>
              </a:rPr>
              <a:t> </a:t>
            </a:r>
            <a:endParaRPr lang="ru-RU" altLang="en-US" sz="3400" b="1" dirty="0">
              <a:latin typeface="Bodoni MT Condensed" panose="02070606080606020203" pitchFamily="18" charset="0"/>
            </a:endParaRPr>
          </a:p>
          <a:p>
            <a:pPr marL="0" indent="0">
              <a:buFontTx/>
              <a:buNone/>
              <a:defRPr/>
            </a:pPr>
            <a:r>
              <a:rPr lang="x-none" altLang="en-US" sz="3400" b="1" dirty="0" smtClean="0">
                <a:latin typeface="Bradley Hand ITC" pitchFamily="66" charset="0"/>
              </a:rPr>
              <a:t>Čestitke na organizovanju tako divnog događaja. To je bio jedan od najboljih događaja na kojem sam učestvovao. Organizacija plenarnog sastanka i kvalitetne diskusije i uključesnost u diskusijama su bili odlični. </a:t>
            </a:r>
          </a:p>
          <a:p>
            <a:pPr marL="0" indent="0">
              <a:buFontTx/>
              <a:buNone/>
              <a:defRPr/>
            </a:pPr>
            <a:r>
              <a:rPr lang="x-none" altLang="en-US" sz="3400" b="1" dirty="0" smtClean="0">
                <a:latin typeface="Bradley Hand ITC" pitchFamily="66" charset="0"/>
              </a:rPr>
              <a:t>Stiče se istinski osećaj da su ljudi tu da iskreno dele znanja i iskustva i uče, a ne samo kako bi napravili pauzu od svog svakodnevnog rada.  Još jedan upečatljiv aspekt je bilo drugarstvo između članova PEMPAL-a i osećaj uživanja koje imate kada ste zajedno.  </a:t>
            </a:r>
            <a:r>
              <a:rPr lang="en-US" altLang="en-US" sz="3400" b="1" dirty="0" smtClean="0">
                <a:latin typeface="Bradley Hand ITC" pitchFamily="66" charset="0"/>
              </a:rPr>
              <a:t> </a:t>
            </a:r>
            <a:endParaRPr lang="en-US" altLang="en-US" sz="3400" b="1" dirty="0">
              <a:latin typeface="Bradley Hand ITC" pitchFamily="66" charset="0"/>
            </a:endParaRPr>
          </a:p>
          <a:p>
            <a:pPr marL="0" indent="0">
              <a:buFontTx/>
              <a:buNone/>
              <a:defRPr/>
            </a:pPr>
            <a:endParaRPr lang="hu-HU" altLang="en-US" sz="4000" b="1" dirty="0" smtClean="0">
              <a:solidFill>
                <a:schemeClr val="accent2"/>
              </a:solidFill>
              <a:latin typeface="Bodoni MT Condensed" panose="02070606080606020203" pitchFamily="18" charset="0"/>
              <a:ea typeface="+mj-ea"/>
              <a:cs typeface="+mj-cs"/>
            </a:endParaRPr>
          </a:p>
          <a:p>
            <a:pPr marL="0" indent="0">
              <a:buFontTx/>
              <a:buNone/>
              <a:defRPr/>
            </a:pPr>
            <a:r>
              <a:rPr lang="en-US" altLang="en-US" sz="4000" b="1" dirty="0" err="1" smtClean="0">
                <a:solidFill>
                  <a:schemeClr val="accent2"/>
                </a:solidFill>
                <a:latin typeface="Bodoni MT Condensed" panose="02070606080606020203" pitchFamily="18" charset="0"/>
                <a:ea typeface="+mj-ea"/>
                <a:cs typeface="+mj-cs"/>
              </a:rPr>
              <a:t>Republi</a:t>
            </a:r>
            <a:r>
              <a:rPr lang="x-none" altLang="en-US" sz="4000" b="1" dirty="0" smtClean="0">
                <a:solidFill>
                  <a:schemeClr val="accent2"/>
                </a:solidFill>
                <a:latin typeface="Bodoni MT Condensed" panose="02070606080606020203" pitchFamily="18" charset="0"/>
                <a:ea typeface="+mj-ea"/>
                <a:cs typeface="+mj-cs"/>
              </a:rPr>
              <a:t>ka Južna Afrika </a:t>
            </a:r>
            <a:endParaRPr lang="ru-RU" altLang="en-US" dirty="0" smtClean="0"/>
          </a:p>
        </p:txBody>
      </p:sp>
      <p:pic>
        <p:nvPicPr>
          <p:cNvPr id="235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6984" y="549274"/>
            <a:ext cx="1869966"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zövegdoboz 4"/>
          <p:cNvSpPr txBox="1"/>
          <p:nvPr/>
        </p:nvSpPr>
        <p:spPr>
          <a:xfrm rot="20650252">
            <a:off x="6252471" y="5377559"/>
            <a:ext cx="2503488" cy="461962"/>
          </a:xfrm>
          <a:prstGeom prst="rect">
            <a:avLst/>
          </a:prstGeom>
          <a:solidFill>
            <a:schemeClr val="accent2">
              <a:lumMod val="75000"/>
            </a:schemeClr>
          </a:solidFill>
        </p:spPr>
        <p:txBody>
          <a:bodyPr>
            <a:spAutoFit/>
          </a:bodyPr>
          <a:lstStyle/>
          <a:p>
            <a:pPr algn="ctr" eaLnBrk="1" hangingPunct="1">
              <a:defRPr/>
            </a:pPr>
            <a:r>
              <a:rPr lang="en-US" altLang="en-US" sz="2400" b="1" dirty="0" err="1">
                <a:solidFill>
                  <a:schemeClr val="bg1"/>
                </a:solidFill>
                <a:latin typeface="Bodoni MT Condensed" panose="02070606080606020203" pitchFamily="18" charset="0"/>
              </a:rPr>
              <a:t>Beerson</a:t>
            </a:r>
            <a:r>
              <a:rPr lang="en-US" altLang="en-US" sz="2400" b="1" dirty="0">
                <a:solidFill>
                  <a:schemeClr val="bg1"/>
                </a:solidFill>
                <a:latin typeface="Bodoni MT Condensed" panose="02070606080606020203" pitchFamily="18" charset="0"/>
              </a:rPr>
              <a:t> </a:t>
            </a:r>
            <a:r>
              <a:rPr lang="en-US" altLang="en-US" sz="2400" b="1" dirty="0" err="1" smtClean="0">
                <a:solidFill>
                  <a:schemeClr val="bg1"/>
                </a:solidFill>
                <a:latin typeface="Bodoni MT Condensed" panose="02070606080606020203" pitchFamily="18" charset="0"/>
              </a:rPr>
              <a:t>Babooji</a:t>
            </a:r>
            <a:endParaRPr lang="hu-HU" sz="2400" b="1" dirty="0">
              <a:solidFill>
                <a:schemeClr val="bg1"/>
              </a:solidFill>
              <a:latin typeface="Bodoni MT Condensed" pitchFamily="18" charset="0"/>
            </a:endParaRPr>
          </a:p>
        </p:txBody>
      </p:sp>
      <p:pic>
        <p:nvPicPr>
          <p:cNvPr id="6" name="Рисунок 518"/>
          <p:cNvPicPr/>
          <p:nvPr/>
        </p:nvPicPr>
        <p:blipFill>
          <a:blip r:embed="rId4">
            <a:extLst>
              <a:ext uri="{28A0092B-C50C-407E-A947-70E740481C1C}">
                <a14:useLocalDpi xmlns:a14="http://schemas.microsoft.com/office/drawing/2010/main" val="0"/>
              </a:ext>
            </a:extLst>
          </a:blip>
          <a:srcRect b="42677"/>
          <a:stretch>
            <a:fillRect/>
          </a:stretch>
        </p:blipFill>
        <p:spPr bwMode="auto">
          <a:xfrm>
            <a:off x="0" y="6324600"/>
            <a:ext cx="9144000" cy="609600"/>
          </a:xfrm>
          <a:prstGeom prst="rect">
            <a:avLst/>
          </a:prstGeom>
          <a:noFill/>
          <a:ln>
            <a:noFill/>
          </a:ln>
        </p:spPr>
      </p:pic>
    </p:spTree>
    <p:extLst>
      <p:ext uri="{BB962C8B-B14F-4D97-AF65-F5344CB8AC3E}">
        <p14:creationId xmlns:p14="http://schemas.microsoft.com/office/powerpoint/2010/main" val="494795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9297</TotalTime>
  <Words>3024</Words>
  <Application>Microsoft Office PowerPoint</Application>
  <PresentationFormat>On-screen Show (4:3)</PresentationFormat>
  <Paragraphs>430</Paragraphs>
  <Slides>30</Slides>
  <Notes>11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2" baseType="lpstr">
      <vt:lpstr>Arial Unicode MS</vt:lpstr>
      <vt:lpstr>Aharoni</vt:lpstr>
      <vt:lpstr>Algerian</vt:lpstr>
      <vt:lpstr>Arial</vt:lpstr>
      <vt:lpstr>Bodoni MT Condensed</vt:lpstr>
      <vt:lpstr>Bradley Hand ITC</vt:lpstr>
      <vt:lpstr>Calibri</vt:lpstr>
      <vt:lpstr>Sylfaen</vt:lpstr>
      <vt:lpstr>Times New Roman</vt:lpstr>
      <vt:lpstr>Wingdings</vt:lpstr>
      <vt:lpstr>Office Theme</vt:lpstr>
      <vt:lpstr>Worksheet</vt:lpstr>
      <vt:lpstr>Zajednica prakse za internu reviziju (ZPIR)</vt:lpstr>
      <vt:lpstr>PowerPoint Presentation</vt:lpstr>
      <vt:lpstr>PowerPoint Presentation</vt:lpstr>
      <vt:lpstr>PowerPoint Presentation</vt:lpstr>
      <vt:lpstr>DOBRA ORGANIZOVANOST ... VODI KA USPEHU </vt:lpstr>
      <vt:lpstr>KAKO DOLAZIMO DO DODATE VREDNOSTI ZA ZPIR?</vt:lpstr>
      <vt:lpstr>RUKOVODEĆE ULOGE TOKOM DOGAĐAJA ZPIR </vt:lpstr>
      <vt:lpstr>Hrvatska </vt:lpstr>
      <vt:lpstr>PowerPoint Presentation</vt:lpstr>
      <vt:lpstr>Holandija </vt:lpstr>
      <vt:lpstr>PowerPoint Presentation</vt:lpstr>
      <vt:lpstr>KAKO DOLAZIMO DO DODATE VREDNOSTI ZPIR-a?</vt:lpstr>
      <vt:lpstr>UTICAJ ZPIR po temama </vt:lpstr>
      <vt:lpstr>UTICAJ ZPIR: PRE I POSLE </vt:lpstr>
      <vt:lpstr>POMOĆ RADNIH GRUPA ZA </vt:lpstr>
      <vt:lpstr>AKTIVNOSTI </vt:lpstr>
      <vt:lpstr>PowerPoint Presentation</vt:lpstr>
      <vt:lpstr>PowerPoint Presentation</vt:lpstr>
      <vt:lpstr>Cilj 1: PRIORITETI IZ OBLASTI UPRAVLJANJA JAVNIM FINANSIJAMA VLADA ZEMALJA ČLANICA SU OBRAĐENI MREŽNOM PFM PLATFORMOM </vt:lpstr>
      <vt:lpstr>Cilj 1: PRIORITETI IZ OBLASTI UPRAVLJANJA JAVNIM FINANSIJAMA VLADA ZEMALJA ČLANICA SU OBRAĐENI MREŽNOM PFM PLATFORMOM </vt:lpstr>
      <vt:lpstr>PowerPoint Presentation</vt:lpstr>
      <vt:lpstr>Cilj 2: ČLANOVIMA SU OBEZBEĐENI KVALITET RESURSA I USLUGE MREŽE, PODRŽAVANJE RELEVANTNIH PRAKSI IZ OBLASTI UPRAVLJANJA JAVNIM FINANSIJAMA (1)</vt:lpstr>
      <vt:lpstr>PowerPoint Presentation</vt:lpstr>
      <vt:lpstr> Cilj 3: IZGRAĐENA I ODRŽAVANA FINANSIJSKO-ODRŽIVA MREŽA PROFESIONALACA IZ OBLASTI UPRAVLJANJA JAVNIM FINANSIJAMA, POSVEĆENA UNAPREĐIVANJU PRAKSI IZ OBLASTI UPRAVLJANJA JAVNIM FINANSIJAMA (1)</vt:lpstr>
      <vt:lpstr>PowerPoint Presentation</vt:lpstr>
      <vt:lpstr>Cilj 4: PODIGNUT JE NIVO OSVEŠĆENOSTI VISOKIH VLADINIH I POLITIČKIH NIVOA O BENEFITIMA I VREDOSTIMA UKLJUČIVANJA PREKO MREŽE PEMPAL-a </vt:lpstr>
      <vt:lpstr>STRATEŠKI CILJEVI ZPIR ZA PERIOD 2015-2017. GODINE </vt:lpstr>
      <vt:lpstr>STRATEŠKI PRIORITETI ZPIR ZA PERIOD 2015-2017. GODINE </vt:lpstr>
      <vt:lpstr>PowerPoint Presentation</vt:lpstr>
      <vt:lpstr>PowerPoint Presentation</vt:lpstr>
    </vt:vector>
  </TitlesOfParts>
  <Company>CEF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 presentation to PEMPAL Strategy MTR</dc:title>
  <dc:creator>Deanna Aubrey</dc:creator>
  <cp:keywords>Mid-term Review of PEMPAL Strategy</cp:keywords>
  <cp:lastModifiedBy>Ksenia Galantsova</cp:lastModifiedBy>
  <cp:revision>714</cp:revision>
  <cp:lastPrinted>2015-05-05T07:28:06Z</cp:lastPrinted>
  <dcterms:created xsi:type="dcterms:W3CDTF">2012-02-13T09:14:10Z</dcterms:created>
  <dcterms:modified xsi:type="dcterms:W3CDTF">2015-07-20T11:16:31Z</dcterms:modified>
  <cp:category>PEMPAL Strategy review</cp:category>
</cp:coreProperties>
</file>