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422" r:id="rId2"/>
    <p:sldId id="426" r:id="rId3"/>
    <p:sldId id="427" r:id="rId4"/>
    <p:sldId id="447" r:id="rId5"/>
    <p:sldId id="434" r:id="rId6"/>
    <p:sldId id="423" r:id="rId7"/>
    <p:sldId id="443" r:id="rId8"/>
    <p:sldId id="448" r:id="rId9"/>
    <p:sldId id="436" r:id="rId10"/>
    <p:sldId id="438" r:id="rId11"/>
    <p:sldId id="441" r:id="rId12"/>
    <p:sldId id="429" r:id="rId13"/>
    <p:sldId id="430" r:id="rId14"/>
    <p:sldId id="433" r:id="rId15"/>
    <p:sldId id="431" r:id="rId16"/>
    <p:sldId id="444" r:id="rId17"/>
    <p:sldId id="432" r:id="rId18"/>
    <p:sldId id="415" r:id="rId19"/>
    <p:sldId id="380" r:id="rId20"/>
    <p:sldId id="442" r:id="rId21"/>
    <p:sldId id="416" r:id="rId22"/>
    <p:sldId id="381" r:id="rId23"/>
    <p:sldId id="417" r:id="rId24"/>
    <p:sldId id="387" r:id="rId25"/>
    <p:sldId id="418" r:id="rId26"/>
    <p:sldId id="388" r:id="rId27"/>
    <p:sldId id="446" r:id="rId28"/>
    <p:sldId id="440" r:id="rId29"/>
    <p:sldId id="445" r:id="rId30"/>
    <p:sldId id="403" r:id="rId31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éma alapján készült stílus 1 – 5. jelölőszín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47" autoAdjust="0"/>
    <p:restoredTop sz="94049" autoAdjust="0"/>
  </p:normalViewPr>
  <p:slideViewPr>
    <p:cSldViewPr>
      <p:cViewPr varScale="1">
        <p:scale>
          <a:sx n="109" d="100"/>
          <a:sy n="109" d="100"/>
        </p:scale>
        <p:origin x="156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08850C-9E6F-4F5C-9CF6-0041306D27B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9289F5-FF14-4005-BF2F-AD153480CB41}">
      <dgm:prSet/>
      <dgm:spPr/>
      <dgm:t>
        <a:bodyPr/>
        <a:lstStyle/>
        <a:p>
          <a:pPr rtl="0"/>
          <a:r>
            <a:rPr lang="ru-RU" dirty="0" smtClean="0"/>
            <a:t>Распределение заданий среди хорошо структурированных команд</a:t>
          </a:r>
          <a:endParaRPr lang="en-US" dirty="0"/>
        </a:p>
      </dgm:t>
    </dgm:pt>
    <dgm:pt modelId="{8AB4BD6B-BC13-4200-9A6D-0BB66D92083B}" type="parTrans" cxnId="{F3FCD129-7D21-440D-8DB3-CFE6FAF283D4}">
      <dgm:prSet/>
      <dgm:spPr/>
      <dgm:t>
        <a:bodyPr/>
        <a:lstStyle/>
        <a:p>
          <a:endParaRPr lang="en-US"/>
        </a:p>
      </dgm:t>
    </dgm:pt>
    <dgm:pt modelId="{5C2B80D7-D5CB-411B-97B2-F1D8F7C88B0A}" type="sibTrans" cxnId="{F3FCD129-7D21-440D-8DB3-CFE6FAF283D4}">
      <dgm:prSet/>
      <dgm:spPr/>
      <dgm:t>
        <a:bodyPr/>
        <a:lstStyle/>
        <a:p>
          <a:endParaRPr lang="en-US"/>
        </a:p>
      </dgm:t>
    </dgm:pt>
    <dgm:pt modelId="{4B2777E9-A56E-467C-9474-11CC542CCA30}">
      <dgm:prSet/>
      <dgm:spPr/>
      <dgm:t>
        <a:bodyPr/>
        <a:lstStyle/>
        <a:p>
          <a:pPr rtl="0"/>
          <a:r>
            <a:rPr lang="ru-RU" dirty="0" smtClean="0"/>
            <a:t>Открытые обсуждения и принятие коллективных решений в Исполнительном комитете</a:t>
          </a:r>
          <a:endParaRPr lang="hu-HU" dirty="0"/>
        </a:p>
      </dgm:t>
    </dgm:pt>
    <dgm:pt modelId="{8593C78D-C34D-49C1-B8FD-DFB10F5FF487}" type="parTrans" cxnId="{DD6EC773-7B94-4C57-9CCF-079C50A2CC3E}">
      <dgm:prSet/>
      <dgm:spPr/>
      <dgm:t>
        <a:bodyPr/>
        <a:lstStyle/>
        <a:p>
          <a:endParaRPr lang="en-US"/>
        </a:p>
      </dgm:t>
    </dgm:pt>
    <dgm:pt modelId="{E73B216A-8640-4BBF-B079-97D523254AA0}" type="sibTrans" cxnId="{DD6EC773-7B94-4C57-9CCF-079C50A2CC3E}">
      <dgm:prSet/>
      <dgm:spPr/>
      <dgm:t>
        <a:bodyPr/>
        <a:lstStyle/>
        <a:p>
          <a:endParaRPr lang="en-US"/>
        </a:p>
      </dgm:t>
    </dgm:pt>
    <dgm:pt modelId="{3E2E033F-C6DD-40D8-B953-B82136D6E510}">
      <dgm:prSet/>
      <dgm:spPr/>
      <dgm:t>
        <a:bodyPr/>
        <a:lstStyle/>
        <a:p>
          <a:pPr rtl="0"/>
          <a:r>
            <a:rPr lang="ru-RU" dirty="0" smtClean="0"/>
            <a:t>Великолепное лидерство в рабочих группах и сотрудничество с экспертами</a:t>
          </a:r>
          <a:endParaRPr lang="en-US" dirty="0"/>
        </a:p>
      </dgm:t>
    </dgm:pt>
    <dgm:pt modelId="{474884BD-C880-434E-851D-68597BE10088}" type="parTrans" cxnId="{7F3CCF57-FBD2-4224-A98B-1930952893C4}">
      <dgm:prSet/>
      <dgm:spPr/>
      <dgm:t>
        <a:bodyPr/>
        <a:lstStyle/>
        <a:p>
          <a:endParaRPr lang="en-US"/>
        </a:p>
      </dgm:t>
    </dgm:pt>
    <dgm:pt modelId="{49013D79-C5E8-4273-B2CC-AC9760503CB0}" type="sibTrans" cxnId="{7F3CCF57-FBD2-4224-A98B-1930952893C4}">
      <dgm:prSet/>
      <dgm:spPr/>
      <dgm:t>
        <a:bodyPr/>
        <a:lstStyle/>
        <a:p>
          <a:endParaRPr lang="en-US"/>
        </a:p>
      </dgm:t>
    </dgm:pt>
    <dgm:pt modelId="{7B375573-557D-495B-A1F2-E3B2A838F4AF}">
      <dgm:prSet/>
      <dgm:spPr/>
      <dgm:t>
        <a:bodyPr/>
        <a:lstStyle/>
        <a:p>
          <a:pPr rtl="0"/>
          <a:r>
            <a:rPr lang="ru-RU" dirty="0" smtClean="0"/>
            <a:t>Группы, обеспечивающие функционирование сообщества (оказывающие поддержку)</a:t>
          </a:r>
          <a:endParaRPr lang="en-US" dirty="0"/>
        </a:p>
      </dgm:t>
    </dgm:pt>
    <dgm:pt modelId="{A389EEEB-6681-4CAE-8E57-8D26A62497D2}" type="parTrans" cxnId="{64D3FD4B-427C-4EEF-AEC2-A231AF65DE1E}">
      <dgm:prSet/>
      <dgm:spPr/>
      <dgm:t>
        <a:bodyPr/>
        <a:lstStyle/>
        <a:p>
          <a:endParaRPr lang="en-US"/>
        </a:p>
      </dgm:t>
    </dgm:pt>
    <dgm:pt modelId="{37A69102-54C8-4AED-A76A-0612EF5C5A81}" type="sibTrans" cxnId="{64D3FD4B-427C-4EEF-AEC2-A231AF65DE1E}">
      <dgm:prSet/>
      <dgm:spPr/>
      <dgm:t>
        <a:bodyPr/>
        <a:lstStyle/>
        <a:p>
          <a:endParaRPr lang="en-US"/>
        </a:p>
      </dgm:t>
    </dgm:pt>
    <dgm:pt modelId="{5D71B9D5-2C83-4D62-B4DC-7870BBD81BC5}" type="pres">
      <dgm:prSet presAssocID="{3508850C-9E6F-4F5C-9CF6-0041306D27B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99D367-E491-4110-8FEF-7A127C54CD6D}" type="pres">
      <dgm:prSet presAssocID="{2D9289F5-FF14-4005-BF2F-AD153480CB4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2D2D39-F5C4-4A30-A93B-0FEC604105E4}" type="pres">
      <dgm:prSet presAssocID="{5C2B80D7-D5CB-411B-97B2-F1D8F7C88B0A}" presName="spacer" presStyleCnt="0"/>
      <dgm:spPr/>
    </dgm:pt>
    <dgm:pt modelId="{E961BA60-B70F-4B37-83CC-677E7E44227D}" type="pres">
      <dgm:prSet presAssocID="{4B2777E9-A56E-467C-9474-11CC542CCA3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204304-5733-4FB1-B609-9980E176EDC7}" type="pres">
      <dgm:prSet presAssocID="{E73B216A-8640-4BBF-B079-97D523254AA0}" presName="spacer" presStyleCnt="0"/>
      <dgm:spPr/>
    </dgm:pt>
    <dgm:pt modelId="{745320E0-12AF-40B5-BF02-5E4B369ABB75}" type="pres">
      <dgm:prSet presAssocID="{3E2E033F-C6DD-40D8-B953-B82136D6E51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FED8B0-2851-4728-89AC-5D19EC52C5FC}" type="pres">
      <dgm:prSet presAssocID="{49013D79-C5E8-4273-B2CC-AC9760503CB0}" presName="spacer" presStyleCnt="0"/>
      <dgm:spPr/>
    </dgm:pt>
    <dgm:pt modelId="{769165E6-EFE5-4872-9C5F-58CA59F8586B}" type="pres">
      <dgm:prSet presAssocID="{7B375573-557D-495B-A1F2-E3B2A838F4A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F9239E-5B87-4342-8576-2F05C7A1376D}" type="presOf" srcId="{7B375573-557D-495B-A1F2-E3B2A838F4AF}" destId="{769165E6-EFE5-4872-9C5F-58CA59F8586B}" srcOrd="0" destOrd="0" presId="urn:microsoft.com/office/officeart/2005/8/layout/vList2"/>
    <dgm:cxn modelId="{F3FCD129-7D21-440D-8DB3-CFE6FAF283D4}" srcId="{3508850C-9E6F-4F5C-9CF6-0041306D27B2}" destId="{2D9289F5-FF14-4005-BF2F-AD153480CB41}" srcOrd="0" destOrd="0" parTransId="{8AB4BD6B-BC13-4200-9A6D-0BB66D92083B}" sibTransId="{5C2B80D7-D5CB-411B-97B2-F1D8F7C88B0A}"/>
    <dgm:cxn modelId="{42408548-9ABE-42AE-A28D-35794D5BB2BC}" type="presOf" srcId="{3508850C-9E6F-4F5C-9CF6-0041306D27B2}" destId="{5D71B9D5-2C83-4D62-B4DC-7870BBD81BC5}" srcOrd="0" destOrd="0" presId="urn:microsoft.com/office/officeart/2005/8/layout/vList2"/>
    <dgm:cxn modelId="{031C32CA-A442-4AAE-81EA-1C3AADD7B3BF}" type="presOf" srcId="{2D9289F5-FF14-4005-BF2F-AD153480CB41}" destId="{8199D367-E491-4110-8FEF-7A127C54CD6D}" srcOrd="0" destOrd="0" presId="urn:microsoft.com/office/officeart/2005/8/layout/vList2"/>
    <dgm:cxn modelId="{7F3CCF57-FBD2-4224-A98B-1930952893C4}" srcId="{3508850C-9E6F-4F5C-9CF6-0041306D27B2}" destId="{3E2E033F-C6DD-40D8-B953-B82136D6E510}" srcOrd="2" destOrd="0" parTransId="{474884BD-C880-434E-851D-68597BE10088}" sibTransId="{49013D79-C5E8-4273-B2CC-AC9760503CB0}"/>
    <dgm:cxn modelId="{862DE741-D05D-4340-B299-339EDC0376CF}" type="presOf" srcId="{3E2E033F-C6DD-40D8-B953-B82136D6E510}" destId="{745320E0-12AF-40B5-BF02-5E4B369ABB75}" srcOrd="0" destOrd="0" presId="urn:microsoft.com/office/officeart/2005/8/layout/vList2"/>
    <dgm:cxn modelId="{438184B2-89BB-4961-83DA-BEBBCD37649F}" type="presOf" srcId="{4B2777E9-A56E-467C-9474-11CC542CCA30}" destId="{E961BA60-B70F-4B37-83CC-677E7E44227D}" srcOrd="0" destOrd="0" presId="urn:microsoft.com/office/officeart/2005/8/layout/vList2"/>
    <dgm:cxn modelId="{64D3FD4B-427C-4EEF-AEC2-A231AF65DE1E}" srcId="{3508850C-9E6F-4F5C-9CF6-0041306D27B2}" destId="{7B375573-557D-495B-A1F2-E3B2A838F4AF}" srcOrd="3" destOrd="0" parTransId="{A389EEEB-6681-4CAE-8E57-8D26A62497D2}" sibTransId="{37A69102-54C8-4AED-A76A-0612EF5C5A81}"/>
    <dgm:cxn modelId="{DD6EC773-7B94-4C57-9CCF-079C50A2CC3E}" srcId="{3508850C-9E6F-4F5C-9CF6-0041306D27B2}" destId="{4B2777E9-A56E-467C-9474-11CC542CCA30}" srcOrd="1" destOrd="0" parTransId="{8593C78D-C34D-49C1-B8FD-DFB10F5FF487}" sibTransId="{E73B216A-8640-4BBF-B079-97D523254AA0}"/>
    <dgm:cxn modelId="{9E3553E8-1FA0-4233-9E4F-CDDBB1A8D2FB}" type="presParOf" srcId="{5D71B9D5-2C83-4D62-B4DC-7870BBD81BC5}" destId="{8199D367-E491-4110-8FEF-7A127C54CD6D}" srcOrd="0" destOrd="0" presId="urn:microsoft.com/office/officeart/2005/8/layout/vList2"/>
    <dgm:cxn modelId="{70C336AB-BFE9-40E7-AAFE-A8DEA2FE09E7}" type="presParOf" srcId="{5D71B9D5-2C83-4D62-B4DC-7870BBD81BC5}" destId="{272D2D39-F5C4-4A30-A93B-0FEC604105E4}" srcOrd="1" destOrd="0" presId="urn:microsoft.com/office/officeart/2005/8/layout/vList2"/>
    <dgm:cxn modelId="{8216E51E-7EC4-4CB1-AAE2-368FB8FA8867}" type="presParOf" srcId="{5D71B9D5-2C83-4D62-B4DC-7870BBD81BC5}" destId="{E961BA60-B70F-4B37-83CC-677E7E44227D}" srcOrd="2" destOrd="0" presId="urn:microsoft.com/office/officeart/2005/8/layout/vList2"/>
    <dgm:cxn modelId="{EB9B99C7-4276-4B51-817A-EA01408E50A7}" type="presParOf" srcId="{5D71B9D5-2C83-4D62-B4DC-7870BBD81BC5}" destId="{5F204304-5733-4FB1-B609-9980E176EDC7}" srcOrd="3" destOrd="0" presId="urn:microsoft.com/office/officeart/2005/8/layout/vList2"/>
    <dgm:cxn modelId="{84C21600-A8BB-4FEE-87F7-00ACAA984CB8}" type="presParOf" srcId="{5D71B9D5-2C83-4D62-B4DC-7870BBD81BC5}" destId="{745320E0-12AF-40B5-BF02-5E4B369ABB75}" srcOrd="4" destOrd="0" presId="urn:microsoft.com/office/officeart/2005/8/layout/vList2"/>
    <dgm:cxn modelId="{143A1847-45AC-4081-8B4E-6567510493ED}" type="presParOf" srcId="{5D71B9D5-2C83-4D62-B4DC-7870BBD81BC5}" destId="{8CFED8B0-2851-4728-89AC-5D19EC52C5FC}" srcOrd="5" destOrd="0" presId="urn:microsoft.com/office/officeart/2005/8/layout/vList2"/>
    <dgm:cxn modelId="{8B638E09-3AD1-4EF7-9ECC-8F746E3963B7}" type="presParOf" srcId="{5D71B9D5-2C83-4D62-B4DC-7870BBD81BC5}" destId="{769165E6-EFE5-4872-9C5F-58CA59F8586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0DE509-A790-47B0-8C41-C2F21191AEC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C141F9-EBBE-463B-8001-3F82A9F0F93C}">
      <dgm:prSet phldrT="[Text]"/>
      <dgm:spPr/>
      <dgm:t>
        <a:bodyPr/>
        <a:lstStyle/>
        <a:p>
          <a:r>
            <a:rPr lang="ru-RU" dirty="0" smtClean="0"/>
            <a:t>Пленарные заседания</a:t>
          </a:r>
          <a:endParaRPr lang="en-US" dirty="0"/>
        </a:p>
      </dgm:t>
    </dgm:pt>
    <dgm:pt modelId="{4D91290A-4A70-4129-8303-3EECDD2B0B29}" type="parTrans" cxnId="{2C0E99AC-5831-4C09-B9B0-F7B8BDF3CF37}">
      <dgm:prSet/>
      <dgm:spPr/>
      <dgm:t>
        <a:bodyPr/>
        <a:lstStyle/>
        <a:p>
          <a:endParaRPr lang="en-US"/>
        </a:p>
      </dgm:t>
    </dgm:pt>
    <dgm:pt modelId="{E195A6E4-20FC-4A14-AB05-79C0F0A3DAC5}" type="sibTrans" cxnId="{2C0E99AC-5831-4C09-B9B0-F7B8BDF3CF37}">
      <dgm:prSet/>
      <dgm:spPr/>
      <dgm:t>
        <a:bodyPr/>
        <a:lstStyle/>
        <a:p>
          <a:endParaRPr lang="en-US"/>
        </a:p>
      </dgm:t>
    </dgm:pt>
    <dgm:pt modelId="{AFD718D0-9700-44DB-BB22-B67A67E3CC38}">
      <dgm:prSet phldrT="[Text]"/>
      <dgm:spPr/>
      <dgm:t>
        <a:bodyPr/>
        <a:lstStyle/>
        <a:p>
          <a:r>
            <a:rPr kumimoji="0" lang="en-US" b="1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7</a:t>
          </a: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  </a:t>
          </a: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Пленарных заседаний, в которых приняли участие </a:t>
          </a: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около </a:t>
          </a:r>
          <a:r>
            <a:rPr kumimoji="0" lang="en-US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16</a:t>
          </a:r>
          <a:r>
            <a:rPr kumimoji="0" lang="en-US" b="1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6</a:t>
          </a: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 </a:t>
          </a: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участников</a:t>
          </a:r>
          <a:endParaRPr lang="en-US" dirty="0"/>
        </a:p>
      </dgm:t>
    </dgm:pt>
    <dgm:pt modelId="{5EC0ADC9-1D4D-480D-AACC-AD52222A963D}" type="parTrans" cxnId="{D7960663-0049-4E53-97FB-3F0667A8F2B1}">
      <dgm:prSet/>
      <dgm:spPr/>
      <dgm:t>
        <a:bodyPr/>
        <a:lstStyle/>
        <a:p>
          <a:endParaRPr lang="en-US"/>
        </a:p>
      </dgm:t>
    </dgm:pt>
    <dgm:pt modelId="{7CD68708-C5CD-4C12-B5D5-D43CA0FC0BF6}" type="sibTrans" cxnId="{D7960663-0049-4E53-97FB-3F0667A8F2B1}">
      <dgm:prSet/>
      <dgm:spPr/>
      <dgm:t>
        <a:bodyPr/>
        <a:lstStyle/>
        <a:p>
          <a:endParaRPr lang="en-US"/>
        </a:p>
      </dgm:t>
    </dgm:pt>
    <dgm:pt modelId="{3CE43893-2EA1-4E89-92AD-CD75F8D882FF}">
      <dgm:prSet phldrT="[Text]"/>
      <dgm:spPr/>
      <dgm:t>
        <a:bodyPr/>
        <a:lstStyle/>
        <a:p>
          <a:r>
            <a:rPr lang="ru-RU" dirty="0" smtClean="0"/>
            <a:t>Рабочая группа</a:t>
          </a:r>
          <a:endParaRPr lang="en-US" dirty="0"/>
        </a:p>
      </dgm:t>
    </dgm:pt>
    <dgm:pt modelId="{4E29FD88-F4D7-4451-9E56-1A691741EAEC}" type="parTrans" cxnId="{54277F62-DA5E-40C3-A33C-A07A59B1D69D}">
      <dgm:prSet/>
      <dgm:spPr/>
      <dgm:t>
        <a:bodyPr/>
        <a:lstStyle/>
        <a:p>
          <a:endParaRPr lang="en-US"/>
        </a:p>
      </dgm:t>
    </dgm:pt>
    <dgm:pt modelId="{C6FDEC54-7D91-4DFD-B81B-F705F1026DD8}" type="sibTrans" cxnId="{54277F62-DA5E-40C3-A33C-A07A59B1D69D}">
      <dgm:prSet/>
      <dgm:spPr/>
      <dgm:t>
        <a:bodyPr/>
        <a:lstStyle/>
        <a:p>
          <a:endParaRPr lang="en-US"/>
        </a:p>
      </dgm:t>
    </dgm:pt>
    <dgm:pt modelId="{67FB0C51-ED74-4D26-A98C-F70B62A1E9E4}">
      <dgm:prSet phldrT="[Text]"/>
      <dgm:spPr/>
      <dgm:t>
        <a:bodyPr/>
        <a:lstStyle/>
        <a:p>
          <a:r>
            <a:rPr kumimoji="0" lang="en-US" b="1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13</a:t>
          </a: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 </a:t>
          </a: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 Заседаний рабочих групп – в них приняли участие </a:t>
          </a: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o</a:t>
          </a: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коло </a:t>
          </a:r>
          <a:r>
            <a:rPr kumimoji="0" lang="en-US" b="1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489</a:t>
          </a: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 </a:t>
          </a: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участников</a:t>
          </a:r>
          <a:endParaRPr lang="en-US" dirty="0"/>
        </a:p>
      </dgm:t>
    </dgm:pt>
    <dgm:pt modelId="{624D5673-2160-48CE-9F5D-646617AAF65D}" type="parTrans" cxnId="{EC2A2DA7-14C4-4726-A4FC-411664D406D3}">
      <dgm:prSet/>
      <dgm:spPr/>
      <dgm:t>
        <a:bodyPr/>
        <a:lstStyle/>
        <a:p>
          <a:endParaRPr lang="en-US"/>
        </a:p>
      </dgm:t>
    </dgm:pt>
    <dgm:pt modelId="{E58C3959-9EA8-4305-AA4F-3E282C1729CF}" type="sibTrans" cxnId="{EC2A2DA7-14C4-4726-A4FC-411664D406D3}">
      <dgm:prSet/>
      <dgm:spPr/>
      <dgm:t>
        <a:bodyPr/>
        <a:lstStyle/>
        <a:p>
          <a:endParaRPr lang="en-US"/>
        </a:p>
      </dgm:t>
    </dgm:pt>
    <dgm:pt modelId="{DBDD0275-6FBF-4ABE-8129-0070498EDFB0}">
      <dgm:prSet phldrT="[Text]"/>
      <dgm:spPr/>
      <dgm:t>
        <a:bodyPr/>
        <a:lstStyle/>
        <a:p>
          <a:r>
            <a:rPr lang="ru-RU" dirty="0" smtClean="0"/>
            <a:t>Видеоконференции</a:t>
          </a:r>
          <a:endParaRPr lang="en-US" dirty="0"/>
        </a:p>
      </dgm:t>
    </dgm:pt>
    <dgm:pt modelId="{7C5CBF86-306E-46BD-90CD-725C1301463B}" type="parTrans" cxnId="{818F289D-787F-4116-B998-90A2A4DF021D}">
      <dgm:prSet/>
      <dgm:spPr/>
      <dgm:t>
        <a:bodyPr/>
        <a:lstStyle/>
        <a:p>
          <a:endParaRPr lang="en-US"/>
        </a:p>
      </dgm:t>
    </dgm:pt>
    <dgm:pt modelId="{302D5CAD-159C-473C-AF6F-03B2C1D5E100}" type="sibTrans" cxnId="{818F289D-787F-4116-B998-90A2A4DF021D}">
      <dgm:prSet/>
      <dgm:spPr/>
      <dgm:t>
        <a:bodyPr/>
        <a:lstStyle/>
        <a:p>
          <a:endParaRPr lang="en-US"/>
        </a:p>
      </dgm:t>
    </dgm:pt>
    <dgm:pt modelId="{315CD117-89B2-42F7-B80C-C46AE92A0877}">
      <dgm:prSet phldrT="[Text]"/>
      <dgm:spPr/>
      <dgm:t>
        <a:bodyPr/>
        <a:lstStyle/>
        <a:p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На </a:t>
          </a:r>
          <a:r>
            <a:rPr kumimoji="0" lang="en-US" b="1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10</a:t>
          </a: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  </a:t>
          </a: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видеоконференциях присутствовало около </a:t>
          </a:r>
          <a:r>
            <a:rPr kumimoji="0" lang="en-US" b="1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58</a:t>
          </a: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 </a:t>
          </a: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участников</a:t>
          </a:r>
          <a:endParaRPr lang="en-US" dirty="0"/>
        </a:p>
      </dgm:t>
    </dgm:pt>
    <dgm:pt modelId="{C26593DC-DA61-402B-AFE2-03633CE0E3B6}" type="parTrans" cxnId="{F8E5B8BF-8924-4844-B890-17719775D114}">
      <dgm:prSet/>
      <dgm:spPr/>
      <dgm:t>
        <a:bodyPr/>
        <a:lstStyle/>
        <a:p>
          <a:endParaRPr lang="en-US"/>
        </a:p>
      </dgm:t>
    </dgm:pt>
    <dgm:pt modelId="{36100CD9-CCEA-4D1B-B64F-DD5F22FF3398}" type="sibTrans" cxnId="{F8E5B8BF-8924-4844-B890-17719775D114}">
      <dgm:prSet/>
      <dgm:spPr/>
      <dgm:t>
        <a:bodyPr/>
        <a:lstStyle/>
        <a:p>
          <a:endParaRPr lang="en-US"/>
        </a:p>
      </dgm:t>
    </dgm:pt>
    <dgm:pt modelId="{1C8A91D6-6218-49D2-B0B9-653C9B4B8032}">
      <dgm:prSet phldrT="[Text]"/>
      <dgm:spPr/>
      <dgm:t>
        <a:bodyPr/>
        <a:lstStyle/>
        <a:p>
          <a:r>
            <a:rPr lang="ru-RU" dirty="0" smtClean="0"/>
            <a:t>Ознакомительные визиты</a:t>
          </a:r>
          <a:endParaRPr lang="en-US" dirty="0" smtClean="0"/>
        </a:p>
      </dgm:t>
    </dgm:pt>
    <dgm:pt modelId="{FF8AE73E-965D-4C8E-9665-005AEBD00B19}" type="parTrans" cxnId="{04BCEF5A-CAE8-41B2-9BC1-82A1FBCA0CE1}">
      <dgm:prSet/>
      <dgm:spPr/>
      <dgm:t>
        <a:bodyPr/>
        <a:lstStyle/>
        <a:p>
          <a:endParaRPr lang="en-US"/>
        </a:p>
      </dgm:t>
    </dgm:pt>
    <dgm:pt modelId="{74F09DB0-4F97-49F0-8309-8FE1F0BFF1F7}" type="sibTrans" cxnId="{04BCEF5A-CAE8-41B2-9BC1-82A1FBCA0CE1}">
      <dgm:prSet/>
      <dgm:spPr/>
      <dgm:t>
        <a:bodyPr/>
        <a:lstStyle/>
        <a:p>
          <a:endParaRPr lang="en-US"/>
        </a:p>
      </dgm:t>
    </dgm:pt>
    <dgm:pt modelId="{4F792AC1-70F6-43AE-8273-5D58238B8559}">
      <dgm:prSet phldrT="[Text]"/>
      <dgm:spPr/>
      <dgm:t>
        <a:bodyPr/>
        <a:lstStyle/>
        <a:p>
          <a:r>
            <a:rPr lang="ru-RU" b="1" i="1" u="sng" dirty="0" smtClean="0">
              <a:solidFill>
                <a:schemeClr val="tx1"/>
              </a:solidFill>
            </a:rPr>
            <a:t>Сотни</a:t>
          </a:r>
          <a:r>
            <a:rPr lang="hu-HU" b="0" u="none" dirty="0" smtClean="0">
              <a:solidFill>
                <a:schemeClr val="tx1"/>
              </a:solidFill>
            </a:rPr>
            <a:t> </a:t>
          </a:r>
          <a:r>
            <a:rPr lang="ru-RU" b="0" u="none" dirty="0" smtClean="0">
              <a:solidFill>
                <a:schemeClr val="tx1"/>
              </a:solidFill>
            </a:rPr>
            <a:t>презентаций и оценочных исследований</a:t>
          </a:r>
          <a:r>
            <a:rPr lang="en-US" b="0" u="none" dirty="0" smtClean="0">
              <a:solidFill>
                <a:schemeClr val="tx1"/>
              </a:solidFill>
            </a:rPr>
            <a:t>, </a:t>
          </a:r>
          <a:r>
            <a:rPr lang="ru-RU" b="1" u="sng" dirty="0" smtClean="0">
              <a:solidFill>
                <a:schemeClr val="tx1"/>
              </a:solidFill>
            </a:rPr>
            <a:t>тысячи</a:t>
          </a:r>
          <a:r>
            <a:rPr lang="en-US" b="0" u="none" dirty="0" smtClean="0">
              <a:solidFill>
                <a:schemeClr val="tx1"/>
              </a:solidFill>
            </a:rPr>
            <a:t> </a:t>
          </a:r>
          <a:r>
            <a:rPr lang="ru-RU" b="0" u="none" dirty="0" smtClean="0">
              <a:solidFill>
                <a:schemeClr val="tx1"/>
              </a:solidFill>
            </a:rPr>
            <a:t>сообщений по электронной почте, вики посты и ответы на вопросы </a:t>
          </a:r>
          <a:r>
            <a:rPr lang="en-US" b="0" u="none" dirty="0" smtClean="0">
              <a:solidFill>
                <a:schemeClr val="tx1"/>
              </a:solidFill>
            </a:rPr>
            <a:t>… </a:t>
          </a:r>
          <a:endParaRPr lang="en-US" dirty="0" smtClean="0"/>
        </a:p>
      </dgm:t>
    </dgm:pt>
    <dgm:pt modelId="{8E8C4645-E7EB-4500-A852-675B77BEE9F1}" type="parTrans" cxnId="{6380550E-B12B-40A7-B9FC-B720ECC1DCBD}">
      <dgm:prSet/>
      <dgm:spPr/>
      <dgm:t>
        <a:bodyPr/>
        <a:lstStyle/>
        <a:p>
          <a:endParaRPr lang="en-US"/>
        </a:p>
      </dgm:t>
    </dgm:pt>
    <dgm:pt modelId="{3BA8C03D-5FE5-482A-8BE2-8BBD5964F8FE}" type="sibTrans" cxnId="{6380550E-B12B-40A7-B9FC-B720ECC1DCBD}">
      <dgm:prSet/>
      <dgm:spPr/>
      <dgm:t>
        <a:bodyPr/>
        <a:lstStyle/>
        <a:p>
          <a:endParaRPr lang="en-US"/>
        </a:p>
      </dgm:t>
    </dgm:pt>
    <dgm:pt modelId="{195E0A5E-2786-4822-BD72-EAE7036CA96B}">
      <dgm:prSet phldrT="[Text]"/>
      <dgm:spPr/>
      <dgm:t>
        <a:bodyPr/>
        <a:lstStyle/>
        <a:p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В </a:t>
          </a:r>
          <a:r>
            <a:rPr kumimoji="0" lang="en-US" b="1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5</a:t>
          </a: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  </a:t>
          </a: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ознакомительных визитах приняли участие около </a:t>
          </a:r>
          <a:r>
            <a:rPr kumimoji="0" lang="en-US" b="1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70</a:t>
          </a: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 </a:t>
          </a: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участников</a:t>
          </a:r>
          <a:endParaRPr lang="en-US" dirty="0" smtClean="0"/>
        </a:p>
      </dgm:t>
    </dgm:pt>
    <dgm:pt modelId="{C0DE010E-CC00-45CB-B853-233FA5C38C80}" type="parTrans" cxnId="{080756C7-A6D2-44ED-A272-E6CF564C4FEB}">
      <dgm:prSet/>
      <dgm:spPr/>
      <dgm:t>
        <a:bodyPr/>
        <a:lstStyle/>
        <a:p>
          <a:endParaRPr lang="en-US"/>
        </a:p>
      </dgm:t>
    </dgm:pt>
    <dgm:pt modelId="{B73EC7A7-0C02-4326-9F7B-2063EFE7700E}" type="sibTrans" cxnId="{080756C7-A6D2-44ED-A272-E6CF564C4FEB}">
      <dgm:prSet/>
      <dgm:spPr/>
      <dgm:t>
        <a:bodyPr/>
        <a:lstStyle/>
        <a:p>
          <a:endParaRPr lang="en-US"/>
        </a:p>
      </dgm:t>
    </dgm:pt>
    <dgm:pt modelId="{94988210-8323-421E-A479-4E86E1C9D3A2}">
      <dgm:prSet phldrT="[Text]"/>
      <dgm:spPr/>
      <dgm:t>
        <a:bodyPr/>
        <a:lstStyle/>
        <a:p>
          <a:r>
            <a:rPr lang="ru-RU" dirty="0" smtClean="0"/>
            <a:t>Другое</a:t>
          </a:r>
          <a:endParaRPr lang="en-US" dirty="0" smtClean="0"/>
        </a:p>
      </dgm:t>
    </dgm:pt>
    <dgm:pt modelId="{81C52EE2-E10A-47EC-91D7-42E4FA3D0B0A}" type="parTrans" cxnId="{938383EA-7B0C-4DB0-B243-1179428830C9}">
      <dgm:prSet/>
      <dgm:spPr/>
      <dgm:t>
        <a:bodyPr/>
        <a:lstStyle/>
        <a:p>
          <a:endParaRPr lang="en-US"/>
        </a:p>
      </dgm:t>
    </dgm:pt>
    <dgm:pt modelId="{A4503B4E-2A0B-419E-B9A5-57EEB422639E}" type="sibTrans" cxnId="{938383EA-7B0C-4DB0-B243-1179428830C9}">
      <dgm:prSet/>
      <dgm:spPr/>
      <dgm:t>
        <a:bodyPr/>
        <a:lstStyle/>
        <a:p>
          <a:endParaRPr lang="en-US"/>
        </a:p>
      </dgm:t>
    </dgm:pt>
    <dgm:pt modelId="{72521C0A-9424-4973-88AA-E5BD45C09645}" type="pres">
      <dgm:prSet presAssocID="{560DE509-A790-47B0-8C41-C2F21191AEC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9D05E0-5F57-4C54-B151-003229A6BC8C}" type="pres">
      <dgm:prSet presAssocID="{FEC141F9-EBBE-463B-8001-3F82A9F0F93C}" presName="linNode" presStyleCnt="0"/>
      <dgm:spPr/>
    </dgm:pt>
    <dgm:pt modelId="{4F00D0B0-AEDC-4942-9F02-818DD9FE5C56}" type="pres">
      <dgm:prSet presAssocID="{FEC141F9-EBBE-463B-8001-3F82A9F0F93C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2ED490-97E2-4557-A68D-A959C9E102B3}" type="pres">
      <dgm:prSet presAssocID="{FEC141F9-EBBE-463B-8001-3F82A9F0F93C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8E88AC-6A15-4448-B269-C9192DC16030}" type="pres">
      <dgm:prSet presAssocID="{E195A6E4-20FC-4A14-AB05-79C0F0A3DAC5}" presName="sp" presStyleCnt="0"/>
      <dgm:spPr/>
    </dgm:pt>
    <dgm:pt modelId="{379B64C8-A18F-4F17-98AD-99C8B86CD2E8}" type="pres">
      <dgm:prSet presAssocID="{3CE43893-2EA1-4E89-92AD-CD75F8D882FF}" presName="linNode" presStyleCnt="0"/>
      <dgm:spPr/>
    </dgm:pt>
    <dgm:pt modelId="{56DD05B0-DC6D-4668-9255-91591BD3E57C}" type="pres">
      <dgm:prSet presAssocID="{3CE43893-2EA1-4E89-92AD-CD75F8D882FF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811F68-8F08-44A6-AFE6-27AB519C44DB}" type="pres">
      <dgm:prSet presAssocID="{3CE43893-2EA1-4E89-92AD-CD75F8D882FF}" presName="descendantText" presStyleLbl="alignAccFollowNode1" presStyleIdx="1" presStyleCnt="5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1EF7FE-CA1F-448F-97FE-B8BC56BEE757}" type="pres">
      <dgm:prSet presAssocID="{C6FDEC54-7D91-4DFD-B81B-F705F1026DD8}" presName="sp" presStyleCnt="0"/>
      <dgm:spPr/>
    </dgm:pt>
    <dgm:pt modelId="{61EFC85B-1229-439D-A300-1BA45D6A4DB2}" type="pres">
      <dgm:prSet presAssocID="{DBDD0275-6FBF-4ABE-8129-0070498EDFB0}" presName="linNode" presStyleCnt="0"/>
      <dgm:spPr/>
    </dgm:pt>
    <dgm:pt modelId="{E27CD4F6-24C0-4310-B50F-587C7667133F}" type="pres">
      <dgm:prSet presAssocID="{DBDD0275-6FBF-4ABE-8129-0070498EDFB0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E58BC2-20E1-4FEE-85D3-7252E5AB98FC}" type="pres">
      <dgm:prSet presAssocID="{DBDD0275-6FBF-4ABE-8129-0070498EDFB0}" presName="descendantText" presStyleLbl="alignAccFollowNode1" presStyleIdx="2" presStyleCnt="5" custLinFactNeighborX="-4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405DB8-1693-4B1E-8F26-811450839808}" type="pres">
      <dgm:prSet presAssocID="{302D5CAD-159C-473C-AF6F-03B2C1D5E100}" presName="sp" presStyleCnt="0"/>
      <dgm:spPr/>
    </dgm:pt>
    <dgm:pt modelId="{E89A1850-0A83-4278-93A7-B89F883AF150}" type="pres">
      <dgm:prSet presAssocID="{1C8A91D6-6218-49D2-B0B9-653C9B4B8032}" presName="linNode" presStyleCnt="0"/>
      <dgm:spPr/>
    </dgm:pt>
    <dgm:pt modelId="{477203C4-A9B7-4F67-8117-F3405D60F528}" type="pres">
      <dgm:prSet presAssocID="{1C8A91D6-6218-49D2-B0B9-653C9B4B8032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55B4C8-7DD9-45FC-A6D0-71725525DA9A}" type="pres">
      <dgm:prSet presAssocID="{1C8A91D6-6218-49D2-B0B9-653C9B4B8032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FEB404-0D32-496D-8374-218869143B7F}" type="pres">
      <dgm:prSet presAssocID="{74F09DB0-4F97-49F0-8309-8FE1F0BFF1F7}" presName="sp" presStyleCnt="0"/>
      <dgm:spPr/>
    </dgm:pt>
    <dgm:pt modelId="{00D0DDC2-1C4A-4EFB-BB9D-3C96949487AE}" type="pres">
      <dgm:prSet presAssocID="{94988210-8323-421E-A479-4E86E1C9D3A2}" presName="linNode" presStyleCnt="0"/>
      <dgm:spPr/>
    </dgm:pt>
    <dgm:pt modelId="{2944BB88-D9D9-4AAA-B8E3-F65A2B1D1BB1}" type="pres">
      <dgm:prSet presAssocID="{94988210-8323-421E-A479-4E86E1C9D3A2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30333A-5E42-4B57-8F95-3D9616EE3DA4}" type="pres">
      <dgm:prSet presAssocID="{94988210-8323-421E-A479-4E86E1C9D3A2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067A93-6CA2-4723-A768-4644065948BD}" type="presOf" srcId="{94988210-8323-421E-A479-4E86E1C9D3A2}" destId="{2944BB88-D9D9-4AAA-B8E3-F65A2B1D1BB1}" srcOrd="0" destOrd="0" presId="urn:microsoft.com/office/officeart/2005/8/layout/vList5"/>
    <dgm:cxn modelId="{F8E5B8BF-8924-4844-B890-17719775D114}" srcId="{DBDD0275-6FBF-4ABE-8129-0070498EDFB0}" destId="{315CD117-89B2-42F7-B80C-C46AE92A0877}" srcOrd="0" destOrd="0" parTransId="{C26593DC-DA61-402B-AFE2-03633CE0E3B6}" sibTransId="{36100CD9-CCEA-4D1B-B64F-DD5F22FF3398}"/>
    <dgm:cxn modelId="{818F289D-787F-4116-B998-90A2A4DF021D}" srcId="{560DE509-A790-47B0-8C41-C2F21191AECB}" destId="{DBDD0275-6FBF-4ABE-8129-0070498EDFB0}" srcOrd="2" destOrd="0" parTransId="{7C5CBF86-306E-46BD-90CD-725C1301463B}" sibTransId="{302D5CAD-159C-473C-AF6F-03B2C1D5E100}"/>
    <dgm:cxn modelId="{E8B0CA94-2C5D-44CD-ACCB-9431E98415E4}" type="presOf" srcId="{1C8A91D6-6218-49D2-B0B9-653C9B4B8032}" destId="{477203C4-A9B7-4F67-8117-F3405D60F528}" srcOrd="0" destOrd="0" presId="urn:microsoft.com/office/officeart/2005/8/layout/vList5"/>
    <dgm:cxn modelId="{04BCEF5A-CAE8-41B2-9BC1-82A1FBCA0CE1}" srcId="{560DE509-A790-47B0-8C41-C2F21191AECB}" destId="{1C8A91D6-6218-49D2-B0B9-653C9B4B8032}" srcOrd="3" destOrd="0" parTransId="{FF8AE73E-965D-4C8E-9665-005AEBD00B19}" sibTransId="{74F09DB0-4F97-49F0-8309-8FE1F0BFF1F7}"/>
    <dgm:cxn modelId="{938383EA-7B0C-4DB0-B243-1179428830C9}" srcId="{560DE509-A790-47B0-8C41-C2F21191AECB}" destId="{94988210-8323-421E-A479-4E86E1C9D3A2}" srcOrd="4" destOrd="0" parTransId="{81C52EE2-E10A-47EC-91D7-42E4FA3D0B0A}" sibTransId="{A4503B4E-2A0B-419E-B9A5-57EEB422639E}"/>
    <dgm:cxn modelId="{2C0E99AC-5831-4C09-B9B0-F7B8BDF3CF37}" srcId="{560DE509-A790-47B0-8C41-C2F21191AECB}" destId="{FEC141F9-EBBE-463B-8001-3F82A9F0F93C}" srcOrd="0" destOrd="0" parTransId="{4D91290A-4A70-4129-8303-3EECDD2B0B29}" sibTransId="{E195A6E4-20FC-4A14-AB05-79C0F0A3DAC5}"/>
    <dgm:cxn modelId="{54277F62-DA5E-40C3-A33C-A07A59B1D69D}" srcId="{560DE509-A790-47B0-8C41-C2F21191AECB}" destId="{3CE43893-2EA1-4E89-92AD-CD75F8D882FF}" srcOrd="1" destOrd="0" parTransId="{4E29FD88-F4D7-4451-9E56-1A691741EAEC}" sibTransId="{C6FDEC54-7D91-4DFD-B81B-F705F1026DD8}"/>
    <dgm:cxn modelId="{B1C1CB24-A2B6-4728-A4B0-347400BB38F7}" type="presOf" srcId="{DBDD0275-6FBF-4ABE-8129-0070498EDFB0}" destId="{E27CD4F6-24C0-4310-B50F-587C7667133F}" srcOrd="0" destOrd="0" presId="urn:microsoft.com/office/officeart/2005/8/layout/vList5"/>
    <dgm:cxn modelId="{EC2A2DA7-14C4-4726-A4FC-411664D406D3}" srcId="{3CE43893-2EA1-4E89-92AD-CD75F8D882FF}" destId="{67FB0C51-ED74-4D26-A98C-F70B62A1E9E4}" srcOrd="0" destOrd="0" parTransId="{624D5673-2160-48CE-9F5D-646617AAF65D}" sibTransId="{E58C3959-9EA8-4305-AA4F-3E282C1729CF}"/>
    <dgm:cxn modelId="{F31DD70A-91BE-404B-8CD7-0F8D48F55BD7}" type="presOf" srcId="{315CD117-89B2-42F7-B80C-C46AE92A0877}" destId="{75E58BC2-20E1-4FEE-85D3-7252E5AB98FC}" srcOrd="0" destOrd="0" presId="urn:microsoft.com/office/officeart/2005/8/layout/vList5"/>
    <dgm:cxn modelId="{9B8EFBAC-D9FE-46B6-A014-63EBDA46DDC7}" type="presOf" srcId="{67FB0C51-ED74-4D26-A98C-F70B62A1E9E4}" destId="{65811F68-8F08-44A6-AFE6-27AB519C44DB}" srcOrd="0" destOrd="0" presId="urn:microsoft.com/office/officeart/2005/8/layout/vList5"/>
    <dgm:cxn modelId="{B89960A1-10F6-4AFE-8EE8-9BFA9A79E781}" type="presOf" srcId="{3CE43893-2EA1-4E89-92AD-CD75F8D882FF}" destId="{56DD05B0-DC6D-4668-9255-91591BD3E57C}" srcOrd="0" destOrd="0" presId="urn:microsoft.com/office/officeart/2005/8/layout/vList5"/>
    <dgm:cxn modelId="{72D11353-E680-47B5-B37A-6068544BAD9E}" type="presOf" srcId="{4F792AC1-70F6-43AE-8273-5D58238B8559}" destId="{2C30333A-5E42-4B57-8F95-3D9616EE3DA4}" srcOrd="0" destOrd="0" presId="urn:microsoft.com/office/officeart/2005/8/layout/vList5"/>
    <dgm:cxn modelId="{6380550E-B12B-40A7-B9FC-B720ECC1DCBD}" srcId="{94988210-8323-421E-A479-4E86E1C9D3A2}" destId="{4F792AC1-70F6-43AE-8273-5D58238B8559}" srcOrd="0" destOrd="0" parTransId="{8E8C4645-E7EB-4500-A852-675B77BEE9F1}" sibTransId="{3BA8C03D-5FE5-482A-8BE2-8BBD5964F8FE}"/>
    <dgm:cxn modelId="{68FFC006-60D9-4C52-86E4-CF4593C4F69F}" type="presOf" srcId="{560DE509-A790-47B0-8C41-C2F21191AECB}" destId="{72521C0A-9424-4973-88AA-E5BD45C09645}" srcOrd="0" destOrd="0" presId="urn:microsoft.com/office/officeart/2005/8/layout/vList5"/>
    <dgm:cxn modelId="{EF995BC8-A609-403A-B0F3-B3AF7A505D8F}" type="presOf" srcId="{FEC141F9-EBBE-463B-8001-3F82A9F0F93C}" destId="{4F00D0B0-AEDC-4942-9F02-818DD9FE5C56}" srcOrd="0" destOrd="0" presId="urn:microsoft.com/office/officeart/2005/8/layout/vList5"/>
    <dgm:cxn modelId="{080756C7-A6D2-44ED-A272-E6CF564C4FEB}" srcId="{1C8A91D6-6218-49D2-B0B9-653C9B4B8032}" destId="{195E0A5E-2786-4822-BD72-EAE7036CA96B}" srcOrd="0" destOrd="0" parTransId="{C0DE010E-CC00-45CB-B853-233FA5C38C80}" sibTransId="{B73EC7A7-0C02-4326-9F7B-2063EFE7700E}"/>
    <dgm:cxn modelId="{0FF0CFBA-275E-4805-8A11-828A7616260E}" type="presOf" srcId="{195E0A5E-2786-4822-BD72-EAE7036CA96B}" destId="{6955B4C8-7DD9-45FC-A6D0-71725525DA9A}" srcOrd="0" destOrd="0" presId="urn:microsoft.com/office/officeart/2005/8/layout/vList5"/>
    <dgm:cxn modelId="{D7960663-0049-4E53-97FB-3F0667A8F2B1}" srcId="{FEC141F9-EBBE-463B-8001-3F82A9F0F93C}" destId="{AFD718D0-9700-44DB-BB22-B67A67E3CC38}" srcOrd="0" destOrd="0" parTransId="{5EC0ADC9-1D4D-480D-AACC-AD52222A963D}" sibTransId="{7CD68708-C5CD-4C12-B5D5-D43CA0FC0BF6}"/>
    <dgm:cxn modelId="{20B9E014-C29E-445C-B14C-BA95F9FBB4A4}" type="presOf" srcId="{AFD718D0-9700-44DB-BB22-B67A67E3CC38}" destId="{132ED490-97E2-4557-A68D-A959C9E102B3}" srcOrd="0" destOrd="0" presId="urn:microsoft.com/office/officeart/2005/8/layout/vList5"/>
    <dgm:cxn modelId="{A1EFB69E-3137-4176-98BA-CB4DA23B897D}" type="presParOf" srcId="{72521C0A-9424-4973-88AA-E5BD45C09645}" destId="{DC9D05E0-5F57-4C54-B151-003229A6BC8C}" srcOrd="0" destOrd="0" presId="urn:microsoft.com/office/officeart/2005/8/layout/vList5"/>
    <dgm:cxn modelId="{00B968FA-0DEF-4C82-8EDE-65E1FF794B3A}" type="presParOf" srcId="{DC9D05E0-5F57-4C54-B151-003229A6BC8C}" destId="{4F00D0B0-AEDC-4942-9F02-818DD9FE5C56}" srcOrd="0" destOrd="0" presId="urn:microsoft.com/office/officeart/2005/8/layout/vList5"/>
    <dgm:cxn modelId="{59A62A3C-580C-40E1-85D6-0D7C73FAF629}" type="presParOf" srcId="{DC9D05E0-5F57-4C54-B151-003229A6BC8C}" destId="{132ED490-97E2-4557-A68D-A959C9E102B3}" srcOrd="1" destOrd="0" presId="urn:microsoft.com/office/officeart/2005/8/layout/vList5"/>
    <dgm:cxn modelId="{C1297099-594C-4885-A56B-158402D97F5C}" type="presParOf" srcId="{72521C0A-9424-4973-88AA-E5BD45C09645}" destId="{808E88AC-6A15-4448-B269-C9192DC16030}" srcOrd="1" destOrd="0" presId="urn:microsoft.com/office/officeart/2005/8/layout/vList5"/>
    <dgm:cxn modelId="{9EFFEAA0-7E3E-49E4-8D86-B3016CA11B8B}" type="presParOf" srcId="{72521C0A-9424-4973-88AA-E5BD45C09645}" destId="{379B64C8-A18F-4F17-98AD-99C8B86CD2E8}" srcOrd="2" destOrd="0" presId="urn:microsoft.com/office/officeart/2005/8/layout/vList5"/>
    <dgm:cxn modelId="{1FC89A19-AD97-4120-91D2-AACFCD6866F5}" type="presParOf" srcId="{379B64C8-A18F-4F17-98AD-99C8B86CD2E8}" destId="{56DD05B0-DC6D-4668-9255-91591BD3E57C}" srcOrd="0" destOrd="0" presId="urn:microsoft.com/office/officeart/2005/8/layout/vList5"/>
    <dgm:cxn modelId="{52F1C0B1-DBED-4F9E-9944-CEEC9F0F88ED}" type="presParOf" srcId="{379B64C8-A18F-4F17-98AD-99C8B86CD2E8}" destId="{65811F68-8F08-44A6-AFE6-27AB519C44DB}" srcOrd="1" destOrd="0" presId="urn:microsoft.com/office/officeart/2005/8/layout/vList5"/>
    <dgm:cxn modelId="{57BAA9AA-D7B6-41E7-9D25-D3CC1C98068A}" type="presParOf" srcId="{72521C0A-9424-4973-88AA-E5BD45C09645}" destId="{841EF7FE-CA1F-448F-97FE-B8BC56BEE757}" srcOrd="3" destOrd="0" presId="urn:microsoft.com/office/officeart/2005/8/layout/vList5"/>
    <dgm:cxn modelId="{FAC57653-31FD-44FE-98F7-20DEABC0D1A6}" type="presParOf" srcId="{72521C0A-9424-4973-88AA-E5BD45C09645}" destId="{61EFC85B-1229-439D-A300-1BA45D6A4DB2}" srcOrd="4" destOrd="0" presId="urn:microsoft.com/office/officeart/2005/8/layout/vList5"/>
    <dgm:cxn modelId="{FDD18F96-B9C8-47A0-9DB3-7945490581ED}" type="presParOf" srcId="{61EFC85B-1229-439D-A300-1BA45D6A4DB2}" destId="{E27CD4F6-24C0-4310-B50F-587C7667133F}" srcOrd="0" destOrd="0" presId="urn:microsoft.com/office/officeart/2005/8/layout/vList5"/>
    <dgm:cxn modelId="{78079889-70FC-4B4B-9BBF-3812B0EA3632}" type="presParOf" srcId="{61EFC85B-1229-439D-A300-1BA45D6A4DB2}" destId="{75E58BC2-20E1-4FEE-85D3-7252E5AB98FC}" srcOrd="1" destOrd="0" presId="urn:microsoft.com/office/officeart/2005/8/layout/vList5"/>
    <dgm:cxn modelId="{218828B9-C385-4269-9668-42542CBED20D}" type="presParOf" srcId="{72521C0A-9424-4973-88AA-E5BD45C09645}" destId="{45405DB8-1693-4B1E-8F26-811450839808}" srcOrd="5" destOrd="0" presId="urn:microsoft.com/office/officeart/2005/8/layout/vList5"/>
    <dgm:cxn modelId="{4F4B4FCA-2F93-4B92-B895-AF289BF8C74A}" type="presParOf" srcId="{72521C0A-9424-4973-88AA-E5BD45C09645}" destId="{E89A1850-0A83-4278-93A7-B89F883AF150}" srcOrd="6" destOrd="0" presId="urn:microsoft.com/office/officeart/2005/8/layout/vList5"/>
    <dgm:cxn modelId="{9ED81566-B76F-4EA9-931E-B1525171A822}" type="presParOf" srcId="{E89A1850-0A83-4278-93A7-B89F883AF150}" destId="{477203C4-A9B7-4F67-8117-F3405D60F528}" srcOrd="0" destOrd="0" presId="urn:microsoft.com/office/officeart/2005/8/layout/vList5"/>
    <dgm:cxn modelId="{F9A25A58-D340-4AE8-BFD4-23E124B2EF00}" type="presParOf" srcId="{E89A1850-0A83-4278-93A7-B89F883AF150}" destId="{6955B4C8-7DD9-45FC-A6D0-71725525DA9A}" srcOrd="1" destOrd="0" presId="urn:microsoft.com/office/officeart/2005/8/layout/vList5"/>
    <dgm:cxn modelId="{35C50688-DFD0-42A9-8075-F706793B66C0}" type="presParOf" srcId="{72521C0A-9424-4973-88AA-E5BD45C09645}" destId="{67FEB404-0D32-496D-8374-218869143B7F}" srcOrd="7" destOrd="0" presId="urn:microsoft.com/office/officeart/2005/8/layout/vList5"/>
    <dgm:cxn modelId="{D33F11ED-1B50-42D3-843E-758D2E42A416}" type="presParOf" srcId="{72521C0A-9424-4973-88AA-E5BD45C09645}" destId="{00D0DDC2-1C4A-4EFB-BB9D-3C96949487AE}" srcOrd="8" destOrd="0" presId="urn:microsoft.com/office/officeart/2005/8/layout/vList5"/>
    <dgm:cxn modelId="{3168CB1F-4C0B-4533-AA4F-F0B6C12A3FF3}" type="presParOf" srcId="{00D0DDC2-1C4A-4EFB-BB9D-3C96949487AE}" destId="{2944BB88-D9D9-4AAA-B8E3-F65A2B1D1BB1}" srcOrd="0" destOrd="0" presId="urn:microsoft.com/office/officeart/2005/8/layout/vList5"/>
    <dgm:cxn modelId="{97FD869E-1E8A-4682-9FC3-8841DA687B48}" type="presParOf" srcId="{00D0DDC2-1C4A-4EFB-BB9D-3C96949487AE}" destId="{2C30333A-5E42-4B57-8F95-3D9616EE3DA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1EB005-E4CC-4982-96FF-E7339FF18516}" type="doc">
      <dgm:prSet loTypeId="urn:microsoft.com/office/officeart/2005/8/layout/pyramid2" loCatId="list" qsTypeId="urn:microsoft.com/office/officeart/2005/8/quickstyle/simple1" qsCatId="simple" csTypeId="urn:microsoft.com/office/officeart/2005/8/colors/colorful1#1" csCatId="colorful" phldr="1"/>
      <dgm:spPr/>
    </dgm:pt>
    <dgm:pt modelId="{B1B66CA7-3413-40F8-BA96-7ECBC55E0C09}">
      <dgm:prSet custT="1"/>
      <dgm:spPr/>
      <dgm:t>
        <a:bodyPr/>
        <a:lstStyle/>
        <a:p>
          <a:pPr algn="just"/>
          <a:r>
            <a:rPr lang="ru-RU" sz="1600" b="0" dirty="0" smtClean="0"/>
            <a:t>Цель </a:t>
          </a:r>
          <a:r>
            <a:rPr lang="en-US" sz="1600" b="0" dirty="0" smtClean="0"/>
            <a:t>1</a:t>
          </a:r>
          <a:r>
            <a:rPr lang="en-US" sz="1600" b="0" dirty="0"/>
            <a:t>: </a:t>
          </a:r>
          <a:r>
            <a:rPr lang="ru-RU" sz="1600" b="0" dirty="0" smtClean="0"/>
            <a:t>Приоритеты в области управления государственными финансами правительств стран членов рассматриваются на платформе сети УГФ</a:t>
          </a:r>
          <a:endParaRPr lang="en-US" sz="1600" dirty="0"/>
        </a:p>
      </dgm:t>
    </dgm:pt>
    <dgm:pt modelId="{26040911-C236-4419-9D75-552E3D029C6D}">
      <dgm:prSet phldrT="[Text]" custT="1"/>
      <dgm:spPr/>
      <dgm:t>
        <a:bodyPr/>
        <a:lstStyle/>
        <a:p>
          <a:pPr algn="l"/>
          <a:r>
            <a:rPr lang="ru-RU" sz="1100" b="1" dirty="0" smtClean="0"/>
            <a:t>ГЛУБИНА И ЗНАЧИМОСТЬ</a:t>
          </a:r>
          <a:endParaRPr lang="en-US" sz="1100" b="1" dirty="0"/>
        </a:p>
      </dgm:t>
    </dgm:pt>
    <dgm:pt modelId="{EF680FCE-A367-4520-B5FD-67EA18E7DC2C}" type="sibTrans" cxnId="{3E250AA8-3E0C-4193-91E0-A483960A3449}">
      <dgm:prSet/>
      <dgm:spPr/>
      <dgm:t>
        <a:bodyPr/>
        <a:lstStyle/>
        <a:p>
          <a:endParaRPr lang="en-US"/>
        </a:p>
      </dgm:t>
    </dgm:pt>
    <dgm:pt modelId="{2AA8BA84-87FF-4638-8871-153093E2AF45}" type="parTrans" cxnId="{3E250AA8-3E0C-4193-91E0-A483960A3449}">
      <dgm:prSet/>
      <dgm:spPr/>
      <dgm:t>
        <a:bodyPr/>
        <a:lstStyle/>
        <a:p>
          <a:endParaRPr lang="en-US"/>
        </a:p>
      </dgm:t>
    </dgm:pt>
    <dgm:pt modelId="{309F1DF4-5854-4B0E-A124-540D507AC155}" type="sibTrans" cxnId="{A57C7BFD-6D28-4723-8027-F9EC6A38111E}">
      <dgm:prSet/>
      <dgm:spPr/>
      <dgm:t>
        <a:bodyPr/>
        <a:lstStyle/>
        <a:p>
          <a:endParaRPr lang="en-US"/>
        </a:p>
      </dgm:t>
    </dgm:pt>
    <dgm:pt modelId="{D460ED38-06FD-4DD8-AA69-E00E953DC72C}" type="parTrans" cxnId="{A57C7BFD-6D28-4723-8027-F9EC6A38111E}">
      <dgm:prSet/>
      <dgm:spPr/>
      <dgm:t>
        <a:bodyPr/>
        <a:lstStyle/>
        <a:p>
          <a:endParaRPr lang="en-US"/>
        </a:p>
      </dgm:t>
    </dgm:pt>
    <dgm:pt modelId="{3FC5D54D-3FA4-44B6-AC6E-6163E51C4437}" type="pres">
      <dgm:prSet presAssocID="{F81EB005-E4CC-4982-96FF-E7339FF18516}" presName="compositeShape" presStyleCnt="0">
        <dgm:presLayoutVars>
          <dgm:dir/>
          <dgm:resizeHandles/>
        </dgm:presLayoutVars>
      </dgm:prSet>
      <dgm:spPr/>
    </dgm:pt>
    <dgm:pt modelId="{0F1BBC3F-E82A-4544-9BB1-385302DB41E7}" type="pres">
      <dgm:prSet presAssocID="{F81EB005-E4CC-4982-96FF-E7339FF18516}" presName="pyramid" presStyleLbl="node1" presStyleIdx="0" presStyleCnt="1"/>
      <dgm:spPr/>
      <dgm:t>
        <a:bodyPr/>
        <a:lstStyle/>
        <a:p>
          <a:endParaRPr lang="en-US"/>
        </a:p>
      </dgm:t>
    </dgm:pt>
    <dgm:pt modelId="{F1D1E40D-4F5C-484C-9F89-645143443D80}" type="pres">
      <dgm:prSet presAssocID="{F81EB005-E4CC-4982-96FF-E7339FF18516}" presName="theList" presStyleCnt="0"/>
      <dgm:spPr/>
    </dgm:pt>
    <dgm:pt modelId="{DC415831-17CC-41B6-830D-12DCBA00840E}" type="pres">
      <dgm:prSet presAssocID="{26040911-C236-4419-9D75-552E3D029C6D}" presName="aNode" presStyleLbl="fgAcc1" presStyleIdx="0" presStyleCnt="1" custScaleX="196202" custScaleY="19883" custLinFactY="42377" custLinFactNeighborX="-8344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80257C-0F8E-402F-BEC5-B3D9728137C1}" type="pres">
      <dgm:prSet presAssocID="{26040911-C236-4419-9D75-552E3D029C6D}" presName="aSpace" presStyleCnt="0"/>
      <dgm:spPr/>
    </dgm:pt>
  </dgm:ptLst>
  <dgm:cxnLst>
    <dgm:cxn modelId="{3E250AA8-3E0C-4193-91E0-A483960A3449}" srcId="{F81EB005-E4CC-4982-96FF-E7339FF18516}" destId="{26040911-C236-4419-9D75-552E3D029C6D}" srcOrd="0" destOrd="0" parTransId="{2AA8BA84-87FF-4638-8871-153093E2AF45}" sibTransId="{EF680FCE-A367-4520-B5FD-67EA18E7DC2C}"/>
    <dgm:cxn modelId="{2BB1BD5E-8382-47C6-87E0-61E47C01C4E8}" type="presOf" srcId="{F81EB005-E4CC-4982-96FF-E7339FF18516}" destId="{3FC5D54D-3FA4-44B6-AC6E-6163E51C4437}" srcOrd="0" destOrd="0" presId="urn:microsoft.com/office/officeart/2005/8/layout/pyramid2"/>
    <dgm:cxn modelId="{A57C7BFD-6D28-4723-8027-F9EC6A38111E}" srcId="{26040911-C236-4419-9D75-552E3D029C6D}" destId="{B1B66CA7-3413-40F8-BA96-7ECBC55E0C09}" srcOrd="0" destOrd="0" parTransId="{D460ED38-06FD-4DD8-AA69-E00E953DC72C}" sibTransId="{309F1DF4-5854-4B0E-A124-540D507AC155}"/>
    <dgm:cxn modelId="{C655244F-B252-4E9B-A883-6B18102F252C}" type="presOf" srcId="{26040911-C236-4419-9D75-552E3D029C6D}" destId="{DC415831-17CC-41B6-830D-12DCBA00840E}" srcOrd="0" destOrd="0" presId="urn:microsoft.com/office/officeart/2005/8/layout/pyramid2"/>
    <dgm:cxn modelId="{3BA7963E-52F6-4571-8891-6A5EE14BBA76}" type="presOf" srcId="{B1B66CA7-3413-40F8-BA96-7ECBC55E0C09}" destId="{DC415831-17CC-41B6-830D-12DCBA00840E}" srcOrd="0" destOrd="1" presId="urn:microsoft.com/office/officeart/2005/8/layout/pyramid2"/>
    <dgm:cxn modelId="{1F7E7EE2-6975-4C34-AC61-6C15BADC1233}" type="presParOf" srcId="{3FC5D54D-3FA4-44B6-AC6E-6163E51C4437}" destId="{0F1BBC3F-E82A-4544-9BB1-385302DB41E7}" srcOrd="0" destOrd="0" presId="urn:microsoft.com/office/officeart/2005/8/layout/pyramid2"/>
    <dgm:cxn modelId="{4CFBB63C-8BF8-461D-9377-881F9CF26B2C}" type="presParOf" srcId="{3FC5D54D-3FA4-44B6-AC6E-6163E51C4437}" destId="{F1D1E40D-4F5C-484C-9F89-645143443D80}" srcOrd="1" destOrd="0" presId="urn:microsoft.com/office/officeart/2005/8/layout/pyramid2"/>
    <dgm:cxn modelId="{9B5D47E2-DDC9-4D4B-9372-A25F9DB1F8D7}" type="presParOf" srcId="{F1D1E40D-4F5C-484C-9F89-645143443D80}" destId="{DC415831-17CC-41B6-830D-12DCBA00840E}" srcOrd="0" destOrd="0" presId="urn:microsoft.com/office/officeart/2005/8/layout/pyramid2"/>
    <dgm:cxn modelId="{F320C263-E07F-4CCD-A5A2-922E3586178E}" type="presParOf" srcId="{F1D1E40D-4F5C-484C-9F89-645143443D80}" destId="{AE80257C-0F8E-402F-BEC5-B3D9728137C1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81EB005-E4CC-4982-96FF-E7339FF18516}" type="doc">
      <dgm:prSet loTypeId="urn:microsoft.com/office/officeart/2005/8/layout/pyramid2" loCatId="list" qsTypeId="urn:microsoft.com/office/officeart/2005/8/quickstyle/simple1" qsCatId="simple" csTypeId="urn:microsoft.com/office/officeart/2005/8/colors/colorful1#1" csCatId="colorful" phldr="1"/>
      <dgm:spPr/>
    </dgm:pt>
    <dgm:pt modelId="{4ABCDCE8-C60E-42FE-A985-622F03703AE9}">
      <dgm:prSet custT="1"/>
      <dgm:spPr/>
      <dgm:t>
        <a:bodyPr/>
        <a:lstStyle/>
        <a:p>
          <a:pPr algn="just"/>
          <a:r>
            <a:rPr lang="ru-RU" sz="1800" b="0" dirty="0" smtClean="0"/>
            <a:t>Цель</a:t>
          </a:r>
          <a:r>
            <a:rPr lang="bs-Latn-BA" sz="1800" b="0" dirty="0" smtClean="0"/>
            <a:t> </a:t>
          </a:r>
          <a:r>
            <a:rPr lang="en-US" sz="1800" b="0" dirty="0"/>
            <a:t>2:</a:t>
          </a:r>
          <a:r>
            <a:rPr lang="bs-Latn-BA" sz="1800" b="0" dirty="0"/>
            <a:t> </a:t>
          </a:r>
          <a:r>
            <a:rPr lang="ru-RU" sz="1800" b="0" dirty="0" smtClean="0"/>
            <a:t>Членам предоставляются качественные ресурсы и услуги сети, поддерживающие надлежащие практики УГФ</a:t>
          </a:r>
          <a:r>
            <a:rPr lang="ru-RU" sz="1800" dirty="0" smtClean="0"/>
            <a:t>.</a:t>
          </a:r>
          <a:endParaRPr lang="en-US" sz="1800" b="0" dirty="0"/>
        </a:p>
      </dgm:t>
    </dgm:pt>
    <dgm:pt modelId="{6230B75E-809D-43E3-82BA-A2BC4137A063}">
      <dgm:prSet phldrT="[Text]" custT="1"/>
      <dgm:spPr/>
      <dgm:t>
        <a:bodyPr/>
        <a:lstStyle/>
        <a:p>
          <a:pPr algn="l"/>
          <a:endParaRPr lang="en-US" sz="1200" b="1" dirty="0"/>
        </a:p>
      </dgm:t>
    </dgm:pt>
    <dgm:pt modelId="{0871BD56-5EA1-4474-8579-6D179437C6E8}" type="sibTrans" cxnId="{CC93BB5B-2775-4C78-892E-AC6A8C077736}">
      <dgm:prSet/>
      <dgm:spPr/>
      <dgm:t>
        <a:bodyPr/>
        <a:lstStyle/>
        <a:p>
          <a:endParaRPr lang="en-US"/>
        </a:p>
      </dgm:t>
    </dgm:pt>
    <dgm:pt modelId="{9C42AD0F-4D42-428E-B7E2-F965A8E1B31A}" type="parTrans" cxnId="{CC93BB5B-2775-4C78-892E-AC6A8C077736}">
      <dgm:prSet/>
      <dgm:spPr/>
      <dgm:t>
        <a:bodyPr/>
        <a:lstStyle/>
        <a:p>
          <a:endParaRPr lang="en-US"/>
        </a:p>
      </dgm:t>
    </dgm:pt>
    <dgm:pt modelId="{DC1EB96F-A947-4DED-8321-BCD277F910B3}" type="sibTrans" cxnId="{02BCF3A3-C698-4FDB-9D9A-8D05E90EAC27}">
      <dgm:prSet/>
      <dgm:spPr/>
      <dgm:t>
        <a:bodyPr/>
        <a:lstStyle/>
        <a:p>
          <a:endParaRPr lang="en-US"/>
        </a:p>
      </dgm:t>
    </dgm:pt>
    <dgm:pt modelId="{0622AC93-27BE-45B9-9FD0-A28EDE542C2F}" type="parTrans" cxnId="{02BCF3A3-C698-4FDB-9D9A-8D05E90EAC27}">
      <dgm:prSet/>
      <dgm:spPr/>
      <dgm:t>
        <a:bodyPr/>
        <a:lstStyle/>
        <a:p>
          <a:endParaRPr lang="en-US"/>
        </a:p>
      </dgm:t>
    </dgm:pt>
    <dgm:pt modelId="{3FC5D54D-3FA4-44B6-AC6E-6163E51C4437}" type="pres">
      <dgm:prSet presAssocID="{F81EB005-E4CC-4982-96FF-E7339FF18516}" presName="compositeShape" presStyleCnt="0">
        <dgm:presLayoutVars>
          <dgm:dir/>
          <dgm:resizeHandles/>
        </dgm:presLayoutVars>
      </dgm:prSet>
      <dgm:spPr/>
    </dgm:pt>
    <dgm:pt modelId="{0F1BBC3F-E82A-4544-9BB1-385302DB41E7}" type="pres">
      <dgm:prSet presAssocID="{F81EB005-E4CC-4982-96FF-E7339FF18516}" presName="pyramid" presStyleLbl="node1" presStyleIdx="0" presStyleCnt="1"/>
      <dgm:spPr/>
      <dgm:t>
        <a:bodyPr/>
        <a:lstStyle/>
        <a:p>
          <a:endParaRPr lang="en-US"/>
        </a:p>
      </dgm:t>
    </dgm:pt>
    <dgm:pt modelId="{F1D1E40D-4F5C-484C-9F89-645143443D80}" type="pres">
      <dgm:prSet presAssocID="{F81EB005-E4CC-4982-96FF-E7339FF18516}" presName="theList" presStyleCnt="0"/>
      <dgm:spPr/>
    </dgm:pt>
    <dgm:pt modelId="{D77215B8-CA8E-4BD9-9894-57C945721220}" type="pres">
      <dgm:prSet presAssocID="{6230B75E-809D-43E3-82BA-A2BC4137A063}" presName="aNode" presStyleLbl="fgAcc1" presStyleIdx="0" presStyleCnt="1" custScaleX="193115" custScaleY="25473" custLinFactY="22325" custLinFactNeighborX="-9173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B58834-2BBE-4E79-BF37-A8B0F3A504C6}" type="pres">
      <dgm:prSet presAssocID="{6230B75E-809D-43E3-82BA-A2BC4137A063}" presName="aSpace" presStyleCnt="0"/>
      <dgm:spPr/>
    </dgm:pt>
  </dgm:ptLst>
  <dgm:cxnLst>
    <dgm:cxn modelId="{CC93BB5B-2775-4C78-892E-AC6A8C077736}" srcId="{F81EB005-E4CC-4982-96FF-E7339FF18516}" destId="{6230B75E-809D-43E3-82BA-A2BC4137A063}" srcOrd="0" destOrd="0" parTransId="{9C42AD0F-4D42-428E-B7E2-F965A8E1B31A}" sibTransId="{0871BD56-5EA1-4474-8579-6D179437C6E8}"/>
    <dgm:cxn modelId="{02BCF3A3-C698-4FDB-9D9A-8D05E90EAC27}" srcId="{6230B75E-809D-43E3-82BA-A2BC4137A063}" destId="{4ABCDCE8-C60E-42FE-A985-622F03703AE9}" srcOrd="0" destOrd="0" parTransId="{0622AC93-27BE-45B9-9FD0-A28EDE542C2F}" sibTransId="{DC1EB96F-A947-4DED-8321-BCD277F910B3}"/>
    <dgm:cxn modelId="{5ADBD2BC-19DF-42D0-A6BE-2A560DDDAF1E}" type="presOf" srcId="{6230B75E-809D-43E3-82BA-A2BC4137A063}" destId="{D77215B8-CA8E-4BD9-9894-57C945721220}" srcOrd="0" destOrd="0" presId="urn:microsoft.com/office/officeart/2005/8/layout/pyramid2"/>
    <dgm:cxn modelId="{39FDFEF4-F8C1-4187-85E7-273D85F7A3C3}" type="presOf" srcId="{4ABCDCE8-C60E-42FE-A985-622F03703AE9}" destId="{D77215B8-CA8E-4BD9-9894-57C945721220}" srcOrd="0" destOrd="1" presId="urn:microsoft.com/office/officeart/2005/8/layout/pyramid2"/>
    <dgm:cxn modelId="{28FB063C-8629-4527-BE12-F415ED8F526B}" type="presOf" srcId="{F81EB005-E4CC-4982-96FF-E7339FF18516}" destId="{3FC5D54D-3FA4-44B6-AC6E-6163E51C4437}" srcOrd="0" destOrd="0" presId="urn:microsoft.com/office/officeart/2005/8/layout/pyramid2"/>
    <dgm:cxn modelId="{FCB0B29D-B796-4D69-A228-0EF196B54A8E}" type="presParOf" srcId="{3FC5D54D-3FA4-44B6-AC6E-6163E51C4437}" destId="{0F1BBC3F-E82A-4544-9BB1-385302DB41E7}" srcOrd="0" destOrd="0" presId="urn:microsoft.com/office/officeart/2005/8/layout/pyramid2"/>
    <dgm:cxn modelId="{2B823C4E-C57A-44B1-BC90-C05E549145D7}" type="presParOf" srcId="{3FC5D54D-3FA4-44B6-AC6E-6163E51C4437}" destId="{F1D1E40D-4F5C-484C-9F89-645143443D80}" srcOrd="1" destOrd="0" presId="urn:microsoft.com/office/officeart/2005/8/layout/pyramid2"/>
    <dgm:cxn modelId="{C2EC2661-6111-4427-A95F-487229DCB06F}" type="presParOf" srcId="{F1D1E40D-4F5C-484C-9F89-645143443D80}" destId="{D77215B8-CA8E-4BD9-9894-57C945721220}" srcOrd="0" destOrd="0" presId="urn:microsoft.com/office/officeart/2005/8/layout/pyramid2"/>
    <dgm:cxn modelId="{CA6E7846-E781-4F61-A5D2-5BA442D1D3D7}" type="presParOf" srcId="{F1D1E40D-4F5C-484C-9F89-645143443D80}" destId="{FEB58834-2BBE-4E79-BF37-A8B0F3A504C6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81EB005-E4CC-4982-96FF-E7339FF18516}" type="doc">
      <dgm:prSet loTypeId="urn:microsoft.com/office/officeart/2005/8/layout/pyramid2" loCatId="list" qsTypeId="urn:microsoft.com/office/officeart/2005/8/quickstyle/simple1" qsCatId="simple" csTypeId="urn:microsoft.com/office/officeart/2005/8/colors/colorful1#1" csCatId="colorful" phldr="1"/>
      <dgm:spPr/>
    </dgm:pt>
    <dgm:pt modelId="{5E20366B-AE5E-4A64-9104-8C4A032910D5}">
      <dgm:prSet custT="1"/>
      <dgm:spPr/>
      <dgm:t>
        <a:bodyPr/>
        <a:lstStyle/>
        <a:p>
          <a:pPr algn="just"/>
          <a:r>
            <a:rPr lang="ru-RU" sz="1800" b="0" dirty="0" smtClean="0"/>
            <a:t>Цель</a:t>
          </a:r>
          <a:r>
            <a:rPr lang="en-US" sz="1800" b="0" dirty="0" smtClean="0"/>
            <a:t> </a:t>
          </a:r>
          <a:r>
            <a:rPr lang="en-US" sz="1800" b="0" dirty="0"/>
            <a:t>3:</a:t>
          </a:r>
          <a:r>
            <a:rPr lang="bs-Latn-BA" sz="1800" b="0" dirty="0"/>
            <a:t> </a:t>
          </a:r>
          <a:r>
            <a:rPr lang="ru-RU" sz="1800" b="0" dirty="0" smtClean="0"/>
            <a:t>Создается и поддерживается финансово жизнеспособная сеть профессионалов в области управления государственными финансами, главной целью которых является усовершенствование практик УГФ</a:t>
          </a:r>
          <a:endParaRPr lang="en-US" sz="1800" b="0" dirty="0"/>
        </a:p>
      </dgm:t>
    </dgm:pt>
    <dgm:pt modelId="{6230B75E-809D-43E3-82BA-A2BC4137A063}">
      <dgm:prSet phldrT="[Text]" custT="1"/>
      <dgm:spPr/>
      <dgm:t>
        <a:bodyPr/>
        <a:lstStyle/>
        <a:p>
          <a:pPr algn="l"/>
          <a:r>
            <a:rPr lang="ru-RU" sz="1200" b="1" dirty="0" smtClean="0"/>
            <a:t>КАЧЕСТВО</a:t>
          </a:r>
          <a:endParaRPr lang="en-US" sz="1200" b="1" dirty="0"/>
        </a:p>
      </dgm:t>
    </dgm:pt>
    <dgm:pt modelId="{0871BD56-5EA1-4474-8579-6D179437C6E8}" type="sibTrans" cxnId="{CC93BB5B-2775-4C78-892E-AC6A8C077736}">
      <dgm:prSet/>
      <dgm:spPr/>
      <dgm:t>
        <a:bodyPr/>
        <a:lstStyle/>
        <a:p>
          <a:endParaRPr lang="en-US"/>
        </a:p>
      </dgm:t>
    </dgm:pt>
    <dgm:pt modelId="{9C42AD0F-4D42-428E-B7E2-F965A8E1B31A}" type="parTrans" cxnId="{CC93BB5B-2775-4C78-892E-AC6A8C077736}">
      <dgm:prSet/>
      <dgm:spPr/>
      <dgm:t>
        <a:bodyPr/>
        <a:lstStyle/>
        <a:p>
          <a:endParaRPr lang="en-US"/>
        </a:p>
      </dgm:t>
    </dgm:pt>
    <dgm:pt modelId="{04470E66-0AB9-491B-B2D5-EFF256E91F68}" type="sibTrans" cxnId="{932FF725-535F-4B65-85F5-B7A896A293AC}">
      <dgm:prSet/>
      <dgm:spPr/>
      <dgm:t>
        <a:bodyPr/>
        <a:lstStyle/>
        <a:p>
          <a:endParaRPr lang="en-US"/>
        </a:p>
      </dgm:t>
    </dgm:pt>
    <dgm:pt modelId="{348D600B-91CE-438F-842F-55E7BFC2C746}" type="parTrans" cxnId="{932FF725-535F-4B65-85F5-B7A896A293AC}">
      <dgm:prSet/>
      <dgm:spPr/>
      <dgm:t>
        <a:bodyPr/>
        <a:lstStyle/>
        <a:p>
          <a:endParaRPr lang="en-US"/>
        </a:p>
      </dgm:t>
    </dgm:pt>
    <dgm:pt modelId="{3FC5D54D-3FA4-44B6-AC6E-6163E51C4437}" type="pres">
      <dgm:prSet presAssocID="{F81EB005-E4CC-4982-96FF-E7339FF18516}" presName="compositeShape" presStyleCnt="0">
        <dgm:presLayoutVars>
          <dgm:dir/>
          <dgm:resizeHandles/>
        </dgm:presLayoutVars>
      </dgm:prSet>
      <dgm:spPr/>
    </dgm:pt>
    <dgm:pt modelId="{0F1BBC3F-E82A-4544-9BB1-385302DB41E7}" type="pres">
      <dgm:prSet presAssocID="{F81EB005-E4CC-4982-96FF-E7339FF18516}" presName="pyramid" presStyleLbl="node1" presStyleIdx="0" presStyleCnt="1"/>
      <dgm:spPr/>
      <dgm:t>
        <a:bodyPr/>
        <a:lstStyle/>
        <a:p>
          <a:endParaRPr lang="en-US"/>
        </a:p>
      </dgm:t>
    </dgm:pt>
    <dgm:pt modelId="{F1D1E40D-4F5C-484C-9F89-645143443D80}" type="pres">
      <dgm:prSet presAssocID="{F81EB005-E4CC-4982-96FF-E7339FF18516}" presName="theList" presStyleCnt="0"/>
      <dgm:spPr/>
    </dgm:pt>
    <dgm:pt modelId="{D77215B8-CA8E-4BD9-9894-57C945721220}" type="pres">
      <dgm:prSet presAssocID="{6230B75E-809D-43E3-82BA-A2BC4137A063}" presName="aNode" presStyleLbl="fgAcc1" presStyleIdx="0" presStyleCnt="1" custScaleX="193115" custScaleY="36156" custLinFactNeighborX="-8468" custLinFactNeighborY="605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B58834-2BBE-4E79-BF37-A8B0F3A504C6}" type="pres">
      <dgm:prSet presAssocID="{6230B75E-809D-43E3-82BA-A2BC4137A063}" presName="aSpace" presStyleCnt="0"/>
      <dgm:spPr/>
    </dgm:pt>
  </dgm:ptLst>
  <dgm:cxnLst>
    <dgm:cxn modelId="{CC93BB5B-2775-4C78-892E-AC6A8C077736}" srcId="{F81EB005-E4CC-4982-96FF-E7339FF18516}" destId="{6230B75E-809D-43E3-82BA-A2BC4137A063}" srcOrd="0" destOrd="0" parTransId="{9C42AD0F-4D42-428E-B7E2-F965A8E1B31A}" sibTransId="{0871BD56-5EA1-4474-8579-6D179437C6E8}"/>
    <dgm:cxn modelId="{31902F64-8E36-41AD-85CD-24639FDAB074}" type="presOf" srcId="{F81EB005-E4CC-4982-96FF-E7339FF18516}" destId="{3FC5D54D-3FA4-44B6-AC6E-6163E51C4437}" srcOrd="0" destOrd="0" presId="urn:microsoft.com/office/officeart/2005/8/layout/pyramid2"/>
    <dgm:cxn modelId="{8AEF159E-4E46-4543-B69F-049D2E9D8FB7}" type="presOf" srcId="{6230B75E-809D-43E3-82BA-A2BC4137A063}" destId="{D77215B8-CA8E-4BD9-9894-57C945721220}" srcOrd="0" destOrd="0" presId="urn:microsoft.com/office/officeart/2005/8/layout/pyramid2"/>
    <dgm:cxn modelId="{2FDAE9DD-DFD2-4231-BD29-3EED2D562E54}" type="presOf" srcId="{5E20366B-AE5E-4A64-9104-8C4A032910D5}" destId="{D77215B8-CA8E-4BD9-9894-57C945721220}" srcOrd="0" destOrd="1" presId="urn:microsoft.com/office/officeart/2005/8/layout/pyramid2"/>
    <dgm:cxn modelId="{932FF725-535F-4B65-85F5-B7A896A293AC}" srcId="{6230B75E-809D-43E3-82BA-A2BC4137A063}" destId="{5E20366B-AE5E-4A64-9104-8C4A032910D5}" srcOrd="0" destOrd="0" parTransId="{348D600B-91CE-438F-842F-55E7BFC2C746}" sibTransId="{04470E66-0AB9-491B-B2D5-EFF256E91F68}"/>
    <dgm:cxn modelId="{0EE02C15-F2F5-46B8-ADF9-51B19C604C55}" type="presParOf" srcId="{3FC5D54D-3FA4-44B6-AC6E-6163E51C4437}" destId="{0F1BBC3F-E82A-4544-9BB1-385302DB41E7}" srcOrd="0" destOrd="0" presId="urn:microsoft.com/office/officeart/2005/8/layout/pyramid2"/>
    <dgm:cxn modelId="{1B618930-E1AF-45F8-8BBD-A9A1B45DC613}" type="presParOf" srcId="{3FC5D54D-3FA4-44B6-AC6E-6163E51C4437}" destId="{F1D1E40D-4F5C-484C-9F89-645143443D80}" srcOrd="1" destOrd="0" presId="urn:microsoft.com/office/officeart/2005/8/layout/pyramid2"/>
    <dgm:cxn modelId="{C4CDDB38-C4F9-434F-BE38-717B538E8DB1}" type="presParOf" srcId="{F1D1E40D-4F5C-484C-9F89-645143443D80}" destId="{D77215B8-CA8E-4BD9-9894-57C945721220}" srcOrd="0" destOrd="0" presId="urn:microsoft.com/office/officeart/2005/8/layout/pyramid2"/>
    <dgm:cxn modelId="{026A98EA-B242-4AD5-8827-C8DD4B729817}" type="presParOf" srcId="{F1D1E40D-4F5C-484C-9F89-645143443D80}" destId="{FEB58834-2BBE-4E79-BF37-A8B0F3A504C6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81EB005-E4CC-4982-96FF-E7339FF18516}" type="doc">
      <dgm:prSet loTypeId="urn:microsoft.com/office/officeart/2005/8/layout/pyramid2" loCatId="list" qsTypeId="urn:microsoft.com/office/officeart/2005/8/quickstyle/simple1" qsCatId="simple" csTypeId="urn:microsoft.com/office/officeart/2005/8/colors/colorful1#1" csCatId="colorful" phldr="1"/>
      <dgm:spPr/>
    </dgm:pt>
    <dgm:pt modelId="{3D8CE2B0-3145-4971-B6B6-0BC9ABF835E8}">
      <dgm:prSet custT="1"/>
      <dgm:spPr/>
      <dgm:t>
        <a:bodyPr/>
        <a:lstStyle/>
        <a:p>
          <a:pPr algn="just"/>
          <a:r>
            <a:rPr lang="ru-RU" sz="1800" b="0" dirty="0" smtClean="0"/>
            <a:t>Цель</a:t>
          </a:r>
          <a:r>
            <a:rPr lang="en-US" sz="1800" b="0" dirty="0" smtClean="0"/>
            <a:t> </a:t>
          </a:r>
          <a:r>
            <a:rPr lang="en-US" sz="1800" b="0" dirty="0"/>
            <a:t>4</a:t>
          </a:r>
          <a:r>
            <a:rPr lang="en-US" sz="1800" dirty="0"/>
            <a:t>: </a:t>
          </a:r>
          <a:r>
            <a:rPr lang="ru-RU" sz="1800" dirty="0" smtClean="0"/>
            <a:t> Повышается осведомленность высших уровней правительства и политического уровня в отношении преимуществ и ценности участия в сети </a:t>
          </a:r>
          <a:r>
            <a:rPr lang="en-US" sz="1800" dirty="0" smtClean="0"/>
            <a:t>PEMPAL</a:t>
          </a:r>
          <a:endParaRPr lang="en-US" sz="1800" dirty="0"/>
        </a:p>
      </dgm:t>
    </dgm:pt>
    <dgm:pt modelId="{3E5E9307-394A-41FC-9F0D-45D7D92F4E37}">
      <dgm:prSet phldrT="[Text]" custT="1"/>
      <dgm:spPr/>
      <dgm:t>
        <a:bodyPr/>
        <a:lstStyle/>
        <a:p>
          <a:pPr algn="l"/>
          <a:r>
            <a:rPr lang="ru-RU" sz="1200" b="1" dirty="0" smtClean="0"/>
            <a:t>ВОЗДЕЙСТВИЕ</a:t>
          </a:r>
          <a:endParaRPr lang="en-US" sz="1200" b="1" dirty="0"/>
        </a:p>
      </dgm:t>
    </dgm:pt>
    <dgm:pt modelId="{920A1B1C-6892-44A1-93F3-402036AE3697}" type="sibTrans" cxnId="{62E06D3C-AF9D-4DE1-8254-99DE8D064ADE}">
      <dgm:prSet/>
      <dgm:spPr/>
      <dgm:t>
        <a:bodyPr/>
        <a:lstStyle/>
        <a:p>
          <a:endParaRPr lang="en-US"/>
        </a:p>
      </dgm:t>
    </dgm:pt>
    <dgm:pt modelId="{2E091FB0-5BED-4A35-AE60-32E4079AF7F2}" type="parTrans" cxnId="{62E06D3C-AF9D-4DE1-8254-99DE8D064ADE}">
      <dgm:prSet/>
      <dgm:spPr/>
      <dgm:t>
        <a:bodyPr/>
        <a:lstStyle/>
        <a:p>
          <a:endParaRPr lang="en-US"/>
        </a:p>
      </dgm:t>
    </dgm:pt>
    <dgm:pt modelId="{768C9E36-656E-497A-9C52-2C11B46C7450}" type="sibTrans" cxnId="{A9EA2AD2-5B40-481C-BA13-4B4D77713376}">
      <dgm:prSet/>
      <dgm:spPr/>
      <dgm:t>
        <a:bodyPr/>
        <a:lstStyle/>
        <a:p>
          <a:endParaRPr lang="en-US"/>
        </a:p>
      </dgm:t>
    </dgm:pt>
    <dgm:pt modelId="{F45DA43C-19FA-4916-BF95-E6E8A430A82B}" type="parTrans" cxnId="{A9EA2AD2-5B40-481C-BA13-4B4D77713376}">
      <dgm:prSet/>
      <dgm:spPr/>
      <dgm:t>
        <a:bodyPr/>
        <a:lstStyle/>
        <a:p>
          <a:endParaRPr lang="en-US"/>
        </a:p>
      </dgm:t>
    </dgm:pt>
    <dgm:pt modelId="{3FC5D54D-3FA4-44B6-AC6E-6163E51C4437}" type="pres">
      <dgm:prSet presAssocID="{F81EB005-E4CC-4982-96FF-E7339FF18516}" presName="compositeShape" presStyleCnt="0">
        <dgm:presLayoutVars>
          <dgm:dir/>
          <dgm:resizeHandles/>
        </dgm:presLayoutVars>
      </dgm:prSet>
      <dgm:spPr/>
    </dgm:pt>
    <dgm:pt modelId="{0F1BBC3F-E82A-4544-9BB1-385302DB41E7}" type="pres">
      <dgm:prSet presAssocID="{F81EB005-E4CC-4982-96FF-E7339FF18516}" presName="pyramid" presStyleLbl="node1" presStyleIdx="0" presStyleCnt="1"/>
      <dgm:spPr/>
      <dgm:t>
        <a:bodyPr/>
        <a:lstStyle/>
        <a:p>
          <a:endParaRPr lang="en-US"/>
        </a:p>
      </dgm:t>
    </dgm:pt>
    <dgm:pt modelId="{F1D1E40D-4F5C-484C-9F89-645143443D80}" type="pres">
      <dgm:prSet presAssocID="{F81EB005-E4CC-4982-96FF-E7339FF18516}" presName="theList" presStyleCnt="0"/>
      <dgm:spPr/>
    </dgm:pt>
    <dgm:pt modelId="{8C406122-ADCC-4513-AFA1-0ECDA99643A9}" type="pres">
      <dgm:prSet presAssocID="{3E5E9307-394A-41FC-9F0D-45D7D92F4E37}" presName="aNode" presStyleLbl="fgAcc1" presStyleIdx="0" presStyleCnt="1" custScaleX="193079" custScaleY="25366" custLinFactY="-20385" custLinFactNeighborX="-15069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D41DA-345C-4E76-AE03-031A5F00765D}" type="pres">
      <dgm:prSet presAssocID="{3E5E9307-394A-41FC-9F0D-45D7D92F4E37}" presName="aSpace" presStyleCnt="0"/>
      <dgm:spPr/>
    </dgm:pt>
  </dgm:ptLst>
  <dgm:cxnLst>
    <dgm:cxn modelId="{A9EA2AD2-5B40-481C-BA13-4B4D77713376}" srcId="{3E5E9307-394A-41FC-9F0D-45D7D92F4E37}" destId="{3D8CE2B0-3145-4971-B6B6-0BC9ABF835E8}" srcOrd="0" destOrd="0" parTransId="{F45DA43C-19FA-4916-BF95-E6E8A430A82B}" sibTransId="{768C9E36-656E-497A-9C52-2C11B46C7450}"/>
    <dgm:cxn modelId="{53A6C8D6-27C4-464A-8A10-C0DC3DB6E75B}" type="presOf" srcId="{3D8CE2B0-3145-4971-B6B6-0BC9ABF835E8}" destId="{8C406122-ADCC-4513-AFA1-0ECDA99643A9}" srcOrd="0" destOrd="1" presId="urn:microsoft.com/office/officeart/2005/8/layout/pyramid2"/>
    <dgm:cxn modelId="{99CE9CD5-6974-4EF8-B77F-4857ED7692A0}" type="presOf" srcId="{F81EB005-E4CC-4982-96FF-E7339FF18516}" destId="{3FC5D54D-3FA4-44B6-AC6E-6163E51C4437}" srcOrd="0" destOrd="0" presId="urn:microsoft.com/office/officeart/2005/8/layout/pyramid2"/>
    <dgm:cxn modelId="{91E72A00-C9D6-4C1D-A564-C029648042AC}" type="presOf" srcId="{3E5E9307-394A-41FC-9F0D-45D7D92F4E37}" destId="{8C406122-ADCC-4513-AFA1-0ECDA99643A9}" srcOrd="0" destOrd="0" presId="urn:microsoft.com/office/officeart/2005/8/layout/pyramid2"/>
    <dgm:cxn modelId="{62E06D3C-AF9D-4DE1-8254-99DE8D064ADE}" srcId="{F81EB005-E4CC-4982-96FF-E7339FF18516}" destId="{3E5E9307-394A-41FC-9F0D-45D7D92F4E37}" srcOrd="0" destOrd="0" parTransId="{2E091FB0-5BED-4A35-AE60-32E4079AF7F2}" sibTransId="{920A1B1C-6892-44A1-93F3-402036AE3697}"/>
    <dgm:cxn modelId="{AEC1C59D-C296-45FE-987D-9E82F805B9A5}" type="presParOf" srcId="{3FC5D54D-3FA4-44B6-AC6E-6163E51C4437}" destId="{0F1BBC3F-E82A-4544-9BB1-385302DB41E7}" srcOrd="0" destOrd="0" presId="urn:microsoft.com/office/officeart/2005/8/layout/pyramid2"/>
    <dgm:cxn modelId="{250DBB22-9196-4398-B0D5-05ABF592D5C9}" type="presParOf" srcId="{3FC5D54D-3FA4-44B6-AC6E-6163E51C4437}" destId="{F1D1E40D-4F5C-484C-9F89-645143443D80}" srcOrd="1" destOrd="0" presId="urn:microsoft.com/office/officeart/2005/8/layout/pyramid2"/>
    <dgm:cxn modelId="{69B67566-BA54-418A-90DF-66779759087F}" type="presParOf" srcId="{F1D1E40D-4F5C-484C-9F89-645143443D80}" destId="{8C406122-ADCC-4513-AFA1-0ECDA99643A9}" srcOrd="0" destOrd="0" presId="urn:microsoft.com/office/officeart/2005/8/layout/pyramid2"/>
    <dgm:cxn modelId="{7BCCEE4F-712D-47CE-9176-42AC04DBBCA8}" type="presParOf" srcId="{F1D1E40D-4F5C-484C-9F89-645143443D80}" destId="{507D41DA-345C-4E76-AE03-031A5F00765D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69F348-2C7F-401C-92D7-DC4CE7899B6F}" type="datetimeFigureOut">
              <a:rPr lang="en-US" smtClean="0"/>
              <a:pPr/>
              <a:t>7/20/2015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AE607-FF26-4835-9EAD-DBB3FB491D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29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907AD67-7C60-4008-9560-6C146AAB157C}" type="datetimeFigureOut">
              <a:rPr lang="en-US" smtClean="0"/>
              <a:pPr/>
              <a:t>7/20/2015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66FA965-B4FE-420C-8A3C-83B71E304D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175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8BF0F43-3359-469A-945E-E61A90F614E0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770170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pPr marL="174708" indent="-174708">
              <a:buFont typeface="Arial" pitchFamily="34" charset="0"/>
              <a:buChar char="•"/>
            </a:pPr>
            <a:endParaRPr lang="en-US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FA965-B4FE-420C-8A3C-83B71E304D16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0059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pPr marL="174708" indent="-174708">
              <a:buFont typeface="Arial" pitchFamily="34" charset="0"/>
              <a:buChar char="•"/>
            </a:pPr>
            <a:endParaRPr lang="en-US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FA965-B4FE-420C-8A3C-83B71E304D16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478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E08438-C1B9-40C5-A35B-7D31D045CFB6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568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2D622A-FA6C-4C43-BAC2-8B004B22F7E0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50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412528F-1434-4491-ABC8-4C36B9BA1B09}" type="slidenum">
              <a:rPr lang="en-US" altLang="en-US" smtClean="0">
                <a:cs typeface="Arial" charset="0"/>
              </a:rPr>
              <a:pPr/>
              <a:t>13</a:t>
            </a:fld>
            <a:endParaRPr lang="en-US" altLang="en-US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94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32BC10-294B-4167-B54E-3F6EFB61B0C3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084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9CA5B86-CD6E-4FA8-A94B-10C3594C6BA0}" type="slidenum">
              <a:rPr lang="en-US" altLang="en-US" smtClean="0">
                <a:cs typeface="Arial" charset="0"/>
              </a:rPr>
              <a:pPr/>
              <a:t>15</a:t>
            </a:fld>
            <a:endParaRPr lang="en-US" altLang="en-US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854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AC83C1-B8A1-4D62-AF10-D7FFA5B9C4E7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597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pPr marL="174708" indent="-174708">
              <a:buFont typeface="Arial" pitchFamily="34" charset="0"/>
              <a:buChar char="•"/>
            </a:pPr>
            <a:endParaRPr lang="en-US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FA965-B4FE-420C-8A3C-83B71E304D1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7323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pPr marL="174708" indent="-174708">
              <a:buFont typeface="Arial" pitchFamily="34" charset="0"/>
              <a:buChar char="•"/>
            </a:pPr>
            <a:endParaRPr lang="en-US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FA965-B4FE-420C-8A3C-83B71E304D16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26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2E64-0A67-474B-A639-17E615330E46}" type="datetime1">
              <a:rPr lang="en-US" smtClean="0"/>
              <a:pPr/>
              <a:t>7/20/2015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277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2589C-FC03-4259-8BBC-0BD281CB6FD4}" type="datetime1">
              <a:rPr lang="en-US" smtClean="0"/>
              <a:pPr/>
              <a:t>7/20/2015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608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EECDC-4F87-4C25-B3AD-A2774A9FCBD3}" type="datetime1">
              <a:rPr lang="en-US" smtClean="0"/>
              <a:pPr/>
              <a:t>7/20/2015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217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F2C02-1F7B-454E-8A54-3041221DBA6F}" type="datetime1">
              <a:rPr lang="en-US" smtClean="0"/>
              <a:pPr/>
              <a:t>7/20/2015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6936-CDE1-44C9-8756-609327187BEC}" type="datetime1">
              <a:rPr lang="en-US" smtClean="0"/>
              <a:pPr/>
              <a:t>7/20/2015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593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C727-D177-4367-A10D-85F66D20A87B}" type="datetime1">
              <a:rPr lang="en-US" smtClean="0"/>
              <a:pPr/>
              <a:t>7/20/2015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295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27EE1-2D06-409D-94E9-C88BA720C917}" type="datetime1">
              <a:rPr lang="en-US" smtClean="0"/>
              <a:pPr/>
              <a:t>7/20/2015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927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72D95-2A0A-4837-AE48-53DD1A2E57A4}" type="datetime1">
              <a:rPr lang="en-US" smtClean="0"/>
              <a:pPr/>
              <a:t>7/20/2015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201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A60B-CE01-4442-B45E-2835CD8C19AA}" type="datetime1">
              <a:rPr lang="en-US" smtClean="0"/>
              <a:pPr/>
              <a:t>7/20/2015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510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1E71-AD02-4FB2-A70E-7F4274975F0E}" type="datetime1">
              <a:rPr lang="en-US" smtClean="0"/>
              <a:pPr/>
              <a:t>7/20/2015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712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F447-F262-404B-9C87-E9F53C2B0C74}" type="datetime1">
              <a:rPr lang="en-US" smtClean="0"/>
              <a:pPr/>
              <a:t>7/20/2015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98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495E1-C638-4617-8F56-1143B3659993}" type="datetime1">
              <a:rPr lang="en-US" smtClean="0"/>
              <a:pPr/>
              <a:t>7/20/2015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838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F2C02-1F7B-454E-8A54-3041221DBA6F}" type="datetime1">
              <a:rPr lang="en-US" smtClean="0"/>
              <a:pPr/>
              <a:t>7/20/2015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111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0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Microsoft_Excel_97-2003_Worksheet2.xls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.jpeg"/><Relationship Id="rId9" Type="http://schemas.microsoft.com/office/2007/relationships/diagramDrawing" Target="../diagrams/drawing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28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4.jpeg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8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7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4.jpe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28.pn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12" Type="http://schemas.openxmlformats.org/officeDocument/2006/relationships/image" Target="../media/image39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38.jpeg"/><Relationship Id="rId5" Type="http://schemas.openxmlformats.org/officeDocument/2006/relationships/image" Target="../media/image32.pn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4.jpeg"/><Relationship Id="rId4" Type="http://schemas.openxmlformats.org/officeDocument/2006/relationships/diagramData" Target="../diagrams/data1.xml"/><Relationship Id="rId9" Type="http://schemas.openxmlformats.org/officeDocument/2006/relationships/image" Target="../media/image4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EMETH_ED\AppData\Local\Microsoft\Windows\Temporary Internet Files\Content.Outlook\1CVL8EEV\FullSizeRend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272" y="584947"/>
            <a:ext cx="51435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2455164" y="1828800"/>
            <a:ext cx="4876800" cy="19240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en-US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Практикующее сообщество по внутреннему аудиту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43150" y="4800600"/>
            <a:ext cx="5143500" cy="7620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Результаты и вопросы среднесрочного анализа</a:t>
            </a:r>
          </a:p>
        </p:txBody>
      </p:sp>
      <p:pic>
        <p:nvPicPr>
          <p:cNvPr id="4100" name="Рисунок 11" descr="pempal-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Рисунок 15" descr="pempal-logo-top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8600"/>
            <a:ext cx="3581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5"/>
          <p:cNvSpPr txBox="1">
            <a:spLocks noChangeArrowheads="1"/>
          </p:cNvSpPr>
          <p:nvPr/>
        </p:nvSpPr>
        <p:spPr bwMode="auto">
          <a:xfrm>
            <a:off x="1371600" y="5671118"/>
            <a:ext cx="67818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1800" dirty="0" smtClean="0"/>
              <a:t>Эдит Немет, председатель Сообщества по внутреннему аудиту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1800" dirty="0" smtClean="0"/>
              <a:t>Заседание Исполнительных комитетов всех практикующих сообществ, Вена, июль 2015 года</a:t>
            </a:r>
            <a:endParaRPr lang="ru-RU" altLang="en-US" sz="1800" dirty="0"/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16379"/>
            <a:ext cx="11144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010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ím 1"/>
          <p:cNvSpPr>
            <a:spLocks noGrp="1"/>
          </p:cNvSpPr>
          <p:nvPr>
            <p:ph type="title"/>
          </p:nvPr>
        </p:nvSpPr>
        <p:spPr>
          <a:xfrm>
            <a:off x="4483100" y="4679950"/>
            <a:ext cx="4321175" cy="693738"/>
          </a:xfrm>
        </p:spPr>
        <p:txBody>
          <a:bodyPr>
            <a:normAutofit/>
          </a:bodyPr>
          <a:lstStyle/>
          <a:p>
            <a:r>
              <a:rPr lang="ru-RU" altLang="en-US" sz="3200" b="1" dirty="0" smtClean="0">
                <a:solidFill>
                  <a:schemeClr val="accent2"/>
                </a:solidFill>
                <a:latin typeface="Bodoni MT Condensed" pitchFamily="18" charset="0"/>
              </a:rPr>
              <a:t>Нидерланды</a:t>
            </a:r>
            <a:endParaRPr lang="hu-HU" altLang="en-US" sz="4000" b="1" dirty="0" smtClean="0">
              <a:solidFill>
                <a:schemeClr val="accent2"/>
              </a:solidFill>
              <a:latin typeface="Bodoni MT Condensed" pitchFamily="18" charset="0"/>
            </a:endParaRPr>
          </a:p>
        </p:txBody>
      </p:sp>
      <p:sp>
        <p:nvSpPr>
          <p:cNvPr id="25603" name="Tartalom helye 2"/>
          <p:cNvSpPr>
            <a:spLocks noGrp="1"/>
          </p:cNvSpPr>
          <p:nvPr>
            <p:ph idx="1"/>
          </p:nvPr>
        </p:nvSpPr>
        <p:spPr>
          <a:xfrm>
            <a:off x="3924300" y="981075"/>
            <a:ext cx="5040313" cy="369887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altLang="en-US" sz="2400" dirty="0">
                <a:latin typeface="Arial Narrow" panose="020B0606020202030204" pitchFamily="34" charset="0"/>
              </a:rPr>
              <a:t>То, как мы размышляем на заседаниях Pempal, заставило меня заново проанализировать наши аудиторские  процедуры, например, последующие действий.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en-US" sz="2400" dirty="0">
                <a:latin typeface="Arial Narrow" panose="020B0606020202030204" pitchFamily="34" charset="0"/>
              </a:rPr>
              <a:t>Я работаю в нескольких проектах, и это дает мне возможность обеспечивать передачу опыта между различными экспертными группами.</a:t>
            </a:r>
          </a:p>
        </p:txBody>
      </p:sp>
      <p:pic>
        <p:nvPicPr>
          <p:cNvPr id="2560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768350"/>
            <a:ext cx="2990850" cy="482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2" descr="File:Flag of the Netherlands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581525"/>
            <a:ext cx="2447925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1979613" y="447675"/>
            <a:ext cx="3201987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Bodoni MT Condensed" pitchFamily="18" charset="0"/>
              </a:rPr>
              <a:t>Манфред ван Кестерен</a:t>
            </a:r>
            <a:endParaRPr lang="hu-HU" sz="2800" b="1" dirty="0">
              <a:solidFill>
                <a:schemeClr val="bg1"/>
              </a:solidFill>
              <a:latin typeface="Bodoni MT Condensed" pitchFamily="18" charset="0"/>
            </a:endParaRPr>
          </a:p>
        </p:txBody>
      </p:sp>
      <p:pic>
        <p:nvPicPr>
          <p:cNvPr id="7" name="Рисунок 51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77"/>
          <a:stretch>
            <a:fillRect/>
          </a:stretch>
        </p:blipFill>
        <p:spPr bwMode="auto">
          <a:xfrm>
            <a:off x="0" y="6324600"/>
            <a:ext cx="9144000" cy="60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289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3060700" y="549275"/>
            <a:ext cx="5688013" cy="5173663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altLang="en-US" dirty="0">
                <a:latin typeface="Arial Narrow" panose="020B0606020202030204" pitchFamily="34" charset="0"/>
              </a:rPr>
              <a:t>Рабочие группы были значимыми и очень помогли в нашей повестке дня реформ.  Мне особенно понравился профессиональный уровень и степень вовлеченности всех участников. </a:t>
            </a:r>
          </a:p>
          <a:p>
            <a:pPr>
              <a:buFont typeface="Wingdings" pitchFamily="2" charset="2"/>
              <a:buChar char="ü"/>
            </a:pPr>
            <a:r>
              <a:rPr lang="ru-RU" altLang="en-US" dirty="0">
                <a:latin typeface="Arial Narrow" panose="020B0606020202030204" pitchFamily="34" charset="0"/>
              </a:rPr>
              <a:t>В Чешской Республике в настоящее время проводится реформа системы Государственного внутреннего контроля.  Конференция обеспечила нам очень полезные замечания и комментарии.  Идеи и предложения экспертов Сообщества по внутреннему аудиту могут внести неоценимый вклад в усовершенствование проекта нашего Закона о внутреннем контроле</a:t>
            </a:r>
            <a:r>
              <a:rPr lang="ru-RU" altLang="en-US" dirty="0" smtClean="0">
                <a:latin typeface="Arial Narrow" panose="020B0606020202030204" pitchFamily="34" charset="0"/>
              </a:rPr>
              <a:t>.</a:t>
            </a:r>
            <a:endParaRPr lang="ru-RU" altLang="en-US" dirty="0">
              <a:latin typeface="Arial Narrow" panose="020B0606020202030204" pitchFamily="34" charset="0"/>
            </a:endParaRP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26" y="692696"/>
            <a:ext cx="1762125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323850" y="5663625"/>
            <a:ext cx="43243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ru-RU" altLang="en-US" sz="3200" b="1" dirty="0" smtClean="0">
                <a:solidFill>
                  <a:schemeClr val="accent2"/>
                </a:solidFill>
                <a:latin typeface="Bodoni MT Condensed" pitchFamily="18" charset="0"/>
              </a:rPr>
              <a:t>Чешская Республика</a:t>
            </a:r>
            <a:endParaRPr lang="en-US" altLang="en-US" sz="3200" dirty="0"/>
          </a:p>
        </p:txBody>
      </p:sp>
      <p:pic>
        <p:nvPicPr>
          <p:cNvPr id="2662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19672"/>
            <a:ext cx="2667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4"/>
          <p:cNvSpPr txBox="1"/>
          <p:nvPr/>
        </p:nvSpPr>
        <p:spPr>
          <a:xfrm rot="20939454">
            <a:off x="368046" y="4128286"/>
            <a:ext cx="2503487" cy="101566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Calibri" pitchFamily="34" charset="0"/>
              </a:rPr>
              <a:t>Лукаш Вагенкнехт</a:t>
            </a:r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</a:rPr>
              <a:t>, </a:t>
            </a:r>
            <a:endParaRPr lang="hu-HU" sz="20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 eaLnBrk="1" hangingPunct="1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Calibri" pitchFamily="34" charset="0"/>
              </a:rPr>
              <a:t>Первый заместитель министра финансов</a:t>
            </a:r>
            <a:endParaRPr lang="hu-HU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8" name="Рисунок 51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77"/>
          <a:stretch>
            <a:fillRect/>
          </a:stretch>
        </p:blipFill>
        <p:spPr bwMode="auto">
          <a:xfrm>
            <a:off x="0" y="6324600"/>
            <a:ext cx="9144000" cy="60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12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752599"/>
            <a:ext cx="8077200" cy="5105401"/>
          </a:xfrm>
        </p:spPr>
        <p:txBody>
          <a:bodyPr>
            <a:noAutofit/>
          </a:bodyPr>
          <a:lstStyle/>
          <a:p>
            <a:pPr algn="just"/>
            <a:endParaRPr lang="ru-RU" sz="1600" i="1" dirty="0" smtClean="0"/>
          </a:p>
          <a:p>
            <a:pPr marL="0" indent="0" algn="just">
              <a:buNone/>
            </a:pPr>
            <a:endParaRPr lang="ru-RU" sz="18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33400" y="1066799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КАК МЫ СОБИРАЕМ ДОБАВЛЕННУЮ ЦЕННОСТЬ СООБЩЕСТВА ПО ВНУТРЕННЕМУ АУДИТУ?</a:t>
            </a:r>
            <a:endParaRPr lang="ru-RU" sz="2400" dirty="0">
              <a:solidFill>
                <a:srgbClr val="FF0000"/>
              </a:solidFill>
            </a:endParaRPr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124611"/>
              </p:ext>
            </p:extLst>
          </p:nvPr>
        </p:nvGraphicFramePr>
        <p:xfrm>
          <a:off x="1143000" y="2590800"/>
          <a:ext cx="7086600" cy="382905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78065"/>
                <a:gridCol w="2556575"/>
                <a:gridCol w="850392"/>
                <a:gridCol w="850392"/>
                <a:gridCol w="850392"/>
                <a:gridCol w="710184"/>
                <a:gridCol w="990600"/>
              </a:tblGrid>
              <a:tr h="200025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Страна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2007 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2011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2014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Прогресс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Воздействие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1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Албания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40,0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51,0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54,5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26,61%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Умеренное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2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Армения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10,0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41,5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78,0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87,18%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Значительное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3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Беларусь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0,0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0,0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Данных нет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-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Низкое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4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Босния и Герцеговина –</a:t>
                      </a:r>
                      <a:r>
                        <a:rPr lang="ru-RU" sz="1100" baseline="0" noProof="0" dirty="0" smtClean="0">
                          <a:effectLst/>
                        </a:rPr>
                        <a:t> Федерация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0,0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25,0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59,5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100,00%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Значительное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5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Босния и Герцеговина - субъекты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0,0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45,0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55,5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100,00%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Значительное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6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Болгария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30,0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64,0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72,0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58,33%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Высокое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7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Хорватия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45,0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66,0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81,0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44,44%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Умеренное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8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Грузия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0,0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27,5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58,0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100,00%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Высокое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9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Венгрия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N/A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60,0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72,5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17,24%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Умеренное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10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Казахстан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0,0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10,0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15,0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100,00%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Значительное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11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Кыргызская Республика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15,0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38,0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47,0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68,09%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Высокое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12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Молдова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20,0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50,0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70,0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71,43%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Значительное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13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Черногория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N/A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40,0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67,5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40,74%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Умеренное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14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Румыния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42,5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70,5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76,0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44,08%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Умеренное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15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Россия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0,0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5,0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23,5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100,00%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Значительное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16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Сербия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0,0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57,5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74,0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100,00%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Значительное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17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Таджикистан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0,0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40,0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56,0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100,00%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Значительное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18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Украина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10,0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19,5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57,5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82,61%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Значительное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19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Узбекистан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0,0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5,0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5,0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100,00%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effectLst/>
                        </a:rPr>
                        <a:t>Значительное</a:t>
                      </a:r>
                      <a:endParaRPr lang="ru-RU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81000" y="1591762"/>
            <a:ext cx="8382000" cy="1215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00" dirty="0" smtClean="0">
                <a:solidFill>
                  <a:srgbClr val="000000"/>
                </a:solidFill>
                <a:latin typeface="+mj-lt"/>
                <a:ea typeface="Arial Unicode MS" pitchFamily="34" charset="-128"/>
                <a:cs typeface="Arial" pitchFamily="34" charset="0"/>
              </a:rPr>
              <a:t>Кроме того, Сообщество по внутреннему аудиту проводит опросы стран членов, чтобы оценить достигнутый прогресс в области реформ внутреннего аудита и роль Сообщества по внутреннему аудиту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Arial Unicode MS" pitchFamily="34" charset="-128"/>
                <a:cs typeface="Arial" pitchFamily="34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solidFill>
                <a:srgbClr val="000000"/>
              </a:solidFill>
              <a:latin typeface="+mj-lt"/>
              <a:ea typeface="Arial Unicode MS" pitchFamily="34" charset="-128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Arial Unicode MS" pitchFamily="34" charset="-128"/>
                <a:cs typeface="Arial" pitchFamily="34" charset="0"/>
              </a:rPr>
              <a:t>Результаты исследования демонстрируют</a:t>
            </a:r>
            <a:r>
              <a:rPr kumimoji="0" lang="ru-RU" sz="11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Arial Unicode MS" pitchFamily="34" charset="-128"/>
                <a:cs typeface="Arial" pitchFamily="34" charset="0"/>
              </a:rPr>
              <a:t> очевидный прогресс, достигнутый большинством стран членов Сообщества по внутреннему аудиту, основное влияние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Arial Unicode MS" pitchFamily="34" charset="-128"/>
                <a:cs typeface="Arial" pitchFamily="34" charset="0"/>
              </a:rPr>
              <a:t>PEMPAL на реформы, проводимые в странах: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169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ctrTitle"/>
          </p:nvPr>
        </p:nvSpPr>
        <p:spPr>
          <a:xfrm>
            <a:off x="539750" y="346075"/>
            <a:ext cx="6815138" cy="863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en-US" sz="3600" b="1" dirty="0" smtClean="0">
                <a:solidFill>
                  <a:srgbClr val="002060"/>
                </a:solidFill>
              </a:rPr>
              <a:t>ВОЗДЕЙСТВИЕ СООБЩЕСТВА ПО ВНУТРЕННЕМУ АУДИТУ по темам</a:t>
            </a:r>
            <a:endParaRPr lang="ru-RU" altLang="en-US" sz="3600" b="1" i="1" dirty="0" smtClean="0">
              <a:solidFill>
                <a:srgbClr val="002060"/>
              </a:solidFill>
            </a:endParaRPr>
          </a:p>
        </p:txBody>
      </p:sp>
      <p:graphicFrame>
        <p:nvGraphicFramePr>
          <p:cNvPr id="1026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1592454"/>
              </p:ext>
            </p:extLst>
          </p:nvPr>
        </p:nvGraphicFramePr>
        <p:xfrm>
          <a:off x="468313" y="1271587"/>
          <a:ext cx="8774112" cy="5129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6" name="Worksheet" r:id="rId5" imgW="8772656" imgH="5052896" progId="Excel.Sheet.8">
                  <p:embed/>
                </p:oleObj>
              </mc:Choice>
              <mc:Fallback>
                <p:oleObj name="Worksheet" r:id="rId5" imgW="8772656" imgH="5052896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271587"/>
                        <a:ext cx="8774112" cy="5129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extBox 14"/>
          <p:cNvSpPr txBox="1">
            <a:spLocks noChangeArrowheads="1"/>
          </p:cNvSpPr>
          <p:nvPr/>
        </p:nvSpPr>
        <p:spPr bwMode="auto">
          <a:xfrm>
            <a:off x="7402513" y="3671888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en-US" sz="1200" b="1" dirty="0" smtClean="0">
                <a:cs typeface="Arial" charset="0"/>
              </a:rPr>
              <a:t>2007</a:t>
            </a:r>
            <a:endParaRPr lang="ru-RU" altLang="en-US" sz="1200" b="1" dirty="0">
              <a:cs typeface="Arial" charset="0"/>
            </a:endParaRPr>
          </a:p>
        </p:txBody>
      </p:sp>
      <p:sp>
        <p:nvSpPr>
          <p:cNvPr id="16391" name="TextBox 15"/>
          <p:cNvSpPr txBox="1">
            <a:spLocks noChangeArrowheads="1"/>
          </p:cNvSpPr>
          <p:nvPr/>
        </p:nvSpPr>
        <p:spPr bwMode="auto">
          <a:xfrm>
            <a:off x="7885113" y="3284538"/>
            <a:ext cx="533400" cy="2778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</a:rPr>
              <a:t>2014</a:t>
            </a:r>
            <a:endParaRPr lang="ru-RU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30" name="TextBox 16"/>
          <p:cNvSpPr txBox="1">
            <a:spLocks noChangeArrowheads="1"/>
          </p:cNvSpPr>
          <p:nvPr/>
        </p:nvSpPr>
        <p:spPr bwMode="auto">
          <a:xfrm>
            <a:off x="7669213" y="3467100"/>
            <a:ext cx="5334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en-US" sz="1200" b="1" dirty="0" smtClean="0">
                <a:cs typeface="Arial" charset="0"/>
              </a:rPr>
              <a:t>2011</a:t>
            </a:r>
            <a:endParaRPr lang="ru-RU" altLang="en-US" sz="1200" b="1" dirty="0">
              <a:cs typeface="Arial" charset="0"/>
            </a:endParaRPr>
          </a:p>
        </p:txBody>
      </p:sp>
      <p:pic>
        <p:nvPicPr>
          <p:cNvPr id="103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68263"/>
            <a:ext cx="11144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1" descr="pempal-logo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046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ctrTitle"/>
          </p:nvPr>
        </p:nvSpPr>
        <p:spPr>
          <a:xfrm>
            <a:off x="584200" y="457200"/>
            <a:ext cx="8001000" cy="1066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dirty="0" smtClean="0">
                <a:solidFill>
                  <a:srgbClr val="002060"/>
                </a:solidFill>
              </a:rPr>
              <a:t>ВОЗДЕЙСТВИЕ СООБЩЕСТВА ПО ВНУТРЕННЕМУ АУДИТУ: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ДО И ПОСЛЕ</a:t>
            </a:r>
          </a:p>
        </p:txBody>
      </p:sp>
      <p:pic>
        <p:nvPicPr>
          <p:cNvPr id="17411" name="Рисунок 11" descr="pempal-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413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8594282"/>
              </p:ext>
            </p:extLst>
          </p:nvPr>
        </p:nvGraphicFramePr>
        <p:xfrm>
          <a:off x="533400" y="1600200"/>
          <a:ext cx="8305800" cy="546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9" name="Chart" r:id="rId6" imgW="8303472" imgH="5456393" progId="Excel.Chart.8">
                  <p:embed/>
                </p:oleObj>
              </mc:Choice>
              <mc:Fallback>
                <p:oleObj name="Chart" r:id="rId6" imgW="8303472" imgH="5456393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600200"/>
                        <a:ext cx="8305800" cy="546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4" name="TextBox 14"/>
          <p:cNvSpPr txBox="1">
            <a:spLocks noChangeArrowheads="1"/>
          </p:cNvSpPr>
          <p:nvPr/>
        </p:nvSpPr>
        <p:spPr bwMode="auto">
          <a:xfrm>
            <a:off x="7829550" y="5089525"/>
            <a:ext cx="5334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200" b="1" dirty="0" smtClean="0"/>
              <a:t>2007</a:t>
            </a:r>
            <a:endParaRPr lang="ru-RU" sz="1200" b="1" dirty="0"/>
          </a:p>
        </p:txBody>
      </p:sp>
      <p:sp>
        <p:nvSpPr>
          <p:cNvPr id="17415" name="TextBox 15"/>
          <p:cNvSpPr txBox="1">
            <a:spLocks noChangeArrowheads="1"/>
          </p:cNvSpPr>
          <p:nvPr/>
        </p:nvSpPr>
        <p:spPr bwMode="auto">
          <a:xfrm>
            <a:off x="8201025" y="4752975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</a:rPr>
              <a:t>2014</a:t>
            </a:r>
            <a:endParaRPr lang="ru-RU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416" name="TextBox 16"/>
          <p:cNvSpPr txBox="1">
            <a:spLocks noChangeArrowheads="1"/>
          </p:cNvSpPr>
          <p:nvPr/>
        </p:nvSpPr>
        <p:spPr bwMode="auto">
          <a:xfrm>
            <a:off x="8032750" y="4935538"/>
            <a:ext cx="5334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200" b="1" dirty="0" smtClean="0"/>
              <a:t>2011</a:t>
            </a:r>
            <a:endParaRPr lang="ru-RU" sz="1200" b="1" dirty="0"/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42863"/>
            <a:ext cx="11144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098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ctrTitle"/>
          </p:nvPr>
        </p:nvSpPr>
        <p:spPr>
          <a:xfrm>
            <a:off x="76200" y="404813"/>
            <a:ext cx="800100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b="1" dirty="0" smtClean="0">
                <a:solidFill>
                  <a:srgbClr val="0070C0"/>
                </a:solidFill>
                <a:cs typeface="Arial" charset="0"/>
              </a:rPr>
              <a:t>РАБОЧИЕ ГРУППЫ ПОМОГАЮТ</a:t>
            </a:r>
          </a:p>
        </p:txBody>
      </p:sp>
      <p:sp>
        <p:nvSpPr>
          <p:cNvPr id="10" name="Rezervirano mjesto sadržaja 2"/>
          <p:cNvSpPr txBox="1">
            <a:spLocks/>
          </p:cNvSpPr>
          <p:nvPr/>
        </p:nvSpPr>
        <p:spPr bwMode="auto">
          <a:xfrm>
            <a:off x="704850" y="1310926"/>
            <a:ext cx="8153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lang="ru-RU" sz="1100" dirty="0" smtClean="0">
              <a:solidFill>
                <a:schemeClr val="tx2"/>
              </a:solidFill>
              <a:latin typeface="+mn-lt"/>
            </a:endParaRP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Понимать и 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применять</a:t>
            </a:r>
            <a:r>
              <a:rPr lang="ru-RU" sz="2800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международные стандарты и самые передовые практики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Развивать </a:t>
            </a: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устойчивое 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понимание </a:t>
            </a: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функции внутреннего аудита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Открывать для себя </a:t>
            </a:r>
            <a:r>
              <a:rPr lang="ru-RU" sz="2800" dirty="0" smtClean="0">
                <a:solidFill>
                  <a:srgbClr val="0070C0"/>
                </a:solidFill>
              </a:rPr>
              <a:t>апробированные</a:t>
            </a: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инструменты и </a:t>
            </a:r>
            <a:r>
              <a:rPr lang="ru-RU" sz="2800" b="1" dirty="0" smtClean="0">
                <a:solidFill>
                  <a:srgbClr val="FF0000"/>
                </a:solidFill>
              </a:rPr>
              <a:t>техники</a:t>
            </a:r>
            <a:endParaRPr lang="ru-RU" sz="2800" dirty="0" smtClean="0">
              <a:solidFill>
                <a:srgbClr val="FF0000"/>
              </a:solidFill>
              <a:latin typeface="+mn-lt"/>
            </a:endParaRP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Изучать опыт стран </a:t>
            </a: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и 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идентифицировать наилучший подход </a:t>
            </a: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для нашей страны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Повышать качество внутреннего аудита</a:t>
            </a:r>
            <a:r>
              <a:rPr lang="ru-RU" sz="2800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во всех странах членах Сообщества по внутреннему аудиту</a:t>
            </a:r>
            <a:endParaRPr lang="ru-RU" sz="28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843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139700"/>
            <a:ext cx="11144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1" descr="pempal-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288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993618" y="685800"/>
            <a:ext cx="7921782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i="1" u="sng" dirty="0" smtClean="0">
                <a:solidFill>
                  <a:srgbClr val="002060"/>
                </a:solidFill>
              </a:rPr>
              <a:t>МЕРОПРИЯТИЯ</a:t>
            </a:r>
            <a:endParaRPr lang="en-US" b="1" i="1" u="sng" dirty="0" smtClean="0">
              <a:solidFill>
                <a:srgbClr val="002060"/>
              </a:solidFill>
            </a:endParaRPr>
          </a:p>
        </p:txBody>
      </p:sp>
      <p:pic>
        <p:nvPicPr>
          <p:cNvPr id="5123" name="Рисунок 11" descr="pempal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Box 5"/>
          <p:cNvSpPr txBox="1">
            <a:spLocks noChangeArrowheads="1"/>
          </p:cNvSpPr>
          <p:nvPr/>
        </p:nvSpPr>
        <p:spPr bwMode="auto">
          <a:xfrm>
            <a:off x="762000" y="1905000"/>
            <a:ext cx="822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hu-HU">
              <a:latin typeface="Calibri" pitchFamily="34" charset="0"/>
            </a:endParaRPr>
          </a:p>
        </p:txBody>
      </p:sp>
      <p:pic>
        <p:nvPicPr>
          <p:cNvPr id="512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115888"/>
            <a:ext cx="1789112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974059704"/>
              </p:ext>
            </p:extLst>
          </p:nvPr>
        </p:nvGraphicFramePr>
        <p:xfrm>
          <a:off x="766150" y="1600200"/>
          <a:ext cx="8148119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00622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 txBox="1">
            <a:spLocks noChangeArrowheads="1"/>
          </p:cNvSpPr>
          <p:nvPr/>
        </p:nvSpPr>
        <p:spPr bwMode="auto">
          <a:xfrm>
            <a:off x="-76200" y="-76200"/>
            <a:ext cx="8077199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en-US" sz="3600" dirty="0" smtClean="0">
                <a:solidFill>
                  <a:srgbClr val="0070C0"/>
                </a:solidFill>
              </a:rPr>
              <a:t>Создание уникальных знаний</a:t>
            </a:r>
            <a:endParaRPr lang="ru-RU" altLang="en-US" sz="3600" dirty="0">
              <a:solidFill>
                <a:srgbClr val="0070C0"/>
              </a:solidFill>
            </a:endParaRPr>
          </a:p>
        </p:txBody>
      </p:sp>
      <p:sp>
        <p:nvSpPr>
          <p:cNvPr id="19459" name="Rectangle 3"/>
          <p:cNvSpPr txBox="1">
            <a:spLocks noChangeArrowheads="1"/>
          </p:cNvSpPr>
          <p:nvPr/>
        </p:nvSpPr>
        <p:spPr bwMode="auto">
          <a:xfrm>
            <a:off x="457200" y="836613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AutoNum type="arabicPeriod"/>
            </a:pPr>
            <a:r>
              <a:rPr lang="ru-RU" altLang="en-US" dirty="0">
                <a:solidFill>
                  <a:srgbClr val="0070C0"/>
                </a:solidFill>
              </a:rPr>
              <a:t>Шаблон пособия по хорошей практике внутреннего аудита</a:t>
            </a:r>
          </a:p>
          <a:p>
            <a:pPr>
              <a:buFontTx/>
              <a:buAutoNum type="arabicPeriod"/>
            </a:pPr>
            <a:r>
              <a:rPr lang="ru-RU" altLang="en-US" dirty="0">
                <a:solidFill>
                  <a:srgbClr val="0070C0"/>
                </a:solidFill>
              </a:rPr>
              <a:t>Шаблон пособия по хорошей практике непрерывного профессионального развития (CPD)</a:t>
            </a:r>
          </a:p>
          <a:p>
            <a:pPr>
              <a:buFontTx/>
              <a:buAutoNum type="arabicPeriod"/>
            </a:pPr>
            <a:r>
              <a:rPr lang="ru-RU" altLang="en-US" dirty="0">
                <a:solidFill>
                  <a:srgbClr val="0070C0"/>
                </a:solidFill>
              </a:rPr>
              <a:t>Массив знаний в области внутреннего аудита</a:t>
            </a:r>
          </a:p>
          <a:p>
            <a:pPr>
              <a:buFontTx/>
              <a:buAutoNum type="arabicPeriod"/>
            </a:pPr>
            <a:r>
              <a:rPr lang="ru-RU" altLang="en-US" dirty="0">
                <a:solidFill>
                  <a:srgbClr val="0070C0"/>
                </a:solidFill>
              </a:rPr>
              <a:t>Оценка рисков при планировании аудита</a:t>
            </a:r>
          </a:p>
          <a:p>
            <a:pPr>
              <a:buFontTx/>
              <a:buAutoNum type="arabicPeriod"/>
            </a:pPr>
            <a:r>
              <a:rPr lang="ru-RU" altLang="en-US" dirty="0">
                <a:solidFill>
                  <a:srgbClr val="0070C0"/>
                </a:solidFill>
              </a:rPr>
              <a:t>Концептуальная записка по RIFIX (Отношения между внутренним аудитом, финансовой инспекцией и внешним аудитом)</a:t>
            </a:r>
          </a:p>
          <a:p>
            <a:pPr>
              <a:buFontTx/>
              <a:buAutoNum type="arabicPeriod"/>
            </a:pPr>
            <a:r>
              <a:rPr lang="ru-RU" altLang="en-US" dirty="0">
                <a:solidFill>
                  <a:srgbClr val="0070C0"/>
                </a:solidFill>
              </a:rPr>
              <a:t>Руководство по обеспечению и повышению качества</a:t>
            </a:r>
          </a:p>
          <a:p>
            <a:pPr>
              <a:buFontTx/>
              <a:buAutoNum type="arabicPeriod"/>
            </a:pPr>
            <a:r>
              <a:rPr lang="ru-RU" altLang="en-US" dirty="0" smtClean="0">
                <a:solidFill>
                  <a:srgbClr val="0070C0"/>
                </a:solidFill>
              </a:rPr>
              <a:t>Коммюнике</a:t>
            </a:r>
            <a:endParaRPr lang="ru-RU" altLang="en-US" dirty="0">
              <a:solidFill>
                <a:srgbClr val="0070C0"/>
              </a:solidFill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762375"/>
            <a:ext cx="1498600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963" y="3779838"/>
            <a:ext cx="1489075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75" y="3789363"/>
            <a:ext cx="1506538" cy="228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42863"/>
            <a:ext cx="11144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650" y="3779838"/>
            <a:ext cx="1493838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7004050" y="3084513"/>
            <a:ext cx="1831975" cy="21431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eaLnBrk="1" hangingPunct="1">
              <a:defRPr/>
            </a:pPr>
            <a:endParaRPr lang="ru-RU" dirty="0">
              <a:latin typeface="+mn-lt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004050" y="3254375"/>
            <a:ext cx="1889125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1600" b="1" dirty="0">
                <a:solidFill>
                  <a:schemeClr val="bg1"/>
                </a:solidFill>
              </a:rPr>
              <a:t>Концептуальная записка по RIFIX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7270750" y="4391025"/>
            <a:ext cx="1711325" cy="16827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eaLnBrk="1" hangingPunct="1">
              <a:defRPr/>
            </a:pPr>
            <a:endParaRPr lang="ru-RU" dirty="0">
              <a:latin typeface="+mn-lt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7270750" y="4479925"/>
            <a:ext cx="1852613" cy="147732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b="1" dirty="0">
                <a:solidFill>
                  <a:schemeClr val="bg1"/>
                </a:solidFill>
              </a:rPr>
              <a:t>Руководство по обеспечению и повышению качества</a:t>
            </a:r>
          </a:p>
        </p:txBody>
      </p:sp>
      <p:pic>
        <p:nvPicPr>
          <p:cNvPr id="13" name="Рисунок 518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77"/>
          <a:stretch>
            <a:fillRect/>
          </a:stretch>
        </p:blipFill>
        <p:spPr bwMode="auto">
          <a:xfrm>
            <a:off x="0" y="6324600"/>
            <a:ext cx="9144000" cy="60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011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28600"/>
            <a:ext cx="8229600" cy="6477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ru-RU" sz="900" i="1" dirty="0" smtClean="0">
              <a:solidFill>
                <a:schemeClr val="tx1"/>
              </a:solidFill>
            </a:endParaRPr>
          </a:p>
          <a:p>
            <a:r>
              <a:rPr lang="ru-RU" sz="4000" i="1" dirty="0" smtClean="0">
                <a:solidFill>
                  <a:schemeClr val="tx1"/>
                </a:solidFill>
              </a:rPr>
              <a:t>Конечные цели PEMPAL</a:t>
            </a:r>
            <a:endParaRPr lang="ru-RU" sz="4000" i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ru-RU" smtClean="0"/>
              <a:pPr/>
              <a:t>18</a:t>
            </a:fld>
            <a:endParaRPr lang="ru-RU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348220537"/>
              </p:ext>
            </p:extLst>
          </p:nvPr>
        </p:nvGraphicFramePr>
        <p:xfrm>
          <a:off x="533400" y="1219200"/>
          <a:ext cx="7924800" cy="5349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11" descr="pempal-logo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80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200"/>
            <a:ext cx="8763000" cy="1158875"/>
          </a:xfrm>
        </p:spPr>
        <p:txBody>
          <a:bodyPr>
            <a:noAutofit/>
          </a:bodyPr>
          <a:lstStyle/>
          <a:p>
            <a:pPr lvl="0"/>
            <a:r>
              <a:rPr lang="ru-RU" sz="2400" b="1" u="sng" dirty="0" smtClean="0"/>
              <a:t>Цель 1</a:t>
            </a:r>
            <a:r>
              <a:rPr lang="ru-RU" sz="2400" b="1" dirty="0" smtClean="0"/>
              <a:t>: ПРИОРИТЕТЫ В ОБЛАСТИ УПРАВЛЕНИЯ ГОСУДАРСТВЕННЫМИ ФИНАНСАМИ ПРАВИТЕЛЬСТВ СТРАН ЧЛЕНОВ РАССМАТРИВАЮТСЯ НА ПЛАТФОРМЕ СЕТИ УГФ</a:t>
            </a:r>
            <a:endParaRPr lang="ru-RU" sz="36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ru-RU" smtClean="0"/>
              <a:pPr/>
              <a:t>19</a:t>
            </a:fld>
            <a:endParaRPr lang="ru-RU" dirty="0"/>
          </a:p>
        </p:txBody>
      </p:sp>
      <p:pic>
        <p:nvPicPr>
          <p:cNvPr id="5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722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0593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800" dirty="0" smtClean="0"/>
          </a:p>
          <a:p>
            <a:endParaRPr lang="ru-RU" sz="2400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304800" y="1091183"/>
            <a:ext cx="8534400" cy="51054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Чтобы идентифицировать тематические приоритеты членов, Исполнительный комитет собирает предложения членов Сообщества по внутреннему аудиту посредством работы </a:t>
            </a:r>
            <a:r>
              <a:rPr lang="ru-RU" sz="1400" b="1" dirty="0" smtClean="0">
                <a:solidFill>
                  <a:srgbClr val="FF0000"/>
                </a:solidFill>
              </a:rPr>
              <a:t>Активистов повестки дня</a:t>
            </a:r>
            <a:r>
              <a:rPr lang="ru-RU" sz="1400" dirty="0" smtClean="0"/>
              <a:t>, которая организуется во время каждого мероприятия.  Активисты повестки дня собирают предложения от всех участников из стран членов Сообщества по внутреннего аудита.  Они </a:t>
            </a:r>
            <a:r>
              <a:rPr lang="ru-RU" sz="1400" b="1" dirty="0" smtClean="0">
                <a:solidFill>
                  <a:srgbClr val="FF0000"/>
                </a:solidFill>
              </a:rPr>
              <a:t>идентифицируют и определяют приоритетность тем</a:t>
            </a:r>
            <a:r>
              <a:rPr lang="ru-RU" sz="1400" dirty="0" smtClean="0"/>
              <a:t>, вопросов и мероприятий, которые помогут формировать будущие мероприятия.  Процесс расстановки приоритетов проходит во время мероприятия посредством открытых дискуссий и прямого голосования членов, при предварительном и последующем тщательном рассмотрении Исполнительным комитетом Сообщества по внутреннему аудиту. Кроме того, Исполнительный комитет организует онлайн исследования непосредственно с министерствами финансов стран членов, чтобы прояснить и подтвердить приоритетные области реформ для будущей работы Сообщества по внутреннему аудиту. </a:t>
            </a:r>
          </a:p>
          <a:p>
            <a:r>
              <a:rPr lang="ru-RU" sz="1400" dirty="0" smtClean="0"/>
              <a:t>Исходя из предложений, Исполнительный комитет при поддержке ресурсной команды Сообщества по внутреннему аудиту </a:t>
            </a:r>
            <a:r>
              <a:rPr lang="ru-RU" sz="1400" b="1" dirty="0" smtClean="0">
                <a:solidFill>
                  <a:srgbClr val="FF0000"/>
                </a:solidFill>
              </a:rPr>
              <a:t>разрабатывает </a:t>
            </a:r>
            <a:r>
              <a:rPr lang="ru-RU" sz="1400" b="1" u="sng" dirty="0" smtClean="0">
                <a:solidFill>
                  <a:srgbClr val="FF0000"/>
                </a:solidFill>
              </a:rPr>
              <a:t>проекты</a:t>
            </a:r>
            <a:r>
              <a:rPr lang="ru-RU" sz="1400" b="1" dirty="0" smtClean="0">
                <a:solidFill>
                  <a:srgbClr val="FF0000"/>
                </a:solidFill>
              </a:rPr>
              <a:t> Планов действий</a:t>
            </a:r>
            <a:r>
              <a:rPr lang="ru-RU" sz="1400" dirty="0" smtClean="0"/>
              <a:t>, которые распространяются для консультаций между членами Исполнительного комитета.  Исполнительный комитет Сообщества по внутреннему аудиту официально утверждает обновленные Планы действий.  Помимо общих </a:t>
            </a:r>
            <a:r>
              <a:rPr lang="ru-RU" sz="1400" b="1" dirty="0" smtClean="0">
                <a:solidFill>
                  <a:srgbClr val="FF0000"/>
                </a:solidFill>
              </a:rPr>
              <a:t>Планов деятельности </a:t>
            </a:r>
            <a:r>
              <a:rPr lang="ru-RU" sz="1400" dirty="0" smtClean="0"/>
              <a:t>Сообщества по внутреннему аудиту, также разрабатываются и утверждаются дополнительные Планы действий тематических групп, созданных в рамках сообщества. </a:t>
            </a:r>
          </a:p>
          <a:p>
            <a:r>
              <a:rPr lang="ru-RU" sz="1400" dirty="0" smtClean="0"/>
              <a:t>Вскоре после того как Координационный комитет одобрил Стратегию PEMPAL на 2012 – 2017 гг., Исполнительный комитет Сообщества по внутреннему аудиту установил перечисленные ниже стратегические цели в </a:t>
            </a:r>
            <a:r>
              <a:rPr lang="ru-RU" sz="1400" b="1" dirty="0" smtClean="0">
                <a:solidFill>
                  <a:srgbClr val="FF0000"/>
                </a:solidFill>
              </a:rPr>
              <a:t>плане </a:t>
            </a:r>
            <a:r>
              <a:rPr lang="ru-RU" sz="1400" b="1" u="sng" dirty="0" smtClean="0">
                <a:solidFill>
                  <a:srgbClr val="FF0000"/>
                </a:solidFill>
              </a:rPr>
              <a:t>действий на период </a:t>
            </a:r>
            <a:r>
              <a:rPr lang="ru-RU" sz="1400" b="1" dirty="0" smtClean="0">
                <a:solidFill>
                  <a:srgbClr val="FF0000"/>
                </a:solidFill>
              </a:rPr>
              <a:t>2012-2014</a:t>
            </a:r>
            <a:r>
              <a:rPr lang="ru-RU" sz="1400" dirty="0" smtClean="0"/>
              <a:t> гг., которые должны быть достигнуты Сообществом по внутреннему аудиту к 2017 году в соответствии со стратегическим планом сообщества.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06400"/>
            <a:ext cx="6477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0" y="576263"/>
            <a:ext cx="720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838" y="981075"/>
            <a:ext cx="79375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3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916113"/>
            <a:ext cx="865187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3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2527300"/>
            <a:ext cx="790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3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3068638"/>
            <a:ext cx="719137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3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573463"/>
            <a:ext cx="86360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3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588" y="4783138"/>
            <a:ext cx="720725" cy="48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3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5024438"/>
            <a:ext cx="7191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3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988" y="5264150"/>
            <a:ext cx="720725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3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5445125"/>
            <a:ext cx="6477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3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863" y="5445125"/>
            <a:ext cx="6477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3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5229225"/>
            <a:ext cx="792162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4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4868863"/>
            <a:ext cx="8651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4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292600"/>
            <a:ext cx="79375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Picture 4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995613"/>
            <a:ext cx="863600" cy="433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4" name="Picture 4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205038"/>
            <a:ext cx="935038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5" name="Picture 4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484313"/>
            <a:ext cx="720725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6" name="Picture 45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981075"/>
            <a:ext cx="7889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7" name="Picture 46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5" y="541338"/>
            <a:ext cx="7889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8" name="Picture 47" descr="Russia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644900"/>
            <a:ext cx="792162" cy="487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9" name="Picture 28" descr="flag_hungary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341438"/>
            <a:ext cx="79216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0" name="Rectangle 2"/>
          <p:cNvSpPr txBox="1">
            <a:spLocks noChangeArrowheads="1"/>
          </p:cNvSpPr>
          <p:nvPr/>
        </p:nvSpPr>
        <p:spPr bwMode="auto">
          <a:xfrm>
            <a:off x="2195513" y="2420938"/>
            <a:ext cx="4897437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en-US" sz="3600" dirty="0" smtClean="0">
                <a:solidFill>
                  <a:schemeClr val="tx2"/>
                </a:solidFill>
              </a:rPr>
              <a:t/>
            </a:r>
            <a:br>
              <a:rPr lang="ru-RU" altLang="en-US" sz="3600" dirty="0" smtClean="0">
                <a:solidFill>
                  <a:schemeClr val="tx2"/>
                </a:solidFill>
              </a:rPr>
            </a:br>
            <a:endParaRPr lang="ru-RU" altLang="en-US" sz="3600" dirty="0">
              <a:solidFill>
                <a:schemeClr val="tx2"/>
              </a:solidFill>
            </a:endParaRPr>
          </a:p>
        </p:txBody>
      </p:sp>
      <p:sp>
        <p:nvSpPr>
          <p:cNvPr id="14361" name="Rectangle 2"/>
          <p:cNvSpPr txBox="1">
            <a:spLocks noChangeArrowheads="1"/>
          </p:cNvSpPr>
          <p:nvPr/>
        </p:nvSpPr>
        <p:spPr bwMode="auto">
          <a:xfrm>
            <a:off x="2189163" y="2321719"/>
            <a:ext cx="4897437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en-US" sz="3600" dirty="0" smtClean="0">
                <a:solidFill>
                  <a:schemeClr val="tx2"/>
                </a:solidFill>
              </a:rPr>
              <a:t/>
            </a:r>
            <a:br>
              <a:rPr lang="ru-RU" altLang="en-US" sz="3600" dirty="0" smtClean="0">
                <a:solidFill>
                  <a:schemeClr val="tx2"/>
                </a:solidFill>
              </a:rPr>
            </a:br>
            <a:r>
              <a:rPr lang="ru-RU" altLang="en-US" sz="3600" dirty="0" smtClean="0">
                <a:solidFill>
                  <a:srgbClr val="0070C0"/>
                </a:solidFill>
                <a:latin typeface="Algerian" pitchFamily="82" charset="0"/>
              </a:rPr>
              <a:t> СООБЩЕСТВО ПО ВНУТРЕННЕМУ АУДИТУ</a:t>
            </a:r>
          </a:p>
          <a:p>
            <a:pPr algn="ctr" eaLnBrk="1" hangingPunct="1"/>
            <a:r>
              <a:rPr lang="ru-RU" altLang="en-US" sz="3600" b="1" dirty="0" smtClean="0">
                <a:solidFill>
                  <a:srgbClr val="0070C0"/>
                </a:solidFill>
                <a:latin typeface="+mj-lt"/>
              </a:rPr>
              <a:t>23 страны члена</a:t>
            </a:r>
            <a:endParaRPr lang="ru-RU" altLang="en-US" sz="3600" b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14362" name="Picture 9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42863"/>
            <a:ext cx="11144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3" name="Picture 28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175" y="4178300"/>
            <a:ext cx="741363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518"/>
          <p:cNvPicPr/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77"/>
          <a:stretch>
            <a:fillRect/>
          </a:stretch>
        </p:blipFill>
        <p:spPr bwMode="auto">
          <a:xfrm>
            <a:off x="0" y="6324600"/>
            <a:ext cx="9144000" cy="60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537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200"/>
            <a:ext cx="8763000" cy="1158875"/>
          </a:xfrm>
        </p:spPr>
        <p:txBody>
          <a:bodyPr>
            <a:noAutofit/>
          </a:bodyPr>
          <a:lstStyle/>
          <a:p>
            <a:pPr lvl="0"/>
            <a:r>
              <a:rPr lang="ru-RU" sz="2400" b="1" u="sng" dirty="0" smtClean="0"/>
              <a:t>Цель 1</a:t>
            </a:r>
            <a:r>
              <a:rPr lang="ru-RU" sz="1600" b="1" dirty="0" smtClean="0"/>
              <a:t>: </a:t>
            </a:r>
            <a:r>
              <a:rPr lang="ru-RU" sz="2400" b="1" dirty="0"/>
              <a:t>ПРИОРИТЕТЫ В ОБЛАСТИ УПРАВЛЕНИЯ ГОСУДАРСТВЕННЫМИ ФИНАНСАМИ ПРАВИТЕЛЬСТВ СТРАН </a:t>
            </a:r>
            <a:r>
              <a:rPr lang="ru-RU" sz="2400" b="1" dirty="0" smtClean="0"/>
              <a:t>ЧЛЕНОВ </a:t>
            </a:r>
            <a:r>
              <a:rPr lang="ru-RU" sz="2400" b="1" dirty="0"/>
              <a:t>РАССМАТРИВАЮТСЯ НА ПЛАТФОРМЕ СЕТИ УГФ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ru-RU" smtClean="0"/>
              <a:pPr/>
              <a:t>20</a:t>
            </a:fld>
            <a:endParaRPr lang="ru-RU" dirty="0"/>
          </a:p>
        </p:txBody>
      </p:sp>
      <p:pic>
        <p:nvPicPr>
          <p:cNvPr id="5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722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0593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800" dirty="0" smtClean="0"/>
          </a:p>
          <a:p>
            <a:endParaRPr lang="ru-RU" sz="2400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304800" y="1371599"/>
            <a:ext cx="8534400" cy="51054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 smtClean="0"/>
              <a:t>Эти цели тесно связаны с целями Стратегии PEMPAL:</a:t>
            </a:r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sz="1800" b="1" dirty="0" smtClean="0"/>
              <a:t>Цель 1:</a:t>
            </a:r>
            <a:r>
              <a:rPr lang="ru-RU" sz="1800" dirty="0" smtClean="0"/>
              <a:t> </a:t>
            </a:r>
            <a:r>
              <a:rPr lang="ru-RU" sz="1800" b="1" dirty="0"/>
              <a:t>П</a:t>
            </a:r>
            <a:r>
              <a:rPr lang="ru-RU" sz="1800" b="1" dirty="0" smtClean="0"/>
              <a:t>риоритеты в области управления государственными финансами правительств стран членов рассматриваются </a:t>
            </a:r>
            <a:r>
              <a:rPr lang="ru-RU" sz="1800" dirty="0" smtClean="0"/>
              <a:t>на платформе сети УГФ.</a:t>
            </a:r>
          </a:p>
          <a:p>
            <a:pPr marL="0" indent="0">
              <a:buNone/>
            </a:pPr>
            <a:r>
              <a:rPr lang="ru-RU" sz="1800" dirty="0" smtClean="0"/>
              <a:t>Сообщество по внутреннему аудиту рассматривало приоритеты в области УГФ правительств стран членов, идентифицированных в ходе прозрачного и вовлекающего всех участников процесса, следующим образом:</a:t>
            </a:r>
          </a:p>
          <a:p>
            <a:pPr lvl="0"/>
            <a:r>
              <a:rPr lang="ru-RU" sz="1800" dirty="0" smtClean="0"/>
              <a:t>Идентификация хорошей практики и разработка руководства по оценке рисков</a:t>
            </a:r>
          </a:p>
          <a:p>
            <a:pPr lvl="0"/>
            <a:r>
              <a:rPr lang="ru-RU" sz="1800" dirty="0" smtClean="0"/>
              <a:t>Создание уникального набора инструментов для обеспечения качества.</a:t>
            </a:r>
          </a:p>
          <a:p>
            <a:pPr lvl="0"/>
            <a:r>
              <a:rPr lang="ru-RU" sz="1800" dirty="0" smtClean="0"/>
              <a:t>Сравнительный анализ системы внутреннего аудита.</a:t>
            </a:r>
          </a:p>
          <a:p>
            <a:pPr lvl="0"/>
            <a:r>
              <a:rPr lang="ru-RU" sz="1800" dirty="0" smtClean="0"/>
              <a:t>Разработка передовых практик в области обучения и сертификации внутреннего аудита.</a:t>
            </a:r>
          </a:p>
          <a:p>
            <a:pPr lvl="0"/>
            <a:r>
              <a:rPr lang="ru-RU" sz="1800" dirty="0" smtClean="0"/>
              <a:t>Создание пособия по внутреннему аудиту. </a:t>
            </a:r>
          </a:p>
          <a:p>
            <a:pPr lvl="0"/>
            <a:r>
              <a:rPr lang="ru-RU" sz="1800" dirty="0" smtClean="0"/>
              <a:t>Внутренний аудит, внешний аудит и финансовая инспекция – их роли и отношения между ними.</a:t>
            </a:r>
          </a:p>
        </p:txBody>
      </p:sp>
    </p:spTree>
    <p:extLst>
      <p:ext uri="{BB962C8B-B14F-4D97-AF65-F5344CB8AC3E}">
        <p14:creationId xmlns:p14="http://schemas.microsoft.com/office/powerpoint/2010/main" val="227269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28600"/>
            <a:ext cx="8229600" cy="6477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hu-HU" sz="900" i="1" dirty="0" smtClean="0">
              <a:solidFill>
                <a:schemeClr val="tx1"/>
              </a:solidFill>
            </a:endParaRPr>
          </a:p>
          <a:p>
            <a:r>
              <a:rPr lang="ru-RU" sz="4000" i="1" dirty="0" smtClean="0">
                <a:solidFill>
                  <a:schemeClr val="tx1"/>
                </a:solidFill>
              </a:rPr>
              <a:t>Конечные цели </a:t>
            </a:r>
            <a:r>
              <a:rPr lang="en-US" sz="4000" i="1" dirty="0" smtClean="0">
                <a:solidFill>
                  <a:schemeClr val="tx1"/>
                </a:solidFill>
              </a:rPr>
              <a:t>PEMPAL</a:t>
            </a:r>
            <a:endParaRPr lang="en-US" sz="4000" i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919504316"/>
              </p:ext>
            </p:extLst>
          </p:nvPr>
        </p:nvGraphicFramePr>
        <p:xfrm>
          <a:off x="533400" y="1219200"/>
          <a:ext cx="7924800" cy="5349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11" descr="pempal-logo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425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850" y="197644"/>
            <a:ext cx="8362950" cy="852488"/>
          </a:xfrm>
        </p:spPr>
        <p:txBody>
          <a:bodyPr>
            <a:noAutofit/>
          </a:bodyPr>
          <a:lstStyle/>
          <a:p>
            <a:pPr lvl="0" algn="just"/>
            <a:r>
              <a:rPr lang="ru-RU" sz="2400" b="1" u="sng" dirty="0" smtClean="0"/>
              <a:t>Цель 2</a:t>
            </a:r>
            <a:r>
              <a:rPr lang="ru-RU" sz="2400" b="1" dirty="0" smtClean="0"/>
              <a:t>: </a:t>
            </a:r>
            <a:r>
              <a:rPr lang="ru-RU" sz="2000" b="1" dirty="0" smtClean="0"/>
              <a:t>ЧЛЕНАМ ПРЕДОСТАВЛЯЮТСЯ КАЧЕСТВЕННЫЕ РЕСУРСЫ И УСЛУГИ СЕТИ, ПОДДЕРЖИВАЮЩИЕ НАДЛЕЖАЩИЕ ПРАКТИКИ УГФ. (1)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1050132"/>
            <a:ext cx="7829550" cy="5807868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ru-RU" sz="1800" dirty="0" smtClean="0"/>
              <a:t>В плане действий на 2012 - 2014  гг. Сообщество по внутреннему аудиту установило следующие действия для достижения этой цели:</a:t>
            </a:r>
          </a:p>
          <a:p>
            <a:pPr marL="0" indent="0">
              <a:buNone/>
            </a:pPr>
            <a:endParaRPr lang="ru-RU" sz="1800" dirty="0" smtClean="0"/>
          </a:p>
          <a:p>
            <a:pPr>
              <a:buFont typeface="Wingdings" pitchFamily="2" charset="2"/>
              <a:buChar char="ü"/>
            </a:pPr>
            <a:r>
              <a:rPr lang="ru-RU" sz="1800" dirty="0" smtClean="0"/>
              <a:t>Улучшать ресурсы сети путем продолжения создания библиотеки законов, политик, процедур и передовых практик, связанных с внутренним аудитом.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/>
              <a:t>Использовать wiki в качестве платформы для управления знаниями и обмена технологиями для членов сообщества, это дополняется регулярными информационными бюллетенями и социальными сетями, такими как Фейсбук.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/>
              <a:t>Оказать помощь в коллегиальном обучении между более передовыми странами.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/>
              <a:t>Организовывать одно пленарное заседание всех членов сообщества каждый год, три рабочих группы, которые встречаются дважды в год, и до четырех ознакомительных визитов в год,  включая один, запланированный для Исполнительного комитета. Кроме того, члены сообщества участвуют в совместном пленарном заседании всех практикующих сообществ по результатам исследования УГФ, чтобы оказать помощь в рассмотрении и обновлении стратегического видения для внутреннего аудита во всем регионе ЕЦА.</a:t>
            </a:r>
          </a:p>
        </p:txBody>
      </p:sp>
      <p:pic>
        <p:nvPicPr>
          <p:cNvPr id="5" name="Рисунок 11" descr="pempal-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28600"/>
            <a:ext cx="8229600" cy="6477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ru-RU" sz="900" i="1" dirty="0" smtClean="0">
              <a:solidFill>
                <a:schemeClr val="tx1"/>
              </a:solidFill>
            </a:endParaRPr>
          </a:p>
          <a:p>
            <a:r>
              <a:rPr lang="ru-RU" sz="4000" i="1" dirty="0" smtClean="0">
                <a:solidFill>
                  <a:schemeClr val="tx1"/>
                </a:solidFill>
              </a:rPr>
              <a:t>Конечные цели PEMPAL</a:t>
            </a:r>
            <a:endParaRPr lang="ru-RU" sz="4000" i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ru-RU" smtClean="0"/>
              <a:pPr/>
              <a:t>23</a:t>
            </a:fld>
            <a:endParaRPr lang="ru-RU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327065437"/>
              </p:ext>
            </p:extLst>
          </p:nvPr>
        </p:nvGraphicFramePr>
        <p:xfrm>
          <a:off x="533400" y="1219200"/>
          <a:ext cx="7924800" cy="5349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11" descr="pempal-logo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838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14399"/>
            <a:ext cx="9144000" cy="457201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1600" b="1" u="sng" dirty="0" smtClean="0"/>
              <a:t>Цель 3</a:t>
            </a:r>
            <a:r>
              <a:rPr lang="ru-RU" sz="1600" b="1" dirty="0" smtClean="0"/>
              <a:t>: СОЗДАЕТСЯ И ПОДДЕРЖИВАЕТСЯ ФИНАНСОВО ЖИЗНЕСПОСОБНАЯ СЕТЬ ПРОФЕССИОНАЛОВ В ОБЛАСТИ УПРАВЛЕНИЯ ГОСУДАРСТВЕННЫМИ ФИНАНСАМИ, ГЛАВНОЙ ЦЕЛЬЮ КОТОРЫХ ЯВЛЯЕТСЯ УСОВЕРШЕНСТВОВАНИЕ ПРАКТИК УГФ  (1)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" y="1657636"/>
            <a:ext cx="8991600" cy="5029203"/>
          </a:xfrm>
        </p:spPr>
        <p:txBody>
          <a:bodyPr>
            <a:noAutofit/>
          </a:bodyPr>
          <a:lstStyle/>
          <a:p>
            <a:pPr algn="just"/>
            <a:r>
              <a:rPr lang="ru-RU" sz="1350" dirty="0" smtClean="0"/>
              <a:t>Создание профессиональной сети было одной из целей Сообщества по внутреннему аудиту, как указано в Плане действий на 2012 - 2014 гг. Кроме того, Сообщество по внутреннему аудиту рассматривало возможности генерирования доходов за счет внешнего обеспечения качества систем внутреннего аудита стран. </a:t>
            </a:r>
          </a:p>
          <a:p>
            <a:pPr algn="just"/>
            <a:r>
              <a:rPr lang="ru-RU" sz="1350" dirty="0" smtClean="0"/>
              <a:t>Для достижения этой цели Сообщество по внутреннему аудиту располагает хорошей практикой, используя группу </a:t>
            </a:r>
            <a:r>
              <a:rPr lang="ru-RU" sz="1350" b="1" dirty="0" smtClean="0">
                <a:solidFill>
                  <a:srgbClr val="FF0000"/>
                </a:solidFill>
              </a:rPr>
              <a:t>Хранителей сообщества,</a:t>
            </a:r>
            <a:r>
              <a:rPr lang="ru-RU" sz="1350" dirty="0" smtClean="0"/>
              <a:t> обеспечивающую функционирование сообщества.  Они ищут способы для продвижения устойчивости членства за счет обеспечения высокого качества членов сообщества.  В соответствии с рекомендациями Хранителей сообщества существует два различных подхода к процессу приглашения.  Чтобы обеспечить устойчивость и качество членства, Исполнительный комитет установил правило: одного участника номинирует Сообщество по внутреннему аудиту, а второго  - Министерство финансов соответствующей страны.  Сообщество по внутреннему аудиту приглашает наиболее активных членов сообщества и тех, кто отвечает за реформы в области политики в соответствующих странах. Исполнительный комитет также создал тщательно проработанный процесс номинации участников, применяемый в отношении мероприятий, проводимых рабочими </a:t>
            </a:r>
            <a:r>
              <a:rPr lang="x-none" sz="1350" dirty="0" smtClean="0"/>
              <a:t>/ </a:t>
            </a:r>
            <a:r>
              <a:rPr lang="ru-RU" sz="1350" dirty="0" smtClean="0"/>
              <a:t>тематическими группами Сообщества по внутреннему аудиту.    </a:t>
            </a:r>
          </a:p>
          <a:p>
            <a:pPr algn="just"/>
            <a:r>
              <a:rPr lang="ru-RU" sz="1350" dirty="0" smtClean="0"/>
              <a:t>Страны члены PEMPAL </a:t>
            </a:r>
            <a:r>
              <a:rPr lang="ru-RU" sz="1350" b="1" dirty="0" smtClean="0"/>
              <a:t>(Румыния, Казахстан, Венгрия, Черногория, Российская Федерация, Армения, Грузия, Албания, Украина и Хорватия) </a:t>
            </a:r>
            <a:r>
              <a:rPr lang="ru-RU" sz="1350" dirty="0" smtClean="0"/>
              <a:t>принимали мероприятия Сообщества по внутреннему аудиту в период реализации Стратегии.</a:t>
            </a:r>
            <a:r>
              <a:rPr lang="ru-RU" sz="1350" b="1" dirty="0" smtClean="0"/>
              <a:t> </a:t>
            </a:r>
            <a:r>
              <a:rPr lang="ru-RU" sz="1350" dirty="0" smtClean="0"/>
              <a:t>Каждая принимающая страна предоставляла значительные </a:t>
            </a:r>
            <a:r>
              <a:rPr lang="ru-RU" sz="1350" b="1" dirty="0" smtClean="0">
                <a:solidFill>
                  <a:srgbClr val="FF0000"/>
                </a:solidFill>
              </a:rPr>
              <a:t>нефинансовые вклады </a:t>
            </a:r>
            <a:r>
              <a:rPr lang="ru-RU" sz="1350" dirty="0" smtClean="0"/>
              <a:t>в мероприятия Сообщества по внутреннему аудиту.  Обычно принимающие страны предоставляют презентации и экспертов, а также организуют (за свой счет) один официальный ужин и элементы культурно- развлекательной программы.  Кроме того, основные вклады в повестки дня мероприятий предоставляются членами сообщества, которые представляют многочисленные презентации по страновым примерам, различные документы, групповые фотографии, обеспечивают распечатку документов, и всегда предоставляют логистическую поддержку на местах.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ru-RU" smtClean="0"/>
              <a:pPr/>
              <a:t>24</a:t>
            </a:fld>
            <a:endParaRPr lang="ru-RU" dirty="0"/>
          </a:p>
        </p:txBody>
      </p:sp>
      <p:pic>
        <p:nvPicPr>
          <p:cNvPr id="5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28600"/>
            <a:ext cx="8229600" cy="6477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ru-RU" sz="900" i="1" dirty="0" smtClean="0">
              <a:solidFill>
                <a:schemeClr val="tx1"/>
              </a:solidFill>
            </a:endParaRPr>
          </a:p>
          <a:p>
            <a:r>
              <a:rPr lang="ru-RU" sz="4000" i="1" dirty="0" smtClean="0">
                <a:solidFill>
                  <a:schemeClr val="tx1"/>
                </a:solidFill>
              </a:rPr>
              <a:t>Конечные цели PEMPAL</a:t>
            </a:r>
            <a:endParaRPr lang="ru-RU" sz="4000" i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ru-RU" smtClean="0"/>
              <a:pPr/>
              <a:t>25</a:t>
            </a:fld>
            <a:endParaRPr lang="ru-RU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301360964"/>
              </p:ext>
            </p:extLst>
          </p:nvPr>
        </p:nvGraphicFramePr>
        <p:xfrm>
          <a:off x="533400" y="1219200"/>
          <a:ext cx="7924800" cy="5349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11" descr="pempal-logo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756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936" y="928254"/>
            <a:ext cx="9144000" cy="1143000"/>
          </a:xfrm>
        </p:spPr>
        <p:txBody>
          <a:bodyPr>
            <a:noAutofit/>
          </a:bodyPr>
          <a:lstStyle/>
          <a:p>
            <a:pPr lvl="0"/>
            <a:r>
              <a:rPr lang="ru-RU" sz="2000" b="1" u="sng" dirty="0" smtClean="0"/>
              <a:t>Цель 4</a:t>
            </a:r>
            <a:r>
              <a:rPr lang="ru-RU" sz="2000" b="1" dirty="0" smtClean="0"/>
              <a:t>: ПОВЫШАЕТСЯ ОСВЕДОМЛЕННОСТЬ ВЫСШИХ УРОВНЕЙ ПРАВИТЕЛЬСТВА И ПОЛИТИЧЕСКОГО УРОВНЯ В ОТНОШЕНИИ ПРЕИМУЩЕСТВ И ЦЕННОСТИ УЧАСТИЯ В СЕТИ  PEMPAL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2057400"/>
            <a:ext cx="8610600" cy="4650222"/>
          </a:xfrm>
        </p:spPr>
        <p:txBody>
          <a:bodyPr>
            <a:noAutofit/>
          </a:bodyPr>
          <a:lstStyle/>
          <a:p>
            <a:pPr algn="just"/>
            <a:r>
              <a:rPr lang="ru-RU" sz="1400" dirty="0" smtClean="0"/>
              <a:t>Особое внимание уделялось вовлечению должностных лиц высокого уровня в деятельность сообщество в 2014 - 2015 гг., было запланировано специальное заседание для представителей высокого уровня и членов Сообщества по внутреннему аудиту, посвященное внедрению финансового менеджмента и контроля.</a:t>
            </a:r>
          </a:p>
          <a:p>
            <a:pPr algn="just"/>
            <a:r>
              <a:rPr lang="ru-RU" sz="1400" b="1" dirty="0" smtClean="0"/>
              <a:t>Во время периода внедрения стратегии PEMPAL Сообщество по внутреннему аудиту установило сотрудничество со следующими профессиональными ассоциациями или финансовыми институтами:</a:t>
            </a:r>
            <a:endParaRPr lang="ru-RU" sz="1400" dirty="0" smtClean="0"/>
          </a:p>
          <a:p>
            <a:pPr lvl="1" algn="just"/>
            <a:r>
              <a:rPr lang="ru-RU" sz="1200" dirty="0" smtClean="0"/>
              <a:t>Члены Исполнительного комитета посетили Южную Африку и обменялись опытом, во время этого визита Сообщество по внутреннему аудиту связалось с Национальным Казначейством, с филиалом Института внутренних аудиторов в Южной Африке (RSA IIA), Институтом директоров на Юге Африки (IoDSA) и Генеральным аудитором Южной Африки (AGSA).</a:t>
            </a:r>
          </a:p>
          <a:p>
            <a:pPr lvl="1" algn="just"/>
            <a:r>
              <a:rPr lang="ru-RU" sz="1200" dirty="0" smtClean="0"/>
              <a:t>Кроме того, Сообщество по внутреннему аудиту тесно сотрудничает с высшими органами финансового контроля стран членов и министерствами финансов стран с передовой системой внутреннего аудита. Всю информацию, связанную с взаимодействием с указанными выше организациями, можно найти на веб сайте PEMPAL</a:t>
            </a:r>
          </a:p>
          <a:p>
            <a:pPr lvl="1" algn="just"/>
            <a:r>
              <a:rPr lang="ru-RU" sz="1200" dirty="0" smtClean="0"/>
              <a:t>В качестве председателя Сообщества по внутреннему аудиту госпожа Нино Элиашвили представила опыт Сообщества по внутреннему аудиту во время заседания сети Организации комитетов по счетам государственных учреждений Сообщества развития Юга Африки (SADCOPAC) </a:t>
            </a:r>
            <a:r>
              <a:rPr lang="ru-RU" sz="1200" dirty="0"/>
              <a:t>и </a:t>
            </a:r>
            <a:r>
              <a:rPr lang="ru-RU" sz="1200" dirty="0" smtClean="0"/>
              <a:t>Комитетов </a:t>
            </a:r>
            <a:r>
              <a:rPr lang="ru-RU" sz="1200" dirty="0"/>
              <a:t>по счетам государственных учреждений </a:t>
            </a:r>
            <a:r>
              <a:rPr lang="ru-RU" sz="1200" dirty="0" smtClean="0"/>
              <a:t>Ассоциации Восточной Африки (EAAPAC). Заседание сети SADCOPAC / EAAPAC состоялось в Южной Африке в феврале 2014 года. Основной целью обмена опытом было обсуждение факторов успеха результативной профессиональной сети, в частности, практикующего сообщества по внутреннему аудиту.</a:t>
            </a:r>
          </a:p>
          <a:p>
            <a:pPr lvl="1" algn="just"/>
            <a:r>
              <a:rPr lang="ru-RU" sz="1200" dirty="0" smtClean="0"/>
              <a:t>Некоторые члены Исполнительного комитета (Эдит Немет, Льерка Црнкович) принимали участие в исследовании Коллегиального обучения в процессе развития Платформы действенных институтов в 2015 году.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ru-RU" smtClean="0"/>
              <a:pPr/>
              <a:t>26</a:t>
            </a:fld>
            <a:endParaRPr lang="ru-RU" dirty="0"/>
          </a:p>
        </p:txBody>
      </p:sp>
      <p:pic>
        <p:nvPicPr>
          <p:cNvPr id="5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ru-RU" smtClean="0"/>
              <a:pPr/>
              <a:t>27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33400" y="1066799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СТРАТЕГИЧЕСКИЕ ЦЕЛИ СООБЩЕСТВА ПО ВНУТРЕННЕМУ АУДИТУ НА 2015 - 2017 гг.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2195512"/>
            <a:ext cx="8229600" cy="4525963"/>
          </a:xfrm>
        </p:spPr>
        <p:txBody>
          <a:bodyPr>
            <a:noAutofit/>
          </a:bodyPr>
          <a:lstStyle/>
          <a:p>
            <a:pPr lvl="0" algn="just">
              <a:buFont typeface="+mj-lt"/>
              <a:buAutoNum type="arabicParenR"/>
            </a:pPr>
            <a:r>
              <a:rPr lang="ru-RU" sz="1600" dirty="0" smtClean="0"/>
              <a:t>Рассмотрение </a:t>
            </a:r>
            <a:r>
              <a:rPr lang="ru-RU" sz="1600" b="1" dirty="0" smtClean="0">
                <a:solidFill>
                  <a:srgbClr val="FF0000"/>
                </a:solidFill>
              </a:rPr>
              <a:t>приоритетов стран членов </a:t>
            </a:r>
            <a:r>
              <a:rPr lang="ru-RU" sz="1600" dirty="0" smtClean="0"/>
              <a:t>и оказание им помощи в решении вызовов, возникающих в функциональной области Сообщества по внутреннему аудиту.</a:t>
            </a:r>
          </a:p>
          <a:p>
            <a:pPr lvl="0" algn="just">
              <a:buFont typeface="+mj-lt"/>
              <a:buAutoNum type="arabicParenR"/>
            </a:pPr>
            <a:r>
              <a:rPr lang="ru-RU" sz="1600" dirty="0" smtClean="0"/>
              <a:t>Предоставление членам сообщества </a:t>
            </a:r>
            <a:r>
              <a:rPr lang="ru-RU" sz="1600" b="1" dirty="0" smtClean="0">
                <a:solidFill>
                  <a:srgbClr val="FF0000"/>
                </a:solidFill>
              </a:rPr>
              <a:t>качественных ресурсов и устойчивых сетевых услуг</a:t>
            </a:r>
            <a:r>
              <a:rPr lang="ru-RU" sz="1600" dirty="0" smtClean="0"/>
              <a:t>, соответствующих наиболее передовым практикам и международным стандартам внутреннего аудита. Продвижение целенаправленных, устойчивых и профессиональных членов, имеющих право голоса и влияние, поддерживаемых соответствующими технологиями лидерства и коммуникаций.</a:t>
            </a:r>
          </a:p>
          <a:p>
            <a:pPr lvl="0" algn="just">
              <a:buFont typeface="+mj-lt"/>
              <a:buAutoNum type="arabicParenR"/>
            </a:pPr>
            <a:r>
              <a:rPr lang="ru-RU" sz="1600" dirty="0" smtClean="0"/>
              <a:t>Обеспечение </a:t>
            </a:r>
            <a:r>
              <a:rPr lang="ru-RU" sz="1600" b="1" dirty="0" smtClean="0">
                <a:solidFill>
                  <a:srgbClr val="FF0000"/>
                </a:solidFill>
              </a:rPr>
              <a:t>устойчивой с финансовой точки зрения сети </a:t>
            </a:r>
            <a:r>
              <a:rPr lang="ru-RU" sz="1600" dirty="0" smtClean="0"/>
              <a:t>профессионалов в области внутреннего аудита, получающей поддержку со стороны партнеров по развитию и нефинансовые и финансовые вклады от стран членов, а также получающей доходы из других источников (например, продажа продуктов знаний, участие в мероприятиях Сообщества по внутреннему аудиту и т. д.)</a:t>
            </a:r>
          </a:p>
          <a:p>
            <a:pPr algn="just">
              <a:buFont typeface="+mj-lt"/>
              <a:buAutoNum type="arabicParenR"/>
            </a:pPr>
            <a:r>
              <a:rPr lang="ru-RU" sz="1600" dirty="0" smtClean="0"/>
              <a:t>Повышение </a:t>
            </a:r>
            <a:r>
              <a:rPr lang="ru-RU" sz="1600" b="1" dirty="0" smtClean="0">
                <a:solidFill>
                  <a:srgbClr val="FF0000"/>
                </a:solidFill>
              </a:rPr>
              <a:t>осведомленности </a:t>
            </a:r>
            <a:r>
              <a:rPr lang="ru-RU" sz="1600" dirty="0"/>
              <a:t>высших уровней правительства и политического уровня в отношении преимуществ и ценности </a:t>
            </a:r>
            <a:r>
              <a:rPr lang="ru-RU" sz="1600" dirty="0" smtClean="0"/>
              <a:t>воздействия Сообщества по внутреннему аудиту на реформы.</a:t>
            </a:r>
          </a:p>
          <a:p>
            <a:pPr algn="just">
              <a:buFont typeface="+mj-lt"/>
              <a:buAutoNum type="arabicParenR"/>
            </a:pPr>
            <a:endParaRPr lang="ru-RU" sz="1600" dirty="0" smtClean="0"/>
          </a:p>
          <a:p>
            <a:pPr marL="0" indent="0" algn="just">
              <a:buNone/>
            </a:pPr>
            <a:endParaRPr lang="ru-RU" sz="1600" dirty="0" smtClean="0"/>
          </a:p>
          <a:p>
            <a:pPr algn="just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66773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ru-RU" smtClean="0"/>
              <a:pPr/>
              <a:t>28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33400" y="1066799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СТРАТЕГИЧЕСКИЕ ПРИОРИТЕТЫ СООБЩЕСТВА ПО ВНУТРЕННЕМУ АУДИТУ НА 2015 - 2017 гг.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228600" y="1798637"/>
            <a:ext cx="84582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Приоритетные темы на ФГ 2016 - 2017,</a:t>
            </a:r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Сообщество по внутреннему аудиту будет заниматься следующим:</a:t>
            </a:r>
          </a:p>
          <a:p>
            <a:pPr lvl="0" algn="just"/>
            <a:r>
              <a:rPr lang="ru-RU" sz="1400" dirty="0" smtClean="0"/>
              <a:t>Внедрение финансового менеджмента и контроля с упором на подотчетность и прозрачность (новая рабочая группа)</a:t>
            </a:r>
          </a:p>
          <a:p>
            <a:pPr lvl="0" algn="just"/>
            <a:r>
              <a:rPr lang="ru-RU" altLang="en-US" sz="1400" dirty="0"/>
              <a:t>Отношения между внутренним аудитом, финансовой инспекцией и внешним аудитом </a:t>
            </a:r>
            <a:r>
              <a:rPr lang="ru-RU" sz="1400" dirty="0" smtClean="0"/>
              <a:t>(продолжение рабочей группы RIFIX)</a:t>
            </a:r>
          </a:p>
          <a:p>
            <a:pPr lvl="0" algn="just"/>
            <a:r>
              <a:rPr lang="ru-RU" sz="1400" dirty="0" smtClean="0"/>
              <a:t>Практическое внедрение аудиторского цикла, различных типов и моделей аудита, включая ИТ решения (новая рабочая группа)</a:t>
            </a:r>
          </a:p>
          <a:p>
            <a:pPr lvl="0" algn="just"/>
            <a:r>
              <a:rPr lang="ru-RU" sz="1400" dirty="0" smtClean="0"/>
              <a:t>Вызовы, стоящие перед центральными подразделениями гармонизации на различных этапах реформ</a:t>
            </a:r>
          </a:p>
          <a:p>
            <a:pPr lvl="0" algn="just"/>
            <a:r>
              <a:rPr lang="ru-RU" sz="1400" dirty="0" smtClean="0"/>
              <a:t>Продвижение Сообщества по внутреннему аудиту, включая существующие продукты знаний и опыт, накопленный в действующих и действовавших ранее рабочих группах: по обучению и сертификации, по непрерывному профессиональному развитию, по оценке рисков, по обеспечению качества, по совокупности знаний.</a:t>
            </a:r>
          </a:p>
          <a:p>
            <a:pPr marL="0" indent="0" algn="just">
              <a:buNone/>
            </a:pPr>
            <a:endParaRPr lang="ru-RU" sz="900" b="1" dirty="0" smtClean="0"/>
          </a:p>
          <a:p>
            <a:pPr marL="0" indent="0" algn="just">
              <a:buNone/>
            </a:pP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Предлагаемый формат мероприятий:</a:t>
            </a:r>
          </a:p>
          <a:p>
            <a:pPr lvl="0" algn="just"/>
            <a:r>
              <a:rPr lang="ru-RU" sz="1400" dirty="0" smtClean="0"/>
              <a:t>Пленарные заседания, рабочие группы, тематические заседания, заседания членов Исполнительного комитета и лидерских групп, ознакомительные визиты</a:t>
            </a:r>
          </a:p>
          <a:p>
            <a:pPr lvl="0" algn="just"/>
            <a:r>
              <a:rPr lang="ru-RU" sz="1400" dirty="0" smtClean="0"/>
              <a:t>Рекламная деятельность, включая распространение существующих продуктов знаний (участие в национальных и международных конференциях)</a:t>
            </a:r>
          </a:p>
          <a:p>
            <a:pPr lvl="0" algn="just"/>
            <a:r>
              <a:rPr lang="ru-RU" sz="1400" dirty="0" smtClean="0"/>
              <a:t>Консультативные коллегиальные миссии Сообщества по внутреннему аудиту и обратные ознакомительные визиты (разновидность тематических заседаний)</a:t>
            </a:r>
          </a:p>
          <a:p>
            <a:pPr lvl="0" algn="just"/>
            <a:r>
              <a:rPr lang="ru-RU" sz="1400" dirty="0" smtClean="0"/>
              <a:t>Видеоконференции, вебинары (особенно для тематических заседаний)</a:t>
            </a:r>
          </a:p>
        </p:txBody>
      </p:sp>
    </p:spTree>
    <p:extLst>
      <p:ext uri="{BB962C8B-B14F-4D97-AF65-F5344CB8AC3E}">
        <p14:creationId xmlns:p14="http://schemas.microsoft.com/office/powerpoint/2010/main" val="183577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ru-RU" smtClean="0"/>
              <a:pPr/>
              <a:t>29</a:t>
            </a:fld>
            <a:endParaRPr lang="ru-RU" dirty="0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966588"/>
              </p:ext>
            </p:extLst>
          </p:nvPr>
        </p:nvGraphicFramePr>
        <p:xfrm>
          <a:off x="228600" y="560586"/>
          <a:ext cx="8753473" cy="5908793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748741"/>
                <a:gridCol w="1751183"/>
                <a:gridCol w="1751183"/>
                <a:gridCol w="1751183"/>
                <a:gridCol w="1751183"/>
              </a:tblGrid>
              <a:tr h="4237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noProof="0" dirty="0" smtClean="0">
                          <a:effectLst/>
                        </a:rPr>
                        <a:t>Страна член</a:t>
                      </a:r>
                      <a:endParaRPr lang="ru-RU" sz="105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1" marR="7401" marT="74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noProof="0" dirty="0" smtClean="0">
                          <a:effectLst/>
                        </a:rPr>
                        <a:t>Непосредственная</a:t>
                      </a:r>
                      <a:r>
                        <a:rPr lang="ru-RU" sz="1050" u="none" strike="noStrike" baseline="0" noProof="0" dirty="0" smtClean="0">
                          <a:effectLst/>
                        </a:rPr>
                        <a:t> ценность</a:t>
                      </a:r>
                      <a:endParaRPr lang="ru-RU" sz="105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1" marR="7401" marT="74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noProof="0" dirty="0" smtClean="0">
                          <a:effectLst/>
                        </a:rPr>
                        <a:t>Потенциальная ценность</a:t>
                      </a:r>
                      <a:endParaRPr lang="ru-RU" sz="105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1" marR="7401" marT="74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noProof="0" dirty="0" smtClean="0">
                          <a:effectLst/>
                        </a:rPr>
                        <a:t>Применяемая</a:t>
                      </a:r>
                      <a:r>
                        <a:rPr lang="ru-RU" sz="1050" u="none" strike="noStrike" baseline="0" noProof="0" dirty="0" smtClean="0">
                          <a:effectLst/>
                        </a:rPr>
                        <a:t> ценность</a:t>
                      </a:r>
                      <a:endParaRPr lang="ru-RU" sz="105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1" marR="7401" marT="74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noProof="0" dirty="0" smtClean="0">
                          <a:effectLst/>
                        </a:rPr>
                        <a:t>Реализованная ценность</a:t>
                      </a:r>
                      <a:endParaRPr lang="ru-RU" sz="105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1" marR="7401" marT="7401" marB="0" anchor="ctr"/>
                </a:tc>
              </a:tr>
              <a:tr h="64309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noProof="0" dirty="0" smtClean="0">
                          <a:effectLst/>
                        </a:rPr>
                        <a:t>Грузия</a:t>
                      </a:r>
                      <a:endParaRPr lang="ru-RU" sz="105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1" marR="7401" marT="740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noProof="0" dirty="0" smtClean="0">
                          <a:effectLst/>
                        </a:rPr>
                        <a:t>Использование контактных</a:t>
                      </a:r>
                      <a:r>
                        <a:rPr lang="ru-RU" sz="1050" u="none" strike="noStrike" baseline="0" noProof="0" dirty="0" smtClean="0">
                          <a:effectLst/>
                        </a:rPr>
                        <a:t> лиц</a:t>
                      </a:r>
                      <a:r>
                        <a:rPr lang="ru-RU" sz="1050" u="none" strike="noStrike" noProof="0" dirty="0" smtClean="0">
                          <a:effectLst/>
                        </a:rPr>
                        <a:t>, Жан</a:t>
                      </a:r>
                      <a:r>
                        <a:rPr lang="ru-RU" sz="1050" u="none" strike="noStrike" baseline="0" noProof="0" dirty="0" smtClean="0">
                          <a:effectLst/>
                        </a:rPr>
                        <a:t> Пьер, Йооп Вролик и др.</a:t>
                      </a:r>
                      <a:r>
                        <a:rPr lang="ru-RU" sz="1050" u="none" strike="noStrike" noProof="0" dirty="0" smtClean="0">
                          <a:effectLst/>
                        </a:rPr>
                        <a:t>.</a:t>
                      </a:r>
                      <a:endParaRPr lang="ru-RU" sz="105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1" marR="7401" marT="74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noProof="0" dirty="0" smtClean="0">
                          <a:effectLst/>
                        </a:rPr>
                        <a:t>Использование:</a:t>
                      </a:r>
                      <a:endParaRPr lang="ru-RU" sz="105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1" marR="7401" marT="74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noProof="0" dirty="0" smtClean="0">
                          <a:effectLst/>
                        </a:rPr>
                        <a:t>Пособие по внутреннему аудиту полностью соответствует продукту знаний;</a:t>
                      </a:r>
                      <a:endParaRPr lang="ru-RU" sz="105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1" marR="7401" marT="740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noProof="0" dirty="0" smtClean="0">
                          <a:effectLst/>
                        </a:rPr>
                        <a:t> </a:t>
                      </a:r>
                      <a:endParaRPr lang="ru-RU" sz="105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1" marR="7401" marT="7401" marB="0" anchor="ctr"/>
                </a:tc>
              </a:tr>
              <a:tr h="61538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noProof="0" dirty="0" smtClean="0">
                          <a:effectLst/>
                        </a:rPr>
                        <a:t>Практический пример оценки рисков; обучение</a:t>
                      </a:r>
                      <a:r>
                        <a:rPr lang="ru-RU" sz="1050" u="none" strike="noStrike" baseline="0" noProof="0" dirty="0" smtClean="0">
                          <a:effectLst/>
                        </a:rPr>
                        <a:t> и сертификация и руководство по оценке качества</a:t>
                      </a:r>
                      <a:endParaRPr lang="ru-RU" sz="105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1" marR="7401" marT="74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noProof="0" dirty="0" smtClean="0">
                          <a:effectLst/>
                        </a:rPr>
                        <a:t>«Кейс клиника» в 2013 году на пленарном заседании;</a:t>
                      </a:r>
                      <a:endParaRPr lang="ru-RU" sz="105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1" marR="7401" marT="7401" marB="0" anchor="ctr"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121059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noProof="0" dirty="0" smtClean="0">
                          <a:effectLst/>
                        </a:rPr>
                        <a:t>Молдова</a:t>
                      </a:r>
                      <a:endParaRPr lang="ru-RU" sz="105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1" marR="7401" marT="740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noProof="0" dirty="0" smtClean="0">
                          <a:effectLst/>
                        </a:rPr>
                        <a:t>Использование контактных</a:t>
                      </a:r>
                      <a:r>
                        <a:rPr lang="ru-RU" sz="1050" u="none" strike="noStrike" baseline="0" noProof="0" dirty="0" smtClean="0">
                          <a:effectLst/>
                        </a:rPr>
                        <a:t> лиц</a:t>
                      </a:r>
                      <a:r>
                        <a:rPr lang="ru-RU" sz="1050" u="none" strike="noStrike" noProof="0" dirty="0" smtClean="0">
                          <a:effectLst/>
                        </a:rPr>
                        <a:t>, Манфреда и Русланы</a:t>
                      </a:r>
                      <a:endParaRPr lang="ru-RU" sz="105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1" marR="7401" marT="74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noProof="0" dirty="0" smtClean="0">
                          <a:effectLst/>
                        </a:rPr>
                        <a:t>Обмен опытом во время ознакомительного визита;</a:t>
                      </a:r>
                      <a:endParaRPr lang="ru-RU" sz="105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1" marR="7401" marT="74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noProof="0" dirty="0" smtClean="0">
                          <a:effectLst/>
                        </a:rPr>
                        <a:t>1. Практический пример из шаблона оценки</a:t>
                      </a:r>
                      <a:r>
                        <a:rPr lang="ru-RU" sz="1050" u="none" strike="noStrike" baseline="0" noProof="0" dirty="0" smtClean="0">
                          <a:effectLst/>
                        </a:rPr>
                        <a:t> рисков на учебных курсах для внутренних аудиторов</a:t>
                      </a:r>
                      <a:r>
                        <a:rPr lang="ru-RU" sz="1050" u="none" strike="noStrike" noProof="0" dirty="0" smtClean="0">
                          <a:effectLst/>
                        </a:rPr>
                        <a:t>; после обучения был подготовлен оценочный отчет, который показал, что обучение получило</a:t>
                      </a:r>
                      <a:r>
                        <a:rPr lang="ru-RU" sz="1050" u="none" strike="noStrike" baseline="0" noProof="0" dirty="0" smtClean="0">
                          <a:effectLst/>
                        </a:rPr>
                        <a:t> очень высокую оценку</a:t>
                      </a:r>
                      <a:endParaRPr lang="ru-RU" sz="105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1" marR="7401" marT="740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noProof="0" dirty="0" smtClean="0">
                          <a:effectLst/>
                        </a:rPr>
                        <a:t>После обучения был подготовлен оценочный отчет, который показал, что обучение получило</a:t>
                      </a:r>
                      <a:r>
                        <a:rPr lang="ru-RU" sz="1050" u="none" strike="noStrike" baseline="0" noProof="0" dirty="0" smtClean="0">
                          <a:effectLst/>
                        </a:rPr>
                        <a:t> очень высокую оценку</a:t>
                      </a:r>
                      <a:endParaRPr lang="ru-RU" sz="105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1" marR="7401" marT="7401" marB="0" anchor="ctr"/>
                </a:tc>
              </a:tr>
              <a:tr h="1018919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noProof="0" dirty="0" smtClean="0">
                          <a:effectLst/>
                        </a:rPr>
                        <a:t>Молдова находится на этапе создания внешней системы оценки качества для внутреннего аудита и намеревается использовать продукты, разработанные PEMPAL</a:t>
                      </a:r>
                      <a:endParaRPr lang="ru-RU" sz="105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1" marR="7401" marT="74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noProof="0" dirty="0" smtClean="0">
                          <a:effectLst/>
                        </a:rPr>
                        <a:t>2. Из обучения</a:t>
                      </a:r>
                      <a:r>
                        <a:rPr lang="ru-RU" sz="1050" u="none" strike="noStrike" baseline="0" noProof="0" dirty="0" smtClean="0">
                          <a:effectLst/>
                        </a:rPr>
                        <a:t> и сертификации узнали базовые принципы того, как вводить сертификацию в Молдове</a:t>
                      </a:r>
                      <a:r>
                        <a:rPr lang="ru-RU" sz="1050" u="none" strike="noStrike" noProof="0" dirty="0" smtClean="0">
                          <a:effectLst/>
                        </a:rPr>
                        <a:t>;</a:t>
                      </a:r>
                      <a:endParaRPr lang="ru-RU" sz="105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1" marR="7401" marT="7401" marB="0" anchor="ctr"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40353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noProof="0" dirty="0" smtClean="0">
                          <a:effectLst/>
                        </a:rPr>
                        <a:t>Венгрия</a:t>
                      </a:r>
                      <a:endParaRPr lang="ru-RU" sz="105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1" marR="7401" marT="740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noProof="0" dirty="0" smtClean="0">
                          <a:effectLst/>
                        </a:rPr>
                        <a:t>Обмен опытом, установление тесных профессиональных связей с другими центральными подразделениями гармонизации</a:t>
                      </a:r>
                      <a:endParaRPr lang="ru-RU" sz="105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1" marR="7401" marT="740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noProof="0" dirty="0" smtClean="0">
                          <a:effectLst/>
                        </a:rPr>
                        <a:t>Венгерский пример обучения и сертификации сравнили с результатами Рабочей группы Сообщества</a:t>
                      </a:r>
                      <a:r>
                        <a:rPr lang="ru-RU" sz="1050" u="none" strike="noStrike" baseline="0" noProof="0" dirty="0" smtClean="0">
                          <a:effectLst/>
                        </a:rPr>
                        <a:t> по внутреннему аудиту по обучению и сертификации, и выявили область, нуждающуюся в усовершенствовании</a:t>
                      </a:r>
                      <a:r>
                        <a:rPr lang="ru-RU" sz="1050" u="none" strike="noStrike" noProof="0" dirty="0" smtClean="0">
                          <a:effectLst/>
                        </a:rPr>
                        <a:t>;</a:t>
                      </a:r>
                      <a:endParaRPr lang="ru-RU" sz="105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1" marR="7401" marT="74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noProof="0" dirty="0" smtClean="0">
                          <a:effectLst/>
                        </a:rPr>
                        <a:t>1. Практический пример оценки рисков был использован для 2 дней обучения;</a:t>
                      </a:r>
                      <a:endParaRPr lang="ru-RU" sz="105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1" marR="7401" marT="740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noProof="0" dirty="0" smtClean="0">
                          <a:effectLst/>
                        </a:rPr>
                        <a:t>Внутренние аудиторы, руководители организаций прошли обучение (96 человек за первый год), отзывы были очень хорошие, из них в</a:t>
                      </a:r>
                      <a:r>
                        <a:rPr lang="ru-RU" sz="1050" u="none" strike="noStrike" baseline="0" noProof="0" dirty="0" smtClean="0">
                          <a:effectLst/>
                        </a:rPr>
                        <a:t> среднем </a:t>
                      </a:r>
                      <a:r>
                        <a:rPr lang="ru-RU" sz="1050" u="none" strike="noStrike" noProof="0" dirty="0" smtClean="0">
                          <a:effectLst/>
                        </a:rPr>
                        <a:t>4,8 из 5.</a:t>
                      </a:r>
                      <a:endParaRPr lang="ru-RU" sz="105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1" marR="7401" marT="7401" marB="0" anchor="ctr"/>
                </a:tc>
              </a:tr>
              <a:tr h="61538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noProof="0" dirty="0" smtClean="0">
                          <a:effectLst/>
                        </a:rPr>
                        <a:t>2. Пособие по внутреннему аудиту и Руководство по оценке рисков были</a:t>
                      </a:r>
                      <a:r>
                        <a:rPr lang="ru-RU" sz="1050" u="none" strike="noStrike" baseline="0" noProof="0" dirty="0" smtClean="0">
                          <a:effectLst/>
                        </a:rPr>
                        <a:t> использованы для усовершенствования Пособий</a:t>
                      </a:r>
                      <a:r>
                        <a:rPr lang="ru-RU" sz="1050" u="none" strike="noStrike" noProof="0" dirty="0" smtClean="0">
                          <a:effectLst/>
                        </a:rPr>
                        <a:t>;</a:t>
                      </a:r>
                      <a:endParaRPr lang="ru-RU" sz="105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1" marR="7401" marT="7401" marB="0" anchor="ctr"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139700"/>
            <a:ext cx="11144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24256" y="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i="1" dirty="0" smtClean="0">
                <a:solidFill>
                  <a:srgbClr val="FF0000"/>
                </a:solidFill>
              </a:rPr>
              <a:t>НОВАЯ МЕТОДОЛОГИЯ ВЫЯВЛЕНИЯ ЦЕННОСТЕЙ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Выдержка из нашей базы данных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8" name="Рисунок 51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77"/>
          <a:stretch>
            <a:fillRect/>
          </a:stretch>
        </p:blipFill>
        <p:spPr bwMode="auto">
          <a:xfrm>
            <a:off x="0" y="6324600"/>
            <a:ext cx="9144000" cy="60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8628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AutoShape 3"/>
          <p:cNvSpPr>
            <a:spLocks noChangeArrowheads="1"/>
          </p:cNvSpPr>
          <p:nvPr/>
        </p:nvSpPr>
        <p:spPr bwMode="auto">
          <a:xfrm>
            <a:off x="590550" y="2420938"/>
            <a:ext cx="1657350" cy="1800225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ru-RU" altLang="en-US" b="1" dirty="0">
                <a:solidFill>
                  <a:schemeClr val="bg1"/>
                </a:solidFill>
                <a:cs typeface="Arial" panose="020B0604020202020204" pitchFamily="34" charset="0"/>
              </a:rPr>
              <a:t>Клиент</a:t>
            </a:r>
          </a:p>
          <a:p>
            <a:pPr algn="ctr">
              <a:spcBef>
                <a:spcPct val="0"/>
              </a:spcBef>
            </a:pPr>
            <a:r>
              <a:rPr lang="ru-RU" altLang="en-US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</a:p>
          <a:p>
            <a:pPr algn="ctr">
              <a:spcBef>
                <a:spcPct val="0"/>
              </a:spcBef>
            </a:pPr>
            <a:r>
              <a:rPr lang="ru-RU" altLang="en-US" dirty="0">
                <a:solidFill>
                  <a:schemeClr val="bg1"/>
                </a:solidFill>
                <a:cs typeface="Arial" panose="020B0604020202020204" pitchFamily="34" charset="0"/>
              </a:rPr>
              <a:t>Служить нашим </a:t>
            </a:r>
          </a:p>
          <a:p>
            <a:pPr algn="ctr">
              <a:spcBef>
                <a:spcPct val="0"/>
              </a:spcBef>
            </a:pPr>
            <a:r>
              <a:rPr lang="ru-RU" alt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правительствам</a:t>
            </a:r>
            <a:endParaRPr lang="ru-RU" altLang="en-US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4" name="AutoShape 4"/>
          <p:cNvSpPr>
            <a:spLocks noChangeArrowheads="1"/>
          </p:cNvSpPr>
          <p:nvPr/>
        </p:nvSpPr>
        <p:spPr bwMode="auto">
          <a:xfrm>
            <a:off x="6443663" y="2276475"/>
            <a:ext cx="2520950" cy="2447925"/>
          </a:xfrm>
          <a:prstGeom prst="roundRect">
            <a:avLst>
              <a:gd name="adj" fmla="val 16667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txBody>
          <a:bodyPr wrap="none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  <a:latin typeface="Arial" charset="0"/>
                <a:cs typeface="Arial" charset="0"/>
              </a:rPr>
              <a:t>Финансовый аспект</a:t>
            </a:r>
          </a:p>
          <a:p>
            <a:pPr algn="ctr">
              <a:defRPr/>
            </a:pPr>
            <a:endParaRPr lang="ru-RU" sz="1400" b="1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Arial" charset="0"/>
                <a:cs typeface="Arial" charset="0"/>
              </a:rPr>
              <a:t>Соответствовать </a:t>
            </a:r>
            <a:br>
              <a:rPr lang="ru-RU" sz="1400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ru-RU" sz="1400" dirty="0">
                <a:solidFill>
                  <a:schemeClr val="bg1"/>
                </a:solidFill>
                <a:latin typeface="Arial" charset="0"/>
                <a:cs typeface="Arial" charset="0"/>
              </a:rPr>
              <a:t>потребностям доноров </a:t>
            </a:r>
            <a:br>
              <a:rPr lang="ru-RU" sz="1400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ru-RU" sz="1400" dirty="0">
                <a:solidFill>
                  <a:schemeClr val="bg1"/>
                </a:solidFill>
                <a:latin typeface="Arial" charset="0"/>
                <a:cs typeface="Arial" charset="0"/>
              </a:rPr>
              <a:t>и обеспечивать </a:t>
            </a:r>
            <a:br>
              <a:rPr lang="ru-RU" sz="1400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ru-RU" sz="1400" dirty="0">
                <a:solidFill>
                  <a:schemeClr val="bg1"/>
                </a:solidFill>
                <a:latin typeface="Arial" charset="0"/>
                <a:cs typeface="Arial" charset="0"/>
              </a:rPr>
              <a:t>наилучшее соотношение </a:t>
            </a:r>
            <a:br>
              <a:rPr lang="ru-RU" sz="1400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ru-RU" sz="1400" dirty="0">
                <a:solidFill>
                  <a:schemeClr val="bg1"/>
                </a:solidFill>
                <a:latin typeface="Arial" charset="0"/>
                <a:cs typeface="Arial" charset="0"/>
              </a:rPr>
              <a:t>затрат и выгод, связанных </a:t>
            </a:r>
            <a:br>
              <a:rPr lang="ru-RU" sz="1400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ru-RU" sz="1400" dirty="0">
                <a:solidFill>
                  <a:schemeClr val="bg1"/>
                </a:solidFill>
                <a:latin typeface="Arial" charset="0"/>
                <a:cs typeface="Arial" charset="0"/>
              </a:rPr>
              <a:t>с PEMPAL, при помощи </a:t>
            </a:r>
            <a:br>
              <a:rPr lang="ru-RU" sz="1400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ru-RU" sz="1400" dirty="0">
                <a:solidFill>
                  <a:schemeClr val="bg1"/>
                </a:solidFill>
                <a:latin typeface="Arial" charset="0"/>
                <a:cs typeface="Arial" charset="0"/>
              </a:rPr>
              <a:t>Секретариата</a:t>
            </a:r>
          </a:p>
        </p:txBody>
      </p:sp>
      <p:sp>
        <p:nvSpPr>
          <p:cNvPr id="35" name="AutoShape 5"/>
          <p:cNvSpPr>
            <a:spLocks noChangeArrowheads="1"/>
          </p:cNvSpPr>
          <p:nvPr/>
        </p:nvSpPr>
        <p:spPr bwMode="auto">
          <a:xfrm>
            <a:off x="2411413" y="2276475"/>
            <a:ext cx="3889375" cy="2447925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ru-RU" altLang="en-US" b="1" dirty="0">
                <a:solidFill>
                  <a:schemeClr val="bg1"/>
                </a:solidFill>
                <a:cs typeface="Arial" panose="020B0604020202020204" pitchFamily="34" charset="0"/>
              </a:rPr>
              <a:t>Внутренние процессы</a:t>
            </a:r>
          </a:p>
          <a:p>
            <a:pPr algn="ctr">
              <a:spcBef>
                <a:spcPct val="0"/>
              </a:spcBef>
            </a:pPr>
            <a:endParaRPr lang="ru-RU" altLang="en-US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ru-RU" altLang="en-US" i="1" dirty="0">
                <a:solidFill>
                  <a:schemeClr val="bg1"/>
                </a:solidFill>
                <a:cs typeface="Arial" panose="020B0604020202020204" pitchFamily="34" charset="0"/>
              </a:rPr>
              <a:t>Поддерживать и развивать</a:t>
            </a:r>
            <a:r>
              <a:rPr lang="ru-RU" altLang="en-US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</a:p>
          <a:p>
            <a:pPr algn="ctr">
              <a:spcBef>
                <a:spcPct val="0"/>
              </a:spcBef>
            </a:pPr>
            <a:r>
              <a:rPr lang="ru-RU" altLang="en-US" b="1" dirty="0">
                <a:solidFill>
                  <a:schemeClr val="bg1"/>
                </a:solidFill>
                <a:cs typeface="Arial" panose="020B0604020202020204" pitchFamily="34" charset="0"/>
              </a:rPr>
              <a:t>добровольную </a:t>
            </a:r>
            <a:r>
              <a:rPr lang="ru-RU" altLang="en-US" dirty="0">
                <a:solidFill>
                  <a:schemeClr val="bg1"/>
                </a:solidFill>
                <a:cs typeface="Arial" panose="020B0604020202020204" pitchFamily="34" charset="0"/>
              </a:rPr>
              <a:t>сеть профессионалов </a:t>
            </a:r>
          </a:p>
          <a:p>
            <a:pPr algn="ctr">
              <a:spcBef>
                <a:spcPct val="0"/>
              </a:spcBef>
            </a:pPr>
            <a:r>
              <a:rPr lang="ru-RU" altLang="en-US" dirty="0">
                <a:solidFill>
                  <a:schemeClr val="bg1"/>
                </a:solidFill>
                <a:cs typeface="Arial" panose="020B0604020202020204" pitchFamily="34" charset="0"/>
              </a:rPr>
              <a:t>в области внутреннего аудита </a:t>
            </a:r>
            <a:br>
              <a:rPr lang="ru-RU" altLang="en-US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ru-RU" altLang="en-US" dirty="0">
                <a:solidFill>
                  <a:schemeClr val="bg1"/>
                </a:solidFill>
                <a:cs typeface="Arial" panose="020B0604020202020204" pitchFamily="34" charset="0"/>
              </a:rPr>
              <a:t>посредством «коллегиального» </a:t>
            </a:r>
            <a:br>
              <a:rPr lang="ru-RU" altLang="en-US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ru-RU" altLang="en-US" dirty="0">
                <a:solidFill>
                  <a:schemeClr val="bg1"/>
                </a:solidFill>
                <a:cs typeface="Arial" panose="020B0604020202020204" pitchFamily="34" charset="0"/>
              </a:rPr>
              <a:t>обучения, управления знаниями, </a:t>
            </a:r>
            <a:br>
              <a:rPr lang="ru-RU" altLang="en-US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ru-RU" altLang="en-US" dirty="0">
                <a:solidFill>
                  <a:schemeClr val="bg1"/>
                </a:solidFill>
                <a:cs typeface="Arial" panose="020B0604020202020204" pitchFamily="34" charset="0"/>
              </a:rPr>
              <a:t>а также посредством целого ряда </a:t>
            </a:r>
            <a:br>
              <a:rPr lang="ru-RU" altLang="en-US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ru-RU" altLang="en-US" dirty="0">
                <a:solidFill>
                  <a:schemeClr val="bg1"/>
                </a:solidFill>
                <a:cs typeface="Arial" panose="020B0604020202020204" pitchFamily="34" charset="0"/>
              </a:rPr>
              <a:t>других видов деятельности.</a:t>
            </a:r>
          </a:p>
        </p:txBody>
      </p:sp>
      <p:sp>
        <p:nvSpPr>
          <p:cNvPr id="36" name="AutoShape 6"/>
          <p:cNvSpPr>
            <a:spLocks noChangeArrowheads="1"/>
          </p:cNvSpPr>
          <p:nvPr/>
        </p:nvSpPr>
        <p:spPr bwMode="auto">
          <a:xfrm>
            <a:off x="684213" y="5013325"/>
            <a:ext cx="7920037" cy="865188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ru-RU" altLang="en-US" sz="1600" b="1" dirty="0">
                <a:cs typeface="Arial" panose="020B0604020202020204" pitchFamily="34" charset="0"/>
              </a:rPr>
              <a:t>Обучение и рост</a:t>
            </a:r>
          </a:p>
          <a:p>
            <a:pPr algn="ctr">
              <a:spcBef>
                <a:spcPct val="0"/>
              </a:spcBef>
            </a:pPr>
            <a:r>
              <a:rPr lang="ru-RU" altLang="en-US" sz="1600" dirty="0">
                <a:cs typeface="Arial" panose="020B0604020202020204" pitchFamily="34" charset="0"/>
              </a:rPr>
              <a:t>Развивать добровольное участие, лидерство в Исполнительных комитетах, </a:t>
            </a:r>
            <a:br>
              <a:rPr lang="ru-RU" altLang="en-US" sz="1600" dirty="0">
                <a:cs typeface="Arial" panose="020B0604020202020204" pitchFamily="34" charset="0"/>
              </a:rPr>
            </a:br>
            <a:r>
              <a:rPr lang="ru-RU" altLang="en-US" sz="1600" dirty="0">
                <a:cs typeface="Arial" panose="020B0604020202020204" pitchFamily="34" charset="0"/>
              </a:rPr>
              <a:t>самодостаточность рабочих групп Сообщества по внутреннему аудиту, координировать </a:t>
            </a:r>
            <a:br>
              <a:rPr lang="ru-RU" altLang="en-US" sz="1600" dirty="0">
                <a:cs typeface="Arial" panose="020B0604020202020204" pitchFamily="34" charset="0"/>
              </a:rPr>
            </a:br>
            <a:r>
              <a:rPr lang="ru-RU" altLang="en-US" sz="1600" dirty="0">
                <a:cs typeface="Arial" panose="020B0604020202020204" pitchFamily="34" charset="0"/>
              </a:rPr>
              <a:t>деятельность с Координационным комитетом и другими практикующими сообществами</a:t>
            </a:r>
          </a:p>
        </p:txBody>
      </p:sp>
      <p:sp>
        <p:nvSpPr>
          <p:cNvPr id="15366" name="Rectangle 16"/>
          <p:cNvSpPr txBox="1">
            <a:spLocks noChangeArrowheads="1"/>
          </p:cNvSpPr>
          <p:nvPr/>
        </p:nvSpPr>
        <p:spPr bwMode="auto">
          <a:xfrm>
            <a:off x="684213" y="136524"/>
            <a:ext cx="7391400" cy="77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Наша миссия</a:t>
            </a:r>
            <a:endParaRPr lang="ru-RU" alt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0550" y="750888"/>
            <a:ext cx="7859713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Сообщество по внутреннему аудиту предлагает поддержку своим странам членам в создании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современной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действенной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системы внутреннего аудита, которая соответствует международным стандартам и стандартам ЕС, а также хорошим практикам, и является основой для хорошего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управления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подотчетности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государственном секторе.</a:t>
            </a:r>
          </a:p>
        </p:txBody>
      </p:sp>
      <p:pic>
        <p:nvPicPr>
          <p:cNvPr id="1536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42863"/>
            <a:ext cx="11144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51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77"/>
          <a:stretch>
            <a:fillRect/>
          </a:stretch>
        </p:blipFill>
        <p:spPr bwMode="auto">
          <a:xfrm>
            <a:off x="0" y="6324600"/>
            <a:ext cx="9144000" cy="60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133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5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2"/>
          <p:cNvSpPr/>
          <p:nvPr/>
        </p:nvSpPr>
        <p:spPr>
          <a:xfrm>
            <a:off x="2057400" y="1752600"/>
            <a:ext cx="5715000" cy="35401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3200" b="1" kern="0" dirty="0">
                <a:solidFill>
                  <a:schemeClr val="tx2"/>
                </a:solidFill>
                <a:latin typeface="+mn-lt"/>
              </a:rPr>
              <a:t>Х</a:t>
            </a:r>
            <a:r>
              <a:rPr lang="az-Cyrl-AZ" sz="3200" b="1" kern="0" dirty="0">
                <a:solidFill>
                  <a:schemeClr val="tx2"/>
                </a:solidFill>
                <a:latin typeface="+mn-lt"/>
              </a:rPr>
              <a:t>вала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3200" b="1" kern="0" dirty="0">
                <a:solidFill>
                  <a:schemeClr val="tx2"/>
                </a:solidFill>
                <a:latin typeface="+mn-lt"/>
              </a:rPr>
              <a:t>Спасибо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3200" b="1" kern="0" dirty="0">
                <a:solidFill>
                  <a:schemeClr val="tx2"/>
                </a:solidFill>
                <a:latin typeface="+mn-lt"/>
              </a:rPr>
              <a:t>Thank you</a:t>
            </a:r>
            <a:endParaRPr lang="hu-HU" sz="3200" b="1" kern="0" dirty="0">
              <a:solidFill>
                <a:schemeClr val="tx2"/>
              </a:solidFill>
              <a:latin typeface="+mn-lt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hu-HU" sz="3200" b="1" kern="0" dirty="0">
                <a:solidFill>
                  <a:schemeClr val="tx2"/>
                </a:solidFill>
                <a:latin typeface="+mn-lt"/>
              </a:rPr>
              <a:t>Köszönöm</a:t>
            </a:r>
            <a:endParaRPr lang="en-US" sz="3200" b="1" kern="0" dirty="0">
              <a:solidFill>
                <a:schemeClr val="tx2"/>
              </a:solidFill>
              <a:latin typeface="+mn-lt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ka-GE" sz="3200" b="1" dirty="0" smtClean="0">
                <a:solidFill>
                  <a:schemeClr val="tx2"/>
                </a:solidFill>
                <a:latin typeface="+mn-lt"/>
              </a:rPr>
              <a:t>დიდი</a:t>
            </a:r>
            <a:r>
              <a:rPr lang="hu-HU" sz="32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ka-GE" sz="3200" b="1" dirty="0" smtClean="0">
                <a:solidFill>
                  <a:schemeClr val="tx2"/>
                </a:solidFill>
                <a:latin typeface="+mn-lt"/>
              </a:rPr>
              <a:t>მადლობა</a:t>
            </a:r>
            <a:endParaRPr lang="en-US" sz="3200" b="1" kern="0" dirty="0">
              <a:solidFill>
                <a:schemeClr val="tx2"/>
              </a:solidFill>
              <a:latin typeface="+mn-lt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3200" b="1" kern="0" dirty="0">
                <a:solidFill>
                  <a:schemeClr val="tx2"/>
                </a:solidFill>
                <a:latin typeface="+mn-lt"/>
              </a:rPr>
              <a:t>Շնորհակալություն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8"/>
          <p:cNvSpPr>
            <a:spLocks noChangeArrowheads="1"/>
          </p:cNvSpPr>
          <p:nvPr/>
        </p:nvSpPr>
        <p:spPr bwMode="auto">
          <a:xfrm>
            <a:off x="2559050" y="2997200"/>
            <a:ext cx="1627188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1400" b="1" dirty="0"/>
              <a:t>Льерка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1400" b="1" dirty="0"/>
              <a:t>Црнкович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1200" dirty="0"/>
              <a:t>Вице- председатель</a:t>
            </a:r>
            <a:endParaRPr lang="ru-RU" altLang="en-US" sz="14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1200" dirty="0"/>
              <a:t>по вопросам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1200" dirty="0"/>
              <a:t>содержания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1200" dirty="0"/>
              <a:t>Хорватия</a:t>
            </a:r>
            <a:endParaRPr lang="ru-RU" altLang="en-US" sz="1400" dirty="0"/>
          </a:p>
        </p:txBody>
      </p:sp>
      <p:pic>
        <p:nvPicPr>
          <p:cNvPr id="16387" name="Picture 15" descr="P526039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8" r="46445" b="58250"/>
          <a:stretch>
            <a:fillRect/>
          </a:stretch>
        </p:blipFill>
        <p:spPr bwMode="auto">
          <a:xfrm>
            <a:off x="2771775" y="1520825"/>
            <a:ext cx="1073150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7"/>
          <p:cNvSpPr>
            <a:spLocks noChangeArrowheads="1"/>
          </p:cNvSpPr>
          <p:nvPr/>
        </p:nvSpPr>
        <p:spPr bwMode="auto">
          <a:xfrm>
            <a:off x="7583488" y="1878013"/>
            <a:ext cx="16732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682625" algn="l"/>
                <a:tab pos="196532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682625" algn="l"/>
                <a:tab pos="196532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682625" algn="l"/>
                <a:tab pos="19653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682625" algn="l"/>
                <a:tab pos="1965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82625" algn="l"/>
                <a:tab pos="1965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2625" algn="l"/>
                <a:tab pos="1965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2625" algn="l"/>
                <a:tab pos="1965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2625" algn="l"/>
                <a:tab pos="1965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2625" algn="l"/>
                <a:tab pos="1965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1400" b="1" dirty="0"/>
              <a:t>Арман Ватян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1400" dirty="0"/>
              <a:t>Всемирный банк, </a:t>
            </a:r>
            <a:br>
              <a:rPr lang="ru-RU" altLang="en-US" sz="1400" dirty="0"/>
            </a:br>
            <a:r>
              <a:rPr lang="ru-RU" altLang="en-US" sz="1400" dirty="0"/>
              <a:t>ведущий</a:t>
            </a:r>
          </a:p>
        </p:txBody>
      </p:sp>
      <p:sp>
        <p:nvSpPr>
          <p:cNvPr id="16389" name="Rectangle 9"/>
          <p:cNvSpPr>
            <a:spLocks noChangeArrowheads="1"/>
          </p:cNvSpPr>
          <p:nvPr/>
        </p:nvSpPr>
        <p:spPr bwMode="auto">
          <a:xfrm>
            <a:off x="1584325" y="4257675"/>
            <a:ext cx="116046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90588" algn="l"/>
                <a:tab pos="180498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90588" algn="l"/>
                <a:tab pos="18049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90588" algn="l"/>
                <a:tab pos="18049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1400" b="1" dirty="0"/>
              <a:t> Замира </a:t>
            </a:r>
            <a:br>
              <a:rPr lang="ru-RU" altLang="en-US" sz="1400" b="1" dirty="0"/>
            </a:br>
            <a:r>
              <a:rPr lang="ru-RU" altLang="en-US" sz="1400" b="1" dirty="0"/>
              <a:t>Оморова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1400" dirty="0"/>
              <a:t>Кыргызстан</a:t>
            </a:r>
          </a:p>
        </p:txBody>
      </p:sp>
      <p:pic>
        <p:nvPicPr>
          <p:cNvPr id="16390" name="Picture 16" descr="ZamiraOmoro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213" y="2889250"/>
            <a:ext cx="990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Rectangle 13"/>
          <p:cNvSpPr>
            <a:spLocks noChangeArrowheads="1"/>
          </p:cNvSpPr>
          <p:nvPr/>
        </p:nvSpPr>
        <p:spPr bwMode="auto">
          <a:xfrm>
            <a:off x="7377113" y="5522913"/>
            <a:ext cx="18907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90588" algn="l"/>
                <a:tab pos="180498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90588" algn="l"/>
                <a:tab pos="18049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90588" algn="l"/>
                <a:tab pos="18049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1400" b="1" dirty="0"/>
              <a:t>Станислав Бычков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1400" dirty="0"/>
              <a:t>Россия</a:t>
            </a:r>
          </a:p>
        </p:txBody>
      </p:sp>
      <p:pic>
        <p:nvPicPr>
          <p:cNvPr id="17420" name="Picture 18" descr="Arm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863" y="260350"/>
            <a:ext cx="1150937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1" t="7584" r="29445" b="31917"/>
          <a:stretch>
            <a:fillRect/>
          </a:stretch>
        </p:blipFill>
        <p:spPr bwMode="auto">
          <a:xfrm>
            <a:off x="7823200" y="3870325"/>
            <a:ext cx="1004888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835400"/>
            <a:ext cx="116205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Rectangle 9"/>
          <p:cNvSpPr>
            <a:spLocks noChangeArrowheads="1"/>
          </p:cNvSpPr>
          <p:nvPr/>
        </p:nvSpPr>
        <p:spPr bwMode="auto">
          <a:xfrm>
            <a:off x="242888" y="5392738"/>
            <a:ext cx="10160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90588" algn="l"/>
                <a:tab pos="180498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90588" algn="l"/>
                <a:tab pos="18049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90588" algn="l"/>
                <a:tab pos="18049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1400" b="1" dirty="0"/>
              <a:t>  Максим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1400" b="1" dirty="0"/>
              <a:t>Тимохин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1400" dirty="0"/>
              <a:t>Украина</a:t>
            </a:r>
          </a:p>
        </p:txBody>
      </p:sp>
      <p:sp>
        <p:nvSpPr>
          <p:cNvPr id="16396" name="Rectangle 2"/>
          <p:cNvSpPr txBox="1">
            <a:spLocks noChangeArrowheads="1"/>
          </p:cNvSpPr>
          <p:nvPr/>
        </p:nvSpPr>
        <p:spPr bwMode="auto">
          <a:xfrm>
            <a:off x="1260475" y="201613"/>
            <a:ext cx="6624638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2800" dirty="0">
                <a:solidFill>
                  <a:srgbClr val="0070C0"/>
                </a:solidFill>
              </a:rPr>
              <a:t>Сильная команда лидеров – Исполнительный комитет Сообщества по внутреннему аудиту</a:t>
            </a:r>
            <a:endParaRPr lang="ru-RU" altLang="en-US" sz="1600" dirty="0">
              <a:solidFill>
                <a:schemeClr val="tx2"/>
              </a:solidFill>
            </a:endParaRPr>
          </a:p>
        </p:txBody>
      </p:sp>
      <p:pic>
        <p:nvPicPr>
          <p:cNvPr id="16397" name="Picture 11" descr="PA21155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5" r="9718" b="27101"/>
          <a:stretch>
            <a:fillRect/>
          </a:stretch>
        </p:blipFill>
        <p:spPr bwMode="auto">
          <a:xfrm>
            <a:off x="242888" y="338138"/>
            <a:ext cx="10795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8" name="Rectangle 12"/>
          <p:cNvSpPr>
            <a:spLocks noChangeArrowheads="1"/>
          </p:cNvSpPr>
          <p:nvPr/>
        </p:nvSpPr>
        <p:spPr bwMode="auto">
          <a:xfrm>
            <a:off x="-9525" y="1679575"/>
            <a:ext cx="158432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9058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905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90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905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905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1400" b="1" dirty="0"/>
              <a:t>Диана Гросу-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1400" b="1" dirty="0"/>
              <a:t>Аксенти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1400" i="1" dirty="0"/>
              <a:t>Член Ресурсной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1400" i="1" dirty="0"/>
              <a:t>команды</a:t>
            </a:r>
            <a:endParaRPr lang="ru-RU" altLang="en-US" sz="1400" dirty="0"/>
          </a:p>
        </p:txBody>
      </p:sp>
      <p:sp>
        <p:nvSpPr>
          <p:cNvPr id="16399" name="Rectangle 7"/>
          <p:cNvSpPr>
            <a:spLocks noChangeArrowheads="1"/>
          </p:cNvSpPr>
          <p:nvPr/>
        </p:nvSpPr>
        <p:spPr bwMode="auto">
          <a:xfrm>
            <a:off x="3892550" y="3213100"/>
            <a:ext cx="14351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682625" algn="l"/>
                <a:tab pos="196532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682625" algn="l"/>
                <a:tab pos="196532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682625" algn="l"/>
                <a:tab pos="19653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682625" algn="l"/>
                <a:tab pos="1965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82625" algn="l"/>
                <a:tab pos="1965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2625" algn="l"/>
                <a:tab pos="1965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2625" algn="l"/>
                <a:tab pos="1965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2625" algn="l"/>
                <a:tab pos="1965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2625" algn="l"/>
                <a:tab pos="1965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1400" b="1" dirty="0"/>
              <a:t>Эдит Немет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1400" i="1" dirty="0"/>
              <a:t>Венгрия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1400" i="1" dirty="0"/>
              <a:t>Председатель</a:t>
            </a:r>
            <a:endParaRPr lang="ru-RU" altLang="en-US" sz="1400" dirty="0"/>
          </a:p>
        </p:txBody>
      </p:sp>
      <p:pic>
        <p:nvPicPr>
          <p:cNvPr id="16400" name="Picture 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484313"/>
            <a:ext cx="1187450" cy="166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1" name="Picture 13" descr="CristinaScerbin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7" t="11313" r="28166" b="40500"/>
          <a:stretch>
            <a:fillRect/>
          </a:stretch>
        </p:blipFill>
        <p:spPr bwMode="auto">
          <a:xfrm>
            <a:off x="5435600" y="1484313"/>
            <a:ext cx="1136650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2" name="Rectangle 7"/>
          <p:cNvSpPr>
            <a:spLocks noChangeArrowheads="1"/>
          </p:cNvSpPr>
          <p:nvPr/>
        </p:nvSpPr>
        <p:spPr bwMode="auto">
          <a:xfrm>
            <a:off x="5254625" y="2874963"/>
            <a:ext cx="1549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682625" algn="l"/>
                <a:tab pos="196532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682625" algn="l"/>
                <a:tab pos="196532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682625" algn="l"/>
                <a:tab pos="19653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682625" algn="l"/>
                <a:tab pos="1965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82625" algn="l"/>
                <a:tab pos="1965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2625" algn="l"/>
                <a:tab pos="1965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2625" algn="l"/>
                <a:tab pos="1965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2625" algn="l"/>
                <a:tab pos="1965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2625" algn="l"/>
                <a:tab pos="1965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1400" b="1" dirty="0"/>
              <a:t>Кристина </a:t>
            </a:r>
            <a:br>
              <a:rPr lang="ru-RU" altLang="en-US" sz="1400" b="1" dirty="0"/>
            </a:br>
            <a:r>
              <a:rPr lang="ru-RU" altLang="en-US" sz="1400" b="1" dirty="0"/>
              <a:t>Скутельник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1200" i="1" dirty="0"/>
              <a:t>Вице- председатель </a:t>
            </a:r>
            <a:br>
              <a:rPr lang="ru-RU" altLang="en-US" sz="1200" i="1" dirty="0"/>
            </a:br>
            <a:r>
              <a:rPr lang="ru-RU" altLang="en-US" sz="1200" i="1" dirty="0"/>
              <a:t>по операционным </a:t>
            </a:r>
            <a:br>
              <a:rPr lang="ru-RU" altLang="en-US" sz="1200" i="1" dirty="0"/>
            </a:br>
            <a:r>
              <a:rPr lang="ru-RU" altLang="en-US" sz="1200" i="1" dirty="0"/>
              <a:t>вопросам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1200" dirty="0"/>
              <a:t>Молдова</a:t>
            </a:r>
          </a:p>
        </p:txBody>
      </p:sp>
      <p:pic>
        <p:nvPicPr>
          <p:cNvPr id="16403" name="Picture 23" descr="C:\Users\User\Desktop\SvilenaSimeonova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636838"/>
            <a:ext cx="1104900" cy="1571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04" name="Rectangle 9"/>
          <p:cNvSpPr>
            <a:spLocks noChangeArrowheads="1"/>
          </p:cNvSpPr>
          <p:nvPr/>
        </p:nvSpPr>
        <p:spPr bwMode="auto">
          <a:xfrm>
            <a:off x="6570663" y="4189413"/>
            <a:ext cx="11906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1400" b="1" dirty="0"/>
              <a:t>Свилена </a:t>
            </a:r>
            <a:br>
              <a:rPr lang="ru-RU" altLang="en-US" sz="1400" b="1" dirty="0"/>
            </a:br>
            <a:r>
              <a:rPr lang="ru-RU" altLang="en-US" sz="1400" b="1" dirty="0"/>
              <a:t>Симеонова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1400" dirty="0"/>
              <a:t>Болгария</a:t>
            </a:r>
          </a:p>
        </p:txBody>
      </p:sp>
      <p:pic>
        <p:nvPicPr>
          <p:cNvPr id="16405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259263"/>
            <a:ext cx="111125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6" name="Rectangle 9"/>
          <p:cNvSpPr>
            <a:spLocks noChangeArrowheads="1"/>
          </p:cNvSpPr>
          <p:nvPr/>
        </p:nvSpPr>
        <p:spPr bwMode="auto">
          <a:xfrm>
            <a:off x="2520950" y="5661025"/>
            <a:ext cx="17811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90588" algn="l"/>
                <a:tab pos="180498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90588" algn="l"/>
                <a:tab pos="18049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90588" algn="l"/>
                <a:tab pos="18049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1400" b="1" dirty="0"/>
              <a:t>Амела Муфтич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1200" i="1" dirty="0"/>
              <a:t>Босния и Герцеговина</a:t>
            </a:r>
          </a:p>
        </p:txBody>
      </p:sp>
      <p:pic>
        <p:nvPicPr>
          <p:cNvPr id="16407" name="Picture 2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3825"/>
            <a:ext cx="1071563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8" name="Rectangle 7"/>
          <p:cNvSpPr>
            <a:spLocks noChangeArrowheads="1"/>
          </p:cNvSpPr>
          <p:nvPr/>
        </p:nvSpPr>
        <p:spPr bwMode="auto">
          <a:xfrm>
            <a:off x="4427538" y="5481638"/>
            <a:ext cx="17287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90588" algn="l"/>
                <a:tab pos="180498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90588" algn="l"/>
                <a:tab pos="18049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90588" algn="l"/>
                <a:tab pos="18049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en-US" sz="1400" b="1" dirty="0"/>
              <a:t>Нини Элиашвили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en-US" sz="1400" i="1" dirty="0"/>
              <a:t>Грузия</a:t>
            </a:r>
          </a:p>
        </p:txBody>
      </p:sp>
      <p:pic>
        <p:nvPicPr>
          <p:cNvPr id="25" name="Рисунок 518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77"/>
          <a:stretch>
            <a:fillRect/>
          </a:stretch>
        </p:blipFill>
        <p:spPr bwMode="auto">
          <a:xfrm>
            <a:off x="0" y="6324600"/>
            <a:ext cx="9144000" cy="60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418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990600" y="762000"/>
            <a:ext cx="8001000" cy="1066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dirty="0" smtClean="0">
                <a:solidFill>
                  <a:srgbClr val="002060"/>
                </a:solidFill>
              </a:rPr>
              <a:t>ХОРОШАЯ ОРГАНИЗАЦИЯ СООБЩЕСТВА … ВЕДЕТ К УСПЕХУ</a:t>
            </a:r>
          </a:p>
        </p:txBody>
      </p:sp>
      <p:pic>
        <p:nvPicPr>
          <p:cNvPr id="6147" name="Рисунок 11" descr="pempal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470278696"/>
              </p:ext>
            </p:extLst>
          </p:nvPr>
        </p:nvGraphicFramePr>
        <p:xfrm>
          <a:off x="762000" y="2057400"/>
          <a:ext cx="51816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150" name="Picture 6" descr="http://ronmoore.org/wp-content/uploads/2012/12/Delegation_Training_1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138" y="2895600"/>
            <a:ext cx="3014662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42863"/>
            <a:ext cx="11144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106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752599"/>
            <a:ext cx="8077200" cy="460375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 smtClean="0"/>
              <a:t>На каждом мероприятии Сообщества по внутреннему аудиту </a:t>
            </a:r>
            <a:r>
              <a:rPr lang="ru-RU" sz="1800" dirty="0"/>
              <a:t>группа </a:t>
            </a:r>
            <a:r>
              <a:rPr lang="ru-RU" sz="1800" dirty="0" smtClean="0"/>
              <a:t>Детективов ценности, обеспечивающая функционирование сообщества, собирает истории, которые показывают ценность деятельности Сообщества по внутреннему аудиту для различных вовлеченных лиц. </a:t>
            </a:r>
          </a:p>
          <a:p>
            <a:pPr marL="0" indent="0" algn="just">
              <a:buNone/>
            </a:pPr>
            <a:endParaRPr lang="ru-RU" sz="700" dirty="0" smtClean="0"/>
          </a:p>
          <a:p>
            <a:pPr marL="0" indent="0" algn="just"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Некоторые ценности, которые предлагает сеть PEMPAL, включают следующее:</a:t>
            </a:r>
          </a:p>
          <a:p>
            <a:pPr lvl="1" algn="just"/>
            <a:r>
              <a:rPr lang="ru-RU" sz="1600" i="1" dirty="0" smtClean="0"/>
              <a:t>Продукты уникальной методологии </a:t>
            </a:r>
            <a:r>
              <a:rPr lang="ru-RU" sz="1600" i="1" dirty="0"/>
              <a:t>Сообщества по внутреннему аудиту </a:t>
            </a:r>
            <a:r>
              <a:rPr lang="ru-RU" sz="1600" i="1" dirty="0" smtClean="0"/>
              <a:t>используются в качестве основы для разработки собственных методологий в разных странах, или для усовершенствования уже существующей методологии;</a:t>
            </a:r>
          </a:p>
          <a:p>
            <a:pPr lvl="1" algn="just"/>
            <a:r>
              <a:rPr lang="ru-RU" sz="1600" i="1" dirty="0" smtClean="0"/>
              <a:t>Страны понимают, что перед ними стоят схожие вызовы, и находят решения во время мероприятий Сообщества по внутреннему аудиту;</a:t>
            </a:r>
          </a:p>
          <a:p>
            <a:pPr lvl="1" algn="just"/>
            <a:r>
              <a:rPr lang="ru-RU" sz="1600" i="1" dirty="0"/>
              <a:t>Продукты Сообщества по внутреннему </a:t>
            </a:r>
            <a:r>
              <a:rPr lang="ru-RU" sz="1600" i="1" dirty="0" smtClean="0"/>
              <a:t>аудиту, такие как практические примеры, используются для разработки учебных программ в разных странах;</a:t>
            </a:r>
          </a:p>
          <a:p>
            <a:pPr lvl="1" algn="just"/>
            <a:r>
              <a:rPr lang="ru-RU" sz="1600" i="1" dirty="0" smtClean="0"/>
              <a:t>Сообщество по внутреннему аудиту дает возможность ознакомиться с опытом других стран и адаптировать этот опыт;</a:t>
            </a:r>
          </a:p>
          <a:p>
            <a:pPr lvl="1" algn="just"/>
            <a:r>
              <a:rPr lang="ru-RU" sz="1600" i="1" dirty="0" smtClean="0"/>
              <a:t>Сочетание практикующих специалистов и ведущих экспертов в области представляет собой великолепную возможность для обучения и доступ к информации и знаниям о самых передовых практиках.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33400" y="1066799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КАК МЫ СОБИРАЕМ ДОБАВЛЕННУЮ СТОИМОСТЬ СООБЩЕСТВА ПО ВНУТРЕННЕМУ АУДИТУ?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66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762000" y="762000"/>
            <a:ext cx="8001000" cy="1066800"/>
          </a:xfrm>
        </p:spPr>
        <p:txBody>
          <a:bodyPr>
            <a:noAutofit/>
          </a:bodyPr>
          <a:lstStyle/>
          <a:p>
            <a:pPr eaLnBrk="1" hangingPunct="1"/>
            <a:r>
              <a:rPr lang="ru-RU" sz="3200" b="1" dirty="0" smtClean="0">
                <a:solidFill>
                  <a:srgbClr val="002060"/>
                </a:solidFill>
              </a:rPr>
              <a:t>РОЛИ ЛИДЕРОВ ВО ВРЕМЯ МЕРОПРИЯТИЙ СООБЩЕСТВА ПО ВНУТРЕННЕМУ АУДИТУ</a:t>
            </a:r>
          </a:p>
        </p:txBody>
      </p:sp>
      <p:pic>
        <p:nvPicPr>
          <p:cNvPr id="13315" name="Рисунок 11" descr="pempal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115888"/>
            <a:ext cx="1789112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990600" y="2255838"/>
            <a:ext cx="7924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sz="2600" b="1" u="sng" dirty="0" smtClean="0">
                <a:solidFill>
                  <a:schemeClr val="tx2"/>
                </a:solidFill>
              </a:rPr>
              <a:t>Сторонние посланники:</a:t>
            </a:r>
            <a:r>
              <a:rPr lang="ru-RU" sz="2600" dirty="0" smtClean="0">
                <a:solidFill>
                  <a:schemeClr val="tx2"/>
                </a:solidFill>
              </a:rPr>
              <a:t> готовят коммюнике или резолюцию</a:t>
            </a:r>
          </a:p>
          <a:p>
            <a:pPr marL="457200" indent="-457200" eaLnBrk="0" hangingPunct="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sz="2600" b="1" u="sng" dirty="0" smtClean="0">
                <a:solidFill>
                  <a:schemeClr val="tx2"/>
                </a:solidFill>
              </a:rPr>
              <a:t>Критические друзья:</a:t>
            </a:r>
            <a:r>
              <a:rPr lang="ru-RU" sz="2600" dirty="0" smtClean="0">
                <a:solidFill>
                  <a:schemeClr val="tx2"/>
                </a:solidFill>
              </a:rPr>
              <a:t> идентифицируют и слабые места и сообщают о них</a:t>
            </a:r>
          </a:p>
          <a:p>
            <a:pPr marL="457200" indent="-457200" eaLnBrk="0" hangingPunct="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sz="2600" b="1" u="sng" dirty="0" smtClean="0">
                <a:solidFill>
                  <a:schemeClr val="tx2"/>
                </a:solidFill>
              </a:rPr>
              <a:t>Детективы ценности:</a:t>
            </a:r>
            <a:r>
              <a:rPr lang="ru-RU" sz="2600" dirty="0" smtClean="0">
                <a:solidFill>
                  <a:schemeClr val="tx2"/>
                </a:solidFill>
              </a:rPr>
              <a:t>  изучают созданные ценности</a:t>
            </a:r>
          </a:p>
          <a:p>
            <a:pPr marL="457200" indent="-457200" eaLnBrk="0" hangingPunct="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sz="2600" b="1" u="sng" dirty="0" smtClean="0">
                <a:solidFill>
                  <a:schemeClr val="tx2"/>
                </a:solidFill>
              </a:rPr>
              <a:t>Активисты повестки дня:</a:t>
            </a:r>
            <a:r>
              <a:rPr lang="ru-RU" sz="2600" dirty="0" smtClean="0">
                <a:solidFill>
                  <a:schemeClr val="tx2"/>
                </a:solidFill>
              </a:rPr>
              <a:t> идентифицируют новые темы</a:t>
            </a:r>
          </a:p>
          <a:p>
            <a:pPr marL="457200" indent="-457200" eaLnBrk="0" hangingPunct="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sz="2600" b="1" u="sng" dirty="0" smtClean="0">
                <a:solidFill>
                  <a:schemeClr val="tx2"/>
                </a:solidFill>
              </a:rPr>
              <a:t>Социальные репортеры:</a:t>
            </a:r>
            <a:r>
              <a:rPr lang="ru-RU" sz="2600" dirty="0" smtClean="0">
                <a:solidFill>
                  <a:schemeClr val="tx2"/>
                </a:solidFill>
              </a:rPr>
              <a:t> собирают воспоминания о культурно развлекательных мероприятиях</a:t>
            </a:r>
          </a:p>
        </p:txBody>
      </p:sp>
    </p:spTree>
    <p:extLst>
      <p:ext uri="{BB962C8B-B14F-4D97-AF65-F5344CB8AC3E}">
        <p14:creationId xmlns:p14="http://schemas.microsoft.com/office/powerpoint/2010/main" val="221480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ím 1"/>
          <p:cNvSpPr>
            <a:spLocks noGrp="1"/>
          </p:cNvSpPr>
          <p:nvPr>
            <p:ph type="title"/>
          </p:nvPr>
        </p:nvSpPr>
        <p:spPr>
          <a:xfrm>
            <a:off x="1603375" y="4797425"/>
            <a:ext cx="2552700" cy="476250"/>
          </a:xfrm>
        </p:spPr>
        <p:txBody>
          <a:bodyPr>
            <a:normAutofit fontScale="90000"/>
          </a:bodyPr>
          <a:lstStyle/>
          <a:p>
            <a:r>
              <a:rPr lang="ru-RU" altLang="en-US" sz="4000" b="1" dirty="0" smtClean="0">
                <a:solidFill>
                  <a:schemeClr val="accent2"/>
                </a:solidFill>
                <a:latin typeface="Bodoni MT Condensed" panose="02070606080606020203" pitchFamily="18" charset="0"/>
              </a:rPr>
              <a:t>Хорватия</a:t>
            </a:r>
          </a:p>
        </p:txBody>
      </p:sp>
      <p:pic>
        <p:nvPicPr>
          <p:cNvPr id="25603" name="Tartalom hely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849102">
            <a:off x="5418931" y="2516982"/>
            <a:ext cx="3870325" cy="2579688"/>
          </a:xfrm>
        </p:spPr>
      </p:pic>
      <p:pic>
        <p:nvPicPr>
          <p:cNvPr id="25604" name="Picture 2" descr="File:Flag of Croatia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33375"/>
            <a:ext cx="302577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zövegdoboz 7"/>
          <p:cNvSpPr txBox="1"/>
          <p:nvPr/>
        </p:nvSpPr>
        <p:spPr>
          <a:xfrm rot="21293865">
            <a:off x="6369050" y="5537200"/>
            <a:ext cx="2503488" cy="83026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bg1"/>
                </a:solidFill>
                <a:latin typeface="Bodoni MT Condensed" pitchFamily="18" charset="0"/>
              </a:rPr>
              <a:t>Льерка Црнкович</a:t>
            </a:r>
          </a:p>
        </p:txBody>
      </p:sp>
      <p:sp>
        <p:nvSpPr>
          <p:cNvPr id="25606" name="Tartalom helye 2"/>
          <p:cNvSpPr txBox="1">
            <a:spLocks/>
          </p:cNvSpPr>
          <p:nvPr/>
        </p:nvSpPr>
        <p:spPr bwMode="auto">
          <a:xfrm>
            <a:off x="107950" y="355600"/>
            <a:ext cx="5543550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800"/>
              </a:spcBef>
              <a:buFont typeface="Wingdings" panose="05000000000000000000" pitchFamily="2" charset="2"/>
              <a:buChar char="ü"/>
            </a:pPr>
            <a:r>
              <a:rPr lang="ru-RU" altLang="en-US" sz="2400" b="1" dirty="0">
                <a:latin typeface="Arial Narrow" panose="020B0606020202030204" pitchFamily="34" charset="0"/>
                <a:cs typeface="AngsanaUPC" panose="02020603050405020304" pitchFamily="18" charset="-34"/>
              </a:rPr>
              <a:t>Работа в Pempal позволяет нам встречаться  с нашими коллегами из различных стран – самой большой ценностью для меня является предоставленная возможность обмениваться информацией, узнавать о самых свежих наработках</a:t>
            </a:r>
          </a:p>
          <a:p>
            <a:pPr eaLnBrk="1" hangingPunct="1">
              <a:spcBef>
                <a:spcPts val="800"/>
              </a:spcBef>
              <a:buFont typeface="Wingdings" panose="05000000000000000000" pitchFamily="2" charset="2"/>
              <a:buChar char="ü"/>
            </a:pPr>
            <a:r>
              <a:rPr lang="ru-RU" altLang="en-US" sz="2400" b="1" dirty="0">
                <a:latin typeface="Arial Narrow" panose="020B0606020202030204" pitchFamily="34" charset="0"/>
                <a:cs typeface="AngsanaUPC" panose="02020603050405020304" pitchFamily="18" charset="-34"/>
              </a:rPr>
              <a:t>Иногда даже более ценными оказываются неформальные контакты с нашими коллегами – мы можем общаться с ними во время заседаний Pempal</a:t>
            </a:r>
          </a:p>
          <a:p>
            <a:pPr eaLnBrk="1" hangingPunct="1">
              <a:spcBef>
                <a:spcPts val="800"/>
              </a:spcBef>
              <a:buFont typeface="Wingdings" panose="05000000000000000000" pitchFamily="2" charset="2"/>
              <a:buChar char="ü"/>
            </a:pPr>
            <a:endParaRPr lang="ru-RU" altLang="en-US" sz="2400" b="1" dirty="0">
              <a:latin typeface="Arial Narrow" panose="020B0606020202030204" pitchFamily="34" charset="0"/>
              <a:cs typeface="AngsanaUPC" panose="02020603050405020304" pitchFamily="18" charset="-34"/>
            </a:endParaRPr>
          </a:p>
        </p:txBody>
      </p:sp>
      <p:pic>
        <p:nvPicPr>
          <p:cNvPr id="7" name="Рисунок 51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77"/>
          <a:stretch>
            <a:fillRect/>
          </a:stretch>
        </p:blipFill>
        <p:spPr bwMode="auto">
          <a:xfrm>
            <a:off x="0" y="6324600"/>
            <a:ext cx="9144000" cy="60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717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6" descr="C:\Users\user\Desktop\PEM PAL\Bishkek\Matreials for translation\IMG_20150524_1549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8661">
            <a:off x="6497864" y="2223918"/>
            <a:ext cx="2309360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381001" y="527939"/>
            <a:ext cx="6172200" cy="5872861"/>
          </a:xfrm>
        </p:spPr>
        <p:txBody>
          <a:bodyPr>
            <a:normAutofit fontScale="70000" lnSpcReduction="20000"/>
          </a:bodyPr>
          <a:lstStyle/>
          <a:p>
            <a:pPr marL="0" indent="0">
              <a:buFontTx/>
              <a:buNone/>
              <a:defRPr/>
            </a:pPr>
            <a:r>
              <a:rPr lang="ru-RU" altLang="en-US" sz="3600" i="1" dirty="0">
                <a:latin typeface="Arial Narrow" panose="020B0606020202030204" pitchFamily="34" charset="0"/>
              </a:rPr>
              <a:t>Дорогие друзья из PEMPAL, вы просто звезды! </a:t>
            </a:r>
          </a:p>
          <a:p>
            <a:pPr marL="0" indent="0">
              <a:buFontTx/>
              <a:buNone/>
              <a:defRPr/>
            </a:pPr>
            <a:r>
              <a:rPr lang="ru-RU" altLang="en-US" sz="3600" i="1" dirty="0">
                <a:latin typeface="Arial Narrow" panose="020B0606020202030204" pitchFamily="34" charset="0"/>
              </a:rPr>
              <a:t>Поздравляю вас с проведением такого великолепного мероприятия.  Оно было одним из лучших, среди тех, в которых я принимал участие.  Организация пленарного заседания и качество обсуждений, а также степень вовлеченности были отличными. </a:t>
            </a:r>
          </a:p>
          <a:p>
            <a:pPr marL="0" indent="0">
              <a:buFontTx/>
              <a:buNone/>
              <a:defRPr/>
            </a:pPr>
            <a:r>
              <a:rPr lang="ru-RU" altLang="en-US" sz="3600" i="1" dirty="0">
                <a:latin typeface="Arial Narrow" panose="020B0606020202030204" pitchFamily="34" charset="0"/>
              </a:rPr>
              <a:t>Реально чувствуешь, что люди действительно собрались для того, чтобы поделиться знаниями и учиться, а не просто, чтобы вырваться из своих офисов. Еще одним поразительным аспектом было чувство товарищества среди членов PEMPAL и ощущение того, насколько вам приятно быть друг с другом. </a:t>
            </a:r>
          </a:p>
          <a:p>
            <a:pPr marL="0" indent="0">
              <a:buFontTx/>
              <a:buNone/>
              <a:defRPr/>
            </a:pPr>
            <a:endParaRPr lang="hu-HU" altLang="en-US" sz="4000" b="1" dirty="0" smtClean="0">
              <a:solidFill>
                <a:schemeClr val="accent2"/>
              </a:solidFill>
              <a:latin typeface="Bodoni MT Condensed" panose="02070606080606020203" pitchFamily="18" charset="0"/>
              <a:ea typeface="+mj-ea"/>
              <a:cs typeface="+mj-cs"/>
            </a:endParaRPr>
          </a:p>
          <a:p>
            <a:pPr marL="0" indent="0">
              <a:buFontTx/>
              <a:buNone/>
              <a:defRPr/>
            </a:pPr>
            <a:r>
              <a:rPr lang="ru-RU" altLang="en-US" sz="4000" b="1" dirty="0" smtClean="0">
                <a:solidFill>
                  <a:schemeClr val="accent2"/>
                </a:solidFill>
                <a:latin typeface="Bodoni MT Condensed" panose="02070606080606020203" pitchFamily="18" charset="0"/>
                <a:ea typeface="+mj-ea"/>
                <a:cs typeface="+mj-cs"/>
              </a:rPr>
              <a:t>Южно – Африканская Республика</a:t>
            </a:r>
            <a:endParaRPr lang="ru-RU" altLang="en-US" dirty="0" smtClean="0"/>
          </a:p>
        </p:txBody>
      </p:sp>
      <p:pic>
        <p:nvPicPr>
          <p:cNvPr id="2355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984" y="549274"/>
            <a:ext cx="1869966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/>
          <p:nvPr/>
        </p:nvSpPr>
        <p:spPr>
          <a:xfrm rot="20650252">
            <a:off x="6252471" y="5193042"/>
            <a:ext cx="2503488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en-US" sz="2400" b="1" dirty="0">
                <a:solidFill>
                  <a:schemeClr val="bg1"/>
                </a:solidFill>
                <a:latin typeface="Bodoni MT Condensed" panose="02070606080606020203" pitchFamily="18" charset="0"/>
              </a:rPr>
              <a:t>Беерсон </a:t>
            </a:r>
            <a:r>
              <a:rPr lang="ru-RU" altLang="en-US" sz="2400" b="1" dirty="0" smtClean="0">
                <a:solidFill>
                  <a:schemeClr val="bg1"/>
                </a:solidFill>
                <a:latin typeface="Bodoni MT Condensed" panose="02070606080606020203" pitchFamily="18" charset="0"/>
              </a:rPr>
              <a:t>Бабуджи</a:t>
            </a:r>
            <a:endParaRPr lang="ru-RU" sz="2400" b="1" dirty="0">
              <a:solidFill>
                <a:schemeClr val="bg1"/>
              </a:solidFill>
              <a:latin typeface="Bodoni MT Condensed" pitchFamily="18" charset="0"/>
            </a:endParaRPr>
          </a:p>
        </p:txBody>
      </p:sp>
      <p:pic>
        <p:nvPicPr>
          <p:cNvPr id="6" name="Рисунок 51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77"/>
          <a:stretch>
            <a:fillRect/>
          </a:stretch>
        </p:blipFill>
        <p:spPr bwMode="auto">
          <a:xfrm>
            <a:off x="0" y="6324600"/>
            <a:ext cx="9144000" cy="60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479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10685</TotalTime>
  <Words>2960</Words>
  <Application>Microsoft Office PowerPoint</Application>
  <PresentationFormat>On-screen Show (4:3)</PresentationFormat>
  <Paragraphs>403</Paragraphs>
  <Slides>30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3" baseType="lpstr">
      <vt:lpstr>Arial Unicode MS</vt:lpstr>
      <vt:lpstr>Algerian</vt:lpstr>
      <vt:lpstr>AngsanaUPC</vt:lpstr>
      <vt:lpstr>Arial</vt:lpstr>
      <vt:lpstr>Arial Narrow</vt:lpstr>
      <vt:lpstr>Bodoni MT Condensed</vt:lpstr>
      <vt:lpstr>Calibri</vt:lpstr>
      <vt:lpstr>Sylfaen</vt:lpstr>
      <vt:lpstr>Times New Roman</vt:lpstr>
      <vt:lpstr>Wingdings</vt:lpstr>
      <vt:lpstr>Office Theme</vt:lpstr>
      <vt:lpstr>Worksheet</vt:lpstr>
      <vt:lpstr>Chart</vt:lpstr>
      <vt:lpstr>Практикующее сообщество по внутреннему аудиту</vt:lpstr>
      <vt:lpstr>PowerPoint Presentation</vt:lpstr>
      <vt:lpstr>PowerPoint Presentation</vt:lpstr>
      <vt:lpstr>PowerPoint Presentation</vt:lpstr>
      <vt:lpstr>ХОРОШАЯ ОРГАНИЗАЦИЯ СООБЩЕСТВА … ВЕДЕТ К УСПЕХУ</vt:lpstr>
      <vt:lpstr>КАК МЫ СОБИРАЕМ ДОБАВЛЕННУЮ СТОИМОСТЬ СООБЩЕСТВА ПО ВНУТРЕННЕМУ АУДИТУ?</vt:lpstr>
      <vt:lpstr>РОЛИ ЛИДЕРОВ ВО ВРЕМЯ МЕРОПРИЯТИЙ СООБЩЕСТВА ПО ВНУТРЕННЕМУ АУДИТУ</vt:lpstr>
      <vt:lpstr>Хорватия</vt:lpstr>
      <vt:lpstr>PowerPoint Presentation</vt:lpstr>
      <vt:lpstr>Нидерланды</vt:lpstr>
      <vt:lpstr>PowerPoint Presentation</vt:lpstr>
      <vt:lpstr>КАК МЫ СОБИРАЕМ ДОБАВЛЕННУЮ ЦЕННОСТЬ СООБЩЕСТВА ПО ВНУТРЕННЕМУ АУДИТУ?</vt:lpstr>
      <vt:lpstr>ВОЗДЕЙСТВИЕ СООБЩЕСТВА ПО ВНУТРЕННЕМУ АУДИТУ по темам</vt:lpstr>
      <vt:lpstr>ВОЗДЕЙСТВИЕ СООБЩЕСТВА ПО ВНУТРЕННЕМУ АУДИТУ: ДО И ПОСЛЕ</vt:lpstr>
      <vt:lpstr>РАБОЧИЕ ГРУППЫ ПОМОГАЮТ</vt:lpstr>
      <vt:lpstr>МЕРОПРИЯТИЯ</vt:lpstr>
      <vt:lpstr>PowerPoint Presentation</vt:lpstr>
      <vt:lpstr>PowerPoint Presentation</vt:lpstr>
      <vt:lpstr>Цель 1: ПРИОРИТЕТЫ В ОБЛАСТИ УПРАВЛЕНИЯ ГОСУДАРСТВЕННЫМИ ФИНАНСАМИ ПРАВИТЕЛЬСТВ СТРАН ЧЛЕНОВ РАССМАТРИВАЮТСЯ НА ПЛАТФОРМЕ СЕТИ УГФ</vt:lpstr>
      <vt:lpstr>Цель 1: ПРИОРИТЕТЫ В ОБЛАСТИ УПРАВЛЕНИЯ ГОСУДАРСТВЕННЫМИ ФИНАНСАМИ ПРАВИТЕЛЬСТВ СТРАН ЧЛЕНОВ РАССМАТРИВАЮТСЯ НА ПЛАТФОРМЕ СЕТИ УГФ</vt:lpstr>
      <vt:lpstr>PowerPoint Presentation</vt:lpstr>
      <vt:lpstr>Цель 2: ЧЛЕНАМ ПРЕДОСТАВЛЯЮТСЯ КАЧЕСТВЕННЫЕ РЕСУРСЫ И УСЛУГИ СЕТИ, ПОДДЕРЖИВАЮЩИЕ НАДЛЕЖАЩИЕ ПРАКТИКИ УГФ. (1)</vt:lpstr>
      <vt:lpstr>PowerPoint Presentation</vt:lpstr>
      <vt:lpstr> Цель 3: СОЗДАЕТСЯ И ПОДДЕРЖИВАЕТСЯ ФИНАНСОВО ЖИЗНЕСПОСОБНАЯ СЕТЬ ПРОФЕССИОНАЛОВ В ОБЛАСТИ УПРАВЛЕНИЯ ГОСУДАРСТВЕННЫМИ ФИНАНСАМИ, ГЛАВНОЙ ЦЕЛЬЮ КОТОРЫХ ЯВЛЯЕТСЯ УСОВЕРШЕНСТВОВАНИЕ ПРАКТИК УГФ  (1)</vt:lpstr>
      <vt:lpstr>PowerPoint Presentation</vt:lpstr>
      <vt:lpstr>Цель 4: ПОВЫШАЕТСЯ ОСВЕДОМЛЕННОСТЬ ВЫСШИХ УРОВНЕЙ ПРАВИТЕЛЬСТВА И ПОЛИТИЧЕСКОГО УРОВНЯ В ОТНОШЕНИИ ПРЕИМУЩЕСТВ И ЦЕННОСТИ УЧАСТИЯ В СЕТИ  PEMPAL</vt:lpstr>
      <vt:lpstr>СТРАТЕГИЧЕСКИЕ ЦЕЛИ СООБЩЕСТВА ПО ВНУТРЕННЕМУ АУДИТУ НА 2015 - 2017 гг.</vt:lpstr>
      <vt:lpstr>СТРАТЕГИЧЕСКИЕ ПРИОРИТЕТЫ СООБЩЕСТВА ПО ВНУТРЕННЕМУ АУДИТУ НА 2015 - 2017 гг.</vt:lpstr>
      <vt:lpstr>PowerPoint Presentation</vt:lpstr>
      <vt:lpstr>PowerPoint Presentation</vt:lpstr>
    </vt:vector>
  </TitlesOfParts>
  <Company>CEF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 presentation to PEMPAL Strategy MTR</dc:title>
  <dc:creator>Deanna Aubrey</dc:creator>
  <cp:keywords>Mid-term Review of PEMPAL Strategy</cp:keywords>
  <cp:lastModifiedBy>Ksenia Galantsova</cp:lastModifiedBy>
  <cp:revision>694</cp:revision>
  <cp:lastPrinted>2015-05-05T07:28:06Z</cp:lastPrinted>
  <dcterms:created xsi:type="dcterms:W3CDTF">2012-02-13T09:14:10Z</dcterms:created>
  <dcterms:modified xsi:type="dcterms:W3CDTF">2015-07-20T11:17:06Z</dcterms:modified>
  <cp:category>PEMPAL Strategy review</cp:category>
</cp:coreProperties>
</file>