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6" r:id="rId9"/>
    <p:sldId id="265" r:id="rId10"/>
    <p:sldId id="264" r:id="rId11"/>
    <p:sldId id="262" r:id="rId12"/>
    <p:sldId id="263" r:id="rId13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82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D87F9-1A52-4766-8EAF-E2A681B2218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97888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BB253-A8AA-4D85-8D29-66ED02E201D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41704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90B73-C449-462F-9844-09E4D9C2C00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97063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A5170-106A-46BA-86F3-EB4E5EE3D9A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337939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B5F99-B9AC-4FE7-86D6-4E8211F5F3D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3738973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CB288-7384-4B0A-82FE-7F47487B5AB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61349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876B4-F414-41E0-86B6-CC0E5984AF5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5743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28B20-5B94-4405-A70E-9EC37A6462F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39344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514CF-6A01-4EAD-B4ED-B58D1D5D500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37297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E4519-B850-481A-9B28-E6F08AC5CB7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88173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C31E7-7FEA-4BDE-A3D7-B4B1CFEF2AE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70964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A672466-8F57-4ADD-B594-CCFACEEECD3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7" r:id="rId4"/>
    <p:sldLayoutId id="2147483783" r:id="rId5"/>
    <p:sldLayoutId id="2147483778" r:id="rId6"/>
    <p:sldLayoutId id="2147483784" r:id="rId7"/>
    <p:sldLayoutId id="2147483785" r:id="rId8"/>
    <p:sldLayoutId id="2147483786" r:id="rId9"/>
    <p:sldLayoutId id="2147483779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.belchev@minfin.b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838200"/>
            <a:ext cx="8229600" cy="25146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bg-BG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bg-BG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Model of </a:t>
            </a:r>
            <a:r>
              <a:rPr lang="bg-BG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Risk</a:t>
            </a:r>
            <a:r>
              <a:rPr lang="bg-BG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bg-BG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Assessment</a:t>
            </a:r>
            <a:r>
              <a:rPr lang="bg-BG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bg-BG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</a:t>
            </a:r>
            <a:r>
              <a:rPr lang="bg-BG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Bulgaria</a:t>
            </a:r>
            <a:b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IA – Public sector</a:t>
            </a:r>
            <a:endParaRPr lang="bg-BG" b="1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67400" y="5334000"/>
            <a:ext cx="2801938" cy="974725"/>
          </a:xfrm>
        </p:spPr>
        <p:txBody>
          <a:bodyPr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Stefan Belchev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Internal Audit Director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1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Bulgarian MoF</a:t>
            </a:r>
            <a:endParaRPr lang="bg-BG" sz="16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62000" y="5562600"/>
            <a:ext cx="2209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Sofia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18 April 2012</a:t>
            </a:r>
            <a:endParaRPr lang="bg-BG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WHO?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MoF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– CAE/9 internal auditors</a:t>
            </a:r>
          </a:p>
          <a:p>
            <a:endParaRPr lang="en-US" dirty="0"/>
          </a:p>
          <a:p>
            <a:r>
              <a:rPr lang="en-US" dirty="0" smtClean="0"/>
              <a:t>Whole PS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– 247 IAU/479 internal auditors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Ongoing monitoring</a:t>
            </a:r>
            <a:endParaRPr lang="bg-BG" smtClean="0"/>
          </a:p>
        </p:txBody>
      </p:sp>
      <p:pic>
        <p:nvPicPr>
          <p:cNvPr id="204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1752600"/>
            <a:ext cx="6477000" cy="4267200"/>
          </a:xfrm>
          <a:ln>
            <a:solidFill>
              <a:srgbClr val="FFC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THANK YOU!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QUESTIONS?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STEFAN BELCHEV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Tel. +359 2 9859 5251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>s.belchev@minfin.bg</a:t>
            </a:r>
            <a:endParaRPr lang="en-US" sz="2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IA - Risk assessment </a:t>
            </a:r>
            <a:endParaRPr lang="bg-BG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2286000"/>
            <a:ext cx="8001000" cy="3733800"/>
          </a:xfrm>
        </p:spPr>
        <p:txBody>
          <a:bodyPr/>
          <a:lstStyle/>
          <a:p>
            <a:r>
              <a:rPr lang="en-US" sz="2800" smtClean="0"/>
              <a:t>Why?</a:t>
            </a:r>
          </a:p>
          <a:p>
            <a:r>
              <a:rPr lang="en-US" sz="2800" smtClean="0"/>
              <a:t>When?</a:t>
            </a:r>
          </a:p>
          <a:p>
            <a:r>
              <a:rPr lang="en-US" sz="2800" smtClean="0"/>
              <a:t>How?</a:t>
            </a:r>
          </a:p>
          <a:p>
            <a:r>
              <a:rPr lang="en-US" sz="2800" smtClean="0"/>
              <a:t>Who?</a:t>
            </a:r>
            <a:endParaRPr lang="bg-BG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Why?</a:t>
            </a:r>
            <a:endParaRPr lang="bg-BG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2133600"/>
            <a:ext cx="8001000" cy="3886200"/>
          </a:xfrm>
        </p:spPr>
        <p:txBody>
          <a:bodyPr/>
          <a:lstStyle/>
          <a:p>
            <a:r>
              <a:rPr lang="en-US" sz="2800" dirty="0" smtClean="0"/>
              <a:t>Law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art.32</a:t>
            </a:r>
          </a:p>
          <a:p>
            <a:r>
              <a:rPr lang="en-US" sz="2800" dirty="0" smtClean="0"/>
              <a:t>Standards 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dirty="0" smtClean="0"/>
              <a:t>– 201 - Planning</a:t>
            </a:r>
          </a:p>
          <a:p>
            <a:r>
              <a:rPr lang="en-US" sz="2800" dirty="0" smtClean="0"/>
              <a:t>IA Manual</a:t>
            </a:r>
          </a:p>
          <a:p>
            <a:r>
              <a:rPr lang="en-US" sz="2800" dirty="0" err="1" smtClean="0"/>
              <a:t>MoF</a:t>
            </a:r>
            <a:r>
              <a:rPr lang="en-US" sz="2800" dirty="0" smtClean="0"/>
              <a:t> IA Charter and Internal rules</a:t>
            </a:r>
          </a:p>
          <a:p>
            <a:endParaRPr lang="bg-BG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When?</a:t>
            </a:r>
            <a:endParaRPr lang="bg-BG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2209800"/>
            <a:ext cx="8001000" cy="3810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2800" dirty="0" smtClean="0"/>
              <a:t>Annual base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 smtClean="0"/>
              <a:t>	- November/December every year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8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sz="2800" dirty="0" smtClean="0"/>
              <a:t>Single audit engagement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 smtClean="0"/>
              <a:t>    - On planning stage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bg-BG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How? (</a:t>
            </a:r>
            <a:r>
              <a:rPr lang="en-US" i="1" smtClean="0"/>
              <a:t>Annual base</a:t>
            </a:r>
            <a:r>
              <a:rPr lang="en-US" smtClean="0"/>
              <a:t>)</a:t>
            </a:r>
            <a:endParaRPr lang="bg-BG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981200"/>
            <a:ext cx="7891462" cy="4419600"/>
          </a:xfrm>
        </p:spPr>
        <p:txBody>
          <a:bodyPr/>
          <a:lstStyle/>
          <a:p>
            <a:r>
              <a:rPr lang="en-US" sz="2800" smtClean="0"/>
              <a:t>Setting the risk factors</a:t>
            </a:r>
            <a:r>
              <a:rPr lang="bg-BG" sz="2800" smtClean="0"/>
              <a:t>;</a:t>
            </a:r>
          </a:p>
          <a:p>
            <a:r>
              <a:rPr lang="en-US" sz="2800" smtClean="0"/>
              <a:t>Defining of scale for risk assessing of each factor</a:t>
            </a:r>
            <a:r>
              <a:rPr lang="bg-BG" sz="2800" smtClean="0"/>
              <a:t>;</a:t>
            </a:r>
          </a:p>
          <a:p>
            <a:r>
              <a:rPr lang="en-US" sz="2800" smtClean="0"/>
              <a:t>Defining of weight of each factor</a:t>
            </a:r>
            <a:r>
              <a:rPr lang="bg-BG" sz="2800" smtClean="0"/>
              <a:t>;</a:t>
            </a:r>
          </a:p>
          <a:p>
            <a:r>
              <a:rPr lang="en-US" sz="2800" smtClean="0"/>
              <a:t>Assessing of every unit/process/activity of audit universe</a:t>
            </a:r>
            <a:r>
              <a:rPr lang="bg-BG" sz="2800" smtClean="0"/>
              <a:t>;</a:t>
            </a:r>
          </a:p>
          <a:p>
            <a:r>
              <a:rPr lang="en-US" sz="2800" smtClean="0"/>
              <a:t>Prioritize the most risky unit/process/activity</a:t>
            </a:r>
            <a:endParaRPr lang="bg-BG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Self - assessment</a:t>
            </a:r>
            <a:endParaRPr lang="bg-BG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75" y="228600"/>
            <a:ext cx="3616325" cy="523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3733800" cy="507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Regular annual questionnaire</a:t>
            </a:r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19238" y="1674813"/>
            <a:ext cx="6257925" cy="4284662"/>
          </a:xfrm>
          <a:ln>
            <a:solidFill>
              <a:srgbClr val="FFC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Annual risk assessing</a:t>
            </a:r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662113"/>
            <a:ext cx="8686800" cy="4310062"/>
          </a:xfrm>
          <a:ln w="2857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16388" name="Line 1449"/>
          <p:cNvSpPr>
            <a:spLocks noChangeShapeType="1"/>
          </p:cNvSpPr>
          <p:nvPr/>
        </p:nvSpPr>
        <p:spPr bwMode="auto">
          <a:xfrm>
            <a:off x="1130300" y="79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6389" name="Line 1458"/>
          <p:cNvSpPr>
            <a:spLocks noChangeShapeType="1"/>
          </p:cNvSpPr>
          <p:nvPr/>
        </p:nvSpPr>
        <p:spPr bwMode="auto">
          <a:xfrm>
            <a:off x="1130300" y="-236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264525" cy="1216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How? (</a:t>
            </a:r>
            <a:r>
              <a:rPr lang="en-US" i="1" smtClean="0"/>
              <a:t>Single audit engagement</a:t>
            </a:r>
            <a:r>
              <a:rPr lang="en-US" smtClean="0"/>
              <a:t>)</a:t>
            </a:r>
            <a:endParaRPr lang="bg-BG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981200"/>
            <a:ext cx="7891462" cy="4419600"/>
          </a:xfrm>
        </p:spPr>
        <p:txBody>
          <a:bodyPr/>
          <a:lstStyle/>
          <a:p>
            <a:r>
              <a:rPr lang="en-US" sz="2800" smtClean="0"/>
              <a:t>Activity/Process understanding </a:t>
            </a:r>
            <a:r>
              <a:rPr lang="bg-BG" sz="2800" smtClean="0"/>
              <a:t>;</a:t>
            </a:r>
          </a:p>
          <a:p>
            <a:r>
              <a:rPr lang="en-US" sz="2800" smtClean="0"/>
              <a:t>Defining of risks</a:t>
            </a:r>
            <a:r>
              <a:rPr lang="bg-BG" sz="2800" smtClean="0"/>
              <a:t>;</a:t>
            </a:r>
          </a:p>
          <a:p>
            <a:r>
              <a:rPr lang="en-US" sz="2800" smtClean="0"/>
              <a:t>Assessing and measuring of risks</a:t>
            </a:r>
            <a:r>
              <a:rPr lang="bg-BG" sz="2800" smtClean="0"/>
              <a:t>;</a:t>
            </a:r>
          </a:p>
          <a:p>
            <a:r>
              <a:rPr lang="en-US" sz="2800" smtClean="0"/>
              <a:t>Identifying and assessing controls  </a:t>
            </a:r>
            <a:r>
              <a:rPr lang="bg-BG" sz="2800" smtClean="0"/>
              <a:t>;</a:t>
            </a:r>
          </a:p>
          <a:p>
            <a:r>
              <a:rPr lang="en-US" sz="2800" smtClean="0"/>
              <a:t>Specific audit objectives and audit plan and program</a:t>
            </a:r>
            <a:endParaRPr lang="bg-BG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339</TotalTime>
  <Words>133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 Model of Risk Assessment in Bulgaria   IA – Public sector</vt:lpstr>
      <vt:lpstr>IA - Risk assessment </vt:lpstr>
      <vt:lpstr>Why?</vt:lpstr>
      <vt:lpstr>When?</vt:lpstr>
      <vt:lpstr>How? (Annual base)</vt:lpstr>
      <vt:lpstr>Self - assessment</vt:lpstr>
      <vt:lpstr>Regular annual questionnaire</vt:lpstr>
      <vt:lpstr>Annual risk assessing</vt:lpstr>
      <vt:lpstr>How? (Single audit engagement)</vt:lpstr>
      <vt:lpstr>WHO?</vt:lpstr>
      <vt:lpstr>Ongoing monitoring</vt:lpstr>
      <vt:lpstr>THANK YOU!</vt:lpstr>
    </vt:vector>
  </TitlesOfParts>
  <Company>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in Bulgaria   (experience from the internal audit in public sector)</dc:title>
  <dc:creator>sd</dc:creator>
  <cp:lastModifiedBy>Ziva Lautar</cp:lastModifiedBy>
  <cp:revision>19</cp:revision>
  <dcterms:created xsi:type="dcterms:W3CDTF">2012-04-15T14:58:16Z</dcterms:created>
  <dcterms:modified xsi:type="dcterms:W3CDTF">2012-04-26T07:39:14Z</dcterms:modified>
</cp:coreProperties>
</file>