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1"/>
  </p:notesMasterIdLst>
  <p:sldIdLst>
    <p:sldId id="256" r:id="rId2"/>
    <p:sldId id="257" r:id="rId3"/>
    <p:sldId id="266" r:id="rId4"/>
    <p:sldId id="258" r:id="rId5"/>
    <p:sldId id="259" r:id="rId6"/>
    <p:sldId id="260" r:id="rId7"/>
    <p:sldId id="263" r:id="rId8"/>
    <p:sldId id="261" r:id="rId9"/>
    <p:sldId id="262" r:id="rId10"/>
  </p:sldIdLst>
  <p:sldSz cx="9144000" cy="6858000" type="screen4x3"/>
  <p:notesSz cx="6858000" cy="9144000"/>
  <p:defaultTextStyle>
    <a:defPPr rtl="0"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37" autoAdjust="0"/>
    <p:restoredTop sz="94615" autoAdjust="0"/>
  </p:normalViewPr>
  <p:slideViewPr>
    <p:cSldViewPr>
      <p:cViewPr>
        <p:scale>
          <a:sx n="80" d="100"/>
          <a:sy n="80" d="100"/>
        </p:scale>
        <p:origin x="-2886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ru-RU" smtClean="0"/>
              <a:t>12.10.2015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US"/>
              <a:t>Образец текста</a:t>
            </a:r>
          </a:p>
          <a:p>
            <a:pPr lvl="1" rtl="0"/>
            <a:r>
              <a:rPr lang="en-US"/>
              <a:t>Второй уровень</a:t>
            </a:r>
          </a:p>
          <a:p>
            <a:pPr lvl="2" rtl="0"/>
            <a:r>
              <a:rPr lang="en-US"/>
              <a:t>Третий уровень</a:t>
            </a:r>
          </a:p>
          <a:p>
            <a:pPr lvl="3" rtl="0"/>
            <a:r>
              <a:rPr lang="en-US"/>
              <a:t>Четвертый уровень</a:t>
            </a:r>
          </a:p>
          <a:p>
            <a:pPr lvl="4" rtl="0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66278F73-B6EF-4382-A841-D266974598AB}" type="slidenum">
              <a:rPr lang="ru-RU" smtClean="0"/>
              <a:pPr rt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000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6278F73-B6EF-4382-A841-D266974598AB}" type="slidenum">
              <a:rPr lang="ru-RU" smtClean="0"/>
              <a:pPr rtl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909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moves to a new budget classification and introduces a new PFMIS.</a:t>
            </a:r>
            <a:endParaRPr lang="ru-RU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6278F73-B6EF-4382-A841-D266974598AB}" type="slidenum">
              <a:rPr lang="ru-RU" smtClean="0"/>
              <a:pPr rtl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461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6278F73-B6EF-4382-A841-D266974598AB}" type="slidenum">
              <a:rPr lang="ru-RU" smtClean="0"/>
              <a:pPr rtl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6278F73-B6EF-4382-A841-D266974598AB}" type="slidenum">
              <a:rPr lang="ru-RU" smtClean="0"/>
              <a:pPr rtl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6278F73-B6EF-4382-A841-D266974598AB}" type="slidenum">
              <a:rPr lang="ru-RU" smtClean="0"/>
              <a:pPr rtl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29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6278F73-B6EF-4382-A841-D266974598AB}" type="slidenum">
              <a:rPr lang="ru-RU" smtClean="0"/>
              <a:pPr rtl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6278F73-B6EF-4382-A841-D266974598AB}" type="slidenum">
              <a:rPr lang="ru-RU" smtClean="0"/>
              <a:pPr rtl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6278F73-B6EF-4382-A841-D266974598AB}" type="slidenum">
              <a:rPr lang="ru-RU" smtClean="0"/>
              <a:pPr rtl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>
            <a:normAutofit/>
          </a:bodyPr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66278F73-B6EF-4382-A841-D266974598AB}" type="slidenum">
              <a:rPr lang="ru-RU" smtClean="0"/>
              <a:pPr rtl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rtlCol="0" anchor="b"/>
          <a:lstStyle>
            <a:lvl1pPr algn="l" rtl="0"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en-US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 rtlCol="0"/>
          <a:lstStyle>
            <a:lvl1pPr marL="64008" indent="0" algn="l" rtl="0">
              <a:buNone/>
              <a:defRPr sz="2400">
                <a:solidFill>
                  <a:schemeClr val="tx2"/>
                </a:solidFill>
              </a:defRPr>
            </a:lvl1pPr>
            <a:lvl2pPr marL="457200" indent="0" algn="ctr" rtl="0">
              <a:buNone/>
            </a:lvl2pPr>
            <a:lvl3pPr marL="914400" indent="0" algn="ctr" rtl="0">
              <a:buNone/>
            </a:lvl3pPr>
            <a:lvl4pPr marL="1371600" indent="0" algn="ctr" rtl="0">
              <a:buNone/>
            </a:lvl4pPr>
            <a:lvl5pPr marL="1828800" indent="0" algn="ctr" rtl="0">
              <a:buNone/>
            </a:lvl5pPr>
            <a:lvl6pPr marL="2286000" indent="0" algn="ctr" rtl="0">
              <a:buNone/>
            </a:lvl6pPr>
            <a:lvl7pPr marL="2743200" indent="0" algn="ctr" rtl="0">
              <a:buNone/>
            </a:lvl7pPr>
            <a:lvl8pPr marL="3200400" indent="0" algn="ctr" rtl="0">
              <a:buNone/>
            </a:lvl8pPr>
            <a:lvl9pPr marL="3657600" indent="0" algn="ctr" rtl="0">
              <a:buNone/>
            </a:lvl9pPr>
          </a:lstStyle>
          <a:p>
            <a:pPr rtl="0"/>
            <a:r>
              <a:rPr lang="en-US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 rtlCol="0"/>
          <a:lstStyle/>
          <a:p>
            <a:pPr rtl="0"/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 rtlCol="0"/>
          <a:lstStyle>
            <a:lvl1pPr algn="l" rtl="0">
              <a:defRPr sz="1800">
                <a:solidFill>
                  <a:schemeClr val="bg1"/>
                </a:solidFill>
              </a:defRPr>
            </a:lvl1pPr>
          </a:lstStyle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en-US"/>
              <a:t>Образец текста</a:t>
            </a:r>
          </a:p>
          <a:p>
            <a:pPr lvl="1" rtl="0" eaLnBrk="1" latinLnBrk="0" hangingPunct="1"/>
            <a:r>
              <a:rPr lang="en-US"/>
              <a:t>Второй уровень</a:t>
            </a:r>
          </a:p>
          <a:p>
            <a:pPr lvl="2" rtl="0" eaLnBrk="1" latinLnBrk="0" hangingPunct="1"/>
            <a:r>
              <a:rPr lang="en-US"/>
              <a:t>Третий уровень</a:t>
            </a:r>
          </a:p>
          <a:p>
            <a:pPr lvl="3" rtl="0" eaLnBrk="1" latinLnBrk="0" hangingPunct="1"/>
            <a:r>
              <a:rPr lang="en-US"/>
              <a:t>Четвертый уровень</a:t>
            </a:r>
          </a:p>
          <a:p>
            <a:pPr lvl="4" rtl="0" eaLnBrk="1" latinLnBrk="0" hangingPunct="1"/>
            <a:r>
              <a:rPr lang="en-US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 rtlCol="0"/>
          <a:lstStyle/>
          <a:p>
            <a:pPr rtl="0"/>
            <a:r>
              <a:rPr lang="en-US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 rtlCol="0"/>
          <a:lstStyle/>
          <a:p>
            <a:pPr lvl="0" rtl="0" eaLnBrk="1" latinLnBrk="0" hangingPunct="1"/>
            <a:r>
              <a:rPr lang="en-US"/>
              <a:t>Образец текста</a:t>
            </a:r>
          </a:p>
          <a:p>
            <a:pPr lvl="1" rtl="0" eaLnBrk="1" latinLnBrk="0" hangingPunct="1"/>
            <a:r>
              <a:rPr lang="en-US"/>
              <a:t>Второй уровень</a:t>
            </a:r>
          </a:p>
          <a:p>
            <a:pPr lvl="2" rtl="0" eaLnBrk="1" latinLnBrk="0" hangingPunct="1"/>
            <a:r>
              <a:rPr lang="en-US"/>
              <a:t>Третий уровень</a:t>
            </a:r>
          </a:p>
          <a:p>
            <a:pPr lvl="3" rtl="0" eaLnBrk="1" latinLnBrk="0" hangingPunct="1"/>
            <a:r>
              <a:rPr lang="en-US"/>
              <a:t>Четвертый уровень</a:t>
            </a:r>
          </a:p>
          <a:p>
            <a:pPr lvl="4" rtl="0" eaLnBrk="1" latinLnBrk="0" hangingPunct="1"/>
            <a:r>
              <a:rPr lang="en-US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en-US"/>
              <a:t>Образец текста</a:t>
            </a:r>
          </a:p>
          <a:p>
            <a:pPr lvl="1" rtl="0" eaLnBrk="1" latinLnBrk="0" hangingPunct="1"/>
            <a:r>
              <a:rPr lang="en-US"/>
              <a:t>Второй уровень</a:t>
            </a:r>
          </a:p>
          <a:p>
            <a:pPr lvl="2" rtl="0" eaLnBrk="1" latinLnBrk="0" hangingPunct="1"/>
            <a:r>
              <a:rPr lang="en-US"/>
              <a:t>Третий уровень</a:t>
            </a:r>
          </a:p>
          <a:p>
            <a:pPr lvl="3" rtl="0" eaLnBrk="1" latinLnBrk="0" hangingPunct="1"/>
            <a:r>
              <a:rPr lang="en-US"/>
              <a:t>Четвертый уровень</a:t>
            </a:r>
          </a:p>
          <a:p>
            <a:pPr lvl="4" rtl="0" eaLnBrk="1" latinLnBrk="0" hangingPunct="1"/>
            <a:r>
              <a:rPr lang="en-US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rtlCol="0" anchor="b">
            <a:noAutofit/>
          </a:bodyPr>
          <a:lstStyle>
            <a:lvl1pPr algn="l" rtl="0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pPr rtl="0"/>
            <a:r>
              <a:rPr lang="en-US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rtlCol="0" anchor="t"/>
          <a:lstStyle>
            <a:lvl1pPr marL="45720" indent="0" algn="l" rtl="0">
              <a:buNone/>
              <a:defRPr sz="2100" b="0">
                <a:solidFill>
                  <a:schemeClr val="tx2"/>
                </a:solidFill>
              </a:defRPr>
            </a:lvl1pPr>
            <a:lvl2pPr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 rtlCol="0"/>
          <a:lstStyle>
            <a:lvl1pPr algn="l" rtl="0">
              <a:defRPr sz="2000"/>
            </a:lvl1pPr>
            <a:lvl2pPr algn="l" rtl="0">
              <a:defRPr sz="1900"/>
            </a:lvl2pPr>
            <a:lvl3pPr algn="l" rtl="0">
              <a:defRPr sz="1800"/>
            </a:lvl3pPr>
            <a:lvl4pPr algn="l" rtl="0">
              <a:defRPr sz="1800"/>
            </a:lvl4pPr>
            <a:lvl5pPr algn="l" rtl="0">
              <a:defRPr sz="1800"/>
            </a:lvl5pPr>
          </a:lstStyle>
          <a:p>
            <a:pPr lvl="0" rtl="0" eaLnBrk="1" latinLnBrk="0" hangingPunct="1"/>
            <a:r>
              <a:rPr lang="en-US"/>
              <a:t>Образец текста</a:t>
            </a:r>
          </a:p>
          <a:p>
            <a:pPr lvl="1" rtl="0" eaLnBrk="1" latinLnBrk="0" hangingPunct="1"/>
            <a:r>
              <a:rPr lang="en-US"/>
              <a:t>Второй уровень</a:t>
            </a:r>
          </a:p>
          <a:p>
            <a:pPr lvl="2" rtl="0" eaLnBrk="1" latinLnBrk="0" hangingPunct="1"/>
            <a:r>
              <a:rPr lang="en-US"/>
              <a:t>Третий уровень</a:t>
            </a:r>
          </a:p>
          <a:p>
            <a:pPr lvl="3" rtl="0" eaLnBrk="1" latinLnBrk="0" hangingPunct="1"/>
            <a:r>
              <a:rPr lang="en-US"/>
              <a:t>Четвертый уровень</a:t>
            </a:r>
          </a:p>
          <a:p>
            <a:pPr lvl="4" rtl="0" eaLnBrk="1" latinLnBrk="0" hangingPunct="1"/>
            <a:r>
              <a:rPr lang="en-US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 rtlCol="0"/>
          <a:lstStyle>
            <a:lvl1pPr algn="l" rtl="0">
              <a:defRPr sz="2000"/>
            </a:lvl1pPr>
            <a:lvl2pPr algn="l" rtl="0">
              <a:defRPr sz="1900"/>
            </a:lvl2pPr>
            <a:lvl3pPr algn="l" rtl="0">
              <a:defRPr sz="1800"/>
            </a:lvl3pPr>
            <a:lvl4pPr algn="l" rtl="0">
              <a:defRPr sz="1800"/>
            </a:lvl4pPr>
            <a:lvl5pPr algn="l" rtl="0">
              <a:defRPr sz="1800"/>
            </a:lvl5pPr>
          </a:lstStyle>
          <a:p>
            <a:pPr lvl="0" rtl="0" eaLnBrk="1" latinLnBrk="0" hangingPunct="1"/>
            <a:r>
              <a:rPr lang="en-US"/>
              <a:t>Образец текста</a:t>
            </a:r>
          </a:p>
          <a:p>
            <a:pPr lvl="1" rtl="0" eaLnBrk="1" latinLnBrk="0" hangingPunct="1"/>
            <a:r>
              <a:rPr lang="en-US"/>
              <a:t>Второй уровень</a:t>
            </a:r>
          </a:p>
          <a:p>
            <a:pPr lvl="2" rtl="0" eaLnBrk="1" latinLnBrk="0" hangingPunct="1"/>
            <a:r>
              <a:rPr lang="en-US"/>
              <a:t>Третий уровень</a:t>
            </a:r>
          </a:p>
          <a:p>
            <a:pPr lvl="3" rtl="0" eaLnBrk="1" latinLnBrk="0" hangingPunct="1"/>
            <a:r>
              <a:rPr lang="en-US"/>
              <a:t>Четвертый уровень</a:t>
            </a:r>
          </a:p>
          <a:p>
            <a:pPr lvl="4" rtl="0" eaLnBrk="1" latinLnBrk="0" hangingPunct="1"/>
            <a:r>
              <a:rPr lang="en-US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rtlCol="0" anchor="ctr"/>
          <a:lstStyle>
            <a:lvl1pPr algn="l" rtl="0">
              <a:defRPr sz="4000" b="0" i="0" cap="none" baseline="0"/>
            </a:lvl1pPr>
          </a:lstStyle>
          <a:p>
            <a:pPr rtl="0"/>
            <a:r>
              <a:rPr lang="en-US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 algn="l" rtl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 algn="l" rtl="0">
              <a:buNone/>
              <a:defRPr sz="2000" b="1"/>
            </a:lvl2pPr>
            <a:lvl3pPr algn="l" rtl="0">
              <a:buNone/>
              <a:defRPr sz="1800" b="1"/>
            </a:lvl3pPr>
            <a:lvl4pPr algn="l" rtl="0">
              <a:buNone/>
              <a:defRPr sz="1600" b="1"/>
            </a:lvl4pPr>
            <a:lvl5pPr algn="l" rtl="0">
              <a:buNone/>
              <a:defRPr sz="1600" b="1"/>
            </a:lvl5pPr>
          </a:lstStyle>
          <a:p>
            <a:pPr lvl="0" rtl="0" eaLnBrk="1" latinLnBrk="0" hangingPunct="1"/>
            <a:r>
              <a:rPr lang="en-US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 algn="l" rtl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 algn="l" rtl="0">
              <a:buNone/>
              <a:defRPr sz="2000" b="1"/>
            </a:lvl2pPr>
            <a:lvl3pPr algn="l" rtl="0">
              <a:buNone/>
              <a:defRPr sz="1800" b="1"/>
            </a:lvl3pPr>
            <a:lvl4pPr algn="l" rtl="0">
              <a:buNone/>
              <a:defRPr sz="1600" b="1"/>
            </a:lvl4pPr>
            <a:lvl5pPr algn="l" rtl="0">
              <a:buNone/>
              <a:defRPr sz="1600" b="1"/>
            </a:lvl5pPr>
          </a:lstStyle>
          <a:p>
            <a:pPr lvl="0" rtl="0" eaLnBrk="1" latinLnBrk="0" hangingPunct="1"/>
            <a:r>
              <a:rPr lang="en-US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 rtlCol="0"/>
          <a:lstStyle>
            <a:lvl1pPr algn="l" rtl="0">
              <a:defRPr sz="20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</a:lstStyle>
          <a:p>
            <a:pPr lvl="0" rtl="0" eaLnBrk="1" latinLnBrk="0" hangingPunct="1"/>
            <a:r>
              <a:rPr lang="en-US"/>
              <a:t>Образец текста</a:t>
            </a:r>
          </a:p>
          <a:p>
            <a:pPr lvl="1" rtl="0" eaLnBrk="1" latinLnBrk="0" hangingPunct="1"/>
            <a:r>
              <a:rPr lang="en-US"/>
              <a:t>Второй уровень</a:t>
            </a:r>
          </a:p>
          <a:p>
            <a:pPr lvl="2" rtl="0" eaLnBrk="1" latinLnBrk="0" hangingPunct="1"/>
            <a:r>
              <a:rPr lang="en-US"/>
              <a:t>Третий уровень</a:t>
            </a:r>
          </a:p>
          <a:p>
            <a:pPr lvl="3" rtl="0" eaLnBrk="1" latinLnBrk="0" hangingPunct="1"/>
            <a:r>
              <a:rPr lang="en-US"/>
              <a:t>Четвертый уровень</a:t>
            </a:r>
          </a:p>
          <a:p>
            <a:pPr lvl="4" rtl="0" eaLnBrk="1" latinLnBrk="0" hangingPunct="1"/>
            <a:r>
              <a:rPr lang="en-US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 rtlCol="0"/>
          <a:lstStyle>
            <a:lvl1pPr algn="l" rtl="0">
              <a:defRPr sz="20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</a:lstStyle>
          <a:p>
            <a:pPr lvl="0" rtl="0" eaLnBrk="1" latinLnBrk="0" hangingPunct="1"/>
            <a:r>
              <a:rPr lang="en-US"/>
              <a:t>Образец текста</a:t>
            </a:r>
          </a:p>
          <a:p>
            <a:pPr lvl="1" rtl="0" eaLnBrk="1" latinLnBrk="0" hangingPunct="1"/>
            <a:r>
              <a:rPr lang="en-US"/>
              <a:t>Второй уровень</a:t>
            </a:r>
          </a:p>
          <a:p>
            <a:pPr lvl="2" rtl="0" eaLnBrk="1" latinLnBrk="0" hangingPunct="1"/>
            <a:r>
              <a:rPr lang="en-US"/>
              <a:t>Третий уровень</a:t>
            </a:r>
          </a:p>
          <a:p>
            <a:pPr lvl="3" rtl="0" eaLnBrk="1" latinLnBrk="0" hangingPunct="1"/>
            <a:r>
              <a:rPr lang="en-US"/>
              <a:t>Четвертый уровень</a:t>
            </a:r>
          </a:p>
          <a:p>
            <a:pPr lvl="4" rtl="0" eaLnBrk="1" latinLnBrk="0" hangingPunct="1"/>
            <a:r>
              <a:rPr lang="en-US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rtlCol="0" anchor="ctr"/>
          <a:lstStyle>
            <a:lvl1pPr algn="l" rtl="0">
              <a:defRPr sz="4000"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 rtlCol="0"/>
          <a:lstStyle/>
          <a:p>
            <a:pPr rtl="0"/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rtlCol="0" anchor="b"/>
          <a:lstStyle>
            <a:lvl1pPr algn="l" rtl="0">
              <a:buNone/>
              <a:defRPr sz="1800" b="1"/>
            </a:lvl1pPr>
          </a:lstStyle>
          <a:p>
            <a:pPr rtl="0"/>
            <a:r>
              <a:rPr lang="en-US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 rtlCol="0"/>
          <a:lstStyle>
            <a:lvl1pPr marL="9144" indent="0" algn="l" rtl="0">
              <a:buNone/>
              <a:defRPr sz="1400"/>
            </a:lvl1pPr>
            <a:lvl2pPr algn="l" rtl="0">
              <a:buNone/>
              <a:defRPr sz="1200"/>
            </a:lvl2pPr>
            <a:lvl3pPr algn="l" rtl="0">
              <a:buNone/>
              <a:defRPr sz="1000"/>
            </a:lvl3pPr>
            <a:lvl4pPr algn="l" rtl="0">
              <a:buNone/>
              <a:defRPr sz="900"/>
            </a:lvl4pPr>
            <a:lvl5pPr algn="l" rtl="0">
              <a:buNone/>
              <a:defRPr sz="900"/>
            </a:lvl5pPr>
          </a:lstStyle>
          <a:p>
            <a:pPr lvl="0" rtl="0" eaLnBrk="1" latinLnBrk="0" hangingPunct="1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 rtlCol="0"/>
          <a:lstStyle>
            <a:lvl1pPr algn="l" rtl="0">
              <a:defRPr sz="3200"/>
            </a:lvl1pPr>
            <a:lvl2pPr algn="l" rtl="0">
              <a:defRPr sz="2800"/>
            </a:lvl2pPr>
            <a:lvl3pPr algn="l" rtl="0">
              <a:defRPr sz="2400"/>
            </a:lvl3pPr>
            <a:lvl4pPr algn="l" rtl="0">
              <a:defRPr sz="2000"/>
            </a:lvl4pPr>
            <a:lvl5pPr algn="l" rtl="0">
              <a:defRPr sz="2000"/>
            </a:lvl5pPr>
          </a:lstStyle>
          <a:p>
            <a:pPr lvl="0" rtl="0" eaLnBrk="1" latinLnBrk="0" hangingPunct="1"/>
            <a:r>
              <a:rPr lang="en-US"/>
              <a:t>Образец текста</a:t>
            </a:r>
          </a:p>
          <a:p>
            <a:pPr lvl="1" rtl="0" eaLnBrk="1" latinLnBrk="0" hangingPunct="1"/>
            <a:r>
              <a:rPr lang="en-US"/>
              <a:t>Второй уровень</a:t>
            </a:r>
          </a:p>
          <a:p>
            <a:pPr lvl="2" rtl="0" eaLnBrk="1" latinLnBrk="0" hangingPunct="1"/>
            <a:r>
              <a:rPr lang="en-US"/>
              <a:t>Третий уровень</a:t>
            </a:r>
          </a:p>
          <a:p>
            <a:pPr lvl="3" rtl="0" eaLnBrk="1" latinLnBrk="0" hangingPunct="1"/>
            <a:r>
              <a:rPr lang="en-US"/>
              <a:t>Четвертый уровень</a:t>
            </a:r>
          </a:p>
          <a:p>
            <a:pPr lvl="4" rtl="0" eaLnBrk="1" latinLnBrk="0" hangingPunct="1"/>
            <a:r>
              <a:rPr lang="en-US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rtlCol="0" anchor="t"/>
          <a:lstStyle>
            <a:lvl1pPr algn="ctr" rtl="0">
              <a:buNone/>
              <a:defRPr sz="2000" b="1"/>
            </a:lvl1pPr>
          </a:lstStyle>
          <a:p>
            <a:pPr rtl="0"/>
            <a:r>
              <a:rPr lang="en-US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/>
          <a:lstStyle>
            <a:lvl1pPr marL="0" indent="0" algn="l" rtl="0">
              <a:buNone/>
              <a:defRPr sz="3200"/>
            </a:lvl1pPr>
          </a:lstStyle>
          <a:p>
            <a:pPr rtl="0"/>
            <a:r>
              <a:rPr lang="en-US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rtlCol="0" anchor="t"/>
          <a:lstStyle>
            <a:lvl1pPr marL="0" indent="0" algn="l" rtl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 algn="l" rtl="0">
              <a:buFontTx/>
              <a:buNone/>
              <a:defRPr sz="1200"/>
            </a:lvl2pPr>
            <a:lvl3pPr algn="l" rtl="0">
              <a:buFontTx/>
              <a:buNone/>
              <a:defRPr sz="1000"/>
            </a:lvl3pPr>
            <a:lvl4pPr algn="l" rtl="0">
              <a:buFontTx/>
              <a:buNone/>
              <a:defRPr sz="900"/>
            </a:lvl4pPr>
            <a:lvl5pPr algn="l" rtl="0">
              <a:buFontTx/>
              <a:buNone/>
              <a:defRPr sz="900"/>
            </a:lvl5pPr>
          </a:lstStyle>
          <a:p>
            <a:pPr lvl="0" rtl="0" eaLnBrk="1" latinLnBrk="0" hangingPunct="1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rtl="0"/>
            <a:r>
              <a:rPr lang="en-US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en-US"/>
              <a:t>Образец текста</a:t>
            </a:r>
          </a:p>
          <a:p>
            <a:pPr lvl="1" rtl="0" eaLnBrk="1" latinLnBrk="0" hangingPunct="1"/>
            <a:r>
              <a:rPr lang="en-US"/>
              <a:t>Второй уровень</a:t>
            </a:r>
          </a:p>
          <a:p>
            <a:pPr lvl="2" rtl="0" eaLnBrk="1" latinLnBrk="0" hangingPunct="1"/>
            <a:r>
              <a:rPr lang="en-US"/>
              <a:t>Третий уровень</a:t>
            </a:r>
          </a:p>
          <a:p>
            <a:pPr lvl="3" rtl="0" eaLnBrk="1" latinLnBrk="0" hangingPunct="1"/>
            <a:r>
              <a:rPr lang="en-US"/>
              <a:t>Четвертый уровень</a:t>
            </a:r>
          </a:p>
          <a:p>
            <a:pPr lvl="4" rtl="0" eaLnBrk="1" latinLnBrk="0" hangingPunct="1"/>
            <a:r>
              <a:rPr lang="en-US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rtlCol="0"/>
          <a:lstStyle>
            <a:lvl1pPr algn="l" rtl="0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US" smtClean="0"/>
              <a:t>10/12/2015</a:t>
            </a: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rtlCol="0"/>
          <a:lstStyle>
            <a:lvl1pPr algn="l" rtl="0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rtlCol="0" anchor="b"/>
          <a:lstStyle>
            <a:lvl1pPr algn="l" rtl="0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rtl="0"/>
            <a:fld id="{B6F15528-21DE-4FAA-801E-634DDDAF4B2B}" type="slidenum">
              <a:rPr lang="en-US" smtClean="0"/>
              <a:pPr rtl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f.gov.md/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8001000" cy="2914651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en-US"/>
              <a:t>Public Finance Management Information System,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/>
              <a:t>The Republic of Moldova model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7848600" cy="2133600"/>
          </a:xfrm>
        </p:spPr>
        <p:txBody>
          <a:bodyPr rtlCol="0">
            <a:normAutofit/>
          </a:bodyPr>
          <a:lstStyle/>
          <a:p>
            <a:pPr rtl="0"/>
            <a:r>
              <a:rPr lang="en-US"/>
              <a:t>Elena Saharnyan,  </a:t>
            </a:r>
          </a:p>
          <a:p>
            <a:pPr rtl="0"/>
            <a:r>
              <a:rPr lang="en-US"/>
              <a:t>Director of the State Enterprise ‘Fintehinform’</a:t>
            </a:r>
          </a:p>
          <a:p>
            <a:pPr rtl="0"/>
            <a:r>
              <a:rPr lang="en-US"/>
              <a:t> October 6, 2015 </a:t>
            </a:r>
            <a:endParaRPr lang="ru-RU" dirty="0"/>
          </a:p>
        </p:txBody>
      </p:sp>
      <p:pic>
        <p:nvPicPr>
          <p:cNvPr id="4" name="Picture 2" descr="Stema Moldovei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4876800"/>
            <a:ext cx="2514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715962"/>
          </a:xfrm>
        </p:spPr>
        <p:txBody>
          <a:bodyPr rtlCol="0">
            <a:noAutofit/>
          </a:bodyPr>
          <a:lstStyle/>
          <a:p>
            <a:pPr algn="ctr" rtl="0"/>
            <a:r>
              <a:rPr lang="en-US" sz="2400" b="1"/>
              <a:t>Public Finance Management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en-US" sz="2400" b="1"/>
              <a:t>Information System of MoF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 rtlCol="0">
            <a:normAutofit fontScale="77500" lnSpcReduction="20000"/>
          </a:bodyPr>
          <a:lstStyle/>
          <a:p>
            <a:pPr rtl="0"/>
            <a:endParaRPr lang="ru-RU" dirty="0" smtClean="0"/>
          </a:p>
          <a:p>
            <a:pPr rtl="0"/>
            <a:r>
              <a:rPr lang="en-US" sz="2600" b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1996 </a:t>
            </a:r>
            <a:r>
              <a:rPr lang="en-US">
                <a:latin typeface="+mj-lt"/>
              </a:rPr>
              <a:t>- the first Treasury process was automated.</a:t>
            </a:r>
          </a:p>
          <a:p>
            <a:pPr rtl="0">
              <a:buNone/>
            </a:pPr>
            <a:endParaRPr lang="ru-RU" dirty="0" smtClean="0">
              <a:latin typeface="+mj-lt"/>
            </a:endParaRPr>
          </a:p>
          <a:p>
            <a:pPr rtl="0"/>
            <a:r>
              <a:rPr lang="en-US">
                <a:latin typeface="+mj-lt"/>
              </a:rPr>
              <a:t>PFMIS supports all stages of the budget process:</a:t>
            </a:r>
          </a:p>
          <a:p>
            <a:pPr lvl="1" rtl="0">
              <a:buFont typeface="Wingdings" pitchFamily="2" charset="2"/>
              <a:buChar char="q"/>
            </a:pPr>
            <a:r>
              <a:rPr lang="en-US">
                <a:latin typeface="+mj-lt"/>
              </a:rPr>
              <a:t>Budget development and approval;</a:t>
            </a:r>
          </a:p>
          <a:p>
            <a:pPr lvl="1" rtl="0">
              <a:buFont typeface="Wingdings" pitchFamily="2" charset="2"/>
              <a:buChar char="q"/>
            </a:pPr>
            <a:r>
              <a:rPr lang="en-US">
                <a:latin typeface="+mj-lt"/>
              </a:rPr>
              <a:t>Budget execution (management of budgetary allocations, accounting of legal commitments, revenue recognition, and payments);</a:t>
            </a:r>
          </a:p>
          <a:p>
            <a:pPr lvl="1" rtl="0">
              <a:buFont typeface="Wingdings" pitchFamily="2" charset="2"/>
              <a:buChar char="q"/>
            </a:pPr>
            <a:r>
              <a:rPr lang="en-US">
                <a:latin typeface="+mj-lt"/>
              </a:rPr>
              <a:t>Accounting and reporting;</a:t>
            </a:r>
          </a:p>
          <a:p>
            <a:pPr lvl="1" rtl="0">
              <a:buFont typeface="Wingdings" pitchFamily="2" charset="2"/>
              <a:buChar char="q"/>
            </a:pPr>
            <a:r>
              <a:rPr lang="en-US">
                <a:latin typeface="+mj-lt"/>
              </a:rPr>
              <a:t>Collection of financial/non-financial reporting.</a:t>
            </a:r>
          </a:p>
          <a:p>
            <a:pPr rtl="0"/>
            <a:endParaRPr lang="ru-RU" dirty="0" smtClean="0">
              <a:latin typeface="+mj-lt"/>
            </a:endParaRPr>
          </a:p>
          <a:p>
            <a:pPr rtl="0"/>
            <a:r>
              <a:rPr lang="en-US">
                <a:latin typeface="+mj-lt"/>
              </a:rPr>
              <a:t>PFMIS was implemented as a set of interacting subsystems (adapted commercial packages and in-house solutions)</a:t>
            </a:r>
          </a:p>
          <a:p>
            <a:pPr rtl="0"/>
            <a:endParaRPr lang="ru-RU" dirty="0" smtClean="0">
              <a:latin typeface="+mj-lt"/>
            </a:endParaRPr>
          </a:p>
          <a:p>
            <a:pPr rtl="0"/>
            <a:r>
              <a:rPr lang="en-US">
                <a:latin typeface="+mj-lt"/>
              </a:rPr>
              <a:t>The system users are: </a:t>
            </a:r>
          </a:p>
          <a:p>
            <a:pPr lvl="1" rtl="0">
              <a:buFont typeface="Wingdings" pitchFamily="2" charset="2"/>
              <a:buChar char="q"/>
            </a:pPr>
            <a:r>
              <a:rPr lang="en-US">
                <a:latin typeface="+mj-lt"/>
              </a:rPr>
              <a:t>MoF and Treasury (450 users);</a:t>
            </a:r>
          </a:p>
          <a:p>
            <a:pPr lvl="1" rtl="0">
              <a:buFont typeface="Wingdings" pitchFamily="2" charset="2"/>
              <a:buChar char="q"/>
            </a:pPr>
            <a:r>
              <a:rPr lang="en-US">
                <a:latin typeface="+mj-lt"/>
              </a:rPr>
              <a:t>Central and local authorities (6,300 users).</a:t>
            </a:r>
          </a:p>
          <a:p>
            <a:pPr rtl="0">
              <a:buNone/>
            </a:pPr>
            <a:endParaRPr lang="ru-RU" dirty="0" smtClean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225" y="609600"/>
            <a:ext cx="8229600" cy="448994"/>
          </a:xfrm>
        </p:spPr>
        <p:txBody>
          <a:bodyPr rtlCol="0">
            <a:noAutofit/>
          </a:bodyPr>
          <a:lstStyle/>
          <a:p>
            <a:pPr rtl="0"/>
            <a:r>
              <a:rPr lang="en-US" sz="2800" b="1"/>
              <a:t>MoF PFMIS architecture:</a:t>
            </a:r>
            <a:endParaRPr lang="en-US" sz="28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3</a:t>
            </a:fld>
            <a:endParaRPr lang="en-US"/>
          </a:p>
        </p:txBody>
      </p:sp>
      <p:sp>
        <p:nvSpPr>
          <p:cNvPr id="4" name="Rectangle 33"/>
          <p:cNvSpPr>
            <a:spLocks noChangeArrowheads="1"/>
          </p:cNvSpPr>
          <p:nvPr/>
        </p:nvSpPr>
        <p:spPr bwMode="auto">
          <a:xfrm>
            <a:off x="2324894" y="2751273"/>
            <a:ext cx="1903413" cy="4030527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r" rtl="0">
              <a:buFontTx/>
              <a:buNone/>
              <a:defRPr/>
            </a:pPr>
            <a:endParaRPr lang="ro-RO" sz="1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1116013" y="4932363"/>
            <a:ext cx="0" cy="863600"/>
          </a:xfrm>
          <a:prstGeom prst="line">
            <a:avLst/>
          </a:prstGeom>
          <a:ln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rtl="0"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>
            <a:off x="4245841" y="5918200"/>
            <a:ext cx="588818" cy="0"/>
          </a:xfrm>
          <a:prstGeom prst="line">
            <a:avLst/>
          </a:prstGeom>
          <a:ln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rtl="0"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730375" y="1743075"/>
            <a:ext cx="752475" cy="0"/>
          </a:xfrm>
          <a:prstGeom prst="line">
            <a:avLst/>
          </a:prstGeom>
          <a:ln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rtl="0"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5453075" y="1716074"/>
            <a:ext cx="833437" cy="1588"/>
          </a:xfrm>
          <a:prstGeom prst="line">
            <a:avLst/>
          </a:prstGeom>
          <a:ln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rtl="0"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467498" y="2197100"/>
            <a:ext cx="139065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rtlCol="0"/>
          <a:lstStyle/>
          <a:p>
            <a:pPr algn="ctr" rtl="0" eaLnBrk="0" hangingPunct="0">
              <a:buFont typeface="Symbol" pitchFamily="18" charset="2"/>
              <a:buNone/>
            </a:pPr>
            <a:r>
              <a:rPr lang="en-US" sz="1200" dirty="0">
                <a:latin typeface="Arial" charset="0"/>
              </a:rPr>
              <a:t>Terminals</a:t>
            </a:r>
          </a:p>
          <a:p>
            <a:pPr algn="ctr" rtl="0" eaLnBrk="0" hangingPunct="0">
              <a:buFont typeface="Symbol" pitchFamily="18" charset="2"/>
              <a:buNone/>
            </a:pPr>
            <a:endParaRPr lang="en-US" sz="1200" dirty="0" smtClean="0">
              <a:latin typeface="Arial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592388" y="2438400"/>
            <a:ext cx="1398587" cy="258763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lIns="18000" tIns="10800" rIns="18000" bIns="10800" rtlCol="0"/>
          <a:lstStyle/>
          <a:p>
            <a:pPr algn="ctr" rtl="0" eaLnBrk="0" hangingPunct="0">
              <a:buFontTx/>
              <a:buNone/>
            </a:pPr>
            <a:r>
              <a:rPr lang="en-US" sz="1200">
                <a:solidFill>
                  <a:srgbClr val="FFFF66"/>
                </a:solidFill>
                <a:latin typeface="Arial" charset="0"/>
              </a:rPr>
              <a:t>Centrul Sistemului</a:t>
            </a:r>
            <a:endParaRPr lang="tr-TR" sz="1200" dirty="0">
              <a:solidFill>
                <a:srgbClr val="FFFF66"/>
              </a:solidFill>
              <a:latin typeface="Arial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555875" y="2130425"/>
            <a:ext cx="156845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rtlCol="0"/>
          <a:lstStyle/>
          <a:p>
            <a:pPr algn="ctr" rtl="0" eaLnBrk="0" hangingPunct="0">
              <a:buFontTx/>
              <a:buNone/>
            </a:pPr>
            <a:r>
              <a:rPr lang="en-US" sz="1200">
                <a:solidFill>
                  <a:schemeClr val="tx1"/>
                </a:solidFill>
                <a:latin typeface="Arial" charset="0"/>
              </a:rPr>
              <a:t>Servere de Aplicaţii</a:t>
            </a:r>
            <a:endParaRPr lang="tr-TR" sz="12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2" name="Picture 13" descr="dbs_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2650" y="1371600"/>
            <a:ext cx="5810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4" descr="dbs_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4765" y="1571237"/>
            <a:ext cx="327995" cy="531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5" descr="dbs_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7852" y="1571237"/>
            <a:ext cx="327995" cy="531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6" descr="desk_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92478" y="1457007"/>
            <a:ext cx="702615" cy="676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7" descr="dbs_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3640" y="1571237"/>
            <a:ext cx="327995" cy="531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Line 18"/>
          <p:cNvSpPr>
            <a:spLocks noChangeShapeType="1"/>
          </p:cNvSpPr>
          <p:nvPr/>
        </p:nvSpPr>
        <p:spPr bwMode="auto">
          <a:xfrm flipH="1" flipV="1">
            <a:off x="4339937" y="3505200"/>
            <a:ext cx="2470727" cy="1588"/>
          </a:xfrm>
          <a:prstGeom prst="line">
            <a:avLst/>
          </a:prstGeom>
          <a:ln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rtl="0"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 flipV="1">
            <a:off x="5826125" y="2557463"/>
            <a:ext cx="2179638" cy="0"/>
          </a:xfrm>
          <a:prstGeom prst="line">
            <a:avLst/>
          </a:prstGeom>
          <a:ln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rtl="0"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6791353" y="2438400"/>
            <a:ext cx="903288" cy="207963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</p:spPr>
        <p:txBody>
          <a:bodyPr lIns="18000" tIns="10800" rIns="18000" bIns="10800" rtlCol="0"/>
          <a:lstStyle/>
          <a:p>
            <a:pPr algn="ctr" rtl="0" eaLnBrk="0" hangingPunct="0">
              <a:buFontTx/>
              <a:buNone/>
            </a:pPr>
            <a:r>
              <a:rPr lang="en-US" sz="1200">
                <a:solidFill>
                  <a:srgbClr val="FFFF66"/>
                </a:solidFill>
                <a:latin typeface="Arial" charset="0"/>
              </a:rPr>
              <a:t>Users</a:t>
            </a:r>
            <a:endParaRPr lang="tr-TR" sz="1200" dirty="0">
              <a:solidFill>
                <a:srgbClr val="FFFF66"/>
              </a:solidFill>
              <a:latin typeface="Arial" charset="0"/>
            </a:endParaRP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flipV="1">
            <a:off x="1484834" y="3429000"/>
            <a:ext cx="740675" cy="11113"/>
          </a:xfrm>
          <a:prstGeom prst="line">
            <a:avLst/>
          </a:prstGeom>
          <a:ln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rtl="0"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 flipV="1">
            <a:off x="1484627" y="6084888"/>
            <a:ext cx="774070" cy="0"/>
          </a:xfrm>
          <a:prstGeom prst="line">
            <a:avLst/>
          </a:prstGeom>
          <a:ln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rtl="0"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2" name="Rectangle 27"/>
          <p:cNvSpPr>
            <a:spLocks noChangeArrowheads="1"/>
          </p:cNvSpPr>
          <p:nvPr/>
        </p:nvSpPr>
        <p:spPr bwMode="auto">
          <a:xfrm>
            <a:off x="2496026" y="3227389"/>
            <a:ext cx="1561149" cy="38417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rtl="0">
              <a:lnSpc>
                <a:spcPct val="80000"/>
              </a:lnSpc>
              <a:buClr>
                <a:schemeClr val="accent2"/>
              </a:buClr>
              <a:defRPr/>
            </a:pPr>
            <a:r>
              <a:rPr lang="en-US" sz="1000">
                <a:solidFill>
                  <a:srgbClr val="003366"/>
                </a:solidFill>
                <a:cs typeface="Arial" charset="0"/>
              </a:rPr>
              <a:t> Budget development and approval</a:t>
            </a:r>
            <a:endParaRPr lang="ro-RO" sz="1000" dirty="0">
              <a:solidFill>
                <a:srgbClr val="003366"/>
              </a:solidFill>
              <a:cs typeface="Arial" charset="0"/>
            </a:endParaRPr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 rot="-5400000">
            <a:off x="3781426" y="5173665"/>
            <a:ext cx="2624136" cy="423862"/>
          </a:xfrm>
          <a:prstGeom prst="rect">
            <a:avLst/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rtl="0">
              <a:buFontTx/>
              <a:buNone/>
            </a:pPr>
            <a:r>
              <a:rPr lang="en-US" sz="1200">
                <a:solidFill>
                  <a:srgbClr val="0070C0"/>
                </a:solidFill>
                <a:latin typeface="Arial" charset="0"/>
              </a:rPr>
              <a:t>Web Portal</a:t>
            </a:r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2813050" y="3038475"/>
            <a:ext cx="9715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rtl="0">
              <a:buFontTx/>
              <a:buNone/>
              <a:defRPr/>
            </a:pPr>
            <a:r>
              <a:rPr lang="en-US" sz="1000" b="1">
                <a:solidFill>
                  <a:srgbClr val="0070C0"/>
                </a:solidFill>
                <a:latin typeface="Arial" charset="0"/>
              </a:rPr>
              <a:t>SIMF/BPS</a:t>
            </a:r>
            <a:endParaRPr lang="en-US" sz="10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5" name="Text Box 34"/>
          <p:cNvSpPr txBox="1">
            <a:spLocks noChangeArrowheads="1"/>
          </p:cNvSpPr>
          <p:nvPr/>
        </p:nvSpPr>
        <p:spPr bwMode="auto">
          <a:xfrm>
            <a:off x="2811485" y="2732435"/>
            <a:ext cx="7788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rtl="0">
              <a:buFontTx/>
              <a:buNone/>
            </a:pPr>
            <a:r>
              <a:rPr lang="en-US" sz="1200">
                <a:latin typeface="Arial" charset="0"/>
              </a:rPr>
              <a:t>PFMIS</a:t>
            </a:r>
          </a:p>
        </p:txBody>
      </p:sp>
      <p:sp>
        <p:nvSpPr>
          <p:cNvPr id="26" name="Line 36"/>
          <p:cNvSpPr>
            <a:spLocks noChangeShapeType="1"/>
          </p:cNvSpPr>
          <p:nvPr/>
        </p:nvSpPr>
        <p:spPr bwMode="auto">
          <a:xfrm flipH="1" flipV="1">
            <a:off x="5413375" y="5897563"/>
            <a:ext cx="1246188" cy="20637"/>
          </a:xfrm>
          <a:prstGeom prst="line">
            <a:avLst/>
          </a:prstGeom>
          <a:ln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rtl="0"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7" name="AutoShape 38"/>
          <p:cNvSpPr>
            <a:spLocks noChangeArrowheads="1"/>
          </p:cNvSpPr>
          <p:nvPr/>
        </p:nvSpPr>
        <p:spPr bwMode="auto">
          <a:xfrm>
            <a:off x="788988" y="3276600"/>
            <a:ext cx="638175" cy="4191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99CCFF"/>
              </a:gs>
              <a:gs pos="100000">
                <a:srgbClr val="475E76"/>
              </a:gs>
            </a:gsLst>
            <a:lin ang="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rtlCol="0"/>
          <a:lstStyle/>
          <a:p>
            <a:pPr algn="r" rtl="0">
              <a:buFontTx/>
              <a:buNone/>
            </a:pPr>
            <a:endParaRPr lang="ro-RO" sz="1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8" name="Text Box 39"/>
          <p:cNvSpPr txBox="1">
            <a:spLocks noChangeArrowheads="1"/>
          </p:cNvSpPr>
          <p:nvPr/>
        </p:nvSpPr>
        <p:spPr bwMode="auto">
          <a:xfrm>
            <a:off x="922338" y="3429000"/>
            <a:ext cx="35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rtlCol="0"/>
          <a:lstStyle/>
          <a:p>
            <a:pPr algn="ctr" rtl="0" eaLnBrk="0" hangingPunct="0">
              <a:buFontTx/>
              <a:buNone/>
            </a:pPr>
            <a:r>
              <a:rPr lang="en-US" sz="1200">
                <a:solidFill>
                  <a:srgbClr val="FFFF66"/>
                </a:solidFill>
                <a:latin typeface="Arial" charset="0"/>
              </a:rPr>
              <a:t>BD</a:t>
            </a:r>
          </a:p>
        </p:txBody>
      </p:sp>
      <p:pic>
        <p:nvPicPr>
          <p:cNvPr id="29" name="Picture 40" descr="desk_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3352800"/>
            <a:ext cx="5270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ctangle 41"/>
          <p:cNvSpPr>
            <a:spLocks noChangeArrowheads="1"/>
          </p:cNvSpPr>
          <p:nvPr/>
        </p:nvSpPr>
        <p:spPr bwMode="auto">
          <a:xfrm>
            <a:off x="6215074" y="4019551"/>
            <a:ext cx="2076450" cy="477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rtl="0">
              <a:buFontTx/>
              <a:buNone/>
            </a:pPr>
            <a:r>
              <a:rPr lang="en-US" sz="1000">
                <a:solidFill>
                  <a:schemeClr val="tx1"/>
                </a:solidFill>
                <a:latin typeface="Arial" charset="0"/>
              </a:rPr>
              <a:t>Ministerul Finantelor, </a:t>
            </a:r>
          </a:p>
          <a:p>
            <a:pPr algn="ctr" rtl="0">
              <a:buFontTx/>
              <a:buNone/>
            </a:pPr>
            <a:r>
              <a:rPr lang="en-US" sz="1000">
                <a:solidFill>
                  <a:schemeClr val="tx1"/>
                </a:solidFill>
                <a:latin typeface="Arial" charset="0"/>
              </a:rPr>
              <a:t>Trezoreria de Stat, </a:t>
            </a:r>
          </a:p>
        </p:txBody>
      </p:sp>
      <p:pic>
        <p:nvPicPr>
          <p:cNvPr id="31" name="Picture 42" descr="desk_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53276" y="5562600"/>
            <a:ext cx="5270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Rectangle 43"/>
          <p:cNvSpPr>
            <a:spLocks noChangeArrowheads="1"/>
          </p:cNvSpPr>
          <p:nvPr/>
        </p:nvSpPr>
        <p:spPr bwMode="auto">
          <a:xfrm>
            <a:off x="6559860" y="6262844"/>
            <a:ext cx="1690688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rtlCol="0" anchor="ctr"/>
          <a:lstStyle/>
          <a:p>
            <a:pPr algn="ctr" rtl="0">
              <a:buFontTx/>
              <a:buNone/>
            </a:pPr>
            <a:r>
              <a:rPr lang="en-US" sz="1000">
                <a:solidFill>
                  <a:schemeClr val="tx1"/>
                </a:solidFill>
                <a:latin typeface="Arial" charset="0"/>
              </a:rPr>
              <a:t>Autoritatilr Publice Centrale</a:t>
            </a:r>
            <a:endParaRPr lang="en-US" sz="1000" dirty="0" smtClean="0">
              <a:solidFill>
                <a:schemeClr val="tx1"/>
              </a:solidFill>
              <a:latin typeface="Arial" charset="0"/>
            </a:endParaRPr>
          </a:p>
          <a:p>
            <a:pPr algn="ctr" rtl="0">
              <a:buFontTx/>
              <a:buNone/>
            </a:pPr>
            <a:r>
              <a:rPr lang="en-US" sz="1000">
                <a:solidFill>
                  <a:schemeClr val="tx1"/>
                </a:solidFill>
                <a:latin typeface="Arial" charset="0"/>
              </a:rPr>
              <a:t>Autorităţile Publice Locale, Instituţiile Publice</a:t>
            </a:r>
            <a:endParaRPr lang="en-US" sz="10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" name="Text Box 44"/>
          <p:cNvSpPr txBox="1">
            <a:spLocks noChangeArrowheads="1"/>
          </p:cNvSpPr>
          <p:nvPr/>
        </p:nvSpPr>
        <p:spPr bwMode="auto">
          <a:xfrm>
            <a:off x="6507179" y="3147219"/>
            <a:ext cx="13716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0" tIns="0" rIns="0" bIns="0" rtlCol="0"/>
          <a:lstStyle/>
          <a:p>
            <a:pPr algn="ctr" rtl="0" eaLnBrk="0" hangingPunct="0">
              <a:buFont typeface="Symbol" pitchFamily="18" charset="2"/>
              <a:buNone/>
            </a:pPr>
            <a:r>
              <a:rPr lang="en-US" sz="1200">
                <a:solidFill>
                  <a:schemeClr val="tx1"/>
                </a:solidFill>
                <a:latin typeface="Arial" charset="0"/>
              </a:rPr>
              <a:t>Acces Intern</a:t>
            </a:r>
            <a:endParaRPr lang="tr-TR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4" name="Text Box 45"/>
          <p:cNvSpPr txBox="1">
            <a:spLocks noChangeArrowheads="1"/>
          </p:cNvSpPr>
          <p:nvPr/>
        </p:nvSpPr>
        <p:spPr bwMode="auto">
          <a:xfrm>
            <a:off x="6616180" y="5257800"/>
            <a:ext cx="1371600" cy="228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lIns="0" tIns="0" rIns="0" bIns="0" rtlCol="0"/>
          <a:lstStyle/>
          <a:p>
            <a:pPr algn="ctr" rtl="0" eaLnBrk="0" hangingPunct="0">
              <a:buFont typeface="Symbol" pitchFamily="18" charset="2"/>
              <a:buNone/>
            </a:pPr>
            <a:r>
              <a:rPr lang="en-US" sz="1200">
                <a:solidFill>
                  <a:schemeClr val="tx1"/>
                </a:solidFill>
                <a:latin typeface="Arial" charset="0"/>
              </a:rPr>
              <a:t>Acces Extern</a:t>
            </a:r>
            <a:endParaRPr lang="tr-TR" sz="12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35" name="Picture 46" descr="dbs_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1565" y="1580762"/>
            <a:ext cx="327995" cy="531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Text Box 47"/>
          <p:cNvSpPr txBox="1">
            <a:spLocks noChangeArrowheads="1"/>
          </p:cNvSpPr>
          <p:nvPr/>
        </p:nvSpPr>
        <p:spPr bwMode="auto">
          <a:xfrm>
            <a:off x="4645025" y="2130425"/>
            <a:ext cx="91440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rtlCol="0"/>
          <a:lstStyle/>
          <a:p>
            <a:pPr algn="ctr" rtl="0" eaLnBrk="0" hangingPunct="0">
              <a:buFontTx/>
              <a:buNone/>
            </a:pPr>
            <a:r>
              <a:rPr lang="en-US" sz="1200" dirty="0">
                <a:solidFill>
                  <a:schemeClr val="tx1"/>
                </a:solidFill>
                <a:latin typeface="Arial" charset="0"/>
              </a:rPr>
              <a:t>Web Server</a:t>
            </a:r>
          </a:p>
        </p:txBody>
      </p:sp>
      <p:sp>
        <p:nvSpPr>
          <p:cNvPr id="37" name="AutoShape 48"/>
          <p:cNvSpPr>
            <a:spLocks noChangeArrowheads="1"/>
          </p:cNvSpPr>
          <p:nvPr/>
        </p:nvSpPr>
        <p:spPr bwMode="auto">
          <a:xfrm>
            <a:off x="755650" y="5829300"/>
            <a:ext cx="638175" cy="4191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99CCFF"/>
              </a:gs>
              <a:gs pos="100000">
                <a:srgbClr val="475E76"/>
              </a:gs>
            </a:gsLst>
            <a:lin ang="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rtlCol="0"/>
          <a:lstStyle/>
          <a:p>
            <a:pPr algn="r" rtl="0">
              <a:buFontTx/>
              <a:buNone/>
            </a:pPr>
            <a:endParaRPr lang="ro-RO" sz="1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" name="Text Box 49"/>
          <p:cNvSpPr txBox="1">
            <a:spLocks noChangeArrowheads="1"/>
          </p:cNvSpPr>
          <p:nvPr/>
        </p:nvSpPr>
        <p:spPr bwMode="auto">
          <a:xfrm>
            <a:off x="901700" y="5973763"/>
            <a:ext cx="35718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rtlCol="0"/>
          <a:lstStyle/>
          <a:p>
            <a:pPr algn="ctr" rtl="0" eaLnBrk="0" hangingPunct="0">
              <a:buFontTx/>
              <a:buNone/>
            </a:pPr>
            <a:r>
              <a:rPr lang="en-US" sz="1200">
                <a:solidFill>
                  <a:srgbClr val="FFFF66"/>
                </a:solidFill>
                <a:latin typeface="Arial" charset="0"/>
              </a:rPr>
              <a:t>BD</a:t>
            </a:r>
          </a:p>
        </p:txBody>
      </p:sp>
      <p:sp>
        <p:nvSpPr>
          <p:cNvPr id="39" name="Line 50"/>
          <p:cNvSpPr>
            <a:spLocks noChangeShapeType="1"/>
          </p:cNvSpPr>
          <p:nvPr/>
        </p:nvSpPr>
        <p:spPr bwMode="auto">
          <a:xfrm flipH="1">
            <a:off x="5410200" y="3781425"/>
            <a:ext cx="1376363" cy="1514475"/>
          </a:xfrm>
          <a:prstGeom prst="line">
            <a:avLst/>
          </a:prstGeom>
          <a:ln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rtl="0"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0" name="Rectangle 51"/>
          <p:cNvSpPr>
            <a:spLocks noChangeArrowheads="1"/>
          </p:cNvSpPr>
          <p:nvPr/>
        </p:nvSpPr>
        <p:spPr bwMode="auto">
          <a:xfrm>
            <a:off x="2416968" y="3005934"/>
            <a:ext cx="1728788" cy="7340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r" rtl="0">
              <a:buFontTx/>
              <a:buNone/>
            </a:pPr>
            <a:endParaRPr lang="ro-RO" sz="1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" name="Line 53"/>
          <p:cNvSpPr>
            <a:spLocks noChangeShapeType="1"/>
          </p:cNvSpPr>
          <p:nvPr/>
        </p:nvSpPr>
        <p:spPr bwMode="auto">
          <a:xfrm flipH="1" flipV="1">
            <a:off x="4245841" y="4926013"/>
            <a:ext cx="588818" cy="6350"/>
          </a:xfrm>
          <a:prstGeom prst="line">
            <a:avLst/>
          </a:prstGeom>
          <a:ln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rtl="0"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2" name="Line 7"/>
          <p:cNvSpPr>
            <a:spLocks noChangeShapeType="1"/>
          </p:cNvSpPr>
          <p:nvPr/>
        </p:nvSpPr>
        <p:spPr bwMode="auto">
          <a:xfrm>
            <a:off x="4211638" y="1717675"/>
            <a:ext cx="504825" cy="0"/>
          </a:xfrm>
          <a:prstGeom prst="line">
            <a:avLst/>
          </a:prstGeom>
          <a:ln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rtl="0"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3" name="Rectangle 27"/>
          <p:cNvSpPr>
            <a:spLocks noChangeArrowheads="1"/>
          </p:cNvSpPr>
          <p:nvPr/>
        </p:nvSpPr>
        <p:spPr bwMode="auto">
          <a:xfrm>
            <a:off x="2496026" y="4105410"/>
            <a:ext cx="1561149" cy="113651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rtl="0">
              <a:defRPr/>
            </a:pPr>
            <a:r>
              <a:rPr lang="en-US" sz="1000">
                <a:solidFill>
                  <a:srgbClr val="003366"/>
                </a:solidFill>
                <a:cs typeface="Arial" charset="0"/>
              </a:rPr>
              <a:t>Allocations management</a:t>
            </a:r>
          </a:p>
          <a:p>
            <a:pPr rtl="0">
              <a:defRPr/>
            </a:pPr>
            <a:r>
              <a:rPr lang="en-US" sz="1000">
                <a:solidFill>
                  <a:srgbClr val="003366"/>
                </a:solidFill>
                <a:cs typeface="Arial" charset="0"/>
              </a:rPr>
              <a:t>Commitment management;</a:t>
            </a:r>
          </a:p>
          <a:p>
            <a:pPr rtl="0">
              <a:defRPr/>
            </a:pPr>
            <a:r>
              <a:rPr lang="en-US" sz="1000">
                <a:solidFill>
                  <a:srgbClr val="003366"/>
                </a:solidFill>
                <a:cs typeface="Arial" charset="0"/>
              </a:rPr>
              <a:t>Revenue recognition and payments;</a:t>
            </a:r>
          </a:p>
          <a:p>
            <a:pPr rtl="0">
              <a:defRPr/>
            </a:pPr>
            <a:r>
              <a:rPr lang="en-US" sz="1000">
                <a:solidFill>
                  <a:srgbClr val="003366"/>
                </a:solidFill>
                <a:cs typeface="Arial" charset="0"/>
              </a:rPr>
              <a:t>Accounting of budget execution; </a:t>
            </a:r>
          </a:p>
          <a:p>
            <a:pPr rtl="0">
              <a:defRPr/>
            </a:pPr>
            <a:endParaRPr lang="ro-RO" sz="600" dirty="0">
              <a:solidFill>
                <a:srgbClr val="003366"/>
              </a:solidFill>
              <a:cs typeface="Arial" charset="0"/>
            </a:endParaRPr>
          </a:p>
        </p:txBody>
      </p:sp>
      <p:sp>
        <p:nvSpPr>
          <p:cNvPr id="44" name="Text Box 31"/>
          <p:cNvSpPr txBox="1">
            <a:spLocks noChangeArrowheads="1"/>
          </p:cNvSpPr>
          <p:nvPr/>
        </p:nvSpPr>
        <p:spPr bwMode="auto">
          <a:xfrm>
            <a:off x="2662966" y="3785050"/>
            <a:ext cx="125179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rtl="0">
              <a:buFontTx/>
              <a:buNone/>
              <a:defRPr/>
            </a:pPr>
            <a:r>
              <a:rPr lang="en-US" sz="1000" b="1">
                <a:solidFill>
                  <a:srgbClr val="0070C0"/>
                </a:solidFill>
                <a:latin typeface="Arial" charset="0"/>
              </a:rPr>
              <a:t>E-Alocatii &amp;TREZ</a:t>
            </a:r>
            <a:endParaRPr lang="en-US" sz="800" dirty="0">
              <a:solidFill>
                <a:schemeClr val="tx2">
                  <a:lumMod val="85000"/>
                  <a:lumOff val="15000"/>
                </a:schemeClr>
              </a:solidFill>
              <a:latin typeface="Arial" charset="0"/>
            </a:endParaRPr>
          </a:p>
        </p:txBody>
      </p:sp>
      <p:sp>
        <p:nvSpPr>
          <p:cNvPr id="45" name="Rectangle 51"/>
          <p:cNvSpPr>
            <a:spLocks noChangeArrowheads="1"/>
          </p:cNvSpPr>
          <p:nvPr/>
        </p:nvSpPr>
        <p:spPr bwMode="auto">
          <a:xfrm>
            <a:off x="2416968" y="3983039"/>
            <a:ext cx="1728788" cy="1330325"/>
          </a:xfrm>
          <a:prstGeom prst="rect">
            <a:avLst/>
          </a:prstGeom>
          <a:noFill/>
          <a:ln w="9525">
            <a:solidFill>
              <a:schemeClr val="tx2">
                <a:lumMod val="85000"/>
                <a:lumOff val="15000"/>
              </a:schemeClr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r" rtl="0">
              <a:buFontTx/>
              <a:buNone/>
              <a:defRPr/>
            </a:pPr>
            <a:endParaRPr lang="ro-RO" sz="1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6" name="Rectangle 27"/>
          <p:cNvSpPr>
            <a:spLocks noChangeArrowheads="1"/>
          </p:cNvSpPr>
          <p:nvPr/>
        </p:nvSpPr>
        <p:spPr bwMode="auto">
          <a:xfrm>
            <a:off x="2483644" y="5638801"/>
            <a:ext cx="1589083" cy="3246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rtl="0">
              <a:defRPr/>
            </a:pPr>
            <a:r>
              <a:rPr lang="en-US" sz="1000">
                <a:solidFill>
                  <a:srgbClr val="003366"/>
                </a:solidFill>
                <a:cs typeface="Arial" charset="0"/>
              </a:rPr>
              <a:t>Analiza sofisticată</a:t>
            </a:r>
            <a:endParaRPr lang="ro-RO" sz="1000" dirty="0">
              <a:solidFill>
                <a:srgbClr val="003366"/>
              </a:solidFill>
              <a:cs typeface="Arial" charset="0"/>
            </a:endParaRPr>
          </a:p>
        </p:txBody>
      </p:sp>
      <p:sp>
        <p:nvSpPr>
          <p:cNvPr id="47" name="Text Box 31"/>
          <p:cNvSpPr txBox="1">
            <a:spLocks noChangeArrowheads="1"/>
          </p:cNvSpPr>
          <p:nvPr/>
        </p:nvSpPr>
        <p:spPr bwMode="auto">
          <a:xfrm>
            <a:off x="2725750" y="5422946"/>
            <a:ext cx="10889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rtl="0">
              <a:buFontTx/>
              <a:buNone/>
              <a:defRPr/>
            </a:pPr>
            <a:r>
              <a:rPr lang="en-US" sz="1000" b="1">
                <a:solidFill>
                  <a:srgbClr val="0070C0"/>
                </a:solidFill>
                <a:latin typeface="Arial" charset="0"/>
              </a:rPr>
              <a:t>SIMF/SAP(BW)</a:t>
            </a:r>
            <a:endParaRPr lang="en-US" sz="10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48" name="Rectangle 51"/>
          <p:cNvSpPr>
            <a:spLocks noChangeArrowheads="1"/>
          </p:cNvSpPr>
          <p:nvPr/>
        </p:nvSpPr>
        <p:spPr bwMode="auto">
          <a:xfrm>
            <a:off x="2405856" y="5443539"/>
            <a:ext cx="1728788" cy="1233825"/>
          </a:xfrm>
          <a:prstGeom prst="rect">
            <a:avLst/>
          </a:prstGeom>
          <a:noFill/>
          <a:ln w="9525">
            <a:solidFill>
              <a:schemeClr val="tx2">
                <a:lumMod val="85000"/>
                <a:lumOff val="15000"/>
              </a:schemeClr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r" rtl="0">
              <a:buFontTx/>
              <a:buNone/>
              <a:defRPr/>
            </a:pPr>
            <a:endParaRPr lang="ro-RO" sz="1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9" name="Line 4"/>
          <p:cNvSpPr>
            <a:spLocks noChangeShapeType="1"/>
          </p:cNvSpPr>
          <p:nvPr/>
        </p:nvSpPr>
        <p:spPr bwMode="auto">
          <a:xfrm flipV="1">
            <a:off x="1116013" y="3852863"/>
            <a:ext cx="0" cy="576262"/>
          </a:xfrm>
          <a:prstGeom prst="line">
            <a:avLst/>
          </a:prstGeom>
          <a:ln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rtl="0"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0" name="Line 22"/>
          <p:cNvSpPr>
            <a:spLocks noChangeShapeType="1"/>
          </p:cNvSpPr>
          <p:nvPr/>
        </p:nvSpPr>
        <p:spPr bwMode="auto">
          <a:xfrm flipV="1">
            <a:off x="1484627" y="4718050"/>
            <a:ext cx="774070" cy="0"/>
          </a:xfrm>
          <a:prstGeom prst="line">
            <a:avLst/>
          </a:prstGeom>
          <a:ln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rtl="0"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1" name="AutoShape 48"/>
          <p:cNvSpPr>
            <a:spLocks noChangeArrowheads="1"/>
          </p:cNvSpPr>
          <p:nvPr/>
        </p:nvSpPr>
        <p:spPr bwMode="auto">
          <a:xfrm>
            <a:off x="755650" y="4462463"/>
            <a:ext cx="638175" cy="419100"/>
          </a:xfrm>
          <a:prstGeom prst="can">
            <a:avLst>
              <a:gd name="adj" fmla="val 25000"/>
            </a:avLst>
          </a:prstGeom>
          <a:gradFill rotWithShape="0">
            <a:gsLst>
              <a:gs pos="0">
                <a:srgbClr val="99CCFF"/>
              </a:gs>
              <a:gs pos="100000">
                <a:srgbClr val="475E76"/>
              </a:gs>
            </a:gsLst>
            <a:lin ang="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 rtlCol="0"/>
          <a:lstStyle/>
          <a:p>
            <a:pPr algn="r" rtl="0">
              <a:buFontTx/>
              <a:buNone/>
            </a:pPr>
            <a:endParaRPr lang="ro-RO" sz="10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2" name="Text Box 49"/>
          <p:cNvSpPr txBox="1">
            <a:spLocks noChangeArrowheads="1"/>
          </p:cNvSpPr>
          <p:nvPr/>
        </p:nvSpPr>
        <p:spPr bwMode="auto">
          <a:xfrm>
            <a:off x="900113" y="4605338"/>
            <a:ext cx="35718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rtlCol="0"/>
          <a:lstStyle/>
          <a:p>
            <a:pPr algn="ctr" rtl="0" eaLnBrk="0" hangingPunct="0">
              <a:buFontTx/>
              <a:buNone/>
            </a:pPr>
            <a:r>
              <a:rPr lang="en-US" sz="1200">
                <a:solidFill>
                  <a:srgbClr val="FFFF66"/>
                </a:solidFill>
                <a:latin typeface="Arial" charset="0"/>
              </a:rPr>
              <a:t>BD</a:t>
            </a:r>
          </a:p>
        </p:txBody>
      </p:sp>
      <p:sp>
        <p:nvSpPr>
          <p:cNvPr id="54" name="Line 10"/>
          <p:cNvSpPr>
            <a:spLocks noChangeShapeType="1"/>
          </p:cNvSpPr>
          <p:nvPr/>
        </p:nvSpPr>
        <p:spPr bwMode="auto">
          <a:xfrm flipH="1">
            <a:off x="5961063" y="1447800"/>
            <a:ext cx="1587" cy="5205556"/>
          </a:xfrm>
          <a:prstGeom prst="line">
            <a:avLst/>
          </a:prstGeom>
          <a:ln w="6350">
            <a:solidFill>
              <a:srgbClr val="FFC000"/>
            </a:solidFill>
            <a:prstDash val="sys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/>
          <a:lstStyle/>
          <a:p>
            <a:pPr rtl="0">
              <a:defRPr/>
            </a:pPr>
            <a:endParaRPr lang="ru-RU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8" name="Rectangle 27"/>
          <p:cNvSpPr>
            <a:spLocks noChangeArrowheads="1"/>
          </p:cNvSpPr>
          <p:nvPr/>
        </p:nvSpPr>
        <p:spPr bwMode="auto">
          <a:xfrm>
            <a:off x="2481917" y="6184612"/>
            <a:ext cx="1589083" cy="32469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rtl="0">
              <a:defRPr/>
            </a:pPr>
            <a:r>
              <a:rPr lang="en-US" sz="1000">
                <a:solidFill>
                  <a:srgbClr val="003366"/>
                </a:solidFill>
                <a:cs typeface="Arial" charset="0"/>
              </a:rPr>
              <a:t>Financial reporting collection</a:t>
            </a:r>
            <a:endParaRPr lang="ro-RO" sz="1000" dirty="0">
              <a:solidFill>
                <a:srgbClr val="003366"/>
              </a:solidFill>
              <a:cs typeface="Arial" charset="0"/>
            </a:endParaRP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2722496" y="5961956"/>
            <a:ext cx="10889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rtl="0">
              <a:buFontTx/>
              <a:buNone/>
              <a:defRPr/>
            </a:pPr>
            <a:r>
              <a:rPr lang="en-US" sz="1000" b="1">
                <a:solidFill>
                  <a:srgbClr val="0070C0"/>
                </a:solidFill>
                <a:latin typeface="Arial" charset="0"/>
              </a:rPr>
              <a:t>SIMF/CNFD</a:t>
            </a:r>
            <a:endParaRPr lang="en-US" sz="1000" b="1" dirty="0">
              <a:solidFill>
                <a:srgbClr val="0070C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68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8" name="Группа 4917"/>
          <p:cNvGrpSpPr/>
          <p:nvPr/>
        </p:nvGrpSpPr>
        <p:grpSpPr>
          <a:xfrm>
            <a:off x="228600" y="1105875"/>
            <a:ext cx="8915400" cy="5523525"/>
            <a:chOff x="0" y="0"/>
            <a:chExt cx="9729216" cy="6027724"/>
          </a:xfrm>
        </p:grpSpPr>
        <p:pic>
          <p:nvPicPr>
            <p:cNvPr id="4919" name="Рисунок 4918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9729216" cy="6027724"/>
            </a:xfrm>
            <a:prstGeom prst="rect">
              <a:avLst/>
            </a:prstGeom>
          </p:spPr>
        </p:pic>
        <p:sp>
          <p:nvSpPr>
            <p:cNvPr id="4920" name="Прямоугольник 4919"/>
            <p:cNvSpPr/>
            <p:nvPr/>
          </p:nvSpPr>
          <p:spPr>
            <a:xfrm>
              <a:off x="2369741" y="819302"/>
              <a:ext cx="936000" cy="223114"/>
            </a:xfrm>
            <a:prstGeom prst="rect">
              <a:avLst/>
            </a:prstGeom>
          </p:spPr>
          <p:txBody>
            <a:bodyPr lIns="0" tIns="0" rIns="0" bIns="0" rtlCol="0">
              <a:noAutofit/>
            </a:bodyPr>
            <a:lstStyle/>
            <a:p>
              <a:pPr marL="76200" marR="127000" indent="0" algn="ctr" rtl="0">
                <a:lnSpc>
                  <a:spcPts val="806"/>
                </a:lnSpc>
              </a:pPr>
              <a:r>
                <a:rPr lang="en-US" sz="800" b="1">
                  <a:latin typeface="Arial" pitchFamily="34" charset="0"/>
                  <a:cs typeface="Arial" pitchFamily="34" charset="0"/>
                </a:rPr>
                <a:t>Commercial Banks</a:t>
              </a:r>
              <a:endParaRPr lang="en-US" sz="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21" name="Прямоугольник 4920"/>
            <p:cNvSpPr/>
            <p:nvPr/>
          </p:nvSpPr>
          <p:spPr>
            <a:xfrm>
              <a:off x="3675888" y="803821"/>
              <a:ext cx="782085" cy="216000"/>
            </a:xfrm>
            <a:prstGeom prst="rect">
              <a:avLst/>
            </a:prstGeom>
          </p:spPr>
          <p:txBody>
            <a:bodyPr lIns="0" tIns="0" rIns="0" bIns="0" rtlCol="0">
              <a:noAutofit/>
            </a:bodyPr>
            <a:lstStyle/>
            <a:p>
              <a:pPr marL="63500" marR="76200" indent="0" algn="ctr" rtl="0">
                <a:lnSpc>
                  <a:spcPts val="806"/>
                </a:lnSpc>
              </a:pPr>
              <a:r>
                <a:rPr lang="en-US" sz="800" b="1">
                  <a:latin typeface="Arial" pitchFamily="34" charset="0"/>
                  <a:cs typeface="Arial" pitchFamily="34" charset="0"/>
                </a:rPr>
                <a:t>Moldovan Post Service</a:t>
              </a:r>
              <a:endParaRPr lang="en-US" sz="8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22" name="Прямоугольник 4921"/>
            <p:cNvSpPr/>
            <p:nvPr/>
          </p:nvSpPr>
          <p:spPr>
            <a:xfrm>
              <a:off x="641551" y="2732227"/>
              <a:ext cx="260397" cy="116810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rtl="0"/>
              <a:r>
                <a:rPr lang="en-US" sz="800" b="1" spc="50">
                  <a:latin typeface="Arial" pitchFamily="34" charset="0"/>
                  <a:cs typeface="Arial" pitchFamily="34" charset="0"/>
                </a:rPr>
                <a:t>MoF</a:t>
              </a:r>
              <a:endParaRPr lang="en-US" sz="800" b="1" spc="5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23" name="Прямоугольник 4922"/>
            <p:cNvSpPr/>
            <p:nvPr/>
          </p:nvSpPr>
          <p:spPr>
            <a:xfrm>
              <a:off x="1577654" y="2637129"/>
              <a:ext cx="334928" cy="147523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1588" rtl="0"/>
              <a:r>
                <a:rPr lang="en-US" sz="800" b="1" spc="50">
                  <a:latin typeface="Arial" pitchFamily="34" charset="0"/>
                  <a:cs typeface="Arial" pitchFamily="34" charset="0"/>
                </a:rPr>
                <a:t>MCC</a:t>
              </a:r>
            </a:p>
          </p:txBody>
        </p:sp>
        <p:sp>
          <p:nvSpPr>
            <p:cNvPr id="4924" name="Прямоугольник 4923"/>
            <p:cNvSpPr/>
            <p:nvPr/>
          </p:nvSpPr>
          <p:spPr>
            <a:xfrm>
              <a:off x="1430121" y="5753404"/>
              <a:ext cx="936000" cy="117044"/>
            </a:xfrm>
            <a:prstGeom prst="rect">
              <a:avLst/>
            </a:prstGeom>
          </p:spPr>
          <p:txBody>
            <a:bodyPr lIns="0" tIns="0" rIns="0" bIns="0" rtlCol="0">
              <a:noAutofit/>
            </a:bodyPr>
            <a:lstStyle/>
            <a:p>
              <a:pPr marL="63500" indent="0" rtl="0"/>
              <a:r>
                <a:rPr lang="en-US" sz="800" b="1" spc="50">
                  <a:latin typeface="Arial" pitchFamily="34" charset="0"/>
                  <a:cs typeface="Arial" pitchFamily="34" charset="0"/>
                </a:rPr>
                <a:t>TT</a:t>
              </a:r>
            </a:p>
          </p:txBody>
        </p:sp>
        <p:sp>
          <p:nvSpPr>
            <p:cNvPr id="4925" name="Прямоугольник 4924"/>
            <p:cNvSpPr/>
            <p:nvPr/>
          </p:nvSpPr>
          <p:spPr>
            <a:xfrm>
              <a:off x="3895344" y="5749747"/>
              <a:ext cx="936000" cy="109728"/>
            </a:xfrm>
            <a:prstGeom prst="rect">
              <a:avLst/>
            </a:prstGeom>
          </p:spPr>
          <p:txBody>
            <a:bodyPr lIns="0" tIns="0" rIns="0" bIns="0" rtlCol="0">
              <a:noAutofit/>
            </a:bodyPr>
            <a:lstStyle/>
            <a:p>
              <a:pPr marL="63500" indent="0" rtl="0"/>
              <a:r>
                <a:rPr lang="en-US" sz="800" b="1" spc="50">
                  <a:latin typeface="Arial" pitchFamily="34" charset="0"/>
                  <a:cs typeface="Arial" pitchFamily="34" charset="0"/>
                </a:rPr>
                <a:t>TT</a:t>
              </a:r>
            </a:p>
          </p:txBody>
        </p:sp>
        <p:sp>
          <p:nvSpPr>
            <p:cNvPr id="4926" name="Прямоугольник 4925"/>
            <p:cNvSpPr/>
            <p:nvPr/>
          </p:nvSpPr>
          <p:spPr>
            <a:xfrm>
              <a:off x="5193792" y="5746089"/>
              <a:ext cx="936000" cy="124359"/>
            </a:xfrm>
            <a:prstGeom prst="rect">
              <a:avLst/>
            </a:prstGeom>
          </p:spPr>
          <p:txBody>
            <a:bodyPr lIns="0" tIns="0" rIns="0" bIns="0" rtlCol="0">
              <a:noAutofit/>
            </a:bodyPr>
            <a:lstStyle/>
            <a:p>
              <a:pPr marL="63500" indent="0" rtl="0"/>
              <a:r>
                <a:rPr lang="en-US" sz="800" b="1" spc="50">
                  <a:latin typeface="Arial" pitchFamily="34" charset="0"/>
                  <a:cs typeface="Arial" pitchFamily="34" charset="0"/>
                </a:rPr>
                <a:t>TT</a:t>
              </a:r>
            </a:p>
          </p:txBody>
        </p:sp>
        <p:sp>
          <p:nvSpPr>
            <p:cNvPr id="4927" name="Прямоугольник 4926"/>
            <p:cNvSpPr/>
            <p:nvPr/>
          </p:nvSpPr>
          <p:spPr>
            <a:xfrm>
              <a:off x="3083356" y="2355494"/>
              <a:ext cx="936000" cy="102413"/>
            </a:xfrm>
            <a:prstGeom prst="rect">
              <a:avLst/>
            </a:prstGeom>
          </p:spPr>
          <p:txBody>
            <a:bodyPr lIns="0" tIns="0" rIns="0" bIns="0" rtlCol="0">
              <a:noAutofit/>
            </a:bodyPr>
            <a:lstStyle/>
            <a:p>
              <a:pPr marL="63500" indent="0" rtl="0"/>
              <a:r>
                <a:rPr lang="en-US" sz="550" b="1">
                  <a:latin typeface="Arial" pitchFamily="34" charset="0"/>
                  <a:cs typeface="Arial" pitchFamily="34" charset="0"/>
                </a:rPr>
                <a:t>FOCL МСС-ВСС (STC)</a:t>
              </a:r>
              <a:endParaRPr lang="en-US" sz="55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28" name="Прямоугольник 4927"/>
            <p:cNvSpPr/>
            <p:nvPr/>
          </p:nvSpPr>
          <p:spPr>
            <a:xfrm>
              <a:off x="3010204" y="2465222"/>
              <a:ext cx="936000" cy="80467"/>
            </a:xfrm>
            <a:prstGeom prst="rect">
              <a:avLst/>
            </a:prstGeom>
          </p:spPr>
          <p:txBody>
            <a:bodyPr lIns="0" tIns="0" rIns="0" bIns="0" rtlCol="0">
              <a:noAutofit/>
            </a:bodyPr>
            <a:lstStyle/>
            <a:p>
              <a:pPr marL="63500" indent="0" rtl="0"/>
              <a:r>
                <a:rPr lang="en-US" sz="550" b="1">
                  <a:latin typeface="Arial" pitchFamily="34" charset="0"/>
                  <a:cs typeface="Arial" pitchFamily="34" charset="0"/>
                </a:rPr>
                <a:t>FOCL MCC-BCC (STC)</a:t>
              </a:r>
            </a:p>
          </p:txBody>
        </p:sp>
        <p:sp>
          <p:nvSpPr>
            <p:cNvPr id="4929" name="Прямоугольник 4928"/>
            <p:cNvSpPr/>
            <p:nvPr/>
          </p:nvSpPr>
          <p:spPr>
            <a:xfrm>
              <a:off x="3204058" y="4290364"/>
              <a:ext cx="275003" cy="117858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rtl="0"/>
              <a:r>
                <a:rPr lang="en-US" sz="800" b="1" spc="50">
                  <a:latin typeface="Arial" pitchFamily="34" charset="0"/>
                  <a:cs typeface="Arial" pitchFamily="34" charset="0"/>
                </a:rPr>
                <a:t>MTC</a:t>
              </a:r>
            </a:p>
          </p:txBody>
        </p:sp>
        <p:sp>
          <p:nvSpPr>
            <p:cNvPr id="4930" name="Прямоугольник 4929"/>
            <p:cNvSpPr/>
            <p:nvPr/>
          </p:nvSpPr>
          <p:spPr>
            <a:xfrm>
              <a:off x="5106045" y="2681020"/>
              <a:ext cx="360000" cy="106071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63500" indent="0" rtl="0"/>
              <a:r>
                <a:rPr lang="en-US" sz="800" b="1" spc="50">
                  <a:latin typeface="Arial" pitchFamily="34" charset="0"/>
                  <a:cs typeface="Arial" pitchFamily="34" charset="0"/>
                </a:rPr>
                <a:t>BCC</a:t>
              </a:r>
            </a:p>
          </p:txBody>
        </p:sp>
        <p:sp>
          <p:nvSpPr>
            <p:cNvPr id="4931" name="Прямоугольник 4930"/>
            <p:cNvSpPr/>
            <p:nvPr/>
          </p:nvSpPr>
          <p:spPr>
            <a:xfrm>
              <a:off x="6036318" y="2190902"/>
              <a:ext cx="275003" cy="106070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rtl="0"/>
              <a:r>
                <a:rPr lang="en-US" sz="800" b="1" spc="50">
                  <a:latin typeface="Arial" pitchFamily="34" charset="0"/>
                  <a:cs typeface="Arial" pitchFamily="34" charset="0"/>
                </a:rPr>
                <a:t>STC</a:t>
              </a:r>
            </a:p>
          </p:txBody>
        </p:sp>
        <p:sp>
          <p:nvSpPr>
            <p:cNvPr id="4932" name="Прямоугольник 4931"/>
            <p:cNvSpPr/>
            <p:nvPr/>
          </p:nvSpPr>
          <p:spPr>
            <a:xfrm>
              <a:off x="6330181" y="1071676"/>
              <a:ext cx="288000" cy="113386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63500" indent="0" rtl="0"/>
              <a:r>
                <a:rPr lang="en-US" sz="800" b="1" spc="50">
                  <a:latin typeface="Arial" pitchFamily="34" charset="0"/>
                  <a:cs typeface="Arial" pitchFamily="34" charset="0"/>
                </a:rPr>
                <a:t>STI</a:t>
              </a:r>
            </a:p>
          </p:txBody>
        </p:sp>
        <p:sp>
          <p:nvSpPr>
            <p:cNvPr id="4933" name="Прямоугольник 4932"/>
            <p:cNvSpPr/>
            <p:nvPr/>
          </p:nvSpPr>
          <p:spPr>
            <a:xfrm>
              <a:off x="7522558" y="1181404"/>
              <a:ext cx="396000" cy="102413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63500" indent="0" rtl="0"/>
              <a:r>
                <a:rPr lang="en-US" sz="750" b="1" dirty="0">
                  <a:latin typeface="Arial" pitchFamily="34" charset="0"/>
                  <a:cs typeface="Arial" pitchFamily="34" charset="0"/>
                </a:rPr>
                <a:t>NHIC</a:t>
              </a:r>
            </a:p>
          </p:txBody>
        </p:sp>
        <p:sp>
          <p:nvSpPr>
            <p:cNvPr id="4934" name="Прямоугольник 4933"/>
            <p:cNvSpPr/>
            <p:nvPr/>
          </p:nvSpPr>
          <p:spPr>
            <a:xfrm>
              <a:off x="8276024" y="1711756"/>
              <a:ext cx="396000" cy="113386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63500" indent="0" rtl="0"/>
              <a:r>
                <a:rPr lang="en-US" sz="800" b="1" spc="50" dirty="0">
                  <a:latin typeface="Arial" pitchFamily="34" charset="0"/>
                  <a:cs typeface="Arial" pitchFamily="34" charset="0"/>
                </a:rPr>
                <a:t>NSIA</a:t>
              </a:r>
            </a:p>
          </p:txBody>
        </p:sp>
        <p:sp>
          <p:nvSpPr>
            <p:cNvPr id="4935" name="Прямоугольник 4934"/>
            <p:cNvSpPr/>
            <p:nvPr/>
          </p:nvSpPr>
          <p:spPr>
            <a:xfrm>
              <a:off x="8638126" y="2147011"/>
              <a:ext cx="612000" cy="113385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63500" indent="0" rtl="0"/>
              <a:r>
                <a:rPr lang="en-US" sz="800" b="1">
                  <a:latin typeface="Arial" pitchFamily="34" charset="0"/>
                  <a:cs typeface="Arial" pitchFamily="34" charset="0"/>
                </a:rPr>
                <a:t>INTERNET</a:t>
              </a:r>
            </a:p>
          </p:txBody>
        </p:sp>
        <p:sp>
          <p:nvSpPr>
            <p:cNvPr id="4936" name="Прямоугольник 4935"/>
            <p:cNvSpPr/>
            <p:nvPr/>
          </p:nvSpPr>
          <p:spPr>
            <a:xfrm>
              <a:off x="8295436" y="3178454"/>
              <a:ext cx="936000" cy="234086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12700" indent="0" algn="ctr" rtl="0">
                <a:lnSpc>
                  <a:spcPts val="605"/>
                </a:lnSpc>
              </a:pPr>
              <a:r>
                <a:rPr lang="en-US" sz="550" b="1">
                  <a:latin typeface="Arial" pitchFamily="34" charset="0"/>
                  <a:cs typeface="Arial" pitchFamily="34" charset="0"/>
                </a:rPr>
                <a:t>Other Ministries and State</a:t>
              </a:r>
              <a:r>
                <a:rPr lang="en-US" sz="550" b="1" baseline="30000">
                  <a:latin typeface="Arial" pitchFamily="34" charset="0"/>
                  <a:cs typeface="Arial" pitchFamily="34" charset="0"/>
                </a:rPr>
                <a:t>1</a:t>
              </a:r>
              <a:r>
                <a:rPr lang="en-US" sz="550" b="1">
                  <a:latin typeface="Arial" pitchFamily="34" charset="0"/>
                  <a:cs typeface="Arial" pitchFamily="34" charset="0"/>
                </a:rPr>
                <a:t> Institutions within the Governamental Network</a:t>
              </a:r>
            </a:p>
          </p:txBody>
        </p:sp>
        <p:sp>
          <p:nvSpPr>
            <p:cNvPr id="4937" name="Прямоугольник 4936"/>
            <p:cNvSpPr/>
            <p:nvPr/>
          </p:nvSpPr>
          <p:spPr>
            <a:xfrm>
              <a:off x="7146950" y="3818534"/>
              <a:ext cx="623391" cy="225647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algn="ctr" rtl="0"/>
              <a:r>
                <a:rPr lang="en-US" sz="800" b="1">
                  <a:latin typeface="Arial" pitchFamily="34" charset="0"/>
                  <a:cs typeface="Arial" pitchFamily="34" charset="0"/>
                </a:rPr>
                <a:t>Customs</a:t>
              </a:r>
            </a:p>
            <a:p>
              <a:pPr algn="ctr" rtl="0"/>
              <a:r>
                <a:rPr lang="en-US" sz="800" b="1">
                  <a:latin typeface="Arial" pitchFamily="34" charset="0"/>
                  <a:cs typeface="Arial" pitchFamily="34" charset="0"/>
                </a:rPr>
                <a:t>Service</a:t>
              </a:r>
            </a:p>
          </p:txBody>
        </p:sp>
        <p:sp>
          <p:nvSpPr>
            <p:cNvPr id="4938" name="Прямоугольник 4937"/>
            <p:cNvSpPr/>
            <p:nvPr/>
          </p:nvSpPr>
          <p:spPr>
            <a:xfrm>
              <a:off x="5921690" y="3756355"/>
              <a:ext cx="398142" cy="109321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63500" indent="0" rtl="0"/>
              <a:r>
                <a:rPr lang="en-US" sz="800" b="1" spc="100">
                  <a:latin typeface="Arial" pitchFamily="34" charset="0"/>
                  <a:cs typeface="Arial" pitchFamily="34" charset="0"/>
                </a:rPr>
                <a:t>NBM</a:t>
              </a:r>
            </a:p>
          </p:txBody>
        </p:sp>
        <p:sp>
          <p:nvSpPr>
            <p:cNvPr id="4940" name="Прямоугольник 4939"/>
            <p:cNvSpPr/>
            <p:nvPr/>
          </p:nvSpPr>
          <p:spPr>
            <a:xfrm rot="21300000">
              <a:off x="3364859" y="2053929"/>
              <a:ext cx="1164180" cy="102412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63500" indent="0" rtl="0"/>
              <a:r>
                <a:rPr lang="en-US" sz="550" b="1">
                  <a:latin typeface="Arial" pitchFamily="34" charset="0"/>
                  <a:cs typeface="Arial" pitchFamily="34" charset="0"/>
                </a:rPr>
                <a:t>MSS-STS (external sysrems)</a:t>
              </a:r>
              <a:endParaRPr lang="en-US" sz="55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41" name="Прямоугольник 4940"/>
            <p:cNvSpPr/>
            <p:nvPr/>
          </p:nvSpPr>
          <p:spPr>
            <a:xfrm rot="2640000">
              <a:off x="2095418" y="3114656"/>
              <a:ext cx="707151" cy="83156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63500" indent="0" rtl="0"/>
              <a:r>
                <a:rPr lang="en-US" sz="550" b="1">
                  <a:latin typeface="Arial" pitchFamily="34" charset="0"/>
                  <a:cs typeface="Arial" pitchFamily="34" charset="0"/>
                </a:rPr>
                <a:t>Main (xDSL MTC)</a:t>
              </a:r>
              <a:endParaRPr lang="en-US" sz="55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42" name="Прямоугольник 4941"/>
            <p:cNvSpPr/>
            <p:nvPr/>
          </p:nvSpPr>
          <p:spPr>
            <a:xfrm rot="2640000">
              <a:off x="1883988" y="3184020"/>
              <a:ext cx="951609" cy="118264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1588" rtl="0"/>
              <a:r>
                <a:rPr lang="en-US" sz="550" b="1">
                  <a:latin typeface="Arial" pitchFamily="34" charset="0"/>
                  <a:cs typeface="Arial" pitchFamily="34" charset="0"/>
                </a:rPr>
                <a:t>Backup  (ISDN PRI MTC)</a:t>
              </a:r>
              <a:endParaRPr lang="en-US" sz="55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43" name="Прямоугольник 4942"/>
            <p:cNvSpPr/>
            <p:nvPr/>
          </p:nvSpPr>
          <p:spPr>
            <a:xfrm rot="18540000">
              <a:off x="1846184" y="4640384"/>
              <a:ext cx="707151" cy="117858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63500" indent="0" rtl="0"/>
              <a:r>
                <a:rPr lang="en-US" sz="550" b="1">
                  <a:latin typeface="Arial" pitchFamily="34" charset="0"/>
                  <a:cs typeface="Arial" pitchFamily="34" charset="0"/>
                </a:rPr>
                <a:t>Main (xDSL MTC)</a:t>
              </a:r>
              <a:endParaRPr lang="en-US" sz="55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44" name="Прямоугольник 4943"/>
            <p:cNvSpPr/>
            <p:nvPr/>
          </p:nvSpPr>
          <p:spPr>
            <a:xfrm rot="18540000">
              <a:off x="1799096" y="4781792"/>
              <a:ext cx="951609" cy="118264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1588" rtl="0"/>
              <a:r>
                <a:rPr lang="en-US" sz="550" b="1">
                  <a:latin typeface="Arial" pitchFamily="34" charset="0"/>
                  <a:cs typeface="Arial" pitchFamily="34" charset="0"/>
                </a:rPr>
                <a:t>Backup  (ISDN BRI MTC)</a:t>
              </a:r>
              <a:endParaRPr lang="en-US" sz="55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45" name="Прямоугольник 4944"/>
            <p:cNvSpPr/>
            <p:nvPr/>
          </p:nvSpPr>
          <p:spPr>
            <a:xfrm rot="2640000">
              <a:off x="3422188" y="4803960"/>
              <a:ext cx="707151" cy="83156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63500" indent="0" rtl="0"/>
              <a:r>
                <a:rPr lang="en-US" sz="550" b="1">
                  <a:latin typeface="Arial" pitchFamily="34" charset="0"/>
                  <a:cs typeface="Arial" pitchFamily="34" charset="0"/>
                </a:rPr>
                <a:t>Main (xDSL MTC)</a:t>
              </a:r>
              <a:endParaRPr lang="en-US" sz="55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46" name="Прямоугольник 4945"/>
            <p:cNvSpPr/>
            <p:nvPr/>
          </p:nvSpPr>
          <p:spPr>
            <a:xfrm rot="2640000">
              <a:off x="3162859" y="4830987"/>
              <a:ext cx="940656" cy="118264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1588" rtl="0"/>
              <a:r>
                <a:rPr lang="en-US" sz="550" b="1">
                  <a:latin typeface="Arial" pitchFamily="34" charset="0"/>
                  <a:cs typeface="Arial" pitchFamily="34" charset="0"/>
                </a:rPr>
                <a:t>Backup  (ISDN BRI MTC)</a:t>
              </a:r>
              <a:endParaRPr lang="en-US" sz="55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47" name="Прямоугольник 4946"/>
            <p:cNvSpPr/>
            <p:nvPr/>
          </p:nvSpPr>
          <p:spPr>
            <a:xfrm rot="2640000">
              <a:off x="4253744" y="4764866"/>
              <a:ext cx="707151" cy="83156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63500" indent="0" rtl="0"/>
              <a:r>
                <a:rPr lang="en-US" sz="550" b="1">
                  <a:latin typeface="Arial" pitchFamily="34" charset="0"/>
                  <a:cs typeface="Arial" pitchFamily="34" charset="0"/>
                </a:rPr>
                <a:t>Main (xDSL MTC)</a:t>
              </a:r>
              <a:endParaRPr lang="en-US" sz="55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48" name="Прямоугольник 4947"/>
            <p:cNvSpPr/>
            <p:nvPr/>
          </p:nvSpPr>
          <p:spPr>
            <a:xfrm rot="2640000">
              <a:off x="3994415" y="4791893"/>
              <a:ext cx="940656" cy="118264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1588" rtl="0"/>
              <a:r>
                <a:rPr lang="en-US" sz="550" b="1">
                  <a:latin typeface="Arial" pitchFamily="34" charset="0"/>
                  <a:cs typeface="Arial" pitchFamily="34" charset="0"/>
                </a:rPr>
                <a:t>Backup  (ISDN BRI MTC)</a:t>
              </a:r>
              <a:endParaRPr lang="en-US" sz="55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49" name="Прямоугольник 4948"/>
            <p:cNvSpPr/>
            <p:nvPr/>
          </p:nvSpPr>
          <p:spPr>
            <a:xfrm rot="19200000">
              <a:off x="4029787" y="3036083"/>
              <a:ext cx="707151" cy="117858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63500" indent="0" rtl="0"/>
              <a:r>
                <a:rPr lang="en-US" sz="550" b="1">
                  <a:latin typeface="Arial" pitchFamily="34" charset="0"/>
                  <a:cs typeface="Arial" pitchFamily="34" charset="0"/>
                </a:rPr>
                <a:t>Main (xDSL MTC)</a:t>
              </a:r>
              <a:endParaRPr lang="en-US" sz="55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50" name="Прямоугольник 4949"/>
            <p:cNvSpPr/>
            <p:nvPr/>
          </p:nvSpPr>
          <p:spPr>
            <a:xfrm rot="19200000">
              <a:off x="4025431" y="3114656"/>
              <a:ext cx="951609" cy="118264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marL="1588" rtl="0"/>
              <a:r>
                <a:rPr lang="en-US" sz="550" b="1">
                  <a:latin typeface="Arial" pitchFamily="34" charset="0"/>
                  <a:cs typeface="Arial" pitchFamily="34" charset="0"/>
                </a:rPr>
                <a:t>Backup  (ISDN PRI MTC)</a:t>
              </a:r>
              <a:endParaRPr lang="en-US" sz="55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51" name="Прямоугольник 4950"/>
            <p:cNvSpPr/>
            <p:nvPr/>
          </p:nvSpPr>
          <p:spPr>
            <a:xfrm rot="20040000">
              <a:off x="5608794" y="2169971"/>
              <a:ext cx="392862" cy="314289"/>
            </a:xfrm>
            <a:prstGeom prst="rect">
              <a:avLst/>
            </a:prstGeom>
            <a:solidFill>
              <a:schemeClr val="bg1"/>
            </a:solidFill>
          </p:spPr>
          <p:txBody>
            <a:bodyPr lIns="0" tIns="0" rIns="0" bIns="0" rtlCol="0">
              <a:noAutofit/>
            </a:bodyPr>
            <a:lstStyle/>
            <a:p>
              <a:pPr algn="ctr" rtl="0"/>
              <a:r>
                <a:rPr lang="en-US" sz="550" b="1">
                  <a:latin typeface="Arial" pitchFamily="34" charset="0"/>
                  <a:cs typeface="Arial" pitchFamily="34" charset="0"/>
                </a:rPr>
                <a:t>BСС-STС (external sysrems)</a:t>
              </a:r>
              <a:endParaRPr lang="en-US" sz="55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52" name="Прямоугольник 4951"/>
            <p:cNvSpPr/>
            <p:nvPr/>
          </p:nvSpPr>
          <p:spPr>
            <a:xfrm rot="18360000">
              <a:off x="2418703" y="1426171"/>
              <a:ext cx="196431" cy="117858"/>
            </a:xfrm>
            <a:prstGeom prst="rect">
              <a:avLst/>
            </a:prstGeom>
            <a:solidFill>
              <a:srgbClr val="FFFF00"/>
            </a:solidFill>
          </p:spPr>
          <p:txBody>
            <a:bodyPr lIns="0" tIns="0" rIns="0" bIns="0" rtlCol="0">
              <a:noAutofit/>
            </a:bodyPr>
            <a:lstStyle/>
            <a:p>
              <a:pPr marL="1588" rtl="0"/>
              <a:r>
                <a:rPr lang="en-US" sz="600" b="1" spc="50">
                  <a:latin typeface="Arial" pitchFamily="34" charset="0"/>
                  <a:cs typeface="Arial" pitchFamily="34" charset="0"/>
                </a:rPr>
                <a:t>DSL</a:t>
              </a:r>
              <a:endParaRPr lang="en-US" sz="600" b="1" spc="5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53" name="Прямоугольник 4952"/>
            <p:cNvSpPr/>
            <p:nvPr/>
          </p:nvSpPr>
          <p:spPr>
            <a:xfrm rot="19260000">
              <a:off x="2909543" y="1503923"/>
              <a:ext cx="314289" cy="108416"/>
            </a:xfrm>
            <a:prstGeom prst="rect">
              <a:avLst/>
            </a:prstGeom>
            <a:solidFill>
              <a:srgbClr val="FFC000"/>
            </a:solidFill>
          </p:spPr>
          <p:txBody>
            <a:bodyPr lIns="0" tIns="0" rIns="0" bIns="0" rtlCol="0">
              <a:noAutofit/>
            </a:bodyPr>
            <a:lstStyle/>
            <a:p>
              <a:pPr marL="1588" rtl="0"/>
              <a:r>
                <a:rPr lang="en-US" sz="500" b="1">
                  <a:latin typeface="Arial" pitchFamily="34" charset="0"/>
                  <a:cs typeface="Arial" pitchFamily="34" charset="0"/>
                </a:rPr>
                <a:t>Dial-up</a:t>
              </a:r>
              <a:endParaRPr lang="en-US" sz="5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54" name="Прямоугольник 4953"/>
            <p:cNvSpPr/>
            <p:nvPr/>
          </p:nvSpPr>
          <p:spPr>
            <a:xfrm rot="3180000">
              <a:off x="4189868" y="1346779"/>
              <a:ext cx="510720" cy="108416"/>
            </a:xfrm>
            <a:prstGeom prst="rect">
              <a:avLst/>
            </a:prstGeom>
            <a:solidFill>
              <a:srgbClr val="FFC000"/>
            </a:solidFill>
          </p:spPr>
          <p:txBody>
            <a:bodyPr lIns="0" tIns="0" rIns="0" bIns="0" rtlCol="0">
              <a:noAutofit/>
            </a:bodyPr>
            <a:lstStyle/>
            <a:p>
              <a:pPr marL="1588" rtl="0"/>
              <a:r>
                <a:rPr lang="en-US" sz="500" b="1">
                  <a:latin typeface="Arial" pitchFamily="34" charset="0"/>
                  <a:cs typeface="Arial" pitchFamily="34" charset="0"/>
                </a:rPr>
                <a:t>Backup Dial-up</a:t>
              </a:r>
              <a:endParaRPr lang="en-US" sz="5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55" name="Прямоугольник 4954"/>
            <p:cNvSpPr/>
            <p:nvPr/>
          </p:nvSpPr>
          <p:spPr>
            <a:xfrm rot="2340000">
              <a:off x="3797007" y="1543209"/>
              <a:ext cx="432148" cy="108416"/>
            </a:xfrm>
            <a:prstGeom prst="rect">
              <a:avLst/>
            </a:prstGeom>
            <a:solidFill>
              <a:srgbClr val="FFFF00"/>
            </a:solidFill>
          </p:spPr>
          <p:txBody>
            <a:bodyPr lIns="0" tIns="0" rIns="0" bIns="0" rtlCol="0">
              <a:noAutofit/>
            </a:bodyPr>
            <a:lstStyle/>
            <a:p>
              <a:pPr marL="1588" rtl="0"/>
              <a:r>
                <a:rPr lang="en-US" sz="500" b="1">
                  <a:latin typeface="Arial" pitchFamily="34" charset="0"/>
                  <a:cs typeface="Arial" pitchFamily="34" charset="0"/>
                </a:rPr>
                <a:t>Backup DSL</a:t>
              </a:r>
              <a:endParaRPr lang="en-US" sz="5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0263" y="609600"/>
            <a:ext cx="8229600" cy="533400"/>
          </a:xfrm>
        </p:spPr>
        <p:txBody>
          <a:bodyPr rtlCol="0">
            <a:normAutofit/>
          </a:bodyPr>
          <a:lstStyle/>
          <a:p>
            <a:pPr rtl="0"/>
            <a:r>
              <a:rPr lang="en-US" sz="2400"/>
              <a:t>MoF PFMIS telecommunications structure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4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598015" y="4832175"/>
            <a:ext cx="3319127" cy="16906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rtlCol="0" anchor="ctr"/>
          <a:lstStyle>
            <a:lvl1pPr marL="341313" indent="-341313" algn="l" rtl="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onstantia" panose="0203060205030603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algn="l" rtl="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onstantia" panose="0203060205030603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algn="l" rtl="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onstantia" panose="0203060205030603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algn="l" rtl="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onstantia" panose="0203060205030603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algn="l" rtl="0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onstantia" panose="0203060205030603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onstantia" panose="0203060205030603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onstantia" panose="0203060205030603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onstantia" panose="0203060205030603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Constantia" panose="0203060205030603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rtl="0">
              <a:spcBef>
                <a:spcPts val="800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 sz="1200" b="1">
                <a:solidFill>
                  <a:srgbClr val="000000"/>
                </a:solidFill>
                <a:latin typeface="Calibri" panose="020F0502020204030204" pitchFamily="34" charset="0"/>
              </a:rPr>
              <a:t>MoF is connected to the government secure data transfer network </a:t>
            </a:r>
            <a:endParaRPr lang="en-US" altLang="en-US" sz="12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rtl="0">
              <a:spcBef>
                <a:spcPts val="800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 sz="1200" b="1">
                <a:solidFill>
                  <a:srgbClr val="000000"/>
                </a:solidFill>
                <a:latin typeface="Calibri" panose="020F0502020204030204" pitchFamily="34" charset="0"/>
              </a:rPr>
              <a:t>The own network was created (VPN prin ADSL) standby lines backup (ISDN) </a:t>
            </a:r>
          </a:p>
          <a:p>
            <a:pPr rtl="0">
              <a:spcBef>
                <a:spcPts val="800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 sz="1200" b="1">
                <a:solidFill>
                  <a:srgbClr val="000000"/>
                </a:solidFill>
                <a:latin typeface="Calibri" panose="020F0502020204030204" pitchFamily="34" charset="0"/>
              </a:rPr>
              <a:t>MoF has a primary and backup server room</a:t>
            </a:r>
            <a:endParaRPr lang="ro-RO" altLang="en-US" sz="12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09600"/>
          </a:xfrm>
        </p:spPr>
        <p:txBody>
          <a:bodyPr rtlCol="0">
            <a:normAutofit/>
          </a:bodyPr>
          <a:lstStyle/>
          <a:p>
            <a:pPr rtl="0"/>
            <a:r>
              <a:rPr lang="en-US" sz="2800" b="1"/>
              <a:t>                 State Enterprise ‘Fintehinform’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 rtlCol="0">
            <a:normAutofit fontScale="70000" lnSpcReduction="20000"/>
          </a:bodyPr>
          <a:lstStyle/>
          <a:p>
            <a:pPr rtl="0"/>
            <a:r>
              <a:rPr lang="en-US">
                <a:latin typeface="+mj-lt"/>
              </a:rPr>
              <a:t>State Enterprise ‘</a:t>
            </a:r>
            <a:r>
              <a:rPr lang="en-US" i="1">
                <a:latin typeface="+mj-lt"/>
              </a:rPr>
              <a:t>Fintehinform’</a:t>
            </a:r>
            <a:r>
              <a:rPr lang="en-US">
                <a:latin typeface="+mj-lt"/>
              </a:rPr>
              <a:t> is a public company with 100% authorized capital owned by the state. The founder of the enterprise is the </a:t>
            </a:r>
            <a:r>
              <a:rPr lang="en-US" sz="2600">
                <a:solidFill>
                  <a:schemeClr val="accent2"/>
                </a:solidFill>
                <a:latin typeface="+mj-lt"/>
                <a:hlinkClick r:id="rId3"/>
              </a:rPr>
              <a:t>Ministry of Finance of the Republic of Moldova</a:t>
            </a:r>
            <a:r>
              <a:rPr lang="en-US">
                <a:latin typeface="+mj-lt"/>
              </a:rPr>
              <a:t>.  (RM Government Resolution No. 516 dated June 2, 2005).</a:t>
            </a:r>
          </a:p>
          <a:p>
            <a:pPr rtl="0">
              <a:buNone/>
            </a:pPr>
            <a:endParaRPr lang="ru-RU" dirty="0" smtClean="0">
              <a:latin typeface="+mj-lt"/>
            </a:endParaRPr>
          </a:p>
          <a:p>
            <a:pPr rtl="0"/>
            <a:r>
              <a:rPr lang="en-US">
                <a:latin typeface="+mj-lt"/>
              </a:rPr>
              <a:t>State Enterprise ‘</a:t>
            </a:r>
            <a:r>
              <a:rPr lang="en-US" i="1">
                <a:latin typeface="+mj-lt"/>
              </a:rPr>
              <a:t>Fintehinform’</a:t>
            </a:r>
            <a:r>
              <a:rPr lang="en-US">
                <a:latin typeface="+mj-lt"/>
              </a:rPr>
              <a:t> operates under the principles of self-government in accordance with ‘State Enterprise Act’ No. 146-XIII of June 16, 1994. </a:t>
            </a:r>
          </a:p>
          <a:p>
            <a:pPr rtl="0">
              <a:buNone/>
            </a:pPr>
            <a:endParaRPr lang="ru-RU" dirty="0" smtClean="0">
              <a:latin typeface="+mj-lt"/>
            </a:endParaRPr>
          </a:p>
          <a:p>
            <a:pPr rtl="0"/>
            <a:r>
              <a:rPr lang="en-US">
                <a:latin typeface="+mj-lt"/>
              </a:rPr>
              <a:t>The SE provides administration services, support, development and maintenance of the public finance accounting information system.</a:t>
            </a:r>
          </a:p>
          <a:p>
            <a:pPr rtl="0">
              <a:buNone/>
            </a:pPr>
            <a:endParaRPr lang="ru-RU" dirty="0" smtClean="0">
              <a:latin typeface="+mj-lt"/>
            </a:endParaRPr>
          </a:p>
          <a:p>
            <a:pPr rtl="0"/>
            <a:r>
              <a:rPr lang="en-US">
                <a:latin typeface="+mj-lt"/>
              </a:rPr>
              <a:t> </a:t>
            </a:r>
            <a:r>
              <a:rPr lang="en-US" i="1">
                <a:latin typeface="+mj-lt"/>
              </a:rPr>
              <a:t>The name Fintehinform stands for </a:t>
            </a:r>
            <a:r>
              <a:rPr lang="en-US" sz="2600" i="1">
                <a:solidFill>
                  <a:schemeClr val="accent2"/>
                </a:solidFill>
                <a:latin typeface="+mj-lt"/>
              </a:rPr>
              <a:t>Finance and Information Technology</a:t>
            </a:r>
            <a:r>
              <a:rPr lang="en-US" sz="2600">
                <a:solidFill>
                  <a:schemeClr val="accent2"/>
                </a:solidFill>
                <a:latin typeface="+mj-lt"/>
              </a:rPr>
              <a:t>.</a:t>
            </a:r>
          </a:p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5</a:t>
            </a:fld>
            <a:endParaRPr lang="en-US"/>
          </a:p>
        </p:txBody>
      </p:sp>
      <p:pic>
        <p:nvPicPr>
          <p:cNvPr id="7" name="Picture 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557254"/>
            <a:ext cx="1295399" cy="7381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533400"/>
            <a:ext cx="7620000" cy="914400"/>
          </a:xfrm>
        </p:spPr>
        <p:txBody>
          <a:bodyPr rtlCol="0">
            <a:normAutofit fontScale="90000"/>
          </a:bodyPr>
          <a:lstStyle/>
          <a:p>
            <a:pPr rtl="0"/>
            <a:r>
              <a:rPr lang="en-US" sz="2800" b="1"/>
              <a:t>Organizational structure and responsibilities of the units</a:t>
            </a:r>
            <a:endParaRPr lang="ru-RU" sz="2800" b="1" dirty="0"/>
          </a:p>
        </p:txBody>
      </p:sp>
      <p:sp>
        <p:nvSpPr>
          <p:cNvPr id="13" name="Содержимое 12"/>
          <p:cNvSpPr>
            <a:spLocks noGrp="1"/>
          </p:cNvSpPr>
          <p:nvPr>
            <p:ph sz="half" idx="1"/>
          </p:nvPr>
        </p:nvSpPr>
        <p:spPr>
          <a:xfrm>
            <a:off x="152400" y="1905000"/>
            <a:ext cx="5486400" cy="4343400"/>
          </a:xfrm>
        </p:spPr>
        <p:txBody>
          <a:bodyPr rtlCol="0">
            <a:noAutofit/>
          </a:bodyPr>
          <a:lstStyle/>
          <a:p>
            <a:pPr rtl="0"/>
            <a:r>
              <a:rPr lang="en-US">
                <a:latin typeface="+mj-lt"/>
              </a:rPr>
              <a:t>IS Development and Support Unit - </a:t>
            </a:r>
            <a:r>
              <a:rPr lang="en-US" b="1">
                <a:solidFill>
                  <a:srgbClr val="0070C0"/>
                </a:solidFill>
                <a:latin typeface="+mj-lt"/>
              </a:rPr>
              <a:t>17 persons</a:t>
            </a:r>
          </a:p>
          <a:p>
            <a:pPr rtl="0"/>
            <a:r>
              <a:rPr lang="en-US">
                <a:latin typeface="+mj-lt"/>
              </a:rPr>
              <a:t>Accounting IS Development and Support Unit - </a:t>
            </a:r>
            <a:r>
              <a:rPr lang="en-US" b="1">
                <a:solidFill>
                  <a:srgbClr val="0070C0"/>
                </a:solidFill>
                <a:latin typeface="+mj-lt"/>
              </a:rPr>
              <a:t>8 persons</a:t>
            </a:r>
          </a:p>
          <a:p>
            <a:pPr rtl="0"/>
            <a:r>
              <a:rPr lang="en-US">
                <a:latin typeface="+mj-lt"/>
              </a:rPr>
              <a:t>Administration and Technical Support Unit - </a:t>
            </a:r>
            <a:r>
              <a:rPr lang="en-US" b="1">
                <a:solidFill>
                  <a:srgbClr val="0070C0"/>
                </a:solidFill>
                <a:latin typeface="+mj-lt"/>
              </a:rPr>
              <a:t>11 persons.</a:t>
            </a:r>
          </a:p>
          <a:p>
            <a:pPr rtl="0"/>
            <a:r>
              <a:rPr lang="en-US">
                <a:latin typeface="+mj-lt"/>
              </a:rPr>
              <a:t>Data Processing and User Support Unit - </a:t>
            </a:r>
            <a:r>
              <a:rPr lang="en-US" b="1">
                <a:solidFill>
                  <a:srgbClr val="0070C0"/>
                </a:solidFill>
                <a:latin typeface="+mj-lt"/>
              </a:rPr>
              <a:t>11 persons.</a:t>
            </a:r>
          </a:p>
          <a:p>
            <a:pPr rtl="0"/>
            <a:r>
              <a:rPr lang="en-US">
                <a:latin typeface="+mj-lt"/>
              </a:rPr>
              <a:t>Information Services Implementation and Support Unit - </a:t>
            </a:r>
            <a:r>
              <a:rPr lang="en-US" b="1">
                <a:solidFill>
                  <a:srgbClr val="0070C0"/>
                </a:solidFill>
                <a:latin typeface="+mj-lt"/>
              </a:rPr>
              <a:t>37 persons. </a:t>
            </a:r>
            <a:r>
              <a:rPr lang="en-US">
                <a:latin typeface="+mj-lt"/>
              </a:rPr>
              <a:t>(34 are in the territorial treasuries at the local level)</a:t>
            </a:r>
          </a:p>
        </p:txBody>
      </p:sp>
      <p:pic>
        <p:nvPicPr>
          <p:cNvPr id="18" name="Содержимое 17" descr="harta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638800" y="1752600"/>
            <a:ext cx="3505200" cy="4525962"/>
          </a:xfrm>
        </p:spPr>
      </p:pic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6</a:t>
            </a:fld>
            <a:endParaRPr lang="en-US"/>
          </a:p>
        </p:txBody>
      </p:sp>
      <p:pic>
        <p:nvPicPr>
          <p:cNvPr id="7" name="Picture 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57254"/>
            <a:ext cx="1295399" cy="7381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1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648200"/>
          </a:xfrm>
        </p:spPr>
        <p:txBody>
          <a:bodyPr rtlCol="0">
            <a:noAutofit/>
          </a:bodyPr>
          <a:lstStyle/>
          <a:p>
            <a:pPr rtl="0"/>
            <a:r>
              <a:rPr lang="en-US" sz="2400" b="1">
                <a:latin typeface="+mj-lt"/>
              </a:rPr>
              <a:t>Centralized support functions:</a:t>
            </a:r>
          </a:p>
          <a:p>
            <a:pPr lvl="1" rtl="0">
              <a:buFont typeface="Wingdings" pitchFamily="2" charset="2"/>
              <a:buChar char="q"/>
            </a:pPr>
            <a:r>
              <a:rPr lang="en-US" sz="2400">
                <a:solidFill>
                  <a:schemeClr val="tx1"/>
                </a:solidFill>
                <a:latin typeface="+mj-lt"/>
              </a:rPr>
              <a:t>Software development and administration;</a:t>
            </a:r>
          </a:p>
          <a:p>
            <a:pPr lvl="1" rtl="0">
              <a:buFont typeface="Wingdings" pitchFamily="2" charset="2"/>
              <a:buChar char="q"/>
            </a:pPr>
            <a:r>
              <a:rPr lang="en-US" sz="2400">
                <a:solidFill>
                  <a:schemeClr val="tx1"/>
                </a:solidFill>
                <a:latin typeface="+mj-lt"/>
              </a:rPr>
              <a:t>Administration of databases and servers, network equipment;</a:t>
            </a:r>
          </a:p>
          <a:p>
            <a:pPr lvl="1" rtl="0">
              <a:buFont typeface="Wingdings" pitchFamily="2" charset="2"/>
              <a:buChar char="q"/>
            </a:pPr>
            <a:r>
              <a:rPr lang="en-US" sz="2400">
                <a:solidFill>
                  <a:schemeClr val="tx1"/>
                </a:solidFill>
                <a:latin typeface="+mj-lt"/>
              </a:rPr>
              <a:t>Administration of networks.</a:t>
            </a:r>
          </a:p>
          <a:p>
            <a:pPr lvl="1" rtl="0">
              <a:buNone/>
            </a:pPr>
            <a:endParaRPr lang="ru-RU" sz="2400" dirty="0" smtClean="0">
              <a:solidFill>
                <a:schemeClr val="tx1"/>
              </a:solidFill>
              <a:latin typeface="+mj-lt"/>
            </a:endParaRPr>
          </a:p>
          <a:p>
            <a:pPr rtl="0"/>
            <a:r>
              <a:rPr lang="en-US" sz="2400" b="1">
                <a:latin typeface="+mj-lt"/>
              </a:rPr>
              <a:t>Decentralized functions:</a:t>
            </a:r>
          </a:p>
          <a:p>
            <a:pPr lvl="1" rtl="0">
              <a:buFont typeface="Wingdings" pitchFamily="2" charset="2"/>
              <a:buChar char="q"/>
            </a:pPr>
            <a:r>
              <a:rPr lang="en-US" sz="2400">
                <a:solidFill>
                  <a:schemeClr val="tx1"/>
                </a:solidFill>
                <a:latin typeface="+mj-lt"/>
              </a:rPr>
              <a:t>Servicing computer hardware in TC;</a:t>
            </a:r>
          </a:p>
          <a:p>
            <a:pPr lvl="1" rtl="0">
              <a:buFont typeface="Wingdings" pitchFamily="2" charset="2"/>
              <a:buChar char="q"/>
            </a:pPr>
            <a:r>
              <a:rPr lang="en-US" sz="2400">
                <a:solidFill>
                  <a:schemeClr val="tx1"/>
                </a:solidFill>
                <a:latin typeface="+mj-lt"/>
              </a:rPr>
              <a:t>Support of users in 37 TC, 35 FU and 2,829 budget institutions. </a:t>
            </a:r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7</a:t>
            </a:fld>
            <a:endParaRPr lang="en-US"/>
          </a:p>
        </p:txBody>
      </p:sp>
      <p:pic>
        <p:nvPicPr>
          <p:cNvPr id="6" name="Picture 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57254"/>
            <a:ext cx="1295399" cy="738146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524000" y="609600"/>
            <a:ext cx="7620000" cy="838200"/>
          </a:xfrm>
        </p:spPr>
        <p:txBody>
          <a:bodyPr rtlCol="0">
            <a:noAutofit/>
          </a:bodyPr>
          <a:lstStyle/>
          <a:p>
            <a:pPr rtl="0"/>
            <a:r>
              <a:rPr lang="en-US" sz="2500" b="1"/>
              <a:t>Organizational structure and responsibilities of the units</a:t>
            </a:r>
            <a:endParaRPr lang="ru-RU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685800"/>
            <a:ext cx="7010400" cy="609600"/>
          </a:xfrm>
        </p:spPr>
        <p:txBody>
          <a:bodyPr rtlCol="0">
            <a:normAutofit/>
          </a:bodyPr>
          <a:lstStyle/>
          <a:p>
            <a:pPr rtl="0"/>
            <a:r>
              <a:rPr lang="en-US" sz="2500" b="1"/>
              <a:t>Main challenges and difficulties</a:t>
            </a:r>
            <a:endParaRPr lang="ru-RU" sz="25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325112"/>
          </a:xfrm>
        </p:spPr>
        <p:txBody>
          <a:bodyPr rtlCol="0"/>
          <a:lstStyle/>
          <a:p>
            <a:pPr rtl="0"/>
            <a:r>
              <a:rPr lang="en-US">
                <a:latin typeface="+mj-lt"/>
              </a:rPr>
              <a:t>Retention of highly qualified personnel (salary, personnel motivation)</a:t>
            </a:r>
          </a:p>
          <a:p>
            <a:pPr rtl="0"/>
            <a:r>
              <a:rPr lang="en-US">
                <a:latin typeface="+mj-lt"/>
              </a:rPr>
              <a:t>Use of modern technologies (integration with public services)</a:t>
            </a:r>
          </a:p>
          <a:p>
            <a:pPr rtl="0"/>
            <a:r>
              <a:rPr lang="en-US">
                <a:latin typeface="+mj-lt"/>
              </a:rPr>
              <a:t>Periods of adaptation to changes in legislation</a:t>
            </a:r>
          </a:p>
          <a:p>
            <a:pPr rtl="0"/>
            <a:r>
              <a:rPr lang="en-US">
                <a:latin typeface="+mj-lt"/>
              </a:rPr>
              <a:t>Absence of IT coordinator in MoF</a:t>
            </a:r>
          </a:p>
          <a:p>
            <a:pPr rtl="0">
              <a:buNone/>
            </a:pPr>
            <a:endParaRPr lang="ru-RU" dirty="0" smtClean="0">
              <a:latin typeface="+mj-lt"/>
            </a:endParaRPr>
          </a:p>
          <a:p>
            <a:pPr rtl="0"/>
            <a:endParaRPr lang="ru-RU" dirty="0" smtClean="0"/>
          </a:p>
          <a:p>
            <a:pPr rtl="0"/>
            <a:endParaRPr lang="ru-RU" dirty="0" smtClean="0"/>
          </a:p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6F15528-21DE-4FAA-801E-634DDDAF4B2B}" type="slidenum">
              <a:rPr lang="en-US" smtClean="0"/>
              <a:pPr rtl="0"/>
              <a:t>8</a:t>
            </a:fld>
            <a:endParaRPr lang="en-US"/>
          </a:p>
        </p:txBody>
      </p:sp>
      <p:pic>
        <p:nvPicPr>
          <p:cNvPr id="5" name="Рисунок 4" descr="m62r-Cw3Dqg-250x25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05600" y="4325112"/>
            <a:ext cx="2106778" cy="2057400"/>
          </a:xfrm>
          <a:prstGeom prst="rect">
            <a:avLst/>
          </a:prstGeom>
        </p:spPr>
      </p:pic>
      <p:pic>
        <p:nvPicPr>
          <p:cNvPr id="6" name="Picture 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57254"/>
            <a:ext cx="1295399" cy="7381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n-US"/>
              <a:t>THANK YOU FOR ATTENTION!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486400" cy="1752600"/>
          </a:xfrm>
        </p:spPr>
        <p:txBody>
          <a:bodyPr rtlCol="0"/>
          <a:lstStyle/>
          <a:p>
            <a:pPr algn="ctr" rtl="0"/>
            <a:endParaRPr lang="en-US" dirty="0" smtClean="0"/>
          </a:p>
          <a:p>
            <a:pPr algn="ctr" rtl="0"/>
            <a:r>
              <a:rPr lang="en-US"/>
              <a:t>Elena.Saharnean@fintehinform.md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419</TotalTime>
  <Words>554</Words>
  <Application>Microsoft Office PowerPoint</Application>
  <PresentationFormat>Экран (4:3)</PresentationFormat>
  <Paragraphs>137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Городская</vt:lpstr>
      <vt:lpstr>Public Finance Management Information System,  The Republic of Moldova model </vt:lpstr>
      <vt:lpstr>Public Finance Management  Information System of MoF</vt:lpstr>
      <vt:lpstr>MoF PFMIS architecture:</vt:lpstr>
      <vt:lpstr>MoF PFMIS telecommunications structure</vt:lpstr>
      <vt:lpstr>                 State Enterprise ‘Fintehinform’</vt:lpstr>
      <vt:lpstr>Organizational structure and responsibilities of the units</vt:lpstr>
      <vt:lpstr>Organizational structure and responsibilities of the units</vt:lpstr>
      <vt:lpstr>Main challenges and difficulties</vt:lpstr>
      <vt:lpstr>THANK YOU FOR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Информационная система управления публичными финансами, Модель Республики Молдова</dc:title>
  <dc:creator/>
  <dc:description>Translated by TechInput, LLC</dc:description>
  <cp:lastModifiedBy>Daria Voronina</cp:lastModifiedBy>
  <cp:revision>55</cp:revision>
  <dcterms:created xsi:type="dcterms:W3CDTF">2006-08-16T00:00:00Z</dcterms:created>
  <dcterms:modified xsi:type="dcterms:W3CDTF">2015-10-15T13:24:58Z</dcterms:modified>
</cp:coreProperties>
</file>