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87095CAF-FB2D-4A7B-BC6B-D743A42C58A8}" type="slidenum">
              <a:rPr lang="en-US" smtClean="0"/>
              <a:pPr rt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56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7095CAF-FB2D-4A7B-BC6B-D743A42C58A8}" type="slidenum">
              <a:rPr lang="en-US" smtClean="0"/>
              <a:pPr rtl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9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 rtlCol="0"/>
          <a:lstStyle>
            <a:lvl1pPr marL="0" marR="36576" indent="0" algn="l" rtl="0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</a:lvl2pPr>
            <a:lvl3pPr marL="914400" indent="0" algn="ctr" rtl="0">
              <a:buNone/>
            </a:lvl3pPr>
            <a:lvl4pPr marL="1371600" indent="0" algn="ctr" rtl="0">
              <a:buNone/>
            </a:lvl4pPr>
            <a:lvl5pPr marL="1828800" indent="0" algn="ctr" rtl="0">
              <a:buNone/>
            </a:lvl5pPr>
            <a:lvl6pPr marL="2286000" indent="0" algn="ctr" rtl="0">
              <a:buNone/>
            </a:lvl6pPr>
            <a:lvl7pPr marL="2743200" indent="0" algn="ctr" rtl="0">
              <a:buNone/>
            </a:lvl7pPr>
            <a:lvl8pPr marL="3200400" indent="0" algn="ctr" rtl="0">
              <a:buNone/>
            </a:lvl8pPr>
            <a:lvl9pPr marL="3657600" indent="0" algn="ctr" rtl="0">
              <a:buNone/>
            </a:lvl9pPr>
          </a:lstStyle>
          <a:p>
            <a:pPr rtl="0"/>
            <a:r>
              <a:rPr lang="ru-RU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rtlCol="0" anchor="t"/>
          <a:lstStyle>
            <a:lvl1pPr algn="l" rtl="0">
              <a:defRPr sz="1000"/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rtlCol="0" anchor="b"/>
          <a:lstStyle>
            <a:lvl1pPr algn="l" rtl="0">
              <a:defRPr sz="1100"/>
            </a:lvl1pPr>
          </a:lstStyle>
          <a:p>
            <a:pPr rtl="0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rtlCol="0" anchor="ctr"/>
          <a:lstStyle>
            <a:lvl1pPr algn="ctr" rtl="0">
              <a:defRPr sz="1300">
                <a:solidFill>
                  <a:srgbClr val="FFFFFF"/>
                </a:solidFill>
              </a:defRPr>
            </a:lvl1pPr>
          </a:lstStyle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 rtlCol="0"/>
          <a:lstStyle/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 rtlCol="0"/>
          <a:lstStyle/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rtlCol="0" anchor="ctr"/>
          <a:lstStyle>
            <a:lvl1pPr marL="0" algn="l" rtl="0">
              <a:buNone/>
              <a:defRPr sz="3600" b="1" cap="none" baseline="0"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rtlCol="0" anchor="t"/>
          <a:lstStyle>
            <a:lvl1pPr marL="54864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marL="0" algn="l" rtl="0">
              <a:defRPr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 rtlCol="0"/>
          <a:lstStyle>
            <a:lvl1pPr algn="l" rtl="0">
              <a:defRPr sz="26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 rtlCol="0"/>
          <a:lstStyle>
            <a:lvl1pPr algn="l" rtl="0">
              <a:defRPr sz="26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rtlCol="0" anchor="b"/>
          <a:lstStyle>
            <a:lvl1pPr marL="0" algn="ctr" rtl="0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rtlCol="0" anchor="ctr"/>
          <a:lstStyle>
            <a:lvl1pPr marL="0" indent="0" algn="ctr" rtl="0">
              <a:buNone/>
              <a:defRPr sz="1600" b="0">
                <a:solidFill>
                  <a:schemeClr val="tx1"/>
                </a:solidFill>
              </a:defRPr>
            </a:lvl1pPr>
            <a:lvl2pPr algn="l" rtl="0">
              <a:buNone/>
              <a:defRPr sz="2000" b="1"/>
            </a:lvl2pPr>
            <a:lvl3pPr algn="l" rtl="0">
              <a:buNone/>
              <a:defRPr sz="1800" b="1"/>
            </a:lvl3pPr>
            <a:lvl4pPr algn="l" rtl="0">
              <a:buNone/>
              <a:defRPr sz="1600" b="1"/>
            </a:lvl4pPr>
            <a:lvl5pPr algn="l" rtl="0">
              <a:buNone/>
              <a:defRPr sz="1600" b="1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rtlCol="0" anchor="ctr"/>
          <a:lstStyle>
            <a:lvl1pPr marL="0" indent="0" algn="ctr" rtl="0">
              <a:buNone/>
              <a:defRPr sz="1600" b="0">
                <a:solidFill>
                  <a:schemeClr val="tx1"/>
                </a:solidFill>
              </a:defRPr>
            </a:lvl1pPr>
            <a:lvl2pPr algn="l" rtl="0">
              <a:buNone/>
              <a:defRPr sz="2000" b="1"/>
            </a:lvl2pPr>
            <a:lvl3pPr algn="l" rtl="0">
              <a:buNone/>
              <a:defRPr sz="1800" b="1"/>
            </a:lvl3pPr>
            <a:lvl4pPr algn="l" rtl="0">
              <a:buNone/>
              <a:defRPr sz="1600" b="1"/>
            </a:lvl4pPr>
            <a:lvl5pPr algn="l" rtl="0">
              <a:buNone/>
              <a:defRPr sz="1600" b="1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 rtlCol="0"/>
          <a:lstStyle>
            <a:lvl1pPr algn="ctr" rtl="0">
              <a:defRPr/>
            </a:lvl1pPr>
          </a:lstStyle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 b="0"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 rtlCol="0"/>
          <a:lstStyle/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rtlCol="0" anchor="b"/>
          <a:lstStyle>
            <a:lvl1pPr marL="0" marR="18288" algn="l" rtl="0">
              <a:spcBef>
                <a:spcPts val="0"/>
              </a:spcBef>
              <a:buNone/>
              <a:defRPr sz="2900" b="0" cap="all" baseline="0"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rtlCol="0" anchor="t"/>
          <a:lstStyle>
            <a:lvl1pPr marL="0" indent="0" algn="l" rtl="0">
              <a:spcBef>
                <a:spcPts val="0"/>
              </a:spcBef>
              <a:buNone/>
              <a:defRPr sz="1400"/>
            </a:lvl1pPr>
            <a:lvl2pPr algn="l" rtl="0">
              <a:buNone/>
              <a:defRPr sz="1200"/>
            </a:lvl2pPr>
            <a:lvl3pPr algn="l" rtl="0">
              <a:buNone/>
              <a:defRPr sz="1000"/>
            </a:lvl3pPr>
            <a:lvl4pPr algn="l" rtl="0">
              <a:buNone/>
              <a:defRPr sz="900"/>
            </a:lvl4pPr>
            <a:lvl5pPr algn="l" rtl="0">
              <a:buNone/>
              <a:defRPr sz="9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 rtlCol="0"/>
          <a:lstStyle>
            <a:lvl1pPr algn="l" rtl="0">
              <a:spcBef>
                <a:spcPts val="0"/>
              </a:spcBef>
              <a:defRPr sz="3000"/>
            </a:lvl1pPr>
            <a:lvl2pPr algn="l" rtl="0">
              <a:defRPr sz="26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 rtlCol="0"/>
          <a:lstStyle>
            <a:lvl1pPr algn="l" rtl="0">
              <a:defRPr sz="900"/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 rtlCol="0"/>
          <a:lstStyle>
            <a:lvl1pPr algn="l" rtl="0">
              <a:defRPr sz="9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 rtlCol="0"/>
          <a:lstStyle>
            <a:lvl1pPr algn="l" rtl="0">
              <a:defRPr sz="900"/>
            </a:lvl1pPr>
          </a:lstStyle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rtlCol="0" anchor="b"/>
          <a:lstStyle>
            <a:lvl1pPr marL="0" algn="l" rtl="0">
              <a:buNone/>
              <a:defRPr sz="3000" b="0" cap="all" baseline="0"/>
            </a:lvl1pPr>
          </a:lstStyle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rtlCol="0"/>
          <a:lstStyle>
            <a:lvl1pPr marL="0" indent="0" algn="l" rtl="0">
              <a:buNone/>
              <a:defRPr sz="3200"/>
            </a:lvl1pPr>
          </a:lstStyle>
          <a:p>
            <a:pPr rtl="0"/>
            <a:r>
              <a:rPr lang="ru-RU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1400"/>
            </a:lvl1pPr>
            <a:lvl2pPr algn="l" rtl="0">
              <a:defRPr sz="1200"/>
            </a:lvl2pPr>
            <a:lvl3pPr algn="l" rtl="0">
              <a:defRPr sz="1000"/>
            </a:lvl3pPr>
            <a:lvl4pPr algn="l" rtl="0">
              <a:defRPr sz="900"/>
            </a:lvl4pPr>
            <a:lvl5pPr algn="l" rtl="0">
              <a:defRPr sz="900"/>
            </a:lvl5pPr>
          </a:lstStyle>
          <a:p>
            <a:pPr lvl="0" rtl="0" eaLnBrk="1" latinLnBrk="0" hangingPunct="1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 rtlCol="0"/>
          <a:lstStyle>
            <a:lvl1pPr algn="l" rtl="0">
              <a:defRPr sz="900"/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 rtlCol="0"/>
          <a:lstStyle>
            <a:lvl1pPr algn="l" rtl="0">
              <a:defRPr sz="9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 rtlCol="0"/>
          <a:lstStyle>
            <a:lvl1pPr algn="ctr" rtl="0">
              <a:defRPr sz="900"/>
            </a:lvl1pPr>
          </a:lstStyle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ru-RU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lvl="0" rtl="0" eaLnBrk="1" latinLnBrk="0" hangingPunct="1"/>
            <a:r>
              <a:rPr lang="ru-RU"/>
              <a:t>Click to edit Master text styles</a:t>
            </a:r>
          </a:p>
          <a:p>
            <a:pPr lvl="1" rtl="0" eaLnBrk="1" latinLnBrk="0" hangingPunct="1"/>
            <a:r>
              <a:rPr lang="ru-RU"/>
              <a:t>Second level</a:t>
            </a:r>
          </a:p>
          <a:p>
            <a:pPr lvl="2" rtl="0" eaLnBrk="1" latinLnBrk="0" hangingPunct="1"/>
            <a:r>
              <a:rPr lang="ru-RU"/>
              <a:t>Third level</a:t>
            </a:r>
          </a:p>
          <a:p>
            <a:pPr lvl="3" rtl="0" eaLnBrk="1" latinLnBrk="0" hangingPunct="1"/>
            <a:r>
              <a:rPr lang="ru-RU"/>
              <a:t>Fourth level</a:t>
            </a:r>
          </a:p>
          <a:p>
            <a:pPr lvl="4" rtl="0" eaLnBrk="1" latinLnBrk="0" hangingPunct="1"/>
            <a:r>
              <a:rPr lang="ru-RU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rtlCol="0" anchor="b"/>
          <a:lstStyle>
            <a:lvl1pPr algn="l" rtl="0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rtlCol="0" anchor="b"/>
          <a:lstStyle>
            <a:lvl1pPr algn="l" rtl="0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rtlCol="0" anchor="b"/>
          <a:lstStyle>
            <a:lvl1pPr algn="ctr" rtl="0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rtl="0"/>
            <a:fld id="{C422DBE9-5F1A-46C7-8CD0-96F4EA1FE1F7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r" rtl="0"/>
            <a:r>
              <a:rPr lang="ru-RU" sz="3600" b="1" dirty="0"/>
              <a:t>Использование ИТ в казначейских операциях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r" rtl="0"/>
            <a:r>
              <a:rPr lang="ru-RU" b="1" dirty="0"/>
              <a:t>ЧЕРНОГОРИЯ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93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sz="3200" b="1"/>
              <a:t>Информационная система финансового управления (ИСФУ), используемая Министерством финансов (МФ)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rtl="0">
              <a:buNone/>
            </a:pPr>
            <a:r>
              <a:rPr lang="ru-RU" sz="2800" dirty="0"/>
              <a:t>Ежедневные казначейские операции, такие как платежи и исполнение бюджета, полностью поддерживаются ИСФУ. </a:t>
            </a:r>
          </a:p>
          <a:p>
            <a:pPr marL="0" indent="0" rtl="0">
              <a:buNone/>
            </a:pPr>
            <a:r>
              <a:rPr lang="ru-RU" sz="2800" dirty="0"/>
              <a:t>Мы используем систему SAP, которая представляет централизованную базу данных. Все бюджетные подразделения имеют доступ к SAP для ввода данных, используя GUI (графический интерфейс пользователя), установленный на их собственных компьютерах и в местах их расположения.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59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ru-RU"/>
              <a:t>МФ признает необходимость внедрения стандартов, особенно Плана сохранения непрерывности бизнеса (BCP) и Плана аварийно-восстановительных работ (DRP), но эти проекты находятся в процессе подготовки.</a:t>
            </a:r>
          </a:p>
          <a:p>
            <a:pPr marL="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rtl="0"/>
            <a:r>
              <a:rPr lang="ru-RU" sz="3200" b="1"/>
              <a:t>Организация ИТ-поддержки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rtl="0">
              <a:buNone/>
            </a:pPr>
            <a:r>
              <a:rPr lang="ru-RU" dirty="0"/>
              <a:t>ИТ-департамент является частью государственного казначейства. Это очень небольшое </a:t>
            </a:r>
            <a:r>
              <a:rPr lang="ru-RU" dirty="0" smtClean="0"/>
              <a:t>подразделение</a:t>
            </a:r>
            <a:r>
              <a:rPr lang="en-US" dirty="0" smtClean="0"/>
              <a:t>, </a:t>
            </a:r>
            <a:r>
              <a:rPr lang="ru-RU" dirty="0" smtClean="0"/>
              <a:t>состоящее </a:t>
            </a:r>
            <a:r>
              <a:rPr lang="ru-RU" dirty="0"/>
              <a:t>только из пяти сотрудников.</a:t>
            </a:r>
          </a:p>
          <a:p>
            <a:pPr marL="0" indent="0" rtl="0">
              <a:buNone/>
            </a:pPr>
            <a:r>
              <a:rPr lang="ru-RU" dirty="0"/>
              <a:t>Кроме того, мы устанавливаем обслуживание ИСФУ на основе аутсорсинга, чтобы избежать сбоев ежедневных операций.</a:t>
            </a:r>
          </a:p>
          <a:p>
            <a:pPr marL="0" indent="0" rtl="0">
              <a:buNone/>
            </a:pPr>
            <a:r>
              <a:rPr lang="ru-RU" dirty="0"/>
              <a:t>Основная обязанность </a:t>
            </a:r>
            <a:r>
              <a:rPr lang="ru-RU" dirty="0" smtClean="0"/>
              <a:t>ИТ-сотрудников – это </a:t>
            </a:r>
            <a:r>
              <a:rPr lang="ru-RU" dirty="0"/>
              <a:t>поддержка пользователей </a:t>
            </a:r>
            <a:r>
              <a:rPr lang="ru-RU" dirty="0" smtClean="0"/>
              <a:t>SAP (что-то </a:t>
            </a:r>
            <a:r>
              <a:rPr lang="ru-RU" dirty="0"/>
              <a:t>вроде </a:t>
            </a:r>
            <a:r>
              <a:rPr lang="ru-RU" dirty="0" err="1" smtClean="0"/>
              <a:t>колл</a:t>
            </a:r>
            <a:r>
              <a:rPr lang="ru-RU" dirty="0" smtClean="0"/>
              <a:t>-центра) </a:t>
            </a:r>
            <a:r>
              <a:rPr lang="ru-RU" dirty="0"/>
              <a:t>и операций системы проведения платежей в режиме реального времени, таких как проведение платежей и системных операций налоговой службы.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ru-RU"/>
              <a:t>Учреждения налоговой службы, такие как налоговое управление, таможенное управление, министерство внутренних дел и другие, передают ежедневную выручку в казначейство. Система налоговой службы распределяет эту выручку в соответствии с правилами распределения и пересылает деньги на банковские счета бюджетных пользователей (единый счет казначейства и муниципальные счета).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72000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ru-RU" dirty="0" smtClean="0"/>
              <a:t>Подведем итог: </a:t>
            </a:r>
            <a:r>
              <a:rPr lang="ru-RU" dirty="0"/>
              <a:t>ИТ-персонал отвечает </a:t>
            </a:r>
            <a:r>
              <a:rPr lang="ru-RU" dirty="0" smtClean="0"/>
              <a:t>за</a:t>
            </a:r>
            <a:endParaRPr lang="ru-RU" dirty="0"/>
          </a:p>
          <a:p>
            <a:pPr rtl="0">
              <a:buFontTx/>
              <a:buChar char="-"/>
            </a:pPr>
            <a:r>
              <a:rPr lang="ru-RU" dirty="0"/>
              <a:t>Техническую/функциональную поддержку</a:t>
            </a:r>
          </a:p>
          <a:p>
            <a:pPr rtl="0">
              <a:buFontTx/>
              <a:buChar char="-"/>
            </a:pPr>
            <a:r>
              <a:rPr lang="ru-RU" dirty="0"/>
              <a:t>Защиту/безопасность данных</a:t>
            </a:r>
          </a:p>
          <a:p>
            <a:pPr rtl="0">
              <a:buFontTx/>
              <a:buChar char="-"/>
            </a:pPr>
            <a:endParaRPr lang="en-US" dirty="0"/>
          </a:p>
          <a:p>
            <a:pPr marL="0" indent="0" rtl="0">
              <a:buNone/>
            </a:pPr>
            <a:r>
              <a:rPr lang="ru-RU" dirty="0" smtClean="0"/>
              <a:t>Наши главные планы на будущее относятся к области технического </a:t>
            </a:r>
            <a:r>
              <a:rPr lang="ru-RU" dirty="0"/>
              <a:t>совершенствования (использование современных технологий, таких как стандарты виртуализации и безопасности) и внедрения новых модулей SAP для охвата как можно большего количества бизнес-процессов.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269</Words>
  <Application>Microsoft Office PowerPoint</Application>
  <PresentationFormat>Экран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Verve</vt:lpstr>
      <vt:lpstr>Использование ИТ в казначейских операциях</vt:lpstr>
      <vt:lpstr>Информационная система финансового управления (ИСФУ), используемая Министерством финансов (МФ)</vt:lpstr>
      <vt:lpstr>Презентация PowerPoint</vt:lpstr>
      <vt:lpstr>Организация ИТ-поддержки</vt:lpstr>
      <vt:lpstr>Презентация PowerPoint</vt:lpstr>
      <vt:lpstr>Презентация PowerPoint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IT in Treasury operations</dc:title>
  <dc:creator/>
  <dc:description>Translated by TechInput, LLC</dc:description>
  <cp:lastModifiedBy>Daria Voronina</cp:lastModifiedBy>
  <cp:revision>15</cp:revision>
  <dcterms:created xsi:type="dcterms:W3CDTF">2015-10-05T15:02:04Z</dcterms:created>
  <dcterms:modified xsi:type="dcterms:W3CDTF">2015-10-14T11:51:38Z</dcterms:modified>
</cp:coreProperties>
</file>