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3" r:id="rId2"/>
    <p:sldId id="408" r:id="rId3"/>
    <p:sldId id="409" r:id="rId4"/>
    <p:sldId id="421" r:id="rId5"/>
    <p:sldId id="411" r:id="rId6"/>
    <p:sldId id="440" r:id="rId7"/>
    <p:sldId id="420" r:id="rId8"/>
    <p:sldId id="425" r:id="rId9"/>
    <p:sldId id="415" r:id="rId10"/>
    <p:sldId id="380" r:id="rId11"/>
    <p:sldId id="406" r:id="rId12"/>
    <p:sldId id="416" r:id="rId13"/>
    <p:sldId id="381" r:id="rId14"/>
    <p:sldId id="410" r:id="rId15"/>
    <p:sldId id="428" r:id="rId16"/>
    <p:sldId id="430" r:id="rId17"/>
    <p:sldId id="426" r:id="rId18"/>
    <p:sldId id="417" r:id="rId19"/>
    <p:sldId id="437" r:id="rId20"/>
    <p:sldId id="438" r:id="rId21"/>
    <p:sldId id="432" r:id="rId22"/>
    <p:sldId id="418" r:id="rId23"/>
    <p:sldId id="439" r:id="rId24"/>
    <p:sldId id="388" r:id="rId25"/>
    <p:sldId id="435" r:id="rId26"/>
    <p:sldId id="436" r:id="rId27"/>
    <p:sldId id="441" r:id="rId28"/>
    <p:sldId id="442" r:id="rId29"/>
    <p:sldId id="403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na\Documents\World%20Bank%20PEM%20PAL%20Network\BCOP\South%20Africa%20Study%20Visit\Support%20Graphs%20PEMPAL%20presenta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anna\Documents\World%20Bank%20PEM%20PAL%20Network\BCOP\South%20Africa%20Study%20Visit\Support%20Graphs%20PEMPAL%20presentatio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anna\Documents\Strategy%20Mid-Term%20Review\3%20Secretariat%20Budget%20vs%20Actuals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U</a:t>
            </a:r>
            <a:r>
              <a:rPr lang="x-none" sz="1200" dirty="0" smtClean="0">
                <a:solidFill>
                  <a:schemeClr val="tx2"/>
                </a:solidFill>
                <a:latin typeface="+mj-lt"/>
              </a:rPr>
              <a:t>kupno zadovoljstvo događajima je u porastu</a:t>
            </a:r>
            <a:r>
              <a:rPr lang="sl-SI" sz="1200" dirty="0" smtClean="0">
                <a:solidFill>
                  <a:schemeClr val="tx2"/>
                </a:solidFill>
                <a:latin typeface="+mj-lt"/>
              </a:rPr>
              <a:t>...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89476870946687"/>
          <c:y val="3.375527426160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677658089289607"/>
          <c:y val="0.26373700122927701"/>
          <c:w val="0.68601584996050302"/>
          <c:h val="0.479586032758564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4.7529411764705847</c:v>
                </c:pt>
                <c:pt idx="1">
                  <c:v>4.8588235294117617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4.3</c:v>
                </c:pt>
                <c:pt idx="1">
                  <c:v>4.5999999999999996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4.5529411764705845</c:v>
                </c:pt>
                <c:pt idx="1">
                  <c:v>4.6588235294117641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3469328"/>
        <c:axId val="433469720"/>
      </c:stockChart>
      <c:catAx>
        <c:axId val="4334693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69720"/>
        <c:crosses val="autoZero"/>
        <c:auto val="1"/>
        <c:lblAlgn val="ctr"/>
        <c:lblOffset val="100"/>
        <c:noMultiLvlLbl val="0"/>
      </c:catAx>
      <c:valAx>
        <c:axId val="433469720"/>
        <c:scaling>
          <c:orientation val="minMax"/>
          <c:max val="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800" b="0">
                    <a:solidFill>
                      <a:schemeClr val="tx1"/>
                    </a:solidFill>
                    <a:latin typeface="+mj-lt"/>
                  </a:rPr>
                  <a:t>1-5 scale</a:t>
                </a:r>
              </a:p>
            </c:rich>
          </c:tx>
          <c:layout>
            <c:manualLayout>
              <c:xMode val="edge"/>
              <c:yMode val="edge"/>
              <c:x val="0"/>
              <c:y val="0.306625469284698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69328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x-none" sz="1000" dirty="0" smtClean="0"/>
              <a:t>Br. </a:t>
            </a:r>
            <a:r>
              <a:rPr lang="en-US" sz="1000" dirty="0" smtClean="0"/>
              <a:t>D</a:t>
            </a:r>
            <a:r>
              <a:rPr lang="x-none" sz="1000" smtClean="0"/>
              <a:t>ogađaja </a:t>
            </a:r>
            <a:r>
              <a:rPr lang="sr-Latn-CS" sz="1000" dirty="0" smtClean="0"/>
              <a:t>zajednica prakse</a:t>
            </a:r>
            <a:r>
              <a:rPr lang="x-none" sz="1000" smtClean="0"/>
              <a:t> </a:t>
            </a:r>
            <a:r>
              <a:rPr lang="en-US" sz="1000" dirty="0" smtClean="0"/>
              <a:t>(</a:t>
            </a:r>
            <a:r>
              <a:rPr lang="x-none" sz="1000" dirty="0" smtClean="0"/>
              <a:t>uklj.</a:t>
            </a:r>
            <a:r>
              <a:rPr lang="en-US" sz="1000" baseline="0" dirty="0" smtClean="0"/>
              <a:t> V</a:t>
            </a:r>
            <a:r>
              <a:rPr lang="x-none" sz="1000" baseline="0" dirty="0" smtClean="0"/>
              <a:t>K</a:t>
            </a:r>
            <a:r>
              <a:rPr lang="en-US" sz="1000" baseline="0" dirty="0" smtClean="0"/>
              <a:t>)</a:t>
            </a:r>
            <a:r>
              <a:rPr lang="en-US" sz="1000" dirty="0" smtClean="0"/>
              <a:t>  </a:t>
            </a:r>
            <a:endParaRPr lang="en-US" sz="1000" dirty="0"/>
          </a:p>
        </c:rich>
      </c:tx>
      <c:layout>
        <c:manualLayout>
          <c:xMode val="edge"/>
          <c:yMode val="edge"/>
          <c:x val="0.226359534005617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99518810148819E-2"/>
          <c:y val="0.191372191280968"/>
          <c:w val="0.89745603674540697"/>
          <c:h val="0.72711702195762062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'Two Graphs'!$C$9:$C$12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'Two Graphs'!$F$9:$F$12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230448"/>
        <c:axId val="354230840"/>
      </c:barChart>
      <c:catAx>
        <c:axId val="35423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230840"/>
        <c:crosses val="autoZero"/>
        <c:auto val="1"/>
        <c:lblAlgn val="ctr"/>
        <c:lblOffset val="100"/>
        <c:noMultiLvlLbl val="0"/>
      </c:catAx>
      <c:valAx>
        <c:axId val="354230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23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50" dirty="0" smtClean="0"/>
              <a:t>U</a:t>
            </a:r>
            <a:r>
              <a:rPr lang="x-none" sz="1050" dirty="0" smtClean="0"/>
              <a:t>kupno učešće –</a:t>
            </a:r>
            <a:r>
              <a:rPr lang="x-none" sz="1050" baseline="0" dirty="0" smtClean="0"/>
              <a:t> po godini</a:t>
            </a:r>
            <a:endParaRPr lang="en-US" sz="1050" dirty="0"/>
          </a:p>
        </c:rich>
      </c:tx>
      <c:layout>
        <c:manualLayout>
          <c:xMode val="edge"/>
          <c:yMode val="edge"/>
          <c:x val="0.12887221128608894"/>
          <c:y val="2.29050743657043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078916606012509"/>
          <c:y val="0.22551672269036505"/>
          <c:w val="0.65119962945808363"/>
          <c:h val="0.6158732789980202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'Two Graphs'!$D$6</c:f>
              <c:strCache>
                <c:ptCount val="1"/>
                <c:pt idx="0">
                  <c:v>Total Participation (per year)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'Two Graphs'!$C$7:$C$12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'Two Graphs'!$D$7:$D$12</c:f>
              <c:numCache>
                <c:formatCode>General</c:formatCode>
                <c:ptCount val="6"/>
                <c:pt idx="0">
                  <c:v>110</c:v>
                </c:pt>
                <c:pt idx="1">
                  <c:v>140</c:v>
                </c:pt>
                <c:pt idx="2">
                  <c:v>418</c:v>
                </c:pt>
                <c:pt idx="3">
                  <c:v>505</c:v>
                </c:pt>
                <c:pt idx="4">
                  <c:v>600</c:v>
                </c:pt>
                <c:pt idx="5">
                  <c:v>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231624"/>
        <c:axId val="354232016"/>
      </c:barChart>
      <c:catAx>
        <c:axId val="354231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4232016"/>
        <c:crosses val="autoZero"/>
        <c:auto val="1"/>
        <c:lblAlgn val="ctr"/>
        <c:lblOffset val="100"/>
        <c:noMultiLvlLbl val="0"/>
      </c:catAx>
      <c:valAx>
        <c:axId val="354232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</a:t>
                </a:r>
                <a:r>
                  <a:rPr lang="x-none" dirty="0" smtClean="0"/>
                  <a:t>rpj ljjudi 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54231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x-none" smtClean="0"/>
              <a:t>Budžeti</a:t>
            </a:r>
            <a:r>
              <a:rPr lang="x-none" baseline="0" smtClean="0"/>
              <a:t> </a:t>
            </a:r>
            <a:r>
              <a:rPr lang="sr-Latn-CS" baseline="0" dirty="0" smtClean="0"/>
              <a:t>zajednica prakse</a:t>
            </a:r>
            <a:r>
              <a:rPr lang="x-none" baseline="0" smtClean="0"/>
              <a:t> </a:t>
            </a:r>
            <a:r>
              <a:rPr lang="x-none" baseline="0" dirty="0" smtClean="0"/>
              <a:t>prema ostvarenom </a:t>
            </a:r>
            <a:r>
              <a:rPr lang="en-US" baseline="0" dirty="0" smtClean="0"/>
              <a:t>(</a:t>
            </a:r>
            <a:r>
              <a:rPr lang="x-none" baseline="0" dirty="0" smtClean="0"/>
              <a:t>KG</a:t>
            </a:r>
            <a:r>
              <a:rPr lang="en-US" baseline="0" dirty="0" smtClean="0"/>
              <a:t>)</a:t>
            </a:r>
            <a:endParaRPr lang="en-US" baseline="0" dirty="0"/>
          </a:p>
        </c:rich>
      </c:tx>
      <c:layout>
        <c:manualLayout>
          <c:xMode val="edge"/>
          <c:yMode val="edge"/>
          <c:x val="0.1645736434108527"/>
          <c:y val="2.48837316388082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'budget &amp; actuals'!$R$16:$R$17</c:f>
              <c:strCache>
                <c:ptCount val="2"/>
                <c:pt idx="0">
                  <c:v>BCOP</c:v>
                </c:pt>
                <c:pt idx="1">
                  <c:v>budget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'budget &amp; actuals'!$Q$18:$Q$19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'budget &amp; actuals'!$R$18:$R$19</c:f>
              <c:numCache>
                <c:formatCode>0</c:formatCode>
                <c:ptCount val="2"/>
                <c:pt idx="0">
                  <c:v>401221.81030000001</c:v>
                </c:pt>
                <c:pt idx="1">
                  <c:v>278321.89</c:v>
                </c:pt>
              </c:numCache>
            </c:numRef>
          </c:val>
        </c:ser>
        <c:ser>
          <c:idx val="1"/>
          <c:order val="1"/>
          <c:tx>
            <c:strRef>
              <c:f>'budget &amp; actuals'!$S$16:$S$17</c:f>
              <c:strCache>
                <c:ptCount val="2"/>
                <c:pt idx="0">
                  <c:v>BCOP</c:v>
                </c:pt>
                <c:pt idx="1">
                  <c:v>actuals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'budget &amp; actuals'!$Q$18:$Q$19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'budget &amp; actuals'!$S$18:$S$19</c:f>
              <c:numCache>
                <c:formatCode>0</c:formatCode>
                <c:ptCount val="2"/>
                <c:pt idx="0">
                  <c:v>351789.16159999988</c:v>
                </c:pt>
                <c:pt idx="1">
                  <c:v>197628.05</c:v>
                </c:pt>
              </c:numCache>
            </c:numRef>
          </c:val>
        </c:ser>
        <c:ser>
          <c:idx val="2"/>
          <c:order val="2"/>
          <c:tx>
            <c:strRef>
              <c:f>'budget &amp; actuals'!$T$16:$T$17</c:f>
              <c:strCache>
                <c:ptCount val="2"/>
                <c:pt idx="0">
                  <c:v>TCOP</c:v>
                </c:pt>
                <c:pt idx="1">
                  <c:v>budget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'budget &amp; actuals'!$Q$18:$Q$19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'budget &amp; actuals'!$T$18:$T$19</c:f>
              <c:numCache>
                <c:formatCode>0</c:formatCode>
                <c:ptCount val="2"/>
                <c:pt idx="0">
                  <c:v>496008.63510000001</c:v>
                </c:pt>
                <c:pt idx="1">
                  <c:v>364220.79000000021</c:v>
                </c:pt>
              </c:numCache>
            </c:numRef>
          </c:val>
        </c:ser>
        <c:ser>
          <c:idx val="3"/>
          <c:order val="3"/>
          <c:tx>
            <c:strRef>
              <c:f>'budget &amp; actuals'!$U$16:$U$17</c:f>
              <c:strCache>
                <c:ptCount val="2"/>
                <c:pt idx="0">
                  <c:v>TCOP</c:v>
                </c:pt>
                <c:pt idx="1">
                  <c:v>actuals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'budget &amp; actuals'!$Q$18:$Q$19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'budget &amp; actuals'!$U$18:$U$19</c:f>
              <c:numCache>
                <c:formatCode>0</c:formatCode>
                <c:ptCount val="2"/>
                <c:pt idx="0">
                  <c:v>342089.32056200021</c:v>
                </c:pt>
                <c:pt idx="1">
                  <c:v>235648.66</c:v>
                </c:pt>
              </c:numCache>
            </c:numRef>
          </c:val>
        </c:ser>
        <c:ser>
          <c:idx val="4"/>
          <c:order val="4"/>
          <c:tx>
            <c:strRef>
              <c:f>'budget &amp; actuals'!$V$16:$V$17</c:f>
              <c:strCache>
                <c:ptCount val="2"/>
                <c:pt idx="0">
                  <c:v>IACOP</c:v>
                </c:pt>
                <c:pt idx="1">
                  <c:v>budget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'budget &amp; actuals'!$Q$18:$Q$19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'budget &amp; actuals'!$V$18:$V$19</c:f>
              <c:numCache>
                <c:formatCode>0</c:formatCode>
                <c:ptCount val="2"/>
                <c:pt idx="0">
                  <c:v>503713.97962000023</c:v>
                </c:pt>
                <c:pt idx="1">
                  <c:v>442021.68</c:v>
                </c:pt>
              </c:numCache>
            </c:numRef>
          </c:val>
        </c:ser>
        <c:ser>
          <c:idx val="5"/>
          <c:order val="5"/>
          <c:tx>
            <c:strRef>
              <c:f>'budget &amp; actuals'!$W$16:$W$17</c:f>
              <c:strCache>
                <c:ptCount val="2"/>
                <c:pt idx="0">
                  <c:v>IACOP</c:v>
                </c:pt>
                <c:pt idx="1">
                  <c:v>actuals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'budget &amp; actuals'!$Q$18:$Q$19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'budget &amp; actuals'!$W$18:$W$19</c:f>
              <c:numCache>
                <c:formatCode>0</c:formatCode>
                <c:ptCount val="2"/>
                <c:pt idx="0">
                  <c:v>403149.61851999996</c:v>
                </c:pt>
                <c:pt idx="1">
                  <c:v>322415.08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861744"/>
        <c:axId val="354862136"/>
      </c:barChart>
      <c:catAx>
        <c:axId val="3548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62136"/>
        <c:crosses val="autoZero"/>
        <c:auto val="1"/>
        <c:lblAlgn val="ctr"/>
        <c:lblOffset val="100"/>
        <c:noMultiLvlLbl val="0"/>
      </c:catAx>
      <c:valAx>
        <c:axId val="35486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6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639588801399802"/>
          <c:y val="0.17844194159926516"/>
          <c:w val="0.38665266841644813"/>
          <c:h val="0.34271538426117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x-none" sz="1000" baseline="0" dirty="0" smtClean="0">
                <a:solidFill>
                  <a:schemeClr val="tx2"/>
                </a:solidFill>
                <a:latin typeface="+mj-lt"/>
              </a:rPr>
              <a:t>Sve većem broju učesnika PEMPAL to je bio prvi događaj </a:t>
            </a:r>
            <a:r>
              <a:rPr lang="en-US" sz="1000" baseline="0" dirty="0" smtClean="0">
                <a:solidFill>
                  <a:schemeClr val="tx2"/>
                </a:solidFill>
                <a:latin typeface="+mj-lt"/>
              </a:rPr>
              <a:t>...</a:t>
            </a:r>
            <a:endParaRPr lang="en-US" sz="10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 baseline="0"/>
            </a:pPr>
            <a:endParaRPr lang="en-US" sz="1200" baseline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1933973443193011"/>
          <c:y val="4.25531914893617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31977947201106"/>
          <c:y val="0.2623223821160291"/>
          <c:w val="0.75451478879041378"/>
          <c:h val="0.5839662936869728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34</c:v>
                </c:pt>
                <c:pt idx="1">
                  <c:v>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67</c:v>
                </c:pt>
                <c:pt idx="1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22</c:v>
                </c:pt>
                <c:pt idx="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2670080"/>
        <c:axId val="432670472"/>
      </c:stockChart>
      <c:catAx>
        <c:axId val="4326700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432670472"/>
        <c:crosses val="autoZero"/>
        <c:auto val="1"/>
        <c:lblAlgn val="ctr"/>
        <c:lblOffset val="100"/>
        <c:noMultiLvlLbl val="0"/>
      </c:catAx>
      <c:valAx>
        <c:axId val="4326704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l-SI" sz="600">
                    <a:latin typeface="+mj-lt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140350800977464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43267008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 baseline="0" dirty="0" smtClean="0">
                <a:solidFill>
                  <a:schemeClr val="tx2"/>
                </a:solidFill>
                <a:latin typeface="+mj-lt"/>
              </a:rPr>
              <a:t>...jer je znanje sve više primenljivo u svakodnevnom radu </a:t>
            </a:r>
            <a:endParaRPr lang="sl-SI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sl-SI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2369793449731830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313085864305"/>
          <c:y val="0.23911492076148705"/>
          <c:w val="0.68601584996050302"/>
          <c:h val="0.49545931758530209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4.2214285714285706</c:v>
                </c:pt>
                <c:pt idx="1">
                  <c:v>4.5705882352941174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4.8</c:v>
                </c:pt>
                <c:pt idx="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3.4</c:v>
                </c:pt>
                <c:pt idx="1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4.0214285714285696</c:v>
                </c:pt>
                <c:pt idx="1">
                  <c:v>4.3705882352941181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3470504"/>
        <c:axId val="433470896"/>
      </c:stockChart>
      <c:catAx>
        <c:axId val="4334705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70896"/>
        <c:crossesAt val="0"/>
        <c:auto val="1"/>
        <c:lblAlgn val="ctr"/>
        <c:lblOffset val="100"/>
        <c:noMultiLvlLbl val="0"/>
      </c:catAx>
      <c:valAx>
        <c:axId val="433470896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800" b="0">
                    <a:solidFill>
                      <a:schemeClr val="tx1"/>
                    </a:solidFill>
                    <a:latin typeface="+mj-lt"/>
                  </a:rPr>
                  <a:t>1-5 scale</a:t>
                </a:r>
              </a:p>
            </c:rich>
          </c:tx>
          <c:layout>
            <c:manualLayout>
              <c:xMode val="edge"/>
              <c:yMode val="edge"/>
              <c:x val="2.5641025641025814E-2"/>
              <c:y val="0.3066254692846973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70504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 dirty="0" smtClean="0">
                <a:solidFill>
                  <a:schemeClr val="tx2"/>
                </a:solidFill>
                <a:latin typeface="+mj-lt"/>
              </a:rPr>
              <a:t>Učesnici visoko ocenjuju učenje iz iskustava svojih kolega</a:t>
            </a:r>
            <a:r>
              <a:rPr lang="sl-SI" sz="1200" baseline="0" dirty="0" smtClean="0">
                <a:solidFill>
                  <a:schemeClr val="tx2"/>
                </a:solidFill>
                <a:latin typeface="+mj-lt"/>
              </a:rPr>
              <a:t>...</a:t>
            </a:r>
            <a:endParaRPr lang="sl-SI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1542032974033590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298524577601"/>
          <c:y val="0.26443137645768999"/>
          <c:w val="0.68601584996050302"/>
          <c:h val="0.479586032758564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4.3999999999999986</c:v>
                </c:pt>
                <c:pt idx="1">
                  <c:v>4.6352941176470566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4.5999999999999996</c:v>
                </c:pt>
                <c:pt idx="1">
                  <c:v>4.8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</c:v>
                </c:pt>
                <c:pt idx="1">
                  <c:v>4.0999999999999996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4.2</c:v>
                </c:pt>
                <c:pt idx="1">
                  <c:v>4.4352941176470617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3471680"/>
        <c:axId val="433472072"/>
      </c:stockChart>
      <c:catAx>
        <c:axId val="4334716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72072"/>
        <c:crosses val="autoZero"/>
        <c:auto val="1"/>
        <c:lblAlgn val="ctr"/>
        <c:lblOffset val="100"/>
        <c:noMultiLvlLbl val="0"/>
      </c:catAx>
      <c:valAx>
        <c:axId val="433472072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800" b="0">
                    <a:solidFill>
                      <a:schemeClr val="tx1"/>
                    </a:solidFill>
                    <a:latin typeface="+mj-lt"/>
                  </a:rPr>
                  <a:t>1-5 scale</a:t>
                </a:r>
              </a:p>
            </c:rich>
          </c:tx>
          <c:layout>
            <c:manualLayout>
              <c:xMode val="edge"/>
              <c:yMode val="edge"/>
              <c:x val="0"/>
              <c:y val="0.306625469284698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71680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P</a:t>
            </a:r>
            <a:r>
              <a:rPr lang="x-none" sz="1200" dirty="0" smtClean="0">
                <a:solidFill>
                  <a:schemeClr val="tx2"/>
                </a:solidFill>
                <a:latin typeface="+mj-lt"/>
              </a:rPr>
              <a:t>rezentacije na događajima su sve korisniije i relevantnije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200" baseline="0" dirty="0">
                <a:solidFill>
                  <a:schemeClr val="tx2"/>
                </a:solidFill>
                <a:latin typeface="+mj-lt"/>
              </a:rPr>
              <a:t>...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1542032974033590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298524577601"/>
          <c:y val="0.26443137645768999"/>
          <c:w val="0.68601584996050302"/>
          <c:h val="0.479586032758564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4.6647058823529379</c:v>
                </c:pt>
                <c:pt idx="1">
                  <c:v>4.7882352941176487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</c:v>
                </c:pt>
                <c:pt idx="1">
                  <c:v>4.9000000000000004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4.2</c:v>
                </c:pt>
                <c:pt idx="1">
                  <c:v>4.4000000000000004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4.4647058823529395</c:v>
                </c:pt>
                <c:pt idx="1">
                  <c:v>4.5882352941176494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3472856"/>
        <c:axId val="436143832"/>
      </c:stockChart>
      <c:catAx>
        <c:axId val="4334728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6143832"/>
        <c:crosses val="autoZero"/>
        <c:auto val="1"/>
        <c:lblAlgn val="ctr"/>
        <c:lblOffset val="100"/>
        <c:noMultiLvlLbl val="0"/>
      </c:catAx>
      <c:valAx>
        <c:axId val="436143832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800" b="0">
                    <a:solidFill>
                      <a:schemeClr val="tx1"/>
                    </a:solidFill>
                    <a:latin typeface="+mj-lt"/>
                  </a:rPr>
                  <a:t>1-5 scale</a:t>
                </a:r>
              </a:p>
            </c:rich>
          </c:tx>
          <c:layout>
            <c:manualLayout>
              <c:xMode val="edge"/>
              <c:yMode val="edge"/>
              <c:x val="0"/>
              <c:y val="0.306625469284698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347285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K</a:t>
            </a:r>
            <a:r>
              <a:rPr lang="x-none" sz="1200" dirty="0" smtClean="0">
                <a:solidFill>
                  <a:schemeClr val="tx2"/>
                </a:solidFill>
                <a:latin typeface="+mj-lt"/>
              </a:rPr>
              <a:t>valitet organizacije</a:t>
            </a:r>
            <a:endParaRPr lang="en-US" sz="1200" dirty="0"/>
          </a:p>
        </c:rich>
      </c:tx>
      <c:layout>
        <c:manualLayout>
          <c:xMode val="edge"/>
          <c:yMode val="edge"/>
          <c:x val="0.31872422197225431"/>
          <c:y val="2.898550724637680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95298524577601"/>
          <c:y val="0.26443137645768999"/>
          <c:w val="0.68601584996050302"/>
          <c:h val="0.4795860327585641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4.7647058823529376</c:v>
                </c:pt>
                <c:pt idx="1">
                  <c:v>4.8882352941176483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4.0999999999999996</c:v>
                </c:pt>
                <c:pt idx="1">
                  <c:v>4.0999999999999996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4.5647058823529374</c:v>
                </c:pt>
                <c:pt idx="1">
                  <c:v>4.6882352941176482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6144616"/>
        <c:axId val="436145008"/>
      </c:stockChart>
      <c:catAx>
        <c:axId val="4361446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6145008"/>
        <c:crosses val="autoZero"/>
        <c:auto val="1"/>
        <c:lblAlgn val="ctr"/>
        <c:lblOffset val="100"/>
        <c:noMultiLvlLbl val="0"/>
      </c:catAx>
      <c:valAx>
        <c:axId val="436145008"/>
        <c:scaling>
          <c:orientation val="minMax"/>
          <c:max val="5"/>
          <c:min val="3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800" b="0">
                    <a:solidFill>
                      <a:schemeClr val="tx1"/>
                    </a:solidFill>
                    <a:latin typeface="+mj-lt"/>
                  </a:rPr>
                  <a:t>1-5 scale</a:t>
                </a:r>
              </a:p>
            </c:rich>
          </c:tx>
          <c:layout>
            <c:manualLayout>
              <c:xMode val="edge"/>
              <c:yMode val="edge"/>
              <c:x val="0"/>
              <c:y val="0.306625469284698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43614461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aseline="0" dirty="0">
                <a:solidFill>
                  <a:schemeClr val="tx2"/>
                </a:solidFill>
                <a:latin typeface="+mj-lt"/>
              </a:rPr>
              <a:t>... </a:t>
            </a:r>
            <a:r>
              <a:rPr lang="sr-Latn-CS" sz="1200" baseline="0" dirty="0" smtClean="0">
                <a:solidFill>
                  <a:schemeClr val="tx2"/>
                </a:solidFill>
                <a:latin typeface="+mj-lt"/>
              </a:rPr>
              <a:t>a</a:t>
            </a:r>
            <a:r>
              <a:rPr lang="x-none" sz="1200" baseline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x-none" sz="1200" baseline="0" dirty="0" smtClean="0">
                <a:solidFill>
                  <a:schemeClr val="tx2"/>
                </a:solidFill>
                <a:latin typeface="+mj-lt"/>
              </a:rPr>
              <a:t>za jednu trećinu učesnika, događaji su premašili očekivanja </a:t>
            </a:r>
            <a:r>
              <a:rPr lang="en-US" sz="1200" baseline="0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sz="1200" baseline="0" dirty="0">
              <a:solidFill>
                <a:schemeClr val="tx2"/>
              </a:solidFill>
              <a:latin typeface="+mj-lt"/>
            </a:endParaRPr>
          </a:p>
          <a:p>
            <a:pPr>
              <a:defRPr sz="1200"/>
            </a:pPr>
            <a:endParaRPr lang="en-US" sz="1200" baseline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9126206055229011"/>
          <c:y val="6.4367816091953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731977947201106"/>
          <c:y val="0.24393157751832806"/>
          <c:w val="0.75451478879041378"/>
          <c:h val="0.5839662936869728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29</c:v>
                </c:pt>
                <c:pt idx="1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57</c:v>
                </c:pt>
                <c:pt idx="1">
                  <c:v>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5</c:v>
                </c:pt>
                <c:pt idx="1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cat>
            <c:numRef>
              <c:f>Sheet1!$A$2:$A$3</c:f>
              <c:numCache>
                <c:formatCode>0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Sheet1!$E$2:$E$3</c:f>
              <c:numCache>
                <c:formatCode>0.00</c:formatCode>
                <c:ptCount val="2"/>
                <c:pt idx="0">
                  <c:v>23</c:v>
                </c:pt>
                <c:pt idx="1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436145792"/>
        <c:axId val="436146184"/>
      </c:stockChart>
      <c:catAx>
        <c:axId val="4361457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436146184"/>
        <c:crosses val="autoZero"/>
        <c:auto val="1"/>
        <c:lblAlgn val="ctr"/>
        <c:lblOffset val="100"/>
        <c:noMultiLvlLbl val="0"/>
      </c:catAx>
      <c:valAx>
        <c:axId val="4361461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l-SI" sz="600">
                    <a:latin typeface="+mj-lt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1219599963797629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Cambria" pitchFamily="18" charset="0"/>
              </a:defRPr>
            </a:pPr>
            <a:endParaRPr lang="en-US"/>
          </a:p>
        </c:txPr>
        <c:crossAx val="43614579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sr-Latn-CS" sz="1100" b="1" i="0" u="none" strike="noStrike" kern="1200" baseline="0" dirty="0" smtClean="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rPr>
              <a:t>Saobraćaj na internetskoj prezentaciji PEMPAL-a</a:t>
            </a:r>
            <a:endParaRPr lang="en-US" sz="1100" baseline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9388636586401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938084099320201"/>
          <c:y val="0.15325354330708699"/>
          <c:w val="0.77626771653543636"/>
          <c:h val="0.565361456514772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13.2</c:v>
                </c:pt>
                <c:pt idx="1">
                  <c:v>12.1</c:v>
                </c:pt>
                <c:pt idx="2">
                  <c:v>11.5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Page views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47.4</c:v>
                </c:pt>
                <c:pt idx="1">
                  <c:v>50.1</c:v>
                </c:pt>
                <c:pt idx="2">
                  <c:v>50.1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4354808"/>
        <c:axId val="436146576"/>
      </c:lineChart>
      <c:catAx>
        <c:axId val="43435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6146576"/>
        <c:crosses val="autoZero"/>
        <c:auto val="1"/>
        <c:lblAlgn val="ctr"/>
        <c:lblOffset val="100"/>
        <c:noMultiLvlLbl val="0"/>
      </c:catAx>
      <c:valAx>
        <c:axId val="4361465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/>
                  <a:t>in 000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2.8306291259047187E-2"/>
              <c:y val="2.730396981627302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435480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5238126354537712"/>
          <c:y val="0.80954760576187801"/>
          <c:w val="0.69523703727905395"/>
          <c:h val="9.59642052617440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aseline="0">
          <a:latin typeface="Cambria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/>
                </a:solidFill>
                <a:latin typeface="Cambria" pitchFamily="18" charset="0"/>
              </a:defRPr>
            </a:pPr>
            <a:r>
              <a:rPr lang="x-none" sz="1100" baseline="0" dirty="0" smtClean="0">
                <a:solidFill>
                  <a:schemeClr val="tx2"/>
                </a:solidFill>
                <a:latin typeface="Cambria" pitchFamily="18" charset="0"/>
              </a:rPr>
              <a:t>Prosečni troškovi po učesniku</a:t>
            </a:r>
            <a:endParaRPr lang="en-GB" sz="1100" baseline="0" dirty="0">
              <a:solidFill>
                <a:schemeClr val="tx2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28761303773198599"/>
          <c:y val="3.696412948381450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15661345084229E-2"/>
          <c:y val="0.1575646308460151"/>
          <c:w val="0.93232037930742484"/>
          <c:h val="0.589860299720598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Net,USD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1840</c:v>
                </c:pt>
                <c:pt idx="1">
                  <c:v>2195</c:v>
                </c:pt>
                <c:pt idx="2">
                  <c:v>1579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Net,EUR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1454</c:v>
                </c:pt>
                <c:pt idx="1">
                  <c:v>1640</c:v>
                </c:pt>
                <c:pt idx="2">
                  <c:v>1185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Gross,USD</c:v>
                </c:pt>
              </c:strCache>
            </c:strRef>
          </c:tx>
          <c:marker>
            <c:symbol val="none"/>
          </c:marker>
          <c:dLbls>
            <c:spPr>
              <a:ln>
                <a:solidFill>
                  <a:schemeClr val="accent4"/>
                </a:solidFill>
              </a:ln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3098</c:v>
                </c:pt>
                <c:pt idx="1">
                  <c:v>3429</c:v>
                </c:pt>
                <c:pt idx="2" formatCode="0">
                  <c:v>2290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Gross,EUR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0172043010752717E-2"/>
                  <c:y val="-4.4460217120748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solidFill>
                  <a:srgbClr val="4F81BD"/>
                </a:solidFill>
              </a:ln>
            </c:spPr>
            <c:txPr>
              <a:bodyPr/>
              <a:lstStyle/>
              <a:p>
                <a:pPr>
                  <a:defRPr sz="700">
                    <a:latin typeface="+mj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2449</c:v>
                </c:pt>
                <c:pt idx="1">
                  <c:v>2585</c:v>
                </c:pt>
                <c:pt idx="2">
                  <c:v>1719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379992"/>
        <c:axId val="436688120"/>
      </c:lineChart>
      <c:catAx>
        <c:axId val="43237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Cambria" pitchFamily="18" charset="0"/>
              </a:defRPr>
            </a:pPr>
            <a:endParaRPr lang="en-US"/>
          </a:p>
        </c:txPr>
        <c:crossAx val="436688120"/>
        <c:crosses val="autoZero"/>
        <c:auto val="1"/>
        <c:lblAlgn val="ctr"/>
        <c:lblOffset val="100"/>
        <c:noMultiLvlLbl val="0"/>
      </c:catAx>
      <c:valAx>
        <c:axId val="436688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4323799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600" baseline="0">
                <a:latin typeface="Cambria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5850492237958842"/>
          <c:w val="0.95092506985014003"/>
          <c:h val="6.6782044735875623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x-none" sz="1100" b="1" i="0" baseline="0" dirty="0" smtClean="0">
                <a:solidFill>
                  <a:schemeClr val="tx2"/>
                </a:solidFill>
                <a:latin typeface="Cambria" pitchFamily="18" charset="0"/>
              </a:rPr>
              <a:t>Struktura troškova događaja</a:t>
            </a:r>
            <a:endParaRPr lang="en-GB" sz="1100" b="1" i="0" baseline="0" dirty="0">
              <a:solidFill>
                <a:schemeClr val="tx2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21730928795190907"/>
          <c:y val="4.3922309711286103E-3"/>
        </c:manualLayout>
      </c:layout>
      <c:overlay val="1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47390612318003"/>
          <c:y val="0.15660618509642815"/>
          <c:w val="0.84997175353082244"/>
          <c:h val="0.7355149606299208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Travel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24.9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Accomm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</c:v>
                </c:pt>
                <c:pt idx="1">
                  <c:v>44</c:v>
                </c:pt>
                <c:pt idx="2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Translation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12.8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Conference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14.9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6689296"/>
        <c:axId val="436689688"/>
        <c:axId val="0"/>
      </c:bar3DChart>
      <c:catAx>
        <c:axId val="43668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Cambria" pitchFamily="18" charset="0"/>
              </a:defRPr>
            </a:pPr>
            <a:endParaRPr lang="en-US"/>
          </a:p>
        </c:txPr>
        <c:crossAx val="436689688"/>
        <c:crosses val="autoZero"/>
        <c:auto val="1"/>
        <c:lblAlgn val="ctr"/>
        <c:lblOffset val="100"/>
        <c:noMultiLvlLbl val="0"/>
      </c:catAx>
      <c:valAx>
        <c:axId val="43668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>
                <a:latin typeface="Cambria" pitchFamily="18" charset="0"/>
              </a:defRPr>
            </a:pPr>
            <a:endParaRPr lang="en-US"/>
          </a:p>
        </c:txPr>
        <c:crossAx val="4366892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90526008112622158"/>
          <c:w val="0.99103057900894875"/>
          <c:h val="9.3946707748488026E-2"/>
        </c:manualLayout>
      </c:layout>
      <c:overlay val="0"/>
      <c:txPr>
        <a:bodyPr/>
        <a:lstStyle/>
        <a:p>
          <a:pPr>
            <a:defRPr sz="800" baseline="0">
              <a:latin typeface="Cambri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3D8CE2B0-3145-4971-B6B6-0BC9ABF835E8}">
      <dgm:prSet custT="1"/>
      <dgm:spPr/>
      <dgm:t>
        <a:bodyPr/>
        <a:lstStyle/>
        <a:p>
          <a:pPr algn="just"/>
          <a:r>
            <a:rPr lang="x-none" sz="1600" b="1" dirty="0" smtClean="0">
              <a:solidFill>
                <a:srgbClr val="C00000"/>
              </a:solidFill>
            </a:rPr>
            <a:t>Cilj </a:t>
          </a:r>
          <a:r>
            <a:rPr lang="en-US" sz="1600" b="1" dirty="0" smtClean="0">
              <a:solidFill>
                <a:srgbClr val="C00000"/>
              </a:solidFill>
            </a:rPr>
            <a:t>4</a:t>
          </a:r>
          <a:r>
            <a:rPr lang="en-US" sz="1600" dirty="0">
              <a:solidFill>
                <a:srgbClr val="C00000"/>
              </a:solidFill>
            </a:rPr>
            <a:t>: </a:t>
          </a:r>
          <a:r>
            <a:rPr lang="x-none" sz="1600" smtClean="0"/>
            <a:t>Sv</a:t>
          </a:r>
          <a:r>
            <a:rPr lang="sr-Latn-CS" sz="1600" dirty="0" err="1" smtClean="0"/>
            <a:t>ij</a:t>
          </a:r>
          <a:r>
            <a:rPr lang="x-none" sz="1600" smtClean="0"/>
            <a:t>est </a:t>
          </a:r>
          <a:r>
            <a:rPr lang="x-none" sz="1600" dirty="0" smtClean="0"/>
            <a:t>vlade i visokih političkih krugova </a:t>
          </a:r>
          <a:r>
            <a:rPr lang="x-none" sz="1600" smtClean="0"/>
            <a:t>je </a:t>
          </a:r>
          <a:r>
            <a:rPr lang="sr-Latn-CS" sz="1600" dirty="0" smtClean="0"/>
            <a:t>povećana</a:t>
          </a:r>
          <a:r>
            <a:rPr lang="x-none" sz="1600" smtClean="0"/>
            <a:t> </a:t>
          </a:r>
          <a:r>
            <a:rPr lang="x-none" sz="1600" dirty="0" smtClean="0"/>
            <a:t>u vezi sa koristima </a:t>
          </a:r>
          <a:r>
            <a:rPr lang="x-none" sz="1600" smtClean="0"/>
            <a:t>i vr</a:t>
          </a:r>
          <a:r>
            <a:rPr lang="sr-Latn-CS" sz="1600" dirty="0" err="1" smtClean="0"/>
            <a:t>ij</a:t>
          </a:r>
          <a:r>
            <a:rPr lang="x-none" sz="1600" smtClean="0"/>
            <a:t>ednostima </a:t>
          </a:r>
          <a:r>
            <a:rPr lang="x-none" sz="1600" dirty="0" smtClean="0"/>
            <a:t>angažovanja u PEMPAL-u</a:t>
          </a:r>
          <a:endParaRPr lang="en-US" sz="1600" dirty="0"/>
        </a:p>
      </dgm:t>
    </dgm:pt>
    <dgm:pt modelId="{3E5E9307-394A-41FC-9F0D-45D7D92F4E37}">
      <dgm:prSet phldrT="[Text]" custT="1"/>
      <dgm:spPr/>
      <dgm:t>
        <a:bodyPr/>
        <a:lstStyle/>
        <a:p>
          <a:pPr algn="l"/>
          <a:r>
            <a:rPr lang="x-none" sz="1400" b="1" dirty="0" smtClean="0"/>
            <a:t>UTICAJ</a:t>
          </a:r>
          <a:endParaRPr lang="en-US" sz="1400" b="1" dirty="0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4ABCDCE8-C60E-42FE-A985-622F03703AE9}">
      <dgm:prSet custT="1"/>
      <dgm:spPr/>
      <dgm:t>
        <a:bodyPr/>
        <a:lstStyle/>
        <a:p>
          <a:pPr algn="just"/>
          <a:r>
            <a:rPr lang="x-none" sz="1600" b="1" dirty="0" smtClean="0">
              <a:solidFill>
                <a:srgbClr val="C00000"/>
              </a:solidFill>
            </a:rPr>
            <a:t>Cilj </a:t>
          </a:r>
          <a:r>
            <a:rPr lang="en-US" sz="1600" b="1" dirty="0" smtClean="0">
              <a:solidFill>
                <a:srgbClr val="C00000"/>
              </a:solidFill>
            </a:rPr>
            <a:t>2</a:t>
          </a:r>
          <a:r>
            <a:rPr lang="en-US" sz="1600" b="0" dirty="0">
              <a:solidFill>
                <a:srgbClr val="C00000"/>
              </a:solidFill>
            </a:rPr>
            <a:t>:</a:t>
          </a:r>
          <a:r>
            <a:rPr lang="bs-Latn-BA" sz="1600" b="0" dirty="0">
              <a:solidFill>
                <a:srgbClr val="C00000"/>
              </a:solidFill>
            </a:rPr>
            <a:t> </a:t>
          </a:r>
          <a:r>
            <a:rPr lang="bs-Latn-BA" sz="1600" b="0" dirty="0" smtClean="0"/>
            <a:t>Članovima se stavljaju na raspolaganje kvalitetni resursi i usluge mreže koje podržavaju relevantne prakse PFM</a:t>
          </a:r>
          <a:endParaRPr lang="en-US" sz="1600" b="0" dirty="0"/>
        </a:p>
      </dgm:t>
    </dgm:pt>
    <dgm:pt modelId="{5E20366B-AE5E-4A64-9104-8C4A032910D5}">
      <dgm:prSet custT="1"/>
      <dgm:spPr/>
      <dgm:t>
        <a:bodyPr/>
        <a:lstStyle/>
        <a:p>
          <a:pPr algn="just"/>
          <a:r>
            <a:rPr lang="x-none" sz="1600" b="1" dirty="0" smtClean="0">
              <a:solidFill>
                <a:srgbClr val="C00000"/>
              </a:solidFill>
            </a:rPr>
            <a:t>Cilj </a:t>
          </a:r>
          <a:r>
            <a:rPr lang="en-US" sz="1600" b="1" dirty="0" smtClean="0">
              <a:solidFill>
                <a:srgbClr val="C00000"/>
              </a:solidFill>
            </a:rPr>
            <a:t>3</a:t>
          </a:r>
          <a:r>
            <a:rPr lang="en-US" sz="1600" b="0" dirty="0">
              <a:solidFill>
                <a:srgbClr val="C00000"/>
              </a:solidFill>
            </a:rPr>
            <a:t>:</a:t>
          </a:r>
          <a:r>
            <a:rPr lang="bs-Latn-BA" sz="1600" b="0" dirty="0">
              <a:solidFill>
                <a:srgbClr val="C00000"/>
              </a:solidFill>
            </a:rPr>
            <a:t> </a:t>
          </a:r>
          <a:r>
            <a:rPr lang="bs-Latn-BA" sz="1600" b="0" dirty="0" smtClean="0"/>
            <a:t>Finansijski održiva mreža stručnjaka za upravljanje javnim finansijama, posvećenih unapređivanju praksi PFM, je izgrađena i održava se</a:t>
          </a:r>
          <a:endParaRPr lang="en-US" sz="16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r>
            <a:rPr lang="x-none" sz="1400" b="1" dirty="0" smtClean="0"/>
            <a:t>KVALITET</a:t>
          </a:r>
          <a:endParaRPr lang="en-US" sz="14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04470E66-0AB9-491B-B2D5-EFF256E91F68}" type="sibTrans" cxnId="{932FF725-535F-4B65-85F5-B7A896A293AC}">
      <dgm:prSet/>
      <dgm:spPr/>
      <dgm:t>
        <a:bodyPr/>
        <a:lstStyle/>
        <a:p>
          <a:endParaRPr lang="en-US"/>
        </a:p>
      </dgm:t>
    </dgm:pt>
    <dgm:pt modelId="{348D600B-91CE-438F-842F-55E7BFC2C746}" type="parTrans" cxnId="{932FF725-535F-4B65-85F5-B7A896A293AC}">
      <dgm:prSet/>
      <dgm:spPr/>
      <dgm:t>
        <a:bodyPr/>
        <a:lstStyle/>
        <a:p>
          <a:endParaRPr lang="en-US"/>
        </a:p>
      </dgm:t>
    </dgm:pt>
    <dgm:pt modelId="{B1B66CA7-3413-40F8-BA96-7ECBC55E0C09}">
      <dgm:prSet custT="1"/>
      <dgm:spPr/>
      <dgm:t>
        <a:bodyPr/>
        <a:lstStyle/>
        <a:p>
          <a:pPr algn="just"/>
          <a:r>
            <a:rPr lang="x-none" sz="1600" b="1" dirty="0" smtClean="0">
              <a:solidFill>
                <a:srgbClr val="C00000"/>
              </a:solidFill>
            </a:rPr>
            <a:t>Cilj </a:t>
          </a:r>
          <a:r>
            <a:rPr lang="en-US" sz="1600" b="1" dirty="0" smtClean="0">
              <a:solidFill>
                <a:srgbClr val="C00000"/>
              </a:solidFill>
            </a:rPr>
            <a:t>1</a:t>
          </a:r>
          <a:r>
            <a:rPr lang="en-US" sz="1600" b="0" dirty="0">
              <a:solidFill>
                <a:srgbClr val="C00000"/>
              </a:solidFill>
            </a:rPr>
            <a:t>: </a:t>
          </a:r>
          <a:r>
            <a:rPr lang="x-none" sz="1600" b="0" dirty="0" smtClean="0"/>
            <a:t>Prioriteti </a:t>
          </a:r>
          <a:r>
            <a:rPr lang="en-US" sz="1600" dirty="0" err="1" smtClean="0"/>
            <a:t>PFM</a:t>
          </a:r>
          <a:r>
            <a:rPr lang="en-US" sz="1600" dirty="0" smtClean="0"/>
            <a:t> </a:t>
          </a:r>
          <a:r>
            <a:rPr lang="x-none" sz="1600" dirty="0" smtClean="0"/>
            <a:t>vlada članica se razmatraju u </a:t>
          </a:r>
          <a:r>
            <a:rPr lang="x-none" sz="1600" smtClean="0"/>
            <a:t>okviru </a:t>
          </a:r>
          <a:r>
            <a:rPr lang="sr-Latn-CS" sz="1600" dirty="0" smtClean="0"/>
            <a:t>mrežne </a:t>
          </a:r>
          <a:r>
            <a:rPr lang="x-none" sz="1600" smtClean="0"/>
            <a:t>platforme PEMPAL</a:t>
          </a:r>
          <a:endParaRPr lang="en-US" sz="1600" dirty="0"/>
        </a:p>
      </dgm:t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x-none" sz="1400" b="1" dirty="0" smtClean="0"/>
            <a:t>DUBINA I RELEVANTNOST</a:t>
          </a:r>
          <a:endParaRPr lang="en-US" sz="1400" b="1" dirty="0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3" custScaleX="196202" custScaleY="117178" custLinFactY="400000" custLinFactNeighborX="-8344" custLinFactNeighborY="421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  <dgm:pt modelId="{D77215B8-CA8E-4BD9-9894-57C945721220}" type="pres">
      <dgm:prSet presAssocID="{6230B75E-809D-43E3-82BA-A2BC4137A063}" presName="aNode" presStyleLbl="fgAcc1" presStyleIdx="1" presStyleCnt="3" custScaleX="193115" custScaleY="241902" custLinFactY="22325" custLinFactNeighborX="-91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  <dgm:pt modelId="{8C406122-ADCC-4513-AFA1-0ECDA99643A9}" type="pres">
      <dgm:prSet presAssocID="{3E5E9307-394A-41FC-9F0D-45D7D92F4E37}" presName="aNode" presStyleLbl="fgAcc1" presStyleIdx="2" presStyleCnt="3" custScaleX="188199" custScaleY="122513" custLinFactY="-325975" custLinFactNeighborX="-9342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54D9FA04-2D76-4C8F-A00E-351425E9ACF1}" type="presOf" srcId="{3E5E9307-394A-41FC-9F0D-45D7D92F4E37}" destId="{8C406122-ADCC-4513-AFA1-0ECDA99643A9}" srcOrd="0" destOrd="0" presId="urn:microsoft.com/office/officeart/2005/8/layout/pyramid2"/>
    <dgm:cxn modelId="{CC93BB5B-2775-4C78-892E-AC6A8C077736}" srcId="{F81EB005-E4CC-4982-96FF-E7339FF18516}" destId="{6230B75E-809D-43E3-82BA-A2BC4137A063}" srcOrd="1" destOrd="0" parTransId="{9C42AD0F-4D42-428E-B7E2-F965A8E1B31A}" sibTransId="{0871BD56-5EA1-4474-8579-6D179437C6E8}"/>
    <dgm:cxn modelId="{37AA686A-E294-4ABD-9AF4-575E0A1A93CE}" type="presOf" srcId="{26040911-C236-4419-9D75-552E3D029C6D}" destId="{DC415831-17CC-41B6-830D-12DCBA00840E}" srcOrd="0" destOrd="0" presId="urn:microsoft.com/office/officeart/2005/8/layout/pyramid2"/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88923DFE-CFB8-4564-8436-B8A56830D550}" type="presOf" srcId="{3D8CE2B0-3145-4971-B6B6-0BC9ABF835E8}" destId="{8C406122-ADCC-4513-AFA1-0ECDA99643A9}" srcOrd="0" destOrd="1" presId="urn:microsoft.com/office/officeart/2005/8/layout/pyramid2"/>
    <dgm:cxn modelId="{729543A6-3E56-4674-9E74-129474716CBE}" type="presOf" srcId="{6230B75E-809D-43E3-82BA-A2BC4137A063}" destId="{D77215B8-CA8E-4BD9-9894-57C945721220}" srcOrd="0" destOrd="0" presId="urn:microsoft.com/office/officeart/2005/8/layout/pyramid2"/>
    <dgm:cxn modelId="{932FF725-535F-4B65-85F5-B7A896A293AC}" srcId="{6230B75E-809D-43E3-82BA-A2BC4137A063}" destId="{5E20366B-AE5E-4A64-9104-8C4A032910D5}" srcOrd="0" destOrd="0" parTransId="{348D600B-91CE-438F-842F-55E7BFC2C746}" sibTransId="{04470E66-0AB9-491B-B2D5-EFF256E91F68}"/>
    <dgm:cxn modelId="{96D37894-CC3E-4A47-9347-B79BE27264BB}" type="presOf" srcId="{4ABCDCE8-C60E-42FE-A985-622F03703AE9}" destId="{D77215B8-CA8E-4BD9-9894-57C945721220}" srcOrd="0" destOrd="2" presId="urn:microsoft.com/office/officeart/2005/8/layout/pyramid2"/>
    <dgm:cxn modelId="{02BCF3A3-C698-4FDB-9D9A-8D05E90EAC27}" srcId="{6230B75E-809D-43E3-82BA-A2BC4137A063}" destId="{4ABCDCE8-C60E-42FE-A985-622F03703AE9}" srcOrd="1" destOrd="0" parTransId="{0622AC93-27BE-45B9-9FD0-A28EDE542C2F}" sibTransId="{DC1EB96F-A947-4DED-8321-BCD277F910B3}"/>
    <dgm:cxn modelId="{7A4DD356-4A7F-4821-9824-8A2D4ABD1C77}" type="presOf" srcId="{B1B66CA7-3413-40F8-BA96-7ECBC55E0C09}" destId="{DC415831-17CC-41B6-830D-12DCBA00840E}" srcOrd="0" destOrd="1" presId="urn:microsoft.com/office/officeart/2005/8/layout/pyramid2"/>
    <dgm:cxn modelId="{9B24FF2D-89D7-4193-8CB2-655117DAC209}" type="presOf" srcId="{F81EB005-E4CC-4982-96FF-E7339FF18516}" destId="{3FC5D54D-3FA4-44B6-AC6E-6163E51C4437}" srcOrd="0" destOrd="0" presId="urn:microsoft.com/office/officeart/2005/8/layout/pyramid2"/>
    <dgm:cxn modelId="{59D8A82B-9AC4-4742-BA9A-728FD1E574CB}" type="presOf" srcId="{5E20366B-AE5E-4A64-9104-8C4A032910D5}" destId="{D77215B8-CA8E-4BD9-9894-57C945721220}" srcOrd="0" destOrd="1" presId="urn:microsoft.com/office/officeart/2005/8/layout/pyramid2"/>
    <dgm:cxn modelId="{62E06D3C-AF9D-4DE1-8254-99DE8D064ADE}" srcId="{F81EB005-E4CC-4982-96FF-E7339FF18516}" destId="{3E5E9307-394A-41FC-9F0D-45D7D92F4E37}" srcOrd="2" destOrd="0" parTransId="{2E091FB0-5BED-4A35-AE60-32E4079AF7F2}" sibTransId="{920A1B1C-6892-44A1-93F3-402036AE3697}"/>
    <dgm:cxn modelId="{F86DB9D9-E16A-43D7-B5F4-B2C716B9F3E5}" type="presParOf" srcId="{3FC5D54D-3FA4-44B6-AC6E-6163E51C4437}" destId="{0F1BBC3F-E82A-4544-9BB1-385302DB41E7}" srcOrd="0" destOrd="0" presId="urn:microsoft.com/office/officeart/2005/8/layout/pyramid2"/>
    <dgm:cxn modelId="{ECCC4A6F-FB71-4BDB-B641-E3D4FC04267F}" type="presParOf" srcId="{3FC5D54D-3FA4-44B6-AC6E-6163E51C4437}" destId="{F1D1E40D-4F5C-484C-9F89-645143443D80}" srcOrd="1" destOrd="0" presId="urn:microsoft.com/office/officeart/2005/8/layout/pyramid2"/>
    <dgm:cxn modelId="{1A3DC025-362C-49CA-93FD-F9EB410B40ED}" type="presParOf" srcId="{F1D1E40D-4F5C-484C-9F89-645143443D80}" destId="{DC415831-17CC-41B6-830D-12DCBA00840E}" srcOrd="0" destOrd="0" presId="urn:microsoft.com/office/officeart/2005/8/layout/pyramid2"/>
    <dgm:cxn modelId="{A505DD93-B62D-4826-BABA-964DCEB06C18}" type="presParOf" srcId="{F1D1E40D-4F5C-484C-9F89-645143443D80}" destId="{AE80257C-0F8E-402F-BEC5-B3D9728137C1}" srcOrd="1" destOrd="0" presId="urn:microsoft.com/office/officeart/2005/8/layout/pyramid2"/>
    <dgm:cxn modelId="{BE09C328-EEF6-46EB-871E-104882A3705E}" type="presParOf" srcId="{F1D1E40D-4F5C-484C-9F89-645143443D80}" destId="{D77215B8-CA8E-4BD9-9894-57C945721220}" srcOrd="2" destOrd="0" presId="urn:microsoft.com/office/officeart/2005/8/layout/pyramid2"/>
    <dgm:cxn modelId="{8F894916-25AA-43F4-B9E0-E3445FE49CAC}" type="presParOf" srcId="{F1D1E40D-4F5C-484C-9F89-645143443D80}" destId="{FEB58834-2BBE-4E79-BF37-A8B0F3A504C6}" srcOrd="3" destOrd="0" presId="urn:microsoft.com/office/officeart/2005/8/layout/pyramid2"/>
    <dgm:cxn modelId="{DA6743C7-AA18-4E15-B2C0-95ACBD7CD756}" type="presParOf" srcId="{F1D1E40D-4F5C-484C-9F89-645143443D80}" destId="{8C406122-ADCC-4513-AFA1-0ECDA99643A9}" srcOrd="4" destOrd="0" presId="urn:microsoft.com/office/officeart/2005/8/layout/pyramid2"/>
    <dgm:cxn modelId="{68A415CD-199B-4E94-BF69-7BA93A4B37DB}" type="presParOf" srcId="{F1D1E40D-4F5C-484C-9F89-645143443D80}" destId="{507D41DA-345C-4E76-AE03-031A5F00765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26040911-C236-4419-9D75-552E3D029C6D}">
      <dgm:prSet phldrT="[Text]" custT="1"/>
      <dgm:spPr/>
      <dgm:t>
        <a:bodyPr/>
        <a:lstStyle/>
        <a:p>
          <a:pPr algn="l">
            <a:spcAft>
              <a:spcPct val="35000"/>
            </a:spcAft>
          </a:pPr>
          <a:r>
            <a:rPr lang="x-none" sz="1600" b="1" dirty="0" smtClean="0"/>
            <a:t>DUBINA I RELEVANTNOST</a:t>
          </a:r>
          <a:endParaRPr lang="en-US" sz="1600" b="1" dirty="0" smtClean="0"/>
        </a:p>
        <a:p>
          <a:pPr algn="l">
            <a:spcAft>
              <a:spcPts val="0"/>
            </a:spcAft>
          </a:pPr>
          <a:r>
            <a:rPr lang="x-none" sz="2000" b="1" smtClean="0">
              <a:solidFill>
                <a:srgbClr val="C00000"/>
              </a:solidFill>
              <a:latin typeface="Times New Roman"/>
              <a:cs typeface="Times New Roman"/>
            </a:rPr>
            <a:t>●</a:t>
          </a:r>
          <a:r>
            <a:rPr lang="sr-Latn-C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 </a:t>
          </a:r>
          <a:r>
            <a:rPr lang="x-none" sz="2000" b="0" smtClean="0">
              <a:solidFill>
                <a:srgbClr val="C00000"/>
              </a:solidFill>
            </a:rPr>
            <a:t>Cilj </a:t>
          </a:r>
          <a:r>
            <a:rPr lang="en-US" sz="2000" b="0" dirty="0" smtClean="0">
              <a:solidFill>
                <a:srgbClr val="C00000"/>
              </a:solidFill>
            </a:rPr>
            <a:t>1: </a:t>
          </a:r>
          <a:r>
            <a:rPr lang="x-none" sz="2000" b="0" dirty="0" smtClean="0"/>
            <a:t>Prioriteti </a:t>
          </a:r>
          <a:r>
            <a:rPr lang="en-US" sz="2000" dirty="0" err="1" smtClean="0"/>
            <a:t>PFM</a:t>
          </a:r>
          <a:r>
            <a:rPr lang="en-US" sz="2000" dirty="0" smtClean="0"/>
            <a:t> </a:t>
          </a:r>
          <a:r>
            <a:rPr lang="x-none" sz="2000" dirty="0" smtClean="0"/>
            <a:t>vlada </a:t>
          </a:r>
          <a:r>
            <a:rPr lang="x-none" sz="2000" smtClean="0"/>
            <a:t>članica razmatraju se</a:t>
          </a:r>
          <a:r>
            <a:rPr lang="sr-Latn-CS" sz="2000" dirty="0" smtClean="0"/>
            <a:t> </a:t>
          </a:r>
          <a:r>
            <a:rPr lang="x-none" sz="2000" smtClean="0"/>
            <a:t>u okviru</a:t>
          </a:r>
          <a:endParaRPr lang="sr-Latn-CS" sz="2000" dirty="0" smtClean="0"/>
        </a:p>
        <a:p>
          <a:pPr algn="l">
            <a:spcAft>
              <a:spcPts val="0"/>
            </a:spcAft>
          </a:pPr>
          <a:r>
            <a:rPr lang="sr-Latn-CS" sz="2000" dirty="0" smtClean="0"/>
            <a:t>  </a:t>
          </a:r>
          <a:r>
            <a:rPr lang="x-none" sz="2000" smtClean="0"/>
            <a:t> </a:t>
          </a:r>
          <a:r>
            <a:rPr lang="sr-Latn-CS" sz="2000" dirty="0" smtClean="0"/>
            <a:t> </a:t>
          </a:r>
          <a:r>
            <a:rPr lang="x-none" sz="2000" smtClean="0"/>
            <a:t>platforme </a:t>
          </a:r>
          <a:r>
            <a:rPr lang="x-none" sz="2000" dirty="0" smtClean="0"/>
            <a:t>PEMPAL mreže</a:t>
          </a:r>
          <a:endParaRPr lang="en-US" sz="2000" b="1" dirty="0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1" custScaleX="196202" custScaleY="22847" custLinFactY="42377" custLinFactNeighborX="-1053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</dgm:ptLst>
  <dgm:cxnLst>
    <dgm:cxn modelId="{2BB1BD5E-8382-47C6-87E0-61E47C01C4E8}" type="presOf" srcId="{F81EB005-E4CC-4982-96FF-E7339FF18516}" destId="{3FC5D54D-3FA4-44B6-AC6E-6163E51C4437}" srcOrd="0" destOrd="0" presId="urn:microsoft.com/office/officeart/2005/8/layout/pyramid2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C655244F-B252-4E9B-A883-6B18102F252C}" type="presOf" srcId="{26040911-C236-4419-9D75-552E3D029C6D}" destId="{DC415831-17CC-41B6-830D-12DCBA00840E}" srcOrd="0" destOrd="0" presId="urn:microsoft.com/office/officeart/2005/8/layout/pyramid2"/>
    <dgm:cxn modelId="{1F7E7EE2-6975-4C34-AC61-6C15BADC1233}" type="presParOf" srcId="{3FC5D54D-3FA4-44B6-AC6E-6163E51C4437}" destId="{0F1BBC3F-E82A-4544-9BB1-385302DB41E7}" srcOrd="0" destOrd="0" presId="urn:microsoft.com/office/officeart/2005/8/layout/pyramid2"/>
    <dgm:cxn modelId="{4CFBB63C-8BF8-461D-9377-881F9CF26B2C}" type="presParOf" srcId="{3FC5D54D-3FA4-44B6-AC6E-6163E51C4437}" destId="{F1D1E40D-4F5C-484C-9F89-645143443D80}" srcOrd="1" destOrd="0" presId="urn:microsoft.com/office/officeart/2005/8/layout/pyramid2"/>
    <dgm:cxn modelId="{9B5D47E2-DDC9-4D4B-9372-A25F9DB1F8D7}" type="presParOf" srcId="{F1D1E40D-4F5C-484C-9F89-645143443D80}" destId="{DC415831-17CC-41B6-830D-12DCBA00840E}" srcOrd="0" destOrd="0" presId="urn:microsoft.com/office/officeart/2005/8/layout/pyramid2"/>
    <dgm:cxn modelId="{F320C263-E07F-4CCD-A5A2-922E3586178E}" type="presParOf" srcId="{F1D1E40D-4F5C-484C-9F89-645143443D80}" destId="{AE80257C-0F8E-402F-BEC5-B3D9728137C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4ABCDCE8-C60E-42FE-A985-622F03703AE9}">
      <dgm:prSet custT="1"/>
      <dgm:spPr/>
      <dgm:t>
        <a:bodyPr/>
        <a:lstStyle/>
        <a:p>
          <a:pPr algn="just"/>
          <a:r>
            <a:rPr lang="x-none" sz="1800" b="0" dirty="0" smtClean="0">
              <a:solidFill>
                <a:srgbClr val="C00000"/>
              </a:solidFill>
            </a:rPr>
            <a:t>Cilj </a:t>
          </a:r>
          <a:r>
            <a:rPr lang="en-US" sz="1800" b="0" dirty="0" smtClean="0">
              <a:solidFill>
                <a:srgbClr val="C00000"/>
              </a:solidFill>
            </a:rPr>
            <a:t>2</a:t>
          </a:r>
          <a:r>
            <a:rPr lang="en-US" sz="1800" b="0" dirty="0" smtClean="0"/>
            <a:t>:</a:t>
          </a:r>
          <a:r>
            <a:rPr lang="bs-Latn-BA" sz="1800" b="0" dirty="0" smtClean="0"/>
            <a:t> Članovima se stavljaju na raspolaganje kvalitetni resursi i usluge mreže koje podržavaju relevantne prakse PFM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25473" custLinFactY="22325" custLinFactNeighborX="-91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5ADBD2BC-19DF-42D0-A6BE-2A560DDDAF1E}" type="presOf" srcId="{6230B75E-809D-43E3-82BA-A2BC4137A063}" destId="{D77215B8-CA8E-4BD9-9894-57C945721220}" srcOrd="0" destOrd="0" presId="urn:microsoft.com/office/officeart/2005/8/layout/pyramid2"/>
    <dgm:cxn modelId="{28FB063C-8629-4527-BE12-F415ED8F526B}" type="presOf" srcId="{F81EB005-E4CC-4982-96FF-E7339FF18516}" destId="{3FC5D54D-3FA4-44B6-AC6E-6163E51C4437}" srcOrd="0" destOrd="0" presId="urn:microsoft.com/office/officeart/2005/8/layout/pyramid2"/>
    <dgm:cxn modelId="{39FDFEF4-F8C1-4187-85E7-273D85F7A3C3}" type="presOf" srcId="{4ABCDCE8-C60E-42FE-A985-622F03703AE9}" destId="{D77215B8-CA8E-4BD9-9894-57C945721220}" srcOrd="0" destOrd="1" presId="urn:microsoft.com/office/officeart/2005/8/layout/pyramid2"/>
    <dgm:cxn modelId="{FCB0B29D-B796-4D69-A228-0EF196B54A8E}" type="presParOf" srcId="{3FC5D54D-3FA4-44B6-AC6E-6163E51C4437}" destId="{0F1BBC3F-E82A-4544-9BB1-385302DB41E7}" srcOrd="0" destOrd="0" presId="urn:microsoft.com/office/officeart/2005/8/layout/pyramid2"/>
    <dgm:cxn modelId="{2B823C4E-C57A-44B1-BC90-C05E549145D7}" type="presParOf" srcId="{3FC5D54D-3FA4-44B6-AC6E-6163E51C4437}" destId="{F1D1E40D-4F5C-484C-9F89-645143443D80}" srcOrd="1" destOrd="0" presId="urn:microsoft.com/office/officeart/2005/8/layout/pyramid2"/>
    <dgm:cxn modelId="{C2EC2661-6111-4427-A95F-487229DCB06F}" type="presParOf" srcId="{F1D1E40D-4F5C-484C-9F89-645143443D80}" destId="{D77215B8-CA8E-4BD9-9894-57C945721220}" srcOrd="0" destOrd="0" presId="urn:microsoft.com/office/officeart/2005/8/layout/pyramid2"/>
    <dgm:cxn modelId="{CA6E7846-E781-4F61-A5D2-5BA442D1D3D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7D027C76-35BE-442B-AD46-42305CACF496}">
      <dgm:prSet custT="1"/>
      <dgm:spPr/>
      <dgm:t>
        <a:bodyPr/>
        <a:lstStyle/>
        <a:p>
          <a:pPr algn="just"/>
          <a:endParaRPr lang="en-US" sz="1800" b="0" dirty="0"/>
        </a:p>
      </dgm:t>
    </dgm:pt>
    <dgm:pt modelId="{5E20366B-AE5E-4A64-9104-8C4A032910D5}">
      <dgm:prSet custT="1"/>
      <dgm:spPr/>
      <dgm:t>
        <a:bodyPr/>
        <a:lstStyle/>
        <a:p>
          <a:pPr algn="just"/>
          <a:r>
            <a:rPr lang="x-none" sz="1800" b="0" dirty="0" smtClean="0">
              <a:solidFill>
                <a:srgbClr val="C00000"/>
              </a:solidFill>
            </a:rPr>
            <a:t>Cilj </a:t>
          </a:r>
          <a:r>
            <a:rPr lang="en-US" sz="1800" b="0" dirty="0" smtClean="0">
              <a:solidFill>
                <a:srgbClr val="C00000"/>
              </a:solidFill>
            </a:rPr>
            <a:t>3</a:t>
          </a:r>
          <a:r>
            <a:rPr lang="en-US" sz="1800" b="0" dirty="0" smtClean="0"/>
            <a:t>:</a:t>
          </a:r>
          <a:r>
            <a:rPr lang="bs-Latn-BA" sz="1800" b="0" dirty="0" smtClean="0"/>
            <a:t> Finansijski održiva mreža stručnjaka za upravljanje javnim finansijama, posvećenih unapređenju praksi PFM, izgrađena je i održava se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r>
            <a:rPr lang="x-none" sz="1200" b="1" dirty="0" smtClean="0"/>
            <a:t>KVALITET</a:t>
          </a:r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BC7A2DB4-3EBE-4D6B-AA41-0D70EEC3C653}" type="sibTrans" cxnId="{565D3689-A8F1-4B94-AA73-9D8E17AE4B0F}">
      <dgm:prSet/>
      <dgm:spPr/>
      <dgm:t>
        <a:bodyPr/>
        <a:lstStyle/>
        <a:p>
          <a:endParaRPr lang="hu-HU"/>
        </a:p>
      </dgm:t>
    </dgm:pt>
    <dgm:pt modelId="{5C0C31EF-D2C0-4D08-9A20-F2458FB6C919}" type="parTrans" cxnId="{565D3689-A8F1-4B94-AA73-9D8E17AE4B0F}">
      <dgm:prSet/>
      <dgm:spPr/>
      <dgm:t>
        <a:bodyPr/>
        <a:lstStyle/>
        <a:p>
          <a:endParaRPr lang="hu-HU"/>
        </a:p>
      </dgm:t>
    </dgm:pt>
    <dgm:pt modelId="{04470E66-0AB9-491B-B2D5-EFF256E91F68}" type="sibTrans" cxnId="{932FF725-535F-4B65-85F5-B7A896A293AC}">
      <dgm:prSet/>
      <dgm:spPr/>
      <dgm:t>
        <a:bodyPr/>
        <a:lstStyle/>
        <a:p>
          <a:endParaRPr lang="en-US"/>
        </a:p>
      </dgm:t>
    </dgm:pt>
    <dgm:pt modelId="{348D600B-91CE-438F-842F-55E7BFC2C746}" type="parTrans" cxnId="{932FF725-535F-4B65-85F5-B7A896A293AC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27939" custLinFactNeighborX="-8468" custLinFactNeighborY="6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565D3689-A8F1-4B94-AA73-9D8E17AE4B0F}" srcId="{6230B75E-809D-43E3-82BA-A2BC4137A063}" destId="{7D027C76-35BE-442B-AD46-42305CACF496}" srcOrd="1" destOrd="0" parTransId="{5C0C31EF-D2C0-4D08-9A20-F2458FB6C919}" sibTransId="{BC7A2DB4-3EBE-4D6B-AA41-0D70EEC3C653}"/>
    <dgm:cxn modelId="{31902F64-8E36-41AD-85CD-24639FDAB074}" type="presOf" srcId="{F81EB005-E4CC-4982-96FF-E7339FF18516}" destId="{3FC5D54D-3FA4-44B6-AC6E-6163E51C4437}" srcOrd="0" destOrd="0" presId="urn:microsoft.com/office/officeart/2005/8/layout/pyramid2"/>
    <dgm:cxn modelId="{8AEF159E-4E46-4543-B69F-049D2E9D8FB7}" type="presOf" srcId="{6230B75E-809D-43E3-82BA-A2BC4137A063}" destId="{D77215B8-CA8E-4BD9-9894-57C945721220}" srcOrd="0" destOrd="0" presId="urn:microsoft.com/office/officeart/2005/8/layout/pyramid2"/>
    <dgm:cxn modelId="{D92ABEA9-14C6-4F1B-8CEE-21A1CF4F06F8}" type="presOf" srcId="{7D027C76-35BE-442B-AD46-42305CACF496}" destId="{D77215B8-CA8E-4BD9-9894-57C945721220}" srcOrd="0" destOrd="2" presId="urn:microsoft.com/office/officeart/2005/8/layout/pyramid2"/>
    <dgm:cxn modelId="{2FDAE9DD-DFD2-4231-BD29-3EED2D562E54}" type="presOf" srcId="{5E20366B-AE5E-4A64-9104-8C4A032910D5}" destId="{D77215B8-CA8E-4BD9-9894-57C945721220}" srcOrd="0" destOrd="1" presId="urn:microsoft.com/office/officeart/2005/8/layout/pyramid2"/>
    <dgm:cxn modelId="{932FF725-535F-4B65-85F5-B7A896A293AC}" srcId="{6230B75E-809D-43E3-82BA-A2BC4137A063}" destId="{5E20366B-AE5E-4A64-9104-8C4A032910D5}" srcOrd="0" destOrd="0" parTransId="{348D600B-91CE-438F-842F-55E7BFC2C746}" sibTransId="{04470E66-0AB9-491B-B2D5-EFF256E91F68}"/>
    <dgm:cxn modelId="{0EE02C15-F2F5-46B8-ADF9-51B19C604C55}" type="presParOf" srcId="{3FC5D54D-3FA4-44B6-AC6E-6163E51C4437}" destId="{0F1BBC3F-E82A-4544-9BB1-385302DB41E7}" srcOrd="0" destOrd="0" presId="urn:microsoft.com/office/officeart/2005/8/layout/pyramid2"/>
    <dgm:cxn modelId="{1B618930-E1AF-45F8-8BBD-A9A1B45DC613}" type="presParOf" srcId="{3FC5D54D-3FA4-44B6-AC6E-6163E51C4437}" destId="{F1D1E40D-4F5C-484C-9F89-645143443D80}" srcOrd="1" destOrd="0" presId="urn:microsoft.com/office/officeart/2005/8/layout/pyramid2"/>
    <dgm:cxn modelId="{C4CDDB38-C4F9-434F-BE38-717B538E8DB1}" type="presParOf" srcId="{F1D1E40D-4F5C-484C-9F89-645143443D80}" destId="{D77215B8-CA8E-4BD9-9894-57C945721220}" srcOrd="0" destOrd="0" presId="urn:microsoft.com/office/officeart/2005/8/layout/pyramid2"/>
    <dgm:cxn modelId="{026A98EA-B242-4AD5-8827-C8DD4B72981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3D8CE2B0-3145-4971-B6B6-0BC9ABF835E8}">
      <dgm:prSet custT="1"/>
      <dgm:spPr/>
      <dgm:t>
        <a:bodyPr/>
        <a:lstStyle/>
        <a:p>
          <a:pPr algn="just"/>
          <a:r>
            <a:rPr lang="x-none" sz="1800" b="0" dirty="0" smtClean="0">
              <a:solidFill>
                <a:srgbClr val="C00000"/>
              </a:solidFill>
            </a:rPr>
            <a:t>Cilj </a:t>
          </a:r>
          <a:r>
            <a:rPr lang="en-US" sz="1800" b="0" dirty="0" smtClean="0">
              <a:solidFill>
                <a:srgbClr val="C00000"/>
              </a:solidFill>
            </a:rPr>
            <a:t>4</a:t>
          </a:r>
          <a:r>
            <a:rPr lang="en-US" sz="1800" dirty="0">
              <a:solidFill>
                <a:srgbClr val="C00000"/>
              </a:solidFill>
            </a:rPr>
            <a:t>: </a:t>
          </a:r>
          <a:r>
            <a:rPr lang="x-none" sz="1800" smtClean="0"/>
            <a:t>Sv</a:t>
          </a:r>
          <a:r>
            <a:rPr lang="sr-Latn-CS" sz="1800" dirty="0" err="1" smtClean="0"/>
            <a:t>ij</a:t>
          </a:r>
          <a:r>
            <a:rPr lang="x-none" sz="1800" smtClean="0"/>
            <a:t>est </a:t>
          </a:r>
          <a:r>
            <a:rPr lang="x-none" sz="1800" dirty="0" smtClean="0"/>
            <a:t>vlade i visokih političkih krugova </a:t>
          </a:r>
          <a:r>
            <a:rPr lang="x-none" sz="1800" smtClean="0"/>
            <a:t>je po</a:t>
          </a:r>
          <a:r>
            <a:rPr lang="sr-Latn-CS" sz="1800" dirty="0" smtClean="0"/>
            <a:t>većana</a:t>
          </a:r>
          <a:r>
            <a:rPr lang="x-none" sz="1800" smtClean="0"/>
            <a:t> </a:t>
          </a:r>
          <a:r>
            <a:rPr lang="x-none" sz="1800" dirty="0" smtClean="0"/>
            <a:t>u vezi sa koristima </a:t>
          </a:r>
          <a:r>
            <a:rPr lang="x-none" sz="1800" smtClean="0"/>
            <a:t>i vr</a:t>
          </a:r>
          <a:r>
            <a:rPr lang="sr-Latn-CS" sz="1800" dirty="0" err="1" smtClean="0"/>
            <a:t>ij</a:t>
          </a:r>
          <a:r>
            <a:rPr lang="x-none" sz="1800" smtClean="0"/>
            <a:t>ednostima </a:t>
          </a:r>
          <a:r>
            <a:rPr lang="x-none" sz="1800" dirty="0" smtClean="0"/>
            <a:t>angažovanja u PEMPAL-u</a:t>
          </a:r>
          <a:endParaRPr lang="en-US" sz="1800" dirty="0"/>
        </a:p>
      </dgm:t>
    </dgm:pt>
    <dgm:pt modelId="{3E5E9307-394A-41FC-9F0D-45D7D92F4E37}">
      <dgm:prSet phldrT="[Text]" custT="1"/>
      <dgm:spPr/>
      <dgm:t>
        <a:bodyPr/>
        <a:lstStyle/>
        <a:p>
          <a:pPr algn="l"/>
          <a:r>
            <a:rPr lang="x-none" sz="1200" b="1" dirty="0" smtClean="0"/>
            <a:t>UTICAJ</a:t>
          </a:r>
          <a:endParaRPr lang="en-US" sz="1200" b="1" dirty="0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8C406122-ADCC-4513-AFA1-0ECDA99643A9}" type="pres">
      <dgm:prSet presAssocID="{3E5E9307-394A-41FC-9F0D-45D7D92F4E37}" presName="aNode" presStyleLbl="fgAcc1" presStyleIdx="0" presStyleCnt="1" custScaleX="193079" custScaleY="25366" custLinFactY="-20385" custLinFactNeighborX="-1506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53A6C8D6-27C4-464A-8A10-C0DC3DB6E75B}" type="presOf" srcId="{3D8CE2B0-3145-4971-B6B6-0BC9ABF835E8}" destId="{8C406122-ADCC-4513-AFA1-0ECDA99643A9}" srcOrd="0" destOrd="1" presId="urn:microsoft.com/office/officeart/2005/8/layout/pyramid2"/>
    <dgm:cxn modelId="{99CE9CD5-6974-4EF8-B77F-4857ED7692A0}" type="presOf" srcId="{F81EB005-E4CC-4982-96FF-E7339FF18516}" destId="{3FC5D54D-3FA4-44B6-AC6E-6163E51C4437}" srcOrd="0" destOrd="0" presId="urn:microsoft.com/office/officeart/2005/8/layout/pyramid2"/>
    <dgm:cxn modelId="{91E72A00-C9D6-4C1D-A564-C029648042AC}" type="presOf" srcId="{3E5E9307-394A-41FC-9F0D-45D7D92F4E37}" destId="{8C406122-ADCC-4513-AFA1-0ECDA99643A9}" srcOrd="0" destOrd="0" presId="urn:microsoft.com/office/officeart/2005/8/layout/pyramid2"/>
    <dgm:cxn modelId="{62E06D3C-AF9D-4DE1-8254-99DE8D064ADE}" srcId="{F81EB005-E4CC-4982-96FF-E7339FF18516}" destId="{3E5E9307-394A-41FC-9F0D-45D7D92F4E37}" srcOrd="0" destOrd="0" parTransId="{2E091FB0-5BED-4A35-AE60-32E4079AF7F2}" sibTransId="{920A1B1C-6892-44A1-93F3-402036AE3697}"/>
    <dgm:cxn modelId="{AEC1C59D-C296-45FE-987D-9E82F805B9A5}" type="presParOf" srcId="{3FC5D54D-3FA4-44B6-AC6E-6163E51C4437}" destId="{0F1BBC3F-E82A-4544-9BB1-385302DB41E7}" srcOrd="0" destOrd="0" presId="urn:microsoft.com/office/officeart/2005/8/layout/pyramid2"/>
    <dgm:cxn modelId="{250DBB22-9196-4398-B0D5-05ABF592D5C9}" type="presParOf" srcId="{3FC5D54D-3FA4-44B6-AC6E-6163E51C4437}" destId="{F1D1E40D-4F5C-484C-9F89-645143443D80}" srcOrd="1" destOrd="0" presId="urn:microsoft.com/office/officeart/2005/8/layout/pyramid2"/>
    <dgm:cxn modelId="{69B67566-BA54-418A-90DF-66779759087F}" type="presParOf" srcId="{F1D1E40D-4F5C-484C-9F89-645143443D80}" destId="{8C406122-ADCC-4513-AFA1-0ECDA99643A9}" srcOrd="0" destOrd="0" presId="urn:microsoft.com/office/officeart/2005/8/layout/pyramid2"/>
    <dgm:cxn modelId="{7BCCEE4F-712D-47CE-9176-42AC04DBBCA8}" type="presParOf" srcId="{F1D1E40D-4F5C-484C-9F89-645143443D80}" destId="{507D41DA-345C-4E76-AE03-031A5F00765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1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6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Income Countries are:  Russian Federation, Croatia and Czech Republic (IACOP member only)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4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7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me\Desktop\pempal-flag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4715"/>
            <a:ext cx="7315199" cy="54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364358"/>
            <a:ext cx="4495800" cy="2131442"/>
          </a:xfrm>
        </p:spPr>
        <p:txBody>
          <a:bodyPr>
            <a:normAutofit/>
          </a:bodyPr>
          <a:lstStyle/>
          <a:p>
            <a:pPr lvl="1"/>
            <a:r>
              <a:rPr lang="sr-Latn-CS" sz="3600" b="1" noProof="0" dirty="0" smtClean="0"/>
              <a:t>Strategija PEMPAL-a 2012-2017. godine</a:t>
            </a:r>
          </a:p>
          <a:p>
            <a:pPr lvl="1"/>
            <a:r>
              <a:rPr lang="sr-Latn-CS" sz="2600" b="1" i="1" noProof="0" dirty="0" smtClean="0"/>
              <a:t>Srednjoročni pregled napretka implementacije</a:t>
            </a:r>
            <a:endParaRPr lang="sr-Latn-CS" sz="1500" i="1" noProof="0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933700" y="2933699"/>
            <a:ext cx="6858002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AutoShape 2" descr="data:image/png;base64,iVBORw0KGgoAAAANSUhEUgAAAQMAAACsCAMAAABIMjl2AAAAElBMVEX/AAD///8AmQD/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+Hia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data:image/png;base64,iVBORw0KGgoAAAANSUhEUgAAAQMAAACsCAMAAABIMjl2AAAAElBMVEX/AAD///8AmQD/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+HiaN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2" descr="http://www.google.fr/url?source=imglanding&amp;ct=img&amp;q=http://famouswonders.com/wp-content/uploads/2011/02/czech-republic-flag.png&amp;sa=X&amp;ved=0CAkQ8wdqFQoTCKPm0qibhcYCFUGbFAodj2IA0A&amp;usg=AFQjCNE0Ih3iMbS_e_YTSLx-5zdFGDAyT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75018"/>
            <a:ext cx="838200" cy="64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google.fr/url?source=imglanding&amp;ct=img&amp;q=http://www.mapsofworld.com/images/world-countries-flags/hungary-flag.gif&amp;sa=X&amp;ved=0CAkQ8wdqFQoTCJjF4-GdhcYCFQe_cgodeu4AHQ&amp;usg=AFQjCNG9OqXryozCVRadra5KDL5cX3oPp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495800"/>
            <a:ext cx="838200" cy="688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172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Elena </a:t>
            </a:r>
            <a:r>
              <a:rPr lang="en-US" dirty="0" err="1" smtClean="0"/>
              <a:t>Nikulina</a:t>
            </a:r>
            <a:r>
              <a:rPr lang="x-none" dirty="0" smtClean="0"/>
              <a:t>,</a:t>
            </a:r>
            <a:r>
              <a:rPr lang="en-US" dirty="0" smtClean="0"/>
              <a:t> </a:t>
            </a:r>
            <a:r>
              <a:rPr lang="x-none" dirty="0" smtClean="0"/>
              <a:t>vođa tima </a:t>
            </a:r>
            <a:r>
              <a:rPr lang="en-US" dirty="0" err="1" smtClean="0"/>
              <a:t>PEMPAL</a:t>
            </a:r>
            <a:r>
              <a:rPr lang="en-US" dirty="0" smtClean="0"/>
              <a:t>, Deanna Aubrey</a:t>
            </a:r>
            <a:r>
              <a:rPr lang="x-none" dirty="0" smtClean="0"/>
              <a:t>,</a:t>
            </a:r>
            <a:r>
              <a:rPr lang="en-US" dirty="0" smtClean="0"/>
              <a:t> </a:t>
            </a:r>
            <a:r>
              <a:rPr lang="x-none" smtClean="0"/>
              <a:t>strateški sav</a:t>
            </a:r>
            <a:r>
              <a:rPr lang="en-US" dirty="0" smtClean="0"/>
              <a:t>j</a:t>
            </a:r>
            <a:r>
              <a:rPr lang="x-none" smtClean="0"/>
              <a:t>etnik</a:t>
            </a:r>
            <a:endParaRPr lang="en-US" dirty="0" smtClean="0"/>
          </a:p>
          <a:p>
            <a:pPr algn="ctr"/>
            <a:r>
              <a:rPr lang="x-none" dirty="0" smtClean="0"/>
              <a:t>Zajednički sastanak izvršnih odbora zajednica prakse</a:t>
            </a:r>
            <a:r>
              <a:rPr lang="en-US" dirty="0" smtClean="0"/>
              <a:t>, </a:t>
            </a:r>
            <a:r>
              <a:rPr lang="x-none" dirty="0" smtClean="0"/>
              <a:t>Beč</a:t>
            </a:r>
            <a:r>
              <a:rPr lang="x-none" smtClean="0"/>
              <a:t>, 16</a:t>
            </a:r>
            <a:r>
              <a:rPr lang="sr-Latn-CS" dirty="0" smtClean="0"/>
              <a:t>-17</a:t>
            </a:r>
            <a:r>
              <a:rPr lang="x-none" smtClean="0"/>
              <a:t>. </a:t>
            </a:r>
            <a:r>
              <a:rPr lang="x-none" dirty="0" smtClean="0"/>
              <a:t>jul</a:t>
            </a:r>
            <a:r>
              <a:rPr lang="en-US" dirty="0" smtClean="0"/>
              <a:t>, 2015</a:t>
            </a:r>
            <a:r>
              <a:rPr lang="sr-Latn-CS" dirty="0" smtClean="0"/>
              <a:t>. godine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8763000" cy="1158875"/>
          </a:xfrm>
        </p:spPr>
        <p:txBody>
          <a:bodyPr>
            <a:normAutofit/>
          </a:bodyPr>
          <a:lstStyle/>
          <a:p>
            <a:pPr lvl="0"/>
            <a:r>
              <a:rPr lang="sr-Latn-CS" sz="2400" b="1" u="sng" noProof="0" dirty="0" smtClean="0"/>
              <a:t>Cilj 1:</a:t>
            </a:r>
            <a:r>
              <a:rPr lang="sr-Latn-CS" sz="2400" noProof="0" dirty="0" smtClean="0"/>
              <a:t> </a:t>
            </a:r>
            <a:r>
              <a:rPr lang="sr-Latn-CS" sz="2400" b="1" noProof="0" dirty="0" smtClean="0"/>
              <a:t>PRIORITETI </a:t>
            </a:r>
            <a:r>
              <a:rPr lang="sr-Latn-CS" sz="2400" b="1" noProof="0" dirty="0" err="1" smtClean="0"/>
              <a:t>PFM</a:t>
            </a:r>
            <a:r>
              <a:rPr lang="sr-Latn-CS" sz="2400" b="1" noProof="0" dirty="0" smtClean="0"/>
              <a:t> VLADA ČLANICA RAZMATRAJU SE U OKVIRU PLATFORME PEMPAL MREŽE</a:t>
            </a:r>
            <a:endParaRPr lang="sr-Latn-CS" sz="2400" b="1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sr-Latn-CS" sz="29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sr-Latn-CS" sz="29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sr-Latn-CS" sz="29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just"/>
            <a:endParaRPr lang="sr-Latn-CS" sz="2400" noProof="0" dirty="0" smtClean="0"/>
          </a:p>
          <a:p>
            <a:pPr algn="just"/>
            <a:r>
              <a:rPr lang="sr-Latn-CS" sz="3100" b="1" noProof="0" dirty="0" smtClean="0"/>
              <a:t>Procesi konsultacija radi razvijanja akcionih planova na osnovu potreba članova su naglašeni </a:t>
            </a:r>
            <a:r>
              <a:rPr lang="sr-Latn-CS" sz="3100" noProof="0" dirty="0" smtClean="0"/>
              <a:t>u svim zajednicama prakse.  Sve veća upotreba formata manjih radnih grupa/studijskih posjeta pokazala je da se na taj način bolje identifikuju potrebe članova. U čitavoj mreži trenutno funkcioniše 13 radnih grupa.</a:t>
            </a:r>
            <a:endParaRPr lang="sr-Latn-CS" sz="3100" noProof="0" dirty="0" smtClean="0">
              <a:solidFill>
                <a:srgbClr val="FF0000"/>
              </a:solidFill>
            </a:endParaRPr>
          </a:p>
          <a:p>
            <a:pPr algn="just"/>
            <a:endParaRPr lang="sr-Latn-CS" sz="3100" noProof="0" dirty="0" smtClean="0">
              <a:solidFill>
                <a:srgbClr val="FF0000"/>
              </a:solidFill>
            </a:endParaRPr>
          </a:p>
          <a:p>
            <a:pPr algn="just"/>
            <a:r>
              <a:rPr lang="sr-Latn-CS" sz="3100" b="1" noProof="0" dirty="0" smtClean="0">
                <a:solidFill>
                  <a:srgbClr val="00B050"/>
                </a:solidFill>
              </a:rPr>
              <a:t>Zajednice prakse treba </a:t>
            </a:r>
            <a:r>
              <a:rPr lang="sr-Latn-CS" sz="3100" noProof="0" dirty="0" smtClean="0">
                <a:solidFill>
                  <a:srgbClr val="00B050"/>
                </a:solidFill>
              </a:rPr>
              <a:t>da sa donatorskim partnerima djelotvornije</a:t>
            </a:r>
            <a:r>
              <a:rPr lang="sr-Latn-CS" sz="3100" b="1" noProof="0" dirty="0" smtClean="0">
                <a:solidFill>
                  <a:srgbClr val="00B050"/>
                </a:solidFill>
              </a:rPr>
              <a:t> komuniciraju o strateškim temeljima svojih akcionih planova i napretku aktivnosti.</a:t>
            </a:r>
          </a:p>
          <a:p>
            <a:pPr algn="just">
              <a:buNone/>
            </a:pPr>
            <a:endParaRPr lang="sr-Latn-CS" sz="3100" b="1" noProof="0" dirty="0" smtClean="0">
              <a:solidFill>
                <a:srgbClr val="00B050"/>
              </a:solidFill>
            </a:endParaRPr>
          </a:p>
          <a:p>
            <a:pPr algn="just"/>
            <a:r>
              <a:rPr lang="sr-Latn-CS" sz="3100" b="1" noProof="0" dirty="0" smtClean="0">
                <a:solidFill>
                  <a:srgbClr val="00B050"/>
                </a:solidFill>
              </a:rPr>
              <a:t>Saradnja između zajednica prakse o </a:t>
            </a:r>
            <a:r>
              <a:rPr lang="sr-Latn-CS" sz="3100" b="1" noProof="0" dirty="0" err="1" smtClean="0">
                <a:solidFill>
                  <a:srgbClr val="00B050"/>
                </a:solidFill>
              </a:rPr>
              <a:t>prožimajućim</a:t>
            </a:r>
            <a:r>
              <a:rPr lang="sr-Latn-CS" sz="3100" b="1" noProof="0" dirty="0" smtClean="0">
                <a:solidFill>
                  <a:srgbClr val="00B050"/>
                </a:solidFill>
              </a:rPr>
              <a:t> temama od zajedničkog interesa treba dodatno da se unaprijedi. </a:t>
            </a:r>
          </a:p>
          <a:p>
            <a:pPr lvl="1" algn="just"/>
            <a:r>
              <a:rPr lang="sr-Latn-CS" sz="3100" noProof="0" dirty="0" smtClean="0"/>
              <a:t>Održavaju se godišnji zajednički sastanci izvršnih odbora zajednica prakse i periodični sastanci članova sve tri zajednice prakse; postoji uzajamno učešće na sastancima zajednica prakse, ali </a:t>
            </a:r>
            <a:r>
              <a:rPr lang="sr-Latn-CS" sz="3100" noProof="0" dirty="0" smtClean="0">
                <a:solidFill>
                  <a:srgbClr val="FF0000"/>
                </a:solidFill>
              </a:rPr>
              <a:t>nema dokaza o zajedničkim projektima ili inicijativama između zajednica prakse.</a:t>
            </a:r>
          </a:p>
          <a:p>
            <a:pPr algn="just">
              <a:buNone/>
            </a:pPr>
            <a:endParaRPr lang="sr-Latn-CS" sz="3100" noProof="0" dirty="0" smtClean="0"/>
          </a:p>
          <a:p>
            <a:pPr algn="just"/>
            <a:r>
              <a:rPr lang="sr-Latn-CS" sz="3100" b="1" noProof="0" dirty="0" smtClean="0">
                <a:solidFill>
                  <a:srgbClr val="00B050"/>
                </a:solidFill>
              </a:rPr>
              <a:t>Evidencija i izvještavanje o određenim tipovima razmjene između zajednica prakse treba da se ojača </a:t>
            </a:r>
            <a:r>
              <a:rPr lang="sr-Latn-CS" sz="3100" noProof="0" dirty="0" smtClean="0"/>
              <a:t>(tj. članovi zajednica prakse koji učestvuju na događajima ostalih zajednica prakse).</a:t>
            </a:r>
          </a:p>
          <a:p>
            <a:endParaRPr lang="sr-Latn-CS" sz="1800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1235075"/>
            <a:ext cx="7518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Raspoloživi dokazi ukazuju na to da mehanizmi koje je PEMPAL razvio radi razmatranja prioriteta vlada članica vezanih za PFM dobro funkcionišu.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2800" b="1" noProof="0" dirty="0" smtClean="0"/>
              <a:t>INTERESOVANJE POKAZANO ZA RAD ZAJEDNICA PRAKSE NA SASTANKU U MOSKVI 2014. GODINE</a:t>
            </a:r>
            <a:endParaRPr lang="sr-Latn-CS" sz="2800" b="1" noProof="0" dirty="0"/>
          </a:p>
        </p:txBody>
      </p:sp>
      <p:pic>
        <p:nvPicPr>
          <p:cNvPr id="6" name="Picture 5" descr="DSC_7559"/>
          <p:cNvPicPr/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391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8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sr-Latn-CS" sz="900" i="1" noProof="0" dirty="0" smtClean="0">
              <a:solidFill>
                <a:schemeClr val="tx1"/>
              </a:solidFill>
            </a:endParaRPr>
          </a:p>
          <a:p>
            <a:r>
              <a:rPr lang="sr-Latn-CS" sz="4000" i="1" noProof="0" dirty="0" smtClean="0">
                <a:solidFill>
                  <a:schemeClr val="tx1"/>
                </a:solidFill>
              </a:rPr>
              <a:t>Ciljevi za izlazne rezultate PEMPAL-a</a:t>
            </a:r>
            <a:endParaRPr lang="sr-Latn-CS" sz="4000" i="1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21794665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r>
              <a:rPr lang="sr-Latn-CS" sz="2000" b="1" u="sng" noProof="0" dirty="0" smtClean="0"/>
              <a:t>Cilj 2</a:t>
            </a:r>
            <a:r>
              <a:rPr lang="sr-Latn-CS" sz="2000" b="1" noProof="0" dirty="0" smtClean="0"/>
              <a:t>: ČLANOVIMA SE STAVLJAJU NA RASPOLAGANJE KVALITETNI RESURSI I USLUGE MREŽE KOJE PODRŽAVAJU RELEVANTNE PRAKSE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 (1)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247776"/>
            <a:ext cx="8362950" cy="54736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r-Latn-CS" sz="2000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57150" indent="0" algn="just">
              <a:buNone/>
            </a:pPr>
            <a:endParaRPr lang="sr-Latn-CS" sz="2000" noProof="0" dirty="0" smtClean="0">
              <a:cs typeface="Aharoni" pitchFamily="2" charset="-79"/>
            </a:endParaRPr>
          </a:p>
          <a:p>
            <a:pPr marL="57150" indent="0" algn="just">
              <a:buNone/>
            </a:pPr>
            <a:endParaRPr lang="sr-Latn-CS" sz="1000" noProof="0" dirty="0" smtClean="0">
              <a:cs typeface="Aharoni" pitchFamily="2" charset="-79"/>
            </a:endParaRPr>
          </a:p>
          <a:p>
            <a:pPr marL="400050" algn="just"/>
            <a:r>
              <a:rPr lang="sr-Latn-CS" sz="2000" noProof="0" dirty="0" smtClean="0">
                <a:cs typeface="Aharoni" pitchFamily="2" charset="-79"/>
              </a:rPr>
              <a:t>Većina ispitanika u anketi o </a:t>
            </a:r>
            <a:r>
              <a:rPr lang="sr-Latn-CS" sz="2000" noProof="0" dirty="0" err="1" smtClean="0">
                <a:cs typeface="Aharoni" pitchFamily="2" charset="-79"/>
              </a:rPr>
              <a:t>MTR</a:t>
            </a:r>
            <a:r>
              <a:rPr lang="sr-Latn-CS" sz="2000" noProof="0" dirty="0" smtClean="0">
                <a:cs typeface="Aharoni" pitchFamily="2" charset="-79"/>
              </a:rPr>
              <a:t> je </a:t>
            </a:r>
            <a:r>
              <a:rPr lang="sr-Latn-CS" sz="2000" b="1" noProof="0" dirty="0" smtClean="0">
                <a:cs typeface="Aharoni" pitchFamily="2" charset="-79"/>
              </a:rPr>
              <a:t>ocijenila da su materijali koje obezbeđuje PEMPAL </a:t>
            </a:r>
            <a:r>
              <a:rPr lang="sr-Latn-CS" sz="2000" b="1" u="sng" noProof="0" dirty="0" smtClean="0">
                <a:cs typeface="Aharoni" pitchFamily="2" charset="-79"/>
              </a:rPr>
              <a:t>kvalitetni</a:t>
            </a:r>
            <a:r>
              <a:rPr lang="sr-Latn-CS" sz="2000" b="1" noProof="0" dirty="0" smtClean="0">
                <a:cs typeface="Aharoni" pitchFamily="2" charset="-79"/>
              </a:rPr>
              <a:t> ili </a:t>
            </a:r>
            <a:r>
              <a:rPr lang="sr-Latn-CS" sz="2000" b="1" u="sng" noProof="0" dirty="0" smtClean="0">
                <a:cs typeface="Aharoni" pitchFamily="2" charset="-79"/>
              </a:rPr>
              <a:t>veoma kvalitetni,</a:t>
            </a:r>
            <a:r>
              <a:rPr lang="sr-Latn-CS" sz="2000" b="1" noProof="0" dirty="0" smtClean="0">
                <a:cs typeface="Aharoni" pitchFamily="2" charset="-79"/>
              </a:rPr>
              <a:t> </a:t>
            </a:r>
            <a:r>
              <a:rPr lang="sr-Latn-CS" sz="2000" noProof="0" dirty="0" smtClean="0">
                <a:cs typeface="Aharoni" pitchFamily="2" charset="-79"/>
              </a:rPr>
              <a:t>što pokazuje povećanje za većinu vrsta materijala od 2012. godine.</a:t>
            </a:r>
          </a:p>
          <a:p>
            <a:pPr marL="57150" indent="0" algn="just">
              <a:buNone/>
            </a:pPr>
            <a:endParaRPr lang="sr-Latn-CS" sz="2000" noProof="0" dirty="0" smtClean="0">
              <a:cs typeface="Aharoni" pitchFamily="2" charset="-79"/>
            </a:endParaRPr>
          </a:p>
          <a:p>
            <a:pPr marL="400050" algn="just"/>
            <a:r>
              <a:rPr lang="sr-Latn-CS" sz="2000" b="1" noProof="0" dirty="0" smtClean="0">
                <a:cs typeface="Aharoni" pitchFamily="2" charset="-79"/>
              </a:rPr>
              <a:t>Dokazi o povećanom fokusu zajednica prakse na proizvode znanja </a:t>
            </a:r>
            <a:r>
              <a:rPr lang="sr-Latn-CS" sz="2000" noProof="0" dirty="0" smtClean="0">
                <a:cs typeface="Aharoni" pitchFamily="2" charset="-79"/>
              </a:rPr>
              <a:t>koje zemlje članice mogu da koriste (kao odgovor na preporuke evaluacije iz 2012. godine):</a:t>
            </a:r>
          </a:p>
          <a:p>
            <a:pPr marL="800100" lvl="1" algn="just"/>
            <a:r>
              <a:rPr lang="sr-Latn-CS" sz="1800" noProof="0" dirty="0" smtClean="0">
                <a:cs typeface="Aharoni" pitchFamily="2" charset="-79"/>
              </a:rPr>
              <a:t>Ispitanici u anketi za </a:t>
            </a:r>
            <a:r>
              <a:rPr lang="sr-Latn-CS" sz="1800" noProof="0" dirty="0" err="1" smtClean="0">
                <a:cs typeface="Aharoni" pitchFamily="2" charset="-79"/>
              </a:rPr>
              <a:t>MTR</a:t>
            </a:r>
            <a:r>
              <a:rPr lang="sr-Latn-CS" sz="1800" noProof="0" dirty="0" smtClean="0">
                <a:cs typeface="Aharoni" pitchFamily="2" charset="-79"/>
              </a:rPr>
              <a:t> su ukazali da su koristili proizvode znanja PEMPAL-a između 1 i 6 puta godišnje.   </a:t>
            </a:r>
          </a:p>
          <a:p>
            <a:pPr marL="800100" lvl="1" algn="just"/>
            <a:r>
              <a:rPr lang="sr-Latn-CS" sz="1800" noProof="0" dirty="0" smtClean="0">
                <a:solidFill>
                  <a:srgbClr val="00B050"/>
                </a:solidFill>
                <a:cs typeface="Aharoni" pitchFamily="2" charset="-79"/>
              </a:rPr>
              <a:t>Donatori traže više informacija o tome kako se proizvodi koriste i povećan fokus na osiguravanje da su ti proizvodi stalno ažurirani. </a:t>
            </a:r>
          </a:p>
          <a:p>
            <a:pPr marL="800100" lvl="1" algn="just"/>
            <a:r>
              <a:rPr lang="sr-Latn-CS" sz="1800" noProof="0" dirty="0" smtClean="0">
                <a:solidFill>
                  <a:srgbClr val="00B050"/>
                </a:solidFill>
                <a:cs typeface="Aharoni" pitchFamily="2" charset="-79"/>
              </a:rPr>
              <a:t>Pristup identifikaciji proizvoda znanja i izveštavanju o proizvodima znanja treba da se unaprijedi. </a:t>
            </a:r>
          </a:p>
          <a:p>
            <a:pPr marL="514350" lvl="1" indent="0" algn="just">
              <a:buNone/>
            </a:pPr>
            <a:endParaRPr lang="sr-Latn-CS" sz="1600" noProof="0" dirty="0" smtClean="0">
              <a:cs typeface="Aharoni" pitchFamily="2" charset="-79"/>
            </a:endParaRPr>
          </a:p>
          <a:p>
            <a:pPr marL="800100" lvl="1" algn="just"/>
            <a:endParaRPr lang="sr-Latn-CS" sz="2000" noProof="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8400" y="1247776"/>
            <a:ext cx="7518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b="1" dirty="0" smtClean="0">
                <a:solidFill>
                  <a:schemeClr val="accent1"/>
                </a:solidFill>
              </a:rPr>
              <a:t>Solidni dokazi o visokom </a:t>
            </a:r>
            <a:r>
              <a:rPr lang="x-none" b="1" smtClean="0">
                <a:solidFill>
                  <a:schemeClr val="accent1"/>
                </a:solidFill>
              </a:rPr>
              <a:t>i </a:t>
            </a:r>
            <a:r>
              <a:rPr lang="sr-Latn-CS" b="1" dirty="0" smtClean="0">
                <a:solidFill>
                  <a:schemeClr val="accent1"/>
                </a:solidFill>
              </a:rPr>
              <a:t>rast</a:t>
            </a:r>
            <a:r>
              <a:rPr lang="x-none" b="1" smtClean="0">
                <a:solidFill>
                  <a:schemeClr val="accent1"/>
                </a:solidFill>
              </a:rPr>
              <a:t>ućem </a:t>
            </a:r>
            <a:r>
              <a:rPr lang="x-none" b="1" dirty="0" smtClean="0">
                <a:solidFill>
                  <a:schemeClr val="accent1"/>
                </a:solidFill>
              </a:rPr>
              <a:t>stepenu zadovoljstva članova kvalitetom resursa i usluga koje </a:t>
            </a:r>
            <a:r>
              <a:rPr lang="x-none" b="1" smtClean="0">
                <a:solidFill>
                  <a:schemeClr val="accent1"/>
                </a:solidFill>
              </a:rPr>
              <a:t>mreža obezb</a:t>
            </a:r>
            <a:r>
              <a:rPr lang="sr-Latn-CS" b="1" dirty="0" smtClean="0">
                <a:solidFill>
                  <a:schemeClr val="accent1"/>
                </a:solidFill>
              </a:rPr>
              <a:t>j</a:t>
            </a:r>
            <a:r>
              <a:rPr lang="x-none" b="1" smtClean="0">
                <a:solidFill>
                  <a:schemeClr val="accent1"/>
                </a:solidFill>
              </a:rPr>
              <a:t>eđuje</a:t>
            </a:r>
            <a:r>
              <a:rPr lang="x-none" b="1" dirty="0" smtClean="0">
                <a:solidFill>
                  <a:schemeClr val="accent1"/>
                </a:solidFill>
              </a:rPr>
              <a:t>, ukazuju na veoma dobar napredak ka ostvarivanju ovog cilja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51210"/>
            <a:ext cx="8362950" cy="1067990"/>
          </a:xfrm>
        </p:spPr>
        <p:txBody>
          <a:bodyPr>
            <a:noAutofit/>
          </a:bodyPr>
          <a:lstStyle/>
          <a:p>
            <a:pPr lvl="0"/>
            <a:r>
              <a:rPr lang="sr-Latn-CS" sz="2000" b="1" u="sng" noProof="0" dirty="0" smtClean="0"/>
              <a:t>Cilj 2</a:t>
            </a:r>
            <a:r>
              <a:rPr lang="sr-Latn-CS" sz="2000" b="1" noProof="0" dirty="0" smtClean="0"/>
              <a:t>: ČLANOVIMA SE STAVLJAJU NA RASPOLAGANJE KVALITETNI RESURSI I USLUGE MREŽE KOJE PODRŽAVAJU RELEVANTNE PRAKSE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 (2)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14400"/>
            <a:ext cx="8077200" cy="5943600"/>
          </a:xfrm>
        </p:spPr>
        <p:txBody>
          <a:bodyPr>
            <a:noAutofit/>
          </a:bodyPr>
          <a:lstStyle/>
          <a:p>
            <a:pPr marL="57150" indent="0" algn="just">
              <a:buNone/>
            </a:pPr>
            <a:endParaRPr lang="sr-Latn-CS" sz="2000" b="1" noProof="0" dirty="0" smtClean="0"/>
          </a:p>
          <a:p>
            <a:pPr marL="400050" algn="just"/>
            <a:r>
              <a:rPr lang="sr-Latn-CS" sz="2400" noProof="0" dirty="0" smtClean="0"/>
              <a:t>Obezbjeđuje se </a:t>
            </a:r>
            <a:r>
              <a:rPr lang="sr-Latn-CS" sz="2400" b="1" noProof="0" dirty="0" smtClean="0"/>
              <a:t>visok kvalitet usluga upravljanja, liderstva, podrške Sekretarijata i tehničke podrške</a:t>
            </a:r>
            <a:r>
              <a:rPr lang="sr-Latn-CS" sz="2400" noProof="0" dirty="0" smtClean="0"/>
              <a:t>, i za to sve su u anketama date ocjene o visokom i veoma visokom stepenu zadovoljstva.</a:t>
            </a:r>
            <a:endParaRPr lang="sr-Latn-CS" sz="24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400" b="1" noProof="0" dirty="0" smtClean="0"/>
          </a:p>
          <a:p>
            <a:pPr marL="400050" algn="just">
              <a:spcBef>
                <a:spcPts val="0"/>
              </a:spcBef>
            </a:pPr>
            <a:r>
              <a:rPr lang="sr-Latn-CS" sz="2400" b="1" noProof="0" dirty="0" smtClean="0"/>
              <a:t>Stepen potražnje za informacijama</a:t>
            </a:r>
          </a:p>
          <a:p>
            <a:pPr marL="400050" algn="just">
              <a:spcBef>
                <a:spcPts val="0"/>
              </a:spcBef>
              <a:buNone/>
            </a:pPr>
            <a:r>
              <a:rPr lang="sr-Latn-CS" sz="2400" b="1" noProof="0" dirty="0" smtClean="0"/>
              <a:t>      koje se stavljaju na internetsku </a:t>
            </a:r>
          </a:p>
          <a:p>
            <a:pPr marL="400050" algn="just">
              <a:spcBef>
                <a:spcPts val="0"/>
              </a:spcBef>
              <a:buNone/>
            </a:pPr>
            <a:r>
              <a:rPr lang="sr-Latn-CS" sz="2400" b="1" noProof="0" dirty="0" smtClean="0"/>
              <a:t>     stranicu PEMPAL-a je visok.</a:t>
            </a:r>
          </a:p>
          <a:p>
            <a:pPr marL="400050" algn="just"/>
            <a:endParaRPr lang="sr-Latn-CS" sz="2400" b="1" noProof="0" dirty="0" smtClean="0"/>
          </a:p>
          <a:p>
            <a:pPr marL="400050" algn="just">
              <a:spcBef>
                <a:spcPts val="0"/>
              </a:spcBef>
            </a:pPr>
            <a:r>
              <a:rPr lang="sr-Latn-CS" sz="2400" b="1" noProof="0" dirty="0" smtClean="0"/>
              <a:t>Pravila poslovanja su unapređena</a:t>
            </a:r>
          </a:p>
          <a:p>
            <a:pPr marL="400050" algn="just">
              <a:spcBef>
                <a:spcPts val="0"/>
              </a:spcBef>
              <a:buNone/>
            </a:pPr>
            <a:r>
              <a:rPr lang="sr-Latn-CS" sz="2400" b="1" noProof="0" dirty="0" smtClean="0"/>
              <a:t>     i razjašnjena.</a:t>
            </a:r>
            <a:r>
              <a:rPr lang="sr-Latn-CS" sz="2400" noProof="0" dirty="0" smtClean="0"/>
              <a:t>  </a:t>
            </a:r>
            <a:r>
              <a:rPr lang="sr-Latn-CS" sz="2400" noProof="0" dirty="0" smtClean="0">
                <a:solidFill>
                  <a:srgbClr val="00B050"/>
                </a:solidFill>
              </a:rPr>
              <a:t>Oba donatora bi</a:t>
            </a:r>
          </a:p>
          <a:p>
            <a:pPr marL="400050" algn="just">
              <a:spcBef>
                <a:spcPts val="0"/>
              </a:spcBef>
              <a:buNone/>
            </a:pPr>
            <a:r>
              <a:rPr lang="sr-Latn-CS" sz="2400" noProof="0" dirty="0" smtClean="0">
                <a:solidFill>
                  <a:srgbClr val="00B050"/>
                </a:solidFill>
              </a:rPr>
              <a:t>     željela da vide aktivniji angažman zajednica prakse na sastancima Upravnog odbora, a </a:t>
            </a:r>
            <a:r>
              <a:rPr lang="sr-Latn-CS" sz="2400" noProof="0" dirty="0" err="1" smtClean="0">
                <a:solidFill>
                  <a:srgbClr val="00B050"/>
                </a:solidFill>
              </a:rPr>
              <a:t>SECO</a:t>
            </a:r>
            <a:r>
              <a:rPr lang="sr-Latn-CS" sz="2400" noProof="0" dirty="0" smtClean="0">
                <a:solidFill>
                  <a:srgbClr val="00B050"/>
                </a:solidFill>
              </a:rPr>
              <a:t> želi da vidi jasnu definiciju uloge posmatrača.</a:t>
            </a:r>
          </a:p>
          <a:p>
            <a:pPr marL="400050" algn="just"/>
            <a:endParaRPr lang="sr-Latn-CS" sz="2000" b="1" noProof="0" dirty="0" smtClean="0"/>
          </a:p>
          <a:p>
            <a:pPr marL="800100" lvl="1" algn="just"/>
            <a:endParaRPr lang="sr-Latn-CS" sz="1600" b="1" noProof="0" dirty="0" smtClean="0"/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000" noProof="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90923410"/>
              </p:ext>
            </p:extLst>
          </p:nvPr>
        </p:nvGraphicFramePr>
        <p:xfrm>
          <a:off x="6096000" y="2362200"/>
          <a:ext cx="304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>
          <a:xfrm>
            <a:off x="7086600" y="5029200"/>
            <a:ext cx="533400" cy="5334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Broj posjeta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7924800" y="5105400"/>
            <a:ext cx="914400" cy="5334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Broj pregleda stranica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45" y="18473"/>
            <a:ext cx="8362950" cy="972127"/>
          </a:xfrm>
        </p:spPr>
        <p:txBody>
          <a:bodyPr>
            <a:noAutofit/>
          </a:bodyPr>
          <a:lstStyle/>
          <a:p>
            <a:pPr lvl="0"/>
            <a:r>
              <a:rPr lang="sr-Latn-CS" sz="2400" b="1" noProof="0" dirty="0" smtClean="0"/>
              <a:t>         </a:t>
            </a:r>
            <a:br>
              <a:rPr lang="sr-Latn-CS" sz="2400" b="1" noProof="0" dirty="0" smtClean="0"/>
            </a:br>
            <a:r>
              <a:rPr lang="sr-Latn-CS" sz="2000" b="1" u="sng" noProof="0" dirty="0" smtClean="0"/>
              <a:t>Cilj 2</a:t>
            </a:r>
            <a:r>
              <a:rPr lang="sr-Latn-CS" sz="2000" b="1" noProof="0" dirty="0" smtClean="0"/>
              <a:t>: ČLANOVIMA SE STAVLJAJU NA RASPOLAGANJE KVALITETNI RESURSI I USLUGE MREŽE KOJE PODRŽAVAJU RELEVANTNE PRAKSE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 (3)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5426075"/>
          </a:xfrm>
        </p:spPr>
        <p:txBody>
          <a:bodyPr>
            <a:noAutofit/>
          </a:bodyPr>
          <a:lstStyle/>
          <a:p>
            <a:pPr marL="400050" algn="just"/>
            <a:r>
              <a:rPr lang="sr-Latn-CS" sz="2000" b="1" noProof="0" dirty="0" smtClean="0"/>
              <a:t>Korištenje video konferencija dovodi do smanjivanja troškova, </a:t>
            </a:r>
            <a:r>
              <a:rPr lang="sr-Latn-CS" sz="2000" noProof="0" dirty="0" smtClean="0"/>
              <a:t>ali troškovi smještaja i putni troškovi i dalje su najveće stavke rashoda.</a:t>
            </a:r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57150" indent="0" algn="just">
              <a:buNone/>
            </a:pPr>
            <a:endParaRPr lang="sr-Latn-CS" sz="2000" noProof="0" dirty="0" smtClean="0"/>
          </a:p>
          <a:p>
            <a:pPr marL="400050" algn="just"/>
            <a:endParaRPr lang="sr-Latn-CS" sz="2000" b="1" noProof="0" dirty="0" smtClean="0"/>
          </a:p>
          <a:p>
            <a:pPr marL="400050" algn="just"/>
            <a:r>
              <a:rPr lang="sr-Latn-CS" sz="2000" b="1" noProof="0" dirty="0" smtClean="0"/>
              <a:t>Novi ugovorni aranžman je bio delotvoran u unapređenju kvaliteta sekretarskih usluga, </a:t>
            </a:r>
            <a:r>
              <a:rPr lang="sr-Latn-CS" sz="2000" noProof="0" dirty="0" smtClean="0"/>
              <a:t>ali je Sekretarijat odlučio da ne produži svoj ugovor nakon juna 2015. godine. </a:t>
            </a:r>
            <a:r>
              <a:rPr lang="sr-Latn-CS" sz="2000" noProof="0" dirty="0" smtClean="0">
                <a:solidFill>
                  <a:srgbClr val="00B050"/>
                </a:solidFill>
              </a:rPr>
              <a:t>Odluka o novom modelu sekretarijata je neophodna</a:t>
            </a:r>
            <a:r>
              <a:rPr lang="sr-Latn-CS" sz="2000" noProof="0" dirty="0" smtClean="0"/>
              <a:t> (privremeni sekretarski tim je uspostavljen i domaćin mu je Svjetska banka)</a:t>
            </a:r>
          </a:p>
          <a:p>
            <a:pPr marL="400050" algn="just">
              <a:buNone/>
            </a:pPr>
            <a:r>
              <a:rPr lang="sr-Latn-CS" sz="2000" noProof="0" dirty="0" smtClean="0"/>
              <a:t> </a:t>
            </a:r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000" noProof="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82923959"/>
              </p:ext>
            </p:extLst>
          </p:nvPr>
        </p:nvGraphicFramePr>
        <p:xfrm>
          <a:off x="1447800" y="1981200"/>
          <a:ext cx="3352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18557579"/>
              </p:ext>
            </p:extLst>
          </p:nvPr>
        </p:nvGraphicFramePr>
        <p:xfrm>
          <a:off x="5410200" y="1981200"/>
          <a:ext cx="3200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Номер слайда 3"/>
          <p:cNvSpPr txBox="1">
            <a:spLocks/>
          </p:cNvSpPr>
          <p:nvPr/>
        </p:nvSpPr>
        <p:spPr>
          <a:xfrm>
            <a:off x="5638800" y="4114800"/>
            <a:ext cx="457200" cy="6858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Putni troškovi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6172200" y="4191001"/>
            <a:ext cx="457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Smještaj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781800" y="4267201"/>
            <a:ext cx="6096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Prevođenje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7467600" y="4267201"/>
            <a:ext cx="609600" cy="3047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Prostor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8229600" y="4191000"/>
            <a:ext cx="533400" cy="3810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Ostalo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51210"/>
            <a:ext cx="8362950" cy="610790"/>
          </a:xfrm>
        </p:spPr>
        <p:txBody>
          <a:bodyPr>
            <a:noAutofit/>
          </a:bodyPr>
          <a:lstStyle/>
          <a:p>
            <a:pPr lvl="0"/>
            <a:r>
              <a:rPr lang="sr-Latn-CS" sz="2400" b="1" noProof="0" dirty="0" smtClean="0"/>
              <a:t>         </a:t>
            </a:r>
            <a:br>
              <a:rPr lang="sr-Latn-CS" sz="2400" b="1" noProof="0" dirty="0" smtClean="0"/>
            </a:br>
            <a:r>
              <a:rPr lang="sr-Latn-CS" sz="2000" b="1" u="sng" noProof="0" dirty="0" smtClean="0"/>
              <a:t>Cilj 2</a:t>
            </a:r>
            <a:r>
              <a:rPr lang="sr-Latn-CS" sz="2000" b="1" noProof="0" dirty="0" smtClean="0"/>
              <a:t>: ČLANOVIMA SE STAVLJAJU NA RASPOLAGANJE KVALITETNI RESURSI I USLUGE MREŽE KOJE PODRŽAVAJU RELEVANTNE PRAKSE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 (4)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24000"/>
            <a:ext cx="8077200" cy="5334000"/>
          </a:xfrm>
        </p:spPr>
        <p:txBody>
          <a:bodyPr>
            <a:noAutofit/>
          </a:bodyPr>
          <a:lstStyle/>
          <a:p>
            <a:pPr marL="400050" algn="just"/>
            <a:endParaRPr lang="sr-Latn-CS" sz="2000" b="1" noProof="0" dirty="0" smtClean="0"/>
          </a:p>
          <a:p>
            <a:pPr marL="800100" lvl="1" algn="just"/>
            <a:endParaRPr lang="sr-Latn-CS" sz="1600" b="1" noProof="0" dirty="0" smtClean="0"/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00050" algn="just"/>
            <a:endParaRPr lang="sr-Latn-CS" sz="2000" noProof="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95601"/>
              </p:ext>
            </p:extLst>
          </p:nvPr>
        </p:nvGraphicFramePr>
        <p:xfrm>
          <a:off x="1295400" y="1752600"/>
          <a:ext cx="7137400" cy="436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35000"/>
                <a:gridCol w="533400"/>
                <a:gridCol w="635000"/>
                <a:gridCol w="850900"/>
                <a:gridCol w="635000"/>
                <a:gridCol w="533400"/>
                <a:gridCol w="660400"/>
                <a:gridCol w="723900"/>
                <a:gridCol w="622300"/>
                <a:gridCol w="698500"/>
              </a:tblGrid>
              <a:tr h="231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Jan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Feb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Mar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Ma</a:t>
                      </a:r>
                      <a:r>
                        <a:rPr lang="sr-Latn-CS" sz="1200" dirty="0" smtClean="0">
                          <a:effectLst/>
                        </a:rPr>
                        <a:t>j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Jun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Jul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Sep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O</a:t>
                      </a:r>
                      <a:r>
                        <a:rPr lang="sr-Latn-CS" sz="1200" dirty="0" smtClean="0">
                          <a:effectLst/>
                        </a:rPr>
                        <a:t>j</a:t>
                      </a:r>
                      <a:r>
                        <a:rPr lang="en-US" sz="1200" dirty="0" smtClean="0">
                          <a:effectLst/>
                        </a:rPr>
                        <a:t>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Nov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Dec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70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smtClean="0">
                          <a:effectLst/>
                        </a:rPr>
                        <a:t>B</a:t>
                      </a:r>
                      <a:r>
                        <a:rPr lang="sr-Latn-CS" sz="1200" dirty="0" err="1" smtClean="0">
                          <a:effectLst/>
                        </a:rPr>
                        <a:t>COP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Austri</a:t>
                      </a:r>
                      <a:r>
                        <a:rPr lang="x-none" sz="1200" dirty="0" smtClean="0">
                          <a:effectLst/>
                        </a:rPr>
                        <a:t>j</a:t>
                      </a:r>
                      <a:r>
                        <a:rPr lang="en-US" sz="1200" dirty="0" smtClean="0">
                          <a:effectLst/>
                        </a:rPr>
                        <a:t>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Turska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Ruska Federacija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Holandija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B+B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Estoni</a:t>
                      </a:r>
                      <a:r>
                        <a:rPr lang="x-none" sz="1200" dirty="0" smtClean="0">
                          <a:effectLst/>
                        </a:rPr>
                        <a:t>j</a:t>
                      </a:r>
                      <a:r>
                        <a:rPr lang="en-US" sz="1200" dirty="0" smtClean="0">
                          <a:effectLst/>
                        </a:rPr>
                        <a:t>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 – </a:t>
                      </a:r>
                      <a:r>
                        <a:rPr lang="x-none" sz="1200" dirty="0" smtClean="0">
                          <a:effectLst/>
                        </a:rPr>
                        <a:t>tip</a:t>
                      </a:r>
                      <a:r>
                        <a:rPr lang="x-none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Sloveni</a:t>
                      </a:r>
                      <a:r>
                        <a:rPr lang="x-none" sz="1200" dirty="0" smtClean="0">
                          <a:effectLst/>
                        </a:rPr>
                        <a:t>j</a:t>
                      </a:r>
                      <a:r>
                        <a:rPr lang="en-US" sz="1200" dirty="0" smtClean="0">
                          <a:effectLst/>
                        </a:rPr>
                        <a:t>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sr-Latn-CS" sz="1200" dirty="0" err="1" smtClean="0">
                          <a:effectLst/>
                          <a:latin typeface="+mn-lt"/>
                          <a:ea typeface="+mn-ea"/>
                        </a:rPr>
                        <a:t>IACOP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J</a:t>
                      </a:r>
                      <a:r>
                        <a:rPr lang="x-none" sz="1200" dirty="0" smtClean="0">
                          <a:effectLst/>
                        </a:rPr>
                        <a:t>užna Afrika </a:t>
                      </a:r>
                      <a:r>
                        <a:rPr lang="en-US" sz="1200" dirty="0" smtClean="0">
                          <a:effectLst/>
                        </a:rPr>
                        <a:t>(C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Crna Gora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B+B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Ruska Federacija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Mađarska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Kazahstan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Rumunija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A+B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70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sr-Latn-CS" sz="1200" dirty="0" err="1" smtClean="0">
                          <a:effectLst/>
                          <a:latin typeface="+mn-lt"/>
                          <a:ea typeface="+mn-ea"/>
                        </a:rPr>
                        <a:t>TCOP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G</a:t>
                      </a:r>
                      <a:r>
                        <a:rPr lang="x-none" sz="1200" dirty="0" smtClean="0">
                          <a:effectLst/>
                        </a:rPr>
                        <a:t>ruzija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Ruska Federacija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B</a:t>
                      </a:r>
                      <a:r>
                        <a:rPr lang="sr-Latn-CS" sz="1200" dirty="0" smtClean="0">
                          <a:effectLst/>
                        </a:rPr>
                        <a:t>j</a:t>
                      </a:r>
                      <a:r>
                        <a:rPr lang="en-US" sz="1200" dirty="0" smtClean="0">
                          <a:effectLst/>
                        </a:rPr>
                        <a:t>el</a:t>
                      </a:r>
                      <a:r>
                        <a:rPr lang="x-none" sz="1200" dirty="0" smtClean="0">
                          <a:effectLst/>
                        </a:rPr>
                        <a:t>orusija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(B)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Crna Gora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Z</a:t>
                      </a:r>
                      <a:r>
                        <a:rPr lang="x-none" sz="1200" dirty="0" smtClean="0">
                          <a:effectLst/>
                          <a:latin typeface="+mn-lt"/>
                          <a:ea typeface="+mn-ea"/>
                        </a:rPr>
                        <a:t>ajednički</a:t>
                      </a:r>
                      <a:r>
                        <a:rPr lang="x-none" sz="1200" baseline="0" dirty="0" smtClean="0">
                          <a:effectLst/>
                          <a:latin typeface="+mn-lt"/>
                          <a:ea typeface="+mn-ea"/>
                        </a:rPr>
                        <a:t> sastanci ZP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Ruska Federacija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x-none" sz="1200" dirty="0" smtClean="0">
                          <a:effectLst/>
                        </a:rPr>
                        <a:t>Upravni odbor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 err="1" smtClean="0">
                          <a:effectLst/>
                        </a:rPr>
                        <a:t>Ru</a:t>
                      </a:r>
                      <a:r>
                        <a:rPr lang="x-none" sz="1200" dirty="0" smtClean="0">
                          <a:effectLst/>
                        </a:rPr>
                        <a:t>ska Federacija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kumimoji="0" lang="x-none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kumimoji="0" lang="x-none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kumimoji="0" lang="x-none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x-none" sz="1200" dirty="0" smtClean="0">
                          <a:effectLst/>
                        </a:rPr>
                        <a:t>K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970002"/>
            <a:ext cx="84834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09675" algn="l"/>
              </a:tabLst>
            </a:pPr>
            <a:r>
              <a:rPr kumimoji="0" lang="x-none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x-none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</a:t>
            </a:r>
            <a:r>
              <a:rPr kumimoji="0" lang="en-US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x-none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Raspored </a:t>
            </a:r>
            <a:r>
              <a:rPr kumimoji="0" lang="x-none" altLang="en-US" sz="1200" b="1" i="0" u="none" strike="noStrike" cap="none" normalizeH="0" baseline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događaja </a:t>
            </a:r>
            <a:r>
              <a:rPr lang="sr-Latn-CS" altLang="en-US" sz="1200" b="1" dirty="0" smtClean="0" bmk="_Toc421054073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zajednica prakse</a:t>
            </a:r>
            <a:r>
              <a:rPr kumimoji="0" lang="x-none" altLang="en-US" sz="1200" b="1" i="0" u="none" strike="noStrike" cap="none" normalizeH="0" baseline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en-US" sz="1200" b="1" i="0" u="none" strike="noStrike" cap="none" normalizeH="0" baseline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2014. godinu,</a:t>
            </a:r>
            <a:r>
              <a:rPr kumimoji="0" lang="x-none" altLang="en-US" sz="1200" b="1" i="0" u="none" strike="noStrike" cap="none" normalizeH="0" dirty="0" smtClean="0" bmk="_Toc421054073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format susreta i lokacija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x-none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sr-Latn-C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ilje</a:t>
            </a:r>
            <a:r>
              <a:rPr kumimoji="0" lang="x-none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š</a:t>
            </a:r>
            <a:r>
              <a:rPr kumimoji="0" lang="sr-Latn-C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x-none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* </a:t>
            </a:r>
            <a:r>
              <a:rPr kumimoji="0" lang="x-none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</a:t>
            </a:r>
            <a:r>
              <a:rPr kumimoji="0" lang="sr-Latn-C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x-none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narni sastanci </a:t>
            </a:r>
            <a:r>
              <a:rPr kumimoji="0" lang="sr-Latn-C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zajednica prakse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(A); 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sastanci manjih grupa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(B); 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studijske posete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(C); 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video-konferencije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(V</a:t>
            </a:r>
            <a:r>
              <a:rPr kumimoji="0" lang="x-none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</a:t>
            </a:r>
            <a:endParaRPr kumimoji="0" lang="sr-Latn-C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kumimoji="0" lang="x-none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sastanci licem</a:t>
            </a:r>
            <a:r>
              <a:rPr kumimoji="0" lang="x-none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 lice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/>
            <a:r>
              <a:rPr lang="sr-Latn-CS" sz="2000" b="1" u="sng" noProof="0" dirty="0" smtClean="0"/>
              <a:t>Cilj 2</a:t>
            </a:r>
            <a:r>
              <a:rPr lang="sr-Latn-CS" sz="2000" b="1" noProof="0" dirty="0" smtClean="0"/>
              <a:t>: ČLANOVIMA SE STAVLJAJU NA RASPOLAGANJE KVALITETNI RESURSI I USLUGE MREŽE KOJE PODRŽAVAJU RELEVANTNE PRAKSE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 (5)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247776"/>
            <a:ext cx="8362950" cy="5473699"/>
          </a:xfrm>
        </p:spPr>
        <p:txBody>
          <a:bodyPr>
            <a:noAutofit/>
          </a:bodyPr>
          <a:lstStyle/>
          <a:p>
            <a:pPr algn="just"/>
            <a:r>
              <a:rPr lang="sr-Latn-CS" sz="1800" b="1" noProof="0" dirty="0" smtClean="0">
                <a:solidFill>
                  <a:srgbClr val="00B050"/>
                </a:solidFill>
                <a:cs typeface="Aharoni" pitchFamily="2" charset="-79"/>
              </a:rPr>
              <a:t>Izazov je da se održi visok stepen ukupnog kvaliteta, </a:t>
            </a:r>
            <a:r>
              <a:rPr lang="sr-Latn-CS" sz="1800" noProof="0" dirty="0" smtClean="0">
                <a:solidFill>
                  <a:srgbClr val="00B050"/>
                </a:solidFill>
                <a:cs typeface="Aharoni" pitchFamily="2" charset="-79"/>
              </a:rPr>
              <a:t>uz istovremeno stalno ohrabrivanje većeg učešća članova u stvaranju resursa znanja – u kontekstu kontinuiranog rasta; mehanizma podrške novog Sekretarijata; smanjenja doprinosa spoljnih eksperata; i smanjenja budžetskih alokacija za zajednice prakse. </a:t>
            </a:r>
          </a:p>
          <a:p>
            <a:pPr marL="400050" algn="just"/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87981599"/>
              </p:ext>
            </p:extLst>
          </p:nvPr>
        </p:nvGraphicFramePr>
        <p:xfrm>
          <a:off x="1600200" y="2514600"/>
          <a:ext cx="3124200" cy="19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02079364"/>
              </p:ext>
            </p:extLst>
          </p:nvPr>
        </p:nvGraphicFramePr>
        <p:xfrm>
          <a:off x="1524000" y="4724400"/>
          <a:ext cx="3124200" cy="184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354474"/>
              </p:ext>
            </p:extLst>
          </p:nvPr>
        </p:nvGraphicFramePr>
        <p:xfrm>
          <a:off x="4876800" y="2895600"/>
          <a:ext cx="347726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350"/>
                <a:gridCol w="619760"/>
                <a:gridCol w="571500"/>
                <a:gridCol w="628650"/>
              </a:tblGrid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 smtClean="0">
                          <a:effectLst/>
                        </a:rPr>
                        <a:t>KG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2012</a:t>
                      </a:r>
                      <a:r>
                        <a:rPr lang="sr-Latn-CS" sz="1100" dirty="0" smtClean="0">
                          <a:effectLst/>
                        </a:rPr>
                        <a:t>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 smtClean="0">
                          <a:effectLst/>
                        </a:rPr>
                        <a:t>KG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2013</a:t>
                      </a:r>
                      <a:r>
                        <a:rPr lang="sr-Latn-CS" sz="1100" dirty="0" smtClean="0">
                          <a:effectLst/>
                        </a:rPr>
                        <a:t>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100" dirty="0" smtClean="0">
                          <a:effectLst/>
                        </a:rPr>
                        <a:t>KG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2014</a:t>
                      </a:r>
                      <a:r>
                        <a:rPr lang="sr-Latn-CS" sz="1100" dirty="0" smtClean="0">
                          <a:effectLst/>
                        </a:rPr>
                        <a:t>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2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</a:t>
                      </a:r>
                      <a:r>
                        <a:rPr lang="x-none" sz="1100" dirty="0" smtClean="0">
                          <a:effectLst/>
                        </a:rPr>
                        <a:t>esursi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</a:t>
                      </a:r>
                      <a:r>
                        <a:rPr lang="x-none" sz="1100" dirty="0" smtClean="0">
                          <a:effectLst/>
                        </a:rPr>
                        <a:t>imovi/međunarodni eksperti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39475082"/>
              </p:ext>
            </p:extLst>
          </p:nvPr>
        </p:nvGraphicFramePr>
        <p:xfrm>
          <a:off x="5334000" y="4191000"/>
          <a:ext cx="32766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sr-Latn-CS" sz="900" i="1" noProof="0" dirty="0" smtClean="0">
              <a:solidFill>
                <a:schemeClr val="tx1"/>
              </a:solidFill>
            </a:endParaRPr>
          </a:p>
          <a:p>
            <a:r>
              <a:rPr lang="sr-Latn-CS" sz="4000" i="1" noProof="0" dirty="0" smtClean="0">
                <a:solidFill>
                  <a:schemeClr val="tx1"/>
                </a:solidFill>
              </a:rPr>
              <a:t>Ciljevi za izlazne rezultate PEMPAL-a</a:t>
            </a:r>
            <a:endParaRPr lang="sr-Latn-CS" sz="4000" i="1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3313804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" y="914400"/>
            <a:ext cx="9144000" cy="800100"/>
          </a:xfrm>
        </p:spPr>
        <p:txBody>
          <a:bodyPr>
            <a:noAutofit/>
          </a:bodyPr>
          <a:lstStyle/>
          <a:p>
            <a:r>
              <a:rPr lang="sr-Latn-CS" sz="2000" b="1" u="sng" noProof="0" dirty="0" smtClean="0"/>
              <a:t/>
            </a:r>
            <a:br>
              <a:rPr lang="sr-Latn-CS" sz="2000" b="1" u="sng" noProof="0" dirty="0" smtClean="0"/>
            </a:br>
            <a:r>
              <a:rPr lang="sr-Latn-CS" sz="2000" b="1" u="sng" noProof="0" dirty="0" smtClean="0"/>
              <a:t>Cilj  3</a:t>
            </a:r>
            <a:r>
              <a:rPr lang="sr-Latn-CS" sz="2000" b="1" noProof="0" dirty="0" smtClean="0"/>
              <a:t>: FINANSIJSKI ODRŽIVA MREŽA STRUČNJAKA ZA UPRAVLJANJE JAVNIM FINANSIJAMA, POSVEĆENIH UNAPREĐENJU PRAKSI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, IZGRAĐENA JE I </a:t>
            </a:r>
            <a:br>
              <a:rPr lang="sr-Latn-CS" sz="2000" b="1" noProof="0" dirty="0" smtClean="0"/>
            </a:br>
            <a:r>
              <a:rPr lang="sr-Latn-CS" sz="2000" b="1" noProof="0" dirty="0" smtClean="0"/>
              <a:t>ODRŽAVA SE (1) 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953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CS" sz="2000" b="1" noProof="0" dirty="0" smtClean="0">
                <a:cs typeface="Aharoni" pitchFamily="2" charset="-79"/>
              </a:rPr>
              <a:t>  </a:t>
            </a:r>
          </a:p>
          <a:p>
            <a:pPr marL="0" indent="0" algn="just">
              <a:buNone/>
            </a:pPr>
            <a:endParaRPr lang="sr-Latn-CS" sz="2000" b="1" noProof="0" dirty="0" smtClean="0">
              <a:cs typeface="Aharoni" pitchFamily="2" charset="-79"/>
            </a:endParaRPr>
          </a:p>
          <a:p>
            <a:pPr marL="0" indent="0" algn="just">
              <a:buNone/>
            </a:pPr>
            <a:endParaRPr lang="sr-Latn-CS" sz="1600" b="1" noProof="0" dirty="0" smtClean="0">
              <a:cs typeface="Aharoni" pitchFamily="2" charset="-79"/>
            </a:endParaRPr>
          </a:p>
          <a:p>
            <a:pPr marL="0" indent="0" algn="just">
              <a:spcBef>
                <a:spcPts val="0"/>
              </a:spcBef>
            </a:pPr>
            <a:r>
              <a:rPr lang="sr-Latn-CS" sz="1600" b="1" noProof="0" dirty="0" smtClean="0">
                <a:cs typeface="Aharoni" pitchFamily="2" charset="-79"/>
              </a:rPr>
              <a:t>      Analiza članstva koja je sprovedena za svrhe </a:t>
            </a:r>
            <a:r>
              <a:rPr lang="sr-Latn-CS" sz="1600" b="1" noProof="0" dirty="0" err="1" smtClean="0">
                <a:cs typeface="Aharoni" pitchFamily="2" charset="-79"/>
              </a:rPr>
              <a:t>MTR</a:t>
            </a:r>
            <a:r>
              <a:rPr lang="sr-Latn-CS" sz="1600" b="1" noProof="0" dirty="0" smtClean="0">
                <a:cs typeface="Aharoni" pitchFamily="2" charset="-79"/>
              </a:rPr>
              <a:t> pokazuje da jezgro članstva dolazi iz ciljnih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CS" sz="1600" b="1" noProof="0" dirty="0" smtClean="0">
                <a:cs typeface="Aharoni" pitchFamily="2" charset="-79"/>
              </a:rPr>
              <a:t>       ministarstava </a:t>
            </a:r>
            <a:r>
              <a:rPr lang="sr-Latn-CS" sz="1600" noProof="0" dirty="0" smtClean="0">
                <a:cs typeface="Aharoni" pitchFamily="2" charset="-79"/>
              </a:rPr>
              <a:t>(centralnih koordinacionih agencija) uz određeni dio članstva iz nekih resornih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CS" sz="1600" noProof="0" dirty="0" smtClean="0">
                <a:cs typeface="Aharoni" pitchFamily="2" charset="-79"/>
              </a:rPr>
              <a:t>       ministarstava u </a:t>
            </a:r>
            <a:r>
              <a:rPr lang="sr-Latn-CS" sz="1600" noProof="0" dirty="0" err="1" smtClean="0">
                <a:cs typeface="Aharoni" pitchFamily="2" charset="-79"/>
              </a:rPr>
              <a:t>IACOP</a:t>
            </a:r>
            <a:r>
              <a:rPr lang="sr-Latn-CS" sz="1600" noProof="0" dirty="0" smtClean="0">
                <a:cs typeface="Aharoni" pitchFamily="2" charset="-79"/>
              </a:rPr>
              <a:t> (4/65 članova).</a:t>
            </a:r>
          </a:p>
          <a:p>
            <a:pPr algn="just"/>
            <a:endParaRPr lang="sr-Latn-CS" sz="1000" noProof="0" dirty="0" smtClean="0">
              <a:cs typeface="Aharoni" pitchFamily="2" charset="-79"/>
            </a:endParaRPr>
          </a:p>
          <a:p>
            <a:pPr algn="just"/>
            <a:endParaRPr lang="sr-Latn-CS" sz="1000" noProof="0" dirty="0" smtClean="0"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sr-Latn-CS" sz="1600" b="1" noProof="0" dirty="0" smtClean="0">
                <a:solidFill>
                  <a:srgbClr val="FF0000"/>
                </a:solidFill>
                <a:cs typeface="Aharoni" pitchFamily="2" charset="-79"/>
              </a:rPr>
              <a:t>Međutim, značajan broj novih članova</a:t>
            </a:r>
            <a:r>
              <a:rPr lang="sr-Latn-CS" sz="1600" noProof="0" dirty="0" smtClean="0">
                <a:solidFill>
                  <a:srgbClr val="FF0000"/>
                </a:solidFill>
                <a:cs typeface="Aharoni" pitchFamily="2" charset="-79"/>
              </a:rPr>
              <a:t>, sa različitim</a:t>
            </a:r>
            <a:br>
              <a:rPr lang="sr-Latn-CS" sz="1600" noProof="0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sr-Latn-CS" sz="1600" noProof="0" dirty="0" smtClean="0">
                <a:solidFill>
                  <a:srgbClr val="FF0000"/>
                </a:solidFill>
                <a:cs typeface="Aharoni" pitchFamily="2" charset="-79"/>
              </a:rPr>
              <a:t>pristupima je evidentan u svim zajednicama prakse, </a:t>
            </a:r>
            <a:r>
              <a:rPr lang="sr-Latn-CS" sz="1600" noProof="0" dirty="0" smtClean="0">
                <a:cs typeface="Aharoni" pitchFamily="2" charset="-79"/>
              </a:rPr>
              <a:t>u vezi </a:t>
            </a:r>
          </a:p>
          <a:p>
            <a:pPr>
              <a:spcBef>
                <a:spcPts val="0"/>
              </a:spcBef>
              <a:buNone/>
            </a:pPr>
            <a:r>
              <a:rPr lang="sr-Latn-CS" sz="1600" noProof="0" dirty="0" smtClean="0">
                <a:cs typeface="Aharoni" pitchFamily="2" charset="-79"/>
              </a:rPr>
              <a:t>        načina za razmenu prethodno stečenih znanja.</a:t>
            </a:r>
          </a:p>
          <a:p>
            <a:endParaRPr lang="sr-Latn-CS" sz="1000" noProof="0" dirty="0" smtClean="0">
              <a:cs typeface="Aharoni" pitchFamily="2" charset="-79"/>
            </a:endParaRPr>
          </a:p>
          <a:p>
            <a:endParaRPr lang="sr-Latn-CS" sz="1000" noProof="0" dirty="0" smtClean="0">
              <a:cs typeface="Aharoni" pitchFamily="2" charset="-79"/>
            </a:endParaRPr>
          </a:p>
          <a:p>
            <a:pPr algn="just"/>
            <a:r>
              <a:rPr lang="sr-Latn-CS" sz="1600" b="1" noProof="0" dirty="0" smtClean="0">
                <a:cs typeface="Aharoni" pitchFamily="2" charset="-79"/>
              </a:rPr>
              <a:t>Revidirani marketinški i komunikacijski plan je </a:t>
            </a:r>
            <a:r>
              <a:rPr lang="sr-Latn-CS" sz="1600" noProof="0" dirty="0" smtClean="0">
                <a:cs typeface="Aharoni" pitchFamily="2" charset="-79"/>
              </a:rPr>
              <a:t>razvijen u sklopu ovog cilja.  </a:t>
            </a:r>
          </a:p>
          <a:p>
            <a:pPr lvl="1" algn="just"/>
            <a:r>
              <a:rPr lang="sr-Latn-CS" sz="1600" noProof="0" dirty="0" smtClean="0">
                <a:solidFill>
                  <a:srgbClr val="00B050"/>
                </a:solidFill>
                <a:cs typeface="Aharoni" pitchFamily="2" charset="-79"/>
              </a:rPr>
              <a:t>Neophodni su dodatni napori vezano za identifikaciju resursa, usluga i prilika za saradnju.</a:t>
            </a:r>
          </a:p>
          <a:p>
            <a:pPr lvl="1" algn="just"/>
            <a:r>
              <a:rPr lang="sr-Latn-CS" sz="1600" noProof="0" dirty="0" smtClean="0">
                <a:solidFill>
                  <a:srgbClr val="00B050"/>
                </a:solidFill>
                <a:cs typeface="Aharoni" pitchFamily="2" charset="-79"/>
              </a:rPr>
              <a:t>Donatori bi željeli da vide da se rezultati rada PEMPAL-a široko raspodjeljuju, uz koncizno izvještavanje sa odgovarajućim fokusom.</a:t>
            </a:r>
          </a:p>
          <a:p>
            <a:pPr lvl="1" algn="just"/>
            <a:r>
              <a:rPr lang="sr-Latn-CS" sz="1600" noProof="0" dirty="0" err="1" smtClean="0">
                <a:solidFill>
                  <a:srgbClr val="00B050"/>
                </a:solidFill>
                <a:cs typeface="Aharoni" pitchFamily="2" charset="-79"/>
              </a:rPr>
              <a:t>SECO</a:t>
            </a:r>
            <a:r>
              <a:rPr lang="sr-Latn-CS" sz="1600" noProof="0" dirty="0" smtClean="0">
                <a:solidFill>
                  <a:srgbClr val="00B050"/>
                </a:solidFill>
                <a:cs typeface="Aharoni" pitchFamily="2" charset="-79"/>
              </a:rPr>
              <a:t> želi da fokus bude na pribavljanju dodatnih donatorskih sredstava i načinima na koje se može postići da doprinosi članova budu nezavisniji. </a:t>
            </a:r>
          </a:p>
          <a:p>
            <a:endParaRPr lang="sr-Latn-CS" sz="2000" noProof="0" dirty="0" smtClean="0">
              <a:cs typeface="Aharoni" pitchFamily="2" charset="-79"/>
            </a:endParaRPr>
          </a:p>
          <a:p>
            <a:endParaRPr lang="sr-Latn-CS" sz="2000" noProof="0" dirty="0" smtClean="0">
              <a:cs typeface="Aharoni" pitchFamily="2" charset="-79"/>
            </a:endParaRPr>
          </a:p>
          <a:p>
            <a:pPr marL="0" indent="0">
              <a:buNone/>
            </a:pPr>
            <a:endParaRPr lang="sr-Latn-CS" sz="1800" b="1" noProof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61654109"/>
              </p:ext>
            </p:extLst>
          </p:nvPr>
        </p:nvGraphicFramePr>
        <p:xfrm>
          <a:off x="6248400" y="3429000"/>
          <a:ext cx="2257425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905000"/>
            <a:ext cx="8534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P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ostoje dokazi o izraženoj posvećenosti članova mreži, visokom kvalitetu članstva, kao i povećanju finansijskih 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i </a:t>
            </a: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nefinansijskih 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doprinosa koje 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zemlje članice obezbeđuju za programe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00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9916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z="3600" b="1" noProof="0" dirty="0" smtClean="0"/>
              <a:t>CILJEVI SREDNJOROČNOG PREGLEDA </a:t>
            </a:r>
            <a:br>
              <a:rPr lang="sr-Latn-CS" sz="3600" b="1" noProof="0" dirty="0" smtClean="0"/>
            </a:br>
            <a:r>
              <a:rPr lang="sr-Latn-CS" sz="3600" b="1" noProof="0" dirty="0" smtClean="0"/>
              <a:t>(</a:t>
            </a:r>
            <a:r>
              <a:rPr lang="sr-Latn-CS" sz="3600" b="1" noProof="0" dirty="0" err="1" smtClean="0"/>
              <a:t>MID</a:t>
            </a:r>
            <a:r>
              <a:rPr lang="sr-Latn-CS" sz="3600" b="1" noProof="0" dirty="0" smtClean="0"/>
              <a:t>-</a:t>
            </a:r>
            <a:r>
              <a:rPr lang="sr-Latn-CS" sz="3600" b="1" noProof="0" dirty="0" err="1" smtClean="0"/>
              <a:t>TERM</a:t>
            </a:r>
            <a:r>
              <a:rPr lang="sr-Latn-CS" sz="3600" b="1" noProof="0" dirty="0" smtClean="0"/>
              <a:t> </a:t>
            </a:r>
            <a:r>
              <a:rPr lang="sr-Latn-CS" sz="3600" b="1" noProof="0" dirty="0" err="1" smtClean="0"/>
              <a:t>REVIEW</a:t>
            </a:r>
            <a:r>
              <a:rPr lang="sr-Latn-CS" sz="3600" b="1" noProof="0" dirty="0" smtClean="0"/>
              <a:t> - </a:t>
            </a:r>
            <a:r>
              <a:rPr lang="sr-Latn-CS" sz="3600" b="1" noProof="0" dirty="0" err="1" smtClean="0"/>
              <a:t>MTR</a:t>
            </a:r>
            <a:r>
              <a:rPr lang="sr-Latn-CS" sz="3600" b="1" noProof="0" dirty="0" smtClean="0"/>
              <a:t>)</a:t>
            </a:r>
            <a:endParaRPr lang="sr-Latn-CS" sz="2800" b="1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648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Latn-CS" noProof="0" dirty="0" smtClean="0"/>
              <a:t>Pregled napretka u implementaciji Strategije na sredini perioda, tj. u toku prve dvije i pol godine, od juna 2012. do decembra 2014. godine:</a:t>
            </a:r>
          </a:p>
          <a:p>
            <a:pPr algn="just">
              <a:buNone/>
            </a:pPr>
            <a:endParaRPr lang="sr-Latn-CS" sz="1200" noProof="0" dirty="0" smtClean="0"/>
          </a:p>
          <a:p>
            <a:pPr lvl="1" algn="just"/>
            <a:r>
              <a:rPr lang="sr-Latn-CS" noProof="0" dirty="0" smtClean="0"/>
              <a:t>Ispitati da li su ciljevi i dalje ostvarljivi u zadatim rokovima i sa postojećim ograničenjima resursa;</a:t>
            </a:r>
          </a:p>
          <a:p>
            <a:pPr lvl="1" algn="just"/>
            <a:endParaRPr lang="sr-Latn-CS" sz="1100" noProof="0" dirty="0" smtClean="0"/>
          </a:p>
          <a:p>
            <a:pPr lvl="1" algn="just"/>
            <a:r>
              <a:rPr lang="sr-Latn-CS" noProof="0" dirty="0" smtClean="0"/>
              <a:t>Formulisati prijedloge za prilagođavanja, koji mogu da obuhvate prilagođavanja Strategije, njenog okvira rezultata i procjena troškova u svjetlu iskustava u implementaciji; i</a:t>
            </a:r>
          </a:p>
          <a:p>
            <a:pPr lvl="1" algn="just"/>
            <a:endParaRPr lang="sr-Latn-CS" sz="1100" noProof="0" dirty="0" smtClean="0"/>
          </a:p>
          <a:p>
            <a:pPr lvl="1" algn="just"/>
            <a:r>
              <a:rPr lang="sr-Latn-CS" noProof="0" dirty="0" smtClean="0"/>
              <a:t>Upravljati svim potencijalnim rizicima koji se mogu pojaviti i uticati na punu implementaciju Strategije. </a:t>
            </a:r>
          </a:p>
          <a:p>
            <a:endParaRPr lang="sr-Latn-CS" noProof="0" dirty="0" smtClean="0"/>
          </a:p>
          <a:p>
            <a:endParaRPr lang="sr-Latn-C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9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85801"/>
          </a:xfrm>
        </p:spPr>
        <p:txBody>
          <a:bodyPr>
            <a:noAutofit/>
          </a:bodyPr>
          <a:lstStyle/>
          <a:p>
            <a:pPr lvl="0"/>
            <a:r>
              <a:rPr lang="sr-Latn-CS" sz="2000" b="1" u="sng" noProof="0" dirty="0" smtClean="0"/>
              <a:t>Cilj 3</a:t>
            </a:r>
            <a:r>
              <a:rPr lang="sr-Latn-CS" sz="2000" b="1" noProof="0" dirty="0" smtClean="0"/>
              <a:t>: FINANSIJSKI ODRŽIVA MREŽA STRUČNJAKA ZA UPRAVLJANJE JAVNIM FINANSIJAMA, POSVEĆENIH UNAPREĐENJU PRAKSI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, IZGRAĐENA JE I </a:t>
            </a:r>
            <a:br>
              <a:rPr lang="sr-Latn-CS" sz="2000" b="1" noProof="0" dirty="0" smtClean="0"/>
            </a:br>
            <a:r>
              <a:rPr lang="sr-Latn-CS" sz="2000" b="1" noProof="0" dirty="0" smtClean="0"/>
              <a:t>ODRŽAVA SE (2)</a:t>
            </a:r>
            <a:endParaRPr lang="sr-Latn-CS" sz="32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CS" sz="2000" b="1" noProof="0" dirty="0" smtClean="0">
                <a:cs typeface="Aharoni" pitchFamily="2" charset="-79"/>
              </a:rPr>
              <a:t>  </a:t>
            </a:r>
          </a:p>
          <a:p>
            <a:pPr algn="just"/>
            <a:r>
              <a:rPr lang="sr-Latn-CS" sz="1700" b="1" noProof="0" dirty="0" smtClean="0">
                <a:cs typeface="Aharoni" pitchFamily="2" charset="-79"/>
              </a:rPr>
              <a:t>Velikodušni doprinosi donatora za </a:t>
            </a:r>
            <a:r>
              <a:rPr lang="sr-Latn-CS" sz="1700" b="1" noProof="0" dirty="0" err="1" smtClean="0">
                <a:cs typeface="Aharoni" pitchFamily="2" charset="-79"/>
              </a:rPr>
              <a:t>MTEF</a:t>
            </a:r>
            <a:r>
              <a:rPr lang="sr-Latn-CS" sz="1700" b="1" noProof="0" dirty="0" smtClean="0">
                <a:cs typeface="Aharoni" pitchFamily="2" charset="-79"/>
              </a:rPr>
              <a:t> PEMPAL-a obezbijedili su stabilno finansiranje programa u toku cijelog perioda važenja Strategije</a:t>
            </a:r>
            <a:r>
              <a:rPr lang="sr-Latn-CS" sz="1700" noProof="0" dirty="0" smtClean="0">
                <a:cs typeface="Aharoni" pitchFamily="2" charset="-79"/>
              </a:rPr>
              <a:t>. </a:t>
            </a:r>
            <a:endParaRPr lang="sr-Latn-CS" sz="1700" b="1" noProof="0" dirty="0" smtClean="0">
              <a:cs typeface="Aharoni" pitchFamily="2" charset="-79"/>
            </a:endParaRPr>
          </a:p>
          <a:p>
            <a:pPr algn="just"/>
            <a:r>
              <a:rPr lang="sr-Latn-CS" sz="1700" b="1" noProof="0" dirty="0" smtClean="0">
                <a:cs typeface="Aharoni" pitchFamily="2" charset="-79"/>
              </a:rPr>
              <a:t>Još 78 ljudi (4% ukupnog učešća) dodatno je finansirano od strane zemalja članica, </a:t>
            </a:r>
            <a:r>
              <a:rPr lang="sr-Latn-CS" sz="1700" noProof="0" dirty="0" smtClean="0">
                <a:cs typeface="Aharoni" pitchFamily="2" charset="-79"/>
              </a:rPr>
              <a:t>sa rastućim trendom (KG12: 8 ljudi, KG13 42, KG14 28). Većina obično učestvuje na događajima </a:t>
            </a:r>
            <a:r>
              <a:rPr lang="sr-Latn-CS" sz="1700" noProof="0" dirty="0" err="1" smtClean="0">
                <a:cs typeface="Aharoni" pitchFamily="2" charset="-79"/>
              </a:rPr>
              <a:t>TCOP</a:t>
            </a:r>
            <a:r>
              <a:rPr lang="sr-Latn-CS" sz="1700" noProof="0" dirty="0" smtClean="0">
                <a:cs typeface="Aharoni" pitchFamily="2" charset="-79"/>
              </a:rPr>
              <a:t> (67%, 52 sami snose troškove) ili </a:t>
            </a:r>
            <a:r>
              <a:rPr lang="sr-Latn-CS" sz="1700" noProof="0" dirty="0" err="1" smtClean="0">
                <a:cs typeface="Aharoni" pitchFamily="2" charset="-79"/>
              </a:rPr>
              <a:t>BCOP</a:t>
            </a:r>
            <a:r>
              <a:rPr lang="sr-Latn-CS" sz="1700" noProof="0" dirty="0" smtClean="0">
                <a:cs typeface="Aharoni" pitchFamily="2" charset="-79"/>
              </a:rPr>
              <a:t> (24%, 19 sami snose troškove). Rastući dokazi o finansijskom doprinosu za događaje takođe.  </a:t>
            </a:r>
          </a:p>
          <a:p>
            <a:pPr algn="just"/>
            <a:r>
              <a:rPr lang="sr-Latn-CS" sz="1700" b="1" noProof="0" dirty="0" smtClean="0"/>
              <a:t>Dokazi o značajnim doprinosima u naturi koje ulažu zemlje članice, </a:t>
            </a:r>
            <a:r>
              <a:rPr lang="sr-Latn-CS" sz="1700" noProof="0" dirty="0" smtClean="0"/>
              <a:t>ali </a:t>
            </a:r>
            <a:r>
              <a:rPr lang="sr-Latn-CS" sz="1700" b="1" noProof="0" dirty="0" smtClean="0">
                <a:solidFill>
                  <a:srgbClr val="FF0000"/>
                </a:solidFill>
              </a:rPr>
              <a:t>n</a:t>
            </a:r>
            <a:r>
              <a:rPr lang="sr-Latn-CS" sz="1700" b="1" noProof="0" dirty="0" smtClean="0">
                <a:solidFill>
                  <a:srgbClr val="FF0000"/>
                </a:solidFill>
                <a:cs typeface="Aharoni" pitchFamily="2" charset="-79"/>
              </a:rPr>
              <a:t>ema standardizovanih procedura za doprinose</a:t>
            </a:r>
            <a:r>
              <a:rPr lang="sr-Latn-CS" sz="1700" b="1" noProof="0" dirty="0" smtClean="0">
                <a:cs typeface="Aharoni" pitchFamily="2" charset="-79"/>
              </a:rPr>
              <a:t>, </a:t>
            </a:r>
            <a:r>
              <a:rPr lang="sr-Latn-CS" sz="1700" noProof="0" dirty="0" smtClean="0">
                <a:cs typeface="Aharoni" pitchFamily="2" charset="-79"/>
              </a:rPr>
              <a:t>osim smjernica PEMPAL-a koje zahtijevaju da “zemlje sa visokim nivoom dohotka” aktivno doprinesu učešću u aktivnostima PEMPAL-a.  </a:t>
            </a:r>
            <a:endParaRPr lang="sr-Latn-CS" sz="1700" noProof="0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just"/>
            <a:r>
              <a:rPr lang="sr-Latn-CS" sz="1700" b="1" noProof="0" dirty="0" smtClean="0">
                <a:cs typeface="Aharoni" pitchFamily="2" charset="-79"/>
              </a:rPr>
              <a:t>Odgovori na anketu o </a:t>
            </a:r>
            <a:r>
              <a:rPr lang="sr-Latn-CS" sz="1700" b="1" noProof="0" dirty="0" err="1" smtClean="0">
                <a:cs typeface="Aharoni" pitchFamily="2" charset="-79"/>
              </a:rPr>
              <a:t>MTR</a:t>
            </a:r>
            <a:r>
              <a:rPr lang="sr-Latn-CS" sz="1700" b="1" noProof="0" dirty="0" smtClean="0">
                <a:cs typeface="Aharoni" pitchFamily="2" charset="-79"/>
              </a:rPr>
              <a:t> ukazuju na izvesnu spremnost za plaćanje članarine</a:t>
            </a:r>
            <a:r>
              <a:rPr lang="sr-Latn-CS" sz="1700" noProof="0" dirty="0" smtClean="0">
                <a:cs typeface="Aharoni" pitchFamily="2" charset="-79"/>
              </a:rPr>
              <a:t>, ali članovi izvršnih odbora su u odnosu na to </a:t>
            </a:r>
            <a:r>
              <a:rPr lang="sr-Latn-CS" sz="1700" noProof="0" dirty="0" err="1" smtClean="0">
                <a:cs typeface="Aharoni" pitchFamily="2" charset="-79"/>
              </a:rPr>
              <a:t>oprezniji</a:t>
            </a:r>
            <a:r>
              <a:rPr lang="sr-Latn-CS" sz="1700" noProof="0" dirty="0" smtClean="0">
                <a:cs typeface="Aharoni" pitchFamily="2" charset="-79"/>
              </a:rPr>
              <a:t> u odnosu na redovne članove zajednica prakse</a:t>
            </a:r>
            <a:r>
              <a:rPr lang="sr-Latn-CS" sz="1700" b="1" noProof="0" dirty="0" smtClean="0">
                <a:cs typeface="Aharoni" pitchFamily="2" charset="-79"/>
              </a:rPr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sr-Latn-CS" sz="1700" noProof="0" dirty="0" err="1" smtClean="0">
                <a:solidFill>
                  <a:srgbClr val="00B050"/>
                </a:solidFill>
                <a:cs typeface="Aharoni" pitchFamily="2" charset="-79"/>
              </a:rPr>
              <a:t>SECO</a:t>
            </a:r>
            <a:r>
              <a:rPr lang="sr-Latn-CS" sz="1700" noProof="0" dirty="0" smtClean="0">
                <a:solidFill>
                  <a:srgbClr val="00B050"/>
                </a:solidFill>
                <a:cs typeface="Aharoni" pitchFamily="2" charset="-79"/>
              </a:rPr>
              <a:t> predlaže da u budućnosti članovi pokrivaju troškove smještaja i puta, a da donatori obezbijede sredstva za organizaciju događaja i troškove Sekretarijata. Ruska Federacija predlaže da bi trebalo da se razmotre novi donatori, doprinosi, ili podjela troškova.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sr-Latn-CS" sz="1700" noProof="0" dirty="0" smtClean="0">
                <a:solidFill>
                  <a:srgbClr val="FF0000"/>
                </a:solidFill>
                <a:cs typeface="Aharoni" pitchFamily="2" charset="-79"/>
              </a:rPr>
              <a:t>Treba da se istraže opcije za naplatu finansijskih i nefinansijskih doprinosa članica i izvještavanje o tome. Taj cilj treba da bude fokus prije isteka perioda obuhvaćenog Strategijom.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r-Latn-CS" sz="1600" noProof="0" dirty="0" smtClean="0">
              <a:cs typeface="Aharoni" pitchFamily="2" charset="-79"/>
            </a:endParaRPr>
          </a:p>
          <a:p>
            <a:endParaRPr lang="sr-Latn-CS" sz="2000" b="1" noProof="0" dirty="0" smtClean="0">
              <a:cs typeface="Aharoni" pitchFamily="2" charset="-79"/>
            </a:endParaRPr>
          </a:p>
          <a:p>
            <a:endParaRPr lang="sr-Latn-CS" sz="20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endParaRPr lang="sr-Latn-CS" sz="1400" b="1" noProof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5644"/>
            <a:ext cx="9144000" cy="762000"/>
          </a:xfrm>
        </p:spPr>
        <p:txBody>
          <a:bodyPr>
            <a:noAutofit/>
          </a:bodyPr>
          <a:lstStyle/>
          <a:p>
            <a:pPr lvl="0"/>
            <a:r>
              <a:rPr lang="sr-Latn-CS" sz="2000" b="1" u="sng" noProof="0" dirty="0" smtClean="0"/>
              <a:t>Cilj 3</a:t>
            </a:r>
            <a:r>
              <a:rPr lang="sr-Latn-CS" sz="2000" b="1" noProof="0" dirty="0" smtClean="0"/>
              <a:t>: FINANSIJSKI ODRŽIVA MREŽA STRUČNJAKA ZA UPRAVLJANJE JAVNIM FINANSIJAMA, POSVEĆENIH UNAPREĐENJU PRAKSI </a:t>
            </a:r>
            <a:r>
              <a:rPr lang="sr-Latn-CS" sz="2000" b="1" noProof="0" dirty="0" err="1" smtClean="0"/>
              <a:t>PFM</a:t>
            </a:r>
            <a:r>
              <a:rPr lang="sr-Latn-CS" sz="2000" b="1" noProof="0" dirty="0" smtClean="0"/>
              <a:t>, IZGRAĐENA JE I </a:t>
            </a:r>
            <a:br>
              <a:rPr lang="sr-Latn-CS" sz="2000" b="1" noProof="0" dirty="0" smtClean="0"/>
            </a:br>
            <a:r>
              <a:rPr lang="sr-Latn-CS" sz="2000" b="1" noProof="0" dirty="0" smtClean="0"/>
              <a:t>ODRŽAVA SE (3)</a:t>
            </a:r>
            <a:endParaRPr lang="sr-Latn-CS" sz="2000" b="1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2373" y="6465166"/>
            <a:ext cx="4572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133600"/>
          <a:ext cx="7239000" cy="425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07351">
                <a:tc gridSpan="3">
                  <a:txBody>
                    <a:bodyPr/>
                    <a:lstStyle/>
                    <a:p>
                      <a:pPr algn="ctr"/>
                      <a:r>
                        <a:rPr lang="sr-Latn-CS" sz="1600" dirty="0" smtClean="0"/>
                        <a:t>ŠAMPIONI PEMPAL-A</a:t>
                      </a:r>
                      <a:r>
                        <a:rPr lang="sr-Latn-CS" sz="1600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sr-Latn-CS" sz="1600" baseline="0" dirty="0" smtClean="0"/>
                        <a:t>ODRŽAVANJE VIŠE OD JEDNOG DOGAĐAJA ILI VIŠE OD JEDNOG LICA ZA KOJE ZEMLJE ČLANICE PLAĆAJU TROŠKOVE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408">
                <a:tc>
                  <a:txBody>
                    <a:bodyPr/>
                    <a:lstStyle/>
                    <a:p>
                      <a:r>
                        <a:rPr lang="sr-Latn-CS" sz="1600" b="1" dirty="0" smtClean="0"/>
                        <a:t>Zemlja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b="1" dirty="0" smtClean="0"/>
                        <a:t>Održani sastanci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b="1" dirty="0" smtClean="0"/>
                        <a:t>Finansiranje učešća</a:t>
                      </a:r>
                      <a:endParaRPr lang="en-US" sz="1600" b="1" dirty="0"/>
                    </a:p>
                  </a:txBody>
                  <a:tcPr/>
                </a:tc>
              </a:tr>
              <a:tr h="491104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Ruska Federacija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Z a</a:t>
                      </a:r>
                      <a:r>
                        <a:rPr lang="sr-Latn-CS" sz="1600" baseline="0" dirty="0" smtClean="0"/>
                        <a:t> sve tri zajednice prakse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(</a:t>
                      </a:r>
                      <a:r>
                        <a:rPr lang="sr-Latn-CS" sz="1600" dirty="0" smtClean="0"/>
                        <a:t>uglavnom u </a:t>
                      </a:r>
                      <a:r>
                        <a:rPr lang="sr-Latn-CS" sz="1600" dirty="0" err="1" smtClean="0"/>
                        <a:t>TCOP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447540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Gruzija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Z a</a:t>
                      </a:r>
                      <a:r>
                        <a:rPr lang="sr-Latn-CS" sz="1600" baseline="0" dirty="0" smtClean="0"/>
                        <a:t> sve tri zajednice prakse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(TCOP)</a:t>
                      </a:r>
                    </a:p>
                  </a:txBody>
                  <a:tcPr/>
                </a:tc>
              </a:tr>
              <a:tr h="4475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Albani</a:t>
                      </a:r>
                      <a:r>
                        <a:rPr lang="sr-Latn-CS" sz="1600" dirty="0" smtClean="0"/>
                        <a:t>j</a:t>
                      </a:r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Z a</a:t>
                      </a:r>
                      <a:r>
                        <a:rPr lang="sr-Latn-CS" sz="1600" baseline="0" dirty="0" smtClean="0"/>
                        <a:t> sve tri zajednice prakse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Tur</a:t>
                      </a:r>
                      <a:r>
                        <a:rPr lang="sr-Latn-CS" sz="1600" dirty="0" err="1" smtClean="0"/>
                        <a:t>ska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TCOP</a:t>
                      </a:r>
                      <a:r>
                        <a:rPr lang="en-US" sz="1600" dirty="0" smtClean="0"/>
                        <a:t> </a:t>
                      </a:r>
                      <a:r>
                        <a:rPr lang="sr-Latn-CS" sz="1600" dirty="0" smtClean="0"/>
                        <a:t>i</a:t>
                      </a:r>
                      <a:r>
                        <a:rPr lang="en-US" sz="1600" dirty="0" smtClean="0"/>
                        <a:t> BCOP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(</a:t>
                      </a:r>
                      <a:r>
                        <a:rPr lang="en-US" sz="1600" dirty="0" err="1" smtClean="0"/>
                        <a:t>BCOP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sr-Latn-CS" sz="1600" baseline="0" dirty="0" smtClean="0"/>
                        <a:t>i</a:t>
                      </a:r>
                      <a:r>
                        <a:rPr lang="en-US" sz="1600" baseline="0" dirty="0" smtClean="0"/>
                        <a:t> TCOP)</a:t>
                      </a:r>
                      <a:endParaRPr lang="en-US" sz="1600" dirty="0" smtClean="0"/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Crna Gora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TCOP</a:t>
                      </a:r>
                      <a:r>
                        <a:rPr lang="en-US" sz="1600" dirty="0" smtClean="0"/>
                        <a:t> </a:t>
                      </a:r>
                      <a:r>
                        <a:rPr lang="sr-Latn-CS" sz="1600" dirty="0" smtClean="0"/>
                        <a:t>i</a:t>
                      </a:r>
                      <a:r>
                        <a:rPr lang="en-US" sz="1600" dirty="0" smtClean="0"/>
                        <a:t> IACOP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(BCOP)</a:t>
                      </a:r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Bjelorusija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TCOP</a:t>
                      </a:r>
                      <a:r>
                        <a:rPr lang="en-US" sz="1600" dirty="0" smtClean="0"/>
                        <a:t> </a:t>
                      </a:r>
                      <a:r>
                        <a:rPr lang="sr-Latn-CS" sz="1600" dirty="0" smtClean="0"/>
                        <a:t>i</a:t>
                      </a:r>
                      <a:r>
                        <a:rPr lang="en-US" sz="1600" dirty="0" smtClean="0"/>
                        <a:t> BCOP (2016</a:t>
                      </a:r>
                      <a:r>
                        <a:rPr lang="sr-Latn-CS" sz="1600" dirty="0" smtClean="0"/>
                        <a:t>. godine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(TCOP)</a:t>
                      </a:r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Kirgiska Republika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IACOP (2015</a:t>
                      </a:r>
                      <a:r>
                        <a:rPr lang="sr-Latn-CS" sz="1600" dirty="0" smtClean="0"/>
                        <a:t>. godine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 (</a:t>
                      </a:r>
                      <a:r>
                        <a:rPr lang="sr-Latn-CS" sz="1600" dirty="0" smtClean="0"/>
                        <a:t>uglavnom u </a:t>
                      </a:r>
                      <a:r>
                        <a:rPr lang="sr-Latn-CS" sz="1600" dirty="0" err="1" smtClean="0"/>
                        <a:t>BCOP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0735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8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sr-Latn-CS" sz="900" i="1" noProof="0" dirty="0" smtClean="0">
              <a:solidFill>
                <a:schemeClr val="tx1"/>
              </a:solidFill>
            </a:endParaRPr>
          </a:p>
          <a:p>
            <a:r>
              <a:rPr lang="sr-Latn-CS" sz="4000" i="1" noProof="0" dirty="0" smtClean="0">
                <a:solidFill>
                  <a:schemeClr val="tx1"/>
                </a:solidFill>
              </a:rPr>
              <a:t>Ciljevi za izlazne rezultate PEMPAL-a</a:t>
            </a:r>
            <a:endParaRPr lang="sr-Latn-CS" sz="4000" i="1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4314422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eanna\Desktop\DSC_78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696200" cy="45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200" y="1219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 Otvorenost vlade je veoma važna. To je kontinualan proces u kojem vlade mogu da imaju koristi iz novih razvoja događaja u drugim zemljama</a:t>
            </a:r>
            <a:r>
              <a:rPr lang="sr-Latn-CS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sr-Latn-C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Ministar finansija Ruske Federacije, Sastanak svih zajednica prakse, Moskva 2014. godine</a:t>
            </a:r>
            <a:endParaRPr lang="sr-Latn-CS" sz="1600" dirty="0"/>
          </a:p>
        </p:txBody>
      </p:sp>
    </p:spTree>
    <p:extLst>
      <p:ext uri="{BB962C8B-B14F-4D97-AF65-F5344CB8AC3E}">
        <p14:creationId xmlns:p14="http://schemas.microsoft.com/office/powerpoint/2010/main" val="40160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" y="928254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sr-Latn-CS" sz="2000" b="1" u="sng" noProof="0" dirty="0" smtClean="0"/>
              <a:t>Cilj 4</a:t>
            </a:r>
            <a:r>
              <a:rPr lang="sr-Latn-CS" sz="2000" b="1" noProof="0" dirty="0" smtClean="0"/>
              <a:t>: SVIJEST VLADE I VISOKIH POLITIČKIH KRUGOVA JE POVEĆANA U VEZI SA KORISTIMA I VREDNOSTIMA ANGAŽOVANJA U PEMPAL-U (1)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253"/>
            <a:ext cx="8915400" cy="4650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r-Latn-CS" sz="2000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just">
              <a:buNone/>
            </a:pPr>
            <a:endParaRPr lang="sr-Latn-CS" sz="2000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just"/>
            <a:endParaRPr lang="sr-Latn-CS" sz="1600" noProof="0" dirty="0" smtClean="0"/>
          </a:p>
          <a:p>
            <a:pPr algn="just"/>
            <a:r>
              <a:rPr lang="sr-Latn-CS" sz="1800" b="1" noProof="0" dirty="0" smtClean="0"/>
              <a:t>Dokazi o visokom nivou svijesti o koristima PEMPAL-a obuhvaćeni su podnescima zajednica prakse </a:t>
            </a:r>
            <a:r>
              <a:rPr lang="sr-Latn-CS" sz="1800" noProof="0" dirty="0" smtClean="0"/>
              <a:t>i prezentacijama (npr. ministri/zamjenici ministara koji otvaraju sastanke i učestvuju na događajima).</a:t>
            </a:r>
          </a:p>
          <a:p>
            <a:pPr lvl="1" algn="just">
              <a:buNone/>
            </a:pPr>
            <a:r>
              <a:rPr lang="sr-Latn-CS" sz="1400" i="1" noProof="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sr-Latn-CS" sz="1800" i="1" noProof="0" dirty="0" smtClean="0">
                <a:solidFill>
                  <a:schemeClr val="accent1">
                    <a:lumMod val="75000"/>
                  </a:schemeClr>
                </a:solidFill>
              </a:rPr>
              <a:t>Ministarstvo finansija Kirgiske Republike bi željelo da od priznanje i iskoristi ovu priliku da izrazi srdačnu zahvalnost i to koliko cijeni organizaciju plenarnog sastanka </a:t>
            </a:r>
            <a:r>
              <a:rPr lang="sr-Latn-CS" sz="1800" i="1" noProof="0" dirty="0" err="1" smtClean="0">
                <a:solidFill>
                  <a:schemeClr val="accent1">
                    <a:lumMod val="75000"/>
                  </a:schemeClr>
                </a:solidFill>
              </a:rPr>
              <a:t>BCOP</a:t>
            </a:r>
            <a:r>
              <a:rPr lang="sr-Latn-CS" sz="1800" i="1" noProof="0" dirty="0" smtClean="0">
                <a:solidFill>
                  <a:schemeClr val="accent1">
                    <a:lumMod val="75000"/>
                  </a:schemeClr>
                </a:solidFill>
              </a:rPr>
              <a:t> PEMPAL-a u </a:t>
            </a:r>
            <a:r>
              <a:rPr lang="sr-Latn-CS" sz="1800" i="1" noProof="0" dirty="0" err="1" smtClean="0">
                <a:solidFill>
                  <a:schemeClr val="accent1">
                    <a:lumMod val="75000"/>
                  </a:schemeClr>
                </a:solidFill>
              </a:rPr>
              <a:t>Jerevanu</a:t>
            </a:r>
            <a:r>
              <a:rPr lang="sr-Latn-CS" sz="1800" i="1" noProof="0" dirty="0" smtClean="0">
                <a:solidFill>
                  <a:schemeClr val="accent1">
                    <a:lumMod val="75000"/>
                  </a:schemeClr>
                </a:solidFill>
              </a:rPr>
              <a:t> u Armeniji, od 11. do 13. februara 2015. godine. </a:t>
            </a:r>
            <a:r>
              <a:rPr lang="sr-Latn-CS" sz="1800" noProof="0" dirty="0" smtClean="0">
                <a:solidFill>
                  <a:schemeClr val="accent1">
                    <a:lumMod val="75000"/>
                  </a:schemeClr>
                </a:solidFill>
              </a:rPr>
              <a:t>Prevod pisma koje je Sekretarijat PEMPAL-a primio od zamjenika ministra, A. </a:t>
            </a:r>
            <a:r>
              <a:rPr lang="sr-Latn-CS" sz="1800" noProof="0" dirty="0" err="1" smtClean="0">
                <a:solidFill>
                  <a:schemeClr val="accent1">
                    <a:lumMod val="75000"/>
                  </a:schemeClr>
                </a:solidFill>
              </a:rPr>
              <a:t>Azimova</a:t>
            </a:r>
            <a:endParaRPr lang="sr-Latn-CS" sz="1800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buNone/>
            </a:pPr>
            <a:endParaRPr lang="sr-Latn-CS" sz="1600" b="1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sr-Latn-CS" sz="1800" b="1" noProof="0" dirty="0" smtClean="0"/>
              <a:t>U Strategiji je bilo predviđeno da PEMPAL pruža integrisani paket usluga i proizvoda radi unapređenja prioriteta reformi u zemljama članicama.</a:t>
            </a:r>
            <a:endParaRPr lang="sr-Latn-CS" sz="1800" noProof="0" dirty="0" smtClean="0"/>
          </a:p>
          <a:p>
            <a:pPr lvl="1" algn="just"/>
            <a:r>
              <a:rPr lang="sr-Latn-CS" sz="1800" noProof="0" dirty="0" smtClean="0">
                <a:solidFill>
                  <a:srgbClr val="FF0000"/>
                </a:solidFill>
              </a:rPr>
              <a:t>Potrebna je bolja identifikacija i marketing usluga i proizvoda.</a:t>
            </a:r>
          </a:p>
          <a:p>
            <a:pPr lvl="1" algn="just"/>
            <a:r>
              <a:rPr lang="sr-Latn-CS" sz="1800" noProof="0" dirty="0" smtClean="0">
                <a:solidFill>
                  <a:srgbClr val="00B050"/>
                </a:solidFill>
              </a:rPr>
              <a:t>Da li su potrebne </a:t>
            </a:r>
            <a:r>
              <a:rPr lang="sr-Latn-CS" sz="1800" noProof="0" dirty="0" err="1" smtClean="0">
                <a:solidFill>
                  <a:srgbClr val="00B050"/>
                </a:solidFill>
              </a:rPr>
              <a:t>fokusiranije</a:t>
            </a:r>
            <a:r>
              <a:rPr lang="sr-Latn-CS" sz="1800" noProof="0" dirty="0" smtClean="0">
                <a:solidFill>
                  <a:srgbClr val="00B050"/>
                </a:solidFill>
              </a:rPr>
              <a:t> intervencije u zemljama članicama? Finansiranje? </a:t>
            </a:r>
          </a:p>
          <a:p>
            <a:pPr lvl="1" algn="just">
              <a:buNone/>
            </a:pPr>
            <a:endParaRPr lang="sr-Latn-CS" sz="1200" b="1" noProof="0" dirty="0" smtClean="0"/>
          </a:p>
          <a:p>
            <a:pPr lvl="1" algn="just"/>
            <a:endParaRPr lang="sr-Latn-CS" sz="2000" noProof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048161"/>
            <a:ext cx="7797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Postoje ub</a:t>
            </a: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j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edljivi 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dokazi o 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povećanoj sv</a:t>
            </a:r>
            <a:r>
              <a:rPr lang="sr-Latn-CS" b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ij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esti 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visokih političkih i nivoa vlade o koristima 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i vr</a:t>
            </a:r>
            <a:r>
              <a:rPr lang="sr-Latn-CS" b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ij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ednosti 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angažovanja u PEMPAL-u, ali donatori i partneri smatraju da postoji potreba da 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se dodatni napori</a:t>
            </a: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ulože</a:t>
            </a: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u ostvarivanje tog cilja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" y="928254"/>
            <a:ext cx="9144000" cy="1143000"/>
          </a:xfrm>
        </p:spPr>
        <p:txBody>
          <a:bodyPr>
            <a:noAutofit/>
          </a:bodyPr>
          <a:lstStyle/>
          <a:p>
            <a:r>
              <a:rPr lang="sr-Latn-CS" sz="2000" b="1" u="sng" noProof="0" dirty="0" smtClean="0"/>
              <a:t>Cilj 4</a:t>
            </a:r>
            <a:r>
              <a:rPr lang="sr-Latn-CS" sz="2000" b="1" noProof="0" dirty="0" smtClean="0"/>
              <a:t>: SVIJEST VLADE I VISOKIH POLITIČKIH KRUGOVA JE POVEĆANA U VEZI SA KORISTIMA I VRIJEDNOSTIMA ANGAŽOVANJA U PEMPAL-U (2)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253"/>
            <a:ext cx="8915400" cy="4650222"/>
          </a:xfrm>
        </p:spPr>
        <p:txBody>
          <a:bodyPr>
            <a:noAutofit/>
          </a:bodyPr>
          <a:lstStyle/>
          <a:p>
            <a:pPr algn="just"/>
            <a:endParaRPr lang="sr-Latn-CS" sz="1000" b="1" noProof="0" dirty="0" smtClean="0"/>
          </a:p>
          <a:p>
            <a:pPr algn="just"/>
            <a:r>
              <a:rPr lang="sr-Latn-CS" sz="1800" b="1" noProof="0" dirty="0" smtClean="0"/>
              <a:t>Revidirani marketinški pristup ka višim upravljačkim nivoima je implementiran </a:t>
            </a:r>
            <a:r>
              <a:rPr lang="sr-Latn-CS" sz="1800" noProof="0" dirty="0" smtClean="0"/>
              <a:t>sa jednoobraznim pismima zahvalnosti za ministre koje je pripremao prethodni Sekretarijat. </a:t>
            </a:r>
          </a:p>
          <a:p>
            <a:pPr lvl="1" algn="just"/>
            <a:r>
              <a:rPr lang="sr-Latn-CS" sz="1800" b="1" noProof="0" dirty="0" smtClean="0">
                <a:solidFill>
                  <a:srgbClr val="FF0000"/>
                </a:solidFill>
              </a:rPr>
              <a:t>Za </a:t>
            </a:r>
            <a:r>
              <a:rPr lang="sr-Latn-CS" sz="1800" b="1" noProof="0" dirty="0" err="1" smtClean="0">
                <a:solidFill>
                  <a:srgbClr val="FF0000"/>
                </a:solidFill>
              </a:rPr>
              <a:t>SECO</a:t>
            </a:r>
            <a:r>
              <a:rPr lang="sr-Latn-CS" sz="1800" b="1" noProof="0" dirty="0" smtClean="0">
                <a:solidFill>
                  <a:srgbClr val="FF0000"/>
                </a:solidFill>
              </a:rPr>
              <a:t> nije dovoljno jasno do kog stepena pisma i izvještaji skreću pažnju viših rukovodećih nivoa na PEMPAL inicijativu. </a:t>
            </a:r>
            <a:r>
              <a:rPr lang="sr-Latn-CS" sz="1800" noProof="0" dirty="0" smtClean="0">
                <a:solidFill>
                  <a:srgbClr val="FF0000"/>
                </a:solidFill>
              </a:rPr>
              <a:t>Stoga postoji potreba da se diskutuje o mogućim dodatnim instrumentima za ostvarivanje ovog cilja.  </a:t>
            </a:r>
          </a:p>
          <a:p>
            <a:pPr lvl="1" algn="just"/>
            <a:r>
              <a:rPr lang="sr-Latn-CS" sz="1800" b="1" noProof="0" dirty="0" smtClean="0">
                <a:solidFill>
                  <a:srgbClr val="00B050"/>
                </a:solidFill>
              </a:rPr>
              <a:t>Strategije koje su usvojile druge mreže kao što je </a:t>
            </a:r>
            <a:r>
              <a:rPr lang="sr-Latn-CS" sz="1800" b="1" noProof="0" dirty="0" err="1" smtClean="0">
                <a:solidFill>
                  <a:srgbClr val="00B050"/>
                </a:solidFill>
              </a:rPr>
              <a:t>CABRI</a:t>
            </a:r>
            <a:r>
              <a:rPr lang="sr-Latn-CS" sz="1800" b="1" noProof="0" dirty="0" smtClean="0">
                <a:solidFill>
                  <a:srgbClr val="00B050"/>
                </a:solidFill>
              </a:rPr>
              <a:t> mogle bi da se razmotre.</a:t>
            </a:r>
          </a:p>
          <a:p>
            <a:pPr lvl="1" algn="just">
              <a:buNone/>
            </a:pPr>
            <a:endParaRPr lang="sr-Latn-CS" sz="2000" b="1" noProof="0" dirty="0" smtClean="0"/>
          </a:p>
          <a:p>
            <a:pPr algn="just"/>
            <a:r>
              <a:rPr lang="sr-Latn-CS" sz="1800" b="1" noProof="0" dirty="0" smtClean="0">
                <a:solidFill>
                  <a:srgbClr val="FF0000"/>
                </a:solidFill>
              </a:rPr>
              <a:t>Nema napretka u vezi sa ispitivanjem izvodljivosti transformisanja PEMPAL-a u zvaničnu mrežu nacionalnih institucija za </a:t>
            </a:r>
            <a:r>
              <a:rPr lang="sr-Latn-CS" sz="1800" b="1" noProof="0" dirty="0" err="1" smtClean="0">
                <a:solidFill>
                  <a:srgbClr val="FF0000"/>
                </a:solidFill>
              </a:rPr>
              <a:t>PFM</a:t>
            </a:r>
            <a:r>
              <a:rPr lang="sr-Latn-CS" sz="1800" b="1" noProof="0" dirty="0" smtClean="0">
                <a:solidFill>
                  <a:srgbClr val="FF0000"/>
                </a:solidFill>
              </a:rPr>
              <a:t>. </a:t>
            </a:r>
            <a:r>
              <a:rPr lang="sr-Latn-CS" sz="1800" noProof="0" dirty="0" smtClean="0"/>
              <a:t>Potreban je savet od Upravnog odbora u vezi sa pitanjem da li je to još uvijek prioritet i da li je potrebno uložiti sredstva u studiju izvodljivosti prije isteka strategije. </a:t>
            </a:r>
            <a:endParaRPr lang="sr-Latn-CS" sz="1600" noProof="0" dirty="0" smtClean="0"/>
          </a:p>
          <a:p>
            <a:pPr algn="just"/>
            <a:endParaRPr lang="sr-Latn-CS" sz="1800" noProof="0" dirty="0" smtClean="0"/>
          </a:p>
          <a:p>
            <a:pPr algn="just"/>
            <a:endParaRPr lang="sr-Latn-CS" sz="1800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36" y="928254"/>
            <a:ext cx="9144000" cy="671946"/>
          </a:xfrm>
        </p:spPr>
        <p:txBody>
          <a:bodyPr>
            <a:noAutofit/>
          </a:bodyPr>
          <a:lstStyle/>
          <a:p>
            <a:r>
              <a:rPr lang="sr-Latn-CS" sz="2000" b="1" u="sng" noProof="0" dirty="0" smtClean="0"/>
              <a:t>ZAKLJUČCI</a:t>
            </a:r>
            <a:endParaRPr lang="sr-Latn-CS" sz="2000" b="1" noProof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14055"/>
            <a:ext cx="8915400" cy="5107420"/>
          </a:xfrm>
        </p:spPr>
        <p:txBody>
          <a:bodyPr>
            <a:noAutofit/>
          </a:bodyPr>
          <a:lstStyle/>
          <a:p>
            <a:pPr algn="just"/>
            <a:r>
              <a:rPr lang="sr-Latn-CS" sz="1800" b="1" noProof="0" dirty="0" smtClean="0"/>
              <a:t>Prvobitni ciljevi iz Strategije PEMPAL-a ostaju validni i </a:t>
            </a:r>
            <a:r>
              <a:rPr lang="sr-Latn-CS" sz="1800" noProof="0" dirty="0" smtClean="0"/>
              <a:t>PEMPAL ostvaruje </a:t>
            </a:r>
            <a:r>
              <a:rPr lang="sr-Latn-CS" sz="1800" b="1" noProof="0" dirty="0" smtClean="0"/>
              <a:t>dobar napredak </a:t>
            </a:r>
            <a:r>
              <a:rPr lang="sr-Latn-CS" sz="1800" noProof="0" dirty="0" smtClean="0"/>
              <a:t>na svim nivoima.</a:t>
            </a:r>
          </a:p>
          <a:p>
            <a:pPr algn="just"/>
            <a:endParaRPr lang="sr-Latn-CS" sz="1000" noProof="0" dirty="0" smtClean="0"/>
          </a:p>
          <a:p>
            <a:pPr algn="just"/>
            <a:r>
              <a:rPr lang="sr-Latn-CS" sz="1800" b="1" noProof="0" dirty="0" smtClean="0">
                <a:solidFill>
                  <a:srgbClr val="FF0000"/>
                </a:solidFill>
              </a:rPr>
              <a:t>Održivost mreže nakon perioda obuhvaćenog tekućom Strategijom ostaje izvor bojazni. </a:t>
            </a:r>
            <a:r>
              <a:rPr lang="sr-Latn-CS" sz="1800" noProof="0" dirty="0" smtClean="0"/>
              <a:t>Nekoliko dimenzija održivosti  (tj. kvalitet, podrška Sekretarijata, finansiranje). Zahtijeva da im se posveti pažnja u toku posljednjih godina implementacije Strategije.</a:t>
            </a:r>
          </a:p>
          <a:p>
            <a:pPr algn="just">
              <a:buNone/>
            </a:pPr>
            <a:endParaRPr lang="sr-Latn-CS" sz="1000" noProof="0" dirty="0" smtClean="0"/>
          </a:p>
          <a:p>
            <a:pPr algn="just"/>
            <a:r>
              <a:rPr lang="sr-Latn-CS" sz="1800" b="1" noProof="0" dirty="0" smtClean="0">
                <a:solidFill>
                  <a:srgbClr val="00B050"/>
                </a:solidFill>
              </a:rPr>
              <a:t>Donatori insistiraju da se ulože dodatni napori ka ostvarivanju cilja za izlazni rezultat 4 </a:t>
            </a:r>
            <a:r>
              <a:rPr lang="sr-Latn-CS" sz="1800" noProof="0" dirty="0" smtClean="0">
                <a:solidFill>
                  <a:srgbClr val="00B050"/>
                </a:solidFill>
              </a:rPr>
              <a:t>(podizanje nivoa političke svijesti) koji smatraju direktno povezanim sa </a:t>
            </a:r>
            <a:r>
              <a:rPr lang="sr-Latn-CS" sz="1800" noProof="0" dirty="0" err="1" smtClean="0">
                <a:solidFill>
                  <a:srgbClr val="00B050"/>
                </a:solidFill>
              </a:rPr>
              <a:t>održivošću</a:t>
            </a:r>
            <a:r>
              <a:rPr lang="sr-Latn-CS" sz="1800" noProof="0" dirty="0" smtClean="0">
                <a:solidFill>
                  <a:srgbClr val="00B050"/>
                </a:solidFill>
              </a:rPr>
              <a:t>. </a:t>
            </a:r>
          </a:p>
          <a:p>
            <a:pPr algn="just"/>
            <a:endParaRPr lang="sr-Latn-CS" sz="1000" noProof="0" dirty="0" smtClean="0"/>
          </a:p>
          <a:p>
            <a:pPr algn="just"/>
            <a:r>
              <a:rPr lang="sr-Latn-CS" sz="1800" b="1" noProof="0" dirty="0" smtClean="0"/>
              <a:t>Tekući aranžmani implementacije dobro funkcionišu, ali </a:t>
            </a:r>
            <a:r>
              <a:rPr lang="sr-Latn-CS" sz="1800" b="1" noProof="0" dirty="0" smtClean="0">
                <a:solidFill>
                  <a:srgbClr val="FF0000"/>
                </a:solidFill>
              </a:rPr>
              <a:t>model pružanja usluga sekretarijata zahteva hitnu pažnju.</a:t>
            </a:r>
          </a:p>
          <a:p>
            <a:pPr algn="just"/>
            <a:endParaRPr lang="sr-Latn-CS" sz="1000" noProof="0" dirty="0" smtClean="0"/>
          </a:p>
          <a:p>
            <a:pPr algn="just"/>
            <a:r>
              <a:rPr lang="sr-Latn-CS" sz="1800" b="1" noProof="0" dirty="0" smtClean="0"/>
              <a:t>Trošak strategije će premašiti inicijalne projekcije bazirane na ostvarenim i najnovijim projekcijama troškova. </a:t>
            </a:r>
            <a:r>
              <a:rPr lang="sr-Latn-CS" sz="1800" noProof="0" dirty="0" smtClean="0"/>
              <a:t>(Prvobitna strategija – 10,54 miliona USD u toku 5 godina, revidirana procjena 10,</a:t>
            </a:r>
            <a:r>
              <a:rPr lang="en-US" sz="1800" noProof="0" dirty="0" smtClean="0"/>
              <a:t>65</a:t>
            </a:r>
            <a:r>
              <a:rPr lang="sr-Latn-CS" sz="1800" noProof="0" dirty="0" smtClean="0"/>
              <a:t> miliona USD, </a:t>
            </a:r>
            <a:r>
              <a:rPr lang="en-US" sz="1800" noProof="0" dirty="0" smtClean="0"/>
              <a:t>110</a:t>
            </a:r>
            <a:r>
              <a:rPr lang="sr-Latn-CS" sz="1800" noProof="0" dirty="0" smtClean="0"/>
              <a:t>.000 USD više</a:t>
            </a:r>
            <a:r>
              <a:rPr lang="en-US" sz="1800" noProof="0" dirty="0" smtClean="0"/>
              <a:t>)</a:t>
            </a:r>
            <a:r>
              <a:rPr lang="sr-Latn-CS" sz="1800" noProof="0" dirty="0" smtClean="0"/>
              <a:t>.</a:t>
            </a:r>
          </a:p>
          <a:p>
            <a:pPr algn="just"/>
            <a:endParaRPr lang="sr-Latn-CS" sz="1000" noProof="0" dirty="0" smtClean="0"/>
          </a:p>
          <a:p>
            <a:pPr algn="just"/>
            <a:endParaRPr lang="sr-Latn-CS" sz="1800" noProof="0" dirty="0" smtClean="0"/>
          </a:p>
          <a:p>
            <a:pPr algn="just"/>
            <a:endParaRPr lang="sr-Latn-CS" sz="1800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07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3200" b="1" noProof="0" dirty="0" smtClean="0"/>
              <a:t>Predložena prilagođavanja aktivnosti uključenih u Strategiju</a:t>
            </a:r>
            <a:endParaRPr lang="sr-Latn-C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</a:pPr>
            <a:r>
              <a:rPr lang="sr-Latn-CS" sz="1800" b="1" u="sng" noProof="0" dirty="0" smtClean="0"/>
              <a:t>Aktivnost 14</a:t>
            </a:r>
            <a:r>
              <a:rPr lang="sr-Latn-CS" sz="1800" noProof="0" dirty="0" smtClean="0"/>
              <a:t>, </a:t>
            </a:r>
            <a:r>
              <a:rPr lang="sr-Latn-CS" sz="1800" b="1" noProof="0" dirty="0" smtClean="0">
                <a:solidFill>
                  <a:srgbClr val="C00000"/>
                </a:solidFill>
              </a:rPr>
              <a:t>nikakve aktivnosti nisu poduzete vezano za ocjenjivanje izvodljivosti zvanične mreže institucija za </a:t>
            </a:r>
            <a:r>
              <a:rPr lang="sr-Latn-CS" sz="1800" b="1" noProof="0" dirty="0" err="1" smtClean="0">
                <a:solidFill>
                  <a:srgbClr val="C00000"/>
                </a:solidFill>
              </a:rPr>
              <a:t>PFM</a:t>
            </a:r>
            <a:r>
              <a:rPr lang="sr-Latn-CS" sz="1800" noProof="0" dirty="0" smtClean="0"/>
              <a:t>, pa izvršni odbori PEMPAL-a treba da daju savjete o tome da li je ta aktivnosti i dalje prioritet i da dodijele finansiranje za studiju izvodljivosti. </a:t>
            </a:r>
          </a:p>
          <a:p>
            <a:pPr lvl="0">
              <a:spcBef>
                <a:spcPts val="600"/>
              </a:spcBef>
            </a:pPr>
            <a:r>
              <a:rPr lang="sr-Latn-CS" sz="1800" b="1" u="sng" noProof="0" dirty="0" smtClean="0"/>
              <a:t>Aktivnost 4</a:t>
            </a:r>
            <a:r>
              <a:rPr lang="sr-Latn-CS" sz="1800" b="1" noProof="0" dirty="0" smtClean="0">
                <a:solidFill>
                  <a:srgbClr val="C00000"/>
                </a:solidFill>
              </a:rPr>
              <a:t>, pod-aktivnost koja se odnosi na ugovor prethodnog Sekretarijata, više nije validna </a:t>
            </a:r>
            <a:r>
              <a:rPr lang="sr-Latn-CS" sz="1800" noProof="0" dirty="0" smtClean="0"/>
              <a:t>i trebalo bi da se ponovo razmotri u kontekstu donošenja odluke o budućem modelu sekretarijata. Slično tome, pod-aktivnost koja zahtijeva poređenja mehanizma Sekretarijata takođe treba da se ponovo razmotri. 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CS" sz="1800" b="1" noProof="0" dirty="0" smtClean="0"/>
              <a:t>Potrebni su dodatni napori da se do kraja perioda obuhvaćenog Strategijom izvrše sljedeće aktivnosti: </a:t>
            </a:r>
            <a:endParaRPr lang="sr-Latn-CS" sz="1800" b="1" u="sng" noProof="0" dirty="0" smtClean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CS" sz="1400" b="1" u="sng" noProof="0" dirty="0" smtClean="0"/>
              <a:t>Aktivnost 3</a:t>
            </a:r>
            <a:r>
              <a:rPr lang="sr-Latn-CS" sz="1400" b="1" noProof="0" dirty="0" smtClean="0">
                <a:solidFill>
                  <a:srgbClr val="C00000"/>
                </a:solidFill>
              </a:rPr>
              <a:t>, identifikacija </a:t>
            </a:r>
            <a:r>
              <a:rPr lang="sr-Latn-CS" sz="1400" b="1" noProof="0" dirty="0" err="1" smtClean="0">
                <a:solidFill>
                  <a:srgbClr val="C00000"/>
                </a:solidFill>
              </a:rPr>
              <a:t>sinergija</a:t>
            </a:r>
            <a:r>
              <a:rPr lang="sr-Latn-CS" sz="1400" b="1" noProof="0" dirty="0" smtClean="0">
                <a:solidFill>
                  <a:srgbClr val="C00000"/>
                </a:solidFill>
              </a:rPr>
              <a:t> i radnih projekata za više zajednica prakse odjednom;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CS" sz="1400" b="1" u="sng" noProof="0" dirty="0" smtClean="0"/>
              <a:t>Aktivnosti 12</a:t>
            </a:r>
            <a:r>
              <a:rPr lang="sr-Latn-CS" sz="1400" b="1" noProof="0" dirty="0" smtClean="0">
                <a:solidFill>
                  <a:srgbClr val="C00000"/>
                </a:solidFill>
              </a:rPr>
              <a:t>, mobilizacija sufinansiranja i nefinansijskih doprinosa od članica, gdje je to moguće, te unapređivanje prikupljanja nefinansijskih doprinosa i izvještavanja o njima; </a:t>
            </a:r>
            <a:endParaRPr lang="sr-Latn-CS" sz="1400" b="1" u="sng" noProof="0" dirty="0" smtClean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CS" sz="1400" b="1" u="sng" noProof="0" dirty="0" smtClean="0"/>
              <a:t>Aktivnost 13</a:t>
            </a:r>
            <a:r>
              <a:rPr lang="sr-Latn-CS" sz="1400" b="1" noProof="0" dirty="0" smtClean="0">
                <a:solidFill>
                  <a:srgbClr val="C00000"/>
                </a:solidFill>
              </a:rPr>
              <a:t>, usmjereni marketing za donatore i profesionalna udruženja</a:t>
            </a:r>
            <a:r>
              <a:rPr lang="sr-Latn-CS" sz="1400" noProof="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sr-Latn-CS" sz="1800" b="1" noProof="0" dirty="0" smtClean="0"/>
              <a:t>Trebalo bi da se takođe uzme u razmatranje jačanje kvaliteta podataka za nekoliko indikatora: </a:t>
            </a:r>
            <a:r>
              <a:rPr lang="sr-Latn-CS" sz="1800" noProof="0" dirty="0" smtClean="0"/>
              <a:t>broj i tip razmjena između različitih zajednica prakse; kvalitet i učestalost korištenja tehnoloških rješenja; broj i tip proizvoda znanja; procenat članova iz ciljnih funkcionalnih područja; doprinosi članica, finansijske i nefinansijske prirode; te broj ministara / zamjenika ministara koji otvaraju događaje ili im prisustvuju.</a:t>
            </a:r>
            <a:endParaRPr lang="sr-Latn-CS" sz="1800" b="1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sr-Latn-CS" sz="3200" b="1" noProof="0" dirty="0" smtClean="0"/>
              <a:t>Naredni koraci</a:t>
            </a:r>
            <a:r>
              <a:rPr lang="sr-Latn-CS" sz="2800" b="1" noProof="0" dirty="0" smtClean="0"/>
              <a:t/>
            </a:r>
            <a:br>
              <a:rPr lang="sr-Latn-CS" sz="2800" b="1" noProof="0" dirty="0" smtClean="0"/>
            </a:br>
            <a:r>
              <a:rPr lang="sr-Latn-CS" sz="2800" b="1" i="1" noProof="0" dirty="0" smtClean="0"/>
              <a:t>koji treba da budu izvršeni u toku ovog sastanka</a:t>
            </a:r>
            <a:endParaRPr lang="sr-Latn-C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sr-Latn-CS" noProof="0" dirty="0" smtClean="0"/>
              <a:t>pregled nalaza, </a:t>
            </a:r>
          </a:p>
          <a:p>
            <a:pPr>
              <a:buFontTx/>
              <a:buChar char="-"/>
            </a:pPr>
            <a:r>
              <a:rPr lang="sr-Latn-CS" noProof="0" dirty="0" smtClean="0"/>
              <a:t>pregled i određivanje stepena prioriteta sugestija za unapređenja (Tabela 1 izvještaja o pregledu </a:t>
            </a:r>
            <a:r>
              <a:rPr lang="sr-Latn-CS" noProof="0" dirty="0" err="1" smtClean="0"/>
              <a:t>MTR</a:t>
            </a:r>
            <a:r>
              <a:rPr lang="sr-Latn-CS" noProof="0" dirty="0" smtClean="0"/>
              <a:t>).</a:t>
            </a:r>
            <a:br>
              <a:rPr lang="sr-Latn-CS" noProof="0" dirty="0" smtClean="0"/>
            </a:br>
            <a:r>
              <a:rPr lang="sr-Latn-CS" noProof="0" dirty="0" smtClean="0"/>
              <a:t/>
            </a:r>
            <a:br>
              <a:rPr lang="sr-Latn-CS" noProof="0" dirty="0" smtClean="0"/>
            </a:br>
            <a:r>
              <a:rPr lang="sr-Latn-CS" noProof="0" dirty="0" smtClean="0"/>
              <a:t/>
            </a:r>
            <a:br>
              <a:rPr lang="sr-Latn-CS" noProof="0" dirty="0" smtClean="0"/>
            </a:br>
            <a:r>
              <a:rPr lang="sr-Latn-CS" b="1" noProof="0" dirty="0" smtClean="0">
                <a:solidFill>
                  <a:srgbClr val="C00000"/>
                </a:solidFill>
              </a:rPr>
              <a:t>Izvještaj o pregledu </a:t>
            </a:r>
            <a:r>
              <a:rPr lang="sr-Latn-CS" b="1" noProof="0" dirty="0" err="1" smtClean="0">
                <a:solidFill>
                  <a:srgbClr val="C00000"/>
                </a:solidFill>
              </a:rPr>
              <a:t>MTR</a:t>
            </a:r>
            <a:r>
              <a:rPr lang="sr-Latn-CS" b="1" noProof="0" dirty="0" smtClean="0">
                <a:solidFill>
                  <a:srgbClr val="C00000"/>
                </a:solidFill>
              </a:rPr>
              <a:t> treba da bude finalizovan na osnovu rezultata ovog sastanka.</a:t>
            </a:r>
            <a:br>
              <a:rPr lang="sr-Latn-CS" b="1" noProof="0" dirty="0" smtClean="0">
                <a:solidFill>
                  <a:srgbClr val="C00000"/>
                </a:solidFill>
              </a:rPr>
            </a:br>
            <a:endParaRPr lang="sr-Latn-C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r-Latn-CS" sz="3600" b="1" noProof="0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 algn="ctr">
              <a:buNone/>
            </a:pPr>
            <a:r>
              <a:rPr lang="sr-Latn-CS" sz="9600" b="1" noProof="0" dirty="0" smtClean="0">
                <a:latin typeface="Bradley Hand ITC" pitchFamily="66" charset="0"/>
              </a:rPr>
              <a:t>Hvala vam</a:t>
            </a:r>
            <a:endParaRPr lang="sr-Latn-CS" sz="9600" b="1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z="2800" b="1" noProof="0" dirty="0" smtClean="0"/>
              <a:t>DOPRINOSI ZA PREGLED</a:t>
            </a:r>
            <a:endParaRPr lang="sr-Latn-CS" sz="2800" b="1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Latn-CS" b="1" noProof="0" dirty="0" smtClean="0"/>
              <a:t>Zajednice prakse su pripremile podneske </a:t>
            </a:r>
            <a:r>
              <a:rPr lang="sr-Latn-CS" noProof="0" dirty="0" smtClean="0"/>
              <a:t>na osnovu informacija koje su tražene za mjerenje ključnih indikatora učinka obuhvaćenih okvirom rezultata Strategije (pogledati </a:t>
            </a:r>
            <a:r>
              <a:rPr lang="sr-Latn-CS" noProof="0" dirty="0" err="1" smtClean="0"/>
              <a:t>konceptnu</a:t>
            </a:r>
            <a:r>
              <a:rPr lang="sr-Latn-CS" noProof="0" dirty="0" smtClean="0"/>
              <a:t> notu).</a:t>
            </a:r>
          </a:p>
          <a:p>
            <a:pPr algn="just"/>
            <a:endParaRPr lang="sr-Latn-CS" noProof="0" dirty="0" smtClean="0"/>
          </a:p>
          <a:p>
            <a:pPr algn="just"/>
            <a:r>
              <a:rPr lang="sr-Latn-CS" b="1" noProof="0" dirty="0" smtClean="0"/>
              <a:t>Donatori su podnijeli pismene komentare</a:t>
            </a:r>
            <a:r>
              <a:rPr lang="sr-Latn-CS" noProof="0" dirty="0" smtClean="0"/>
              <a:t>.</a:t>
            </a:r>
          </a:p>
          <a:p>
            <a:pPr algn="just"/>
            <a:endParaRPr lang="sr-Latn-CS" noProof="0" dirty="0" smtClean="0"/>
          </a:p>
          <a:p>
            <a:pPr algn="just"/>
            <a:r>
              <a:rPr lang="sr-Latn-CS" b="1" noProof="0" dirty="0" smtClean="0"/>
              <a:t>Bivši Sekretarijat je prikupio administrativne podatke i podatke o učinku</a:t>
            </a:r>
            <a:r>
              <a:rPr lang="sr-Latn-CS" noProof="0" dirty="0" smtClean="0"/>
              <a:t> u skladu sa zahtijevanim ključnim informacijama o učinku. </a:t>
            </a:r>
          </a:p>
          <a:p>
            <a:pPr algn="just">
              <a:buNone/>
            </a:pPr>
            <a:endParaRPr lang="sr-Latn-CS" noProof="0" dirty="0" smtClean="0"/>
          </a:p>
          <a:p>
            <a:pPr algn="just"/>
            <a:r>
              <a:rPr lang="sr-Latn-CS" b="1" noProof="0" dirty="0" smtClean="0"/>
              <a:t>Svi članovi su pozvani da učestvuju u mrežnoj anketi. </a:t>
            </a:r>
            <a:r>
              <a:rPr lang="sr-Latn-CS" noProof="0" dirty="0" smtClean="0"/>
              <a:t>Pripremljeni su izveštaji o rezultatima ankete za svaku od zajednica prakse, kao i za PEMPAL.</a:t>
            </a:r>
          </a:p>
          <a:p>
            <a:pPr algn="just"/>
            <a:endParaRPr lang="sr-Latn-CS" noProof="0" dirty="0" smtClean="0"/>
          </a:p>
          <a:p>
            <a:pPr lvl="1" algn="just"/>
            <a:r>
              <a:rPr lang="sr-Latn-CS" b="1" noProof="0" dirty="0" smtClean="0"/>
              <a:t>Pripremljen je nacrt izvještaja o </a:t>
            </a:r>
            <a:r>
              <a:rPr lang="sr-Latn-CS" b="1" noProof="0" dirty="0" err="1" smtClean="0"/>
              <a:t>MTR</a:t>
            </a:r>
            <a:r>
              <a:rPr lang="sr-Latn-CS" b="1" noProof="0" dirty="0" smtClean="0"/>
              <a:t> koji sumira rezultate, </a:t>
            </a:r>
            <a:r>
              <a:rPr lang="sr-Latn-CS" noProof="0" dirty="0" smtClean="0"/>
              <a:t>uključujući pregled napretka u vezi 15 aktivnosti iz strategije i analizu dostupnih polaznih podataka i podataka o učinku za 25 indikatora učinka. </a:t>
            </a:r>
          </a:p>
          <a:p>
            <a:endParaRPr lang="sr-Latn-C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477000" y="6356350"/>
            <a:ext cx="22098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9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"/>
            <a:ext cx="80772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r-Latn-CS" sz="1600" b="1" noProof="0" dirty="0" smtClean="0">
                <a:solidFill>
                  <a:schemeClr val="tx1"/>
                </a:solidFill>
              </a:rPr>
              <a:t>PREISPITIVANJE STRATEGIJE I OKVIR REZULTATA</a:t>
            </a:r>
          </a:p>
          <a:p>
            <a:pPr algn="just"/>
            <a:endParaRPr lang="sr-Latn-CS" sz="700" b="1" noProof="0" dirty="0" smtClean="0">
              <a:solidFill>
                <a:srgbClr val="C00000"/>
              </a:solidFill>
            </a:endParaRPr>
          </a:p>
          <a:p>
            <a:pPr algn="just"/>
            <a:r>
              <a:rPr lang="sr-Latn-CS" sz="1600" b="1" noProof="0" dirty="0" smtClean="0">
                <a:solidFill>
                  <a:srgbClr val="C00000"/>
                </a:solidFill>
              </a:rPr>
              <a:t>CILJ: </a:t>
            </a:r>
            <a:r>
              <a:rPr lang="sr-Latn-CS" sz="1600" noProof="0" dirty="0" smtClean="0">
                <a:solidFill>
                  <a:schemeClr val="tx1"/>
                </a:solidFill>
              </a:rPr>
              <a:t>Vlade članice PEMPAL-a iz Evrope i SREDNJE Azije na efikasniji i djelotvorniji način koriste javna sredstva zahvaljujući primjeni novih praksi </a:t>
            </a:r>
            <a:r>
              <a:rPr lang="sr-Latn-CS" sz="1600" noProof="0" dirty="0" err="1" smtClean="0">
                <a:solidFill>
                  <a:schemeClr val="tx1"/>
                </a:solidFill>
              </a:rPr>
              <a:t>PFM</a:t>
            </a:r>
            <a:r>
              <a:rPr lang="sr-Latn-CS" sz="1600" noProof="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sr-Latn-CS" sz="1600" b="1" noProof="0" dirty="0" smtClean="0">
                <a:solidFill>
                  <a:srgbClr val="C00000"/>
                </a:solidFill>
              </a:rPr>
              <a:t>ISHOD: </a:t>
            </a:r>
            <a:r>
              <a:rPr lang="sr-Latn-CS" sz="1600" noProof="0" dirty="0" smtClean="0">
                <a:solidFill>
                  <a:schemeClr val="tx1"/>
                </a:solidFill>
              </a:rPr>
              <a:t>Održiva, profesionalna platforma za upravljanje javnim finansijama, preko koje se pojedinačni članovi </a:t>
            </a:r>
            <a:r>
              <a:rPr lang="sr-Latn-CS" sz="1600" noProof="0" dirty="0" err="1" smtClean="0">
                <a:solidFill>
                  <a:schemeClr val="tx1"/>
                </a:solidFill>
              </a:rPr>
              <a:t>umrežavaju</a:t>
            </a:r>
            <a:r>
              <a:rPr lang="sr-Latn-CS" sz="1600" noProof="0" dirty="0" smtClean="0">
                <a:solidFill>
                  <a:schemeClr val="tx1"/>
                </a:solidFill>
              </a:rPr>
              <a:t> kako bi ojačali svoje kapacitete i koja im omogućava da razmjenjuju znanja i vrše upoređivanje između zemalja. </a:t>
            </a:r>
            <a:endParaRPr lang="sr-Latn-CS" sz="1600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03318992"/>
              </p:ext>
            </p:extLst>
          </p:nvPr>
        </p:nvGraphicFramePr>
        <p:xfrm>
          <a:off x="533400" y="1828800"/>
          <a:ext cx="7772400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56260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sr-Latn-CS" sz="7200" b="1" i="1" noProof="0" dirty="0" smtClean="0"/>
              <a:t>Cilj/uticaj</a:t>
            </a:r>
            <a:r>
              <a:rPr lang="sr-Latn-CS" sz="7200" i="1" noProof="0" dirty="0" smtClean="0"/>
              <a:t>: Vlade članice PEMPAL-a iz Evrope i srednje Azije na efikasniji i djelotvorniji način koriste javna sredstva zahvaljujući primjeni novih praksi </a:t>
            </a:r>
            <a:r>
              <a:rPr lang="sr-Latn-CS" sz="7200" i="1" noProof="0" dirty="0" err="1" smtClean="0"/>
              <a:t>PFM</a:t>
            </a:r>
            <a:endParaRPr lang="sr-Latn-CS" sz="7200" i="1" noProof="0" dirty="0" smtClean="0"/>
          </a:p>
          <a:p>
            <a:pPr algn="just">
              <a:lnSpc>
                <a:spcPct val="90000"/>
              </a:lnSpc>
            </a:pPr>
            <a:endParaRPr lang="sr-Latn-CS" sz="5000" i="1" noProof="0" dirty="0" smtClean="0"/>
          </a:p>
          <a:p>
            <a:pPr algn="just">
              <a:lnSpc>
                <a:spcPct val="90000"/>
              </a:lnSpc>
            </a:pPr>
            <a:endParaRPr lang="sr-Latn-CS" sz="5000" i="1" noProof="0" dirty="0" smtClean="0"/>
          </a:p>
          <a:p>
            <a:pPr algn="just">
              <a:lnSpc>
                <a:spcPct val="90000"/>
              </a:lnSpc>
            </a:pPr>
            <a:endParaRPr lang="sr-Latn-CS" sz="5000" i="1" noProof="0" dirty="0" smtClean="0"/>
          </a:p>
          <a:p>
            <a:pPr marL="457200" lvl="1" indent="0" algn="just">
              <a:buNone/>
            </a:pPr>
            <a:endParaRPr lang="sr-Latn-CS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57200" lvl="1" indent="0" algn="just">
              <a:buNone/>
            </a:pPr>
            <a:endParaRPr lang="sr-Latn-CS" sz="4200" noProof="0" dirty="0" smtClean="0"/>
          </a:p>
          <a:p>
            <a:pPr marL="457200" lvl="1" indent="0" algn="just">
              <a:buNone/>
            </a:pPr>
            <a:endParaRPr lang="sr-Latn-CS" sz="4200" noProof="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sr-Latn-CS" sz="5500" b="1" noProof="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sr-Latn-CS" sz="6400" b="1" noProof="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r-Latn-CS" sz="7200" b="1" noProof="0" dirty="0" smtClean="0"/>
              <a:t>6 zemalja </a:t>
            </a:r>
            <a:r>
              <a:rPr lang="sr-Latn-CS" sz="7200" b="1" noProof="0" dirty="0" err="1" smtClean="0"/>
              <a:t>BCOP</a:t>
            </a:r>
            <a:r>
              <a:rPr lang="sr-Latn-CS" sz="7200" b="1" noProof="0" dirty="0" smtClean="0"/>
              <a:t>, 12 zemalja </a:t>
            </a:r>
            <a:r>
              <a:rPr lang="sr-Latn-CS" sz="7200" b="1" noProof="0" dirty="0" err="1" smtClean="0"/>
              <a:t>TCOP</a:t>
            </a:r>
            <a:r>
              <a:rPr lang="sr-Latn-CS" sz="7200" b="1" noProof="0" dirty="0" smtClean="0"/>
              <a:t> i 17 zemalja </a:t>
            </a:r>
            <a:r>
              <a:rPr lang="sr-Latn-CS" sz="7200" b="1" noProof="0" dirty="0" err="1" smtClean="0"/>
              <a:t>IACOP</a:t>
            </a:r>
            <a:r>
              <a:rPr lang="sr-Latn-CS" sz="7200" b="1" noProof="0" dirty="0" smtClean="0"/>
              <a:t> pokazuju pozitivan uticaj </a:t>
            </a:r>
            <a:r>
              <a:rPr lang="sr-Latn-CS" sz="7200" noProof="0" dirty="0" smtClean="0"/>
              <a:t>(pogledati prezentacije zajednica prakse radi primjera).</a:t>
            </a:r>
          </a:p>
          <a:p>
            <a:pPr marL="457200" lvl="1" indent="0" algn="just">
              <a:buNone/>
            </a:pPr>
            <a:endParaRPr lang="sr-Latn-CS" sz="5500" noProof="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r-Latn-CS" sz="6600" noProof="0" dirty="0" smtClean="0">
                <a:solidFill>
                  <a:srgbClr val="FF0000"/>
                </a:solidFill>
              </a:rPr>
              <a:t>Indikatori za </a:t>
            </a:r>
            <a:r>
              <a:rPr lang="sr-Latn-CS" sz="6600" noProof="0" dirty="0" err="1" smtClean="0">
                <a:solidFill>
                  <a:srgbClr val="FF0000"/>
                </a:solidFill>
              </a:rPr>
              <a:t>PFM</a:t>
            </a:r>
            <a:r>
              <a:rPr lang="sr-Latn-CS" sz="6600" noProof="0" dirty="0" smtClean="0">
                <a:solidFill>
                  <a:srgbClr val="FF0000"/>
                </a:solidFill>
              </a:rPr>
              <a:t> nisu sveobuhvatni ili nisu ažurirani u cijelom regionu</a:t>
            </a:r>
            <a:r>
              <a:rPr lang="sr-Latn-CS" sz="6600" noProof="0" dirty="0" smtClean="0"/>
              <a:t>, ali </a:t>
            </a:r>
            <a:r>
              <a:rPr lang="sr-Latn-CS" sz="6600" b="1" noProof="0" dirty="0" smtClean="0"/>
              <a:t>postoje dokazi o tome da se redovno koriste ankete za ocjenjivanje napredovanja reformi, a priče o uspjesima pokazuju pozitivan uticaj PEMPAL-a.</a:t>
            </a:r>
          </a:p>
          <a:p>
            <a:pPr lvl="1" algn="just">
              <a:buNone/>
            </a:pPr>
            <a:endParaRPr lang="sr-Latn-CS" sz="4400" b="1" noProof="0" dirty="0" smtClean="0"/>
          </a:p>
          <a:p>
            <a:pPr lvl="2" algn="just"/>
            <a:r>
              <a:rPr lang="sr-Latn-CS" sz="7200" b="1" noProof="0" dirty="0" smtClean="0">
                <a:solidFill>
                  <a:srgbClr val="00B050"/>
                </a:solidFill>
              </a:rPr>
              <a:t>Potreban je </a:t>
            </a:r>
            <a:r>
              <a:rPr lang="sr-Latn-CS" sz="7200" b="1" noProof="0" dirty="0" err="1" smtClean="0">
                <a:solidFill>
                  <a:srgbClr val="00B050"/>
                </a:solidFill>
              </a:rPr>
              <a:t>sistematičniji</a:t>
            </a:r>
            <a:r>
              <a:rPr lang="sr-Latn-CS" sz="7200" b="1" noProof="0" dirty="0" smtClean="0">
                <a:solidFill>
                  <a:srgbClr val="00B050"/>
                </a:solidFill>
              </a:rPr>
              <a:t> pristup u dokumentovanju priča o uspjesima</a:t>
            </a:r>
          </a:p>
          <a:p>
            <a:pPr lvl="2" algn="just"/>
            <a:endParaRPr lang="sr-Latn-CS" sz="4400" b="1" noProof="0" dirty="0" smtClean="0">
              <a:solidFill>
                <a:srgbClr val="00B050"/>
              </a:solidFill>
            </a:endParaRPr>
          </a:p>
          <a:p>
            <a:pPr lvl="2" algn="just"/>
            <a:r>
              <a:rPr lang="sr-Latn-CS" sz="7200" b="1" noProof="0" dirty="0" smtClean="0">
                <a:solidFill>
                  <a:srgbClr val="00B050"/>
                </a:solidFill>
              </a:rPr>
              <a:t>Rezultati ankete o </a:t>
            </a:r>
            <a:r>
              <a:rPr lang="sr-Latn-CS" sz="7200" b="1" noProof="0" dirty="0" err="1" smtClean="0">
                <a:solidFill>
                  <a:srgbClr val="00B050"/>
                </a:solidFill>
              </a:rPr>
              <a:t>MTR</a:t>
            </a:r>
            <a:r>
              <a:rPr lang="sr-Latn-CS" sz="7200" b="1" noProof="0" dirty="0" smtClean="0">
                <a:solidFill>
                  <a:srgbClr val="00B050"/>
                </a:solidFill>
              </a:rPr>
              <a:t> ukazuju na daljnje mogućnosti da se članovima olakša da prenesu stečeno znanje u izmenjene prakse u svom radnom okruženju. </a:t>
            </a:r>
          </a:p>
          <a:p>
            <a:pPr lvl="2" algn="just">
              <a:buNone/>
            </a:pPr>
            <a:endParaRPr lang="sr-Latn-CS" sz="4000" noProof="0" dirty="0" smtClean="0">
              <a:solidFill>
                <a:srgbClr val="00B050"/>
              </a:solidFill>
            </a:endParaRPr>
          </a:p>
          <a:p>
            <a:pPr lvl="2" algn="just"/>
            <a:r>
              <a:rPr lang="sr-Latn-CS" sz="7200" noProof="0" dirty="0" err="1" smtClean="0">
                <a:solidFill>
                  <a:srgbClr val="00B050"/>
                </a:solidFill>
              </a:rPr>
              <a:t>MF</a:t>
            </a:r>
            <a:r>
              <a:rPr lang="sr-Latn-CS" sz="7200" noProof="0" dirty="0" smtClean="0">
                <a:solidFill>
                  <a:srgbClr val="00B050"/>
                </a:solidFill>
              </a:rPr>
              <a:t> Ruske Federacije predlaže da se </a:t>
            </a:r>
            <a:r>
              <a:rPr lang="sr-Latn-CS" sz="7200" b="1" noProof="0" dirty="0" smtClean="0">
                <a:solidFill>
                  <a:srgbClr val="00B050"/>
                </a:solidFill>
              </a:rPr>
              <a:t>istraže uslovi koji doprinose razvoju </a:t>
            </a:r>
            <a:r>
              <a:rPr lang="sr-Latn-CS" sz="7200" b="1" noProof="0" dirty="0" err="1" smtClean="0">
                <a:solidFill>
                  <a:srgbClr val="00B050"/>
                </a:solidFill>
              </a:rPr>
              <a:t>PFM</a:t>
            </a:r>
            <a:r>
              <a:rPr lang="sr-Latn-CS" sz="7200" b="1" noProof="0" dirty="0" smtClean="0">
                <a:solidFill>
                  <a:srgbClr val="00B050"/>
                </a:solidFill>
              </a:rPr>
              <a:t> u svakoj od zemalja članica</a:t>
            </a:r>
            <a:r>
              <a:rPr lang="sr-Latn-CS" sz="7200" noProof="0" dirty="0" smtClean="0">
                <a:solidFill>
                  <a:srgbClr val="00B050"/>
                </a:solidFill>
              </a:rPr>
              <a:t>, da bi se bolje razumjelo na koji način PEMPAL može da osnaži reforme. </a:t>
            </a:r>
            <a:endParaRPr lang="sr-Latn-CS" sz="7200" noProof="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2150" y="1828800"/>
            <a:ext cx="79121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x-none" sz="2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Ne uzimajući u obzir metodološke izazove u merenju uticaja Strategije, PEMPAL je ostvario opipljiv uticaj na nivou zemalja članica.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89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sr-Latn-CS" sz="2000" noProof="0" dirty="0" smtClean="0"/>
              <a:t>U </a:t>
            </a:r>
            <a:r>
              <a:rPr lang="sr-Latn-CS" sz="2000" noProof="0" dirty="0" err="1" smtClean="0"/>
              <a:t>IACOP</a:t>
            </a:r>
            <a:r>
              <a:rPr lang="sr-Latn-CS" sz="2000" noProof="0" dirty="0" smtClean="0"/>
              <a:t>, uticaj je ocijenjen kao značajan (iznad 75%) u tri zemlje, visok (45-75%) u tri zemlje, umjeren u pet zemalja (15-45%), a nizak (ispod 15%) u samo jednoj zemlji, a povećanje u stepenu uticaja evidentno je od 2007. do 2011. godine.</a:t>
            </a:r>
            <a:br>
              <a:rPr lang="sr-Latn-CS" sz="2000" noProof="0" dirty="0" smtClean="0"/>
            </a:br>
            <a:r>
              <a:rPr lang="sr-Latn-CS" sz="1600" noProof="0" dirty="0" smtClean="0"/>
              <a:t/>
            </a:r>
            <a:br>
              <a:rPr lang="sr-Latn-CS" sz="1600" noProof="0" dirty="0" smtClean="0"/>
            </a:br>
            <a:endParaRPr lang="sr-Latn-CS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Diagram 2"/>
          <p:cNvPicPr>
            <a:picLocks noGrp="1"/>
          </p:cNvPicPr>
          <p:nvPr>
            <p:ph idx="1"/>
          </p:nvPr>
        </p:nvPicPr>
        <p:blipFill>
          <a:blip r:embed="rId2" cstate="print"/>
          <a:srcRect b="-61"/>
          <a:stretch>
            <a:fillRect/>
          </a:stretch>
        </p:blipFill>
        <p:spPr bwMode="auto">
          <a:xfrm>
            <a:off x="8382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6445281">
            <a:off x="3822459" y="2768494"/>
            <a:ext cx="1140092" cy="64225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r-Latn-C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sr-Latn-C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Albanija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Jermenija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Bjelorusija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Federacija BiH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Država BiH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Bugarska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Hrvatska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Gruzija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Mađarska </a:t>
            </a:r>
            <a:endParaRPr kumimoji="0" lang="sr-Latn-C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Kazahstan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Kirgiska Republika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Moldavija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Crna Gora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Rumunija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Rusija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Srbija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Tadžikistan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Ukrajina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sr-Latn-C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Uzbekistan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867401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Latn-CS" sz="2400" b="1" i="1" noProof="0" dirty="0" smtClean="0"/>
              <a:t>ISHOD</a:t>
            </a:r>
            <a:r>
              <a:rPr lang="sr-Latn-CS" sz="2400" b="1" noProof="0" dirty="0" smtClean="0"/>
              <a:t>: </a:t>
            </a:r>
            <a:r>
              <a:rPr lang="sr-Latn-CS" sz="2400" i="1" noProof="0" dirty="0" smtClean="0"/>
              <a:t>Održiva, profesionalna platforma za upravljanje javnim finansijama, preko koje se pojedinačni članovi </a:t>
            </a:r>
            <a:r>
              <a:rPr lang="sr-Latn-CS" sz="2400" i="1" noProof="0" dirty="0" err="1" smtClean="0"/>
              <a:t>umrežavaju</a:t>
            </a:r>
            <a:r>
              <a:rPr lang="sr-Latn-CS" sz="2400" i="1" noProof="0" dirty="0" smtClean="0"/>
              <a:t> kako bi ojačali svoje kapacitete i koja im omogućava da razmjenjuju znanja i vrše upoređivanje između zemalja </a:t>
            </a:r>
            <a:r>
              <a:rPr lang="sr-Latn-CS" i="1" noProof="0" dirty="0" smtClean="0"/>
              <a:t> </a:t>
            </a:r>
            <a:endParaRPr lang="sr-Latn-CS" sz="3000" i="1" noProof="0" dirty="0" smtClean="0"/>
          </a:p>
          <a:p>
            <a:pPr marL="457200" lvl="1" indent="0" algn="just">
              <a:buNone/>
            </a:pPr>
            <a:endParaRPr lang="sr-Latn-CS" sz="26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marL="457200" lvl="1" indent="0" algn="just">
              <a:buNone/>
            </a:pPr>
            <a:endParaRPr lang="sr-Latn-CS" sz="2600" b="1" noProof="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lvl="2" algn="just"/>
            <a:endParaRPr lang="sr-Latn-CS" b="1" noProof="0" dirty="0" smtClean="0">
              <a:cs typeface="Aharoni" pitchFamily="2" charset="-79"/>
            </a:endParaRPr>
          </a:p>
          <a:p>
            <a:pPr lvl="2" algn="just"/>
            <a:endParaRPr lang="sr-Latn-CS" b="1" noProof="0" dirty="0" smtClean="0">
              <a:cs typeface="Aharoni" pitchFamily="2" charset="-79"/>
            </a:endParaRPr>
          </a:p>
          <a:p>
            <a:pPr lvl="2" algn="just"/>
            <a:r>
              <a:rPr lang="sr-Latn-CS" b="1" noProof="0" dirty="0" smtClean="0">
                <a:cs typeface="Aharoni" pitchFamily="2" charset="-79"/>
              </a:rPr>
              <a:t>Ocjene zadovoljstva dobijene iz anketa sprovedenih nakon događaja su stalno bile na visokom nivou, </a:t>
            </a:r>
            <a:r>
              <a:rPr lang="sr-Latn-CS" noProof="0" dirty="0" smtClean="0">
                <a:cs typeface="Aharoni" pitchFamily="2" charset="-79"/>
              </a:rPr>
              <a:t>i kretale su se od 4,3 do najviše ocjene 5,0 u FG12, FG13 i FG14.</a:t>
            </a:r>
          </a:p>
          <a:p>
            <a:pPr lvl="2" algn="just"/>
            <a:endParaRPr lang="sr-Latn-CS" noProof="0" dirty="0" smtClean="0">
              <a:cs typeface="Aharoni" pitchFamily="2" charset="-79"/>
            </a:endParaRPr>
          </a:p>
          <a:p>
            <a:pPr lvl="2" algn="just"/>
            <a:r>
              <a:rPr lang="sr-Latn-CS" b="1" noProof="0" dirty="0" smtClean="0">
                <a:cs typeface="Aharoni" pitchFamily="2" charset="-79"/>
              </a:rPr>
              <a:t>Mogućnosti koje pruža PEMPAL su visoko ocijenjene. </a:t>
            </a:r>
            <a:r>
              <a:rPr lang="sr-Latn-CS" noProof="0" dirty="0" smtClean="0">
                <a:cs typeface="Aharoni" pitchFamily="2" charset="-79"/>
              </a:rPr>
              <a:t>Ispitanici iz ankete o </a:t>
            </a:r>
            <a:r>
              <a:rPr lang="sr-Latn-CS" noProof="0" dirty="0" err="1" smtClean="0">
                <a:cs typeface="Aharoni" pitchFamily="2" charset="-79"/>
              </a:rPr>
              <a:t>MTR</a:t>
            </a:r>
            <a:r>
              <a:rPr lang="sr-Latn-CS" noProof="0" dirty="0" smtClean="0">
                <a:cs typeface="Aharoni" pitchFamily="2" charset="-79"/>
              </a:rPr>
              <a:t> dali su pozitivnu povratnu informaciju (4,4-4,6/5,0) u vezi sa mogućnostima za: izgradnju odnosa sa kolegama iz regiona; kreiranje baze znanja u stručnim oblastima; prenošenje znanja stečenog na događajima zajednica prakse u okviru svojih organizacija. </a:t>
            </a:r>
          </a:p>
          <a:p>
            <a:pPr lvl="2" algn="just"/>
            <a:endParaRPr lang="sr-Latn-CS" sz="2600" noProof="0" dirty="0" smtClean="0"/>
          </a:p>
          <a:p>
            <a:pPr lvl="2" algn="just"/>
            <a:r>
              <a:rPr lang="sr-Latn-CS" b="1" noProof="0" dirty="0" smtClean="0">
                <a:solidFill>
                  <a:srgbClr val="FF0000"/>
                </a:solidFill>
                <a:cs typeface="Aharoni" pitchFamily="2" charset="-79"/>
              </a:rPr>
              <a:t>Održivost i nakon tekućeg perioda pokrivenog Strategijom je pitanje za razmatranje </a:t>
            </a:r>
          </a:p>
          <a:p>
            <a:pPr lvl="3" algn="just"/>
            <a:r>
              <a:rPr lang="sr-Latn-CS" sz="2300" noProof="0" dirty="0" smtClean="0">
                <a:solidFill>
                  <a:srgbClr val="00B050"/>
                </a:solidFill>
                <a:cs typeface="Aharoni" pitchFamily="2" charset="-79"/>
              </a:rPr>
              <a:t>Pristupi za ublažavanje povezanih rizika treba da se razmatraju u okviru konteksta predstojećih diskusija o budućnosti PEMPAL-a.</a:t>
            </a:r>
            <a:endParaRPr lang="sr-Latn-CS" sz="2300" noProof="0" dirty="0">
              <a:solidFill>
                <a:srgbClr val="00B050"/>
              </a:solidFill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905000"/>
            <a:ext cx="8153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Na nivou ishoda Strategije primijećen je dobar napredak, uz dokaze postojanja novog i unapređenog znanja u praksama vezanim za </a:t>
            </a:r>
            <a:r>
              <a:rPr lang="sr-Latn-CS" sz="2000" b="1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PFM</a:t>
            </a:r>
            <a:r>
              <a:rPr lang="sr-Latn-CS" sz="20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, kao i stalnog povećanja visokog nivoa zadovoljstva. </a:t>
            </a:r>
            <a:endParaRPr lang="sr-Latn-CS" sz="2000" b="1" dirty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68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65282"/>
              </p:ext>
            </p:extLst>
          </p:nvPr>
        </p:nvGraphicFramePr>
        <p:xfrm>
          <a:off x="609600" y="2590800"/>
          <a:ext cx="2514600" cy="186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98925721"/>
              </p:ext>
            </p:extLst>
          </p:nvPr>
        </p:nvGraphicFramePr>
        <p:xfrm>
          <a:off x="3276600" y="2576578"/>
          <a:ext cx="3048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143000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200" b="1" dirty="0" smtClean="0">
                <a:cs typeface="Aharoni" pitchFamily="2" charset="-79"/>
              </a:rPr>
              <a:t>Povratna informacija iz anketa sprovedenih nakon događaja ostaje pozitivna i </a:t>
            </a:r>
            <a:r>
              <a:rPr lang="x-none" sz="2200" smtClean="0">
                <a:cs typeface="Aharoni" pitchFamily="2" charset="-79"/>
              </a:rPr>
              <a:t>pokazuje unapređ</a:t>
            </a:r>
            <a:r>
              <a:rPr lang="sr-Latn-CS" sz="2200" dirty="0" smtClean="0">
                <a:cs typeface="Aharoni" pitchFamily="2" charset="-79"/>
              </a:rPr>
              <a:t>e</a:t>
            </a:r>
            <a:r>
              <a:rPr lang="x-none" sz="2200" smtClean="0">
                <a:cs typeface="Aharoni" pitchFamily="2" charset="-79"/>
              </a:rPr>
              <a:t>nje </a:t>
            </a:r>
            <a:r>
              <a:rPr lang="x-none" sz="2200" dirty="0" smtClean="0">
                <a:cs typeface="Aharoni" pitchFamily="2" charset="-79"/>
              </a:rPr>
              <a:t>u razmatranom periodu u većini kategorija</a:t>
            </a:r>
            <a:r>
              <a:rPr lang="x-none" sz="2200" smtClean="0">
                <a:cs typeface="Aharoni" pitchFamily="2" charset="-79"/>
              </a:rPr>
              <a:t>. </a:t>
            </a:r>
            <a:endParaRPr lang="en-US" sz="2200" dirty="0">
              <a:cs typeface="Aharoni" pitchFamily="2" charset="-79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90826427"/>
              </p:ext>
            </p:extLst>
          </p:nvPr>
        </p:nvGraphicFramePr>
        <p:xfrm>
          <a:off x="685800" y="4572000"/>
          <a:ext cx="2409825" cy="18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37417842"/>
              </p:ext>
            </p:extLst>
          </p:nvPr>
        </p:nvGraphicFramePr>
        <p:xfrm>
          <a:off x="3810000" y="4562764"/>
          <a:ext cx="2286000" cy="181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11809727"/>
              </p:ext>
            </p:extLst>
          </p:nvPr>
        </p:nvGraphicFramePr>
        <p:xfrm>
          <a:off x="6705600" y="2667000"/>
          <a:ext cx="21336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61812424"/>
              </p:ext>
            </p:extLst>
          </p:nvPr>
        </p:nvGraphicFramePr>
        <p:xfrm>
          <a:off x="6553200" y="4343400"/>
          <a:ext cx="2286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815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sr-Latn-CS" sz="900" i="1" noProof="0" dirty="0" smtClean="0">
              <a:solidFill>
                <a:schemeClr val="tx1"/>
              </a:solidFill>
            </a:endParaRPr>
          </a:p>
          <a:p>
            <a:r>
              <a:rPr lang="sr-Latn-CS" sz="4000" i="1" noProof="0" dirty="0" smtClean="0">
                <a:solidFill>
                  <a:schemeClr val="tx1"/>
                </a:solidFill>
              </a:rPr>
              <a:t>Ciljevi za izlazne rezultate PEMPAL-a</a:t>
            </a:r>
            <a:endParaRPr lang="sr-Latn-CS" sz="4000" i="1" noProof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07402438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16299</TotalTime>
  <Words>2950</Words>
  <Application>Microsoft Office PowerPoint</Application>
  <PresentationFormat>On-screen Show (4:3)</PresentationFormat>
  <Paragraphs>434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Aharoni</vt:lpstr>
      <vt:lpstr>Arial</vt:lpstr>
      <vt:lpstr>Bradley Hand ITC</vt:lpstr>
      <vt:lpstr>Calibri</vt:lpstr>
      <vt:lpstr>Cambria</vt:lpstr>
      <vt:lpstr>Times New Roman</vt:lpstr>
      <vt:lpstr>Wingdings</vt:lpstr>
      <vt:lpstr>Office Theme</vt:lpstr>
      <vt:lpstr>PowerPoint Presentation</vt:lpstr>
      <vt:lpstr>CILJEVI SREDNJOROČNOG PREGLEDA  (MID-TERM REVIEW - MTR)</vt:lpstr>
      <vt:lpstr>DOPRINOSI ZA PREGLED</vt:lpstr>
      <vt:lpstr>PowerPoint Presentation</vt:lpstr>
      <vt:lpstr>PowerPoint Presentation</vt:lpstr>
      <vt:lpstr>U IACOP, uticaj je ocijenjen kao značajan (iznad 75%) u tri zemlje, visok (45-75%) u tri zemlje, umjeren u pet zemalja (15-45%), a nizak (ispod 15%) u samo jednoj zemlji, a povećanje u stepenu uticaja evidentno je od 2007. do 2011. godine.  </vt:lpstr>
      <vt:lpstr>PowerPoint Presentation</vt:lpstr>
      <vt:lpstr>PowerPoint Presentation</vt:lpstr>
      <vt:lpstr>PowerPoint Presentation</vt:lpstr>
      <vt:lpstr>Cilj 1: PRIORITETI PFM VLADA ČLANICA RAZMATRAJU SE U OKVIRU PLATFORME PEMPAL MREŽE</vt:lpstr>
      <vt:lpstr>INTERESOVANJE POKAZANO ZA RAD ZAJEDNICA PRAKSE NA SASTANKU U MOSKVI 2014. GODINE</vt:lpstr>
      <vt:lpstr>PowerPoint Presentation</vt:lpstr>
      <vt:lpstr>Cilj 2: ČLANOVIMA SE STAVLJAJU NA RASPOLAGANJE KVALITETNI RESURSI I USLUGE MREŽE KOJE PODRŽAVAJU RELEVANTNE PRAKSE PFM (1)</vt:lpstr>
      <vt:lpstr>Cilj 2: ČLANOVIMA SE STAVLJAJU NA RASPOLAGANJE KVALITETNI RESURSI I USLUGE MREŽE KOJE PODRŽAVAJU RELEVANTNE PRAKSE PFM (2)</vt:lpstr>
      <vt:lpstr>          Cilj 2: ČLANOVIMA SE STAVLJAJU NA RASPOLAGANJE KVALITETNI RESURSI I USLUGE MREŽE KOJE PODRŽAVAJU RELEVANTNE PRAKSE PFM (3)</vt:lpstr>
      <vt:lpstr>          Cilj 2: ČLANOVIMA SE STAVLJAJU NA RASPOLAGANJE KVALITETNI RESURSI I USLUGE MREŽE KOJE PODRŽAVAJU RELEVANTNE PRAKSE PFM (4)</vt:lpstr>
      <vt:lpstr>Cilj 2: ČLANOVIMA SE STAVLJAJU NA RASPOLAGANJE KVALITETNI RESURSI I USLUGE MREŽE KOJE PODRŽAVAJU RELEVANTNE PRAKSE PFM (5)</vt:lpstr>
      <vt:lpstr>PowerPoint Presentation</vt:lpstr>
      <vt:lpstr> Cilj  3: FINANSIJSKI ODRŽIVA MREŽA STRUČNJAKA ZA UPRAVLJANJE JAVNIM FINANSIJAMA, POSVEĆENIH UNAPREĐENJU PRAKSI PFM, IZGRAĐENA JE I  ODRŽAVA SE (1) </vt:lpstr>
      <vt:lpstr>Cilj 3: FINANSIJSKI ODRŽIVA MREŽA STRUČNJAKA ZA UPRAVLJANJE JAVNIM FINANSIJAMA, POSVEĆENIH UNAPREĐENJU PRAKSI PFM, IZGRAĐENA JE I  ODRŽAVA SE (2)</vt:lpstr>
      <vt:lpstr>Cilj 3: FINANSIJSKI ODRŽIVA MREŽA STRUČNJAKA ZA UPRAVLJANJE JAVNIM FINANSIJAMA, POSVEĆENIH UNAPREĐENJU PRAKSI PFM, IZGRAĐENA JE I  ODRŽAVA SE (3)</vt:lpstr>
      <vt:lpstr>PowerPoint Presentation</vt:lpstr>
      <vt:lpstr>PowerPoint Presentation</vt:lpstr>
      <vt:lpstr>Cilj 4: SVIJEST VLADE I VISOKIH POLITIČKIH KRUGOVA JE POVEĆANA U VEZI SA KORISTIMA I VREDNOSTIMA ANGAŽOVANJA U PEMPAL-U (1)</vt:lpstr>
      <vt:lpstr>Cilj 4: SVIJEST VLADE I VISOKIH POLITIČKIH KRUGOVA JE POVEĆANA U VEZI SA KORISTIMA I VRIJEDNOSTIMA ANGAŽOVANJA U PEMPAL-U (2)</vt:lpstr>
      <vt:lpstr>ZAKLJUČCI</vt:lpstr>
      <vt:lpstr>Predložena prilagođavanja aktivnosti uključenih u Strategiju</vt:lpstr>
      <vt:lpstr>Naredni koraci koji treba da budu izvršeni u toku ovog sastanka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PEMPAL Strategy MTR</dc:title>
  <dc:creator>Deanna Aubrey</dc:creator>
  <cp:keywords>2015 Vienna Cross-COP Executive Meeting</cp:keywords>
  <cp:lastModifiedBy>Ksenia Galantsova</cp:lastModifiedBy>
  <cp:revision>731</cp:revision>
  <cp:lastPrinted>2013-05-24T11:14:55Z</cp:lastPrinted>
  <dcterms:created xsi:type="dcterms:W3CDTF">2012-02-13T09:14:10Z</dcterms:created>
  <dcterms:modified xsi:type="dcterms:W3CDTF">2015-07-20T11:05:21Z</dcterms:modified>
  <cp:category>Mid-Term Review of PEMPAL Strategy 2012-17</cp:category>
</cp:coreProperties>
</file>