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3" r:id="rId2"/>
    <p:sldId id="408" r:id="rId3"/>
    <p:sldId id="409" r:id="rId4"/>
    <p:sldId id="421" r:id="rId5"/>
    <p:sldId id="411" r:id="rId6"/>
    <p:sldId id="440" r:id="rId7"/>
    <p:sldId id="420" r:id="rId8"/>
    <p:sldId id="425" r:id="rId9"/>
    <p:sldId id="415" r:id="rId10"/>
    <p:sldId id="380" r:id="rId11"/>
    <p:sldId id="406" r:id="rId12"/>
    <p:sldId id="416" r:id="rId13"/>
    <p:sldId id="381" r:id="rId14"/>
    <p:sldId id="444" r:id="rId15"/>
    <p:sldId id="428" r:id="rId16"/>
    <p:sldId id="430" r:id="rId17"/>
    <p:sldId id="426" r:id="rId18"/>
    <p:sldId id="417" r:id="rId19"/>
    <p:sldId id="437" r:id="rId20"/>
    <p:sldId id="438" r:id="rId21"/>
    <p:sldId id="441" r:id="rId22"/>
    <p:sldId id="418" r:id="rId23"/>
    <p:sldId id="439" r:id="rId24"/>
    <p:sldId id="388" r:id="rId25"/>
    <p:sldId id="435" r:id="rId26"/>
    <p:sldId id="436" r:id="rId27"/>
    <p:sldId id="442" r:id="rId28"/>
    <p:sldId id="443" r:id="rId29"/>
    <p:sldId id="403" r:id="rId30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7503" autoAdjust="0"/>
    <p:restoredTop sz="67779" autoAdjust="0"/>
  </p:normalViewPr>
  <p:slideViewPr>
    <p:cSldViewPr>
      <p:cViewPr varScale="1">
        <p:scale>
          <a:sx n="79" d="100"/>
          <a:sy n="79" d="100"/>
        </p:scale>
        <p:origin x="24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08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na\Documents\World%20Bank%20PEM%20PAL%20Network\BCOP\South%20Africa%20Study%20Visit\Support%20Graphs%20PEMPAL%20presenta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na\Documents\World%20Bank%20PEM%20PAL%20Network\BCOP\South%20Africa%20Study%20Visit\Support%20Graphs%20PEMPAL%20presentatio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na\Documents\Strategy%20Mid-Term%20Review\GRAPHS%20FOR%20mt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tx2"/>
                </a:solidFill>
                <a:latin typeface="+mj-lt"/>
              </a:rPr>
              <a:t>Общий уровень удовлетворенности мероприятиями растет</a:t>
            </a:r>
            <a:r>
              <a:rPr lang="sl-SI" sz="1200" dirty="0" smtClean="0">
                <a:solidFill>
                  <a:schemeClr val="tx2"/>
                </a:solidFill>
                <a:latin typeface="+mj-lt"/>
              </a:rPr>
              <a:t>...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894770540046130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677658089289599"/>
          <c:y val="0.26373700122927701"/>
          <c:w val="0.68601584996050302"/>
          <c:h val="0.4795860327585639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4.7529411764705856</c:v>
                </c:pt>
                <c:pt idx="1">
                  <c:v>4.8588235294117617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4.3</c:v>
                </c:pt>
                <c:pt idx="1">
                  <c:v>4.5999999999999996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4.5529411764705872</c:v>
                </c:pt>
                <c:pt idx="1">
                  <c:v>4.6588235294117641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89714640"/>
        <c:axId val="489715032"/>
      </c:stockChart>
      <c:catAx>
        <c:axId val="4897146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89715032"/>
        <c:crosses val="autoZero"/>
        <c:auto val="1"/>
        <c:lblAlgn val="ctr"/>
        <c:lblOffset val="100"/>
        <c:noMultiLvlLbl val="0"/>
      </c:catAx>
      <c:valAx>
        <c:axId val="489715032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800" b="0" dirty="0" smtClean="0">
                    <a:solidFill>
                      <a:schemeClr val="tx1"/>
                    </a:solidFill>
                    <a:latin typeface="+mj-lt"/>
                  </a:rPr>
                  <a:t>Шкала от 1 до 5</a:t>
                </a:r>
                <a:endParaRPr lang="en-US" sz="800" b="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3066254692846970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89714640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Кол-во мероприятий </a:t>
            </a:r>
            <a:r>
              <a:rPr lang="ru-RU" sz="1000" dirty="0" err="1" smtClean="0"/>
              <a:t>ПС</a:t>
            </a:r>
            <a:r>
              <a:rPr lang="en-US" sz="1000" dirty="0" smtClean="0"/>
              <a:t> (</a:t>
            </a:r>
            <a:r>
              <a:rPr lang="ru-RU" sz="1000" dirty="0" smtClean="0"/>
              <a:t>включая </a:t>
            </a:r>
            <a:r>
              <a:rPr lang="ru-RU" sz="1000" dirty="0" err="1" smtClean="0"/>
              <a:t>ВК</a:t>
            </a:r>
            <a:r>
              <a:rPr lang="en-US" sz="1000" baseline="0" dirty="0" smtClean="0"/>
              <a:t>)</a:t>
            </a:r>
            <a:r>
              <a:rPr lang="en-US" sz="1000" dirty="0" smtClean="0"/>
              <a:t>  </a:t>
            </a:r>
            <a:endParaRPr lang="en-US" sz="1000" dirty="0"/>
          </a:p>
        </c:rich>
      </c:tx>
      <c:layout>
        <c:manualLayout>
          <c:xMode val="edge"/>
          <c:yMode val="edge"/>
          <c:x val="0.226359534005618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99518810148701E-2"/>
          <c:y val="0.191372191280968"/>
          <c:w val="0.89745603674540697"/>
          <c:h val="0.72711702195762096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'Two Graphs'!$C$9:$C$12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'Two Graphs'!$F$9:$F$12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151488"/>
        <c:axId val="496150312"/>
      </c:barChart>
      <c:catAx>
        <c:axId val="49615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6150312"/>
        <c:crosses val="autoZero"/>
        <c:auto val="1"/>
        <c:lblAlgn val="ctr"/>
        <c:lblOffset val="100"/>
        <c:noMultiLvlLbl val="0"/>
      </c:catAx>
      <c:valAx>
        <c:axId val="496150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6151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Общее кол-во участников в год</a:t>
            </a:r>
            <a:endParaRPr lang="en-US" sz="1050" dirty="0"/>
          </a:p>
        </c:rich>
      </c:tx>
      <c:layout>
        <c:manualLayout>
          <c:xMode val="edge"/>
          <c:yMode val="edge"/>
          <c:x val="0.128872211286089"/>
          <c:y val="2.29050743657043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078916606012498"/>
          <c:y val="0.22551672269036499"/>
          <c:w val="0.65119962945808296"/>
          <c:h val="0.6158732789980200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'Two Graphs'!$D$6</c:f>
              <c:strCache>
                <c:ptCount val="1"/>
                <c:pt idx="0">
                  <c:v>Total Participation (per year)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'Two Graphs'!$C$7:$C$12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'Two Graphs'!$D$7:$D$12</c:f>
              <c:numCache>
                <c:formatCode>General</c:formatCode>
                <c:ptCount val="6"/>
                <c:pt idx="0">
                  <c:v>110</c:v>
                </c:pt>
                <c:pt idx="1">
                  <c:v>140</c:v>
                </c:pt>
                <c:pt idx="2">
                  <c:v>418</c:v>
                </c:pt>
                <c:pt idx="3">
                  <c:v>505</c:v>
                </c:pt>
                <c:pt idx="4">
                  <c:v>600</c:v>
                </c:pt>
                <c:pt idx="5">
                  <c:v>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755384"/>
        <c:axId val="499754208"/>
      </c:barChart>
      <c:catAx>
        <c:axId val="49975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99754208"/>
        <c:crosses val="autoZero"/>
        <c:auto val="1"/>
        <c:lblAlgn val="ctr"/>
        <c:lblOffset val="100"/>
        <c:noMultiLvlLbl val="0"/>
      </c:catAx>
      <c:valAx>
        <c:axId val="499754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Число лиц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9755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Бюджет – план и факт</a:t>
            </a:r>
          </a:p>
          <a:p>
            <a:pPr>
              <a:defRPr/>
            </a:pPr>
            <a:r>
              <a:rPr lang="ru-RU" dirty="0" smtClean="0"/>
              <a:t>тыс. долл.</a:t>
            </a:r>
            <a:r>
              <a:rPr lang="en-US" baseline="0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15033512579220301"/>
          <c:y val="3.2096292246428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'Sheet1 (2)'!$B$3</c:f>
              <c:strCache>
                <c:ptCount val="1"/>
                <c:pt idx="0">
                  <c:v>COP Activities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'Sheet1 (2)'!$C$2:$G$2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'Sheet1 (2)'!$C$3:$G$3</c:f>
              <c:numCache>
                <c:formatCode>General</c:formatCode>
                <c:ptCount val="5"/>
                <c:pt idx="0">
                  <c:v>1350</c:v>
                </c:pt>
                <c:pt idx="1">
                  <c:v>1076</c:v>
                </c:pt>
                <c:pt idx="2">
                  <c:v>1271</c:v>
                </c:pt>
                <c:pt idx="3">
                  <c:v>990</c:v>
                </c:pt>
                <c:pt idx="4">
                  <c:v>990</c:v>
                </c:pt>
              </c:numCache>
            </c:numRef>
          </c:val>
        </c:ser>
        <c:ser>
          <c:idx val="2"/>
          <c:order val="2"/>
          <c:tx>
            <c:strRef>
              <c:f>'Sheet1 (2)'!$B$5</c:f>
              <c:strCache>
                <c:ptCount val="1"/>
                <c:pt idx="0">
                  <c:v>Resource Teams 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'Sheet1 (2)'!$C$2:$G$2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'Sheet1 (2)'!$C$5:$G$5</c:f>
              <c:numCache>
                <c:formatCode>General</c:formatCode>
                <c:ptCount val="5"/>
                <c:pt idx="0">
                  <c:v>440</c:v>
                </c:pt>
                <c:pt idx="1">
                  <c:v>550</c:v>
                </c:pt>
                <c:pt idx="2">
                  <c:v>550</c:v>
                </c:pt>
                <c:pt idx="3">
                  <c:v>470</c:v>
                </c:pt>
                <c:pt idx="4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432248"/>
        <c:axId val="523432640"/>
      </c:areaChart>
      <c:lineChart>
        <c:grouping val="standard"/>
        <c:varyColors val="0"/>
        <c:ser>
          <c:idx val="1"/>
          <c:order val="1"/>
          <c:tx>
            <c:strRef>
              <c:f>'Sheet1 (2)'!$B$4</c:f>
              <c:strCache>
                <c:ptCount val="1"/>
                <c:pt idx="0">
                  <c:v>COP Activities Actuals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'Sheet1 (2)'!$C$2:$G$2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'Sheet1 (2)'!$C$4:$G$4</c:f>
              <c:numCache>
                <c:formatCode>General</c:formatCode>
                <c:ptCount val="5"/>
                <c:pt idx="0">
                  <c:v>983</c:v>
                </c:pt>
                <c:pt idx="1">
                  <c:v>886.3</c:v>
                </c:pt>
                <c:pt idx="2">
                  <c:v>1098.8</c:v>
                </c:pt>
                <c:pt idx="3">
                  <c:v>990</c:v>
                </c:pt>
                <c:pt idx="4">
                  <c:v>990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'Sheet1 (2)'!$B$6</c:f>
              <c:strCache>
                <c:ptCount val="1"/>
                <c:pt idx="0">
                  <c:v>Resource Teams Actuals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'Sheet1 (2)'!$C$2:$G$2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'Sheet1 (2)'!$C$6:$G$6</c:f>
              <c:numCache>
                <c:formatCode>General</c:formatCode>
                <c:ptCount val="5"/>
                <c:pt idx="0">
                  <c:v>530</c:v>
                </c:pt>
                <c:pt idx="1">
                  <c:v>625</c:v>
                </c:pt>
                <c:pt idx="2">
                  <c:v>580</c:v>
                </c:pt>
                <c:pt idx="3">
                  <c:v>470</c:v>
                </c:pt>
                <c:pt idx="4">
                  <c:v>410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432248"/>
        <c:axId val="523432640"/>
      </c:lineChart>
      <c:catAx>
        <c:axId val="5234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32640"/>
        <c:crosses val="autoZero"/>
        <c:auto val="1"/>
        <c:lblAlgn val="ctr"/>
        <c:lblOffset val="100"/>
        <c:noMultiLvlLbl val="0"/>
      </c:catAx>
      <c:valAx>
        <c:axId val="5234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3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ru-RU" sz="1000" baseline="0" dirty="0" smtClean="0">
                <a:solidFill>
                  <a:schemeClr val="tx2"/>
                </a:solidFill>
                <a:latin typeface="+mj-lt"/>
              </a:rPr>
              <a:t>Число участников, впервые посещающих мероприятия </a:t>
            </a:r>
            <a:r>
              <a:rPr lang="en-US" sz="1000" b="1" i="0" u="none" strike="noStrike" kern="1200" baseline="0" dirty="0" err="1" smtClean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PEMPAL</a:t>
            </a:r>
            <a:r>
              <a:rPr lang="ru-RU" sz="1000" b="1" i="0" u="none" strike="noStrike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, растет</a:t>
            </a:r>
            <a:r>
              <a:rPr lang="en-US" sz="1000" baseline="0" dirty="0" smtClean="0">
                <a:solidFill>
                  <a:schemeClr val="tx2"/>
                </a:solidFill>
                <a:latin typeface="+mj-lt"/>
              </a:rPr>
              <a:t>...</a:t>
            </a:r>
            <a:endParaRPr lang="en-US" sz="10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 baseline="0"/>
            </a:pPr>
            <a:endParaRPr lang="en-US" sz="1200" baseline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1933973443193"/>
          <c:y val="4.25531914893617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31977947201001"/>
          <c:y val="0.26232238211602898"/>
          <c:w val="0.754514788790414"/>
          <c:h val="0.5839662936869729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34</c:v>
                </c:pt>
                <c:pt idx="1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67</c:v>
                </c:pt>
                <c:pt idx="1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22</c:v>
                </c:pt>
                <c:pt idx="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557489568"/>
        <c:axId val="557490352"/>
      </c:stockChart>
      <c:catAx>
        <c:axId val="5574895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557490352"/>
        <c:crosses val="autoZero"/>
        <c:auto val="1"/>
        <c:lblAlgn val="ctr"/>
        <c:lblOffset val="100"/>
        <c:noMultiLvlLbl val="0"/>
      </c:catAx>
      <c:valAx>
        <c:axId val="5574903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l-SI" sz="600">
                    <a:latin typeface="+mj-lt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14035080097746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55748956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 baseline="0" dirty="0">
                <a:solidFill>
                  <a:schemeClr val="tx2"/>
                </a:solidFill>
                <a:latin typeface="+mj-lt"/>
              </a:rPr>
              <a:t>... </a:t>
            </a:r>
            <a:r>
              <a:rPr lang="ru-RU" sz="1200" baseline="0" dirty="0" smtClean="0">
                <a:solidFill>
                  <a:schemeClr val="tx2"/>
                </a:solidFill>
                <a:latin typeface="+mj-lt"/>
              </a:rPr>
              <a:t>так как знания  становятся все более применимыми в повседневной работе</a:t>
            </a:r>
            <a:endParaRPr lang="sl-SI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sl-SI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2369793449731829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313085864299"/>
          <c:y val="0.23911492076148699"/>
          <c:w val="0.68601584996050302"/>
          <c:h val="0.4954593175853019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4.2214285714285706</c:v>
                </c:pt>
                <c:pt idx="1">
                  <c:v>4.5705882352941174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4.8</c:v>
                </c:pt>
                <c:pt idx="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3.4</c:v>
                </c:pt>
                <c:pt idx="1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4.0214285714285696</c:v>
                </c:pt>
                <c:pt idx="1">
                  <c:v>4.3705882352941181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89715816"/>
        <c:axId val="489716208"/>
      </c:stockChart>
      <c:catAx>
        <c:axId val="4897158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89716208"/>
        <c:crossesAt val="0"/>
        <c:auto val="1"/>
        <c:lblAlgn val="ctr"/>
        <c:lblOffset val="100"/>
        <c:noMultiLvlLbl val="0"/>
      </c:catAx>
      <c:valAx>
        <c:axId val="489716208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800" b="0" dirty="0" smtClean="0">
                    <a:solidFill>
                      <a:schemeClr val="tx1"/>
                    </a:solidFill>
                    <a:latin typeface="+mj-lt"/>
                  </a:rPr>
                  <a:t>Шкала от 1 до 5</a:t>
                </a:r>
                <a:endParaRPr lang="en-US" sz="800" b="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56410256410258E-2"/>
              <c:y val="0.3066254692846970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8971581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chemeClr val="tx2"/>
                </a:solidFill>
                <a:latin typeface="+mj-lt"/>
              </a:rPr>
              <a:t>Участники высоко ценят возможность учиться на опыте коллег</a:t>
            </a:r>
            <a:r>
              <a:rPr lang="sl-SI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l-SI" sz="1200" baseline="0" dirty="0">
                <a:solidFill>
                  <a:schemeClr val="tx2"/>
                </a:solidFill>
                <a:latin typeface="+mj-lt"/>
              </a:rPr>
              <a:t>...</a:t>
            </a:r>
          </a:p>
          <a:p>
            <a:pPr>
              <a:defRPr sz="1200"/>
            </a:pP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15420329740335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298524577601"/>
          <c:y val="0.26443137645768999"/>
          <c:w val="0.68601584996050302"/>
          <c:h val="0.4795860327585639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4.3999999999999986</c:v>
                </c:pt>
                <c:pt idx="1">
                  <c:v>4.6352941176470583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4.5999999999999996</c:v>
                </c:pt>
                <c:pt idx="1">
                  <c:v>4.8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</c:v>
                </c:pt>
                <c:pt idx="1">
                  <c:v>4.0999999999999996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4.2</c:v>
                </c:pt>
                <c:pt idx="1">
                  <c:v>4.4352941176470599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519995896"/>
        <c:axId val="519996288"/>
      </c:stockChart>
      <c:catAx>
        <c:axId val="51999589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519996288"/>
        <c:crosses val="autoZero"/>
        <c:auto val="1"/>
        <c:lblAlgn val="ctr"/>
        <c:lblOffset val="100"/>
        <c:noMultiLvlLbl val="0"/>
      </c:catAx>
      <c:valAx>
        <c:axId val="519996288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800" b="0" dirty="0" smtClean="0">
                    <a:solidFill>
                      <a:schemeClr val="tx1"/>
                    </a:solidFill>
                    <a:latin typeface="+mj-lt"/>
                  </a:rPr>
                  <a:t>Шкала от 1 до 5</a:t>
                </a:r>
                <a:endParaRPr lang="en-US" sz="800" b="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3066254692846980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51999589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100" dirty="0" smtClean="0">
                <a:solidFill>
                  <a:schemeClr val="tx2"/>
                </a:solidFill>
                <a:latin typeface="+mj-lt"/>
              </a:rPr>
              <a:t>Доклады на мероприятиях становятся все более актуальными и полезными</a:t>
            </a:r>
            <a:r>
              <a:rPr lang="en-US" sz="1100" baseline="0" dirty="0" smtClean="0">
                <a:solidFill>
                  <a:schemeClr val="tx2"/>
                </a:solidFill>
                <a:latin typeface="+mj-lt"/>
              </a:rPr>
              <a:t>..</a:t>
            </a:r>
            <a:endParaRPr lang="en-US" sz="110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15420329740335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298524577601"/>
          <c:y val="0.26443137645768999"/>
          <c:w val="0.68601584996050302"/>
          <c:h val="0.4795860327585639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4.6647058823529397</c:v>
                </c:pt>
                <c:pt idx="1">
                  <c:v>4.788235294117646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</c:v>
                </c:pt>
                <c:pt idx="1">
                  <c:v>4.9000000000000004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4.2</c:v>
                </c:pt>
                <c:pt idx="1">
                  <c:v>4.4000000000000004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4.4647058823529413</c:v>
                </c:pt>
                <c:pt idx="1">
                  <c:v>4.5882352941176467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519997072"/>
        <c:axId val="519997464"/>
      </c:stockChart>
      <c:catAx>
        <c:axId val="5199970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519997464"/>
        <c:crosses val="autoZero"/>
        <c:auto val="1"/>
        <c:lblAlgn val="ctr"/>
        <c:lblOffset val="100"/>
        <c:noMultiLvlLbl val="0"/>
      </c:catAx>
      <c:valAx>
        <c:axId val="519997464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800" b="0" dirty="0" smtClean="0">
                    <a:solidFill>
                      <a:schemeClr val="tx1"/>
                    </a:solidFill>
                    <a:latin typeface="+mj-lt"/>
                  </a:rPr>
                  <a:t>Шкала от 1 до 5</a:t>
                </a:r>
                <a:endParaRPr lang="en-US" sz="800" b="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3066254692846980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519997072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>
                <a:solidFill>
                  <a:schemeClr val="tx2"/>
                </a:solidFill>
                <a:latin typeface="+mj-lt"/>
              </a:rPr>
              <a:t>Качество организации</a:t>
            </a:r>
            <a:endParaRPr lang="en-US" sz="1200" dirty="0"/>
          </a:p>
        </c:rich>
      </c:tx>
      <c:layout>
        <c:manualLayout>
          <c:xMode val="edge"/>
          <c:yMode val="edge"/>
          <c:x val="0.31872422197225397"/>
          <c:y val="2.89855072463768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298524577601"/>
          <c:y val="0.26443137645768999"/>
          <c:w val="0.68601584996050302"/>
          <c:h val="0.4795860327585639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4.7647058823529393</c:v>
                </c:pt>
                <c:pt idx="1">
                  <c:v>4.8882352941176483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4.0999999999999996</c:v>
                </c:pt>
                <c:pt idx="1">
                  <c:v>4.0999999999999996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4.5647058823529401</c:v>
                </c:pt>
                <c:pt idx="1">
                  <c:v>4.6882352941176482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519998248"/>
        <c:axId val="519998640"/>
      </c:stockChart>
      <c:catAx>
        <c:axId val="5199982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519998640"/>
        <c:crosses val="autoZero"/>
        <c:auto val="1"/>
        <c:lblAlgn val="ctr"/>
        <c:lblOffset val="100"/>
        <c:noMultiLvlLbl val="0"/>
      </c:catAx>
      <c:valAx>
        <c:axId val="519998640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800" b="0" dirty="0" smtClean="0">
                    <a:solidFill>
                      <a:schemeClr val="tx1"/>
                    </a:solidFill>
                    <a:latin typeface="+mj-lt"/>
                  </a:rPr>
                  <a:t>Шкала от 1 до 5</a:t>
                </a:r>
                <a:endParaRPr lang="en-US" sz="800" b="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3066254692846980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519998248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aseline="0" dirty="0">
                <a:solidFill>
                  <a:schemeClr val="tx2"/>
                </a:solidFill>
                <a:latin typeface="+mj-lt"/>
              </a:rPr>
              <a:t>... </a:t>
            </a:r>
            <a:r>
              <a:rPr lang="ru-RU" sz="1200" baseline="0" dirty="0" smtClean="0">
                <a:solidFill>
                  <a:schemeClr val="tx2"/>
                </a:solidFill>
                <a:latin typeface="+mj-lt"/>
              </a:rPr>
              <a:t>по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200" baseline="0" dirty="0" smtClean="0">
                <a:solidFill>
                  <a:schemeClr val="tx2"/>
                </a:solidFill>
                <a:latin typeface="+mj-lt"/>
              </a:rPr>
              <a:t>оценке трети участников, качество мероприятий превысило их ожидания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baseline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9126206055229"/>
          <c:y val="6.43678160919539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31977947201101"/>
          <c:y val="0.243931577518328"/>
          <c:w val="0.754514788790414"/>
          <c:h val="0.5839662936869729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29</c:v>
                </c:pt>
                <c:pt idx="1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57</c:v>
                </c:pt>
                <c:pt idx="1">
                  <c:v>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5</c:v>
                </c:pt>
                <c:pt idx="1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23</c:v>
                </c:pt>
                <c:pt idx="1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519999424"/>
        <c:axId val="519999816"/>
      </c:stockChart>
      <c:catAx>
        <c:axId val="5199994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519999816"/>
        <c:crosses val="autoZero"/>
        <c:auto val="1"/>
        <c:lblAlgn val="ctr"/>
        <c:lblOffset val="100"/>
        <c:noMultiLvlLbl val="0"/>
      </c:catAx>
      <c:valAx>
        <c:axId val="5199998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600" dirty="0" smtClean="0">
                    <a:latin typeface="+mj-lt"/>
                  </a:rPr>
                  <a:t>%</a:t>
                </a:r>
                <a:endParaRPr lang="sl-SI" sz="60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1219599963797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51999942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ru-RU" sz="1100" b="1" i="0" u="none" strike="noStrike" kern="1200" baseline="0" dirty="0" smtClean="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rPr>
              <a:t>Посещаемость сайта </a:t>
            </a:r>
            <a:r>
              <a:rPr lang="en-US" sz="1100" b="1" i="0" u="none" strike="noStrike" kern="1200" baseline="0" dirty="0" err="1" smtClean="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rPr>
              <a:t>PEMPAL</a:t>
            </a:r>
            <a:r>
              <a:rPr lang="sl-SI" sz="1100" b="1" i="0" u="none" strike="noStrike" kern="1200" baseline="0" dirty="0" smtClean="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rPr>
              <a:t> </a:t>
            </a:r>
            <a:endParaRPr lang="en-US" sz="1100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9388636586401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938084099320201"/>
          <c:y val="0.15325354330708699"/>
          <c:w val="0.77626771653543603"/>
          <c:h val="0.565361456514771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13.2</c:v>
                </c:pt>
                <c:pt idx="1">
                  <c:v>12.1</c:v>
                </c:pt>
                <c:pt idx="2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Page views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47.4</c:v>
                </c:pt>
                <c:pt idx="1">
                  <c:v>50.1</c:v>
                </c:pt>
                <c:pt idx="2">
                  <c:v>50.1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0002560"/>
        <c:axId val="520002952"/>
      </c:lineChart>
      <c:catAx>
        <c:axId val="5200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0002952"/>
        <c:crosses val="autoZero"/>
        <c:auto val="1"/>
        <c:lblAlgn val="ctr"/>
        <c:lblOffset val="100"/>
        <c:noMultiLvlLbl val="0"/>
      </c:catAx>
      <c:valAx>
        <c:axId val="5200029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/>
                  <a:t>in 000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2.8306291259047201E-2"/>
              <c:y val="2.73039698162730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000256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5238126354537701"/>
          <c:y val="0.80954760576187801"/>
          <c:w val="0.69523703727905395"/>
          <c:h val="9.596420526174399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aseline="0">
          <a:latin typeface="Cambria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/>
                </a:solidFill>
                <a:latin typeface="Cambria" pitchFamily="18" charset="0"/>
              </a:defRPr>
            </a:pPr>
            <a:r>
              <a:rPr lang="ru-RU" sz="1100" baseline="0" dirty="0" smtClean="0">
                <a:solidFill>
                  <a:schemeClr val="tx2"/>
                </a:solidFill>
                <a:latin typeface="Cambria" pitchFamily="18" charset="0"/>
              </a:rPr>
              <a:t>Средний объем расходов на одного участника</a:t>
            </a:r>
            <a:endParaRPr lang="en-GB" sz="1100" baseline="0" dirty="0">
              <a:solidFill>
                <a:schemeClr val="tx2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28761303773198599"/>
          <c:y val="3.696412948381449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15661345084202E-2"/>
          <c:y val="0.15756463084601499"/>
          <c:w val="0.93232037930742495"/>
          <c:h val="0.589860299720598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Net,USD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1840</c:v>
                </c:pt>
                <c:pt idx="1">
                  <c:v>2195</c:v>
                </c:pt>
                <c:pt idx="2">
                  <c:v>1579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Net,EUR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1454</c:v>
                </c:pt>
                <c:pt idx="1">
                  <c:v>1640</c:v>
                </c:pt>
                <c:pt idx="2">
                  <c:v>1185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Gross,USD</c:v>
                </c:pt>
              </c:strCache>
            </c:strRef>
          </c:tx>
          <c:marker>
            <c:symbol val="none"/>
          </c:marker>
          <c:dLbls>
            <c:spPr>
              <a:ln>
                <a:solidFill>
                  <a:schemeClr val="accent4"/>
                </a:solidFill>
              </a:ln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3098</c:v>
                </c:pt>
                <c:pt idx="1">
                  <c:v>3429</c:v>
                </c:pt>
                <c:pt idx="2" formatCode="0">
                  <c:v>2290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Gross,EUR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0172043010752703E-2"/>
                  <c:y val="-4.4460217120748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solidFill>
                  <a:srgbClr val="4F81BD"/>
                </a:solidFill>
              </a:ln>
            </c:spPr>
            <c:txPr>
              <a:bodyPr/>
              <a:lstStyle/>
              <a:p>
                <a:pPr>
                  <a:defRPr sz="700"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2449</c:v>
                </c:pt>
                <c:pt idx="1">
                  <c:v>2585</c:v>
                </c:pt>
                <c:pt idx="2">
                  <c:v>1719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713464"/>
        <c:axId val="557486824"/>
      </c:lineChart>
      <c:catAx>
        <c:axId val="48971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Cambria" pitchFamily="18" charset="0"/>
              </a:defRPr>
            </a:pPr>
            <a:endParaRPr lang="en-US"/>
          </a:p>
        </c:txPr>
        <c:crossAx val="557486824"/>
        <c:crosses val="autoZero"/>
        <c:auto val="1"/>
        <c:lblAlgn val="ctr"/>
        <c:lblOffset val="100"/>
        <c:noMultiLvlLbl val="0"/>
      </c:catAx>
      <c:valAx>
        <c:axId val="5574868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4897134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5850492237958698"/>
          <c:w val="0.95092506985014003"/>
          <c:h val="6.6782044735875595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ru-RU" sz="1100" b="1" i="0" baseline="0" dirty="0" smtClean="0">
                <a:solidFill>
                  <a:schemeClr val="tx2"/>
                </a:solidFill>
                <a:latin typeface="Cambria" pitchFamily="18" charset="0"/>
              </a:rPr>
              <a:t>Структура затрат на проведение мероприятий</a:t>
            </a:r>
            <a:endParaRPr lang="en-GB" sz="1100" b="1" i="0" baseline="0" dirty="0">
              <a:solidFill>
                <a:schemeClr val="tx2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21730928795190901"/>
          <c:y val="4.3922309711286103E-3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47390612318"/>
          <c:y val="0.15660618509642801"/>
          <c:w val="0.84997175353082199"/>
          <c:h val="0.735514960629921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Travel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24.9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Accomm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</c:v>
                </c:pt>
                <c:pt idx="1">
                  <c:v>44</c:v>
                </c:pt>
                <c:pt idx="2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Translation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12.8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Conference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7487608"/>
        <c:axId val="557488000"/>
        <c:axId val="0"/>
      </c:bar3DChart>
      <c:catAx>
        <c:axId val="55748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Cambria" pitchFamily="18" charset="0"/>
              </a:defRPr>
            </a:pPr>
            <a:endParaRPr lang="en-US"/>
          </a:p>
        </c:txPr>
        <c:crossAx val="557488000"/>
        <c:crosses val="autoZero"/>
        <c:auto val="1"/>
        <c:lblAlgn val="ctr"/>
        <c:lblOffset val="100"/>
        <c:noMultiLvlLbl val="0"/>
      </c:catAx>
      <c:valAx>
        <c:axId val="55748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Cambria" pitchFamily="18" charset="0"/>
              </a:defRPr>
            </a:pPr>
            <a:endParaRPr lang="en-US"/>
          </a:p>
        </c:txPr>
        <c:crossAx val="55748760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90526008112622303"/>
          <c:w val="0.99103057900894898"/>
          <c:h val="9.3946707748487998E-2"/>
        </c:manualLayout>
      </c:layout>
      <c:overlay val="0"/>
      <c:txPr>
        <a:bodyPr/>
        <a:lstStyle/>
        <a:p>
          <a:pPr>
            <a:defRPr sz="800" baseline="0"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3D8CE2B0-3145-4971-B6B6-0BC9ABF835E8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</a:rPr>
            <a:t>Задача </a:t>
          </a:r>
          <a:r>
            <a:rPr lang="en-US" sz="1400" b="1" dirty="0" smtClean="0">
              <a:solidFill>
                <a:srgbClr val="C00000"/>
              </a:solidFill>
            </a:rPr>
            <a:t>4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r>
            <a:rPr lang="en-US" sz="1400" dirty="0" smtClean="0"/>
            <a:t> </a:t>
          </a:r>
          <a:r>
            <a:rPr lang="ru-RU" sz="1200" dirty="0" smtClean="0"/>
            <a:t>Повышение уровня информированности лиц, занимающих высшие правительственные и политические должности, о преимуществах и ценности взаимодействия через </a:t>
          </a:r>
          <a:r>
            <a:rPr lang="en-US" sz="1200" dirty="0" err="1" smtClean="0"/>
            <a:t>PEMPAL</a:t>
          </a:r>
          <a:endParaRPr lang="en-US" sz="1200" dirty="0"/>
        </a:p>
      </dgm:t>
    </dgm:pt>
    <dgm:pt modelId="{3E5E9307-394A-41FC-9F0D-45D7D92F4E37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cap="small" baseline="0" dirty="0" smtClean="0"/>
            <a:t>Воздействие</a:t>
          </a:r>
          <a:endParaRPr lang="en-US" sz="1800" b="1" cap="small" baseline="0" dirty="0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4ABCDCE8-C60E-42FE-A985-622F03703AE9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</a:rPr>
            <a:t>Задача </a:t>
          </a:r>
          <a:r>
            <a:rPr lang="en-US" sz="1400" b="1" dirty="0" smtClean="0">
              <a:solidFill>
                <a:srgbClr val="C00000"/>
              </a:solidFill>
            </a:rPr>
            <a:t>2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r>
            <a:rPr lang="bs-Latn-BA" sz="1400" b="0" dirty="0" smtClean="0"/>
            <a:t> </a:t>
          </a:r>
          <a:r>
            <a:rPr lang="ru-RU" sz="1400" dirty="0" smtClean="0"/>
            <a:t>Предоставление членам </a:t>
          </a:r>
          <a:r>
            <a:rPr lang="en-US" sz="1400" dirty="0" err="1" smtClean="0"/>
            <a:t>PEMPAL</a:t>
          </a:r>
          <a:r>
            <a:rPr lang="en-US" sz="1400" dirty="0" smtClean="0"/>
            <a:t> </a:t>
          </a:r>
          <a:r>
            <a:rPr lang="ru-RU" sz="1400" dirty="0" smtClean="0"/>
            <a:t>высококачественных ресурсов и сетевых услуг, поддерживающих соответствующую практику </a:t>
          </a:r>
          <a:r>
            <a:rPr lang="ru-RU" sz="1400" dirty="0" err="1" smtClean="0"/>
            <a:t>УГФ</a:t>
          </a:r>
          <a:endParaRPr lang="en-US" sz="1400" b="0" dirty="0"/>
        </a:p>
      </dgm:t>
    </dgm:pt>
    <dgm:pt modelId="{5E20366B-AE5E-4A64-9104-8C4A032910D5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</a:rPr>
            <a:t>Задача </a:t>
          </a:r>
          <a:r>
            <a:rPr lang="en-US" sz="1400" b="1" dirty="0" smtClean="0">
              <a:solidFill>
                <a:srgbClr val="C00000"/>
              </a:solidFill>
            </a:rPr>
            <a:t>3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r>
            <a:rPr lang="bs-Latn-BA" sz="1400" b="0" dirty="0" smtClean="0"/>
            <a:t> </a:t>
          </a:r>
          <a:r>
            <a:rPr lang="ru-RU" sz="1400" b="0" dirty="0" smtClean="0"/>
            <a:t>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</a:t>
          </a:r>
          <a:r>
            <a:rPr lang="ru-RU" sz="1400" b="0" dirty="0" err="1" smtClean="0"/>
            <a:t>УГФ</a:t>
          </a:r>
          <a:r>
            <a:rPr lang="ru-RU" sz="1400" b="0" dirty="0" smtClean="0"/>
            <a:t> </a:t>
          </a:r>
          <a:endParaRPr lang="en-US" sz="14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1" cap="small" baseline="0" dirty="0" smtClean="0"/>
            <a:t>Качество</a:t>
          </a:r>
          <a:endParaRPr lang="en-US" sz="1800" b="1" cap="small" baseline="0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04470E66-0AB9-491B-B2D5-EFF256E91F68}" type="sibTrans" cxnId="{932FF725-535F-4B65-85F5-B7A896A293AC}">
      <dgm:prSet/>
      <dgm:spPr/>
      <dgm:t>
        <a:bodyPr/>
        <a:lstStyle/>
        <a:p>
          <a:endParaRPr lang="en-US"/>
        </a:p>
      </dgm:t>
    </dgm:pt>
    <dgm:pt modelId="{348D600B-91CE-438F-842F-55E7BFC2C746}" type="parTrans" cxnId="{932FF725-535F-4B65-85F5-B7A896A293AC}">
      <dgm:prSet/>
      <dgm:spPr/>
      <dgm:t>
        <a:bodyPr/>
        <a:lstStyle/>
        <a:p>
          <a:endParaRPr lang="en-US"/>
        </a:p>
      </dgm:t>
    </dgm:pt>
    <dgm:pt modelId="{B1B66CA7-3413-40F8-BA96-7ECBC55E0C09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C00000"/>
              </a:solidFill>
            </a:rPr>
            <a:t>Задача </a:t>
          </a:r>
          <a:r>
            <a:rPr lang="en-US" sz="1400" b="1" dirty="0" smtClean="0">
              <a:solidFill>
                <a:srgbClr val="C00000"/>
              </a:solidFill>
            </a:rPr>
            <a:t>1</a:t>
          </a:r>
          <a:r>
            <a:rPr lang="ru-RU" sz="1400" b="1" dirty="0" smtClean="0">
              <a:solidFill>
                <a:srgbClr val="C00000"/>
              </a:solidFill>
            </a:rPr>
            <a:t>. </a:t>
          </a:r>
          <a:r>
            <a:rPr lang="ru-RU" sz="1400" dirty="0" smtClean="0"/>
            <a:t>Рассмотрение приоритетных задач правительств стран-членов в области </a:t>
          </a:r>
          <a:r>
            <a:rPr lang="ru-RU" sz="1400" dirty="0" err="1" smtClean="0"/>
            <a:t>УГФ</a:t>
          </a:r>
          <a:r>
            <a:rPr lang="ru-RU" sz="1400" dirty="0" smtClean="0"/>
            <a:t> в рамках сетевой платформы по управлению государственными финансами</a:t>
          </a:r>
          <a:endParaRPr lang="en-US" sz="1400" dirty="0"/>
        </a:p>
      </dgm:t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ru-RU" sz="1800" b="1" cap="small" baseline="0" dirty="0" smtClean="0"/>
            <a:t>Глубина и актуальность</a:t>
          </a:r>
          <a:endParaRPr lang="en-US" sz="1800" b="1" cap="small" baseline="0" dirty="0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3" custScaleX="231695" custScaleY="146686" custLinFactY="377873" custLinFactNeighborX="-11234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  <dgm:pt modelId="{D77215B8-CA8E-4BD9-9894-57C945721220}" type="pres">
      <dgm:prSet presAssocID="{6230B75E-809D-43E3-82BA-A2BC4137A063}" presName="aNode" presStyleLbl="fgAcc1" presStyleIdx="1" presStyleCnt="3" custScaleX="234783" custScaleY="241902" custLinFactY="8502" custLinFactNeighborX="-127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  <dgm:pt modelId="{8C406122-ADCC-4513-AFA1-0ECDA99643A9}" type="pres">
      <dgm:prSet presAssocID="{3E5E9307-394A-41FC-9F0D-45D7D92F4E37}" presName="aNode" presStyleLbl="fgAcc1" presStyleIdx="2" presStyleCnt="3" custScaleX="235772" custScaleY="122513" custLinFactY="-325052" custLinFactNeighborX="-14288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54D9FA04-2D76-4C8F-A00E-351425E9ACF1}" type="presOf" srcId="{3E5E9307-394A-41FC-9F0D-45D7D92F4E37}" destId="{8C406122-ADCC-4513-AFA1-0ECDA99643A9}" srcOrd="0" destOrd="0" presId="urn:microsoft.com/office/officeart/2005/8/layout/pyramid2"/>
    <dgm:cxn modelId="{CC93BB5B-2775-4C78-892E-AC6A8C077736}" srcId="{F81EB005-E4CC-4982-96FF-E7339FF18516}" destId="{6230B75E-809D-43E3-82BA-A2BC4137A063}" srcOrd="1" destOrd="0" parTransId="{9C42AD0F-4D42-428E-B7E2-F965A8E1B31A}" sibTransId="{0871BD56-5EA1-4474-8579-6D179437C6E8}"/>
    <dgm:cxn modelId="{37AA686A-E294-4ABD-9AF4-575E0A1A93CE}" type="presOf" srcId="{26040911-C236-4419-9D75-552E3D029C6D}" destId="{DC415831-17CC-41B6-830D-12DCBA00840E}" srcOrd="0" destOrd="0" presId="urn:microsoft.com/office/officeart/2005/8/layout/pyramid2"/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88923DFE-CFB8-4564-8436-B8A56830D550}" type="presOf" srcId="{3D8CE2B0-3145-4971-B6B6-0BC9ABF835E8}" destId="{8C406122-ADCC-4513-AFA1-0ECDA99643A9}" srcOrd="0" destOrd="1" presId="urn:microsoft.com/office/officeart/2005/8/layout/pyramid2"/>
    <dgm:cxn modelId="{729543A6-3E56-4674-9E74-129474716CBE}" type="presOf" srcId="{6230B75E-809D-43E3-82BA-A2BC4137A063}" destId="{D77215B8-CA8E-4BD9-9894-57C945721220}" srcOrd="0" destOrd="0" presId="urn:microsoft.com/office/officeart/2005/8/layout/pyramid2"/>
    <dgm:cxn modelId="{932FF725-535F-4B65-85F5-B7A896A293AC}" srcId="{6230B75E-809D-43E3-82BA-A2BC4137A063}" destId="{5E20366B-AE5E-4A64-9104-8C4A032910D5}" srcOrd="0" destOrd="0" parTransId="{348D600B-91CE-438F-842F-55E7BFC2C746}" sibTransId="{04470E66-0AB9-491B-B2D5-EFF256E91F68}"/>
    <dgm:cxn modelId="{96D37894-CC3E-4A47-9347-B79BE27264BB}" type="presOf" srcId="{4ABCDCE8-C60E-42FE-A985-622F03703AE9}" destId="{D77215B8-CA8E-4BD9-9894-57C945721220}" srcOrd="0" destOrd="2" presId="urn:microsoft.com/office/officeart/2005/8/layout/pyramid2"/>
    <dgm:cxn modelId="{02BCF3A3-C698-4FDB-9D9A-8D05E90EAC27}" srcId="{6230B75E-809D-43E3-82BA-A2BC4137A063}" destId="{4ABCDCE8-C60E-42FE-A985-622F03703AE9}" srcOrd="1" destOrd="0" parTransId="{0622AC93-27BE-45B9-9FD0-A28EDE542C2F}" sibTransId="{DC1EB96F-A947-4DED-8321-BCD277F910B3}"/>
    <dgm:cxn modelId="{7A4DD356-4A7F-4821-9824-8A2D4ABD1C77}" type="presOf" srcId="{B1B66CA7-3413-40F8-BA96-7ECBC55E0C09}" destId="{DC415831-17CC-41B6-830D-12DCBA00840E}" srcOrd="0" destOrd="1" presId="urn:microsoft.com/office/officeart/2005/8/layout/pyramid2"/>
    <dgm:cxn modelId="{9B24FF2D-89D7-4193-8CB2-655117DAC209}" type="presOf" srcId="{F81EB005-E4CC-4982-96FF-E7339FF18516}" destId="{3FC5D54D-3FA4-44B6-AC6E-6163E51C4437}" srcOrd="0" destOrd="0" presId="urn:microsoft.com/office/officeart/2005/8/layout/pyramid2"/>
    <dgm:cxn modelId="{59D8A82B-9AC4-4742-BA9A-728FD1E574CB}" type="presOf" srcId="{5E20366B-AE5E-4A64-9104-8C4A032910D5}" destId="{D77215B8-CA8E-4BD9-9894-57C945721220}" srcOrd="0" destOrd="1" presId="urn:microsoft.com/office/officeart/2005/8/layout/pyramid2"/>
    <dgm:cxn modelId="{62E06D3C-AF9D-4DE1-8254-99DE8D064ADE}" srcId="{F81EB005-E4CC-4982-96FF-E7339FF18516}" destId="{3E5E9307-394A-41FC-9F0D-45D7D92F4E37}" srcOrd="2" destOrd="0" parTransId="{2E091FB0-5BED-4A35-AE60-32E4079AF7F2}" sibTransId="{920A1B1C-6892-44A1-93F3-402036AE3697}"/>
    <dgm:cxn modelId="{F86DB9D9-E16A-43D7-B5F4-B2C716B9F3E5}" type="presParOf" srcId="{3FC5D54D-3FA4-44B6-AC6E-6163E51C4437}" destId="{0F1BBC3F-E82A-4544-9BB1-385302DB41E7}" srcOrd="0" destOrd="0" presId="urn:microsoft.com/office/officeart/2005/8/layout/pyramid2"/>
    <dgm:cxn modelId="{ECCC4A6F-FB71-4BDB-B641-E3D4FC04267F}" type="presParOf" srcId="{3FC5D54D-3FA4-44B6-AC6E-6163E51C4437}" destId="{F1D1E40D-4F5C-484C-9F89-645143443D80}" srcOrd="1" destOrd="0" presId="urn:microsoft.com/office/officeart/2005/8/layout/pyramid2"/>
    <dgm:cxn modelId="{1A3DC025-362C-49CA-93FD-F9EB410B40ED}" type="presParOf" srcId="{F1D1E40D-4F5C-484C-9F89-645143443D80}" destId="{DC415831-17CC-41B6-830D-12DCBA00840E}" srcOrd="0" destOrd="0" presId="urn:microsoft.com/office/officeart/2005/8/layout/pyramid2"/>
    <dgm:cxn modelId="{A505DD93-B62D-4826-BABA-964DCEB06C18}" type="presParOf" srcId="{F1D1E40D-4F5C-484C-9F89-645143443D80}" destId="{AE80257C-0F8E-402F-BEC5-B3D9728137C1}" srcOrd="1" destOrd="0" presId="urn:microsoft.com/office/officeart/2005/8/layout/pyramid2"/>
    <dgm:cxn modelId="{BE09C328-EEF6-46EB-871E-104882A3705E}" type="presParOf" srcId="{F1D1E40D-4F5C-484C-9F89-645143443D80}" destId="{D77215B8-CA8E-4BD9-9894-57C945721220}" srcOrd="2" destOrd="0" presId="urn:microsoft.com/office/officeart/2005/8/layout/pyramid2"/>
    <dgm:cxn modelId="{8F894916-25AA-43F4-B9E0-E3445FE49CAC}" type="presParOf" srcId="{F1D1E40D-4F5C-484C-9F89-645143443D80}" destId="{FEB58834-2BBE-4E79-BF37-A8B0F3A504C6}" srcOrd="3" destOrd="0" presId="urn:microsoft.com/office/officeart/2005/8/layout/pyramid2"/>
    <dgm:cxn modelId="{DA6743C7-AA18-4E15-B2C0-95ACBD7CD756}" type="presParOf" srcId="{F1D1E40D-4F5C-484C-9F89-645143443D80}" destId="{8C406122-ADCC-4513-AFA1-0ECDA99643A9}" srcOrd="4" destOrd="0" presId="urn:microsoft.com/office/officeart/2005/8/layout/pyramid2"/>
    <dgm:cxn modelId="{68A415CD-199B-4E94-BF69-7BA93A4B37DB}" type="presParOf" srcId="{F1D1E40D-4F5C-484C-9F89-645143443D80}" destId="{507D41DA-345C-4E76-AE03-031A5F0076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B1B66CA7-3413-40F8-BA96-7ECBC55E0C09}">
      <dgm:prSet custT="1"/>
      <dgm:spPr/>
      <dgm:t>
        <a:bodyPr/>
        <a:lstStyle/>
        <a:p>
          <a:pPr algn="just"/>
          <a:r>
            <a:rPr lang="ru-RU" sz="1600" b="0" dirty="0" smtClean="0">
              <a:solidFill>
                <a:srgbClr val="C00000"/>
              </a:solidFill>
            </a:rPr>
            <a:t>Задача </a:t>
          </a:r>
          <a:r>
            <a:rPr lang="en-US" sz="1600" b="0" dirty="0" smtClean="0">
              <a:solidFill>
                <a:srgbClr val="C00000"/>
              </a:solidFill>
            </a:rPr>
            <a:t>1</a:t>
          </a:r>
          <a:r>
            <a:rPr lang="ru-RU" sz="1600" b="0" dirty="0" smtClean="0">
              <a:solidFill>
                <a:srgbClr val="C00000"/>
              </a:solidFill>
            </a:rPr>
            <a:t>.</a:t>
          </a:r>
          <a:r>
            <a:rPr lang="en-US" sz="1600" b="0" dirty="0" smtClean="0"/>
            <a:t> </a:t>
          </a:r>
          <a:r>
            <a:rPr lang="ru-RU" sz="1600" dirty="0" smtClean="0"/>
            <a:t>Рассмотрение приоритетных задач правительств стран-членов в области </a:t>
          </a:r>
          <a:r>
            <a:rPr lang="ru-RU" sz="1600" dirty="0" err="1" smtClean="0"/>
            <a:t>УГФ</a:t>
          </a:r>
          <a:r>
            <a:rPr lang="ru-RU" sz="1600" dirty="0" smtClean="0"/>
            <a:t> в рамках сетевой платформы по управлению государственными финансами</a:t>
          </a:r>
          <a:endParaRPr lang="en-US" sz="1600" dirty="0"/>
        </a:p>
      </dgm:t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ru-RU" sz="1600" b="1" cap="small" baseline="0" dirty="0" smtClean="0"/>
            <a:t>Глубина и актуальность</a:t>
          </a:r>
          <a:endParaRPr lang="en-US" sz="1600" b="1" cap="small" baseline="0" dirty="0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Y="88605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1" custScaleX="207159" custScaleY="27005" custLinFactY="30212" custLinFactNeighborX="-12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</dgm:ptLst>
  <dgm:cxnLst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2BB1BD5E-8382-47C6-87E0-61E47C01C4E8}" type="presOf" srcId="{F81EB005-E4CC-4982-96FF-E7339FF18516}" destId="{3FC5D54D-3FA4-44B6-AC6E-6163E51C4437}" srcOrd="0" destOrd="0" presId="urn:microsoft.com/office/officeart/2005/8/layout/pyramid2"/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C655244F-B252-4E9B-A883-6B18102F252C}" type="presOf" srcId="{26040911-C236-4419-9D75-552E3D029C6D}" destId="{DC415831-17CC-41B6-830D-12DCBA00840E}" srcOrd="0" destOrd="0" presId="urn:microsoft.com/office/officeart/2005/8/layout/pyramid2"/>
    <dgm:cxn modelId="{3BA7963E-52F6-4571-8891-6A5EE14BBA76}" type="presOf" srcId="{B1B66CA7-3413-40F8-BA96-7ECBC55E0C09}" destId="{DC415831-17CC-41B6-830D-12DCBA00840E}" srcOrd="0" destOrd="1" presId="urn:microsoft.com/office/officeart/2005/8/layout/pyramid2"/>
    <dgm:cxn modelId="{1F7E7EE2-6975-4C34-AC61-6C15BADC1233}" type="presParOf" srcId="{3FC5D54D-3FA4-44B6-AC6E-6163E51C4437}" destId="{0F1BBC3F-E82A-4544-9BB1-385302DB41E7}" srcOrd="0" destOrd="0" presId="urn:microsoft.com/office/officeart/2005/8/layout/pyramid2"/>
    <dgm:cxn modelId="{4CFBB63C-8BF8-461D-9377-881F9CF26B2C}" type="presParOf" srcId="{3FC5D54D-3FA4-44B6-AC6E-6163E51C4437}" destId="{F1D1E40D-4F5C-484C-9F89-645143443D80}" srcOrd="1" destOrd="0" presId="urn:microsoft.com/office/officeart/2005/8/layout/pyramid2"/>
    <dgm:cxn modelId="{9B5D47E2-DDC9-4D4B-9372-A25F9DB1F8D7}" type="presParOf" srcId="{F1D1E40D-4F5C-484C-9F89-645143443D80}" destId="{DC415831-17CC-41B6-830D-12DCBA00840E}" srcOrd="0" destOrd="0" presId="urn:microsoft.com/office/officeart/2005/8/layout/pyramid2"/>
    <dgm:cxn modelId="{F320C263-E07F-4CCD-A5A2-922E3586178E}" type="presParOf" srcId="{F1D1E40D-4F5C-484C-9F89-645143443D80}" destId="{AE80257C-0F8E-402F-BEC5-B3D9728137C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4ABCDCE8-C60E-42FE-A985-622F03703AE9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C00000"/>
              </a:solidFill>
            </a:rPr>
            <a:t>Задача </a:t>
          </a:r>
          <a:r>
            <a:rPr lang="en-US" sz="1800" b="1" dirty="0" smtClean="0">
              <a:solidFill>
                <a:srgbClr val="C00000"/>
              </a:solidFill>
            </a:rPr>
            <a:t>2</a:t>
          </a:r>
          <a:r>
            <a:rPr lang="ru-RU" sz="1800" b="1" dirty="0" smtClean="0">
              <a:solidFill>
                <a:srgbClr val="C00000"/>
              </a:solidFill>
            </a:rPr>
            <a:t>.</a:t>
          </a:r>
          <a:r>
            <a:rPr lang="bs-Latn-BA" sz="1800" b="0" dirty="0" smtClean="0"/>
            <a:t> </a:t>
          </a:r>
          <a:r>
            <a:rPr lang="ru-RU" sz="1800" dirty="0" smtClean="0"/>
            <a:t>Предоставление членам </a:t>
          </a:r>
          <a:r>
            <a:rPr lang="en-US" sz="1800" dirty="0" err="1" smtClean="0"/>
            <a:t>PEMPAL</a:t>
          </a:r>
          <a:r>
            <a:rPr lang="en-US" sz="1800" dirty="0" smtClean="0"/>
            <a:t> </a:t>
          </a:r>
          <a:r>
            <a:rPr lang="ru-RU" sz="1800" dirty="0" smtClean="0"/>
            <a:t>высококачественных ресурсов и сетевых услуг, поддерживающих соответствующую практику </a:t>
          </a:r>
          <a:r>
            <a:rPr lang="ru-RU" sz="1800" dirty="0" err="1" smtClean="0"/>
            <a:t>УГФ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Y="85757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25473" custLinFactY="22325" custLinFactNeighborX="-91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5ADBD2BC-19DF-42D0-A6BE-2A560DDDAF1E}" type="presOf" srcId="{6230B75E-809D-43E3-82BA-A2BC4137A063}" destId="{D77215B8-CA8E-4BD9-9894-57C945721220}" srcOrd="0" destOrd="0" presId="urn:microsoft.com/office/officeart/2005/8/layout/pyramid2"/>
    <dgm:cxn modelId="{39FDFEF4-F8C1-4187-85E7-273D85F7A3C3}" type="presOf" srcId="{4ABCDCE8-C60E-42FE-A985-622F03703AE9}" destId="{D77215B8-CA8E-4BD9-9894-57C945721220}" srcOrd="0" destOrd="1" presId="urn:microsoft.com/office/officeart/2005/8/layout/pyramid2"/>
    <dgm:cxn modelId="{28FB063C-8629-4527-BE12-F415ED8F526B}" type="presOf" srcId="{F81EB005-E4CC-4982-96FF-E7339FF18516}" destId="{3FC5D54D-3FA4-44B6-AC6E-6163E51C4437}" srcOrd="0" destOrd="0" presId="urn:microsoft.com/office/officeart/2005/8/layout/pyramid2"/>
    <dgm:cxn modelId="{FCB0B29D-B796-4D69-A228-0EF196B54A8E}" type="presParOf" srcId="{3FC5D54D-3FA4-44B6-AC6E-6163E51C4437}" destId="{0F1BBC3F-E82A-4544-9BB1-385302DB41E7}" srcOrd="0" destOrd="0" presId="urn:microsoft.com/office/officeart/2005/8/layout/pyramid2"/>
    <dgm:cxn modelId="{2B823C4E-C57A-44B1-BC90-C05E549145D7}" type="presParOf" srcId="{3FC5D54D-3FA4-44B6-AC6E-6163E51C4437}" destId="{F1D1E40D-4F5C-484C-9F89-645143443D80}" srcOrd="1" destOrd="0" presId="urn:microsoft.com/office/officeart/2005/8/layout/pyramid2"/>
    <dgm:cxn modelId="{C2EC2661-6111-4427-A95F-487229DCB06F}" type="presParOf" srcId="{F1D1E40D-4F5C-484C-9F89-645143443D80}" destId="{D77215B8-CA8E-4BD9-9894-57C945721220}" srcOrd="0" destOrd="0" presId="urn:microsoft.com/office/officeart/2005/8/layout/pyramid2"/>
    <dgm:cxn modelId="{CA6E7846-E781-4F61-A5D2-5BA442D1D3D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7D027C76-35BE-442B-AD46-42305CACF496}">
      <dgm:prSet custT="1"/>
      <dgm:spPr/>
      <dgm:t>
        <a:bodyPr/>
        <a:lstStyle/>
        <a:p>
          <a:pPr algn="just"/>
          <a:endParaRPr lang="en-US" sz="1800" b="0" dirty="0"/>
        </a:p>
      </dgm:t>
    </dgm:pt>
    <dgm:pt modelId="{5E20366B-AE5E-4A64-9104-8C4A032910D5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</a:rPr>
            <a:t>Задача </a:t>
          </a:r>
          <a:r>
            <a:rPr lang="en-US" sz="1600" b="1" dirty="0" smtClean="0">
              <a:solidFill>
                <a:srgbClr val="C00000"/>
              </a:solidFill>
            </a:rPr>
            <a:t>3</a:t>
          </a:r>
          <a:r>
            <a:rPr lang="ru-RU" sz="1600" b="1" dirty="0" smtClean="0">
              <a:solidFill>
                <a:srgbClr val="C00000"/>
              </a:solidFill>
            </a:rPr>
            <a:t>.</a:t>
          </a:r>
          <a:r>
            <a:rPr lang="bs-Latn-BA" sz="1600" b="0" dirty="0" smtClean="0"/>
            <a:t> </a:t>
          </a:r>
          <a:r>
            <a:rPr lang="ru-RU" sz="1600" b="0" dirty="0" smtClean="0"/>
            <a:t>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</a:t>
          </a:r>
          <a:r>
            <a:rPr lang="ru-RU" sz="1600" b="0" dirty="0" err="1" smtClean="0"/>
            <a:t>УГФ</a:t>
          </a:r>
          <a:r>
            <a:rPr lang="ru-RU" sz="1600" b="0" dirty="0" smtClean="0"/>
            <a:t> </a:t>
          </a:r>
          <a:endParaRPr lang="en-US" sz="16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r>
            <a:rPr lang="ru-RU" sz="1800" b="1" cap="small" baseline="0" dirty="0" smtClean="0"/>
            <a:t>Качество</a:t>
          </a:r>
          <a:endParaRPr lang="en-US" sz="1800" b="1" cap="small" baseline="0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BC7A2DB4-3EBE-4D6B-AA41-0D70EEC3C653}" type="sibTrans" cxnId="{565D3689-A8F1-4B94-AA73-9D8E17AE4B0F}">
      <dgm:prSet/>
      <dgm:spPr/>
      <dgm:t>
        <a:bodyPr/>
        <a:lstStyle/>
        <a:p>
          <a:endParaRPr lang="hu-HU"/>
        </a:p>
      </dgm:t>
    </dgm:pt>
    <dgm:pt modelId="{5C0C31EF-D2C0-4D08-9A20-F2458FB6C919}" type="parTrans" cxnId="{565D3689-A8F1-4B94-AA73-9D8E17AE4B0F}">
      <dgm:prSet/>
      <dgm:spPr/>
      <dgm:t>
        <a:bodyPr/>
        <a:lstStyle/>
        <a:p>
          <a:endParaRPr lang="hu-HU"/>
        </a:p>
      </dgm:t>
    </dgm:pt>
    <dgm:pt modelId="{04470E66-0AB9-491B-B2D5-EFF256E91F68}" type="sibTrans" cxnId="{932FF725-535F-4B65-85F5-B7A896A293AC}">
      <dgm:prSet/>
      <dgm:spPr/>
      <dgm:t>
        <a:bodyPr/>
        <a:lstStyle/>
        <a:p>
          <a:endParaRPr lang="en-US"/>
        </a:p>
      </dgm:t>
    </dgm:pt>
    <dgm:pt modelId="{348D600B-91CE-438F-842F-55E7BFC2C746}" type="parTrans" cxnId="{932FF725-535F-4B65-85F5-B7A896A293AC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Y="82908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205699" custScaleY="27939" custLinFactNeighborX="-8468" custLinFactNeighborY="6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31902F64-8E36-41AD-85CD-24639FDAB074}" type="presOf" srcId="{F81EB005-E4CC-4982-96FF-E7339FF18516}" destId="{3FC5D54D-3FA4-44B6-AC6E-6163E51C4437}" srcOrd="0" destOrd="0" presId="urn:microsoft.com/office/officeart/2005/8/layout/pyramid2"/>
    <dgm:cxn modelId="{565D3689-A8F1-4B94-AA73-9D8E17AE4B0F}" srcId="{6230B75E-809D-43E3-82BA-A2BC4137A063}" destId="{7D027C76-35BE-442B-AD46-42305CACF496}" srcOrd="1" destOrd="0" parTransId="{5C0C31EF-D2C0-4D08-9A20-F2458FB6C919}" sibTransId="{BC7A2DB4-3EBE-4D6B-AA41-0D70EEC3C653}"/>
    <dgm:cxn modelId="{8AEF159E-4E46-4543-B69F-049D2E9D8FB7}" type="presOf" srcId="{6230B75E-809D-43E3-82BA-A2BC4137A063}" destId="{D77215B8-CA8E-4BD9-9894-57C945721220}" srcOrd="0" destOrd="0" presId="urn:microsoft.com/office/officeart/2005/8/layout/pyramid2"/>
    <dgm:cxn modelId="{2FDAE9DD-DFD2-4231-BD29-3EED2D562E54}" type="presOf" srcId="{5E20366B-AE5E-4A64-9104-8C4A032910D5}" destId="{D77215B8-CA8E-4BD9-9894-57C945721220}" srcOrd="0" destOrd="1" presId="urn:microsoft.com/office/officeart/2005/8/layout/pyramid2"/>
    <dgm:cxn modelId="{D92ABEA9-14C6-4F1B-8CEE-21A1CF4F06F8}" type="presOf" srcId="{7D027C76-35BE-442B-AD46-42305CACF496}" destId="{D77215B8-CA8E-4BD9-9894-57C945721220}" srcOrd="0" destOrd="2" presId="urn:microsoft.com/office/officeart/2005/8/layout/pyramid2"/>
    <dgm:cxn modelId="{932FF725-535F-4B65-85F5-B7A896A293AC}" srcId="{6230B75E-809D-43E3-82BA-A2BC4137A063}" destId="{5E20366B-AE5E-4A64-9104-8C4A032910D5}" srcOrd="0" destOrd="0" parTransId="{348D600B-91CE-438F-842F-55E7BFC2C746}" sibTransId="{04470E66-0AB9-491B-B2D5-EFF256E91F68}"/>
    <dgm:cxn modelId="{0EE02C15-F2F5-46B8-ADF9-51B19C604C55}" type="presParOf" srcId="{3FC5D54D-3FA4-44B6-AC6E-6163E51C4437}" destId="{0F1BBC3F-E82A-4544-9BB1-385302DB41E7}" srcOrd="0" destOrd="0" presId="urn:microsoft.com/office/officeart/2005/8/layout/pyramid2"/>
    <dgm:cxn modelId="{1B618930-E1AF-45F8-8BBD-A9A1B45DC613}" type="presParOf" srcId="{3FC5D54D-3FA4-44B6-AC6E-6163E51C4437}" destId="{F1D1E40D-4F5C-484C-9F89-645143443D80}" srcOrd="1" destOrd="0" presId="urn:microsoft.com/office/officeart/2005/8/layout/pyramid2"/>
    <dgm:cxn modelId="{C4CDDB38-C4F9-434F-BE38-717B538E8DB1}" type="presParOf" srcId="{F1D1E40D-4F5C-484C-9F89-645143443D80}" destId="{D77215B8-CA8E-4BD9-9894-57C945721220}" srcOrd="0" destOrd="0" presId="urn:microsoft.com/office/officeart/2005/8/layout/pyramid2"/>
    <dgm:cxn modelId="{026A98EA-B242-4AD5-8827-C8DD4B72981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3D8CE2B0-3145-4971-B6B6-0BC9ABF835E8}">
      <dgm:prSet custT="1"/>
      <dgm:spPr/>
      <dgm:t>
        <a:bodyPr/>
        <a:lstStyle/>
        <a:p>
          <a:pPr algn="just"/>
          <a:r>
            <a:rPr lang="ru-RU" sz="1600" b="0" dirty="0" smtClean="0">
              <a:solidFill>
                <a:srgbClr val="C00000"/>
              </a:solidFill>
            </a:rPr>
            <a:t>Задача </a:t>
          </a:r>
          <a:r>
            <a:rPr lang="en-US" sz="1600" b="0" dirty="0" smtClean="0">
              <a:solidFill>
                <a:srgbClr val="C00000"/>
              </a:solidFill>
            </a:rPr>
            <a:t>4</a:t>
          </a:r>
          <a:r>
            <a:rPr lang="ru-RU" sz="1600" dirty="0" smtClean="0"/>
            <a:t>.</a:t>
          </a:r>
          <a:r>
            <a:rPr lang="en-US" sz="1600" dirty="0" smtClean="0"/>
            <a:t> </a:t>
          </a:r>
          <a:r>
            <a:rPr lang="ru-RU" sz="1600" dirty="0" smtClean="0"/>
            <a:t>Повышение уровня информированности лиц, занимающих высшие правительственные и политические должности, о преимуществах и ценности взаимодействия через </a:t>
          </a:r>
          <a:r>
            <a:rPr lang="en-US" sz="1600" dirty="0" err="1" smtClean="0"/>
            <a:t>PEMPAL</a:t>
          </a:r>
          <a:endParaRPr lang="en-US" sz="1600" dirty="0"/>
        </a:p>
      </dgm:t>
    </dgm:pt>
    <dgm:pt modelId="{3E5E9307-394A-41FC-9F0D-45D7D92F4E37}">
      <dgm:prSet phldrT="[Text]" custT="1"/>
      <dgm:spPr/>
      <dgm:t>
        <a:bodyPr/>
        <a:lstStyle/>
        <a:p>
          <a:pPr algn="l"/>
          <a:r>
            <a:rPr lang="ru-RU" sz="1600" b="1" cap="small" baseline="0" dirty="0" smtClean="0"/>
            <a:t>Воздействие </a:t>
          </a:r>
          <a:endParaRPr lang="en-US" sz="1600" b="1" cap="small" baseline="0" dirty="0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 custScaleY="91454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8C406122-ADCC-4513-AFA1-0ECDA99643A9}" type="pres">
      <dgm:prSet presAssocID="{3E5E9307-394A-41FC-9F0D-45D7D92F4E37}" presName="aNode" presStyleLbl="fgAcc1" presStyleIdx="0" presStyleCnt="1" custScaleX="193079" custScaleY="31608" custLinFactY="-13703" custLinFactNeighborX="-1506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53A6C8D6-27C4-464A-8A10-C0DC3DB6E75B}" type="presOf" srcId="{3D8CE2B0-3145-4971-B6B6-0BC9ABF835E8}" destId="{8C406122-ADCC-4513-AFA1-0ECDA99643A9}" srcOrd="0" destOrd="1" presId="urn:microsoft.com/office/officeart/2005/8/layout/pyramid2"/>
    <dgm:cxn modelId="{99CE9CD5-6974-4EF8-B77F-4857ED7692A0}" type="presOf" srcId="{F81EB005-E4CC-4982-96FF-E7339FF18516}" destId="{3FC5D54D-3FA4-44B6-AC6E-6163E51C4437}" srcOrd="0" destOrd="0" presId="urn:microsoft.com/office/officeart/2005/8/layout/pyramid2"/>
    <dgm:cxn modelId="{91E72A00-C9D6-4C1D-A564-C029648042AC}" type="presOf" srcId="{3E5E9307-394A-41FC-9F0D-45D7D92F4E37}" destId="{8C406122-ADCC-4513-AFA1-0ECDA99643A9}" srcOrd="0" destOrd="0" presId="urn:microsoft.com/office/officeart/2005/8/layout/pyramid2"/>
    <dgm:cxn modelId="{62E06D3C-AF9D-4DE1-8254-99DE8D064ADE}" srcId="{F81EB005-E4CC-4982-96FF-E7339FF18516}" destId="{3E5E9307-394A-41FC-9F0D-45D7D92F4E37}" srcOrd="0" destOrd="0" parTransId="{2E091FB0-5BED-4A35-AE60-32E4079AF7F2}" sibTransId="{920A1B1C-6892-44A1-93F3-402036AE3697}"/>
    <dgm:cxn modelId="{AEC1C59D-C296-45FE-987D-9E82F805B9A5}" type="presParOf" srcId="{3FC5D54D-3FA4-44B6-AC6E-6163E51C4437}" destId="{0F1BBC3F-E82A-4544-9BB1-385302DB41E7}" srcOrd="0" destOrd="0" presId="urn:microsoft.com/office/officeart/2005/8/layout/pyramid2"/>
    <dgm:cxn modelId="{250DBB22-9196-4398-B0D5-05ABF592D5C9}" type="presParOf" srcId="{3FC5D54D-3FA4-44B6-AC6E-6163E51C4437}" destId="{F1D1E40D-4F5C-484C-9F89-645143443D80}" srcOrd="1" destOrd="0" presId="urn:microsoft.com/office/officeart/2005/8/layout/pyramid2"/>
    <dgm:cxn modelId="{69B67566-BA54-418A-90DF-66779759087F}" type="presParOf" srcId="{F1D1E40D-4F5C-484C-9F89-645143443D80}" destId="{8C406122-ADCC-4513-AFA1-0ECDA99643A9}" srcOrd="0" destOrd="0" presId="urn:microsoft.com/office/officeart/2005/8/layout/pyramid2"/>
    <dgm:cxn modelId="{7BCCEE4F-712D-47CE-9176-42AC04DBBCA8}" type="presParOf" srcId="{F1D1E40D-4F5C-484C-9F89-645143443D80}" destId="{507D41DA-345C-4E76-AE03-031A5F00765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0.35521</cdr:x>
      <cdr:y>0.44618</cdr:y>
    </cdr:from>
    <cdr:to>
      <cdr:x>0.56979</cdr:x>
      <cdr:y>0.63021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24013" y="1223963"/>
          <a:ext cx="98107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185" y="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35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185" y="9443350"/>
            <a:ext cx="2930450" cy="497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3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2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4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6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algn="just"/>
            <a:r>
              <a:rPr lang="en-US" sz="1600" dirty="0" smtClean="0">
                <a:cs typeface="Aharoni" pitchFamily="2" charset="-79"/>
              </a:rPr>
              <a:t>More knowledge products BCOP </a:t>
            </a:r>
            <a:r>
              <a:rPr lang="en-US" sz="1600" dirty="0">
                <a:cs typeface="Aharoni" pitchFamily="2" charset="-79"/>
              </a:rPr>
              <a:t>and TCOP (IACOP already produced such products). </a:t>
            </a:r>
          </a:p>
          <a:p>
            <a:pPr marL="800100" lvl="1" algn="just"/>
            <a:r>
              <a:rPr lang="en-US" sz="1600" dirty="0">
                <a:cs typeface="Aharoni" pitchFamily="2" charset="-79"/>
              </a:rPr>
              <a:t>28 knowledge products produced during period under review</a:t>
            </a:r>
            <a:r>
              <a:rPr lang="en-US" sz="1600" dirty="0" smtClean="0">
                <a:cs typeface="Aharoni" pitchFamily="2" charset="-79"/>
              </a:rPr>
              <a:t>.</a:t>
            </a:r>
            <a:endParaRPr lang="en-US" sz="1600" dirty="0"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5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algn="just"/>
            <a:r>
              <a:rPr lang="en-US" sz="1600" dirty="0" smtClean="0">
                <a:cs typeface="Aharoni" pitchFamily="2" charset="-79"/>
              </a:rPr>
              <a:t>More knowledge products BCOP </a:t>
            </a:r>
            <a:r>
              <a:rPr lang="en-US" sz="1600" dirty="0">
                <a:cs typeface="Aharoni" pitchFamily="2" charset="-79"/>
              </a:rPr>
              <a:t>and TCOP (IACOP already produced such products). </a:t>
            </a:r>
          </a:p>
          <a:p>
            <a:pPr marL="800100" lvl="1" algn="just"/>
            <a:r>
              <a:rPr lang="en-US" sz="1600" dirty="0">
                <a:cs typeface="Aharoni" pitchFamily="2" charset="-79"/>
              </a:rPr>
              <a:t>28 knowledge products produced during period under review</a:t>
            </a:r>
            <a:r>
              <a:rPr lang="en-US" sz="1600" dirty="0" smtClean="0">
                <a:cs typeface="Aharoni" pitchFamily="2" charset="-79"/>
              </a:rPr>
              <a:t>.</a:t>
            </a:r>
            <a:endParaRPr lang="en-US" sz="1600" dirty="0"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5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4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Budget management skills of former Secretariat were growing</a:t>
            </a:r>
            <a:r>
              <a:rPr lang="en-US" dirty="0"/>
              <a:t>, given need to know cost structures of multiple locations </a:t>
            </a:r>
            <a:r>
              <a:rPr lang="en-US" dirty="0" err="1"/>
              <a:t>ie</a:t>
            </a:r>
            <a:r>
              <a:rPr lang="en-US" dirty="0"/>
              <a:t> 26 different locations in 2013 and 2014 (13 each year). </a:t>
            </a:r>
            <a:r>
              <a:rPr lang="en-US" dirty="0" smtClean="0"/>
              <a:t>Example here from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1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6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8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00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Income Countries are:  Russian Federation, Croatia and Czech Republic (IACOP member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42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Income Countries are:  Russian Federation, Croatia and Czech Republic (IACOP member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68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78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30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1600" dirty="0" smtClean="0"/>
              <a:t>CABRI approaches </a:t>
            </a:r>
            <a:r>
              <a:rPr lang="en-US" sz="1600" dirty="0" err="1" smtClean="0"/>
              <a:t>eg</a:t>
            </a:r>
            <a:r>
              <a:rPr lang="en-US" sz="1600" dirty="0" smtClean="0"/>
              <a:t>. developing </a:t>
            </a:r>
            <a:r>
              <a:rPr lang="en-US" sz="1600" dirty="0"/>
              <a:t>positions on certain key PFM issues on a PEMPAL basis or undertaking regional cross-COP projects, and feeding the results into international policy deliberations (such as OECD SBO meetings, Washington meetings).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36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1800" dirty="0"/>
              <a:t>Example in strategy – provide information to members on the range of trust funds and technical assistance support options available to countries to assist them achieve PFM reform priorities </a:t>
            </a:r>
            <a:r>
              <a:rPr lang="en-US" sz="1800" dirty="0" err="1"/>
              <a:t>eg</a:t>
            </a:r>
            <a:r>
              <a:rPr lang="en-US" sz="1800" dirty="0"/>
              <a:t>  SAFE and Russian Trust Funds, and World Bank’s analytical and advisory services, trust fund, and guarantee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25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46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3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30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1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1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8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4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9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em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me\Desktop\pempal-flag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76388"/>
            <a:ext cx="7315199" cy="54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364358"/>
            <a:ext cx="4495800" cy="2131442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ru-RU" sz="5800" b="1" dirty="0" smtClean="0"/>
              <a:t>Среднесрочный обзор хода реализации </a:t>
            </a:r>
          </a:p>
          <a:p>
            <a:pPr lvl="1"/>
            <a:r>
              <a:rPr lang="ru-RU" sz="5800" b="1" dirty="0" smtClean="0"/>
              <a:t>Стратегии </a:t>
            </a:r>
            <a:r>
              <a:rPr lang="bs-Latn-BA" sz="5800" b="1" dirty="0" smtClean="0"/>
              <a:t>PEMPAL</a:t>
            </a:r>
            <a:r>
              <a:rPr lang="en-US" sz="5800" b="1" dirty="0" smtClean="0"/>
              <a:t> </a:t>
            </a:r>
            <a:r>
              <a:rPr lang="ru-RU" sz="5800" b="1" dirty="0" smtClean="0"/>
              <a:t>на</a:t>
            </a:r>
            <a:endParaRPr lang="en-US" sz="5800" b="1" dirty="0" smtClean="0"/>
          </a:p>
          <a:p>
            <a:pPr lvl="1"/>
            <a:r>
              <a:rPr lang="en-US" sz="5800" b="1" dirty="0" smtClean="0"/>
              <a:t>2012-</a:t>
            </a:r>
            <a:r>
              <a:rPr lang="ru-RU" sz="5800" b="1" dirty="0" smtClean="0"/>
              <a:t>20</a:t>
            </a:r>
            <a:r>
              <a:rPr lang="en-US" sz="5800" b="1" dirty="0" smtClean="0"/>
              <a:t>17</a:t>
            </a:r>
            <a:r>
              <a:rPr lang="ru-RU" sz="5800" b="1" dirty="0" smtClean="0"/>
              <a:t> годы</a:t>
            </a:r>
            <a:endParaRPr lang="en-US" sz="5800" b="1" dirty="0" smtClean="0"/>
          </a:p>
          <a:p>
            <a:pPr lvl="1"/>
            <a:endParaRPr lang="en-US" sz="4400" b="1" dirty="0" smtClean="0"/>
          </a:p>
          <a:p>
            <a:pPr lvl="1"/>
            <a:endParaRPr lang="en-US" sz="4400" b="1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933700" y="2933699"/>
            <a:ext cx="6858002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AutoShape 2" descr="data:image/png;base64,iVBORw0KGgoAAAANSUhEUgAAAQMAAACsCAMAAABIMjl2AAAAElBMVEX/AAD///8AmQD/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+Hia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data:image/png;base64,iVBORw0KGgoAAAANSUhEUgAAAQMAAACsCAMAAABIMjl2AAAAElBMVEX/AAD///8AmQD/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+HiaN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2" descr="http://www.google.fr/url?source=imglanding&amp;ct=img&amp;q=http://famouswonders.com/wp-content/uploads/2011/02/czech-republic-flag.png&amp;sa=X&amp;ved=0CAkQ8wdqFQoTCKPm0qibhcYCFUGbFAodj2IA0A&amp;usg=AFQjCNE0Ih3iMbS_e_YTSLx-5zdFGDAyT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75018"/>
            <a:ext cx="838200" cy="6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google.fr/url?source=imglanding&amp;ct=img&amp;q=http://www.mapsofworld.com/images/world-countries-flags/hungary-flag.gif&amp;sa=X&amp;ved=0CAkQ8wdqFQoTCJjF4-GdhcYCFQe_cgodeu4AHQ&amp;usg=AFQjCNG9OqXryozCVRadra5KDL5cX3oPp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495800"/>
            <a:ext cx="838200" cy="6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715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Елена Никулина, руководитель программы </a:t>
            </a:r>
            <a:r>
              <a:rPr lang="ru-RU" altLang="ru-RU" dirty="0" err="1">
                <a:solidFill>
                  <a:srgbClr val="000000"/>
                </a:solidFill>
              </a:rPr>
              <a:t>PEMPAL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endParaRPr lang="en-US" altLang="ru-RU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dirty="0" err="1">
                <a:solidFill>
                  <a:srgbClr val="000000"/>
                </a:solidFill>
              </a:rPr>
              <a:t>Дианна</a:t>
            </a:r>
            <a:r>
              <a:rPr lang="ru-RU" altLang="ru-RU" dirty="0">
                <a:solidFill>
                  <a:srgbClr val="000000"/>
                </a:solidFill>
              </a:rPr>
              <a:t> Обри, советник по стратегическим вопросам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rgbClr val="000000"/>
                </a:solidFill>
              </a:rPr>
              <a:t>Заседание исполнительных комитетов всех практикующих сообществ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rgbClr val="00000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Вена, </a:t>
            </a:r>
            <a:r>
              <a:rPr lang="ru-RU" altLang="ru-RU" sz="1400" dirty="0" smtClean="0">
                <a:solidFill>
                  <a:srgbClr val="000000"/>
                </a:solidFill>
              </a:rPr>
              <a:t>16-17 </a:t>
            </a:r>
            <a:r>
              <a:rPr lang="ru-RU" altLang="ru-RU" sz="1400" dirty="0">
                <a:solidFill>
                  <a:srgbClr val="000000"/>
                </a:solidFill>
              </a:rPr>
              <a:t>июля 2015 г.</a:t>
            </a:r>
          </a:p>
        </p:txBody>
      </p:sp>
    </p:spTree>
    <p:extLst>
      <p:ext uri="{BB962C8B-B14F-4D97-AF65-F5344CB8AC3E}">
        <p14:creationId xmlns:p14="http://schemas.microsoft.com/office/powerpoint/2010/main" val="8826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198326"/>
            <a:ext cx="8763000" cy="1066800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1</a:t>
            </a:r>
            <a:r>
              <a:rPr lang="en-US" sz="2000" b="1" dirty="0" smtClean="0"/>
              <a:t>: </a:t>
            </a:r>
            <a:r>
              <a:rPr lang="ru-RU" sz="2000" b="1" cap="small" dirty="0"/>
              <a:t>Рассмотрение приоритетных задач правительств стран-членов в области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в рамках сетевой </a:t>
            </a:r>
            <a:r>
              <a:rPr lang="ru-RU" sz="2000" b="1" cap="small" dirty="0" smtClean="0"/>
              <a:t>платформы по управлению </a:t>
            </a:r>
            <a:r>
              <a:rPr lang="ru-RU" sz="2000" b="1" cap="small" dirty="0"/>
              <a:t>государственными </a:t>
            </a:r>
            <a:r>
              <a:rPr lang="ru-RU" sz="2000" b="1" cap="small" dirty="0" smtClean="0"/>
              <a:t>финансами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US" sz="29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en-US" sz="29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en-US" sz="29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just"/>
            <a:endParaRPr lang="en-US" sz="2400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r>
              <a:rPr lang="ru-RU" sz="2500" b="1" dirty="0" smtClean="0"/>
              <a:t>Консультативные процессы, предназначенные для подготовки планов мероприятий на основе предложений участников, активно функционируют во всех практикующих сообществах. </a:t>
            </a:r>
            <a:r>
              <a:rPr lang="ru-RU" sz="2500" dirty="0" smtClean="0"/>
              <a:t>Расширение использования форматов малых рабочих групп и ознакомительных визитов доказывает свою эффективность для более полного отражения потребностей членов сети.  В настоящее время в сети функционирует  </a:t>
            </a:r>
            <a:r>
              <a:rPr lang="en-US" sz="2500" dirty="0" smtClean="0"/>
              <a:t>13</a:t>
            </a:r>
            <a:r>
              <a:rPr lang="ru-RU" sz="2500" dirty="0" smtClean="0"/>
              <a:t> рабочих групп. </a:t>
            </a:r>
            <a:endParaRPr lang="en-US" sz="2500" dirty="0" smtClean="0">
              <a:solidFill>
                <a:srgbClr val="FF0000"/>
              </a:solidFill>
            </a:endParaRPr>
          </a:p>
          <a:p>
            <a:pPr algn="just"/>
            <a:endParaRPr lang="en-US" sz="2500" dirty="0" smtClean="0">
              <a:solidFill>
                <a:srgbClr val="FF0000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00B050"/>
                </a:solidFill>
              </a:rPr>
              <a:t>Практикующие сообщества должны более эффективно доводить до сведения доноров-партнеров информацию о стратегических основах своих планов действий и о прогрессе в реализации мероприятий. </a:t>
            </a:r>
            <a:endParaRPr lang="en-US" sz="2500" dirty="0" smtClean="0"/>
          </a:p>
          <a:p>
            <a:pPr algn="just"/>
            <a:endParaRPr lang="en-US" sz="25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00B050"/>
                </a:solidFill>
              </a:rPr>
              <a:t>Сотрудничество между практикующими сообществами по сквозным темам, представляющим взаимный интерес, требует дальнейшего укрепления. 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</a:p>
          <a:p>
            <a:pPr lvl="1" algn="just"/>
            <a:r>
              <a:rPr lang="ru-RU" sz="2500" dirty="0" smtClean="0"/>
              <a:t>Ежегодно проводятся совместные заседания исполнительных комитетов всех тематических сообществ и периодически – встречи членов всех сообществ. Зафиксированы случаи перекрестного участия членов во встречах тематических сообществ, однако </a:t>
            </a:r>
            <a:r>
              <a:rPr lang="ru-RU" sz="2500" dirty="0" smtClean="0">
                <a:solidFill>
                  <a:srgbClr val="FF0000"/>
                </a:solidFill>
              </a:rPr>
              <a:t>информация о реализации совместных проектов или инициатив отсутствует. </a:t>
            </a:r>
            <a:r>
              <a:rPr lang="en-US" sz="25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endParaRPr lang="en-US" sz="2500" dirty="0" smtClean="0">
              <a:solidFill>
                <a:srgbClr val="00B050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00B050"/>
                </a:solidFill>
              </a:rPr>
              <a:t>Учет и отчетность по некоторым видам обменов между сообществами требуют совершенствования </a:t>
            </a:r>
            <a:r>
              <a:rPr lang="en-US" sz="2500" dirty="0" smtClean="0"/>
              <a:t>(</a:t>
            </a:r>
            <a:r>
              <a:rPr lang="ru-RU" sz="2500" dirty="0" smtClean="0"/>
              <a:t>например, в части посещения членами сообществ мероприятий других сообществ</a:t>
            </a:r>
            <a:r>
              <a:rPr lang="en-US" sz="2500" dirty="0" smtClean="0"/>
              <a:t>).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1235075"/>
            <a:ext cx="80772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Имеющиеся данные указывают на то, что разработанные в рамках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PEMPAL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механизмы, призванные обеспечивать охват приоритетных задач правительств стран-членов в области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УГФ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, функционируют эффективно.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На пленарном заседании в Москве в 2014 году был продемонстрирован интерес к совместной работе между тематическими сообществами</a:t>
            </a:r>
            <a:endParaRPr lang="hu-HU" sz="2400" b="1" dirty="0"/>
          </a:p>
        </p:txBody>
      </p:sp>
      <p:pic>
        <p:nvPicPr>
          <p:cNvPr id="6" name="Picture 5" descr="DSC_7559"/>
          <p:cNvPicPr/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391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8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>
                <a:solidFill>
                  <a:schemeClr val="tx1"/>
                </a:solidFill>
              </a:rPr>
              <a:t>Задачи стратегии </a:t>
            </a:r>
            <a:r>
              <a:rPr lang="en-US" sz="4000" i="1" dirty="0" err="1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  <a:p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01409835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2</a:t>
            </a:r>
            <a:r>
              <a:rPr lang="ru-RU" sz="2000" b="1" u="sng" dirty="0" smtClean="0"/>
              <a:t>.</a:t>
            </a:r>
            <a:r>
              <a:rPr lang="bs-Latn-BA" sz="2000" b="1" dirty="0" smtClean="0"/>
              <a:t> </a:t>
            </a:r>
            <a:r>
              <a:rPr lang="ru-RU" sz="2000" b="1" cap="small" dirty="0"/>
              <a:t>Предоставление членам </a:t>
            </a:r>
            <a:r>
              <a:rPr lang="en-US" sz="2000" b="1" cap="small" dirty="0" err="1"/>
              <a:t>PEMPAL</a:t>
            </a:r>
            <a:r>
              <a:rPr lang="en-US" sz="2000" b="1" cap="small" dirty="0"/>
              <a:t> </a:t>
            </a:r>
            <a:r>
              <a:rPr lang="ru-RU" sz="2000" b="1" cap="small" dirty="0"/>
              <a:t>высококачественных ресурсов и сетевых услуг, поддерживающих соответствующую практику </a:t>
            </a:r>
            <a:r>
              <a:rPr lang="ru-RU" sz="2000" b="1" cap="small" dirty="0" err="1" smtClean="0"/>
              <a:t>УГФ</a:t>
            </a:r>
            <a:r>
              <a:rPr lang="ru-RU" sz="2000" b="1" cap="small" dirty="0" smtClean="0"/>
              <a:t> </a:t>
            </a:r>
            <a:r>
              <a:rPr lang="ru-RU" sz="2000" b="1" dirty="0" smtClean="0"/>
              <a:t>(1)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066800"/>
            <a:ext cx="8210550" cy="54736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just"/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57150" indent="0" algn="just">
              <a:buNone/>
            </a:pPr>
            <a:endParaRPr lang="en-US" sz="2000" dirty="0">
              <a:cs typeface="Aharoni" pitchFamily="2" charset="-79"/>
            </a:endParaRPr>
          </a:p>
          <a:p>
            <a:pPr marL="57150" indent="0" algn="just">
              <a:buNone/>
            </a:pPr>
            <a:endParaRPr lang="en-US" sz="1000" dirty="0" smtClean="0">
              <a:cs typeface="Aharoni" pitchFamily="2" charset="-79"/>
            </a:endParaRPr>
          </a:p>
          <a:p>
            <a:pPr marL="400050" algn="just"/>
            <a:r>
              <a:rPr lang="ru-RU" sz="1800" dirty="0" smtClean="0">
                <a:cs typeface="Aharoni" pitchFamily="2" charset="-79"/>
              </a:rPr>
              <a:t>По оценкам большинства респондентов опроса в рамках </a:t>
            </a:r>
            <a:r>
              <a:rPr lang="ru-RU" sz="1800" dirty="0" err="1" smtClean="0">
                <a:cs typeface="Aharoni" pitchFamily="2" charset="-79"/>
              </a:rPr>
              <a:t>ССО</a:t>
            </a:r>
            <a:r>
              <a:rPr lang="ru-RU" sz="1800" dirty="0" smtClean="0">
                <a:cs typeface="Aharoni" pitchFamily="2" charset="-79"/>
              </a:rPr>
              <a:t>, </a:t>
            </a:r>
            <a:r>
              <a:rPr lang="ru-RU" sz="1800" b="1" dirty="0" smtClean="0">
                <a:cs typeface="Aharoni" pitchFamily="2" charset="-79"/>
              </a:rPr>
              <a:t>материалы, предоставляемые в </a:t>
            </a:r>
            <a:r>
              <a:rPr lang="en-US" sz="1800" b="1" dirty="0" err="1" smtClean="0">
                <a:cs typeface="Aharoni" pitchFamily="2" charset="-79"/>
              </a:rPr>
              <a:t>PEMPAL</a:t>
            </a:r>
            <a:r>
              <a:rPr lang="ru-RU" sz="1800" b="1" dirty="0" smtClean="0">
                <a:cs typeface="Aharoni" pitchFamily="2" charset="-79"/>
              </a:rPr>
              <a:t>, характеризуются </a:t>
            </a:r>
            <a:r>
              <a:rPr lang="ru-RU" sz="1800" b="1" u="sng" dirty="0" smtClean="0">
                <a:cs typeface="Aharoni" pitchFamily="2" charset="-79"/>
              </a:rPr>
              <a:t>хорошим</a:t>
            </a:r>
            <a:r>
              <a:rPr lang="en-US" sz="1800" b="1" dirty="0" smtClean="0">
                <a:cs typeface="Aharoni" pitchFamily="2" charset="-79"/>
              </a:rPr>
              <a:t> </a:t>
            </a:r>
            <a:r>
              <a:rPr lang="ru-RU" sz="1800" b="1" dirty="0" smtClean="0">
                <a:cs typeface="Aharoni" pitchFamily="2" charset="-79"/>
              </a:rPr>
              <a:t>или </a:t>
            </a:r>
            <a:r>
              <a:rPr lang="ru-RU" sz="1800" b="1" u="sng" dirty="0" smtClean="0">
                <a:cs typeface="Aharoni" pitchFamily="2" charset="-79"/>
              </a:rPr>
              <a:t>высоким качеством</a:t>
            </a:r>
            <a:r>
              <a:rPr lang="ru-RU" sz="1800" dirty="0" smtClean="0">
                <a:cs typeface="Aharoni" pitchFamily="2" charset="-79"/>
              </a:rPr>
              <a:t>, причем по большинству видов материалов оценки с 2012 года повысились. </a:t>
            </a:r>
            <a:endParaRPr lang="en-US" sz="1800" dirty="0" smtClean="0">
              <a:cs typeface="Aharoni" pitchFamily="2" charset="-79"/>
            </a:endParaRPr>
          </a:p>
          <a:p>
            <a:pPr marL="400050" algn="just"/>
            <a:r>
              <a:rPr lang="ru-RU" sz="1800" b="1" dirty="0" smtClean="0">
                <a:cs typeface="Aharoni" pitchFamily="2" charset="-79"/>
              </a:rPr>
              <a:t>Имеются данные, свидетельствующие об усилении акцента в практикующих сообществах на информационно-аналитических материалах</a:t>
            </a:r>
            <a:r>
              <a:rPr lang="ru-RU" sz="1800" dirty="0" smtClean="0">
                <a:cs typeface="Aharoni" pitchFamily="2" charset="-79"/>
              </a:rPr>
              <a:t>, которые могут использоваться в странах-членах</a:t>
            </a:r>
            <a:r>
              <a:rPr lang="en-US" sz="1800" dirty="0" smtClean="0">
                <a:cs typeface="Aharoni" pitchFamily="2" charset="-79"/>
              </a:rPr>
              <a:t> (</a:t>
            </a:r>
            <a:r>
              <a:rPr lang="ru-RU" sz="1800" dirty="0" smtClean="0">
                <a:cs typeface="Aharoni" pitchFamily="2" charset="-79"/>
              </a:rPr>
              <a:t>в соответствии с рекомендацией по итогам независимой оценки 2</a:t>
            </a:r>
            <a:r>
              <a:rPr lang="en-US" sz="1800" dirty="0" smtClean="0">
                <a:cs typeface="Aharoni" pitchFamily="2" charset="-79"/>
              </a:rPr>
              <a:t>012</a:t>
            </a:r>
            <a:r>
              <a:rPr lang="ru-RU" sz="1800" dirty="0" smtClean="0">
                <a:cs typeface="Aharoni" pitchFamily="2" charset="-79"/>
              </a:rPr>
              <a:t> года</a:t>
            </a:r>
            <a:r>
              <a:rPr lang="en-US" sz="1800" dirty="0" smtClean="0">
                <a:cs typeface="Aharoni" pitchFamily="2" charset="-79"/>
              </a:rPr>
              <a:t>):</a:t>
            </a:r>
          </a:p>
          <a:p>
            <a:pPr marL="800100" lvl="1" algn="just"/>
            <a:r>
              <a:rPr lang="ru-RU" sz="1600" dirty="0" smtClean="0">
                <a:cs typeface="Aharoni" pitchFamily="2" charset="-79"/>
              </a:rPr>
              <a:t>По сообщениям респондентов опроса в рамках </a:t>
            </a:r>
            <a:r>
              <a:rPr lang="ru-RU" sz="1600" dirty="0" err="1" smtClean="0">
                <a:cs typeface="Aharoni" pitchFamily="2" charset="-79"/>
              </a:rPr>
              <a:t>ССО</a:t>
            </a:r>
            <a:r>
              <a:rPr lang="ru-RU" sz="1600" dirty="0" smtClean="0">
                <a:cs typeface="Aharoni" pitchFamily="2" charset="-79"/>
              </a:rPr>
              <a:t>, информационные продукты используются </a:t>
            </a:r>
            <a:r>
              <a:rPr lang="en-US" sz="1600" dirty="0" smtClean="0">
                <a:cs typeface="Aharoni" pitchFamily="2" charset="-79"/>
              </a:rPr>
              <a:t>1-6</a:t>
            </a:r>
            <a:r>
              <a:rPr lang="ru-RU" sz="1600" dirty="0" smtClean="0">
                <a:cs typeface="Aharoni" pitchFamily="2" charset="-79"/>
              </a:rPr>
              <a:t> раз в год</a:t>
            </a:r>
            <a:r>
              <a:rPr lang="en-US" sz="1600" dirty="0" smtClean="0">
                <a:cs typeface="Aharoni" pitchFamily="2" charset="-79"/>
              </a:rPr>
              <a:t>.   </a:t>
            </a:r>
            <a:endParaRPr lang="en-US" sz="1600" dirty="0">
              <a:cs typeface="Aharoni" pitchFamily="2" charset="-79"/>
            </a:endParaRPr>
          </a:p>
          <a:p>
            <a:pPr marL="800100" lvl="1" algn="just"/>
            <a:r>
              <a:rPr lang="ru-RU" sz="1600" dirty="0" smtClean="0">
                <a:solidFill>
                  <a:srgbClr val="00B050"/>
                </a:solidFill>
                <a:cs typeface="Aharoni" pitchFamily="2" charset="-79"/>
              </a:rPr>
              <a:t>Доноры хотели бы получать больше информации о том, как используются информационные продукты, а также рекомендуют усилить акцент на их актуализации</a:t>
            </a:r>
            <a:r>
              <a:rPr lang="en-US" sz="1600" dirty="0" smtClean="0">
                <a:solidFill>
                  <a:srgbClr val="00B050"/>
                </a:solidFill>
                <a:cs typeface="Aharoni" pitchFamily="2" charset="-79"/>
              </a:rPr>
              <a:t>. </a:t>
            </a:r>
          </a:p>
          <a:p>
            <a:pPr marL="800100" lvl="1" algn="just"/>
            <a:r>
              <a:rPr lang="ru-RU" sz="1600" dirty="0" smtClean="0">
                <a:solidFill>
                  <a:srgbClr val="00B050"/>
                </a:solidFill>
                <a:cs typeface="Aharoni" pitchFamily="2" charset="-79"/>
              </a:rPr>
              <a:t>Желательно усовершенствовать подходы к выявлению создаваемых информационных продуктов и включению их в отчетность. </a:t>
            </a:r>
            <a:endParaRPr lang="en-US" sz="1600" dirty="0" smtClean="0">
              <a:solidFill>
                <a:srgbClr val="00B050"/>
              </a:solidFill>
              <a:cs typeface="Aharoni" pitchFamily="2" charset="-79"/>
            </a:endParaRPr>
          </a:p>
          <a:p>
            <a:pPr marL="514350" lvl="1" indent="0" algn="just">
              <a:buNone/>
            </a:pPr>
            <a:endParaRPr lang="en-US" sz="1600" dirty="0" smtClean="0">
              <a:cs typeface="Aharoni" pitchFamily="2" charset="-79"/>
            </a:endParaRPr>
          </a:p>
          <a:p>
            <a:pPr marL="800100" lvl="1" algn="just"/>
            <a:endParaRPr lang="en-US" sz="200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8400" y="1066800"/>
            <a:ext cx="75184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Многочисленные данные, подтверждающие высокий и неизменно растущий уровень удовлетворенности качеством ресурсов и услуг, предоставляемых в рамках сетевого сообщества, свидетельствуют о значительном прогрессе в выполнении этой задачи.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/>
              <a:t>Задача </a:t>
            </a:r>
            <a:r>
              <a:rPr lang="en-US" sz="2000" b="1" u="sng" dirty="0"/>
              <a:t>2</a:t>
            </a:r>
            <a:r>
              <a:rPr lang="ru-RU" sz="2000" b="1" u="sng" dirty="0"/>
              <a:t>.</a:t>
            </a:r>
            <a:r>
              <a:rPr lang="bs-Latn-BA" sz="2000" b="1" dirty="0"/>
              <a:t> </a:t>
            </a:r>
            <a:r>
              <a:rPr lang="ru-RU" sz="2000" b="1" cap="small" dirty="0"/>
              <a:t>Предоставление членам </a:t>
            </a:r>
            <a:r>
              <a:rPr lang="en-US" sz="2000" b="1" cap="small" dirty="0" err="1"/>
              <a:t>PEMPAL</a:t>
            </a:r>
            <a:r>
              <a:rPr lang="en-US" sz="2000" b="1" cap="small" dirty="0"/>
              <a:t> </a:t>
            </a:r>
            <a:r>
              <a:rPr lang="ru-RU" sz="2000" b="1" cap="small" dirty="0"/>
              <a:t>высококачественных ресурсов и сетевых услуг, поддерживающих соответствующую практику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</a:t>
            </a:r>
            <a:r>
              <a:rPr lang="ru-RU" sz="2000" b="1" dirty="0" smtClean="0"/>
              <a:t>(2)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066800"/>
            <a:ext cx="8362950" cy="5654675"/>
          </a:xfrm>
        </p:spPr>
        <p:txBody>
          <a:bodyPr>
            <a:noAutofit/>
          </a:bodyPr>
          <a:lstStyle/>
          <a:p>
            <a:pPr marL="514350" lvl="1" indent="0" algn="just">
              <a:buNone/>
            </a:pPr>
            <a:endParaRPr lang="en-US" sz="1600" dirty="0" smtClean="0">
              <a:cs typeface="Aharoni" pitchFamily="2" charset="-79"/>
            </a:endParaRPr>
          </a:p>
          <a:p>
            <a:pPr marL="457200" algn="just"/>
            <a:r>
              <a:rPr lang="ru-RU" sz="2000" b="1" dirty="0" smtClean="0">
                <a:cs typeface="Aharoni" pitchFamily="2" charset="-79"/>
              </a:rPr>
              <a:t>Качество управления, лидерство, услуги Секретариата, предоставление технической поддержки</a:t>
            </a:r>
            <a:r>
              <a:rPr lang="en-US" sz="2000" b="1" dirty="0" smtClean="0">
                <a:cs typeface="Aharoni" pitchFamily="2" charset="-79"/>
              </a:rPr>
              <a:t> </a:t>
            </a:r>
            <a:r>
              <a:rPr lang="ru-RU" sz="2000" b="1" dirty="0" smtClean="0">
                <a:cs typeface="Aharoni" pitchFamily="2" charset="-79"/>
              </a:rPr>
              <a:t>– </a:t>
            </a:r>
            <a:r>
              <a:rPr lang="ru-RU" sz="2000" dirty="0" smtClean="0">
                <a:cs typeface="Aharoni" pitchFamily="2" charset="-79"/>
              </a:rPr>
              <a:t>по этим аспектам уровень удовлетворенности оценивался при опросах как высокий или очень высокий</a:t>
            </a:r>
            <a:r>
              <a:rPr lang="en-US" sz="2000" dirty="0" smtClean="0">
                <a:cs typeface="Aharoni" pitchFamily="2" charset="-79"/>
              </a:rPr>
              <a:t>.</a:t>
            </a:r>
          </a:p>
          <a:p>
            <a:pPr marL="114300" indent="0" algn="just">
              <a:buNone/>
            </a:pPr>
            <a:endParaRPr lang="en-US" sz="2000" dirty="0">
              <a:cs typeface="Aharoni" pitchFamily="2" charset="-79"/>
            </a:endParaRPr>
          </a:p>
          <a:p>
            <a:pPr marL="457200" algn="just"/>
            <a:r>
              <a:rPr lang="ru-RU" sz="2000" b="1" dirty="0" smtClean="0"/>
              <a:t>Информация, размещаемая на вебсайте</a:t>
            </a:r>
            <a:endParaRPr lang="en-US" sz="2000" b="1" dirty="0" smtClean="0"/>
          </a:p>
          <a:p>
            <a:pPr marL="114300" indent="0" algn="just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b="1" dirty="0" err="1" smtClean="0"/>
              <a:t>PEMPAL</a:t>
            </a:r>
            <a:r>
              <a:rPr lang="ru-RU" sz="2000" b="1" dirty="0" smtClean="0"/>
              <a:t>, по-прежнему пользуется большим</a:t>
            </a:r>
          </a:p>
          <a:p>
            <a:pPr marL="11430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спросом.</a:t>
            </a:r>
            <a:endParaRPr lang="en-US" sz="2000" dirty="0"/>
          </a:p>
          <a:p>
            <a:pPr marL="457200" algn="just"/>
            <a:endParaRPr lang="en-US" sz="2000" dirty="0" smtClean="0">
              <a:cs typeface="Aharoni" pitchFamily="2" charset="-79"/>
            </a:endParaRPr>
          </a:p>
          <a:p>
            <a:pPr marL="457200" algn="just"/>
            <a:r>
              <a:rPr lang="ru-RU" sz="2000" b="1" dirty="0" smtClean="0"/>
              <a:t>Положения Регламента уточнены и</a:t>
            </a:r>
            <a:endParaRPr lang="en-US" sz="2000" b="1" dirty="0" smtClean="0"/>
          </a:p>
          <a:p>
            <a:pPr marL="114300" indent="0">
              <a:buNone/>
            </a:pPr>
            <a:r>
              <a:rPr lang="en-US" sz="2000" b="1" dirty="0"/>
              <a:t> </a:t>
            </a:r>
            <a:r>
              <a:rPr lang="ru-RU" sz="2000" b="1" dirty="0" smtClean="0"/>
              <a:t>     сформулированы </a:t>
            </a:r>
            <a:r>
              <a:rPr lang="ru-RU" sz="2000" b="1" dirty="0"/>
              <a:t>более </a:t>
            </a:r>
            <a:r>
              <a:rPr lang="ru-RU" sz="2000" b="1" dirty="0" smtClean="0"/>
              <a:t>четко.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Оба донора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       </a:t>
            </a:r>
            <a:r>
              <a:rPr lang="ru-RU" sz="2000" dirty="0" smtClean="0">
                <a:solidFill>
                  <a:srgbClr val="00B050"/>
                </a:solidFill>
              </a:rPr>
              <a:t>выразили пожелание, чтобы </a:t>
            </a:r>
            <a:r>
              <a:rPr lang="ru-RU" sz="2000" dirty="0" err="1" smtClean="0">
                <a:solidFill>
                  <a:srgbClr val="00B050"/>
                </a:solidFill>
              </a:rPr>
              <a:t>ПС</a:t>
            </a:r>
            <a:r>
              <a:rPr lang="ru-RU" sz="2000" dirty="0" smtClean="0">
                <a:solidFill>
                  <a:srgbClr val="00B050"/>
                </a:solidFill>
              </a:rPr>
              <a:t> более активно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       </a:t>
            </a:r>
            <a:r>
              <a:rPr lang="ru-RU" sz="2000" dirty="0" smtClean="0">
                <a:solidFill>
                  <a:srgbClr val="00B050"/>
                </a:solidFill>
              </a:rPr>
              <a:t>участвовали в заседаниях Координационного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       </a:t>
            </a:r>
            <a:r>
              <a:rPr lang="ru-RU" sz="2000" dirty="0" smtClean="0">
                <a:solidFill>
                  <a:srgbClr val="00B050"/>
                </a:solidFill>
              </a:rPr>
              <a:t>комитета, а Государственный секретариат Швейцарии по </a:t>
            </a:r>
          </a:p>
          <a:p>
            <a:pPr marL="11430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      экономическим  вопросам хотел бы уточнить роль наблюдателей. </a:t>
            </a:r>
            <a:endParaRPr lang="en-US" sz="2000" dirty="0">
              <a:solidFill>
                <a:srgbClr val="00B050"/>
              </a:solidFill>
            </a:endParaRPr>
          </a:p>
          <a:p>
            <a:pPr marL="457200" algn="just"/>
            <a:endParaRPr lang="en-US" sz="2000" dirty="0">
              <a:cs typeface="Aharoni" pitchFamily="2" charset="-79"/>
            </a:endParaRPr>
          </a:p>
          <a:p>
            <a:pPr marL="800100" lvl="1" algn="just"/>
            <a:endParaRPr lang="en-US" sz="200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96510992"/>
              </p:ext>
            </p:extLst>
          </p:nvPr>
        </p:nvGraphicFramePr>
        <p:xfrm>
          <a:off x="5867400" y="2590800"/>
          <a:ext cx="304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73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45" y="18473"/>
            <a:ext cx="8362950" cy="972127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         </a:t>
            </a:r>
            <a:br>
              <a:rPr lang="en-US" sz="2400" b="1" dirty="0" smtClean="0"/>
            </a:br>
            <a:r>
              <a:rPr lang="ru-RU" sz="2000" b="1" u="sng" dirty="0"/>
              <a:t>Задача </a:t>
            </a:r>
            <a:r>
              <a:rPr lang="en-US" sz="2000" b="1" u="sng" dirty="0"/>
              <a:t>2</a:t>
            </a:r>
            <a:r>
              <a:rPr lang="ru-RU" sz="2000" b="1" u="sng" dirty="0"/>
              <a:t>.</a:t>
            </a:r>
            <a:r>
              <a:rPr lang="bs-Latn-BA" sz="2000" b="1" dirty="0"/>
              <a:t> </a:t>
            </a:r>
            <a:r>
              <a:rPr lang="ru-RU" sz="2000" b="1" cap="small" dirty="0"/>
              <a:t>Предоставление членам </a:t>
            </a:r>
            <a:r>
              <a:rPr lang="en-US" sz="2000" b="1" cap="small" dirty="0" err="1"/>
              <a:t>PEMPAL</a:t>
            </a:r>
            <a:r>
              <a:rPr lang="en-US" sz="2000" b="1" cap="small" dirty="0"/>
              <a:t> </a:t>
            </a:r>
            <a:r>
              <a:rPr lang="ru-RU" sz="2000" b="1" cap="small" dirty="0"/>
              <a:t>высококачественных ресурсов и сетевых услуг, поддерживающих соответствующую практику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</a:t>
            </a:r>
            <a:r>
              <a:rPr lang="ru-RU" sz="2000" b="1" dirty="0" smtClean="0"/>
              <a:t>(3)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3000"/>
            <a:ext cx="8077200" cy="5578475"/>
          </a:xfrm>
        </p:spPr>
        <p:txBody>
          <a:bodyPr>
            <a:noAutofit/>
          </a:bodyPr>
          <a:lstStyle/>
          <a:p>
            <a:pPr marL="400050"/>
            <a:r>
              <a:rPr lang="ru-RU" sz="1600" b="1" dirty="0" smtClean="0"/>
              <a:t>Использование формата видеоконференций позволяет сократить затраты,</a:t>
            </a:r>
            <a:r>
              <a:rPr lang="ru-RU" sz="1600" dirty="0" smtClean="0"/>
              <a:t> однако стоимость проживания и транспортные расходы остаются самыми большими статьями расходов.</a:t>
            </a:r>
            <a:endParaRPr lang="en-US" sz="1600" dirty="0" smtClean="0"/>
          </a:p>
          <a:p>
            <a:pPr marL="400050" algn="just"/>
            <a:endParaRPr lang="en-US" sz="1600" dirty="0" smtClean="0"/>
          </a:p>
          <a:p>
            <a:pPr marL="400050" algn="just"/>
            <a:endParaRPr lang="en-US" sz="1600" dirty="0"/>
          </a:p>
          <a:p>
            <a:pPr marL="400050" algn="just"/>
            <a:endParaRPr lang="en-US" sz="1600" dirty="0" smtClean="0"/>
          </a:p>
          <a:p>
            <a:pPr marL="400050" algn="just"/>
            <a:endParaRPr lang="en-US" sz="1600" dirty="0"/>
          </a:p>
          <a:p>
            <a:pPr marL="400050" algn="just"/>
            <a:endParaRPr lang="en-US" sz="1600" dirty="0" smtClean="0"/>
          </a:p>
          <a:p>
            <a:pPr marL="400050" algn="just"/>
            <a:endParaRPr lang="en-US" sz="1600" dirty="0"/>
          </a:p>
          <a:p>
            <a:pPr marL="400050" algn="just"/>
            <a:endParaRPr lang="en-US" sz="1600" dirty="0" smtClean="0"/>
          </a:p>
          <a:p>
            <a:pPr marL="400050" algn="just"/>
            <a:endParaRPr lang="en-US" sz="1600" dirty="0"/>
          </a:p>
          <a:p>
            <a:pPr marL="400050" algn="just"/>
            <a:endParaRPr lang="en-US" sz="1600" dirty="0" smtClean="0"/>
          </a:p>
          <a:p>
            <a:pPr marL="400050" algn="just"/>
            <a:endParaRPr lang="en-US" sz="1600" dirty="0" smtClean="0">
              <a:solidFill>
                <a:srgbClr val="00B050"/>
              </a:solidFill>
            </a:endParaRPr>
          </a:p>
          <a:p>
            <a:pPr marL="400050" algn="just"/>
            <a:endParaRPr lang="en-US" sz="1600" b="1" dirty="0" smtClean="0"/>
          </a:p>
          <a:p>
            <a:pPr marL="400050" algn="just"/>
            <a:r>
              <a:rPr lang="ru-RU" sz="1600" b="1" dirty="0" smtClean="0"/>
              <a:t>Новый контрактный механизм оказался эффективным с точки зрения повышения качества услуг секретариата, </a:t>
            </a:r>
            <a:r>
              <a:rPr lang="ru-RU" sz="1600" dirty="0" smtClean="0"/>
              <a:t>однако Секретариат решил не возобновлять свой контракт после июня </a:t>
            </a:r>
            <a:r>
              <a:rPr lang="en-US" sz="1600" dirty="0" smtClean="0"/>
              <a:t>2015</a:t>
            </a:r>
            <a:r>
              <a:rPr lang="ru-RU" sz="1600" dirty="0" smtClean="0"/>
              <a:t> года</a:t>
            </a:r>
            <a:r>
              <a:rPr lang="en-US" sz="1600" dirty="0" smtClean="0"/>
              <a:t>. </a:t>
            </a:r>
            <a:r>
              <a:rPr lang="ru-RU" sz="1600" dirty="0" smtClean="0">
                <a:solidFill>
                  <a:srgbClr val="00B050"/>
                </a:solidFill>
              </a:rPr>
              <a:t>Необходимо принять решение о новой модели секретариата </a:t>
            </a:r>
            <a:r>
              <a:rPr lang="en-US" sz="1600" dirty="0" smtClean="0"/>
              <a:t>(</a:t>
            </a:r>
            <a:r>
              <a:rPr lang="ru-RU" sz="1600" dirty="0" smtClean="0"/>
              <a:t>сейчас функции секретариата выполняет временная группа, функционирующая на базе Всемирного банка).</a:t>
            </a:r>
            <a:endParaRPr lang="en-US" sz="1100" dirty="0" smtClean="0"/>
          </a:p>
          <a:p>
            <a:pPr marL="57150" indent="0" algn="just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400050" algn="just"/>
            <a:endParaRPr lang="en-US" sz="2000" dirty="0">
              <a:solidFill>
                <a:srgbClr val="00B050"/>
              </a:solidFill>
            </a:endParaRPr>
          </a:p>
          <a:p>
            <a:pPr marL="400050" algn="just"/>
            <a:endParaRPr lang="en-US" sz="2000" dirty="0"/>
          </a:p>
          <a:p>
            <a:pPr marL="400050" algn="just"/>
            <a:endParaRPr lang="en-US" sz="2000" dirty="0" smtClean="0"/>
          </a:p>
          <a:p>
            <a:pPr marL="400050" algn="just"/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en-US" sz="200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7B9792E3-0ED1-4636-9AD2-0933D53E70C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02446872"/>
              </p:ext>
            </p:extLst>
          </p:nvPr>
        </p:nvGraphicFramePr>
        <p:xfrm>
          <a:off x="1143000" y="2133600"/>
          <a:ext cx="3733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75306506"/>
              </p:ext>
            </p:extLst>
          </p:nvPr>
        </p:nvGraphicFramePr>
        <p:xfrm>
          <a:off x="5105400" y="1981200"/>
          <a:ext cx="3657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4743450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Транс. </a:t>
            </a:r>
            <a:r>
              <a:rPr lang="ru-RU" sz="1000" dirty="0" err="1" smtClean="0"/>
              <a:t>расх</a:t>
            </a:r>
            <a:r>
              <a:rPr lang="ru-RU" sz="1000" dirty="0" smtClean="0"/>
              <a:t>.  Проживание   Перевод      Конференции    Иное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882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33" y="8586"/>
            <a:ext cx="8362950" cy="889186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       </a:t>
            </a:r>
            <a:br>
              <a:rPr lang="en-US" sz="2400" b="1" dirty="0" smtClean="0"/>
            </a:br>
            <a:r>
              <a:rPr lang="ru-RU" sz="2000" b="1" u="sng" dirty="0"/>
              <a:t>Задача </a:t>
            </a:r>
            <a:r>
              <a:rPr lang="en-US" sz="2000" b="1" u="sng" dirty="0"/>
              <a:t>2</a:t>
            </a:r>
            <a:r>
              <a:rPr lang="ru-RU" sz="2000" b="1" u="sng" dirty="0"/>
              <a:t>.</a:t>
            </a:r>
            <a:r>
              <a:rPr lang="bs-Latn-BA" sz="2000" b="1" dirty="0"/>
              <a:t> </a:t>
            </a:r>
            <a:r>
              <a:rPr lang="ru-RU" sz="2000" b="1" cap="small" dirty="0"/>
              <a:t>Предоставление членам </a:t>
            </a:r>
            <a:r>
              <a:rPr lang="en-US" sz="2000" b="1" cap="small" dirty="0" err="1"/>
              <a:t>PEMPAL</a:t>
            </a:r>
            <a:r>
              <a:rPr lang="en-US" sz="2000" b="1" cap="small" dirty="0"/>
              <a:t> </a:t>
            </a:r>
            <a:r>
              <a:rPr lang="ru-RU" sz="2000" b="1" cap="small" dirty="0"/>
              <a:t>высококачественных ресурсов и сетевых услуг, поддерживающих соответствующую практику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</a:t>
            </a:r>
            <a:r>
              <a:rPr lang="ru-RU" sz="2000" b="1" dirty="0"/>
              <a:t>(3)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0839" y="1787223"/>
            <a:ext cx="8077200" cy="5334000"/>
          </a:xfrm>
        </p:spPr>
        <p:txBody>
          <a:bodyPr>
            <a:noAutofit/>
          </a:bodyPr>
          <a:lstStyle/>
          <a:p>
            <a:pPr marL="400050" algn="just"/>
            <a:endParaRPr lang="en-US" sz="2000" b="1" dirty="0" smtClean="0"/>
          </a:p>
          <a:p>
            <a:pPr marL="800100" lvl="1" algn="just"/>
            <a:endParaRPr lang="en-US" sz="1600" b="1" dirty="0" smtClean="0"/>
          </a:p>
          <a:p>
            <a:pPr marL="400050" algn="just"/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en-US" sz="200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95747"/>
              </p:ext>
            </p:extLst>
          </p:nvPr>
        </p:nvGraphicFramePr>
        <p:xfrm>
          <a:off x="1295400" y="1752600"/>
          <a:ext cx="7137400" cy="4344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35000"/>
                <a:gridCol w="533400"/>
                <a:gridCol w="635000"/>
                <a:gridCol w="850900"/>
                <a:gridCol w="635000"/>
                <a:gridCol w="533400"/>
                <a:gridCol w="660400"/>
                <a:gridCol w="723900"/>
                <a:gridCol w="622300"/>
                <a:gridCol w="698500"/>
              </a:tblGrid>
              <a:tr h="231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Янв.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Февр.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Март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Май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Июнь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Июль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Сент.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Окт.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err="1" smtClean="0">
                          <a:effectLst/>
                        </a:rPr>
                        <a:t>Нояб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Дек.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70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err="1" smtClean="0">
                          <a:effectLst/>
                        </a:rPr>
                        <a:t>БП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Австрия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Турция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Нидерланды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B+B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Эстония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 – </a:t>
                      </a:r>
                      <a:r>
                        <a:rPr lang="ru-RU" sz="1200" dirty="0" smtClean="0">
                          <a:effectLst/>
                        </a:rPr>
                        <a:t>форма </a:t>
                      </a:r>
                      <a:r>
                        <a:rPr lang="en-US" sz="1200" dirty="0" smtClean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Словения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err="1" smtClean="0">
                          <a:effectLst/>
                        </a:rPr>
                        <a:t>СВА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Южная Африка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Черногория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B+B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Венгрия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Казахстан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Румыния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A+B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70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КС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Грузия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Россия </a:t>
                      </a:r>
                      <a:r>
                        <a:rPr lang="en-US" sz="1200" dirty="0" smtClean="0">
                          <a:effectLst/>
                        </a:rPr>
                        <a:t>(A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Беларусь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Черногория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Все </a:t>
                      </a:r>
                      <a:r>
                        <a:rPr lang="ru-RU" sz="1200" dirty="0" err="1" smtClean="0">
                          <a:effectLst/>
                        </a:rPr>
                        <a:t>ПС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err="1" smtClean="0">
                          <a:effectLst/>
                        </a:rPr>
                        <a:t>Коор</a:t>
                      </a:r>
                      <a:r>
                        <a:rPr lang="ru-RU" sz="1200" dirty="0" smtClean="0">
                          <a:effectLst/>
                        </a:rPr>
                        <a:t>. комитет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r>
                        <a:rPr lang="en-US" sz="1200" dirty="0" smtClean="0">
                          <a:effectLst/>
                        </a:rPr>
                        <a:t> (</a:t>
                      </a:r>
                      <a:r>
                        <a:rPr lang="ru-RU" sz="1200" dirty="0" err="1" smtClean="0">
                          <a:effectLst/>
                        </a:rPr>
                        <a:t>ОВ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ru-RU" sz="1200" dirty="0" err="1" smtClean="0">
                          <a:effectLst/>
                        </a:rPr>
                        <a:t>ВК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786949"/>
            <a:ext cx="79248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09675" algn="l"/>
              </a:tabLst>
            </a:pPr>
            <a:r>
              <a:rPr kumimoji="0" lang="en-US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09675" algn="l"/>
              </a:tabLst>
            </a:pPr>
            <a:r>
              <a:rPr kumimoji="0" lang="ru-RU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kumimoji="0" lang="en-US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План-график мероприятий на </a:t>
            </a:r>
            <a:r>
              <a:rPr kumimoji="0" lang="en-US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kumimoji="0" lang="ru-RU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по практикующим сообществам с указанием формата встречи и места проведения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Примечание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* </a:t>
            </a: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пленарное заседание </a:t>
            </a:r>
            <a:r>
              <a:rPr kumimoji="0" lang="ru-RU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ПС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(A); </a:t>
            </a: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малая встреча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(B); </a:t>
            </a: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ознакомительный визит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(C);</a:t>
            </a: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видеоконференция – </a:t>
            </a:r>
            <a:r>
              <a:rPr kumimoji="0" lang="ru-RU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</a:t>
            </a: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очная встреча – </a:t>
            </a:r>
            <a:r>
              <a:rPr kumimoji="0" lang="ru-RU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</a:t>
            </a:r>
            <a:r>
              <a:rPr kumimoji="0" lang="ru-R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/>
              <a:t>Задача </a:t>
            </a:r>
            <a:r>
              <a:rPr lang="en-US" sz="2000" b="1" u="sng" dirty="0"/>
              <a:t>2</a:t>
            </a:r>
            <a:r>
              <a:rPr lang="ru-RU" sz="2000" b="1" u="sng" dirty="0"/>
              <a:t>.</a:t>
            </a:r>
            <a:r>
              <a:rPr lang="bs-Latn-BA" sz="2000" b="1" dirty="0"/>
              <a:t> </a:t>
            </a:r>
            <a:r>
              <a:rPr lang="ru-RU" sz="2000" b="1" cap="small" dirty="0"/>
              <a:t>Предоставление членам </a:t>
            </a:r>
            <a:r>
              <a:rPr lang="en-US" sz="2000" b="1" cap="small" dirty="0" err="1"/>
              <a:t>PEMPAL</a:t>
            </a:r>
            <a:r>
              <a:rPr lang="en-US" sz="2000" b="1" cap="small" dirty="0"/>
              <a:t> </a:t>
            </a:r>
            <a:r>
              <a:rPr lang="ru-RU" sz="2000" b="1" cap="small" dirty="0"/>
              <a:t>высококачественных ресурсов и сетевых услуг, поддерживающих соответствующую практику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</a:t>
            </a:r>
            <a:r>
              <a:rPr lang="ru-RU" sz="2000" b="1" dirty="0" smtClean="0"/>
              <a:t>(4)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247776"/>
            <a:ext cx="8362950" cy="5473699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  <a:cs typeface="Aharoni" pitchFamily="2" charset="-79"/>
              </a:rPr>
              <a:t>Поддержание </a:t>
            </a:r>
            <a:r>
              <a:rPr lang="ru-RU" sz="1600" b="1" dirty="0">
                <a:solidFill>
                  <a:srgbClr val="00B050"/>
                </a:solidFill>
                <a:cs typeface="Aharoni" pitchFamily="2" charset="-79"/>
              </a:rPr>
              <a:t>высокого </a:t>
            </a:r>
            <a:r>
              <a:rPr lang="ru-RU" sz="1600" b="1" dirty="0" smtClean="0">
                <a:solidFill>
                  <a:srgbClr val="00B050"/>
                </a:solidFill>
                <a:cs typeface="Aharoni" pitchFamily="2" charset="-79"/>
              </a:rPr>
              <a:t>общего качества </a:t>
            </a:r>
            <a:r>
              <a:rPr lang="ru-RU" sz="1600" dirty="0" smtClean="0">
                <a:solidFill>
                  <a:srgbClr val="00B050"/>
                </a:solidFill>
                <a:cs typeface="Aharoni" pitchFamily="2" charset="-79"/>
              </a:rPr>
              <a:t>при одновременном стимулировании более активного участия членов сообщества в создании информационных продуктов представляет собой трудную задачу – особенно в контексте продолжающегося расширения сети,</a:t>
            </a:r>
            <a:r>
              <a:rPr lang="en-US" sz="1600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cs typeface="Aharoni" pitchFamily="2" charset="-79"/>
              </a:rPr>
              <a:t>создания нового механизма Секретариата, сокращения участия внешних экспертов,</a:t>
            </a:r>
            <a:r>
              <a:rPr lang="en-US" sz="1600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cs typeface="Aharoni" pitchFamily="2" charset="-79"/>
              </a:rPr>
              <a:t>а также сокращения бюджетов ПС</a:t>
            </a:r>
            <a:r>
              <a:rPr lang="en-US" sz="1600" dirty="0" smtClean="0">
                <a:solidFill>
                  <a:srgbClr val="00B050"/>
                </a:solidFill>
                <a:cs typeface="Aharoni" pitchFamily="2" charset="-79"/>
              </a:rPr>
              <a:t>. </a:t>
            </a:r>
            <a:endParaRPr lang="en-US" sz="1600" dirty="0">
              <a:solidFill>
                <a:srgbClr val="00B050"/>
              </a:solidFill>
              <a:cs typeface="Aharoni" pitchFamily="2" charset="-79"/>
            </a:endParaRPr>
          </a:p>
          <a:p>
            <a:pPr marL="400050" algn="just"/>
            <a:endParaRPr lang="en-US" sz="20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146687"/>
              </p:ext>
            </p:extLst>
          </p:nvPr>
        </p:nvGraphicFramePr>
        <p:xfrm>
          <a:off x="1828800" y="2590801"/>
          <a:ext cx="2133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75472635"/>
              </p:ext>
            </p:extLst>
          </p:nvPr>
        </p:nvGraphicFramePr>
        <p:xfrm>
          <a:off x="1676400" y="4724400"/>
          <a:ext cx="2362200" cy="184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77037"/>
              </p:ext>
            </p:extLst>
          </p:nvPr>
        </p:nvGraphicFramePr>
        <p:xfrm>
          <a:off x="4724400" y="2895600"/>
          <a:ext cx="356743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327"/>
                <a:gridCol w="635831"/>
                <a:gridCol w="586320"/>
                <a:gridCol w="644952"/>
              </a:tblGrid>
              <a:tr h="146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КГ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КГ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 2013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КГ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 2014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Ресурсные группы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ru-RU" sz="1100" dirty="0" smtClean="0">
                          <a:effectLst/>
                        </a:rPr>
                        <a:t>международные эксперты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13435"/>
              </p:ext>
            </p:extLst>
          </p:nvPr>
        </p:nvGraphicFramePr>
        <p:xfrm>
          <a:off x="4991100" y="4191000"/>
          <a:ext cx="3124200" cy="237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24800" y="4953000"/>
            <a:ext cx="99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Мероприятия </a:t>
            </a:r>
            <a:r>
              <a:rPr lang="ru-RU" sz="1000" dirty="0" err="1" smtClean="0"/>
              <a:t>ПС</a:t>
            </a:r>
            <a:r>
              <a:rPr lang="ru-RU" sz="1000" dirty="0" smtClean="0"/>
              <a:t> – план</a:t>
            </a:r>
          </a:p>
          <a:p>
            <a:r>
              <a:rPr lang="ru-RU" sz="1000" dirty="0" smtClean="0"/>
              <a:t>Ресурсные группы – план</a:t>
            </a:r>
          </a:p>
          <a:p>
            <a:r>
              <a:rPr lang="ru-RU" sz="1000" dirty="0" smtClean="0"/>
              <a:t>Мероприятия </a:t>
            </a:r>
            <a:r>
              <a:rPr lang="ru-RU" sz="1000" dirty="0" err="1" smtClean="0"/>
              <a:t>ПС</a:t>
            </a:r>
            <a:r>
              <a:rPr lang="ru-RU" sz="1000" dirty="0" smtClean="0"/>
              <a:t> – факт</a:t>
            </a:r>
          </a:p>
          <a:p>
            <a:endParaRPr lang="ru-RU" sz="1000" dirty="0"/>
          </a:p>
          <a:p>
            <a:r>
              <a:rPr lang="ru-RU" sz="1000" dirty="0" smtClean="0"/>
              <a:t>Ресурсные группы - факт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1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>
                <a:solidFill>
                  <a:schemeClr val="tx1"/>
                </a:solidFill>
              </a:rPr>
              <a:t>Задачи стратегии </a:t>
            </a:r>
            <a:r>
              <a:rPr lang="en-US" sz="4000" i="1" dirty="0" err="1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8625164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7274"/>
            <a:ext cx="9144000" cy="1010994"/>
          </a:xfrm>
        </p:spPr>
        <p:txBody>
          <a:bodyPr>
            <a:noAutofit/>
          </a:bodyPr>
          <a:lstStyle/>
          <a:p>
            <a:pPr lvl="0"/>
            <a:r>
              <a:rPr lang="ru-RU" sz="1800" b="1" u="sng" dirty="0" smtClean="0"/>
              <a:t>Задача </a:t>
            </a:r>
            <a:r>
              <a:rPr lang="en-US" sz="1800" b="1" u="sng" dirty="0" smtClean="0"/>
              <a:t>3</a:t>
            </a:r>
            <a:r>
              <a:rPr lang="en-US" sz="1800" b="1" dirty="0" smtClean="0"/>
              <a:t>:</a:t>
            </a:r>
            <a:r>
              <a:rPr lang="bs-Latn-BA" sz="1800" b="1" dirty="0" smtClean="0"/>
              <a:t> </a:t>
            </a:r>
            <a:r>
              <a:rPr lang="ru-RU" sz="1800" b="1" cap="small" dirty="0"/>
              <a:t>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</a:t>
            </a:r>
            <a:r>
              <a:rPr lang="ru-RU" sz="1800" b="1" cap="small" dirty="0" err="1"/>
              <a:t>УГФ</a:t>
            </a:r>
            <a:r>
              <a:rPr lang="ru-RU" sz="1800" b="1" cap="small" dirty="0"/>
              <a:t> </a:t>
            </a:r>
            <a:r>
              <a:rPr lang="ru-RU" sz="1800" b="1" cap="small" dirty="0" smtClean="0"/>
              <a:t> (1</a:t>
            </a:r>
            <a:r>
              <a:rPr lang="ru-RU" sz="1800" cap="small" dirty="0" smtClean="0"/>
              <a:t>)</a:t>
            </a:r>
            <a:r>
              <a:rPr lang="en-US" sz="1800" b="1" dirty="0" smtClean="0"/>
              <a:t> 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013408"/>
            <a:ext cx="8686800" cy="45275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b="1" dirty="0" smtClean="0">
              <a:cs typeface="Aharoni" pitchFamily="2" charset="-79"/>
            </a:endParaRPr>
          </a:p>
          <a:p>
            <a:pPr marL="0" indent="0" algn="just">
              <a:buNone/>
            </a:pPr>
            <a:endParaRPr lang="en-US" sz="2000" b="1" dirty="0">
              <a:cs typeface="Aharoni" pitchFamily="2" charset="-79"/>
            </a:endParaRPr>
          </a:p>
          <a:p>
            <a:pPr marL="0" indent="0" algn="just">
              <a:buNone/>
            </a:pPr>
            <a:endParaRPr lang="en-US" sz="1600" b="1" dirty="0" smtClean="0">
              <a:cs typeface="Aharoni" pitchFamily="2" charset="-79"/>
            </a:endParaRPr>
          </a:p>
          <a:p>
            <a:pPr algn="just"/>
            <a:r>
              <a:rPr lang="ru-RU" sz="1300" b="1" dirty="0" smtClean="0">
                <a:cs typeface="Aharoni" pitchFamily="2" charset="-79"/>
              </a:rPr>
              <a:t>Анализ состава членов, выполненный в рамках </a:t>
            </a:r>
            <a:r>
              <a:rPr lang="ru-RU" sz="1300" b="1" dirty="0" err="1" smtClean="0">
                <a:cs typeface="Aharoni" pitchFamily="2" charset="-79"/>
              </a:rPr>
              <a:t>ССО</a:t>
            </a:r>
            <a:r>
              <a:rPr lang="ru-RU" sz="1300" b="1" dirty="0" smtClean="0">
                <a:cs typeface="Aharoni" pitchFamily="2" charset="-79"/>
              </a:rPr>
              <a:t>, показывает, что костяк членов составляют представители целевых министерств </a:t>
            </a:r>
            <a:r>
              <a:rPr lang="en-US" sz="1300" dirty="0" smtClean="0">
                <a:cs typeface="Aharoni" pitchFamily="2" charset="-79"/>
              </a:rPr>
              <a:t>(</a:t>
            </a:r>
            <a:r>
              <a:rPr lang="ru-RU" sz="1300" dirty="0" smtClean="0">
                <a:cs typeface="Aharoni" pitchFamily="2" charset="-79"/>
              </a:rPr>
              <a:t>центральных координирующих ведомств</a:t>
            </a:r>
            <a:r>
              <a:rPr lang="en-US" sz="1300" dirty="0" smtClean="0">
                <a:cs typeface="Aharoni" pitchFamily="2" charset="-79"/>
              </a:rPr>
              <a:t>)</a:t>
            </a:r>
            <a:r>
              <a:rPr lang="ru-RU" sz="1300" dirty="0" smtClean="0">
                <a:cs typeface="Aharoni" pitchFamily="2" charset="-79"/>
              </a:rPr>
              <a:t> наряду с некоторым числом представителей линейных министерств в </a:t>
            </a:r>
            <a:r>
              <a:rPr lang="ru-RU" sz="1300" dirty="0" err="1" smtClean="0">
                <a:cs typeface="Aharoni" pitchFamily="2" charset="-79"/>
              </a:rPr>
              <a:t>СВА</a:t>
            </a:r>
            <a:r>
              <a:rPr lang="en-US" sz="1300" dirty="0" smtClean="0">
                <a:cs typeface="Aharoni" pitchFamily="2" charset="-79"/>
              </a:rPr>
              <a:t> </a:t>
            </a:r>
            <a:r>
              <a:rPr lang="en-US" sz="1300" dirty="0">
                <a:cs typeface="Aharoni" pitchFamily="2" charset="-79"/>
              </a:rPr>
              <a:t>(</a:t>
            </a:r>
            <a:r>
              <a:rPr lang="en-US" sz="1300" dirty="0" smtClean="0">
                <a:cs typeface="Aharoni" pitchFamily="2" charset="-79"/>
              </a:rPr>
              <a:t>4</a:t>
            </a:r>
            <a:r>
              <a:rPr lang="ru-RU" sz="1300" dirty="0" smtClean="0">
                <a:cs typeface="Aharoni" pitchFamily="2" charset="-79"/>
              </a:rPr>
              <a:t> из </a:t>
            </a:r>
            <a:r>
              <a:rPr lang="en-US" sz="1300" dirty="0" smtClean="0">
                <a:cs typeface="Aharoni" pitchFamily="2" charset="-79"/>
              </a:rPr>
              <a:t>65</a:t>
            </a:r>
            <a:r>
              <a:rPr lang="ru-RU" sz="1300" dirty="0" smtClean="0">
                <a:cs typeface="Aharoni" pitchFamily="2" charset="-79"/>
              </a:rPr>
              <a:t> членов</a:t>
            </a:r>
            <a:r>
              <a:rPr lang="en-US" sz="1300" dirty="0" smtClean="0">
                <a:cs typeface="Aharoni" pitchFamily="2" charset="-79"/>
              </a:rPr>
              <a:t>).</a:t>
            </a:r>
            <a:endParaRPr lang="en-US" sz="1300" dirty="0">
              <a:cs typeface="Aharoni" pitchFamily="2" charset="-79"/>
            </a:endParaRPr>
          </a:p>
          <a:p>
            <a:pPr marL="0" indent="0" algn="just">
              <a:buNone/>
            </a:pPr>
            <a:endParaRPr lang="en-US" sz="1300" dirty="0">
              <a:cs typeface="Aharoni" pitchFamily="2" charset="-79"/>
            </a:endParaRPr>
          </a:p>
          <a:p>
            <a:r>
              <a:rPr lang="ru-RU" sz="1300" b="1" dirty="0" smtClean="0">
                <a:solidFill>
                  <a:srgbClr val="FF0000"/>
                </a:solidFill>
                <a:cs typeface="Aharoni" pitchFamily="2" charset="-79"/>
              </a:rPr>
              <a:t>При этом отмечается участие значительного количества</a:t>
            </a:r>
            <a:r>
              <a:rPr lang="en-US" sz="13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en-US" sz="1300" dirty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en-US" sz="1300" dirty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1300" dirty="0" smtClean="0">
                <a:solidFill>
                  <a:srgbClr val="FF0000"/>
                </a:solidFill>
                <a:cs typeface="Aharoni" pitchFamily="2" charset="-79"/>
              </a:rPr>
              <a:t>«</a:t>
            </a:r>
            <a:r>
              <a:rPr lang="ru-RU" sz="1300" b="1" dirty="0" smtClean="0">
                <a:solidFill>
                  <a:srgbClr val="FF0000"/>
                </a:solidFill>
                <a:cs typeface="Aharoni" pitchFamily="2" charset="-79"/>
              </a:rPr>
              <a:t>новичков»</a:t>
            </a:r>
            <a:r>
              <a:rPr lang="ru-RU" sz="1300" dirty="0" smtClean="0">
                <a:solidFill>
                  <a:srgbClr val="FF0000"/>
                </a:solidFill>
                <a:cs typeface="Aharoni" pitchFamily="2" charset="-79"/>
              </a:rPr>
              <a:t>, причем в различных </a:t>
            </a:r>
            <a:r>
              <a:rPr lang="ru-RU" sz="1300" dirty="0" err="1" smtClean="0">
                <a:solidFill>
                  <a:srgbClr val="FF0000"/>
                </a:solidFill>
                <a:cs typeface="Aharoni" pitchFamily="2" charset="-79"/>
              </a:rPr>
              <a:t>ПС</a:t>
            </a:r>
            <a:r>
              <a:rPr lang="ru-RU" sz="1300" dirty="0" smtClean="0">
                <a:solidFill>
                  <a:srgbClr val="FF0000"/>
                </a:solidFill>
                <a:cs typeface="Aharoni" pitchFamily="2" charset="-79"/>
              </a:rPr>
              <a:t> применяют разные</a:t>
            </a:r>
            <a:r>
              <a:rPr lang="en-US" sz="1300" dirty="0">
                <a:cs typeface="Aharoni" pitchFamily="2" charset="-79"/>
              </a:rPr>
              <a:t/>
            </a:r>
            <a:br>
              <a:rPr lang="en-US" sz="1300" dirty="0">
                <a:cs typeface="Aharoni" pitchFamily="2" charset="-79"/>
              </a:rPr>
            </a:br>
            <a:r>
              <a:rPr lang="ru-RU" sz="1300" dirty="0" smtClean="0">
                <a:solidFill>
                  <a:srgbClr val="FF0000"/>
                </a:solidFill>
                <a:cs typeface="Aharoni" pitchFamily="2" charset="-79"/>
              </a:rPr>
              <a:t>подходы </a:t>
            </a:r>
            <a:r>
              <a:rPr lang="ru-RU" sz="1300" dirty="0" smtClean="0">
                <a:cs typeface="Aharoni" pitchFamily="2" charset="-79"/>
              </a:rPr>
              <a:t>для обеспечения обмена ранее накопленными</a:t>
            </a:r>
          </a:p>
          <a:p>
            <a:pPr marL="0" indent="0">
              <a:buNone/>
            </a:pPr>
            <a:r>
              <a:rPr lang="ru-RU" sz="1300" dirty="0">
                <a:cs typeface="Aharoni" pitchFamily="2" charset="-79"/>
              </a:rPr>
              <a:t> </a:t>
            </a:r>
            <a:r>
              <a:rPr lang="ru-RU" sz="1300" dirty="0" smtClean="0">
                <a:cs typeface="Aharoni" pitchFamily="2" charset="-79"/>
              </a:rPr>
              <a:t>       знаниями.</a:t>
            </a:r>
            <a:endParaRPr lang="en-US" sz="1300" dirty="0" smtClean="0">
              <a:cs typeface="Aharoni" pitchFamily="2" charset="-79"/>
            </a:endParaRPr>
          </a:p>
          <a:p>
            <a:pPr marL="0" indent="0">
              <a:buNone/>
            </a:pPr>
            <a:endParaRPr lang="en-US" sz="1300" dirty="0">
              <a:cs typeface="Aharoni" pitchFamily="2" charset="-79"/>
            </a:endParaRPr>
          </a:p>
          <a:p>
            <a:pPr algn="just"/>
            <a:r>
              <a:rPr lang="ru-RU" sz="1300" dirty="0" smtClean="0">
                <a:cs typeface="Aharoni" pitchFamily="2" charset="-79"/>
              </a:rPr>
              <a:t>В соответствии с требованиями данной задачи </a:t>
            </a:r>
            <a:r>
              <a:rPr lang="ru-RU" sz="1300" b="1" dirty="0" smtClean="0">
                <a:cs typeface="Aharoni" pitchFamily="2" charset="-79"/>
              </a:rPr>
              <a:t>подготовлен скорректированный план рекламной и коммуникативной деятельности</a:t>
            </a:r>
            <a:r>
              <a:rPr lang="en-US" sz="1300" dirty="0" smtClean="0">
                <a:cs typeface="Aharoni" pitchFamily="2" charset="-79"/>
              </a:rPr>
              <a:t>.  </a:t>
            </a:r>
            <a:endParaRPr lang="en-US" sz="1300" dirty="0">
              <a:cs typeface="Aharoni" pitchFamily="2" charset="-79"/>
            </a:endParaRPr>
          </a:p>
          <a:p>
            <a:pPr lvl="1" algn="just"/>
            <a:r>
              <a:rPr lang="ru-RU" sz="1200" dirty="0" smtClean="0">
                <a:solidFill>
                  <a:srgbClr val="00B050"/>
                </a:solidFill>
                <a:cs typeface="Aharoni" pitchFamily="2" charset="-79"/>
              </a:rPr>
              <a:t>Необходима дополнительная работа по выявлению ресурсов, услуг и видов сотрудничества</a:t>
            </a:r>
            <a:r>
              <a:rPr lang="en-US" sz="1200" dirty="0" smtClean="0">
                <a:solidFill>
                  <a:srgbClr val="00B050"/>
                </a:solidFill>
                <a:cs typeface="Aharoni" pitchFamily="2" charset="-79"/>
              </a:rPr>
              <a:t>.</a:t>
            </a:r>
          </a:p>
          <a:p>
            <a:pPr lvl="1" algn="just"/>
            <a:r>
              <a:rPr lang="ru-RU" sz="1200" dirty="0" smtClean="0">
                <a:solidFill>
                  <a:srgbClr val="00B050"/>
                </a:solidFill>
                <a:cs typeface="Aharoni" pitchFamily="2" charset="-79"/>
              </a:rPr>
              <a:t>Доноры хотели бы видеть широкое распространение результатов, а также формирование отчетности в сжатом виде и должным образом сфокусированной.  </a:t>
            </a:r>
            <a:r>
              <a:rPr lang="en-US" sz="1200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</a:p>
          <a:p>
            <a:pPr lvl="1" algn="just"/>
            <a:r>
              <a:rPr lang="en-US" sz="1200" dirty="0" err="1" smtClean="0">
                <a:solidFill>
                  <a:srgbClr val="00B050"/>
                </a:solidFill>
                <a:cs typeface="Aharoni" pitchFamily="2" charset="-79"/>
              </a:rPr>
              <a:t>SECO</a:t>
            </a:r>
            <a:r>
              <a:rPr lang="ru-RU" sz="1200" dirty="0" smtClean="0">
                <a:solidFill>
                  <a:srgbClr val="00B050"/>
                </a:solidFill>
                <a:cs typeface="Aharoni" pitchFamily="2" charset="-79"/>
              </a:rPr>
              <a:t> рекомендует уделить больше внимания привлечению дополнительного донорского финансирования и взносов членов. 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272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9999028"/>
              </p:ext>
            </p:extLst>
          </p:nvPr>
        </p:nvGraphicFramePr>
        <p:xfrm>
          <a:off x="6019800" y="3429000"/>
          <a:ext cx="2257425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4036" y="1981200"/>
            <a:ext cx="85344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Имеющиеся данные подтверждают приверженность членов сети, высокое качество членов сообщества, а также увеличение объемов натуральных и финансовых взносов в программу со стороны стран-членов.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00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9916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/>
              <a:t>Задачи среднесрочного обзора (</a:t>
            </a:r>
            <a:r>
              <a:rPr lang="ru-RU" sz="2800" b="1" dirty="0" err="1" smtClean="0"/>
              <a:t>ССО</a:t>
            </a:r>
            <a:r>
              <a:rPr lang="ru-RU" sz="2800" b="1" dirty="0" smtClean="0"/>
              <a:t>)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876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Проанализировать прогресс в реализации Стратегии, достигнутый </a:t>
            </a:r>
            <a:r>
              <a:rPr lang="ru-RU" altLang="ru-RU" sz="2400" dirty="0">
                <a:solidFill>
                  <a:srgbClr val="000000"/>
                </a:solidFill>
              </a:rPr>
              <a:t>за первые </a:t>
            </a:r>
            <a:r>
              <a:rPr lang="ru-RU" altLang="ru-RU" sz="2400" dirty="0" smtClean="0">
                <a:solidFill>
                  <a:srgbClr val="000000"/>
                </a:solidFill>
              </a:rPr>
              <a:t>два с половиной года - </a:t>
            </a:r>
            <a:r>
              <a:rPr lang="ru-RU" altLang="ru-RU" sz="2400" dirty="0">
                <a:solidFill>
                  <a:srgbClr val="000000"/>
                </a:solidFill>
              </a:rPr>
              <a:t>с июня 2012 г. по декабрь 2014 </a:t>
            </a:r>
            <a:r>
              <a:rPr lang="ru-RU" altLang="ru-RU" sz="2400" dirty="0" smtClean="0">
                <a:solidFill>
                  <a:srgbClr val="000000"/>
                </a:solidFill>
              </a:rPr>
              <a:t>г.</a:t>
            </a:r>
            <a:r>
              <a:rPr lang="en-US" sz="2400" dirty="0" smtClean="0"/>
              <a:t>: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lvl="1" algn="just"/>
            <a:r>
              <a:rPr lang="ru-RU" altLang="ru-RU" sz="2400" dirty="0" smtClean="0">
                <a:solidFill>
                  <a:srgbClr val="000000"/>
                </a:solidFill>
              </a:rPr>
              <a:t>оценить, остаются </a:t>
            </a:r>
            <a:r>
              <a:rPr lang="ru-RU" altLang="ru-RU" sz="2400" dirty="0">
                <a:solidFill>
                  <a:srgbClr val="000000"/>
                </a:solidFill>
              </a:rPr>
              <a:t>ли поставленные задачи </a:t>
            </a:r>
            <a:r>
              <a:rPr lang="ru-RU" altLang="ru-RU" sz="2400" dirty="0" smtClean="0">
                <a:solidFill>
                  <a:srgbClr val="000000"/>
                </a:solidFill>
              </a:rPr>
              <a:t>выполнимыми в </a:t>
            </a:r>
            <a:r>
              <a:rPr lang="ru-RU" altLang="ru-RU" sz="2400" dirty="0">
                <a:solidFill>
                  <a:srgbClr val="000000"/>
                </a:solidFill>
              </a:rPr>
              <a:t>установленные сроки </a:t>
            </a:r>
            <a:r>
              <a:rPr lang="ru-RU" altLang="ru-RU" sz="2400" dirty="0" smtClean="0">
                <a:solidFill>
                  <a:srgbClr val="000000"/>
                </a:solidFill>
              </a:rPr>
              <a:t>с учетом ограниченности имеющихся ресурсов</a:t>
            </a:r>
            <a:r>
              <a:rPr lang="en-US" sz="2400" dirty="0" smtClean="0"/>
              <a:t>;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ru-RU" altLang="ru-RU" sz="2400" dirty="0" smtClean="0">
                <a:solidFill>
                  <a:srgbClr val="000000"/>
                </a:solidFill>
              </a:rPr>
              <a:t>основываясь на накопленном опыте реализации стратегии, сформулировать </a:t>
            </a:r>
            <a:r>
              <a:rPr lang="ru-RU" altLang="ru-RU" sz="2400" dirty="0">
                <a:solidFill>
                  <a:srgbClr val="000000"/>
                </a:solidFill>
              </a:rPr>
              <a:t>предложения </a:t>
            </a:r>
            <a:r>
              <a:rPr lang="ru-RU" altLang="ru-RU" sz="2400" dirty="0" smtClean="0">
                <a:solidFill>
                  <a:srgbClr val="000000"/>
                </a:solidFill>
              </a:rPr>
              <a:t>по внесению коррективов, которые </a:t>
            </a:r>
            <a:r>
              <a:rPr lang="ru-RU" altLang="ru-RU" sz="2400" dirty="0">
                <a:solidFill>
                  <a:srgbClr val="000000"/>
                </a:solidFill>
              </a:rPr>
              <a:t>могут касаться </a:t>
            </a:r>
            <a:r>
              <a:rPr lang="ru-RU" altLang="ru-RU" sz="2400" dirty="0" smtClean="0">
                <a:solidFill>
                  <a:srgbClr val="000000"/>
                </a:solidFill>
              </a:rPr>
              <a:t>самой стратегии</a:t>
            </a:r>
            <a:r>
              <a:rPr lang="ru-RU" altLang="ru-RU" sz="2400" dirty="0">
                <a:solidFill>
                  <a:srgbClr val="000000"/>
                </a:solidFill>
              </a:rPr>
              <a:t>, </a:t>
            </a:r>
            <a:r>
              <a:rPr lang="ru-RU" altLang="ru-RU" sz="2400" dirty="0" smtClean="0">
                <a:solidFill>
                  <a:srgbClr val="000000"/>
                </a:solidFill>
              </a:rPr>
              <a:t>матрицы результатов </a:t>
            </a:r>
            <a:r>
              <a:rPr lang="ru-RU" altLang="ru-RU" sz="2400" dirty="0">
                <a:solidFill>
                  <a:srgbClr val="000000"/>
                </a:solidFill>
              </a:rPr>
              <a:t>и </a:t>
            </a:r>
            <a:r>
              <a:rPr lang="ru-RU" altLang="ru-RU" sz="2400" dirty="0" smtClean="0">
                <a:solidFill>
                  <a:srgbClr val="000000"/>
                </a:solidFill>
              </a:rPr>
              <a:t>объема затрат; </a:t>
            </a:r>
            <a:endParaRPr lang="en-US" sz="2400" dirty="0" smtClean="0"/>
          </a:p>
          <a:p>
            <a:pPr lvl="1" algn="just"/>
            <a:endParaRPr lang="en-US" sz="2400" dirty="0" smtClean="0"/>
          </a:p>
          <a:p>
            <a:pPr lvl="1" algn="just"/>
            <a:r>
              <a:rPr lang="ru-RU" altLang="ru-RU" sz="2400" dirty="0" smtClean="0">
                <a:solidFill>
                  <a:srgbClr val="000000"/>
                </a:solidFill>
              </a:rPr>
              <a:t>предусмотреть </a:t>
            </a:r>
            <a:r>
              <a:rPr lang="ru-RU" altLang="ru-RU" sz="2400" dirty="0">
                <a:solidFill>
                  <a:srgbClr val="000000"/>
                </a:solidFill>
              </a:rPr>
              <a:t>меры </a:t>
            </a:r>
            <a:r>
              <a:rPr lang="ru-RU" altLang="ru-RU" sz="2400" dirty="0" smtClean="0">
                <a:solidFill>
                  <a:srgbClr val="000000"/>
                </a:solidFill>
              </a:rPr>
              <a:t>по снижению любых возникающих рисков, </a:t>
            </a:r>
            <a:r>
              <a:rPr lang="ru-RU" altLang="ru-RU" sz="2400" dirty="0">
                <a:solidFill>
                  <a:srgbClr val="000000"/>
                </a:solidFill>
              </a:rPr>
              <a:t>которые </a:t>
            </a:r>
            <a:r>
              <a:rPr lang="ru-RU" altLang="ru-RU" sz="2400" dirty="0" smtClean="0">
                <a:solidFill>
                  <a:srgbClr val="000000"/>
                </a:solidFill>
              </a:rPr>
              <a:t>могут повлиять на реализацию стратегии в полном объеме</a:t>
            </a:r>
            <a:r>
              <a:rPr lang="en-US" sz="2400" dirty="0" smtClean="0"/>
              <a:t>.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9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399"/>
            <a:ext cx="9144000" cy="838201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/>
              <a:t>Задача </a:t>
            </a:r>
            <a:r>
              <a:rPr lang="en-US" sz="2000" b="1" u="sng" dirty="0"/>
              <a:t>3</a:t>
            </a:r>
            <a:r>
              <a:rPr lang="en-US" sz="2000" b="1" dirty="0"/>
              <a:t>:</a:t>
            </a:r>
            <a:r>
              <a:rPr lang="bs-Latn-BA" sz="2000" b="1" dirty="0"/>
              <a:t> </a:t>
            </a:r>
            <a:r>
              <a:rPr lang="ru-RU" sz="2000" b="1" cap="small" dirty="0"/>
              <a:t>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</a:t>
            </a:r>
            <a:r>
              <a:rPr lang="ru-RU" sz="2000" b="1" cap="small" dirty="0" smtClean="0"/>
              <a:t>(2</a:t>
            </a:r>
            <a:r>
              <a:rPr lang="ru-RU" sz="2000" cap="small" dirty="0" smtClean="0"/>
              <a:t>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28798"/>
            <a:ext cx="8839200" cy="502920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ru-RU" sz="1300" b="1" dirty="0" smtClean="0">
                <a:cs typeface="Aharoni" pitchFamily="2" charset="-79"/>
              </a:rPr>
              <a:t>Значительные взносы доноров в многосторонний трастовый фонд (</a:t>
            </a:r>
            <a:r>
              <a:rPr lang="en-US" sz="1300" b="1" dirty="0" err="1" smtClean="0">
                <a:cs typeface="Aharoni" pitchFamily="2" charset="-79"/>
              </a:rPr>
              <a:t>MDTF</a:t>
            </a:r>
            <a:r>
              <a:rPr lang="ru-RU" sz="1300" b="1" dirty="0" smtClean="0">
                <a:cs typeface="Aharoni" pitchFamily="2" charset="-79"/>
              </a:rPr>
              <a:t>)</a:t>
            </a:r>
            <a:r>
              <a:rPr lang="en-US" sz="1300" b="1" dirty="0" smtClean="0">
                <a:cs typeface="Aharoni" pitchFamily="2" charset="-79"/>
              </a:rPr>
              <a:t> </a:t>
            </a:r>
            <a:r>
              <a:rPr lang="en-US" sz="1300" b="1" dirty="0" err="1">
                <a:cs typeface="Aharoni" pitchFamily="2" charset="-79"/>
              </a:rPr>
              <a:t>PEMPAL</a:t>
            </a:r>
            <a:r>
              <a:rPr lang="en-US" sz="1300" b="1" dirty="0">
                <a:cs typeface="Aharoni" pitchFamily="2" charset="-79"/>
              </a:rPr>
              <a:t> </a:t>
            </a:r>
            <a:r>
              <a:rPr lang="ru-RU" sz="1300" b="1" dirty="0" smtClean="0">
                <a:cs typeface="Aharoni" pitchFamily="2" charset="-79"/>
              </a:rPr>
              <a:t>обеспечили стабильное финансирование программы на протяжении срока действия Стратегии. </a:t>
            </a:r>
            <a:r>
              <a:rPr lang="en-US" sz="1300" b="1" dirty="0" smtClean="0">
                <a:cs typeface="Aharoni" pitchFamily="2" charset="-79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ru-RU" sz="1300" b="1" dirty="0" smtClean="0">
                <a:cs typeface="Aharoni" pitchFamily="2" charset="-79"/>
              </a:rPr>
              <a:t>Страны-члены профинансировали участие </a:t>
            </a:r>
            <a:r>
              <a:rPr lang="en-US" sz="1300" b="1" dirty="0" smtClean="0">
                <a:cs typeface="Aharoni" pitchFamily="2" charset="-79"/>
              </a:rPr>
              <a:t>78</a:t>
            </a:r>
            <a:r>
              <a:rPr lang="ru-RU" sz="1300" b="1" dirty="0" smtClean="0">
                <a:cs typeface="Aharoni" pitchFamily="2" charset="-79"/>
              </a:rPr>
              <a:t> дополнительных представителей (</a:t>
            </a:r>
            <a:r>
              <a:rPr lang="en-US" sz="1300" b="1" dirty="0" smtClean="0">
                <a:cs typeface="Aharoni" pitchFamily="2" charset="-79"/>
              </a:rPr>
              <a:t>4%</a:t>
            </a:r>
            <a:r>
              <a:rPr lang="ru-RU" sz="1300" b="1" dirty="0" smtClean="0">
                <a:cs typeface="Aharoni" pitchFamily="2" charset="-79"/>
              </a:rPr>
              <a:t> от общего числа участников)</a:t>
            </a:r>
            <a:r>
              <a:rPr lang="en-US" sz="1300" dirty="0" smtClean="0">
                <a:cs typeface="Aharoni" pitchFamily="2" charset="-79"/>
              </a:rPr>
              <a:t>, </a:t>
            </a:r>
            <a:r>
              <a:rPr lang="ru-RU" sz="1300" dirty="0" smtClean="0">
                <a:cs typeface="Aharoni" pitchFamily="2" charset="-79"/>
              </a:rPr>
              <a:t>при этом отмечается тенденция к увеличению числа дополнительных участников</a:t>
            </a:r>
            <a:r>
              <a:rPr lang="en-US" sz="1300" dirty="0" smtClean="0">
                <a:cs typeface="Aharoni" pitchFamily="2" charset="-79"/>
              </a:rPr>
              <a:t> (</a:t>
            </a:r>
            <a:r>
              <a:rPr lang="ru-RU" sz="1300" dirty="0" smtClean="0">
                <a:cs typeface="Aharoni" pitchFamily="2" charset="-79"/>
              </a:rPr>
              <a:t>20</a:t>
            </a:r>
            <a:r>
              <a:rPr lang="en-US" sz="1300" dirty="0" smtClean="0">
                <a:cs typeface="Aharoni" pitchFamily="2" charset="-79"/>
              </a:rPr>
              <a:t>12</a:t>
            </a:r>
            <a:r>
              <a:rPr lang="ru-RU" sz="1300" dirty="0" smtClean="0">
                <a:cs typeface="Aharoni" pitchFamily="2" charset="-79"/>
              </a:rPr>
              <a:t> </a:t>
            </a:r>
            <a:r>
              <a:rPr lang="ru-RU" sz="1300" dirty="0" err="1" smtClean="0">
                <a:cs typeface="Aharoni" pitchFamily="2" charset="-79"/>
              </a:rPr>
              <a:t>к.г</a:t>
            </a:r>
            <a:r>
              <a:rPr lang="ru-RU" sz="1300" dirty="0" smtClean="0">
                <a:cs typeface="Aharoni" pitchFamily="2" charset="-79"/>
              </a:rPr>
              <a:t>. -</a:t>
            </a:r>
            <a:r>
              <a:rPr lang="en-US" sz="1300" dirty="0" smtClean="0">
                <a:cs typeface="Aharoni" pitchFamily="2" charset="-79"/>
              </a:rPr>
              <a:t> 8</a:t>
            </a:r>
            <a:r>
              <a:rPr lang="ru-RU" sz="1300" dirty="0" smtClean="0">
                <a:cs typeface="Aharoni" pitchFamily="2" charset="-79"/>
              </a:rPr>
              <a:t> человек;</a:t>
            </a:r>
            <a:r>
              <a:rPr lang="en-US" sz="1300" dirty="0" smtClean="0">
                <a:cs typeface="Aharoni" pitchFamily="2" charset="-79"/>
              </a:rPr>
              <a:t> </a:t>
            </a:r>
            <a:r>
              <a:rPr lang="ru-RU" sz="1300" dirty="0" smtClean="0">
                <a:cs typeface="Aharoni" pitchFamily="2" charset="-79"/>
              </a:rPr>
              <a:t>20</a:t>
            </a:r>
            <a:r>
              <a:rPr lang="en-US" sz="1300" dirty="0" smtClean="0">
                <a:cs typeface="Aharoni" pitchFamily="2" charset="-79"/>
              </a:rPr>
              <a:t>13</a:t>
            </a:r>
            <a:r>
              <a:rPr lang="ru-RU" sz="1300" dirty="0" smtClean="0">
                <a:cs typeface="Aharoni" pitchFamily="2" charset="-79"/>
              </a:rPr>
              <a:t> </a:t>
            </a:r>
            <a:r>
              <a:rPr lang="ru-RU" sz="1300" dirty="0" err="1" smtClean="0">
                <a:cs typeface="Aharoni" pitchFamily="2" charset="-79"/>
              </a:rPr>
              <a:t>к.г</a:t>
            </a:r>
            <a:r>
              <a:rPr lang="ru-RU" sz="1300" dirty="0" smtClean="0">
                <a:cs typeface="Aharoni" pitchFamily="2" charset="-79"/>
              </a:rPr>
              <a:t>. -</a:t>
            </a:r>
            <a:r>
              <a:rPr lang="en-US" sz="1300" dirty="0" smtClean="0">
                <a:cs typeface="Aharoni" pitchFamily="2" charset="-79"/>
              </a:rPr>
              <a:t> 42</a:t>
            </a:r>
            <a:r>
              <a:rPr lang="ru-RU" sz="1300" dirty="0" smtClean="0">
                <a:cs typeface="Aharoni" pitchFamily="2" charset="-79"/>
              </a:rPr>
              <a:t> человека; 20</a:t>
            </a:r>
            <a:r>
              <a:rPr lang="en-US" sz="1300" dirty="0" smtClean="0">
                <a:cs typeface="Aharoni" pitchFamily="2" charset="-79"/>
              </a:rPr>
              <a:t>14</a:t>
            </a:r>
            <a:r>
              <a:rPr lang="ru-RU" sz="1300" dirty="0" smtClean="0">
                <a:cs typeface="Aharoni" pitchFamily="2" charset="-79"/>
              </a:rPr>
              <a:t> </a:t>
            </a:r>
            <a:r>
              <a:rPr lang="ru-RU" sz="1300" dirty="0" err="1" smtClean="0">
                <a:cs typeface="Aharoni" pitchFamily="2" charset="-79"/>
              </a:rPr>
              <a:t>к.г</a:t>
            </a:r>
            <a:r>
              <a:rPr lang="ru-RU" sz="1300" dirty="0" smtClean="0">
                <a:cs typeface="Aharoni" pitchFamily="2" charset="-79"/>
              </a:rPr>
              <a:t>. - </a:t>
            </a:r>
            <a:r>
              <a:rPr lang="en-US" sz="1300" dirty="0" smtClean="0">
                <a:cs typeface="Aharoni" pitchFamily="2" charset="-79"/>
              </a:rPr>
              <a:t>28</a:t>
            </a:r>
            <a:r>
              <a:rPr lang="ru-RU" sz="1300" dirty="0" smtClean="0">
                <a:cs typeface="Aharoni" pitchFamily="2" charset="-79"/>
              </a:rPr>
              <a:t> человек</a:t>
            </a:r>
            <a:r>
              <a:rPr lang="en-US" sz="1300" dirty="0" smtClean="0">
                <a:cs typeface="Aharoni" pitchFamily="2" charset="-79"/>
              </a:rPr>
              <a:t>). </a:t>
            </a:r>
            <a:r>
              <a:rPr lang="ru-RU" sz="1300" dirty="0" smtClean="0">
                <a:cs typeface="Aharoni" pitchFamily="2" charset="-79"/>
              </a:rPr>
              <a:t>В основном такие участники посещают мероприятия КС (</a:t>
            </a:r>
            <a:r>
              <a:rPr lang="en-US" sz="1300" dirty="0" smtClean="0">
                <a:cs typeface="Aharoni" pitchFamily="2" charset="-79"/>
              </a:rPr>
              <a:t>67%</a:t>
            </a:r>
            <a:r>
              <a:rPr lang="ru-RU" sz="1300" dirty="0" smtClean="0">
                <a:cs typeface="Aharoni" pitchFamily="2" charset="-79"/>
              </a:rPr>
              <a:t> или </a:t>
            </a:r>
            <a:r>
              <a:rPr lang="en-US" sz="1300" dirty="0" smtClean="0">
                <a:cs typeface="Aharoni" pitchFamily="2" charset="-79"/>
              </a:rPr>
              <a:t>52</a:t>
            </a:r>
            <a:r>
              <a:rPr lang="ru-RU" sz="1300" dirty="0" smtClean="0">
                <a:cs typeface="Aharoni" pitchFamily="2" charset="-79"/>
              </a:rPr>
              <a:t> участника за свой счет)</a:t>
            </a:r>
            <a:r>
              <a:rPr lang="en-US" sz="1300" dirty="0" smtClean="0">
                <a:cs typeface="Aharoni" pitchFamily="2" charset="-79"/>
              </a:rPr>
              <a:t> </a:t>
            </a:r>
            <a:r>
              <a:rPr lang="ru-RU" sz="1300" dirty="0" smtClean="0">
                <a:cs typeface="Aharoni" pitchFamily="2" charset="-79"/>
              </a:rPr>
              <a:t>и </a:t>
            </a:r>
            <a:r>
              <a:rPr lang="ru-RU" sz="1300" dirty="0" err="1" smtClean="0">
                <a:cs typeface="Aharoni" pitchFamily="2" charset="-79"/>
              </a:rPr>
              <a:t>БС</a:t>
            </a:r>
            <a:r>
              <a:rPr lang="ru-RU" sz="1300" dirty="0" smtClean="0">
                <a:cs typeface="Aharoni" pitchFamily="2" charset="-79"/>
              </a:rPr>
              <a:t> </a:t>
            </a:r>
            <a:r>
              <a:rPr lang="en-US" sz="1300" dirty="0" smtClean="0">
                <a:cs typeface="Aharoni" pitchFamily="2" charset="-79"/>
              </a:rPr>
              <a:t>(24%</a:t>
            </a:r>
            <a:r>
              <a:rPr lang="ru-RU" sz="1300" dirty="0" smtClean="0">
                <a:cs typeface="Aharoni" pitchFamily="2" charset="-79"/>
              </a:rPr>
              <a:t> или </a:t>
            </a:r>
            <a:r>
              <a:rPr lang="en-US" sz="1300" dirty="0" smtClean="0">
                <a:cs typeface="Aharoni" pitchFamily="2" charset="-79"/>
              </a:rPr>
              <a:t>19</a:t>
            </a:r>
            <a:r>
              <a:rPr lang="ru-RU" sz="1300" dirty="0" smtClean="0">
                <a:cs typeface="Aharoni" pitchFamily="2" charset="-79"/>
              </a:rPr>
              <a:t> участников за свой счет</a:t>
            </a:r>
            <a:r>
              <a:rPr lang="en-US" sz="1300" dirty="0" smtClean="0">
                <a:cs typeface="Aharoni" pitchFamily="2" charset="-79"/>
              </a:rPr>
              <a:t>). </a:t>
            </a:r>
            <a:r>
              <a:rPr lang="ru-RU" sz="1300" dirty="0" smtClean="0">
                <a:cs typeface="Aharoni" pitchFamily="2" charset="-79"/>
              </a:rPr>
              <a:t>Поступает все больше информации, подтверждающей внесение финансовых взносов в проведение отдельных мероприятий. </a:t>
            </a:r>
            <a:endParaRPr lang="en-US" sz="1300" dirty="0" smtClean="0">
              <a:cs typeface="Aharoni" pitchFamily="2" charset="-79"/>
            </a:endParaRPr>
          </a:p>
          <a:p>
            <a:pPr algn="just">
              <a:spcBef>
                <a:spcPts val="1200"/>
              </a:spcBef>
            </a:pPr>
            <a:r>
              <a:rPr lang="ru-RU" sz="1300" b="1" dirty="0" smtClean="0">
                <a:cs typeface="Aharoni" pitchFamily="2" charset="-79"/>
              </a:rPr>
              <a:t>Имеются отдельные данные, подтверждающие внесение странами-членами натуральных взносов</a:t>
            </a:r>
            <a:r>
              <a:rPr lang="en-US" sz="1300" dirty="0" smtClean="0">
                <a:cs typeface="Aharoni" pitchFamily="2" charset="-79"/>
              </a:rPr>
              <a:t>, </a:t>
            </a:r>
            <a:r>
              <a:rPr lang="ru-RU" sz="1300" dirty="0" smtClean="0">
                <a:cs typeface="Aharoni" pitchFamily="2" charset="-79"/>
              </a:rPr>
              <a:t>однако </a:t>
            </a:r>
            <a:r>
              <a:rPr lang="ru-RU" sz="1300" b="1" dirty="0" smtClean="0">
                <a:solidFill>
                  <a:srgbClr val="FF0000"/>
                </a:solidFill>
                <a:cs typeface="Aharoni" pitchFamily="2" charset="-79"/>
              </a:rPr>
              <a:t>регламентированной процедуры, устанавливающей порядок осуществления таких взносов, не существует</a:t>
            </a:r>
            <a:r>
              <a:rPr lang="ru-RU" sz="1300" dirty="0" smtClean="0">
                <a:cs typeface="Aharoni" pitchFamily="2" charset="-79"/>
              </a:rPr>
              <a:t>, за исключением того, что в Руководстве </a:t>
            </a:r>
            <a:r>
              <a:rPr lang="en-US" sz="1300" dirty="0" err="1" smtClean="0">
                <a:cs typeface="Aharoni" pitchFamily="2" charset="-79"/>
              </a:rPr>
              <a:t>PEMPAL</a:t>
            </a:r>
            <a:r>
              <a:rPr lang="en-US" sz="1300" dirty="0" smtClean="0">
                <a:cs typeface="Aharoni" pitchFamily="2" charset="-79"/>
              </a:rPr>
              <a:t> </a:t>
            </a:r>
            <a:r>
              <a:rPr lang="ru-RU" sz="1300" dirty="0" smtClean="0">
                <a:cs typeface="Aharoni" pitchFamily="2" charset="-79"/>
              </a:rPr>
              <a:t>предусмотрено, что страны с высоким уровнем доходов должны активно вносить вклад в программу с целью обеспечения надлежащего уровня участия  в мероприятиях сети. </a:t>
            </a:r>
            <a:r>
              <a:rPr lang="en-US" sz="1300" dirty="0" smtClean="0">
                <a:cs typeface="Aharoni" pitchFamily="2" charset="-79"/>
              </a:rPr>
              <a:t>  </a:t>
            </a:r>
          </a:p>
          <a:p>
            <a:pPr algn="just">
              <a:spcBef>
                <a:spcPts val="1200"/>
              </a:spcBef>
            </a:pPr>
            <a:r>
              <a:rPr lang="ru-RU" sz="1300" b="1" dirty="0" smtClean="0">
                <a:cs typeface="Aharoni" pitchFamily="2" charset="-79"/>
              </a:rPr>
              <a:t>При опросе в рамках </a:t>
            </a:r>
            <a:r>
              <a:rPr lang="ru-RU" sz="1300" b="1" dirty="0" err="1" smtClean="0">
                <a:cs typeface="Aharoni" pitchFamily="2" charset="-79"/>
              </a:rPr>
              <a:t>ССО</a:t>
            </a:r>
            <a:r>
              <a:rPr lang="ru-RU" sz="1300" b="1" dirty="0" smtClean="0">
                <a:cs typeface="Aharoni" pitchFamily="2" charset="-79"/>
              </a:rPr>
              <a:t> некоторые респонденты указали на готовность уплачивать членские взносы</a:t>
            </a:r>
            <a:r>
              <a:rPr lang="ru-RU" sz="1300" dirty="0" smtClean="0">
                <a:cs typeface="Aharoni" pitchFamily="2" charset="-79"/>
              </a:rPr>
              <a:t>, однако члены исполнительных комитетов были более осторожны в своих комментариях, чем рядовые участники тематических сообществ</a:t>
            </a:r>
            <a:r>
              <a:rPr lang="en-US" sz="1300" dirty="0" smtClean="0">
                <a:cs typeface="Aharoni" pitchFamily="2" charset="-79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1300" dirty="0" err="1" smtClean="0">
                <a:solidFill>
                  <a:srgbClr val="00B050"/>
                </a:solidFill>
                <a:cs typeface="Aharoni" pitchFamily="2" charset="-79"/>
              </a:rPr>
              <a:t>SECO</a:t>
            </a:r>
            <a:r>
              <a:rPr lang="en-US" sz="1300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  <a:r>
              <a:rPr lang="ru-RU" sz="1300" dirty="0" smtClean="0">
                <a:solidFill>
                  <a:srgbClr val="00B050"/>
                </a:solidFill>
                <a:cs typeface="Aharoni" pitchFamily="2" charset="-79"/>
              </a:rPr>
              <a:t>предлагает, чтобы в будущем транспортные расходы и расходы на проживание оплачивались членами, а средства на проведение мероприятий и оказание поддержки Секретариатом предоставлялись донорами. Российская Федерация предлагает рассмотреть вопросы привлечения новых доноров и новых взносов, а также разделения затрат. </a:t>
            </a:r>
            <a:endParaRPr lang="en-US" sz="1300" dirty="0" smtClean="0">
              <a:solidFill>
                <a:srgbClr val="00B050"/>
              </a:solidFill>
              <a:cs typeface="Aharoni" pitchFamily="2" charset="-79"/>
            </a:endParaRPr>
          </a:p>
          <a:p>
            <a:pPr marL="342900" lvl="1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FF0000"/>
                </a:solidFill>
                <a:cs typeface="Aharoni" pitchFamily="2" charset="-79"/>
              </a:rPr>
              <a:t>Вопросы сбора информации и отчетности о финансовых и натуральных взносах членов требуют внимания. Для выполнения данной </a:t>
            </a:r>
            <a:r>
              <a:rPr lang="ru-RU" sz="1300" dirty="0">
                <a:solidFill>
                  <a:srgbClr val="FF0000"/>
                </a:solidFill>
                <a:cs typeface="Aharoni" pitchFamily="2" charset="-79"/>
              </a:rPr>
              <a:t>задачи до конца срока Стратегии </a:t>
            </a:r>
            <a:r>
              <a:rPr lang="ru-RU" sz="1300" dirty="0" smtClean="0">
                <a:solidFill>
                  <a:srgbClr val="FF0000"/>
                </a:solidFill>
                <a:cs typeface="Aharoni" pitchFamily="2" charset="-79"/>
              </a:rPr>
              <a:t>необходимы дополнительные усилия. </a:t>
            </a:r>
            <a:r>
              <a:rPr lang="en-US" sz="13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endParaRPr lang="en-US" sz="1300" dirty="0">
              <a:solidFill>
                <a:srgbClr val="FF0000"/>
              </a:solidFill>
              <a:cs typeface="Aharoni" pitchFamily="2" charset="-79"/>
            </a:endParaRPr>
          </a:p>
          <a:p>
            <a:pPr algn="just">
              <a:spcBef>
                <a:spcPts val="1200"/>
              </a:spcBef>
            </a:pPr>
            <a:endParaRPr lang="en-US" sz="1600" dirty="0" smtClean="0">
              <a:solidFill>
                <a:srgbClr val="00B050"/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rgbClr val="00B050"/>
              </a:solidFill>
              <a:cs typeface="Aharoni" pitchFamily="2" charset="-79"/>
            </a:endParaRPr>
          </a:p>
          <a:p>
            <a:endParaRPr lang="en-US" sz="1000" b="1" dirty="0" smtClean="0">
              <a:cs typeface="Aharoni" pitchFamily="2" charset="-79"/>
            </a:endParaRPr>
          </a:p>
          <a:p>
            <a:endParaRPr lang="en-US" sz="1000" b="1" dirty="0">
              <a:cs typeface="Aharoni" pitchFamily="2" charset="-79"/>
            </a:endParaRPr>
          </a:p>
          <a:p>
            <a:endParaRPr lang="en-US" sz="1000" b="1" dirty="0" smtClean="0">
              <a:cs typeface="Aharoni" pitchFamily="2" charset="-79"/>
            </a:endParaRPr>
          </a:p>
          <a:p>
            <a:endParaRPr lang="en-US" sz="1000" b="1" dirty="0">
              <a:cs typeface="Aharoni" pitchFamily="2" charset="-79"/>
            </a:endParaRPr>
          </a:p>
          <a:p>
            <a:endParaRPr lang="en-US" sz="1000" b="1" dirty="0">
              <a:cs typeface="Aharoni" pitchFamily="2" charset="-79"/>
            </a:endParaRPr>
          </a:p>
          <a:p>
            <a:pPr algn="just"/>
            <a:endParaRPr lang="en-US" sz="1800" dirty="0" smtClean="0">
              <a:cs typeface="Aharoni" pitchFamily="2" charset="-79"/>
            </a:endParaRPr>
          </a:p>
          <a:p>
            <a:pPr algn="just"/>
            <a:endParaRPr lang="en-US" sz="1800" dirty="0">
              <a:cs typeface="Aharoni" pitchFamily="2" charset="-79"/>
            </a:endParaRPr>
          </a:p>
          <a:p>
            <a:pPr algn="just"/>
            <a:endParaRPr lang="en-US" sz="1800" dirty="0" smtClean="0">
              <a:cs typeface="Aharoni" pitchFamily="2" charset="-79"/>
            </a:endParaRPr>
          </a:p>
          <a:p>
            <a:pPr algn="just"/>
            <a:endParaRPr lang="en-US" sz="1000" dirty="0" smtClean="0">
              <a:cs typeface="Aharoni" pitchFamily="2" charset="-79"/>
            </a:endParaRPr>
          </a:p>
          <a:p>
            <a:endParaRPr lang="en-US" sz="2000" dirty="0">
              <a:solidFill>
                <a:srgbClr val="FF0000"/>
              </a:solidFill>
              <a:cs typeface="Aharoni" pitchFamily="2" charset="-79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endParaRPr lang="en-US" sz="1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399"/>
            <a:ext cx="9144000" cy="914401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/>
              <a:t>Задача </a:t>
            </a:r>
            <a:r>
              <a:rPr lang="en-US" sz="2000" b="1" u="sng" dirty="0"/>
              <a:t>3</a:t>
            </a:r>
            <a:r>
              <a:rPr lang="en-US" sz="2000" b="1" dirty="0"/>
              <a:t>:</a:t>
            </a:r>
            <a:r>
              <a:rPr lang="bs-Latn-BA" sz="2000" b="1" dirty="0"/>
              <a:t> </a:t>
            </a:r>
            <a:r>
              <a:rPr lang="ru-RU" sz="2000" b="1" cap="small" dirty="0"/>
              <a:t>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</a:t>
            </a:r>
            <a:r>
              <a:rPr lang="ru-RU" sz="2000" b="1" cap="small" dirty="0" err="1"/>
              <a:t>УГФ</a:t>
            </a:r>
            <a:r>
              <a:rPr lang="ru-RU" sz="2000" b="1" cap="small" dirty="0"/>
              <a:t> </a:t>
            </a:r>
            <a:r>
              <a:rPr lang="ru-RU" sz="2000" b="1" cap="small" dirty="0" smtClean="0"/>
              <a:t>(3)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rgbClr val="00B050"/>
              </a:solidFill>
              <a:cs typeface="Aharoni" pitchFamily="2" charset="-79"/>
            </a:endParaRPr>
          </a:p>
          <a:p>
            <a:endParaRPr lang="en-US" sz="1000" b="1" dirty="0" smtClean="0">
              <a:cs typeface="Aharoni" pitchFamily="2" charset="-79"/>
            </a:endParaRPr>
          </a:p>
          <a:p>
            <a:endParaRPr lang="en-US" sz="1000" b="1" dirty="0">
              <a:cs typeface="Aharoni" pitchFamily="2" charset="-79"/>
            </a:endParaRPr>
          </a:p>
          <a:p>
            <a:endParaRPr lang="en-US" sz="1000" b="1" dirty="0" smtClean="0">
              <a:cs typeface="Aharoni" pitchFamily="2" charset="-79"/>
            </a:endParaRPr>
          </a:p>
          <a:p>
            <a:endParaRPr lang="en-US" sz="1000" b="1" dirty="0">
              <a:cs typeface="Aharoni" pitchFamily="2" charset="-79"/>
            </a:endParaRPr>
          </a:p>
          <a:p>
            <a:endParaRPr lang="en-US" sz="1000" b="1" dirty="0">
              <a:cs typeface="Aharoni" pitchFamily="2" charset="-79"/>
            </a:endParaRPr>
          </a:p>
          <a:p>
            <a:pPr algn="just"/>
            <a:endParaRPr lang="en-US" sz="1800" dirty="0" smtClean="0">
              <a:cs typeface="Aharoni" pitchFamily="2" charset="-79"/>
            </a:endParaRPr>
          </a:p>
          <a:p>
            <a:pPr algn="just"/>
            <a:endParaRPr lang="en-US" sz="1800" dirty="0">
              <a:cs typeface="Aharoni" pitchFamily="2" charset="-79"/>
            </a:endParaRPr>
          </a:p>
          <a:p>
            <a:pPr algn="just"/>
            <a:endParaRPr lang="en-US" sz="1800" dirty="0" smtClean="0">
              <a:cs typeface="Aharoni" pitchFamily="2" charset="-79"/>
            </a:endParaRPr>
          </a:p>
          <a:p>
            <a:pPr algn="just"/>
            <a:endParaRPr lang="en-US" sz="1000" dirty="0" smtClean="0">
              <a:cs typeface="Aharoni" pitchFamily="2" charset="-79"/>
            </a:endParaRPr>
          </a:p>
          <a:p>
            <a:endParaRPr lang="en-US" sz="2000" dirty="0">
              <a:solidFill>
                <a:srgbClr val="FF0000"/>
              </a:solidFill>
              <a:cs typeface="Aharoni" pitchFamily="2" charset="-79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endParaRPr lang="en-US" sz="1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23915"/>
              </p:ext>
            </p:extLst>
          </p:nvPr>
        </p:nvGraphicFramePr>
        <p:xfrm>
          <a:off x="990600" y="2133600"/>
          <a:ext cx="7239000" cy="419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073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cap="small" dirty="0" smtClean="0"/>
                        <a:t>Чемпионы </a:t>
                      </a:r>
                      <a:r>
                        <a:rPr lang="en-US" sz="1600" cap="small" dirty="0" err="1" smtClean="0"/>
                        <a:t>PEMPAL</a:t>
                      </a:r>
                      <a:r>
                        <a:rPr lang="en-US" sz="1600" cap="small" baseline="0" dirty="0" smtClean="0"/>
                        <a:t>  (+1 </a:t>
                      </a:r>
                      <a:r>
                        <a:rPr lang="ru-RU" sz="1600" cap="small" baseline="0" dirty="0" smtClean="0"/>
                        <a:t>мероприятие или </a:t>
                      </a:r>
                      <a:r>
                        <a:rPr lang="en-US" sz="1600" cap="small" baseline="0" dirty="0" smtClean="0"/>
                        <a:t>+1</a:t>
                      </a:r>
                      <a:r>
                        <a:rPr lang="ru-RU" sz="1600" cap="small" baseline="0" dirty="0" smtClean="0"/>
                        <a:t> участник за свой счет</a:t>
                      </a:r>
                      <a:r>
                        <a:rPr lang="en-US" sz="1600" cap="small" baseline="0" dirty="0" smtClean="0"/>
                        <a:t>)</a:t>
                      </a:r>
                      <a:endParaRPr lang="en-US" sz="1600" cap="smal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4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Страна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Роль принимающей  стороны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Кол-во участников, профинансированных  странами за свой счет</a:t>
                      </a:r>
                      <a:endParaRPr lang="en-US" sz="1600" b="1" dirty="0"/>
                    </a:p>
                  </a:txBody>
                  <a:tcPr/>
                </a:tc>
              </a:tr>
              <a:tr h="4911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Российская Федерация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три </a:t>
                      </a:r>
                      <a:r>
                        <a:rPr lang="ru-RU" sz="1600" dirty="0" err="1" smtClean="0"/>
                        <a:t>ПС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(</a:t>
                      </a:r>
                      <a:r>
                        <a:rPr lang="ru-RU" sz="1600" dirty="0" smtClean="0"/>
                        <a:t>в основном по</a:t>
                      </a:r>
                      <a:r>
                        <a:rPr lang="ru-RU" sz="1600" baseline="0" dirty="0" smtClean="0"/>
                        <a:t> КС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4475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Грузия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три </a:t>
                      </a:r>
                      <a:r>
                        <a:rPr lang="ru-RU" sz="1600" dirty="0" err="1" smtClean="0"/>
                        <a:t>ПС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(</a:t>
                      </a:r>
                      <a:r>
                        <a:rPr lang="ru-RU" sz="1600" dirty="0" smtClean="0"/>
                        <a:t>КС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4475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Албания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три </a:t>
                      </a:r>
                      <a:r>
                        <a:rPr lang="ru-RU" sz="1600" dirty="0" err="1" smtClean="0"/>
                        <a:t>ПС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Турция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КС и </a:t>
                      </a:r>
                      <a:r>
                        <a:rPr lang="ru-RU" sz="1600" dirty="0" err="1" smtClean="0"/>
                        <a:t>БС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(</a:t>
                      </a:r>
                      <a:r>
                        <a:rPr lang="ru-RU" sz="1600" dirty="0" err="1" smtClean="0"/>
                        <a:t>БС</a:t>
                      </a:r>
                      <a:r>
                        <a:rPr lang="ru-RU" sz="1600" dirty="0" smtClean="0"/>
                        <a:t> и КС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Черногория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КС и </a:t>
                      </a:r>
                      <a:r>
                        <a:rPr lang="ru-RU" sz="1600" dirty="0" err="1" smtClean="0"/>
                        <a:t>СВА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(</a:t>
                      </a:r>
                      <a:r>
                        <a:rPr lang="ru-RU" sz="1600" dirty="0" err="1" smtClean="0"/>
                        <a:t>БС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Беларусь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КС и </a:t>
                      </a:r>
                      <a:r>
                        <a:rPr lang="ru-RU" sz="1600" dirty="0" err="1" smtClean="0"/>
                        <a:t>БС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(2016)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(</a:t>
                      </a:r>
                      <a:r>
                        <a:rPr lang="ru-RU" sz="1600" dirty="0" smtClean="0"/>
                        <a:t>КС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Кыргызстан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СВА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(2015)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 (</a:t>
                      </a:r>
                      <a:r>
                        <a:rPr lang="ru-RU" sz="1600" dirty="0" smtClean="0"/>
                        <a:t>в основном по </a:t>
                      </a:r>
                      <a:r>
                        <a:rPr lang="ru-RU" sz="1600" dirty="0" err="1" smtClean="0"/>
                        <a:t>БС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Задачи стратегии </a:t>
            </a:r>
            <a:r>
              <a:rPr lang="en-US" i="1" dirty="0" err="1">
                <a:solidFill>
                  <a:schemeClr val="tx1"/>
                </a:solidFill>
              </a:rPr>
              <a:t>PEMPAL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7298402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927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eanna\Desktop\DSC_78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0197"/>
            <a:ext cx="8305800" cy="46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«Открытость органов власти чрезвычайно важна. 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этого – непрерывный процесс, в ходе которого правительства могут пользоваться новыми наработками других стран», -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 финансов Российской Федерации, выступление на встрече членов всех практикующих сообществ в Москве  в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году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6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" y="928254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4</a:t>
            </a:r>
            <a:r>
              <a:rPr lang="ru-RU" sz="2000" b="1" u="sng" dirty="0" smtClean="0"/>
              <a:t>.</a:t>
            </a:r>
            <a:r>
              <a:rPr lang="en-US" sz="2000" b="1" dirty="0" smtClean="0"/>
              <a:t> </a:t>
            </a:r>
            <a:r>
              <a:rPr lang="ru-RU" sz="2000" b="1" cap="small" dirty="0"/>
              <a:t>Повышение уровня информированности лиц, занимающих высшие правительственные и политические должности, о преимуществах и ценности взаимодействия через </a:t>
            </a:r>
            <a:r>
              <a:rPr lang="en-US" sz="2000" b="1" cap="small" dirty="0" err="1" smtClean="0"/>
              <a:t>PEMPAL</a:t>
            </a:r>
            <a:r>
              <a:rPr lang="ru-RU" sz="2000" b="1" cap="small" dirty="0" smtClean="0"/>
              <a:t> (1)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8915400" cy="48767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just"/>
            <a:endParaRPr lang="en-US" sz="1600" dirty="0" smtClean="0"/>
          </a:p>
          <a:p>
            <a:pPr algn="just"/>
            <a:r>
              <a:rPr lang="ru-RU" sz="1500" b="1" dirty="0" smtClean="0"/>
              <a:t>Информация, подтверждающая высокий уровень информированности о преимуществах </a:t>
            </a:r>
            <a:r>
              <a:rPr lang="en-US" sz="1500" b="1" dirty="0" err="1" smtClean="0"/>
              <a:t>PEMPAL</a:t>
            </a:r>
            <a:r>
              <a:rPr lang="ru-RU" sz="1500" b="1" dirty="0" smtClean="0"/>
              <a:t>, включена в отчеты и презентации практикующих сообществ</a:t>
            </a:r>
            <a:r>
              <a:rPr lang="en-US" sz="1500" dirty="0" smtClean="0"/>
              <a:t> (</a:t>
            </a:r>
            <a:r>
              <a:rPr lang="ru-RU" sz="1500" dirty="0" smtClean="0"/>
              <a:t>например, открытие заседаний и посещение мероприятий министрами и заместителями министров</a:t>
            </a:r>
            <a:r>
              <a:rPr lang="en-US" sz="1500" dirty="0" smtClean="0"/>
              <a:t>).</a:t>
            </a:r>
            <a:endParaRPr lang="en-US" sz="1500" dirty="0"/>
          </a:p>
          <a:p>
            <a:pPr marL="800100" lvl="2" indent="0" algn="just">
              <a:buNone/>
            </a:pPr>
            <a:r>
              <a:rPr lang="ru-RU" sz="1500" i="1" dirty="0" smtClean="0">
                <a:solidFill>
                  <a:schemeClr val="accent1">
                    <a:lumMod val="75000"/>
                  </a:schemeClr>
                </a:solidFill>
              </a:rPr>
              <a:t>Настоящим письмом Министерство финансов Республики Кыргызстан свидетельствует Вам свое уважение и пользуется случаем, чтобы выразить искреннюю признательность и благодарность за организацию пленарного заседания бюджетного сообщества </a:t>
            </a:r>
            <a:r>
              <a:rPr lang="en-US" sz="1500" i="1" dirty="0" err="1" smtClean="0">
                <a:solidFill>
                  <a:schemeClr val="accent1">
                    <a:lumMod val="75000"/>
                  </a:schemeClr>
                </a:solidFill>
              </a:rPr>
              <a:t>PEMPAL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smtClean="0">
                <a:solidFill>
                  <a:schemeClr val="accent1">
                    <a:lumMod val="75000"/>
                  </a:schemeClr>
                </a:solidFill>
              </a:rPr>
              <a:t>в Ереване (Армения) 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</a:rPr>
              <a:t>11-13</a:t>
            </a:r>
            <a:r>
              <a:rPr lang="ru-RU" sz="1500" i="1" dirty="0" smtClean="0">
                <a:solidFill>
                  <a:schemeClr val="accent1">
                    <a:lumMod val="75000"/>
                  </a:schemeClr>
                </a:solidFill>
              </a:rPr>
              <a:t> февраля 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r>
              <a:rPr lang="ru-RU" sz="1500" i="1" dirty="0" smtClean="0">
                <a:solidFill>
                  <a:schemeClr val="accent1">
                    <a:lumMod val="75000"/>
                  </a:schemeClr>
                </a:solidFill>
              </a:rPr>
              <a:t> года</a:t>
            </a:r>
            <a:r>
              <a:rPr lang="en-US" sz="15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Перевод письма, полученного Секретариатом </a:t>
            </a: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PEMPAL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от Заместителя Министра финансов А. Азимова)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00050" lvl="1" indent="0" algn="just">
              <a:buNone/>
            </a:pPr>
            <a:endParaRPr lang="en-US" sz="1500" dirty="0" smtClean="0"/>
          </a:p>
          <a:p>
            <a:pPr algn="just"/>
            <a:r>
              <a:rPr lang="ru-RU" sz="1500" b="1" dirty="0" smtClean="0"/>
              <a:t>Стратегия предусматривает предоставление интегрированного пакета услуг и продуктов для продвижения первоочередных задач стран-членов в области реформ. </a:t>
            </a:r>
            <a:endParaRPr lang="en-US" sz="1500" dirty="0"/>
          </a:p>
          <a:p>
            <a:pPr lvl="1" algn="just"/>
            <a:r>
              <a:rPr lang="ru-RU" sz="1500" dirty="0" smtClean="0">
                <a:solidFill>
                  <a:srgbClr val="FF0000"/>
                </a:solidFill>
              </a:rPr>
              <a:t>Необходимо совершенствовать работу по определению и рекламированию услуг и продуктов сети. </a:t>
            </a:r>
            <a:endParaRPr lang="en-US" sz="1500" dirty="0">
              <a:solidFill>
                <a:srgbClr val="FF0000"/>
              </a:solidFill>
            </a:endParaRPr>
          </a:p>
          <a:p>
            <a:pPr lvl="1" algn="just"/>
            <a:r>
              <a:rPr lang="ru-RU" sz="1500" dirty="0" smtClean="0">
                <a:solidFill>
                  <a:srgbClr val="00B050"/>
                </a:solidFill>
              </a:rPr>
              <a:t>Нужны ли более целенаправленные действия в странах-членах</a:t>
            </a:r>
            <a:r>
              <a:rPr lang="en-US" sz="1500" dirty="0" smtClean="0">
                <a:solidFill>
                  <a:srgbClr val="00B050"/>
                </a:solidFill>
              </a:rPr>
              <a:t>? </a:t>
            </a:r>
            <a:r>
              <a:rPr lang="ru-RU" sz="1500" dirty="0" smtClean="0">
                <a:solidFill>
                  <a:srgbClr val="00B050"/>
                </a:solidFill>
              </a:rPr>
              <a:t>Имеются ли для этого ресурсы</a:t>
            </a:r>
            <a:r>
              <a:rPr lang="en-US" sz="1500" dirty="0" smtClean="0">
                <a:solidFill>
                  <a:srgbClr val="00B050"/>
                </a:solidFill>
              </a:rPr>
              <a:t>? </a:t>
            </a:r>
            <a:endParaRPr lang="en-US" sz="1500" dirty="0">
              <a:solidFill>
                <a:srgbClr val="00B050"/>
              </a:solidFill>
            </a:endParaRPr>
          </a:p>
          <a:p>
            <a:pPr marL="400050" lvl="1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834" y="1905000"/>
            <a:ext cx="84582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Существуют убедительные доказательства повышения уровня информированности высших эшелонов правительства и политической власти о преимуществах и ценности взаимодействия через </a:t>
            </a:r>
            <a:r>
              <a:rPr lang="en-US" sz="1500" b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PEMPAL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. Вместе с тем доноры видят необходимость дополнительных усилий для выполнения данной задачи. 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" y="928254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u="sng" dirty="0"/>
              <a:t>Задача </a:t>
            </a:r>
            <a:r>
              <a:rPr lang="en-US" sz="2000" b="1" u="sng" dirty="0"/>
              <a:t>4</a:t>
            </a:r>
            <a:r>
              <a:rPr lang="ru-RU" sz="2000" b="1" u="sng" dirty="0"/>
              <a:t>.</a:t>
            </a:r>
            <a:r>
              <a:rPr lang="en-US" sz="2000" b="1" dirty="0"/>
              <a:t> </a:t>
            </a:r>
            <a:r>
              <a:rPr lang="ru-RU" sz="2000" b="1" cap="small" dirty="0"/>
              <a:t>Повышение уровня информированности лиц, занимающих высшие правительственные и политические должности, о преимуществах и ценности взаимодействия через </a:t>
            </a:r>
            <a:r>
              <a:rPr lang="en-US" sz="2000" b="1" cap="small" dirty="0" err="1" smtClean="0"/>
              <a:t>PEMPAL</a:t>
            </a:r>
            <a:r>
              <a:rPr lang="ru-RU" sz="2000" b="1" cap="small" dirty="0" smtClean="0"/>
              <a:t> (2)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65022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Внедрен скорректированный подход к проведению мероприятий по рекламированию сети на уровне высшего руководства.</a:t>
            </a:r>
            <a:r>
              <a:rPr lang="en-US" sz="1800" b="1" dirty="0" smtClean="0"/>
              <a:t> </a:t>
            </a:r>
            <a:r>
              <a:rPr lang="ru-RU" sz="1800" dirty="0" smtClean="0"/>
              <a:t>При этом бывший Секретариат оптимизировал процесс рассылки благодарственных писем министрам. </a:t>
            </a:r>
            <a:r>
              <a:rPr lang="en-US" sz="1800" dirty="0" smtClean="0"/>
              <a:t> </a:t>
            </a:r>
            <a:endParaRPr lang="en-US" sz="1800" dirty="0"/>
          </a:p>
          <a:p>
            <a:pPr lvl="1" algn="just"/>
            <a:r>
              <a:rPr lang="en-US" sz="1600" b="1" dirty="0" err="1" smtClean="0">
                <a:solidFill>
                  <a:srgbClr val="FF0000"/>
                </a:solidFill>
              </a:rPr>
              <a:t>SECO</a:t>
            </a:r>
            <a:r>
              <a:rPr lang="ru-RU" sz="1600" b="1" dirty="0" smtClean="0">
                <a:solidFill>
                  <a:srgbClr val="FF0000"/>
                </a:solidFill>
              </a:rPr>
              <a:t> отметил, что не вполне ясно, в какой степени письма и отчеты привлекают внимание высшего руководства к программе </a:t>
            </a:r>
            <a:r>
              <a:rPr lang="en-US" sz="1600" b="1" dirty="0" err="1" smtClean="0">
                <a:solidFill>
                  <a:srgbClr val="FF0000"/>
                </a:solidFill>
              </a:rPr>
              <a:t>PEMPAL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smtClean="0">
                <a:solidFill>
                  <a:srgbClr val="FF0000"/>
                </a:solidFill>
              </a:rPr>
              <a:t>В этой связи необходимо обсудить возможные дополнительные инструменты для выполнения задачи 4.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endParaRPr lang="ru-RU" sz="1600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lvl="1" algn="just"/>
            <a:r>
              <a:rPr lang="ru-RU" sz="1600" b="1" dirty="0" smtClean="0">
                <a:solidFill>
                  <a:srgbClr val="00B050"/>
                </a:solidFill>
              </a:rPr>
              <a:t>Можно рассмотреть стратегии, принятые другими сетевыми сообществами, например в рамках «Совместной инициативы по бюджетной реформе в Африке» (</a:t>
            </a:r>
            <a:r>
              <a:rPr lang="en-US" sz="1600" b="1" dirty="0" err="1" smtClean="0">
                <a:solidFill>
                  <a:srgbClr val="00B050"/>
                </a:solidFill>
              </a:rPr>
              <a:t>CABRI</a:t>
            </a:r>
            <a:r>
              <a:rPr lang="ru-RU" sz="1600" b="1" dirty="0" smtClean="0">
                <a:solidFill>
                  <a:srgbClr val="00B050"/>
                </a:solidFill>
              </a:rPr>
              <a:t>)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Прогресса в осуществлении действия, касающегося исследования целесообразности преобразования </a:t>
            </a:r>
            <a:r>
              <a:rPr lang="en-US" sz="1800" b="1" dirty="0" err="1" smtClean="0">
                <a:solidFill>
                  <a:srgbClr val="FF0000"/>
                </a:solidFill>
              </a:rPr>
              <a:t>PEMPAL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в официальную сеть национальных институтов </a:t>
            </a:r>
            <a:r>
              <a:rPr lang="ru-RU" sz="1800" b="1" dirty="0" err="1" smtClean="0">
                <a:solidFill>
                  <a:srgbClr val="FF0000"/>
                </a:solidFill>
              </a:rPr>
              <a:t>УГФ</a:t>
            </a:r>
            <a:r>
              <a:rPr lang="ru-RU" sz="1800" b="1" dirty="0" smtClean="0">
                <a:solidFill>
                  <a:srgbClr val="FF0000"/>
                </a:solidFill>
              </a:rPr>
              <a:t>, не наблюдается.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Необходимы указания от Координационного комитета относительно того, остается ли этот вопрос в числе приоритетных, и требуется </a:t>
            </a:r>
            <a:r>
              <a:rPr lang="ru-RU" sz="1800" dirty="0"/>
              <a:t>ли до конца срока стратегии выделять финансирование на </a:t>
            </a:r>
            <a:r>
              <a:rPr lang="ru-RU" sz="1800" dirty="0" smtClean="0"/>
              <a:t>проработку целесообразности такого преобразования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endParaRPr lang="en-US" sz="16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82000" cy="671946"/>
          </a:xfrm>
        </p:spPr>
        <p:txBody>
          <a:bodyPr>
            <a:noAutofit/>
          </a:bodyPr>
          <a:lstStyle/>
          <a:p>
            <a:r>
              <a:rPr lang="ru-RU" sz="2800" b="1" u="sng" cap="small" dirty="0" smtClean="0"/>
              <a:t>Выводы</a:t>
            </a:r>
            <a:endParaRPr lang="ru-RU" sz="2800" b="1" cap="sm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92" y="1524000"/>
            <a:ext cx="8915400" cy="510742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Первоначальные задачи Стратегии </a:t>
            </a:r>
            <a:r>
              <a:rPr lang="en-US" sz="1600" b="1" dirty="0" err="1" smtClean="0"/>
              <a:t>PEMPAL</a:t>
            </a:r>
            <a:r>
              <a:rPr lang="en-US" sz="1600" b="1" dirty="0" smtClean="0"/>
              <a:t> </a:t>
            </a:r>
            <a:r>
              <a:rPr lang="ru-RU" sz="1600" b="1" dirty="0" smtClean="0"/>
              <a:t>сохраняют свою актуальность, и сетевое сообщество демонстрирует хороший прогресс на всех уровнях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Вопрос устойчивости сети за рамками срока действия Стратегии вызывает беспокойство. </a:t>
            </a:r>
            <a:r>
              <a:rPr lang="ru-RU" sz="1600" dirty="0" smtClean="0"/>
              <a:t>Ряд аспектов устойчивости </a:t>
            </a:r>
            <a:r>
              <a:rPr lang="en-GB" sz="1600" dirty="0" smtClean="0"/>
              <a:t>(</a:t>
            </a:r>
            <a:r>
              <a:rPr lang="ru-RU" sz="1600" dirty="0" smtClean="0"/>
              <a:t>качество</a:t>
            </a:r>
            <a:r>
              <a:rPr lang="en-GB" sz="1600" dirty="0" smtClean="0"/>
              <a:t>,</a:t>
            </a:r>
            <a:r>
              <a:rPr lang="ru-RU" sz="1600" dirty="0" smtClean="0"/>
              <a:t> поддержка в форме секретариата, финансирование) требуют внимания в последние годы реализации Стратегии. </a:t>
            </a:r>
            <a:r>
              <a:rPr lang="en-GB" sz="1600" dirty="0" smtClean="0"/>
              <a:t> 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ru-RU" sz="1600" b="1" dirty="0" smtClean="0">
                <a:solidFill>
                  <a:srgbClr val="00B050"/>
                </a:solidFill>
              </a:rPr>
              <a:t>Доноры настоятельно рекомендуют приложить дополнительные усилия к выполнению задачи </a:t>
            </a:r>
            <a:r>
              <a:rPr lang="en-US" sz="1600" b="1" dirty="0" smtClean="0">
                <a:solidFill>
                  <a:srgbClr val="00B050"/>
                </a:solidFill>
              </a:rPr>
              <a:t>4 </a:t>
            </a:r>
            <a:r>
              <a:rPr lang="en-US" sz="1600" dirty="0" smtClean="0">
                <a:solidFill>
                  <a:srgbClr val="00B050"/>
                </a:solidFill>
              </a:rPr>
              <a:t>(</a:t>
            </a:r>
            <a:r>
              <a:rPr lang="ru-RU" sz="1600" dirty="0" smtClean="0">
                <a:solidFill>
                  <a:srgbClr val="00B050"/>
                </a:solidFill>
              </a:rPr>
              <a:t>повышение уровня информированности на политическом уровне</a:t>
            </a:r>
            <a:r>
              <a:rPr lang="en-US" sz="1600" dirty="0" smtClean="0">
                <a:solidFill>
                  <a:srgbClr val="00B050"/>
                </a:solidFill>
              </a:rPr>
              <a:t>)</a:t>
            </a:r>
            <a:r>
              <a:rPr lang="ru-RU" sz="1600" dirty="0" smtClean="0">
                <a:solidFill>
                  <a:srgbClr val="00B050"/>
                </a:solidFill>
              </a:rPr>
              <a:t> – они считают эту задачу непосредственно связанной с обеспечением устойчивости. </a:t>
            </a:r>
            <a:endParaRPr lang="en-US" sz="1600" dirty="0" smtClean="0">
              <a:solidFill>
                <a:srgbClr val="00B050"/>
              </a:solidFill>
            </a:endParaRPr>
          </a:p>
          <a:p>
            <a:pPr algn="just"/>
            <a:endParaRPr lang="en-US" sz="1600" dirty="0"/>
          </a:p>
          <a:p>
            <a:pPr algn="just"/>
            <a:r>
              <a:rPr lang="ru-RU" sz="1600" b="1" dirty="0" smtClean="0"/>
              <a:t>Действующие механизмы реализации программы функционируют хорошо, однако </a:t>
            </a:r>
            <a:r>
              <a:rPr lang="ru-RU" sz="1600" b="1" dirty="0" smtClean="0">
                <a:solidFill>
                  <a:srgbClr val="FF0000"/>
                </a:solidFill>
              </a:rPr>
              <a:t>модель оказания услуг Секретариата требует незамедлительного внимания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ru-RU" sz="1600" b="1" dirty="0" smtClean="0"/>
              <a:t>В свете данных </a:t>
            </a:r>
            <a:r>
              <a:rPr lang="ru-RU" sz="1600" b="1" dirty="0"/>
              <a:t>о фактических затратах и последних прогнозных </a:t>
            </a:r>
            <a:r>
              <a:rPr lang="ru-RU" sz="1600" b="1" dirty="0" smtClean="0"/>
              <a:t>оценок затраты на реализацию Стратегии лишь незначительно превысят первоначально запланированный объем. </a:t>
            </a:r>
            <a:r>
              <a:rPr lang="en-US" sz="1600" dirty="0" smtClean="0"/>
              <a:t>(</a:t>
            </a:r>
            <a:r>
              <a:rPr lang="ru-RU" sz="1600" dirty="0" smtClean="0"/>
              <a:t>Изначально  в стратегии была заложена сумма в </a:t>
            </a:r>
            <a:r>
              <a:rPr lang="en-US" sz="1600" dirty="0" smtClean="0"/>
              <a:t>10</a:t>
            </a:r>
            <a:r>
              <a:rPr lang="ru-RU" sz="1600" dirty="0" smtClean="0"/>
              <a:t>,</a:t>
            </a:r>
            <a:r>
              <a:rPr lang="en-US" sz="1600" dirty="0" smtClean="0"/>
              <a:t>54</a:t>
            </a:r>
            <a:r>
              <a:rPr lang="ru-RU" sz="1600" dirty="0" smtClean="0"/>
              <a:t> млн. долл. США на </a:t>
            </a:r>
            <a:r>
              <a:rPr lang="en-US" sz="1600" dirty="0" smtClean="0"/>
              <a:t>5 </a:t>
            </a:r>
            <a:r>
              <a:rPr lang="ru-RU" sz="1600" dirty="0" smtClean="0"/>
              <a:t>лет; согласно уточненной оценке, затраты должны составить </a:t>
            </a:r>
            <a:r>
              <a:rPr lang="en-US" sz="1600" dirty="0" smtClean="0"/>
              <a:t> 10</a:t>
            </a:r>
            <a:r>
              <a:rPr lang="ru-RU" sz="1600" dirty="0" smtClean="0"/>
              <a:t>,</a:t>
            </a:r>
            <a:r>
              <a:rPr lang="en-US" sz="1600" dirty="0" smtClean="0"/>
              <a:t>6</a:t>
            </a:r>
            <a:r>
              <a:rPr lang="ru-RU" sz="1600" dirty="0" smtClean="0"/>
              <a:t>5 млн. долл. США, т.е. на 110 </a:t>
            </a:r>
            <a:r>
              <a:rPr lang="en-US" sz="1600" dirty="0" smtClean="0"/>
              <a:t>000</a:t>
            </a:r>
            <a:r>
              <a:rPr lang="ru-RU" sz="1600" dirty="0" smtClean="0"/>
              <a:t> долл. больше). 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 algn="just"/>
            <a:endParaRPr lang="en-US" sz="10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7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954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Предложения по корректировке действий, </a:t>
            </a:r>
            <a:br>
              <a:rPr lang="ru-RU" sz="2200" b="1" dirty="0" smtClean="0"/>
            </a:br>
            <a:r>
              <a:rPr lang="ru-RU" sz="2200" b="1" dirty="0" smtClean="0"/>
              <a:t>предусмотренных Стратегией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768" y="1828800"/>
            <a:ext cx="8766464" cy="525982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300" b="1" u="sng" dirty="0" smtClean="0"/>
              <a:t>Действие </a:t>
            </a:r>
            <a:r>
              <a:rPr lang="en-GB" sz="1300" b="1" u="sng" dirty="0" smtClean="0"/>
              <a:t>14</a:t>
            </a:r>
            <a:r>
              <a:rPr lang="ru-RU" sz="1300" b="1" u="sng" dirty="0" smtClean="0"/>
              <a:t>.</a:t>
            </a:r>
            <a:r>
              <a:rPr lang="en-GB" sz="1300" dirty="0" smtClean="0"/>
              <a:t> </a:t>
            </a:r>
            <a:r>
              <a:rPr lang="ru-RU" sz="1300" dirty="0" smtClean="0"/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Никаких действий по оценке целесообразности создания формальной сети институтов УГФ не было предпринято. </a:t>
            </a:r>
            <a:r>
              <a:rPr lang="en-GB" sz="1300" dirty="0" smtClean="0"/>
              <a:t> </a:t>
            </a:r>
            <a:r>
              <a:rPr lang="ru-RU" sz="1300" dirty="0" smtClean="0"/>
              <a:t>Координационный комитет </a:t>
            </a:r>
            <a:r>
              <a:rPr lang="en-GB" sz="1300" dirty="0" err="1" smtClean="0"/>
              <a:t>PEMPAL</a:t>
            </a:r>
            <a:r>
              <a:rPr lang="en-GB" sz="1300" dirty="0" smtClean="0"/>
              <a:t> </a:t>
            </a:r>
            <a:r>
              <a:rPr lang="ru-RU" sz="1300" dirty="0" smtClean="0"/>
              <a:t>должен решить, остается ли этот вопрос на повестке дня и необходимо ли выделять финансирование на проведение соответствующего исследования.</a:t>
            </a:r>
            <a:r>
              <a:rPr lang="en-GB" sz="1300" dirty="0" smtClean="0"/>
              <a:t> </a:t>
            </a:r>
            <a:endParaRPr lang="en-US" sz="1300" dirty="0"/>
          </a:p>
          <a:p>
            <a:pPr lvl="0">
              <a:spcBef>
                <a:spcPts val="600"/>
              </a:spcBef>
            </a:pPr>
            <a:r>
              <a:rPr lang="ru-RU" sz="1300" b="1" u="sng" dirty="0" smtClean="0"/>
              <a:t>Действие </a:t>
            </a:r>
            <a:r>
              <a:rPr lang="en-GB" sz="1300" b="1" u="sng" dirty="0" smtClean="0"/>
              <a:t>4</a:t>
            </a:r>
            <a:r>
              <a:rPr lang="ru-RU" sz="1300" b="1" u="sng" dirty="0" smtClean="0"/>
              <a:t>.</a:t>
            </a:r>
            <a:r>
              <a:rPr lang="en-GB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Вспомогательное действие, относящееся к контракту с бывшим Секретариатом, уже не актуально.</a:t>
            </a:r>
            <a:r>
              <a:rPr lang="en-GB" sz="1300" dirty="0" smtClean="0"/>
              <a:t>  </a:t>
            </a:r>
            <a:r>
              <a:rPr lang="ru-RU" sz="1300" dirty="0" smtClean="0"/>
              <a:t>Его следует пересмотреть в контексте решения, которое будет принято относительно будущей модели Секретариата.</a:t>
            </a:r>
            <a:r>
              <a:rPr lang="en-GB" sz="1300" dirty="0" smtClean="0"/>
              <a:t> </a:t>
            </a:r>
            <a:r>
              <a:rPr lang="ru-RU" sz="1300" dirty="0" smtClean="0"/>
              <a:t> Аналогично требует пересмотра вспомогательное действие, предусматривающее сравнительный анализ механизма Секретариата со схожими структурами. </a:t>
            </a:r>
            <a:r>
              <a:rPr lang="en-GB" sz="1300" dirty="0" smtClean="0"/>
              <a:t> </a:t>
            </a:r>
            <a:endParaRPr lang="en-US" sz="1300" dirty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300" b="1" dirty="0" smtClean="0"/>
              <a:t>Необходима дополнительная работа по завершению к концу срока Стратегии следующих действий</a:t>
            </a:r>
            <a:r>
              <a:rPr lang="en-GB" sz="1300" b="1" dirty="0" smtClean="0"/>
              <a:t>: </a:t>
            </a:r>
            <a:endParaRPr lang="en-GB" sz="1300" b="1" u="sng" dirty="0" smtClean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300" b="1" u="sng" dirty="0" smtClean="0"/>
              <a:t>Действие </a:t>
            </a:r>
            <a:r>
              <a:rPr lang="en-GB" sz="1300" b="1" u="sng" dirty="0" smtClean="0"/>
              <a:t>3</a:t>
            </a:r>
            <a:r>
              <a:rPr lang="ru-RU" sz="1300" b="1" u="sng" dirty="0" smtClean="0"/>
              <a:t>:</a:t>
            </a:r>
            <a:r>
              <a:rPr lang="en-GB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 выявление возможностей для взаимодействия и совместных рабочих проектов практикующих сообществ</a:t>
            </a:r>
            <a:r>
              <a:rPr lang="en-GB" sz="1300" b="1" dirty="0" smtClean="0">
                <a:solidFill>
                  <a:srgbClr val="C00000"/>
                </a:solidFill>
              </a:rPr>
              <a:t>;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300" b="1" u="sng" dirty="0" smtClean="0"/>
              <a:t>Действие </a:t>
            </a:r>
            <a:r>
              <a:rPr lang="en-GB" sz="1300" b="1" u="sng" dirty="0" smtClean="0"/>
              <a:t>12</a:t>
            </a:r>
            <a:r>
              <a:rPr lang="ru-RU" sz="1300" b="1" u="sng" dirty="0" smtClean="0"/>
              <a:t>:</a:t>
            </a:r>
            <a:r>
              <a:rPr lang="en-GB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 мобилизация (при наличии возможности) финансирования и натуральных взносов со стороны членов; совершенствование сбора информации и отчетности по натуральным и финансовым взносам;</a:t>
            </a:r>
            <a:r>
              <a:rPr lang="en-GB" sz="1300" b="1" dirty="0" smtClean="0">
                <a:solidFill>
                  <a:srgbClr val="C00000"/>
                </a:solidFill>
              </a:rPr>
              <a:t> </a:t>
            </a:r>
            <a:endParaRPr lang="en-GB" sz="1300" b="1" u="sng" dirty="0" smtClean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300" b="1" u="sng" dirty="0" smtClean="0"/>
              <a:t>Действие </a:t>
            </a:r>
            <a:r>
              <a:rPr lang="en-GB" sz="1300" b="1" u="sng" dirty="0" smtClean="0"/>
              <a:t>13</a:t>
            </a:r>
            <a:r>
              <a:rPr lang="ru-RU" sz="1300" b="1" u="sng" dirty="0" smtClean="0"/>
              <a:t>:</a:t>
            </a:r>
            <a:r>
              <a:rPr lang="en-GB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 целевые мероприятия по рекламированию сети для потенциальных доноров и профессиональных ассоциаций</a:t>
            </a:r>
            <a:r>
              <a:rPr lang="en-GB" sz="1300" dirty="0" smtClean="0"/>
              <a:t>. </a:t>
            </a:r>
            <a:endParaRPr lang="en-US" sz="1300" dirty="0"/>
          </a:p>
          <a:p>
            <a:pPr>
              <a:spcBef>
                <a:spcPts val="600"/>
              </a:spcBef>
            </a:pPr>
            <a:r>
              <a:rPr lang="ru-RU" sz="1300" b="1" dirty="0" smtClean="0"/>
              <a:t>Кроме того, можно рассмотреть возможность повышения качества данных по таким показателям, как: </a:t>
            </a:r>
            <a:r>
              <a:rPr lang="en-GB" sz="1300" dirty="0" smtClean="0"/>
              <a:t> </a:t>
            </a:r>
            <a:r>
              <a:rPr lang="ru-RU" sz="1300" dirty="0" smtClean="0"/>
              <a:t>количество и вид обменов между тематическими сообществами</a:t>
            </a:r>
            <a:r>
              <a:rPr lang="en-GB" sz="1300" dirty="0" smtClean="0"/>
              <a:t>; </a:t>
            </a:r>
            <a:r>
              <a:rPr lang="ru-RU" sz="1300" dirty="0" smtClean="0"/>
              <a:t>качество и периодичность использования технологических решений</a:t>
            </a:r>
            <a:r>
              <a:rPr lang="en-GB" sz="1300" dirty="0" smtClean="0"/>
              <a:t>; </a:t>
            </a:r>
            <a:r>
              <a:rPr lang="ru-RU" sz="1300" dirty="0" smtClean="0"/>
              <a:t>количество и вид информационных продуктов</a:t>
            </a:r>
            <a:r>
              <a:rPr lang="en-GB" sz="1300" dirty="0" smtClean="0"/>
              <a:t>; </a:t>
            </a:r>
            <a:r>
              <a:rPr lang="en-GB" sz="1300" dirty="0"/>
              <a:t>% </a:t>
            </a:r>
            <a:r>
              <a:rPr lang="ru-RU" sz="1300" dirty="0" smtClean="0"/>
              <a:t>членов, работающих по целевым функциональным направлениям</a:t>
            </a:r>
            <a:r>
              <a:rPr lang="en-GB" sz="1300" dirty="0" smtClean="0"/>
              <a:t>; </a:t>
            </a:r>
            <a:r>
              <a:rPr lang="ru-RU" sz="1300" dirty="0" smtClean="0"/>
              <a:t>финансовые и натуральные взносы членов</a:t>
            </a:r>
            <a:r>
              <a:rPr lang="en-GB" sz="1300" dirty="0" smtClean="0"/>
              <a:t>; </a:t>
            </a:r>
            <a:r>
              <a:rPr lang="ru-RU" sz="1300" dirty="0" smtClean="0"/>
              <a:t>вклады доноров в натуральном выражении; количество министров</a:t>
            </a:r>
            <a:r>
              <a:rPr lang="en-GB" sz="1300" dirty="0" smtClean="0"/>
              <a:t>/</a:t>
            </a:r>
            <a:r>
              <a:rPr lang="ru-RU" sz="1300" dirty="0" smtClean="0"/>
              <a:t>заместителей министров, открывающих заседания или присутствующих на мероприятиях</a:t>
            </a:r>
            <a:r>
              <a:rPr lang="ru-RU" sz="1400" dirty="0" smtClean="0"/>
              <a:t>. </a:t>
            </a:r>
            <a:endParaRPr lang="en-US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1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467600" cy="381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-- </a:t>
            </a:r>
            <a:r>
              <a:rPr lang="ru-RU" sz="2400" dirty="0" smtClean="0"/>
              <a:t>рассмотрение результатов среднесрочного обзора;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ru-RU" sz="2400" dirty="0" smtClean="0"/>
              <a:t>рассмотрение и определение приоритетности   предложений по совершенствованию деятельности (таблица 1 Отчета о результатах среднесрочного обзора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b="1" dirty="0" smtClean="0">
                <a:solidFill>
                  <a:srgbClr val="C00000"/>
                </a:solidFill>
              </a:rPr>
              <a:t>Подготовка окончательной версии отчета 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результатах </a:t>
            </a:r>
            <a:r>
              <a:rPr lang="ru-RU" sz="2400" b="1" dirty="0" err="1" smtClean="0">
                <a:solidFill>
                  <a:srgbClr val="C00000"/>
                </a:solidFill>
              </a:rPr>
              <a:t>ССО</a:t>
            </a:r>
            <a:r>
              <a:rPr lang="ru-RU" sz="2400" b="1" dirty="0" smtClean="0">
                <a:solidFill>
                  <a:srgbClr val="C00000"/>
                </a:solidFill>
              </a:rPr>
              <a:t> по итогам обсуждения на заседании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185673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Следующие шаги -  </a:t>
            </a:r>
            <a:r>
              <a:rPr lang="en-US" sz="2400" b="1" dirty="0" smtClean="0"/>
              <a:t> </a:t>
            </a:r>
          </a:p>
          <a:p>
            <a:pPr algn="ctr"/>
            <a:r>
              <a:rPr lang="ru-RU" sz="2400" b="1" i="1" dirty="0" smtClean="0"/>
              <a:t>к выполнению во время заседания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42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Comic Sans MS" panose="030F0702030302020204" pitchFamily="66" charset="0"/>
              </a:rPr>
              <a:t>Благодар</a:t>
            </a:r>
            <a:r>
              <a:rPr lang="ru-RU" sz="4000" b="1" dirty="0" smtClean="0">
                <a:latin typeface="Comic Sans MS" panose="030F0702030302020204" pitchFamily="66" charset="0"/>
              </a:rPr>
              <a:t>ИМ</a:t>
            </a:r>
            <a:r>
              <a:rPr lang="ru-RU" sz="6000" b="1" dirty="0" smtClean="0">
                <a:latin typeface="Comic Sans MS" panose="030F0702030302020204" pitchFamily="66" charset="0"/>
              </a:rPr>
              <a:t> за внимание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600" b="1" cap="small" dirty="0" smtClean="0"/>
              <a:t>Материалы, подготовленные для среднесрочного обзора</a:t>
            </a:r>
            <a:endParaRPr lang="hu-HU" sz="2600" b="1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/>
              <a:t>Практикующие сообщества подготовили отчеты </a:t>
            </a:r>
            <a:r>
              <a:rPr lang="ru-RU" dirty="0" smtClean="0"/>
              <a:t>на основе информации, требующейся для измерения ключевых показателей эффективности, включенных в матрицу оценки результатов, составляющую часть Стратегии (см. концепцию).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b="1" dirty="0" smtClean="0"/>
              <a:t>Доноры представили свои комментарии в письменном виде.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b="1" dirty="0" smtClean="0"/>
              <a:t>Бывший Секретариат сформировал административные данные и данные о результатах деятельности </a:t>
            </a:r>
            <a:r>
              <a:rPr lang="ru-RU" dirty="0" smtClean="0"/>
              <a:t>в соответствии с информационными требованиями к ключевым показателям эффективности.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b="1" dirty="0" smtClean="0"/>
              <a:t>Всех членов пригласили принять участие в электронном опросе.</a:t>
            </a:r>
            <a:r>
              <a:rPr lang="en-US" dirty="0" smtClean="0"/>
              <a:t> </a:t>
            </a:r>
            <a:r>
              <a:rPr lang="ru-RU" dirty="0" smtClean="0"/>
              <a:t>Подготовлены отчеты о результатах опроса по каждому сообщесту и общий отчет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lvl="1" algn="just"/>
            <a:r>
              <a:rPr lang="ru-RU" b="1" dirty="0" smtClean="0"/>
              <a:t>Подготовлен проект отчета о </a:t>
            </a:r>
            <a:r>
              <a:rPr lang="ru-RU" b="1" dirty="0" err="1" smtClean="0"/>
              <a:t>ССО</a:t>
            </a:r>
            <a:r>
              <a:rPr lang="ru-RU" b="1" dirty="0" smtClean="0"/>
              <a:t> с обобщением достигнутых результатов</a:t>
            </a:r>
            <a:r>
              <a:rPr lang="en-US" dirty="0" smtClean="0"/>
              <a:t>, </a:t>
            </a:r>
            <a:r>
              <a:rPr lang="ru-RU" dirty="0" smtClean="0"/>
              <a:t>включающий обзор состояния выполнения </a:t>
            </a:r>
            <a:r>
              <a:rPr lang="en-US" dirty="0" smtClean="0"/>
              <a:t>15</a:t>
            </a:r>
            <a:r>
              <a:rPr lang="ru-RU" dirty="0" smtClean="0"/>
              <a:t> действий, предусмотренных Стратегией, и содержащий анализ имеющихся исходных данных и данных о результатах по </a:t>
            </a:r>
            <a:r>
              <a:rPr lang="en-US" dirty="0" smtClean="0"/>
              <a:t>35</a:t>
            </a:r>
            <a:r>
              <a:rPr lang="ru-RU" dirty="0" smtClean="0"/>
              <a:t> показателям эффективности. </a:t>
            </a:r>
            <a:r>
              <a:rPr lang="en-US" dirty="0" smtClean="0"/>
              <a:t> </a:t>
            </a:r>
            <a:endParaRPr lang="en-US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9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538"/>
            <a:ext cx="80010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b="1" cap="small" dirty="0" smtClean="0">
                <a:solidFill>
                  <a:schemeClr val="tx1"/>
                </a:solidFill>
              </a:rPr>
              <a:t>Обзор Стратегии и матрицы результатов</a:t>
            </a:r>
            <a:endParaRPr lang="en-US" sz="1800" i="1" cap="small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b="1" cap="small" dirty="0" smtClean="0">
                <a:solidFill>
                  <a:srgbClr val="C00000"/>
                </a:solidFill>
              </a:rPr>
              <a:t>Цель</a:t>
            </a:r>
            <a:r>
              <a:rPr lang="en-US" sz="1400" b="1" dirty="0" smtClean="0">
                <a:solidFill>
                  <a:schemeClr val="tx1"/>
                </a:solidFill>
              </a:rPr>
              <a:t>: </a:t>
            </a:r>
            <a:r>
              <a:rPr lang="ru-RU" sz="1300" dirty="0" smtClean="0">
                <a:solidFill>
                  <a:schemeClr val="tx1"/>
                </a:solidFill>
              </a:rPr>
              <a:t>Повышение эффективности и результативности использования государственных финансов правительствами стран-членов </a:t>
            </a:r>
            <a:r>
              <a:rPr lang="en-US" sz="1300" dirty="0" err="1" smtClean="0">
                <a:solidFill>
                  <a:schemeClr val="tx1"/>
                </a:solidFill>
              </a:rPr>
              <a:t>PEMPAL</a:t>
            </a:r>
            <a:r>
              <a:rPr lang="ru-RU" sz="1300" dirty="0" smtClean="0">
                <a:solidFill>
                  <a:schemeClr val="tx1"/>
                </a:solidFill>
              </a:rPr>
              <a:t> из региона Европы и Центральной Азии в результате применения новой практики </a:t>
            </a:r>
            <a:r>
              <a:rPr lang="ru-RU" sz="1300" dirty="0" err="1" smtClean="0">
                <a:solidFill>
                  <a:schemeClr val="tx1"/>
                </a:solidFill>
              </a:rPr>
              <a:t>УГФ</a:t>
            </a:r>
            <a:r>
              <a:rPr lang="en-US" sz="1300" dirty="0" smtClean="0">
                <a:solidFill>
                  <a:schemeClr val="tx1"/>
                </a:solidFill>
              </a:rPr>
              <a:t>.   </a:t>
            </a:r>
          </a:p>
          <a:p>
            <a:pPr algn="l"/>
            <a:r>
              <a:rPr lang="ru-RU" sz="1800" b="1" cap="small" dirty="0" smtClean="0">
                <a:solidFill>
                  <a:srgbClr val="C00000"/>
                </a:solidFill>
              </a:rPr>
              <a:t>Конечный результат</a:t>
            </a:r>
            <a:r>
              <a:rPr lang="en-US" sz="1400" b="1" dirty="0" smtClean="0">
                <a:solidFill>
                  <a:schemeClr val="tx1"/>
                </a:solidFill>
              </a:rPr>
              <a:t>: </a:t>
            </a:r>
            <a:r>
              <a:rPr lang="ru-RU" sz="1300" dirty="0" smtClean="0">
                <a:solidFill>
                  <a:schemeClr val="tx1"/>
                </a:solidFill>
              </a:rPr>
              <a:t>Формирование устойчивой профессиональной платформы в сфере управления государственными финансами, в рамках которой осуществляется сетевое общение между отдельными членами сообщества в целях повышения их потенциала и обеспечения возможности обмена полученными знаниями, а также проведения сравнительного анализа между странами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endParaRPr lang="hu-HU" sz="1400" i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2981732"/>
              </p:ext>
            </p:extLst>
          </p:nvPr>
        </p:nvGraphicFramePr>
        <p:xfrm>
          <a:off x="533400" y="1905000"/>
          <a:ext cx="7924800" cy="45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7200" b="1" i="1" dirty="0" smtClean="0"/>
              <a:t>Цель</a:t>
            </a:r>
            <a:r>
              <a:rPr lang="en-US" sz="7200" b="1" i="1" dirty="0" smtClean="0"/>
              <a:t>/</a:t>
            </a:r>
            <a:r>
              <a:rPr lang="ru-RU" sz="7200" b="1" i="1" dirty="0" smtClean="0"/>
              <a:t>воздействие</a:t>
            </a:r>
            <a:r>
              <a:rPr lang="en-US" sz="7200" i="1" dirty="0" smtClean="0"/>
              <a:t>: </a:t>
            </a:r>
            <a:r>
              <a:rPr lang="ru-RU" sz="7200" i="1" dirty="0"/>
              <a:t>Повышение эффективности и результативности использования государственных финансов правительствами стран-членов </a:t>
            </a:r>
            <a:r>
              <a:rPr lang="en-US" sz="7200" i="1" dirty="0" err="1"/>
              <a:t>PEMPAL</a:t>
            </a:r>
            <a:r>
              <a:rPr lang="ru-RU" sz="7200" i="1" dirty="0"/>
              <a:t> из региона Европы и Центральной Азии в результате применения новой практики </a:t>
            </a:r>
            <a:r>
              <a:rPr lang="ru-RU" sz="7200" i="1" dirty="0" err="1"/>
              <a:t>УГФ</a:t>
            </a:r>
            <a:r>
              <a:rPr lang="en-US" sz="7200" i="1" dirty="0" smtClean="0"/>
              <a:t> </a:t>
            </a:r>
          </a:p>
          <a:p>
            <a:pPr algn="just">
              <a:lnSpc>
                <a:spcPct val="90000"/>
              </a:lnSpc>
            </a:pPr>
            <a:endParaRPr lang="en-US" sz="5000" i="1" dirty="0"/>
          </a:p>
          <a:p>
            <a:pPr algn="just">
              <a:lnSpc>
                <a:spcPct val="90000"/>
              </a:lnSpc>
            </a:pPr>
            <a:endParaRPr lang="en-US" sz="5000" i="1" dirty="0" smtClean="0"/>
          </a:p>
          <a:p>
            <a:pPr algn="just">
              <a:lnSpc>
                <a:spcPct val="90000"/>
              </a:lnSpc>
            </a:pPr>
            <a:endParaRPr lang="en-US" sz="5000" i="1" dirty="0" smtClean="0"/>
          </a:p>
          <a:p>
            <a:pPr marL="457200" lvl="1" indent="0" algn="just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57200" lvl="1" indent="0" algn="just">
              <a:buNone/>
            </a:pPr>
            <a:endParaRPr lang="en-US" sz="4200" dirty="0" smtClean="0"/>
          </a:p>
          <a:p>
            <a:pPr marL="457200" lvl="1" indent="0" algn="just">
              <a:buNone/>
            </a:pPr>
            <a:endParaRPr lang="en-US" sz="6400" b="1" dirty="0" smtClean="0"/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56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/>
              <a:t>Примеры положительного воздействия представили </a:t>
            </a:r>
            <a:r>
              <a:rPr lang="en-US" sz="5600" b="1" dirty="0" smtClean="0"/>
              <a:t>6</a:t>
            </a:r>
            <a:r>
              <a:rPr lang="ru-RU" sz="5600" b="1" dirty="0" smtClean="0"/>
              <a:t> стран-членов бюджетного сообщества, </a:t>
            </a:r>
            <a:r>
              <a:rPr lang="en-US" sz="5600" b="1" dirty="0" smtClean="0"/>
              <a:t>12</a:t>
            </a:r>
            <a:r>
              <a:rPr lang="ru-RU" sz="5600" b="1" dirty="0" smtClean="0"/>
              <a:t> стран-членов казначейского сообщества и </a:t>
            </a:r>
            <a:r>
              <a:rPr lang="en-US" sz="5600" b="1" dirty="0" smtClean="0"/>
              <a:t>17</a:t>
            </a:r>
            <a:r>
              <a:rPr lang="ru-RU" sz="5600" b="1" dirty="0" smtClean="0"/>
              <a:t> стран-членов сообщества по внутреннему аудиту </a:t>
            </a:r>
            <a:r>
              <a:rPr lang="en-US" sz="5600" dirty="0" smtClean="0"/>
              <a:t>(</a:t>
            </a:r>
            <a:r>
              <a:rPr lang="ru-RU" sz="5600" dirty="0" smtClean="0"/>
              <a:t>см. конкретные примеры в материалах тематических сообществ</a:t>
            </a:r>
            <a:r>
              <a:rPr lang="en-US" sz="5600" dirty="0" smtClean="0"/>
              <a:t>).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5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rgbClr val="FF0000"/>
                </a:solidFill>
              </a:rPr>
              <a:t>Не во всех странах региона показатели УГФ характеризуются полнотой и актуальностью, </a:t>
            </a:r>
            <a:r>
              <a:rPr lang="ru-RU" sz="5600" dirty="0" smtClean="0"/>
              <a:t>однако</a:t>
            </a:r>
            <a:r>
              <a:rPr lang="ru-RU" sz="5600" b="1" dirty="0" smtClean="0"/>
              <a:t> данные внутренних опросов программы, которые периодически проводятся, а также примеры успешной практики свидетельствуют о положительном воздействии, оказываемом  </a:t>
            </a:r>
            <a:r>
              <a:rPr lang="en-US" sz="5600" b="1" dirty="0" err="1" smtClean="0"/>
              <a:t>PEMPAL</a:t>
            </a:r>
            <a:r>
              <a:rPr lang="en-US" sz="5600" b="1" dirty="0" smtClean="0"/>
              <a:t>.</a:t>
            </a:r>
            <a:endParaRPr lang="ru-RU" sz="56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5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00B050"/>
                </a:solidFill>
              </a:rPr>
              <a:t>Требуется более систематический подход к документированию примеров успешной практики. </a:t>
            </a:r>
            <a:endParaRPr lang="en-US" sz="5600" b="1" dirty="0">
              <a:solidFill>
                <a:srgbClr val="00B050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00B050"/>
                </a:solidFill>
              </a:rPr>
              <a:t>Результаты опроса в рамках </a:t>
            </a:r>
            <a:r>
              <a:rPr lang="ru-RU" sz="5600" b="1" dirty="0" err="1" smtClean="0">
                <a:solidFill>
                  <a:srgbClr val="00B050"/>
                </a:solidFill>
              </a:rPr>
              <a:t>ССО</a:t>
            </a:r>
            <a:r>
              <a:rPr lang="ru-RU" sz="5600" b="1" dirty="0" smtClean="0">
                <a:solidFill>
                  <a:srgbClr val="00B050"/>
                </a:solidFill>
              </a:rPr>
              <a:t> указывают на наличие дополнительных возможностей для содействия членам сети в применении приобретенных знаний для видоизменения практики в ходе своей повседневной работы. </a:t>
            </a:r>
            <a:r>
              <a:rPr lang="en-US" sz="5600" b="1" dirty="0" smtClean="0">
                <a:solidFill>
                  <a:srgbClr val="00B050"/>
                </a:solidFill>
              </a:rPr>
              <a:t> 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srgbClr val="00B050"/>
                </a:solidFill>
              </a:rPr>
              <a:t>Минфин России предложил изучить условия, способствующие развитию систем </a:t>
            </a:r>
            <a:r>
              <a:rPr lang="ru-RU" sz="5600" b="1" dirty="0" err="1" smtClean="0">
                <a:solidFill>
                  <a:srgbClr val="00B050"/>
                </a:solidFill>
              </a:rPr>
              <a:t>УГФ</a:t>
            </a:r>
            <a:r>
              <a:rPr lang="ru-RU" sz="5600" b="1" dirty="0" smtClean="0">
                <a:solidFill>
                  <a:srgbClr val="00B050"/>
                </a:solidFill>
              </a:rPr>
              <a:t> в каждой стране-участнице, что поможет лучше понять, каким образом </a:t>
            </a:r>
            <a:r>
              <a:rPr lang="en-US" sz="5600" b="1" dirty="0" err="1" smtClean="0">
                <a:solidFill>
                  <a:srgbClr val="00B050"/>
                </a:solidFill>
              </a:rPr>
              <a:t>PEMPAL</a:t>
            </a:r>
            <a:r>
              <a:rPr lang="ru-RU" sz="5600" b="1" dirty="0" smtClean="0">
                <a:solidFill>
                  <a:srgbClr val="00B050"/>
                </a:solidFill>
              </a:rPr>
              <a:t> может способствовать укреплению процесса реформ в рассматриваемой сфере. </a:t>
            </a:r>
            <a:endParaRPr lang="en-US" sz="5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1928" y="2133600"/>
            <a:ext cx="83058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altLang="ru-RU" b="1" dirty="0" err="1">
                <a:solidFill>
                  <a:srgbClr val="376092"/>
                </a:solidFill>
                <a:cs typeface="Aharoni" pitchFamily="2" charset="-79"/>
              </a:rPr>
              <a:t>Несмотря</a:t>
            </a:r>
            <a:r>
              <a:rPr lang="en-US" altLang="ru-RU" b="1" dirty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>
                <a:solidFill>
                  <a:srgbClr val="376092"/>
                </a:solidFill>
                <a:cs typeface="Aharoni" pitchFamily="2" charset="-79"/>
              </a:rPr>
              <a:t>на</a:t>
            </a:r>
            <a:r>
              <a:rPr lang="en-US" altLang="ru-RU" b="1" dirty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 smtClean="0">
                <a:solidFill>
                  <a:srgbClr val="376092"/>
                </a:solidFill>
                <a:cs typeface="Aharoni" pitchFamily="2" charset="-79"/>
              </a:rPr>
              <a:t>методологическ</a:t>
            </a:r>
            <a:r>
              <a:rPr lang="ru-RU" altLang="ru-RU" b="1" dirty="0" err="1" smtClean="0">
                <a:solidFill>
                  <a:srgbClr val="376092"/>
                </a:solidFill>
                <a:cs typeface="Aharoni" pitchFamily="2" charset="-79"/>
              </a:rPr>
              <a:t>ие</a:t>
            </a:r>
            <a:r>
              <a:rPr lang="ru-RU" altLang="ru-RU" b="1" dirty="0" smtClean="0">
                <a:solidFill>
                  <a:srgbClr val="376092"/>
                </a:solidFill>
                <a:cs typeface="Aharoni" pitchFamily="2" charset="-79"/>
              </a:rPr>
              <a:t> трудности, связанные с  измерением </a:t>
            </a:r>
            <a:r>
              <a:rPr lang="en-US" altLang="ru-RU" b="1" dirty="0" err="1" smtClean="0">
                <a:solidFill>
                  <a:srgbClr val="376092"/>
                </a:solidFill>
                <a:cs typeface="Aharoni" pitchFamily="2" charset="-79"/>
              </a:rPr>
              <a:t>воздействия</a:t>
            </a:r>
            <a:r>
              <a:rPr lang="en-US" altLang="ru-RU" b="1" dirty="0" smtClean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>
                <a:solidFill>
                  <a:srgbClr val="376092"/>
                </a:solidFill>
                <a:cs typeface="Aharoni" pitchFamily="2" charset="-79"/>
              </a:rPr>
              <a:t>стратегии</a:t>
            </a:r>
            <a:r>
              <a:rPr lang="en-US" altLang="ru-RU" b="1" dirty="0">
                <a:solidFill>
                  <a:srgbClr val="376092"/>
                </a:solidFill>
                <a:cs typeface="Aharoni" pitchFamily="2" charset="-79"/>
              </a:rPr>
              <a:t>, </a:t>
            </a:r>
            <a:r>
              <a:rPr lang="ru-RU" altLang="ru-RU" b="1" dirty="0" smtClean="0">
                <a:solidFill>
                  <a:srgbClr val="376092"/>
                </a:solidFill>
                <a:cs typeface="Aharoni" pitchFamily="2" charset="-79"/>
              </a:rPr>
              <a:t>деятельность сети </a:t>
            </a:r>
            <a:r>
              <a:rPr lang="en-US" altLang="ru-RU" b="1" dirty="0" err="1" smtClean="0">
                <a:solidFill>
                  <a:srgbClr val="376092"/>
                </a:solidFill>
                <a:cs typeface="Aharoni" pitchFamily="2" charset="-79"/>
              </a:rPr>
              <a:t>PEMPAL</a:t>
            </a:r>
            <a:r>
              <a:rPr lang="en-US" altLang="ru-RU" b="1" dirty="0" smtClean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 smtClean="0">
                <a:solidFill>
                  <a:srgbClr val="376092"/>
                </a:solidFill>
                <a:cs typeface="Aharoni" pitchFamily="2" charset="-79"/>
              </a:rPr>
              <a:t>оказ</a:t>
            </a:r>
            <a:r>
              <a:rPr lang="ru-RU" altLang="ru-RU" b="1" dirty="0" err="1" smtClean="0">
                <a:solidFill>
                  <a:srgbClr val="376092"/>
                </a:solidFill>
                <a:cs typeface="Aharoni" pitchFamily="2" charset="-79"/>
              </a:rPr>
              <a:t>ывает</a:t>
            </a:r>
            <a:r>
              <a:rPr lang="ru-RU" altLang="ru-RU" b="1" dirty="0" smtClean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 smtClean="0">
                <a:solidFill>
                  <a:srgbClr val="376092"/>
                </a:solidFill>
                <a:cs typeface="Aharoni" pitchFamily="2" charset="-79"/>
              </a:rPr>
              <a:t>заметное</a:t>
            </a:r>
            <a:r>
              <a:rPr lang="en-US" altLang="ru-RU" b="1" dirty="0" smtClean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>
                <a:solidFill>
                  <a:srgbClr val="376092"/>
                </a:solidFill>
                <a:cs typeface="Aharoni" pitchFamily="2" charset="-79"/>
              </a:rPr>
              <a:t>влияние</a:t>
            </a:r>
            <a:r>
              <a:rPr lang="en-US" altLang="ru-RU" b="1" dirty="0">
                <a:solidFill>
                  <a:srgbClr val="376092"/>
                </a:solidFill>
                <a:cs typeface="Aharoni" pitchFamily="2" charset="-79"/>
              </a:rPr>
              <a:t> </a:t>
            </a:r>
            <a:r>
              <a:rPr lang="en-US" altLang="ru-RU" b="1" dirty="0" err="1" smtClean="0">
                <a:solidFill>
                  <a:srgbClr val="376092"/>
                </a:solidFill>
                <a:cs typeface="Aharoni" pitchFamily="2" charset="-79"/>
              </a:rPr>
              <a:t>на</a:t>
            </a:r>
            <a:r>
              <a:rPr lang="ru-RU" altLang="ru-RU" b="1" dirty="0" smtClean="0">
                <a:solidFill>
                  <a:srgbClr val="376092"/>
                </a:solidFill>
                <a:cs typeface="Aharoni" pitchFamily="2" charset="-79"/>
              </a:rPr>
              <a:t> уровне отдельных стран-членов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. 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89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56260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en-US" sz="5000" i="1" dirty="0"/>
          </a:p>
          <a:p>
            <a:pPr algn="just">
              <a:lnSpc>
                <a:spcPct val="90000"/>
              </a:lnSpc>
            </a:pPr>
            <a:endParaRPr lang="en-US" sz="5000" i="1" dirty="0" smtClean="0"/>
          </a:p>
          <a:p>
            <a:pPr algn="just">
              <a:lnSpc>
                <a:spcPct val="90000"/>
              </a:lnSpc>
            </a:pPr>
            <a:endParaRPr lang="en-US" sz="5000" i="1" dirty="0" smtClean="0"/>
          </a:p>
          <a:p>
            <a:pPr marL="457200" lvl="1" indent="0" algn="just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57200" lvl="1" indent="0" algn="just">
              <a:buNone/>
            </a:pPr>
            <a:endParaRPr lang="en-US" sz="4200" dirty="0" smtClean="0"/>
          </a:p>
          <a:p>
            <a:pPr marL="457200" lvl="1" indent="0" algn="just">
              <a:buNone/>
            </a:pPr>
            <a:endParaRPr lang="en-US" sz="42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sz="55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Diagram 2"/>
          <p:cNvPicPr/>
          <p:nvPr/>
        </p:nvPicPr>
        <p:blipFill>
          <a:blip r:embed="rId4"/>
          <a:srcRect b="-61"/>
          <a:stretch>
            <a:fillRect/>
          </a:stretch>
        </p:blipFill>
        <p:spPr bwMode="auto">
          <a:xfrm>
            <a:off x="647700" y="2113753"/>
            <a:ext cx="7696200" cy="46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1128611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сообществе по внутреннему аудиту (</a:t>
            </a:r>
            <a:r>
              <a:rPr lang="ru-RU" sz="1600" dirty="0" err="1" smtClean="0"/>
              <a:t>СВА</a:t>
            </a:r>
            <a:r>
              <a:rPr lang="ru-RU" sz="1600" dirty="0" smtClean="0"/>
              <a:t>) воздействие оценивалось как значительное (более </a:t>
            </a:r>
            <a:r>
              <a:rPr lang="en-GB" sz="1600" dirty="0" smtClean="0"/>
              <a:t>75%)</a:t>
            </a:r>
            <a:r>
              <a:rPr lang="ru-RU" sz="1600" dirty="0" smtClean="0"/>
              <a:t> в девяти странах; высокое</a:t>
            </a:r>
            <a:r>
              <a:rPr lang="en-GB" sz="1600" dirty="0" smtClean="0"/>
              <a:t> </a:t>
            </a:r>
            <a:r>
              <a:rPr lang="en-GB" sz="1600" dirty="0"/>
              <a:t>(45-75</a:t>
            </a:r>
            <a:r>
              <a:rPr lang="en-GB" sz="1600" dirty="0" smtClean="0"/>
              <a:t>%)</a:t>
            </a:r>
            <a:r>
              <a:rPr lang="ru-RU" sz="1600" dirty="0" smtClean="0"/>
              <a:t> – в трех странах; умеренное </a:t>
            </a:r>
            <a:r>
              <a:rPr lang="en-GB" sz="1600" dirty="0"/>
              <a:t>(15-45</a:t>
            </a:r>
            <a:r>
              <a:rPr lang="en-GB" sz="1600" dirty="0" smtClean="0"/>
              <a:t>%)</a:t>
            </a:r>
            <a:r>
              <a:rPr lang="ru-RU" sz="1600" dirty="0" smtClean="0"/>
              <a:t> – в пяти странах; низкое </a:t>
            </a:r>
            <a:r>
              <a:rPr lang="en-GB" sz="1600" dirty="0" smtClean="0"/>
              <a:t>(</a:t>
            </a:r>
            <a:r>
              <a:rPr lang="ru-RU" sz="1600" dirty="0" smtClean="0"/>
              <a:t>меньше </a:t>
            </a:r>
            <a:r>
              <a:rPr lang="en-GB" sz="1600" dirty="0" smtClean="0"/>
              <a:t>15%)</a:t>
            </a:r>
            <a:r>
              <a:rPr lang="ru-RU" sz="1600" dirty="0" smtClean="0"/>
              <a:t> – только в одной стране. При этом в период с </a:t>
            </a:r>
            <a:r>
              <a:rPr lang="en-GB" sz="1600" dirty="0" smtClean="0"/>
              <a:t>2007</a:t>
            </a:r>
            <a:r>
              <a:rPr lang="ru-RU" sz="1600" dirty="0" smtClean="0"/>
              <a:t> по </a:t>
            </a:r>
            <a:r>
              <a:rPr lang="en-GB" sz="1600" dirty="0" smtClean="0"/>
              <a:t>2011</a:t>
            </a:r>
            <a:r>
              <a:rPr lang="ru-RU" sz="1600" dirty="0" smtClean="0"/>
              <a:t> год зафиксирован рост воздействия.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11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791201"/>
          </a:xfrm>
        </p:spPr>
        <p:txBody>
          <a:bodyPr>
            <a:normAutofit fontScale="62500" lnSpcReduction="20000"/>
          </a:bodyPr>
          <a:lstStyle/>
          <a:p>
            <a:pPr marL="400050" lvl="1" indent="0" algn="just">
              <a:buNone/>
            </a:pPr>
            <a:r>
              <a:rPr lang="ru-RU" sz="2300" b="1" i="1" cap="small" dirty="0" smtClean="0"/>
              <a:t>Конечный результат</a:t>
            </a:r>
            <a:r>
              <a:rPr lang="en-US" sz="2300" b="1" i="1" dirty="0" smtClean="0"/>
              <a:t>: </a:t>
            </a:r>
            <a:r>
              <a:rPr lang="ru-RU" sz="2300" i="1" dirty="0"/>
              <a:t>Формирование устойчивой профессиональной платформы в сфере управления государственными финансами, в рамках которой осуществляется сетевое общение между отдельными членами сообщества в целях повышения их потенциала и обеспечения возможности обмена полученными знаниями, а также проведения сравнительного анализа между странами </a:t>
            </a:r>
            <a:r>
              <a:rPr lang="en-US" sz="2300" i="1" dirty="0" smtClean="0"/>
              <a:t> </a:t>
            </a:r>
          </a:p>
          <a:p>
            <a:pPr marL="457200" lvl="1" indent="0" algn="just">
              <a:buNone/>
            </a:pPr>
            <a:endParaRPr lang="en-US" sz="26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57200" lvl="1" indent="0" algn="just">
              <a:buNone/>
            </a:pPr>
            <a:endParaRPr lang="en-US" sz="26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lvl="2" algn="just"/>
            <a:endParaRPr lang="en-US" b="1" dirty="0" smtClean="0">
              <a:cs typeface="Aharoni" pitchFamily="2" charset="-79"/>
            </a:endParaRPr>
          </a:p>
          <a:p>
            <a:pPr lvl="2" algn="just"/>
            <a:endParaRPr lang="en-US" b="1" dirty="0">
              <a:cs typeface="Aharoni" pitchFamily="2" charset="-79"/>
            </a:endParaRPr>
          </a:p>
          <a:p>
            <a:pPr lvl="2" algn="just"/>
            <a:endParaRPr lang="ru-RU" b="1" dirty="0" smtClean="0">
              <a:cs typeface="Aharoni" pitchFamily="2" charset="-79"/>
            </a:endParaRPr>
          </a:p>
          <a:p>
            <a:pPr lvl="2" algn="just"/>
            <a:endParaRPr lang="ru-RU" b="1" dirty="0">
              <a:cs typeface="Aharoni" pitchFamily="2" charset="-79"/>
            </a:endParaRPr>
          </a:p>
          <a:p>
            <a:pPr lvl="2" algn="just"/>
            <a:endParaRPr lang="ru-RU" b="1" dirty="0" smtClean="0">
              <a:cs typeface="Aharoni" pitchFamily="2" charset="-79"/>
            </a:endParaRPr>
          </a:p>
          <a:p>
            <a:pPr lvl="2" algn="just"/>
            <a:r>
              <a:rPr lang="ru-RU" b="1" dirty="0" smtClean="0">
                <a:cs typeface="Aharoni" pitchFamily="2" charset="-79"/>
              </a:rPr>
              <a:t>Рейтинги удовлетворенности, составленные по результатам опросов после мероприятий, сохраняются на устойчиво высоком уровне - </a:t>
            </a:r>
            <a:r>
              <a:rPr lang="ru-RU" dirty="0">
                <a:cs typeface="Aharoni" pitchFamily="2" charset="-79"/>
              </a:rPr>
              <a:t>в 20</a:t>
            </a:r>
            <a:r>
              <a:rPr lang="en-US" dirty="0">
                <a:cs typeface="Aharoni" pitchFamily="2" charset="-79"/>
              </a:rPr>
              <a:t>12, </a:t>
            </a:r>
            <a:r>
              <a:rPr lang="ru-RU" dirty="0">
                <a:cs typeface="Aharoni" pitchFamily="2" charset="-79"/>
              </a:rPr>
              <a:t>20</a:t>
            </a:r>
            <a:r>
              <a:rPr lang="en-US" dirty="0">
                <a:cs typeface="Aharoni" pitchFamily="2" charset="-79"/>
              </a:rPr>
              <a:t>13</a:t>
            </a:r>
            <a:r>
              <a:rPr lang="ru-RU" dirty="0">
                <a:cs typeface="Aharoni" pitchFamily="2" charset="-79"/>
              </a:rPr>
              <a:t> и 2014 </a:t>
            </a:r>
            <a:r>
              <a:rPr lang="ru-RU" dirty="0" smtClean="0">
                <a:cs typeface="Aharoni" pitchFamily="2" charset="-79"/>
              </a:rPr>
              <a:t>календарных годах оценки варьировали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dirty="0" smtClean="0">
                <a:cs typeface="Aharoni" pitchFamily="2" charset="-79"/>
              </a:rPr>
              <a:t>от </a:t>
            </a:r>
            <a:r>
              <a:rPr lang="en-US" dirty="0" smtClean="0">
                <a:cs typeface="Aharoni" pitchFamily="2" charset="-79"/>
              </a:rPr>
              <a:t>4</a:t>
            </a:r>
            <a:r>
              <a:rPr lang="ru-RU" dirty="0" smtClean="0">
                <a:cs typeface="Aharoni" pitchFamily="2" charset="-79"/>
              </a:rPr>
              <a:t>,</a:t>
            </a:r>
            <a:r>
              <a:rPr lang="en-US" dirty="0" smtClean="0">
                <a:cs typeface="Aharoni" pitchFamily="2" charset="-79"/>
              </a:rPr>
              <a:t>3</a:t>
            </a:r>
            <a:r>
              <a:rPr lang="ru-RU" dirty="0" smtClean="0">
                <a:cs typeface="Aharoni" pitchFamily="2" charset="-79"/>
              </a:rPr>
              <a:t> баллов до максимальных 5 баллов</a:t>
            </a:r>
            <a:r>
              <a:rPr lang="en-US" dirty="0" smtClean="0">
                <a:cs typeface="Aharoni" pitchFamily="2" charset="-79"/>
              </a:rPr>
              <a:t>.</a:t>
            </a:r>
          </a:p>
          <a:p>
            <a:pPr marL="914400" lvl="2" indent="0" algn="just">
              <a:buNone/>
            </a:pPr>
            <a:endParaRPr lang="en-US" dirty="0" smtClean="0">
              <a:cs typeface="Aharoni" pitchFamily="2" charset="-79"/>
            </a:endParaRPr>
          </a:p>
          <a:p>
            <a:pPr lvl="2" algn="just"/>
            <a:r>
              <a:rPr lang="ru-RU" b="1" dirty="0" smtClean="0">
                <a:cs typeface="Aharoni" pitchFamily="2" charset="-79"/>
              </a:rPr>
              <a:t>Высоко оцениваются возможности, предоставляемые в рамках </a:t>
            </a:r>
            <a:r>
              <a:rPr lang="en-US" b="1" dirty="0" err="1" smtClean="0">
                <a:cs typeface="Aharoni" pitchFamily="2" charset="-79"/>
              </a:rPr>
              <a:t>PEMPAL</a:t>
            </a:r>
            <a:r>
              <a:rPr lang="en-US" b="1" dirty="0" smtClean="0">
                <a:cs typeface="Aharoni" pitchFamily="2" charset="-79"/>
              </a:rPr>
              <a:t>. </a:t>
            </a:r>
            <a:r>
              <a:rPr lang="ru-RU" dirty="0" smtClean="0">
                <a:cs typeface="Aharoni" pitchFamily="2" charset="-79"/>
              </a:rPr>
              <a:t>В ходе опроса в рамках </a:t>
            </a:r>
            <a:r>
              <a:rPr lang="ru-RU" dirty="0" err="1" smtClean="0">
                <a:cs typeface="Aharoni" pitchFamily="2" charset="-79"/>
              </a:rPr>
              <a:t>ССО</a:t>
            </a:r>
            <a:r>
              <a:rPr lang="ru-RU" dirty="0" smtClean="0">
                <a:cs typeface="Aharoni" pitchFamily="2" charset="-79"/>
              </a:rPr>
              <a:t> респонденты оценили в диапазоне от </a:t>
            </a:r>
            <a:r>
              <a:rPr lang="en-US" dirty="0" smtClean="0">
                <a:cs typeface="Aharoni" pitchFamily="2" charset="-79"/>
              </a:rPr>
              <a:t>4</a:t>
            </a:r>
            <a:r>
              <a:rPr lang="ru-RU" dirty="0" smtClean="0">
                <a:cs typeface="Aharoni" pitchFamily="2" charset="-79"/>
              </a:rPr>
              <a:t>,</a:t>
            </a:r>
            <a:r>
              <a:rPr lang="en-US" dirty="0" smtClean="0">
                <a:cs typeface="Aharoni" pitchFamily="2" charset="-79"/>
              </a:rPr>
              <a:t>4</a:t>
            </a:r>
            <a:r>
              <a:rPr lang="ru-RU" dirty="0" smtClean="0">
                <a:cs typeface="Aharoni" pitchFamily="2" charset="-79"/>
              </a:rPr>
              <a:t> до </a:t>
            </a:r>
            <a:r>
              <a:rPr lang="en-US" dirty="0" smtClean="0">
                <a:cs typeface="Aharoni" pitchFamily="2" charset="-79"/>
              </a:rPr>
              <a:t>4</a:t>
            </a:r>
            <a:r>
              <a:rPr lang="ru-RU" dirty="0" smtClean="0">
                <a:cs typeface="Aharoni" pitchFamily="2" charset="-79"/>
              </a:rPr>
              <a:t>,</a:t>
            </a:r>
            <a:r>
              <a:rPr lang="en-US" dirty="0" smtClean="0">
                <a:cs typeface="Aharoni" pitchFamily="2" charset="-79"/>
              </a:rPr>
              <a:t>6/5</a:t>
            </a:r>
            <a:r>
              <a:rPr lang="ru-RU" dirty="0" smtClean="0">
                <a:cs typeface="Aharoni" pitchFamily="2" charset="-79"/>
              </a:rPr>
              <a:t> баллов следующие возможности: развитие взаимоотношений с коллегами в регионе; формирование базы знаний в профильной сфере</a:t>
            </a:r>
            <a:r>
              <a:rPr lang="en-US" dirty="0" smtClean="0">
                <a:cs typeface="Aharoni" pitchFamily="2" charset="-79"/>
              </a:rPr>
              <a:t>; </a:t>
            </a:r>
            <a:r>
              <a:rPr lang="ru-RU" dirty="0" smtClean="0">
                <a:cs typeface="Aharoni" pitchFamily="2" charset="-79"/>
              </a:rPr>
              <a:t>приобретение знаний в ходе мероприятий </a:t>
            </a:r>
            <a:r>
              <a:rPr lang="ru-RU" dirty="0" err="1" smtClean="0">
                <a:cs typeface="Aharoni" pitchFamily="2" charset="-79"/>
              </a:rPr>
              <a:t>ПС</a:t>
            </a:r>
            <a:r>
              <a:rPr lang="ru-RU" dirty="0" smtClean="0">
                <a:cs typeface="Aharoni" pitchFamily="2" charset="-79"/>
              </a:rPr>
              <a:t> и распространение их в своих организациях. </a:t>
            </a:r>
            <a:r>
              <a:rPr lang="en-US" dirty="0" smtClean="0">
                <a:cs typeface="Aharoni" pitchFamily="2" charset="-79"/>
              </a:rPr>
              <a:t> </a:t>
            </a:r>
          </a:p>
          <a:p>
            <a:pPr lvl="2" algn="just"/>
            <a:endParaRPr lang="en-US" sz="2600" dirty="0" smtClean="0"/>
          </a:p>
          <a:p>
            <a:pPr lvl="2" algn="just"/>
            <a:r>
              <a:rPr lang="ru-RU" sz="2300" b="1" dirty="0" smtClean="0">
                <a:solidFill>
                  <a:srgbClr val="FF0000"/>
                </a:solidFill>
                <a:cs typeface="Aharoni" pitchFamily="2" charset="-79"/>
              </a:rPr>
              <a:t>Вопрос устойчивости сети за рамками срока действия настоящей Стратегии вызывает беспокойство:</a:t>
            </a:r>
            <a:endParaRPr lang="en-US" sz="2300" b="1" dirty="0" smtClean="0">
              <a:solidFill>
                <a:srgbClr val="00B050"/>
              </a:solidFill>
              <a:cs typeface="Aharoni" pitchFamily="2" charset="-79"/>
            </a:endParaRPr>
          </a:p>
          <a:p>
            <a:pPr lvl="3" algn="just"/>
            <a:r>
              <a:rPr lang="en-US" sz="2300" b="1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  <a:r>
              <a:rPr lang="ru-RU" sz="2300" dirty="0" smtClean="0">
                <a:solidFill>
                  <a:srgbClr val="00B050"/>
                </a:solidFill>
                <a:cs typeface="Aharoni" pitchFamily="2" charset="-79"/>
              </a:rPr>
              <a:t>В контексте обсуждения будущего сети </a:t>
            </a:r>
            <a:r>
              <a:rPr lang="en-US" sz="2300" dirty="0" err="1" smtClean="0">
                <a:solidFill>
                  <a:srgbClr val="00B050"/>
                </a:solidFill>
                <a:cs typeface="Aharoni" pitchFamily="2" charset="-79"/>
              </a:rPr>
              <a:t>PEMPAL</a:t>
            </a:r>
            <a:r>
              <a:rPr lang="ru-RU" sz="2300" dirty="0" smtClean="0">
                <a:solidFill>
                  <a:srgbClr val="00B050"/>
                </a:solidFill>
                <a:cs typeface="Aharoni" pitchFamily="2" charset="-79"/>
              </a:rPr>
              <a:t> необходимо продумать подходы к смягчению соответствующих рисков. </a:t>
            </a:r>
            <a:endParaRPr lang="en-US" sz="2300" dirty="0">
              <a:solidFill>
                <a:srgbClr val="00B050"/>
              </a:solidFill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546" y="1981200"/>
            <a:ext cx="81534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Хороший прогресс отмечается в части достижения конечного результата Стратегии – имеются данные, подтверждающие приобретение новых и совершенствование существующих знаний о практике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УГФ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, а также неуклонный рост уровня удовлетворенности проводимыми мероприятиями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.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68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093193"/>
              </p:ext>
            </p:extLst>
          </p:nvPr>
        </p:nvGraphicFramePr>
        <p:xfrm>
          <a:off x="609600" y="2590800"/>
          <a:ext cx="2514600" cy="186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6728878"/>
              </p:ext>
            </p:extLst>
          </p:nvPr>
        </p:nvGraphicFramePr>
        <p:xfrm>
          <a:off x="3276600" y="2576578"/>
          <a:ext cx="3048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66800" y="9906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haroni" pitchFamily="2" charset="-79"/>
              </a:rPr>
              <a:t>Отзывы, поступающие в ходе опросов, проводимых после мероприятий, по-прежнему носят положительный характер</a:t>
            </a:r>
            <a:r>
              <a:rPr lang="en-US" sz="2200" b="1" dirty="0" smtClean="0">
                <a:cs typeface="Aharoni" pitchFamily="2" charset="-79"/>
              </a:rPr>
              <a:t> </a:t>
            </a:r>
            <a:r>
              <a:rPr lang="ru-RU" sz="2200" b="1" dirty="0" smtClean="0">
                <a:cs typeface="Aharoni" pitchFamily="2" charset="-79"/>
              </a:rPr>
              <a:t>и демонстрируют улучшение за анализируемый период по большинству категорий</a:t>
            </a:r>
            <a:r>
              <a:rPr lang="en-US" sz="2200" b="1" dirty="0" smtClean="0">
                <a:cs typeface="Aharoni" pitchFamily="2" charset="-79"/>
              </a:rPr>
              <a:t> </a:t>
            </a:r>
            <a:endParaRPr lang="en-US" sz="2200" b="1" dirty="0">
              <a:cs typeface="Aharoni" pitchFamily="2" charset="-79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76338559"/>
              </p:ext>
            </p:extLst>
          </p:nvPr>
        </p:nvGraphicFramePr>
        <p:xfrm>
          <a:off x="685800" y="4572000"/>
          <a:ext cx="2409825" cy="18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72875380"/>
              </p:ext>
            </p:extLst>
          </p:nvPr>
        </p:nvGraphicFramePr>
        <p:xfrm>
          <a:off x="3810000" y="4562764"/>
          <a:ext cx="2286000" cy="181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00088131"/>
              </p:ext>
            </p:extLst>
          </p:nvPr>
        </p:nvGraphicFramePr>
        <p:xfrm>
          <a:off x="6705600" y="2667000"/>
          <a:ext cx="21336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03873003"/>
              </p:ext>
            </p:extLst>
          </p:nvPr>
        </p:nvGraphicFramePr>
        <p:xfrm>
          <a:off x="6553200" y="4343400"/>
          <a:ext cx="2286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815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Задачи стратегии </a:t>
            </a:r>
            <a:r>
              <a:rPr lang="en-US" sz="4000" i="1" dirty="0" err="1" smtClean="0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6371114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12138</TotalTime>
  <Words>3341</Words>
  <Application>Microsoft Office PowerPoint</Application>
  <PresentationFormat>On-screen Show (4:3)</PresentationFormat>
  <Paragraphs>469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Aharoni</vt:lpstr>
      <vt:lpstr>Arial</vt:lpstr>
      <vt:lpstr>Bradley Hand ITC</vt:lpstr>
      <vt:lpstr>Calibri</vt:lpstr>
      <vt:lpstr>Cambria</vt:lpstr>
      <vt:lpstr>Comic Sans MS</vt:lpstr>
      <vt:lpstr>Times New Roman</vt:lpstr>
      <vt:lpstr>Wingdings</vt:lpstr>
      <vt:lpstr>Office Theme</vt:lpstr>
      <vt:lpstr>PowerPoint Presentation</vt:lpstr>
      <vt:lpstr>Задачи среднесрочного обзора (ССО)</vt:lpstr>
      <vt:lpstr>Материалы, подготовленные для среднесрочного обзора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Задача 1: Рассмотрение приоритетных задач правительств стран-членов в области УГФ в рамках сетевой платформы по управлению государственными финансами</vt:lpstr>
      <vt:lpstr>На пленарном заседании в Москве в 2014 году был продемонстрирован интерес к совместной работе между тематическими сообществами</vt:lpstr>
      <vt:lpstr>PowerPoint Presentation</vt:lpstr>
      <vt:lpstr>Задача 2. Предоставление членам PEMPAL высококачественных ресурсов и сетевых услуг, поддерживающих соответствующую практику УГФ (1)</vt:lpstr>
      <vt:lpstr>Задача 2. Предоставление членам PEMPAL высококачественных ресурсов и сетевых услуг, поддерживающих соответствующую практику УГФ (2)</vt:lpstr>
      <vt:lpstr>          Задача 2. Предоставление членам PEMPAL высококачественных ресурсов и сетевых услуг, поддерживающих соответствующую практику УГФ (3)</vt:lpstr>
      <vt:lpstr>        Задача 2. Предоставление членам PEMPAL высококачественных ресурсов и сетевых услуг, поддерживающих соответствующую практику УГФ (3)</vt:lpstr>
      <vt:lpstr>Задача 2. Предоставление членам PEMPAL высококачественных ресурсов и сетевых услуг, поддерживающих соответствующую практику УГФ (4)</vt:lpstr>
      <vt:lpstr>PowerPoint Presentation</vt:lpstr>
      <vt:lpstr>Задача 3: 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УГФ  (1) </vt:lpstr>
      <vt:lpstr>Задача 3: 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УГФ (2)</vt:lpstr>
      <vt:lpstr>Задача 3: Создание и поддержание жизнеспособной в финансовом отношении сети специалистов в области управления государственными финансами, приверженных совершенствованию практики УГФ (3)</vt:lpstr>
      <vt:lpstr>PowerPoint Presentation</vt:lpstr>
      <vt:lpstr>PowerPoint Presentation</vt:lpstr>
      <vt:lpstr>Задача 4. Повышение уровня информированности лиц, занимающих высшие правительственные и политические должности, о преимуществах и ценности взаимодействия через PEMPAL (1) </vt:lpstr>
      <vt:lpstr>Задача 4. Повышение уровня информированности лиц, занимающих высшие правительственные и политические должности, о преимуществах и ценности взаимодействия через PEMPAL (2)</vt:lpstr>
      <vt:lpstr>Выводы</vt:lpstr>
      <vt:lpstr>Предложения по корректировке действий,  предусмотренных Стратегией</vt:lpstr>
      <vt:lpstr>  -- рассмотрение результатов среднесрочного обзора;    -- рассмотрение и определение приоритетности   предложений по совершенствованию деятельности (таблица 1 Отчета о результатах среднесрочного обзора).  Подготовка окончательной версии отчета о результатах ССО по итогам обсуждения на заседании 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PEMPAL Strategy MTR</dc:title>
  <dc:creator>Deanna Aubrey</dc:creator>
  <cp:keywords>2015 Vienna Cross-COP Executive Meeting</cp:keywords>
  <cp:lastModifiedBy>Ksenia Galantsova</cp:lastModifiedBy>
  <cp:revision>835</cp:revision>
  <cp:lastPrinted>2015-07-11T06:10:28Z</cp:lastPrinted>
  <dcterms:created xsi:type="dcterms:W3CDTF">2012-02-13T09:14:10Z</dcterms:created>
  <dcterms:modified xsi:type="dcterms:W3CDTF">2015-07-20T11:04:30Z</dcterms:modified>
  <cp:category>Mid-Term Review of PEMPAL Strategy 2012-17</cp:category>
</cp:coreProperties>
</file>