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sldIdLst>
    <p:sldId id="308" r:id="rId2"/>
    <p:sldId id="359" r:id="rId3"/>
    <p:sldId id="380" r:id="rId4"/>
    <p:sldId id="379" r:id="rId5"/>
    <p:sldId id="378" r:id="rId6"/>
    <p:sldId id="384" r:id="rId7"/>
    <p:sldId id="369" r:id="rId8"/>
    <p:sldId id="386" r:id="rId9"/>
    <p:sldId id="388" r:id="rId10"/>
    <p:sldId id="390" r:id="rId11"/>
    <p:sldId id="392" r:id="rId12"/>
    <p:sldId id="373" r:id="rId13"/>
    <p:sldId id="395" r:id="rId14"/>
    <p:sldId id="374" r:id="rId15"/>
    <p:sldId id="375" r:id="rId16"/>
    <p:sldId id="376" r:id="rId17"/>
  </p:sldIdLst>
  <p:sldSz cx="9144000" cy="6858000" type="screen4x3"/>
  <p:notesSz cx="7010400" cy="92964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>
          <p15:clr>
            <a:srgbClr val="A4A3A4"/>
          </p15:clr>
        </p15:guide>
        <p15:guide id="2" orient="horz" pos="2251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164">
          <p15:clr>
            <a:srgbClr val="A4A3A4"/>
          </p15:clr>
        </p15:guide>
        <p15:guide id="5" orient="horz" pos="527">
          <p15:clr>
            <a:srgbClr val="A4A3A4"/>
          </p15:clr>
        </p15:guide>
        <p15:guide id="6" orient="horz" pos="2341">
          <p15:clr>
            <a:srgbClr val="A4A3A4"/>
          </p15:clr>
        </p15:guide>
        <p15:guide id="7" orient="horz" pos="1525">
          <p15:clr>
            <a:srgbClr val="A4A3A4"/>
          </p15:clr>
        </p15:guide>
        <p15:guide id="8" orient="horz" pos="2931">
          <p15:clr>
            <a:srgbClr val="A4A3A4"/>
          </p15:clr>
        </p15:guide>
        <p15:guide id="9" orient="horz" pos="3929">
          <p15:clr>
            <a:srgbClr val="A4A3A4"/>
          </p15:clr>
        </p15:guide>
        <p15:guide id="10" pos="204">
          <p15:clr>
            <a:srgbClr val="A4A3A4"/>
          </p15:clr>
        </p15:guide>
        <p15:guide id="11" pos="5556">
          <p15:clr>
            <a:srgbClr val="A4A3A4"/>
          </p15:clr>
        </p15:guide>
        <p15:guide id="12" pos="2835">
          <p15:clr>
            <a:srgbClr val="A4A3A4"/>
          </p15:clr>
        </p15:guide>
        <p15:guide id="13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B"/>
    <a:srgbClr val="009FDA"/>
    <a:srgbClr val="007BFF"/>
    <a:srgbClr val="A5A5A5"/>
    <a:srgbClr val="BEDA00"/>
    <a:srgbClr val="280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92" autoAdjust="0"/>
  </p:normalViewPr>
  <p:slideViewPr>
    <p:cSldViewPr snapToGrid="0">
      <p:cViewPr varScale="1">
        <p:scale>
          <a:sx n="79" d="100"/>
          <a:sy n="79" d="100"/>
        </p:scale>
        <p:origin x="108" y="906"/>
      </p:cViewPr>
      <p:guideLst>
        <p:guide orient="horz" pos="799"/>
        <p:guide orient="horz" pos="2251"/>
        <p:guide orient="horz" pos="3793"/>
        <p:guide orient="horz" pos="164"/>
        <p:guide orient="horz" pos="527"/>
        <p:guide orient="horz" pos="2341"/>
        <p:guide orient="horz" pos="1525"/>
        <p:guide orient="horz" pos="2931"/>
        <p:guide orient="horz" pos="3929"/>
        <p:guide pos="204"/>
        <p:guide pos="5556"/>
        <p:guide pos="2835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D41DCA-8854-448C-9373-477C8DA8AD38}" type="datetimeFigureOut">
              <a:rPr lang="de-DE" smtClean="0"/>
              <a:pPr/>
              <a:t>17.09.2015</a:t>
            </a:fld>
            <a:endParaRPr lang="hr-HR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2B22FE-F869-4CFE-92A0-938D0E41CCBF}" type="slidenum">
              <a:rPr lang="de-DE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089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Titl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288504"/>
            <a:ext cx="9144000" cy="4780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I:\_GregW\1322550 WBGIS - ITS Sub Branding\WBGIS_ITS-PPT_footer-06.jpg"/>
          <p:cNvPicPr>
            <a:picLocks noChangeAspect="1" noChangeArrowheads="1"/>
          </p:cNvPicPr>
          <p:nvPr userDrawn="1"/>
        </p:nvPicPr>
        <p:blipFill>
          <a:blip r:embed="rId2"/>
          <a:srcRect b="82105"/>
          <a:stretch>
            <a:fillRect/>
          </a:stretch>
        </p:blipFill>
        <p:spPr bwMode="auto">
          <a:xfrm>
            <a:off x="0" y="1379624"/>
            <a:ext cx="9144000" cy="136358"/>
          </a:xfrm>
          <a:prstGeom prst="rect">
            <a:avLst/>
          </a:prstGeom>
          <a:noFill/>
        </p:spPr>
      </p:pic>
      <p:sp>
        <p:nvSpPr>
          <p:cNvPr id="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219074" y="3980752"/>
            <a:ext cx="4384288" cy="1011238"/>
          </a:xfrm>
        </p:spPr>
        <p:txBody>
          <a:bodyPr bIns="0"/>
          <a:lstStyle>
            <a:lvl1pPr>
              <a:defRPr sz="35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Master Title: </a:t>
            </a:r>
            <a:br>
              <a:rPr lang="en-US" noProof="0" dirty="0" smtClean="0"/>
            </a:br>
            <a:r>
              <a:rPr lang="en-US" noProof="0" dirty="0" smtClean="0"/>
              <a:t>Version 1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88042" y="5153078"/>
            <a:ext cx="4034590" cy="11274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 b="0" baseline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Name of the contributor</a:t>
            </a:r>
          </a:p>
          <a:p>
            <a:pPr lvl="0"/>
            <a:r>
              <a:rPr lang="en-US" noProof="0" dirty="0" smtClean="0"/>
              <a:t>Name of the event, venue</a:t>
            </a:r>
          </a:p>
          <a:p>
            <a:pPr lvl="0"/>
            <a:r>
              <a:rPr lang="en-US" noProof="0" dirty="0" smtClean="0"/>
              <a:t>00 Month 2012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283371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0" y="3858768"/>
            <a:ext cx="4379976" cy="2999232"/>
          </a:xfrm>
          <a:prstGeom prst="rect">
            <a:avLst/>
          </a:prstGeom>
          <a:blipFill dpi="0" rotWithShape="1">
            <a:blip r:embed="rId3">
              <a:alphaModFix amt="3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99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Titl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12"/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3133426" y="1130968"/>
            <a:ext cx="5938818" cy="5938818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065177" y="3958989"/>
            <a:ext cx="7538185" cy="1011238"/>
          </a:xfrm>
        </p:spPr>
        <p:txBody>
          <a:bodyPr bIns="0"/>
          <a:lstStyle>
            <a:lvl1pPr>
              <a:defRPr sz="35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Master Title: Version 2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065327" y="5131316"/>
            <a:ext cx="7539711" cy="6477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 b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Name of the contributor</a:t>
            </a:r>
          </a:p>
          <a:p>
            <a:pPr lvl="0"/>
            <a:r>
              <a:rPr lang="en-US" noProof="0" dirty="0" smtClean="0"/>
              <a:t>Name of the event, venue, 00 Month 2012</a:t>
            </a:r>
          </a:p>
        </p:txBody>
      </p:sp>
    </p:spTree>
    <p:extLst>
      <p:ext uri="{BB962C8B-B14F-4D97-AF65-F5344CB8AC3E}">
        <p14:creationId xmlns:p14="http://schemas.microsoft.com/office/powerpoint/2010/main" val="375227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/>
        <p:txBody>
          <a:bodyPr/>
          <a:lstStyle>
            <a:lvl3pPr marL="361950" indent="-3619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noProof="0" dirty="0" err="1" smtClean="0"/>
              <a:t>Textmaster</a:t>
            </a:r>
            <a:endParaRPr lang="en-US" noProof="0" dirty="0" smtClean="0"/>
          </a:p>
          <a:p>
            <a:pPr lvl="1"/>
            <a:r>
              <a:rPr lang="en-US" noProof="0" dirty="0" smtClean="0"/>
              <a:t>Second Layer</a:t>
            </a:r>
          </a:p>
          <a:p>
            <a:pPr lvl="2"/>
            <a:r>
              <a:rPr lang="en-US" noProof="0" dirty="0" smtClean="0"/>
              <a:t>Third Layer</a:t>
            </a:r>
          </a:p>
          <a:p>
            <a:pPr lvl="3"/>
            <a:r>
              <a:rPr lang="en-US" noProof="0" dirty="0" smtClean="0"/>
              <a:t>Fourth Layer</a:t>
            </a:r>
          </a:p>
          <a:p>
            <a:pPr lvl="4"/>
            <a:r>
              <a:rPr lang="en-US" noProof="0" dirty="0" smtClean="0"/>
              <a:t>Fifth Layer</a:t>
            </a:r>
          </a:p>
          <a:p>
            <a:pPr lvl="5"/>
            <a:r>
              <a:rPr lang="en-US" noProof="0" dirty="0" smtClean="0"/>
              <a:t>6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8661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50" y="3716338"/>
            <a:ext cx="8496300" cy="2305050"/>
          </a:xfrm>
        </p:spPr>
        <p:txBody>
          <a:bodyPr anchor="ctr" anchorCtr="1"/>
          <a:lstStyle>
            <a:lvl1pPr algn="ctr">
              <a:buFontTx/>
              <a:buNone/>
              <a:defRPr sz="2500">
                <a:solidFill>
                  <a:schemeClr val="accent1"/>
                </a:solidFill>
              </a:defRPr>
            </a:lvl1pPr>
            <a:lvl2pPr algn="ctr">
              <a:buFontTx/>
              <a:buNone/>
              <a:defRPr sz="2500">
                <a:solidFill>
                  <a:schemeClr val="accent1"/>
                </a:solidFill>
              </a:defRPr>
            </a:lvl2pPr>
            <a:lvl3pPr marL="0" indent="0" algn="ctr">
              <a:buFontTx/>
              <a:buNone/>
              <a:defRPr sz="2500">
                <a:solidFill>
                  <a:schemeClr val="accent1"/>
                </a:solidFill>
              </a:defRPr>
            </a:lvl3pPr>
            <a:lvl4pPr marL="0" indent="0" algn="ctr">
              <a:buFontTx/>
              <a:buNone/>
              <a:defRPr sz="2500">
                <a:solidFill>
                  <a:schemeClr val="accent1"/>
                </a:solidFill>
              </a:defRPr>
            </a:lvl4pPr>
            <a:lvl5pPr marL="0" indent="0" algn="ctr">
              <a:buFontTx/>
              <a:buNone/>
              <a:defRPr sz="25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 err="1" smtClean="0"/>
              <a:t>Textmaster</a:t>
            </a:r>
            <a:endParaRPr lang="en-US" noProof="0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323850" y="1268413"/>
            <a:ext cx="8496300" cy="2305050"/>
          </a:xfrm>
        </p:spPr>
        <p:txBody>
          <a:bodyPr/>
          <a:lstStyle/>
          <a:p>
            <a:r>
              <a:rPr lang="en-US" noProof="0" dirty="0" smtClean="0"/>
              <a:t>Images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8962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51" y="1268413"/>
            <a:ext cx="4176712" cy="4752975"/>
          </a:xfrm>
        </p:spPr>
        <p:txBody>
          <a:bodyPr/>
          <a:lstStyle>
            <a:lvl1pPr algn="l">
              <a:buFontTx/>
              <a:buNone/>
              <a:defRPr sz="2500">
                <a:solidFill>
                  <a:schemeClr val="accent1"/>
                </a:solidFill>
              </a:defRPr>
            </a:lvl1pPr>
            <a:lvl2pPr algn="ctr">
              <a:buFontTx/>
              <a:buNone/>
              <a:defRPr sz="2500">
                <a:solidFill>
                  <a:schemeClr val="accent1"/>
                </a:solidFill>
              </a:defRPr>
            </a:lvl2pPr>
            <a:lvl3pPr marL="0" indent="0" algn="ctr">
              <a:buFontTx/>
              <a:buNone/>
              <a:defRPr sz="2500">
                <a:solidFill>
                  <a:schemeClr val="accent1"/>
                </a:solidFill>
              </a:defRPr>
            </a:lvl3pPr>
            <a:lvl4pPr marL="0" indent="0" algn="ctr">
              <a:buFontTx/>
              <a:buNone/>
              <a:defRPr sz="2500">
                <a:solidFill>
                  <a:schemeClr val="accent1"/>
                </a:solidFill>
              </a:defRPr>
            </a:lvl4pPr>
            <a:lvl5pPr marL="0" indent="0" algn="ctr">
              <a:buFontTx/>
              <a:buNone/>
              <a:defRPr sz="25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 err="1" smtClean="0"/>
              <a:t>Textmaster</a:t>
            </a:r>
            <a:endParaRPr lang="en-US" noProof="0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4643438" y="1268413"/>
            <a:ext cx="4176712" cy="4752975"/>
          </a:xfrm>
        </p:spPr>
        <p:txBody>
          <a:bodyPr/>
          <a:lstStyle/>
          <a:p>
            <a:r>
              <a:rPr lang="en-US" noProof="0" dirty="0" smtClean="0"/>
              <a:t>Images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192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7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I:\_GregW\1322550 WBGIS - ITS Sub Branding\WBGIS_ITS-PPT_footer-06.jpg"/>
          <p:cNvPicPr>
            <a:picLocks noChangeAspect="1" noChangeArrowheads="1"/>
          </p:cNvPicPr>
          <p:nvPr userDrawn="1"/>
        </p:nvPicPr>
        <p:blipFill>
          <a:blip r:embed="rId2"/>
          <a:srcRect b="82105"/>
          <a:stretch>
            <a:fillRect/>
          </a:stretch>
        </p:blipFill>
        <p:spPr bwMode="auto">
          <a:xfrm>
            <a:off x="0" y="1379624"/>
            <a:ext cx="9144000" cy="13635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 userDrawn="1"/>
        </p:nvSpPr>
        <p:spPr>
          <a:xfrm>
            <a:off x="0" y="1283371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88504"/>
            <a:ext cx="9144000" cy="4780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80546" y="2986248"/>
            <a:ext cx="3349461" cy="1011238"/>
          </a:xfrm>
        </p:spPr>
        <p:txBody>
          <a:bodyPr bIns="0"/>
          <a:lstStyle>
            <a:lvl1pPr>
              <a:defRPr sz="3500">
                <a:solidFill>
                  <a:srgbClr val="002345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Thank you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80547" y="4026716"/>
            <a:ext cx="3391154" cy="2089444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baseline="0">
                <a:solidFill>
                  <a:srgbClr val="00ADE4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World Bank Group</a:t>
            </a:r>
          </a:p>
          <a:p>
            <a:pPr lvl="0"/>
            <a:r>
              <a:rPr lang="en-US" noProof="0" dirty="0" smtClean="0"/>
              <a:t>Address Line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Address Line 1</a:t>
            </a:r>
          </a:p>
          <a:p>
            <a:pPr lvl="0"/>
            <a:r>
              <a:rPr lang="en-US" noProof="0" dirty="0" smtClean="0"/>
              <a:t>City ABC</a:t>
            </a:r>
          </a:p>
          <a:p>
            <a:pPr lvl="0"/>
            <a:r>
              <a:rPr lang="en-US" noProof="0" dirty="0" smtClean="0"/>
              <a:t>State DEFG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3858768"/>
            <a:ext cx="4379976" cy="2999232"/>
          </a:xfrm>
          <a:prstGeom prst="rect">
            <a:avLst/>
          </a:prstGeom>
          <a:blipFill dpi="0" rotWithShape="1">
            <a:blip r:embed="rId3">
              <a:alphaModFix amt="3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63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1278000"/>
            <a:ext cx="9144000" cy="5580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Bild 13"/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3059832" y="1057374"/>
            <a:ext cx="6012412" cy="6012412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52800" y="1272561"/>
            <a:ext cx="7017314" cy="1011238"/>
          </a:xfrm>
        </p:spPr>
        <p:txBody>
          <a:bodyPr bIns="0"/>
          <a:lstStyle>
            <a:lvl1pPr>
              <a:defRPr sz="35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Thank you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52968" y="4026716"/>
            <a:ext cx="7018734" cy="2089444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World Bank Group</a:t>
            </a:r>
          </a:p>
          <a:p>
            <a:pPr lvl="0"/>
            <a:r>
              <a:rPr lang="en-US" noProof="0" dirty="0" smtClean="0"/>
              <a:t>Address Line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Address Line 1</a:t>
            </a:r>
          </a:p>
          <a:p>
            <a:pPr lvl="0"/>
            <a:r>
              <a:rPr lang="en-US" noProof="0" dirty="0" smtClean="0"/>
              <a:t>City ABC</a:t>
            </a:r>
          </a:p>
          <a:p>
            <a:pPr lvl="0"/>
            <a:r>
              <a:rPr lang="en-US" noProof="0" dirty="0" smtClean="0"/>
              <a:t>State DEFG</a:t>
            </a:r>
          </a:p>
        </p:txBody>
      </p:sp>
    </p:spTree>
    <p:extLst>
      <p:ext uri="{BB962C8B-B14F-4D97-AF65-F5344CB8AC3E}">
        <p14:creationId xmlns:p14="http://schemas.microsoft.com/office/powerpoint/2010/main" val="239607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4634AE6-D0DD-483A-9799-F7AB66D0A775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5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ma14="http://schemas.microsoft.com/office/mac/drawingml/2011/main" val="1"/>
            </a:ext>
          </a:extLst>
        </p:spPr>
        <p:txBody>
          <a:bodyPr vert="horz" wrap="square" lIns="0" tIns="0" rIns="0" bIns="18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This is a headline</a:t>
            </a:r>
            <a:endParaRPr lang="en-US" noProof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0063" y="6360101"/>
            <a:ext cx="4558326" cy="21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ma14="http://schemas.microsoft.com/office/mac/drawingml/2011/main" val="1"/>
            </a:ext>
          </a:extLst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Governance</a:t>
            </a: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118" y="6360102"/>
            <a:ext cx="28803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ma14="http://schemas.microsoft.com/office/mac/drawingml/2011/main" val="1"/>
            </a:ext>
          </a:extLst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323850" y="1268413"/>
            <a:ext cx="8496300" cy="475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err="1" smtClean="0"/>
              <a:t>Textmaster</a:t>
            </a:r>
            <a:endParaRPr lang="en-US" noProof="0" dirty="0" smtClean="0"/>
          </a:p>
          <a:p>
            <a:pPr lvl="1"/>
            <a:r>
              <a:rPr lang="en-US" noProof="0" dirty="0" smtClean="0"/>
              <a:t>Second Layer</a:t>
            </a:r>
          </a:p>
          <a:p>
            <a:pPr lvl="2"/>
            <a:r>
              <a:rPr lang="en-US" noProof="0" dirty="0" smtClean="0"/>
              <a:t>Third Layer</a:t>
            </a:r>
          </a:p>
          <a:p>
            <a:pPr lvl="3"/>
            <a:r>
              <a:rPr lang="en-US" noProof="0" dirty="0" smtClean="0"/>
              <a:t>Fourth Layer</a:t>
            </a:r>
          </a:p>
          <a:p>
            <a:pPr lvl="4"/>
            <a:r>
              <a:rPr lang="en-US" noProof="0" dirty="0" smtClean="0"/>
              <a:t>Fifth Layer</a:t>
            </a:r>
          </a:p>
          <a:p>
            <a:pPr lvl="5"/>
            <a:r>
              <a:rPr lang="en-US" noProof="0" dirty="0" smtClean="0"/>
              <a:t>6</a:t>
            </a:r>
            <a:endParaRPr lang="en-US" noProof="0" dirty="0"/>
          </a:p>
        </p:txBody>
      </p:sp>
      <p:pic>
        <p:nvPicPr>
          <p:cNvPr id="11" name="Picture 2" descr="U:\1405265\1405265 WBG Logo\LOGO FILES\Horizontal\WBG_Horizontal_Color\web\WBG_Horizontal-RGB-web.jpg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715"/>
          <a:stretch/>
        </p:blipFill>
        <p:spPr bwMode="auto">
          <a:xfrm>
            <a:off x="323851" y="6302501"/>
            <a:ext cx="1689433" cy="329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81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81" r:id="rId2"/>
    <p:sldLayoutId id="2147483656" r:id="rId3"/>
    <p:sldLayoutId id="2147483660" r:id="rId4"/>
    <p:sldLayoutId id="2147483661" r:id="rId5"/>
    <p:sldLayoutId id="2147483659" r:id="rId6"/>
    <p:sldLayoutId id="2147483680" r:id="rId7"/>
    <p:sldLayoutId id="2147483663" r:id="rId8"/>
    <p:sldLayoutId id="214748368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3000" kern="1200" baseline="0">
          <a:solidFill>
            <a:schemeClr val="accent2"/>
          </a:solidFill>
          <a:latin typeface="+mn-lt"/>
          <a:ea typeface="+mn-ea"/>
          <a:cs typeface="+mn-cs"/>
        </a:defRPr>
      </a:lvl2pPr>
      <a:lvl3pPr marL="361950" indent="-36195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 baseline="0">
          <a:solidFill>
            <a:schemeClr val="accent2"/>
          </a:solidFill>
          <a:latin typeface="+mn-lt"/>
          <a:ea typeface="+mn-ea"/>
          <a:cs typeface="+mn-cs"/>
        </a:defRPr>
      </a:lvl3pPr>
      <a:lvl4pPr marL="715963" indent="-354013" algn="l" defTabSz="457200" rtl="0" eaLnBrk="1" latinLnBrk="0" hangingPunct="1">
        <a:spcBef>
          <a:spcPct val="20000"/>
        </a:spcBef>
        <a:buFont typeface="Arial"/>
        <a:buChar char="–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4pPr>
      <a:lvl5pPr marL="1077913" indent="-361950" algn="l" defTabSz="4572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5pPr>
      <a:lvl6pPr marL="1431925" indent="-354013" algn="l" defTabSz="4572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7pPr>
      <a:lvl8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8pPr>
      <a:lvl9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portal.sat.gob.gt/culturatributaria/?wpfb_dl=89" TargetMode="External"/><Relationship Id="rId13" Type="http://schemas.openxmlformats.org/officeDocument/2006/relationships/hyperlink" Target="http://www.buergerhaushalt.org/sites/default/files/downloads/Toolkit_Regierung_Wales_Kinder-und_Jugendhaushalte.pdf" TargetMode="External"/><Relationship Id="rId18" Type="http://schemas.openxmlformats.org/officeDocument/2006/relationships/hyperlink" Target="http://www.dgii.gov.do/et/nivelMedio/Paginas/JuegosEducativos.aspx" TargetMode="External"/><Relationship Id="rId3" Type="http://schemas.openxmlformats.org/officeDocument/2006/relationships/hyperlink" Target="file:///C:\Users\wb308476\Downloads\Sofinha%20em%20ingles.pdf" TargetMode="External"/><Relationship Id="rId21" Type="http://schemas.openxmlformats.org/officeDocument/2006/relationships/hyperlink" Target="http://www.pbslearningmedia.org/search/?q=&amp;selected_facets=supplemental_curriculum_hierarchy_nodes:3477&amp;selected_facets=" TargetMode="External"/><Relationship Id="rId7" Type="http://schemas.openxmlformats.org/officeDocument/2006/relationships/hyperlink" Target="http://www.budgetstories.md/bugetul-scolii-2014/" TargetMode="External"/><Relationship Id="rId12" Type="http://schemas.openxmlformats.org/officeDocument/2006/relationships/hyperlink" Target="file:///C:\Users\WB371127\AppData\Local\Microsoft\Windows\Temporary%20Internet%20Files\Content.Outlook\150MMP53\handbook%20for%20schools" TargetMode="External"/><Relationship Id="rId17" Type="http://schemas.openxmlformats.org/officeDocument/2006/relationships/hyperlink" Target="http://www.dgi.gub.uy/wdgi/page?2,educacion2013,dgi--educacion-tributaria--gasto-tributario,O,es,0," TargetMode="External"/><Relationship Id="rId2" Type="http://schemas.openxmlformats.org/officeDocument/2006/relationships/hyperlink" Target="http://teachufr.org/" TargetMode="External"/><Relationship Id="rId16" Type="http://schemas.openxmlformats.org/officeDocument/2006/relationships/hyperlink" Target="file:///C:\Users\WB371127\AppData\Local\Microsoft\Windows\Temporary%20Internet%20Files\Content.Outlook\150MMP53\-%09Economic%20Framework" TargetMode="External"/><Relationship Id="rId20" Type="http://schemas.openxmlformats.org/officeDocument/2006/relationships/hyperlink" Target="http://www.nhk.or.jp/syakai/10min_koumin/?das_id=D0005120357_00000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www.ascuoladiopencoesione.it/2013/" TargetMode="External"/><Relationship Id="rId11" Type="http://schemas.openxmlformats.org/officeDocument/2006/relationships/hyperlink" Target="http://www.dekade-thueringen.de/media/public/pdfs/Planspiel_BHH.pdf" TargetMode="External"/><Relationship Id="rId5" Type="http://schemas.openxmlformats.org/officeDocument/2006/relationships/hyperlink" Target="http://pdst.ie/node/2342" TargetMode="External"/><Relationship Id="rId15" Type="http://schemas.openxmlformats.org/officeDocument/2006/relationships/hyperlink" Target="https://www.icivics.org/products/lesson-plans" TargetMode="External"/><Relationship Id="rId10" Type="http://schemas.openxmlformats.org/officeDocument/2006/relationships/hyperlink" Target="http://www.performance-publique.budget.gouv.fr/sites/performance_publique/files/files/flash/cyber-budget/minefi_start.swf" TargetMode="External"/><Relationship Id="rId19" Type="http://schemas.openxmlformats.org/officeDocument/2006/relationships/hyperlink" Target="https://www.surveymonkey.com/s/TaxCitizenship" TargetMode="External"/><Relationship Id="rId4" Type="http://schemas.openxmlformats.org/officeDocument/2006/relationships/hyperlink" Target="http://taxcitizenship.tki.org.nz/Resources/What-s-in-it-for-us" TargetMode="External"/><Relationship Id="rId9" Type="http://schemas.openxmlformats.org/officeDocument/2006/relationships/hyperlink" Target="http://educa.hacienda.go.cr:8080/costarica_prod/index.php/videojuegos.html" TargetMode="External"/><Relationship Id="rId14" Type="http://schemas.openxmlformats.org/officeDocument/2006/relationships/hyperlink" Target="http://cmsnew.pdst.ie/node/4299" TargetMode="External"/><Relationship Id="rId22" Type="http://schemas.openxmlformats.org/officeDocument/2006/relationships/hyperlink" Target="http://webarchive.nationalarchives.gov.uk/+/http:/www.hmrc.gov.uk/education-zone/matters-classroom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ctrTitle"/>
          </p:nvPr>
        </p:nvSpPr>
        <p:spPr>
          <a:xfrm>
            <a:off x="3938337" y="2405505"/>
            <a:ext cx="4880365" cy="987256"/>
          </a:xfrm>
        </p:spPr>
        <p:txBody>
          <a:bodyPr/>
          <a:lstStyle/>
          <a:p>
            <a:r>
              <a:rPr lang="en-US" sz="2800" b="1" dirty="0" smtClean="0"/>
              <a:t>Pregled međunarodnih praksa u području proračunske pismenosti Ključna saznanja i naučene lekcije </a:t>
            </a:r>
            <a:endParaRPr lang="hr-HR" sz="2800" b="1" dirty="0"/>
          </a:p>
        </p:txBody>
      </p:sp>
      <p:sp>
        <p:nvSpPr>
          <p:cNvPr id="24" name="Subtitle 23"/>
          <p:cNvSpPr>
            <a:spLocks noGrp="1"/>
          </p:cNvSpPr>
          <p:nvPr>
            <p:ph type="subTitle" idx="1"/>
          </p:nvPr>
        </p:nvSpPr>
        <p:spPr>
          <a:xfrm>
            <a:off x="4041274" y="3855687"/>
            <a:ext cx="4034590" cy="1127405"/>
          </a:xfrm>
        </p:spPr>
        <p:txBody>
          <a:bodyPr/>
          <a:lstStyle/>
          <a:p>
            <a:endParaRPr lang="hr-HR" sz="1800" dirty="0" smtClean="0"/>
          </a:p>
          <a:p>
            <a:endParaRPr lang="hr-HR" sz="1800" dirty="0"/>
          </a:p>
          <a:p>
            <a:r>
              <a:rPr lang="en-US" sz="1800" b="1" dirty="0" smtClean="0"/>
              <a:t>Harika Masud</a:t>
            </a:r>
            <a:endParaRPr lang="hr-HR" b="1" dirty="0"/>
          </a:p>
          <a:p>
            <a:endParaRPr lang="hr-HR" sz="1500" dirty="0" smtClean="0"/>
          </a:p>
          <a:p>
            <a:r>
              <a:rPr lang="en-US" sz="1500" dirty="0" smtClean="0"/>
              <a:t>14. rujna 2015.</a:t>
            </a:r>
          </a:p>
          <a:p>
            <a:endParaRPr lang="hr-HR" dirty="0"/>
          </a:p>
        </p:txBody>
      </p:sp>
      <p:pic>
        <p:nvPicPr>
          <p:cNvPr id="4" name="Picture 3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02" y="335840"/>
            <a:ext cx="3615235" cy="70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99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52400"/>
            <a:ext cx="8496300" cy="880533"/>
          </a:xfrm>
        </p:spPr>
        <p:txBody>
          <a:bodyPr/>
          <a:lstStyle/>
          <a:p>
            <a:r>
              <a:rPr lang="en-US" sz="2300" b="1" dirty="0" smtClean="0">
                <a:solidFill>
                  <a:schemeClr val="tx1"/>
                </a:solidFill>
              </a:rPr>
              <a:t>Proračunska pismenost: </a:t>
            </a:r>
            <a:r>
              <a:rPr lang="hr-HR" sz="2300" b="1" dirty="0" smtClean="0">
                <a:solidFill>
                  <a:schemeClr val="tx1"/>
                </a:solidFill>
              </a:rPr>
              <a:t>p</a:t>
            </a:r>
            <a:r>
              <a:rPr lang="en-US" sz="2300" b="1" dirty="0" err="1" smtClean="0">
                <a:solidFill>
                  <a:schemeClr val="tx1"/>
                </a:solidFill>
              </a:rPr>
              <a:t>redmeti</a:t>
            </a:r>
            <a:r>
              <a:rPr dirty="0"/>
              <a:t/>
            </a:r>
            <a:br>
              <a:rPr dirty="0"/>
            </a:br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539874"/>
              </p:ext>
            </p:extLst>
          </p:nvPr>
        </p:nvGraphicFramePr>
        <p:xfrm>
          <a:off x="323850" y="872067"/>
          <a:ext cx="8496300" cy="478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683"/>
                <a:gridCol w="53996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Predmet</a:t>
                      </a:r>
                      <a:endParaRPr lang="hr-HR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Primjeri po zemljama </a:t>
                      </a:r>
                      <a:endParaRPr lang="hr-HR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Ekonomija</a:t>
                      </a:r>
                      <a:endParaRPr lang="hr-HR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Indija, Austrija, Francuska, SAD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Društveni studiji/društvene znanosti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Estonija, Japan, Novi Zeland i Singapur</a:t>
                      </a:r>
                      <a:endParaRPr lang="hr-HR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Matematička pismenost/Matematika</a:t>
                      </a:r>
                      <a:endParaRPr lang="hr-HR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Kanada, JAR, SAD</a:t>
                      </a:r>
                      <a:endParaRPr lang="hr-HR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Građanski odgoj/Politika i društvo</a:t>
                      </a:r>
                      <a:r>
                        <a:t> </a:t>
                      </a:r>
                      <a:endParaRPr lang="hr-HR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Kanada, Ujedinjena Kraljevina, Poljska, SAD</a:t>
                      </a:r>
                      <a:endParaRPr lang="hr-HR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Poslovne znanosti</a:t>
                      </a:r>
                      <a:endParaRPr lang="hr-HR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Irska i Namibija</a:t>
                      </a:r>
                      <a:endParaRPr lang="hr-HR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Povijest</a:t>
                      </a:r>
                      <a:endParaRPr lang="hr-HR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SAD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Politika i upravljanje</a:t>
                      </a:r>
                      <a:endParaRPr lang="hr-HR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Filipini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Životne vještine/Suvremene teme</a:t>
                      </a:r>
                      <a:endParaRPr lang="hr-HR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Češka, Hong Kong i Namibija</a:t>
                      </a:r>
                      <a:endParaRPr lang="hr-HR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Tečaj na temu fiskalnog obrazovanja</a:t>
                      </a:r>
                      <a:endParaRPr lang="hr-HR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Bolivija, Brazil, Čile, Kostarika, El Salvador, Gvatemala, Honduras, Paragvaj, Peru i Urugvaj</a:t>
                      </a:r>
                      <a:endParaRPr lang="hr-HR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22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32" y="-1"/>
            <a:ext cx="8291486" cy="336885"/>
          </a:xfrm>
        </p:spPr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en-US" sz="1900" b="1" dirty="0" smtClean="0">
                <a:solidFill>
                  <a:schemeClr val="tx1"/>
                </a:solidFill>
              </a:rPr>
              <a:t>Proračunska pismenost: </a:t>
            </a:r>
            <a:r>
              <a:rPr lang="hr-HR" sz="1900" b="1" dirty="0" smtClean="0">
                <a:solidFill>
                  <a:schemeClr val="tx1"/>
                </a:solidFill>
              </a:rPr>
              <a:t>g</a:t>
            </a:r>
            <a:r>
              <a:rPr lang="en-US" sz="1900" b="1" dirty="0" err="1" smtClean="0">
                <a:solidFill>
                  <a:schemeClr val="tx1"/>
                </a:solidFill>
              </a:rPr>
              <a:t>radivo</a:t>
            </a:r>
            <a:r>
              <a:rPr lang="en-US" sz="1900" b="1" dirty="0" smtClean="0">
                <a:solidFill>
                  <a:schemeClr val="tx1"/>
                </a:solidFill>
              </a:rPr>
              <a:t> i teme</a:t>
            </a:r>
            <a:endParaRPr lang="hr-HR" sz="19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137262"/>
              </p:ext>
            </p:extLst>
          </p:nvPr>
        </p:nvGraphicFramePr>
        <p:xfrm>
          <a:off x="0" y="433137"/>
          <a:ext cx="9144000" cy="6456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7543800"/>
              </a:tblGrid>
              <a:tr h="448682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latin typeface="+mj-lt"/>
                        </a:rPr>
                        <a:t>Teme</a:t>
                      </a:r>
                      <a:endParaRPr lang="hr-HR" sz="17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latin typeface="+mj-lt"/>
                        </a:rPr>
                        <a:t>Primjeri tema o proračunskoj pismenosti </a:t>
                      </a:r>
                      <a:endParaRPr lang="hr-HR" sz="17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441913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Porezni odgoj 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Novi Zeland</a:t>
                      </a:r>
                      <a:r>
                        <a:t> </a:t>
                      </a:r>
                      <a:r>
                        <a:rPr b="1" i="1" dirty="0" smtClean="0"/>
                        <a:t>Modul [Porezni i građanski odgoj]</a:t>
                      </a:r>
                      <a:r>
                        <a:t> </a:t>
                      </a:r>
                      <a:endParaRPr lang="hr-HR" sz="1400" i="1" dirty="0" smtClean="0">
                        <a:latin typeface="+mj-lt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Porezi i njihov utjecaj, kako se donose odluke o javnim financijama i različita mišljenja o poreznim rashodima.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Kako odluke o oporezivanju utječu na mlade ljude, različito shvaćanje poštenosti u vezi s oporezivanjem i kako mladi ljudi mogu utjecati na politiku odlučivanja o oporezivanju.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51542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Uvod u osnove ekonomije 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Indija </a:t>
                      </a:r>
                      <a:r>
                        <a:rPr lang="en-US" sz="1400" b="1" i="1" dirty="0" smtClean="0">
                          <a:latin typeface="+mj-lt"/>
                        </a:rPr>
                        <a:t>Modul [Državni proračun i ekonomija]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Ciljevi državnog proračuna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Razvrstavanje primitaka – prihodi i kapital; razvrstavanje rashoda – prihodi i kapital, razvojni ili nerazvojni itd.</a:t>
                      </a:r>
                      <a:endParaRPr lang="hr-HR" sz="1400" baseline="0" dirty="0" smtClean="0">
                        <a:latin typeface="+mj-lt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Deficit prihoda, fiskalni deficit i primarni deficit: značenje i implikacije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51542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Ekonomsko građanstvo 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Singapur </a:t>
                      </a:r>
                      <a:r>
                        <a:rPr lang="en-US" sz="1400" b="1" i="0" dirty="0" smtClean="0">
                          <a:latin typeface="+mj-lt"/>
                        </a:rPr>
                        <a:t>Modul </a:t>
                      </a:r>
                      <a:r>
                        <a:rPr lang="en-US" sz="1400" b="1" i="1" dirty="0" smtClean="0">
                          <a:latin typeface="+mj-lt"/>
                        </a:rPr>
                        <a:t>[Upravljanje vlastitim financijskim resursima]</a:t>
                      </a:r>
                      <a:r>
                        <a:rPr lang="en-US" sz="1400" b="1" i="1" baseline="0" dirty="0" smtClean="0">
                          <a:latin typeface="+mj-lt"/>
                        </a:rPr>
                        <a:t> </a:t>
                      </a:r>
                    </a:p>
                    <a:p>
                      <a:r>
                        <a:rPr lang="en-US" sz="1400" b="0" baseline="0" dirty="0" smtClean="0">
                          <a:latin typeface="+mj-lt"/>
                        </a:rPr>
                        <a:t>„Pažljiva upotreba financijskih resursa naše zemlje pomaže Singapuru u napretku.“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Razvoj Singapura kroz državni proračun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Važnost državnog proračuna za mene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Uloga građana u doprinosu upravljanju financijskim resursima u zemlji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629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Ekonomska i socijalna politika</a:t>
                      </a:r>
                      <a:endParaRPr lang="hr-HR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Austrija Modul </a:t>
                      </a:r>
                      <a:r>
                        <a:rPr lang="en-US" sz="14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[Makroekonomski rezultati i izazovi – ekonomska i socijalna politika] </a:t>
                      </a:r>
                      <a:endParaRPr lang="hr-HR" sz="1400" i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Fiskalna/porezna politika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Socijalna politika: tko financira socijalne sigurnosne mreže?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Posebnosti austrijske ekonomske i socijalne politike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Koliko su učinkoviti državni instrumenti? 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3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0"/>
            <a:ext cx="8496300" cy="35535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Proračunska pismenost: </a:t>
            </a:r>
            <a:r>
              <a:rPr lang="hr-HR" sz="2000" b="1" dirty="0" smtClean="0">
                <a:solidFill>
                  <a:schemeClr val="tx1"/>
                </a:solidFill>
              </a:rPr>
              <a:t>p</a:t>
            </a:r>
            <a:r>
              <a:rPr lang="en-US" sz="2000" b="1" dirty="0" err="1" smtClean="0">
                <a:solidFill>
                  <a:schemeClr val="tx1"/>
                </a:solidFill>
              </a:rPr>
              <a:t>edagoški</a:t>
            </a:r>
            <a:r>
              <a:rPr lang="en-US" sz="2000" b="1" dirty="0" smtClean="0">
                <a:solidFill>
                  <a:schemeClr val="tx1"/>
                </a:solidFill>
              </a:rPr>
              <a:t> pristupi i aktivnosti </a:t>
            </a:r>
            <a:endParaRPr lang="hr-HR" sz="20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12</a:t>
            </a:fld>
            <a:endParaRPr lang="hr-HR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2007661"/>
              </p:ext>
            </p:extLst>
          </p:nvPr>
        </p:nvGraphicFramePr>
        <p:xfrm>
          <a:off x="0" y="573208"/>
          <a:ext cx="9144000" cy="5708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7147"/>
                <a:gridCol w="5426853"/>
              </a:tblGrid>
              <a:tr h="50385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Pristup/aktivnost</a:t>
                      </a:r>
                      <a:endParaRPr lang="hr-HR" sz="18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Primjeri po zemljama </a:t>
                      </a:r>
                      <a:endParaRPr lang="hr-HR" sz="18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94701">
                <a:tc>
                  <a:txBody>
                    <a:bodyPr/>
                    <a:lstStyle/>
                    <a:p>
                      <a:r>
                        <a:rPr b="1" dirty="0" smtClean="0"/>
                        <a:t>Simulacije i igra uloga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+mj-lt"/>
                        </a:rPr>
                        <a:t>Njemačka, Južna Australija</a:t>
                      </a:r>
                      <a:endParaRPr lang="hr-HR" sz="17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83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Utvrđivanje činjenica i analiza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Kanada, Novi Zeland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83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Upotreba situacija iz stvarnog života i analiza scenarija</a:t>
                      </a:r>
                      <a:endParaRPr lang="hr-HR" sz="1700" b="1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Indija, Hong Kong</a:t>
                      </a:r>
                      <a:endParaRPr lang="hr-HR" sz="17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704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Debata i razgovor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Viktorija – Australija, Ujedinjena Kraljevina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83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Interakcija s relevantnim nadležnim tijelima i terenski posjeti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Filipini,</a:t>
                      </a:r>
                      <a:r>
                        <a:t> </a:t>
                      </a:r>
                      <a:r>
                        <a:rPr lang="en-US" sz="1700" kern="1200" baseline="0" dirty="0" smtClean="0">
                          <a:solidFill>
                            <a:schemeClr val="dk1"/>
                          </a:solidFill>
                          <a:latin typeface="+mj-lt"/>
                        </a:rPr>
                        <a:t>Kostarika</a:t>
                      </a:r>
                      <a:endParaRPr lang="hr-HR" sz="17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1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Opisi, sastavi i izvještaji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JAR, SAD</a:t>
                      </a:r>
                      <a:endParaRPr lang="hr-HR" sz="17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1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Natjecanja i kvizovi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aseline="0" dirty="0" smtClean="0">
                          <a:latin typeface="+mj-lt"/>
                        </a:rPr>
                        <a:t>Japan, Singapur</a:t>
                      </a:r>
                      <a:endParaRPr lang="hr-HR" sz="17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1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Likovna analiza i analiza stripova</a:t>
                      </a:r>
                      <a:endParaRPr lang="hr-HR" sz="1700" b="1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Ujedinjena Kraljevina, SAD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4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Metode ocjenjivanja proračunske pismenosti</a:t>
            </a:r>
            <a:endParaRPr lang="hr-HR" sz="2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981810"/>
            <a:ext cx="8496300" cy="5258569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Formalno ocjenjivanje (to jest, testovi, ispiti i kvizovi)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Pitanja s višestrukim odgovorima (Novi Zeland)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Pitanja za tumačenje podataka (JAR)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Pitanja o temama državnog proračuna (Irska)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Otvorena pitanja (Austrija)</a:t>
            </a:r>
          </a:p>
          <a:p>
            <a:endParaRPr lang="hr-HR" sz="2000" dirty="0" smtClean="0">
              <a:solidFill>
                <a:schemeClr val="tx1"/>
              </a:solidFill>
            </a:endParaRPr>
          </a:p>
          <a:p>
            <a:endParaRPr lang="hr-HR" sz="2000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Ostala ocjenjivanja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Ocjenjivanje učitelja: </a:t>
            </a:r>
            <a:r>
              <a:rPr lang="en-US" sz="2000" dirty="0" smtClean="0">
                <a:solidFill>
                  <a:schemeClr val="tx1"/>
                </a:solidFill>
              </a:rPr>
              <a:t>npr. nastavni časopisi, usmena izlaganja, sudjelovanje razreda, osmišljavanje plakata, terenska nastava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Ocjenjivanje kolega: </a:t>
            </a:r>
            <a:r>
              <a:rPr lang="en-US" sz="2000" dirty="0" smtClean="0">
                <a:solidFill>
                  <a:schemeClr val="tx1"/>
                </a:solidFill>
              </a:rPr>
              <a:t>npr. igra uloga, učenje na projektima, grupni rad, debate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Samoocjenjivanje: </a:t>
            </a:r>
            <a:r>
              <a:rPr lang="en-US" sz="2000" dirty="0" smtClean="0">
                <a:solidFill>
                  <a:schemeClr val="tx1"/>
                </a:solidFill>
              </a:rPr>
              <a:t>npr. razmišljanje o samom sebi u pogledu učenja na temelju povratnih informacija primljenih od učitelja i/ili kolega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949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-143753"/>
            <a:ext cx="8496300" cy="576263"/>
          </a:xfrm>
        </p:spPr>
        <p:txBody>
          <a:bodyPr/>
          <a:lstStyle/>
          <a:p>
            <a:r>
              <a:t/>
            </a:r>
            <a:br/>
            <a:r>
              <a:t/>
            </a:r>
            <a:br/>
            <a:r>
              <a:rPr lang="en-US" sz="2300" b="1" dirty="0" smtClean="0">
                <a:solidFill>
                  <a:schemeClr val="tx1"/>
                </a:solidFill>
              </a:rPr>
              <a:t>Proračunska pismenost: inicijative izvan učionice </a:t>
            </a:r>
            <a:endParaRPr lang="hr-HR" sz="23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399805"/>
              </p:ext>
            </p:extLst>
          </p:nvPr>
        </p:nvGraphicFramePr>
        <p:xfrm>
          <a:off x="1" y="449180"/>
          <a:ext cx="9144000" cy="6418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149"/>
                <a:gridCol w="6821851"/>
              </a:tblGrid>
              <a:tr h="3645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Zemlja </a:t>
                      </a:r>
                      <a:endParaRPr lang="hr-HR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Primjeri inicijativa</a:t>
                      </a:r>
                      <a:r>
                        <a:t> </a:t>
                      </a:r>
                      <a:endParaRPr lang="hr-HR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Austrija 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Program </a:t>
                      </a:r>
                      <a:r>
                        <a:rPr lang="en-US" sz="1400" i="1" dirty="0" smtClean="0">
                          <a:latin typeface="+mj-lt"/>
                        </a:rPr>
                        <a:t>online</a:t>
                      </a:r>
                      <a:r>
                        <a:rPr lang="en-US" sz="1400" dirty="0" smtClean="0">
                          <a:latin typeface="+mj-lt"/>
                        </a:rPr>
                        <a:t> obuke za Svjedodžbu o poduzetničkim vještinama</a:t>
                      </a:r>
                      <a:endParaRPr lang="hr-HR" sz="1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Brazil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Natjecanje CGU-a u crtanju i sastavcima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Dan djece građana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Kanada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Participatorna izrada školskog proračuna u Vancouveru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CIVIX Savjetovanje o proračunu s učenicima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2628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Čile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TV emisija The Band's Debut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3398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Kostarika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U čast mojoj zemlji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942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Francuska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Participatorna izrada proračuna u mjestima Poite-Charentes, Nord Pas de Calais i Ile-de-France</a:t>
                      </a:r>
                      <a:endParaRPr lang="hr-HR" sz="14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5438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Hong Kong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Seminari, npr. Javne financije i dugoročno fiskalno planiranje Hong Konga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6914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Japan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Studijska putovanja i edukativna predavanja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Državna natjecanja u pisanju sastavaka o porezima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Natjecanja u izradi plakata na temu poreza na razini perfektura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Program nagrađivanja za poticanje poreznog odgoja za učenike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Novi Zeland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Izazovi srednjoškolske politike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Političke radionice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Peru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Natjecanje u plaćanju računa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Program mladih revizora</a:t>
                      </a:r>
                      <a:endParaRPr lang="hr-HR" sz="14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Singapur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latin typeface="+mj-lt"/>
                        </a:rPr>
                        <a:t>Godišnji seminar i debata o proračunu MOE-MOF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Ujedinjena Kraljevina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Program „prilika da budeš ministar financija“</a:t>
                      </a:r>
                      <a:endParaRPr lang="hr-HR" sz="1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Urugvaj</a:t>
                      </a:r>
                      <a:endParaRPr lang="hr-HR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Natjecanje u video igricama</a:t>
                      </a:r>
                      <a:endParaRPr lang="hr-HR" sz="1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229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46" y="-103018"/>
            <a:ext cx="8496300" cy="576263"/>
          </a:xfrm>
        </p:spPr>
        <p:txBody>
          <a:bodyPr/>
          <a:lstStyle/>
          <a:p>
            <a:r>
              <a:t/>
            </a:r>
            <a:br/>
            <a:r>
              <a:t/>
            </a:r>
            <a:br/>
            <a:r>
              <a:rPr lang="en-US" sz="2000" b="1" dirty="0" smtClean="0">
                <a:solidFill>
                  <a:schemeClr val="tx1"/>
                </a:solidFill>
              </a:rPr>
              <a:t>Naučene lekcije</a:t>
            </a:r>
            <a:endParaRPr lang="hr-HR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546" y="473245"/>
            <a:ext cx="8935454" cy="5886857"/>
          </a:xfrm>
        </p:spPr>
        <p:txBody>
          <a:bodyPr/>
          <a:lstStyle/>
          <a:p>
            <a:pPr lvl="0" defTabSz="914400">
              <a:spcBef>
                <a:spcPts val="0"/>
              </a:spcBef>
            </a:pP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Uvođenje proračunske pismenosti u školske kurikulume</a:t>
            </a: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Upotrijebiti postojeće predmetne kurikulume kao polazne točke za proračunsku pismenost.</a:t>
            </a:r>
            <a:r>
              <a:rPr dirty="0" smtClean="0"/>
              <a:t> </a:t>
            </a:r>
            <a:endParaRPr lang="hr-HR" sz="16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Uvesti postupni, slojeviti pristup za educiranje učenika o državnom proračunu i to od osnovne škole.</a:t>
            </a:r>
            <a:r>
              <a:rPr dirty="0" smtClean="0"/>
              <a:t> </a:t>
            </a:r>
            <a:endParaRPr lang="hr-HR" sz="16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I dalje se oslanjati na slojeviti pristup pri podučavanju o proračunskoj pismenosti tijekom srednjoškolskog obrazovanja. </a:t>
            </a:r>
            <a:endParaRPr lang="hr-HR" sz="1600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Istaknuti i građansku kompetenciju i tehničko znanje kako bi se shvatila sama bit proračunske pismenosti.</a:t>
            </a:r>
            <a:r>
              <a:rPr dirty="0" smtClean="0"/>
              <a:t> </a:t>
            </a:r>
            <a:endParaRPr lang="hr-HR" sz="16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Koristiti se sadržajima o proračunskoj pismenosti kako bi se prenio niz interesantnih činjenica, započele stimulirajuće diskusije i pred učenike stavili izazovi stvarnog života. </a:t>
            </a:r>
            <a:endParaRPr lang="hr-HR" sz="1600" dirty="0" smtClean="0">
              <a:solidFill>
                <a:schemeClr val="tx1"/>
              </a:solidFill>
              <a:latin typeface="+mj-lt"/>
            </a:endParaRPr>
          </a:p>
          <a:p>
            <a:pPr lvl="0" defTabSz="914400">
              <a:spcBef>
                <a:spcPts val="0"/>
              </a:spcBef>
            </a:pPr>
            <a:endParaRPr lang="hr-HR" sz="1600" dirty="0" smtClean="0">
              <a:solidFill>
                <a:schemeClr val="tx1"/>
              </a:solidFill>
              <a:latin typeface="+mj-lt"/>
            </a:endParaRPr>
          </a:p>
          <a:p>
            <a:pPr lvl="0" defTabSz="914400">
              <a:spcBef>
                <a:spcPts val="0"/>
              </a:spcBef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Razvoj različitih metoda i materijala za podučavanje o proračunskoj pismenosti</a:t>
            </a: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Upotreba metoda podučavanja koje čine učenje o državnom proračunu važnim i primamljivim za učenike.</a:t>
            </a:r>
            <a:r>
              <a:rPr dirty="0" smtClean="0"/>
              <a:t> </a:t>
            </a:r>
            <a:endParaRPr lang="hr-HR" sz="16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Osigurati, što je više moguće, da učenici dobiju povratne informacije o svojem doprinosu proračunskim procesima.</a:t>
            </a:r>
            <a:r>
              <a:rPr dirty="0" smtClean="0"/>
              <a:t> </a:t>
            </a:r>
            <a:endParaRPr lang="hr-HR" sz="16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Razviti pedagoške materijale koji učiteljima mogu pružiti razno znanje o proračunskoj pismenosti.</a:t>
            </a:r>
            <a:r>
              <a:rPr dirty="0" smtClean="0"/>
              <a:t> </a:t>
            </a:r>
            <a:endParaRPr lang="hr-HR" sz="1600" b="1" dirty="0" smtClean="0">
              <a:solidFill>
                <a:schemeClr val="tx1"/>
              </a:solidFill>
              <a:latin typeface="+mj-lt"/>
            </a:endParaRPr>
          </a:p>
          <a:p>
            <a:pPr lvl="0" defTabSz="914400">
              <a:spcBef>
                <a:spcPts val="0"/>
              </a:spcBef>
            </a:pPr>
            <a:endParaRPr lang="hr-HR" sz="1600" b="1" dirty="0">
              <a:solidFill>
                <a:schemeClr val="tx1"/>
              </a:solidFill>
              <a:latin typeface="+mj-lt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Izgradnja kapaciteta za promicanje obrazovanja o proračunskoj pismenosti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Surađivati s odgovarajućim dionicima pri izradi i provedbi mjera jačanja proračunske pismenosti. </a:t>
            </a:r>
            <a:endParaRPr lang="hr-HR" sz="1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Istražiti razne alate za stalnu podršku učiteljima.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544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834" y="-188383"/>
            <a:ext cx="8496300" cy="576263"/>
          </a:xfrm>
        </p:spPr>
        <p:txBody>
          <a:bodyPr/>
          <a:lstStyle/>
          <a:p>
            <a:r>
              <a:rPr lang="en-US" sz="1700" b="1" dirty="0" smtClean="0">
                <a:solidFill>
                  <a:schemeClr val="tx1"/>
                </a:solidFill>
              </a:rPr>
              <a:t>Korisni resursi</a:t>
            </a:r>
            <a:endParaRPr lang="hr-HR" sz="17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518825"/>
              </p:ext>
            </p:extLst>
          </p:nvPr>
        </p:nvGraphicFramePr>
        <p:xfrm>
          <a:off x="179834" y="451358"/>
          <a:ext cx="8640316" cy="6351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7614"/>
                <a:gridCol w="6472702"/>
              </a:tblGrid>
              <a:tr h="283815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+mj-lt"/>
                        </a:rPr>
                        <a:t>Vrsta resursa</a:t>
                      </a:r>
                      <a:endParaRPr lang="hr-HR" sz="1300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+mj-lt"/>
                        </a:rPr>
                        <a:t>Primjeri</a:t>
                      </a:r>
                      <a:endParaRPr lang="hr-HR" sz="1300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8877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Blogovi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2"/>
                        </a:rPr>
                        <a:t>Understanding Fiscal Responsibility Blog 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(United States)</a:t>
                      </a:r>
                      <a:endParaRPr lang="hr-HR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82265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Stripovi/animirani filmovi 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3"/>
                        </a:rPr>
                        <a:t>Sofinha and her Gang</a:t>
                      </a:r>
                      <a:r>
                        <a:rPr lang="en-US" sz="120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(Brazil)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4"/>
                        </a:rPr>
                        <a:t>What’s in it for Us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? (Novi Zeland)</a:t>
                      </a:r>
                      <a:endParaRPr lang="hr-HR" sz="12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8877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Križaljke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National Budget 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5"/>
                        </a:rPr>
                        <a:t>Crossword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(Ireland)</a:t>
                      </a:r>
                      <a:endParaRPr lang="hr-HR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effectLst/>
                          <a:latin typeface="+mj-lt"/>
                        </a:rPr>
                        <a:t>Skupovi podataka o javnoj potrošnji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6"/>
                        </a:rPr>
                        <a:t>A Scuola di OpenCoesione </a:t>
                      </a:r>
                      <a:r>
                        <a:rPr lang="it-IT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(Italija)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7"/>
                        </a:rPr>
                        <a:t>Budget Stories </a:t>
                      </a:r>
                      <a:r>
                        <a:rPr lang="it-IT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(Moldova)</a:t>
                      </a:r>
                      <a:endParaRPr lang="hr-HR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5852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Glosari/Tekstovi za početnike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8"/>
                        </a:rPr>
                        <a:t>The ABC of Taxes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(Gvatemala)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9"/>
                        </a:rPr>
                        <a:t>Declaring My Taxes</a:t>
                      </a:r>
                      <a:r>
                        <a:rPr lang="en-US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(Kostarika)</a:t>
                      </a:r>
                      <a:endParaRPr lang="hr-HR" sz="12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Interaktivne igre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10"/>
                        </a:rPr>
                        <a:t>CyberBudget Game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(Francuska)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11"/>
                        </a:rPr>
                        <a:t>Role Playing Game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-Deciding a Municipal Budget  (Njemačka)</a:t>
                      </a:r>
                      <a:endParaRPr lang="hr-HR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Vodiči o participatornoj izradi proračuna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12"/>
                        </a:rPr>
                        <a:t>Handbook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for Schools to Implement Student Participatory Budgeting (Njemačka)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Welsh Government Participatory Budgeting 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13"/>
                        </a:rPr>
                        <a:t>Toolkit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(Ujedinjena Kraljevina)</a:t>
                      </a: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4476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Prezentacije u PowerPointu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14"/>
                        </a:rPr>
                        <a:t>Budget Taxation &amp; Government Finances</a:t>
                      </a:r>
                      <a:r>
                        <a:rPr lang="it-IT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(Irska)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15"/>
                        </a:rPr>
                        <a:t>Government Spending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(SAD)</a:t>
                      </a: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Plakati/grafikoni/slagalice riječi</a:t>
                      </a:r>
                      <a:r>
                        <a:t> 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16"/>
                        </a:rPr>
                        <a:t>National Budget Wordle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(Irska)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17"/>
                        </a:rPr>
                        <a:t>Tax Expenditure Interactive Graphic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(Urugvaj)</a:t>
                      </a:r>
                      <a:endParaRPr lang="hr-HR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4476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Kvizovi/pitalice i ankete 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18"/>
                        </a:rPr>
                        <a:t>Taxes Trivia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(Dominikanska Republika)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19"/>
                        </a:rPr>
                        <a:t>Tax Education and Citizenship Survey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(Novi Zeland)</a:t>
                      </a: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TV emisije/medijski klipovi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20"/>
                        </a:rPr>
                        <a:t>10-minute-box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(Japan)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hlinkClick r:id="rId21"/>
                        </a:rPr>
                        <a:t>PBS Learning Media: Government Revenues and Spending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(SAD)</a:t>
                      </a:r>
                      <a:endParaRPr lang="hr-HR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5535">
                <a:tc>
                  <a:txBody>
                    <a:bodyPr/>
                    <a:lstStyle/>
                    <a:p>
                      <a:r>
                        <a:rPr lang="en-US" sz="1200" b="1" baseline="0" dirty="0" smtClean="0">
                          <a:latin typeface="+mj-lt"/>
                        </a:rPr>
                        <a:t>Radni listovi i uručci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Government Expenditures Worksheet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(Kanada)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Comparison of tax rates (Hong Kong)</a:t>
                      </a:r>
                      <a:endParaRPr lang="hr-HR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63075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Alati/nastavni planovi </a:t>
                      </a:r>
                      <a:endParaRPr lang="hr-HR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‘</a:t>
                      </a:r>
                      <a:r>
                        <a:rPr lang="en-US" sz="1200" dirty="0" smtClean="0">
                          <a:hlinkClick r:id="rId22"/>
                        </a:rPr>
                        <a:t>Tax Matters</a:t>
                      </a:r>
                      <a:r>
                        <a:rPr lang="en-US" sz="1200" dirty="0" smtClean="0"/>
                        <a:t>’. HM Revenue and Customs. [Ujedinjena Kraljevina]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Overview of Budget 2015: Building Our Future, Strengthening Social Security (Singapur)</a:t>
                      </a: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428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055" y="0"/>
            <a:ext cx="7886700" cy="663190"/>
          </a:xfrm>
        </p:spPr>
        <p:txBody>
          <a:bodyPr>
            <a:normAutofit/>
          </a:bodyPr>
          <a:lstStyle/>
          <a:p>
            <a:r>
              <a:rPr lang="en-US" sz="2300" b="1" dirty="0">
                <a:solidFill>
                  <a:schemeClr val="tx1"/>
                </a:solidFill>
                <a:latin typeface="+mj-lt"/>
              </a:rPr>
              <a:t>Dnevni 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055" y="1176831"/>
            <a:ext cx="8197946" cy="4691706"/>
          </a:xfrm>
        </p:spPr>
        <p:txBody>
          <a:bodyPr>
            <a:normAutofit fontScale="92500" lnSpcReduction="20000"/>
          </a:bodyPr>
          <a:lstStyle/>
          <a:p>
            <a:r>
              <a:rPr lang="en-US" sz="1900" b="1" dirty="0" smtClean="0">
                <a:solidFill>
                  <a:schemeClr val="tx1"/>
                </a:solidFill>
              </a:rPr>
              <a:t>Definicija, metodologija i opseg</a:t>
            </a:r>
          </a:p>
          <a:p>
            <a:endParaRPr lang="hr-HR" sz="1900" dirty="0" smtClean="0">
              <a:solidFill>
                <a:schemeClr val="tx1"/>
              </a:solidFill>
            </a:endParaRPr>
          </a:p>
          <a:p>
            <a:r>
              <a:rPr lang="en-US" sz="1900" b="1" dirty="0" smtClean="0">
                <a:solidFill>
                  <a:schemeClr val="tx1"/>
                </a:solidFill>
              </a:rPr>
              <a:t>Inicijative uvođenja proračunske pismenosti u škole</a:t>
            </a:r>
          </a:p>
          <a:p>
            <a:endParaRPr lang="hr-HR" sz="1900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Inicijative u učionici</a:t>
            </a:r>
            <a:endParaRPr lang="hr-HR" sz="1900" dirty="0" smtClean="0">
              <a:solidFill>
                <a:schemeClr val="tx1"/>
              </a:solidFill>
            </a:endParaRP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Inicijative proračunske pismenosti u učionici i izvan nje: zašto?</a:t>
            </a: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Proračunska pismenost u školskim kurikulumima: kako?</a:t>
            </a: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Rezultati učenja o proračunskoj pismenosti</a:t>
            </a: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Predmeti, gradiva i teme </a:t>
            </a:r>
            <a:endParaRPr lang="hr-HR" sz="1900" dirty="0" smtClean="0">
              <a:solidFill>
                <a:schemeClr val="tx1"/>
              </a:solidFill>
            </a:endParaRP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Pedagoški pristupi i aktivnosti povezani s proračunskom pismenošću</a:t>
            </a: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Metode ocjenjivanja proračunske pismenosti  </a:t>
            </a:r>
          </a:p>
          <a:p>
            <a:pPr marL="285750"/>
            <a:endParaRPr lang="hr-HR" sz="19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Inicijative izvan učionice</a:t>
            </a:r>
            <a:endParaRPr lang="hr-HR" sz="1900" dirty="0" smtClean="0">
              <a:solidFill>
                <a:schemeClr val="tx1"/>
              </a:solidFill>
            </a:endParaRPr>
          </a:p>
          <a:p>
            <a:endParaRPr lang="hr-HR" sz="1900" b="1" dirty="0" smtClean="0">
              <a:solidFill>
                <a:schemeClr val="tx1"/>
              </a:solidFill>
            </a:endParaRPr>
          </a:p>
          <a:p>
            <a:r>
              <a:rPr lang="en-US" sz="1900" b="1" dirty="0" smtClean="0">
                <a:solidFill>
                  <a:schemeClr val="tx1"/>
                </a:solidFill>
              </a:rPr>
              <a:t>Naučene lekcije</a:t>
            </a:r>
          </a:p>
          <a:p>
            <a:endParaRPr lang="hr-HR" sz="1900" dirty="0" smtClean="0">
              <a:solidFill>
                <a:schemeClr val="tx1"/>
              </a:solidFill>
            </a:endParaRPr>
          </a:p>
          <a:p>
            <a:r>
              <a:rPr lang="en-US" sz="1900" b="1" dirty="0" smtClean="0">
                <a:solidFill>
                  <a:schemeClr val="tx1"/>
                </a:solidFill>
              </a:rPr>
              <a:t>Korisni resursi/poveznice</a:t>
            </a:r>
          </a:p>
          <a:p>
            <a:endParaRPr lang="hr-HR" sz="1650" dirty="0"/>
          </a:p>
          <a:p>
            <a:endParaRPr lang="hr-HR" sz="165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123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"/>
            <a:ext cx="8340465" cy="429490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tx1"/>
                </a:solidFill>
              </a:rPr>
              <a:t>Definicija, metodologija i opseg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728" y="672059"/>
            <a:ext cx="8814216" cy="491677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b="1" dirty="0" smtClean="0"/>
              <a:t>Definicija:</a:t>
            </a:r>
            <a:r>
              <a:rPr lang="en-US" sz="161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610" i="1" dirty="0">
                <a:solidFill>
                  <a:schemeClr val="tx1"/>
                </a:solidFill>
                <a:latin typeface="+mj-lt"/>
              </a:rPr>
              <a:t>„Sposobnost čitanja, tumačenja i razumijevanja javnih proračuna kako bi se omogućilo i unaprijedilo smisleno sudjelovanje građana u proračunskom postupku“.</a:t>
            </a:r>
          </a:p>
          <a:p>
            <a:endParaRPr lang="hr-HR" sz="1610" dirty="0" smtClean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10" b="1" dirty="0" smtClean="0">
                <a:solidFill>
                  <a:schemeClr val="tx1"/>
                </a:solidFill>
                <a:latin typeface="+mj-lt"/>
              </a:rPr>
              <a:t>Opseg: </a:t>
            </a:r>
          </a:p>
          <a:p>
            <a:pPr marL="512763" indent="-222250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Dokumentacija koja se sastoji od 35 analiza slučaja iz 33 zemlje (prvenstveno zemalja OECD-a i BRIC-a)</a:t>
            </a:r>
          </a:p>
          <a:p>
            <a:pPr marL="285750" indent="-1588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 Inicijative uvođenja proračunske pismenosti u škole (27) i inicijative proračunske pismenosti koje se provode izvan škole (8)</a:t>
            </a:r>
          </a:p>
          <a:p>
            <a:pPr marL="284162"/>
            <a:endParaRPr lang="hr-HR" sz="1610" dirty="0" smtClean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10" b="1" dirty="0" smtClean="0">
                <a:solidFill>
                  <a:schemeClr val="tx1"/>
                </a:solidFill>
                <a:latin typeface="+mj-lt"/>
              </a:rPr>
              <a:t>Metodologija:</a:t>
            </a:r>
          </a:p>
          <a:p>
            <a:pPr marL="568325" indent="-284163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Pregled: Istraživanje „za stolom“ nacionalnih obrazovnih politika/strategija i standarda kurikuluma predmeta za osnovne i srednje škole u 33 zemlje</a:t>
            </a:r>
          </a:p>
          <a:p>
            <a:pPr marL="568325" indent="-284163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Doseg i prikupljanje podataka: Primjenjuje se na više od 200 pojedinaca i 150 organizacija, a podaci se prikupljaju na temelju razgovora putem elektroničke pošte i/ili telefona</a:t>
            </a:r>
          </a:p>
          <a:p>
            <a:pPr marL="568325" indent="-284163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Dokumentacija: Upotreba standardnog predloška za provedbu analiza slučaja ilustrativnih praksi u proračunskoj pismenosti u zemlji</a:t>
            </a:r>
          </a:p>
          <a:p>
            <a:pPr marL="568325" indent="-284163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Analiza: Na temelju rezultata učenja, sadržaja, pedagoških pristupa i materijala te metoda ocjenjivanja</a:t>
            </a:r>
            <a:endParaRPr lang="hr-HR" sz="1730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900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395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65317"/>
            <a:ext cx="8496300" cy="40993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Inicijative za uvođenje proračunske pismenosti u škole: zašto?</a:t>
            </a:r>
            <a:r>
              <a:rPr dirty="0"/>
              <a:t/>
            </a:r>
            <a:br>
              <a:rPr dirty="0"/>
            </a:br>
            <a:r>
              <a:rPr dirty="0" smtClean="0"/>
              <a:t> </a:t>
            </a:r>
            <a:endParaRPr lang="hr-HR" sz="23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705853"/>
            <a:ext cx="8496300" cy="5305204"/>
          </a:xfrm>
        </p:spPr>
        <p:txBody>
          <a:bodyPr/>
          <a:lstStyle/>
          <a:p>
            <a:endParaRPr lang="hr-HR" sz="16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</a:rPr>
              <a:t>Baveći se saveznim proračunom i saveznim dugom učenici mogu shvatiti kontekstualne čimbenike koji igraju ulogu u donošenju gospodarskih odluka (Etizoni, 1967.). </a:t>
            </a:r>
            <a:endParaRPr lang="hr-HR" sz="17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Proučavanjem saveznog proračuna, saveznog duga i proračunskog deficita stječu uvid u to kako se odgovornosti i pristup savezne vlade s vremenom mijenjaju (Mosher, 1980.).  </a:t>
            </a:r>
            <a:endParaRPr lang="hr-HR" sz="17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Ne posjeduju li znanje o proračunskim temama, učenici neće biti pripremljeni za izražavanje mišljenja i značajno utjecanje na smjerove javne politike (Forsyth, 2006.).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Budući da je vjerojatnije da građanstvo obrazovano u području ekonomije razumije dugoročnije implikacije gospodarske politike, djelokrug vlada u pogledu osiguravanja kratkoročne potpore koja je dugoročno nepogodna za građane može se smanjiti (Davies, 2002.).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Razumijevanje ekonomskih koncepata može potaknuti aktivnost građana i pružiti analitički okvir koji građani mogu usvojiti u demokratskom društvu (Miller i VanFossen, 2008.).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Mjere općeg poznavanja ekonomije ili određenog ekonomskog pitanja jedan su od najvažnijih čimbenika koji utječu na javno mnijenje o mnoštvu ekonomskih pitanja (Walstad, 1997.).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719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96300" cy="420267"/>
          </a:xfrm>
        </p:spPr>
        <p:txBody>
          <a:bodyPr/>
          <a:lstStyle/>
          <a:p>
            <a:r>
              <a:rPr lang="en-US" sz="2300" b="1" dirty="0">
                <a:solidFill>
                  <a:schemeClr val="tx1"/>
                </a:solidFill>
              </a:rPr>
              <a:t>Inicijative za uvođenje proračunske pismenosti u škole: zašto? (nastavak) </a:t>
            </a:r>
            <a:endParaRPr lang="hr-HR" sz="23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858910"/>
            <a:ext cx="8496301" cy="5012502"/>
          </a:xfrm>
        </p:spPr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Svrha obrazovanja u području proračunske pismenosti u školama jest pomoći pri postizanju sljedećih ciljeva:</a:t>
            </a:r>
          </a:p>
          <a:p>
            <a:endParaRPr lang="hr-HR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jačanje građanske i pravne svijesti (Kanada, Češka),</a:t>
            </a:r>
          </a:p>
          <a:p>
            <a:endParaRPr lang="hr-HR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promicanje svijesti o poreznim obvezama (Japan, Urugvaj),</a:t>
            </a:r>
          </a:p>
          <a:p>
            <a:endParaRPr lang="hr-HR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produbljivanje shvaćanja ekonomskih i društvenih uloga (SAD, Singapur),</a:t>
            </a:r>
          </a:p>
          <a:p>
            <a:endParaRPr lang="hr-HR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 smtClean="0">
                <a:solidFill>
                  <a:schemeClr val="tx1"/>
                </a:solidFill>
              </a:rPr>
              <a:t>unaprjeđenje znanja o stvaranju politike (Austrija, Hong Kong),</a:t>
            </a:r>
          </a:p>
          <a:p>
            <a:endParaRPr lang="hr-HR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unaprjeđenje sudjelovanja u procesima fiskalne politike (Brazil, Kostarika),</a:t>
            </a:r>
          </a:p>
          <a:p>
            <a:endParaRPr lang="hr-HR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 smtClean="0">
                <a:solidFill>
                  <a:schemeClr val="tx1"/>
                </a:solidFill>
              </a:rPr>
              <a:t>razvijanje ekonomskih kompetencija (Australija, Indija),</a:t>
            </a:r>
          </a:p>
          <a:p>
            <a:endParaRPr lang="hr-HR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>
                <a:solidFill>
                  <a:schemeClr val="tx1"/>
                </a:solidFill>
              </a:rPr>
              <a:t>stjecanje vještina u stvarnom životu (JAR, Namibija)</a:t>
            </a:r>
            <a:endParaRPr lang="hr-HR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hr-HR" sz="16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hr-H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405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96300" cy="420267"/>
          </a:xfrm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</a:rPr>
              <a:t>Inicijative za uvođenje proračunske pismenosti u škole: kako? </a:t>
            </a:r>
            <a:endParaRPr lang="hr-HR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858910"/>
            <a:ext cx="8496301" cy="5012502"/>
          </a:xfrm>
        </p:spPr>
        <p:txBody>
          <a:bodyPr/>
          <a:lstStyle/>
          <a:p>
            <a:endParaRPr lang="hr-HR" sz="18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Strategije uvođenja obrazovanja u području proračunske pismenosti uključuju:</a:t>
            </a:r>
          </a:p>
          <a:p>
            <a:endParaRPr lang="hr-HR" sz="22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Kroskurikularni pristup u odnosu na samostalni pristup (</a:t>
            </a:r>
            <a:r>
              <a:rPr lang="en-US" sz="2200" dirty="0" err="1" smtClean="0">
                <a:solidFill>
                  <a:schemeClr val="tx1"/>
                </a:solidFill>
              </a:rPr>
              <a:t>npr</a:t>
            </a:r>
            <a:r>
              <a:rPr lang="en-US" sz="2200" dirty="0" smtClean="0">
                <a:solidFill>
                  <a:schemeClr val="tx1"/>
                </a:solidFill>
              </a:rPr>
              <a:t>. SAD </a:t>
            </a:r>
            <a:r>
              <a:rPr lang="en-US" sz="2200" dirty="0" smtClean="0">
                <a:solidFill>
                  <a:schemeClr val="tx1"/>
                </a:solidFill>
              </a:rPr>
              <a:t>i Brazil)</a:t>
            </a:r>
          </a:p>
          <a:p>
            <a:r>
              <a:rPr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Nacionalni u odnosu na podnacionalni pristup (npr. Hong Kong i Kanada)</a:t>
            </a:r>
          </a:p>
          <a:p>
            <a:endParaRPr lang="hr-HR" sz="22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Slojeviti pristup u odnosu na izravni pristup (npr. </a:t>
            </a:r>
            <a:r>
              <a:rPr lang="en-US" sz="2400" dirty="0" err="1"/>
              <a:t>Australija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smtClean="0">
                <a:solidFill>
                  <a:schemeClr val="tx1"/>
                </a:solidFill>
              </a:rPr>
              <a:t>i </a:t>
            </a:r>
            <a:r>
              <a:rPr lang="en-US" sz="2200" smtClean="0">
                <a:solidFill>
                  <a:schemeClr val="tx1"/>
                </a:solidFill>
              </a:rPr>
              <a:t>Japan)</a:t>
            </a:r>
            <a:endParaRPr lang="hr-HR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579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lang="en-US" sz="2300" b="1" dirty="0" smtClean="0">
                <a:solidFill>
                  <a:schemeClr val="tx1"/>
                </a:solidFill>
              </a:rPr>
              <a:t>Rezultati učenja o proračunskoj pismenosti u školskim kurikulumima: </a:t>
            </a:r>
            <a:r>
              <a:rPr lang="hr-HR" sz="2300" b="1" dirty="0" smtClean="0">
                <a:solidFill>
                  <a:schemeClr val="tx1"/>
                </a:solidFill>
              </a:rPr>
              <a:t>z</a:t>
            </a:r>
            <a:r>
              <a:rPr lang="en-US" sz="2300" b="1" dirty="0" err="1" smtClean="0">
                <a:solidFill>
                  <a:schemeClr val="tx1"/>
                </a:solidFill>
              </a:rPr>
              <a:t>nanje</a:t>
            </a:r>
            <a:r>
              <a:rPr lang="en-US" sz="2300" b="1" dirty="0" smtClean="0">
                <a:solidFill>
                  <a:schemeClr val="tx1"/>
                </a:solidFill>
              </a:rPr>
              <a:t> </a:t>
            </a:r>
            <a:endParaRPr lang="hr-HR" sz="23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1082146"/>
            <a:ext cx="8643687" cy="5061979"/>
          </a:xfrm>
        </p:spPr>
        <p:txBody>
          <a:bodyPr/>
          <a:lstStyle/>
          <a:p>
            <a:r>
              <a:rPr lang="en-US" sz="1500" b="1" dirty="0">
                <a:solidFill>
                  <a:schemeClr val="tx1"/>
                </a:solidFill>
              </a:rPr>
              <a:t>Uloga vlade: </a:t>
            </a:r>
            <a:r>
              <a:rPr lang="en-US" sz="1500" dirty="0" smtClean="0">
                <a:solidFill>
                  <a:schemeClr val="tx1"/>
                </a:solidFill>
              </a:rPr>
              <a:t>npr. naučiti kako vlada preraspodjeluje dohodak (Namibija)</a:t>
            </a:r>
          </a:p>
          <a:p>
            <a:endParaRPr lang="hr-HR" sz="1500" dirty="0" smtClean="0">
              <a:solidFill>
                <a:schemeClr val="tx1"/>
              </a:solidFill>
            </a:endParaRPr>
          </a:p>
          <a:p>
            <a:r>
              <a:rPr lang="en-US" sz="1500" b="1" dirty="0" smtClean="0">
                <a:solidFill>
                  <a:schemeClr val="tx1"/>
                </a:solidFill>
              </a:rPr>
              <a:t>Sustav javnih prihoda i rashoda</a:t>
            </a:r>
            <a:r>
              <a:rPr lang="en-US" sz="1500" dirty="0" smtClean="0">
                <a:solidFill>
                  <a:schemeClr val="tx1"/>
                </a:solidFill>
              </a:rPr>
              <a:t>: npr. definirati progresivno, proporcionalno i regresivno oporezivanje te utvrditi jesu li različite vrste poreza (uključujući porez na dobit/dohodak i prodaju) progresivne, proporcionalne ili regresivne (Ujedinjena Kraljevina)</a:t>
            </a:r>
          </a:p>
          <a:p>
            <a:pPr lvl="0"/>
            <a:endParaRPr lang="hr-HR" sz="1500" dirty="0" smtClean="0">
              <a:solidFill>
                <a:schemeClr val="tx1"/>
              </a:solidFill>
            </a:endParaRPr>
          </a:p>
          <a:p>
            <a:r>
              <a:rPr lang="en-US" sz="1500" b="1" dirty="0" smtClean="0">
                <a:solidFill>
                  <a:schemeClr val="tx1"/>
                </a:solidFill>
              </a:rPr>
              <a:t>Fiskalna politika</a:t>
            </a:r>
            <a:r>
              <a:rPr lang="en-US" sz="1500" dirty="0" smtClean="0">
                <a:solidFill>
                  <a:schemeClr val="tx1"/>
                </a:solidFill>
              </a:rPr>
              <a:t>: npr. razgovarati o prijedlogu državnog proračuna, politici oporezivanja i preraspodjeli dohotka (Estonija)</a:t>
            </a:r>
          </a:p>
          <a:p>
            <a:endParaRPr lang="hr-HR" sz="1500" dirty="0" smtClean="0">
              <a:solidFill>
                <a:schemeClr val="tx1"/>
              </a:solidFill>
            </a:endParaRPr>
          </a:p>
          <a:p>
            <a:r>
              <a:rPr lang="en-US" sz="1500" b="1" dirty="0" smtClean="0">
                <a:solidFill>
                  <a:schemeClr val="tx1"/>
                </a:solidFill>
              </a:rPr>
              <a:t>Utvrđivanje politike: </a:t>
            </a:r>
            <a:r>
              <a:rPr lang="en-US" sz="1500" dirty="0" smtClean="0">
                <a:solidFill>
                  <a:schemeClr val="tx1"/>
                </a:solidFill>
              </a:rPr>
              <a:t>npr. utvrditi proturječne ciljeve i razna stajališta o gospodarskoj politici (Austrija)</a:t>
            </a:r>
          </a:p>
          <a:p>
            <a:endParaRPr lang="hr-HR" sz="1500" dirty="0" smtClean="0">
              <a:solidFill>
                <a:schemeClr val="tx1"/>
              </a:solidFill>
            </a:endParaRPr>
          </a:p>
          <a:p>
            <a:r>
              <a:rPr lang="en-US" sz="1500" b="1" dirty="0" smtClean="0">
                <a:solidFill>
                  <a:schemeClr val="tx1"/>
                </a:solidFill>
              </a:rPr>
              <a:t>Kompetencija u području ekonomije: </a:t>
            </a:r>
            <a:r>
              <a:rPr lang="en-US" sz="1500" dirty="0" smtClean="0">
                <a:solidFill>
                  <a:schemeClr val="tx1"/>
                </a:solidFill>
              </a:rPr>
              <a:t>npr. razumjeti ograničenja vlade te kratkotrajne i dugotrajne ekonomske i društvene utjecaje javnih financija (Hong Kong)</a:t>
            </a:r>
          </a:p>
          <a:p>
            <a:endParaRPr lang="hr-HR" sz="1500" dirty="0">
              <a:solidFill>
                <a:schemeClr val="tx1"/>
              </a:solidFill>
            </a:endParaRPr>
          </a:p>
          <a:p>
            <a:r>
              <a:rPr lang="en-US" sz="1500" b="1" dirty="0" smtClean="0">
                <a:solidFill>
                  <a:schemeClr val="tx1"/>
                </a:solidFill>
              </a:rPr>
              <a:t>Vještine u stvarnom životu: </a:t>
            </a:r>
            <a:r>
              <a:rPr lang="en-US" sz="1600" dirty="0" smtClean="0">
                <a:solidFill>
                  <a:schemeClr val="tx1"/>
                </a:solidFill>
              </a:rPr>
              <a:t>npr. opisati način izračuna minimalnih životnih troškova svojeg domaćinstva i zatražiti socijalne pogodnosti na koje osoba ima pravo (JAR)</a:t>
            </a:r>
          </a:p>
          <a:p>
            <a:endParaRPr lang="hr-HR" sz="1600" dirty="0">
              <a:solidFill>
                <a:schemeClr val="tx1"/>
              </a:solidFill>
            </a:endParaRPr>
          </a:p>
          <a:p>
            <a:pPr lvl="0"/>
            <a:r>
              <a:rPr lang="en-US" sz="1600" b="1" dirty="0" smtClean="0">
                <a:solidFill>
                  <a:schemeClr val="tx1"/>
                </a:solidFill>
              </a:rPr>
              <a:t>Građanska svijest: </a:t>
            </a:r>
            <a:r>
              <a:rPr lang="en-US" sz="1600" dirty="0" smtClean="0">
                <a:solidFill>
                  <a:schemeClr val="tx1"/>
                </a:solidFill>
              </a:rPr>
              <a:t>npr. steći osjećaj odgovornosti i spoznati društvene vrijednosti poreza i njihovu važnu ulogu u društvenom razvoju (Kostarika)</a:t>
            </a:r>
          </a:p>
          <a:p>
            <a:endParaRPr lang="hr-HR" sz="1600" dirty="0" smtClean="0"/>
          </a:p>
          <a:p>
            <a:endParaRPr lang="hr-HR" sz="1600" dirty="0"/>
          </a:p>
          <a:p>
            <a:endParaRPr lang="hr-HR" sz="1500" dirty="0"/>
          </a:p>
          <a:p>
            <a:pPr lvl="0"/>
            <a:endParaRPr lang="hr-HR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561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96300" cy="576263"/>
          </a:xfrm>
        </p:spPr>
        <p:txBody>
          <a:bodyPr/>
          <a:lstStyle/>
          <a:p>
            <a:r>
              <a:rPr dirty="0"/>
              <a:t/>
            </a:r>
            <a:br>
              <a:rPr dirty="0"/>
            </a:br>
            <a:r>
              <a:rPr lang="en-US" sz="2000" b="1" dirty="0" smtClean="0">
                <a:solidFill>
                  <a:schemeClr val="tx1"/>
                </a:solidFill>
              </a:rPr>
              <a:t>Rezultati učenja o proračunskoj pismenosti u školskim kurikulumima: kompetencije </a:t>
            </a:r>
            <a:endParaRPr lang="hr-HR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834190"/>
            <a:ext cx="8643687" cy="5525912"/>
          </a:xfrm>
        </p:spPr>
        <p:txBody>
          <a:bodyPr/>
          <a:lstStyle/>
          <a:p>
            <a:pPr lvl="0"/>
            <a:r>
              <a:rPr lang="en-US" sz="1600" b="1" dirty="0">
                <a:solidFill>
                  <a:schemeClr val="tx1"/>
                </a:solidFill>
              </a:rPr>
              <a:t>Pismenost: </a:t>
            </a:r>
            <a:r>
              <a:rPr lang="en-US" sz="1600" dirty="0">
                <a:solidFill>
                  <a:schemeClr val="tx1"/>
                </a:solidFill>
              </a:rPr>
              <a:t>proučavanje i tumačenje proračunskih podataka i iznošenje zaključaka različitoj publici nizom pristupa s više modaliteta. </a:t>
            </a:r>
            <a:endParaRPr lang="hr-HR" sz="1600" dirty="0" smtClean="0">
              <a:solidFill>
                <a:schemeClr val="tx1"/>
              </a:solidFill>
            </a:endParaRPr>
          </a:p>
          <a:p>
            <a:pPr lvl="0"/>
            <a:endParaRPr lang="hr-HR" sz="1600" dirty="0">
              <a:solidFill>
                <a:schemeClr val="tx1"/>
              </a:solidFill>
            </a:endParaRPr>
          </a:p>
          <a:p>
            <a:pPr lvl="0"/>
            <a:r>
              <a:rPr lang="en-US" sz="1600" b="1" dirty="0">
                <a:solidFill>
                  <a:schemeClr val="tx1"/>
                </a:solidFill>
              </a:rPr>
              <a:t>Matematička pismenost: </a:t>
            </a:r>
            <a:r>
              <a:rPr lang="en-US" sz="1600" dirty="0">
                <a:solidFill>
                  <a:schemeClr val="tx1"/>
                </a:solidFill>
              </a:rPr>
              <a:t>primjena matematičke pismenosti i vještina za potrebe prikazivanja, tumačenja i analize fiskalnih podataka zatim vještina zaključivanja, predviđanja i prognoziranja ishoda. </a:t>
            </a:r>
          </a:p>
          <a:p>
            <a:pPr lvl="0"/>
            <a:endParaRPr lang="hr-HR" sz="1600" dirty="0">
              <a:solidFill>
                <a:schemeClr val="tx1"/>
              </a:solidFill>
            </a:endParaRPr>
          </a:p>
          <a:p>
            <a:pPr lvl="0"/>
            <a:r>
              <a:rPr lang="en-US" sz="1600" b="1" dirty="0">
                <a:solidFill>
                  <a:schemeClr val="tx1"/>
                </a:solidFill>
              </a:rPr>
              <a:t>IKT: </a:t>
            </a:r>
            <a:r>
              <a:rPr lang="en-US" sz="1600" dirty="0">
                <a:solidFill>
                  <a:schemeClr val="tx1"/>
                </a:solidFill>
              </a:rPr>
              <a:t>razvijanje sposobnosti u području IKT-a pri pristupanju digitalnim tehnologijama i njihovoj upotrebi kao istraživačkog i stvaralačkog alata. Pronalaženje, ocjenjivanje, istraživanje, planiranje, razmjenjivanje i prikazivanje proračunskih podataka i/ili informacija</a:t>
            </a:r>
          </a:p>
          <a:p>
            <a:pPr lvl="0"/>
            <a:endParaRPr lang="hr-HR" sz="1600" dirty="0">
              <a:solidFill>
                <a:schemeClr val="tx1"/>
              </a:solidFill>
            </a:endParaRPr>
          </a:p>
          <a:p>
            <a:pPr lvl="0"/>
            <a:r>
              <a:rPr lang="en-US" sz="1600" b="1" dirty="0">
                <a:solidFill>
                  <a:schemeClr val="tx1"/>
                </a:solidFill>
              </a:rPr>
              <a:t>Kritičko razmišljanje: </a:t>
            </a:r>
            <a:r>
              <a:rPr lang="en-US" sz="1600" dirty="0">
                <a:solidFill>
                  <a:schemeClr val="tx1"/>
                </a:solidFill>
              </a:rPr>
              <a:t>razvijanje kritičkog i kreativnog razmišljanja radi utvrđivanja, proučavanja i određivanja pitanja za pojašnjenje proračunskih problema i/ili događaja i primjena vještina rasuđivanja, tumačenja i analitičkih vještina na podatke i/ili informacije.</a:t>
            </a:r>
          </a:p>
          <a:p>
            <a:pPr lvl="0"/>
            <a:endParaRPr lang="hr-HR" sz="1600" dirty="0">
              <a:solidFill>
                <a:schemeClr val="tx1"/>
              </a:solidFill>
            </a:endParaRPr>
          </a:p>
          <a:p>
            <a:pPr lvl="0"/>
            <a:r>
              <a:rPr lang="en-US" sz="1600" b="1" dirty="0">
                <a:solidFill>
                  <a:schemeClr val="tx1"/>
                </a:solidFill>
              </a:rPr>
              <a:t>Međukulturalno razumijevanje: </a:t>
            </a:r>
            <a:r>
              <a:rPr lang="en-US" sz="1600" dirty="0">
                <a:solidFill>
                  <a:schemeClr val="tx1"/>
                </a:solidFill>
              </a:rPr>
              <a:t>Razvijanje razumijevanja i poštovanja različitih načina na koje druge zemlje odgovaraju na proračunska pitanja i događaje povezane s fiskalnom politikom.</a:t>
            </a:r>
          </a:p>
          <a:p>
            <a:pPr lvl="0"/>
            <a:endParaRPr lang="hr-HR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Usmeno i pismeno izražavanje: </a:t>
            </a:r>
            <a:r>
              <a:rPr lang="en-US" sz="1600" dirty="0" smtClean="0">
                <a:solidFill>
                  <a:schemeClr val="tx1"/>
                </a:solidFill>
              </a:rPr>
              <a:t>analiziranje fiskalnih izvora i podataka, tumačenje tih informacija za potrebe davanja argumenata i jasnog izražavanja ideja i saznanja.</a:t>
            </a:r>
            <a:endParaRPr lang="hr-HR" sz="1600" dirty="0" smtClean="0">
              <a:solidFill>
                <a:schemeClr val="tx1"/>
              </a:solidFill>
            </a:endParaRPr>
          </a:p>
          <a:p>
            <a:endParaRPr lang="hr-HR" sz="1600" dirty="0"/>
          </a:p>
          <a:p>
            <a:endParaRPr lang="hr-HR" sz="1500" dirty="0"/>
          </a:p>
          <a:p>
            <a:pPr lvl="0"/>
            <a:endParaRPr lang="hr-HR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394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91" y="348643"/>
            <a:ext cx="8496300" cy="576263"/>
          </a:xfrm>
        </p:spPr>
        <p:txBody>
          <a:bodyPr/>
          <a:lstStyle/>
          <a:p>
            <a:r>
              <a:rPr sz="2000" dirty="0"/>
              <a:t/>
            </a:r>
            <a:br>
              <a:rPr sz="2000" dirty="0"/>
            </a:br>
            <a:r>
              <a:rPr lang="en-US" sz="1800" b="1" dirty="0" smtClean="0">
                <a:solidFill>
                  <a:schemeClr val="tx1"/>
                </a:solidFill>
              </a:rPr>
              <a:t>Rezultati učenja o proračunskoj pismenosti u školskim kurikulumima: </a:t>
            </a:r>
            <a:r>
              <a:rPr lang="hr-HR" sz="1800" b="1" dirty="0" smtClean="0">
                <a:solidFill>
                  <a:schemeClr val="tx1"/>
                </a:solidFill>
              </a:rPr>
              <a:t>v</a:t>
            </a:r>
            <a:r>
              <a:rPr lang="en-US" sz="1800" b="1" dirty="0" err="1" smtClean="0">
                <a:solidFill>
                  <a:schemeClr val="tx1"/>
                </a:solidFill>
              </a:rPr>
              <a:t>rijednosti</a:t>
            </a:r>
            <a:r>
              <a:rPr lang="en-US" sz="1800" b="1" dirty="0" smtClean="0">
                <a:solidFill>
                  <a:schemeClr val="tx1"/>
                </a:solidFill>
              </a:rPr>
              <a:t> i pristupi</a:t>
            </a:r>
            <a:endParaRPr lang="hr-HR" sz="1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80" y="1240971"/>
            <a:ext cx="8887325" cy="5335030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Steći </a:t>
            </a:r>
            <a:r>
              <a:rPr lang="en-US" sz="1400" b="1" dirty="0">
                <a:solidFill>
                  <a:schemeClr val="tx1"/>
                </a:solidFill>
              </a:rPr>
              <a:t>pouzdanje i uvjerenost za sudjelovanje u donošenju odluka</a:t>
            </a:r>
            <a:r>
              <a:rPr lang="en-US" sz="1400" dirty="0">
                <a:solidFill>
                  <a:schemeClr val="tx1"/>
                </a:solidFill>
              </a:rPr>
              <a:t> i odigrati aktivnu ulogu u javnom životu kao </a:t>
            </a:r>
            <a:r>
              <a:rPr lang="en-US" sz="1400" b="1" dirty="0">
                <a:solidFill>
                  <a:schemeClr val="tx1"/>
                </a:solidFill>
              </a:rPr>
              <a:t>savjesni građani</a:t>
            </a:r>
            <a:r>
              <a:rPr lang="en-US" sz="1400" dirty="0">
                <a:solidFill>
                  <a:schemeClr val="tx1"/>
                </a:solidFill>
              </a:rPr>
              <a:t> (Ujedinjena Kraljevina)</a:t>
            </a:r>
          </a:p>
          <a:p>
            <a:pPr lvl="0"/>
            <a:endParaRPr lang="hr-HR" sz="14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Razmišljati </a:t>
            </a:r>
            <a:r>
              <a:rPr lang="en-US" sz="1400" b="1" dirty="0" smtClean="0">
                <a:solidFill>
                  <a:schemeClr val="tx1"/>
                </a:solidFill>
              </a:rPr>
              <a:t>proaktivno o ekonomskim fenomenima</a:t>
            </a:r>
            <a:r>
              <a:rPr lang="en-US" sz="1400" dirty="0" smtClean="0">
                <a:solidFill>
                  <a:schemeClr val="tx1"/>
                </a:solidFill>
              </a:rPr>
              <a:t>.  (Luksemburg)</a:t>
            </a:r>
          </a:p>
          <a:p>
            <a:pPr lvl="0"/>
            <a:endParaRPr lang="hr-HR" sz="14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Sudjelovati kao</a:t>
            </a:r>
            <a:r>
              <a:rPr lang="en-US" sz="1400" b="1" dirty="0" smtClean="0">
                <a:solidFill>
                  <a:schemeClr val="tx1"/>
                </a:solidFill>
              </a:rPr>
              <a:t> informirane osobe u razgovorima o ekonomskim pitanjima</a:t>
            </a:r>
            <a:r>
              <a:rPr lang="en-US" sz="1400" dirty="0" smtClean="0">
                <a:solidFill>
                  <a:schemeClr val="tx1"/>
                </a:solidFill>
              </a:rPr>
              <a:t> i u donošenju odluka (Hong Kong)</a:t>
            </a:r>
          </a:p>
          <a:p>
            <a:pPr lvl="0"/>
            <a:endParaRPr lang="hr-HR" sz="14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Ojačati razumijevanje i pravedno prosuđivanje</a:t>
            </a:r>
            <a:r>
              <a:rPr lang="en-US" sz="1400" dirty="0">
                <a:solidFill>
                  <a:schemeClr val="tx1"/>
                </a:solidFill>
              </a:rPr>
              <a:t> o pitanjima povezanima s politikom, ekonomijom i međunarodnim odnosima (Japan)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hr-HR" sz="14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Shvatiti stajališta različitih dionika</a:t>
            </a:r>
            <a:r>
              <a:rPr lang="en-US" sz="1400" dirty="0">
                <a:solidFill>
                  <a:schemeClr val="tx1"/>
                </a:solidFill>
              </a:rPr>
              <a:t> u odnosu na gospodarsku djelatnost (Indija)</a:t>
            </a:r>
          </a:p>
          <a:p>
            <a:pPr lvl="0"/>
            <a:endParaRPr lang="hr-HR" sz="14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Uspješno primijeniti teoretsko znanje na aktualnu gospodarsku situaciju i </a:t>
            </a:r>
            <a:r>
              <a:rPr lang="en-US" sz="1400" b="1" dirty="0" smtClean="0">
                <a:solidFill>
                  <a:schemeClr val="tx1"/>
                </a:solidFill>
              </a:rPr>
              <a:t>ne povoditi se površnim prosuđivanjem</a:t>
            </a:r>
            <a:r>
              <a:rPr lang="en-US" sz="1400" dirty="0" smtClean="0">
                <a:solidFill>
                  <a:schemeClr val="tx1"/>
                </a:solidFill>
              </a:rPr>
              <a:t> te umjesto toga biti sposoban ispravno analizirati situaciju (Češka)</a:t>
            </a:r>
          </a:p>
          <a:p>
            <a:pPr lvl="0"/>
            <a:endParaRPr lang="hr-HR" sz="1600" dirty="0" smtClean="0">
              <a:solidFill>
                <a:schemeClr val="tx1"/>
              </a:solidFill>
            </a:endParaRPr>
          </a:p>
          <a:p>
            <a:pPr lvl="0"/>
            <a:endParaRPr lang="hr-HR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904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BG Slide">
  <a:themeElements>
    <a:clrScheme name="Benutzerdefiniert 53">
      <a:dk1>
        <a:sysClr val="windowText" lastClr="000000"/>
      </a:dk1>
      <a:lt1>
        <a:sysClr val="window" lastClr="FFFFFF"/>
      </a:lt1>
      <a:dk2>
        <a:srgbClr val="002345"/>
      </a:dk2>
      <a:lt2>
        <a:srgbClr val="FFFFFF"/>
      </a:lt2>
      <a:accent1>
        <a:srgbClr val="002345"/>
      </a:accent1>
      <a:accent2>
        <a:srgbClr val="00ADE4"/>
      </a:accent2>
      <a:accent3>
        <a:srgbClr val="FF6600"/>
      </a:accent3>
      <a:accent4>
        <a:srgbClr val="31859C"/>
      </a:accent4>
      <a:accent5>
        <a:srgbClr val="660066"/>
      </a:accent5>
      <a:accent6>
        <a:srgbClr val="BEDA00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2916</TotalTime>
  <Words>2032</Words>
  <Application>Microsoft Office PowerPoint</Application>
  <PresentationFormat>On-screen Show (4:3)</PresentationFormat>
  <Paragraphs>296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WBG Slide</vt:lpstr>
      <vt:lpstr>Pregled međunarodnih praksa u području proračunske pismenosti Ključna saznanja i naučene lekcije </vt:lpstr>
      <vt:lpstr>Dnevni red</vt:lpstr>
      <vt:lpstr>Definicija, metodologija i opseg</vt:lpstr>
      <vt:lpstr>Inicijative za uvođenje proračunske pismenosti u škole: zašto?  </vt:lpstr>
      <vt:lpstr>Inicijative za uvođenje proračunske pismenosti u škole: zašto? (nastavak) </vt:lpstr>
      <vt:lpstr>Inicijative za uvođenje proračunske pismenosti u škole: kako? </vt:lpstr>
      <vt:lpstr> Rezultati učenja o proračunskoj pismenosti u školskim kurikulumima: znanje </vt:lpstr>
      <vt:lpstr> Rezultati učenja o proračunskoj pismenosti u školskim kurikulumima: kompetencije </vt:lpstr>
      <vt:lpstr> Rezultati učenja o proračunskoj pismenosti u školskim kurikulumima: vrijednosti i pristupi</vt:lpstr>
      <vt:lpstr>Proračunska pismenost: predmeti </vt:lpstr>
      <vt:lpstr>  Proračunska pismenost: gradivo i teme</vt:lpstr>
      <vt:lpstr>Proračunska pismenost: pedagoški pristupi i aktivnosti </vt:lpstr>
      <vt:lpstr>Metode ocjenjivanja proračunske pismenosti</vt:lpstr>
      <vt:lpstr>  Proračunska pismenost: inicijative izvan učionice </vt:lpstr>
      <vt:lpstr>  Naučene lekcije</vt:lpstr>
      <vt:lpstr>Korisni resursi</vt:lpstr>
    </vt:vector>
  </TitlesOfParts>
  <Company>Rivia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*</dc:creator>
  <dc:description>Presentation Template;_x000d_
Version 001;_x000d_
2012-11-16;</dc:description>
  <cp:lastModifiedBy>Ksenia Galantsova</cp:lastModifiedBy>
  <cp:revision>544</cp:revision>
  <cp:lastPrinted>2014-11-10T23:09:56Z</cp:lastPrinted>
  <dcterms:created xsi:type="dcterms:W3CDTF">2012-11-07T14:44:50Z</dcterms:created>
  <dcterms:modified xsi:type="dcterms:W3CDTF">2015-09-17T10:18:48Z</dcterms:modified>
</cp:coreProperties>
</file>