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sldIdLst>
    <p:sldId id="308" r:id="rId2"/>
    <p:sldId id="359" r:id="rId3"/>
    <p:sldId id="380" r:id="rId4"/>
    <p:sldId id="379" r:id="rId5"/>
    <p:sldId id="378" r:id="rId6"/>
    <p:sldId id="384" r:id="rId7"/>
    <p:sldId id="369" r:id="rId8"/>
    <p:sldId id="386" r:id="rId9"/>
    <p:sldId id="388" r:id="rId10"/>
    <p:sldId id="390" r:id="rId11"/>
    <p:sldId id="392" r:id="rId12"/>
    <p:sldId id="373" r:id="rId13"/>
    <p:sldId id="395" r:id="rId14"/>
    <p:sldId id="374" r:id="rId15"/>
    <p:sldId id="375" r:id="rId16"/>
    <p:sldId id="376" r:id="rId17"/>
  </p:sldIdLst>
  <p:sldSz cx="9144000" cy="6858000" type="screen4x3"/>
  <p:notesSz cx="7010400" cy="92964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>
          <p15:clr>
            <a:srgbClr val="A4A3A4"/>
          </p15:clr>
        </p15:guide>
        <p15:guide id="2" orient="horz" pos="2251">
          <p15:clr>
            <a:srgbClr val="A4A3A4"/>
          </p15:clr>
        </p15:guide>
        <p15:guide id="3" orient="horz" pos="3793">
          <p15:clr>
            <a:srgbClr val="A4A3A4"/>
          </p15:clr>
        </p15:guide>
        <p15:guide id="4" orient="horz" pos="164">
          <p15:clr>
            <a:srgbClr val="A4A3A4"/>
          </p15:clr>
        </p15:guide>
        <p15:guide id="5" orient="horz" pos="527">
          <p15:clr>
            <a:srgbClr val="A4A3A4"/>
          </p15:clr>
        </p15:guide>
        <p15:guide id="6" orient="horz" pos="2341">
          <p15:clr>
            <a:srgbClr val="A4A3A4"/>
          </p15:clr>
        </p15:guide>
        <p15:guide id="7" orient="horz" pos="1525">
          <p15:clr>
            <a:srgbClr val="A4A3A4"/>
          </p15:clr>
        </p15:guide>
        <p15:guide id="8" orient="horz" pos="2931">
          <p15:clr>
            <a:srgbClr val="A4A3A4"/>
          </p15:clr>
        </p15:guide>
        <p15:guide id="9" orient="horz" pos="3929">
          <p15:clr>
            <a:srgbClr val="A4A3A4"/>
          </p15:clr>
        </p15:guide>
        <p15:guide id="10" pos="204">
          <p15:clr>
            <a:srgbClr val="A4A3A4"/>
          </p15:clr>
        </p15:guide>
        <p15:guide id="11" pos="5556">
          <p15:clr>
            <a:srgbClr val="A4A3A4"/>
          </p15:clr>
        </p15:guide>
        <p15:guide id="12" pos="2835">
          <p15:clr>
            <a:srgbClr val="A4A3A4"/>
          </p15:clr>
        </p15:guide>
        <p15:guide id="13" pos="29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BB"/>
    <a:srgbClr val="009FDA"/>
    <a:srgbClr val="007BFF"/>
    <a:srgbClr val="A5A5A5"/>
    <a:srgbClr val="BEDA00"/>
    <a:srgbClr val="2800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ittlere Formatvorlage 3 - 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792" autoAdjust="0"/>
  </p:normalViewPr>
  <p:slideViewPr>
    <p:cSldViewPr snapToGrid="0">
      <p:cViewPr varScale="1">
        <p:scale>
          <a:sx n="113" d="100"/>
          <a:sy n="113" d="100"/>
        </p:scale>
        <p:origin x="1476" y="96"/>
      </p:cViewPr>
      <p:guideLst>
        <p:guide orient="horz" pos="799"/>
        <p:guide orient="horz" pos="2251"/>
        <p:guide orient="horz" pos="3793"/>
        <p:guide orient="horz" pos="164"/>
        <p:guide orient="horz" pos="527"/>
        <p:guide orient="horz" pos="2341"/>
        <p:guide orient="horz" pos="1525"/>
        <p:guide orient="horz" pos="2931"/>
        <p:guide orient="horz" pos="3929"/>
        <p:guide pos="204"/>
        <p:guide pos="5556"/>
        <p:guide pos="2835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D41DCA-8854-448C-9373-477C8DA8AD38}" type="datetimeFigureOut">
              <a:rPr lang="de-DE" smtClean="0"/>
              <a:pPr/>
              <a:t>14.09.2015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42B22FE-F869-4CFE-92A0-938D0E41CCBF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0898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Title: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6288504"/>
            <a:ext cx="9144000" cy="47805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I:\_GregW\1322550 WBGIS - ITS Sub Branding\WBGIS_ITS-PPT_footer-06.jpg"/>
          <p:cNvPicPr>
            <a:picLocks noChangeAspect="1" noChangeArrowheads="1"/>
          </p:cNvPicPr>
          <p:nvPr userDrawn="1"/>
        </p:nvPicPr>
        <p:blipFill>
          <a:blip r:embed="rId2"/>
          <a:srcRect b="82105"/>
          <a:stretch>
            <a:fillRect/>
          </a:stretch>
        </p:blipFill>
        <p:spPr bwMode="auto">
          <a:xfrm>
            <a:off x="0" y="1379624"/>
            <a:ext cx="9144000" cy="136358"/>
          </a:xfrm>
          <a:prstGeom prst="rect">
            <a:avLst/>
          </a:prstGeom>
          <a:noFill/>
        </p:spPr>
      </p:pic>
      <p:sp>
        <p:nvSpPr>
          <p:cNvPr id="6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219074" y="3980752"/>
            <a:ext cx="4384288" cy="1011238"/>
          </a:xfrm>
        </p:spPr>
        <p:txBody>
          <a:bodyPr bIns="0"/>
          <a:lstStyle>
            <a:lvl1pPr>
              <a:defRPr sz="35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Master Title: </a:t>
            </a:r>
            <a:br>
              <a:rPr lang="en-US" noProof="0" dirty="0" smtClean="0"/>
            </a:br>
            <a:r>
              <a:rPr lang="en-US" noProof="0" dirty="0" smtClean="0"/>
              <a:t>Version 1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588042" y="5153078"/>
            <a:ext cx="4034590" cy="112740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 b="0" baseline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Name of the contributor</a:t>
            </a:r>
          </a:p>
          <a:p>
            <a:pPr lvl="0"/>
            <a:r>
              <a:rPr lang="en-US" noProof="0" dirty="0" smtClean="0"/>
              <a:t>Name of the event, venue</a:t>
            </a:r>
          </a:p>
          <a:p>
            <a:pPr lvl="0"/>
            <a:r>
              <a:rPr lang="en-US" noProof="0" dirty="0" smtClean="0"/>
              <a:t>00 Month 2012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1283371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6766560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0" y="3858768"/>
            <a:ext cx="4379976" cy="2999232"/>
          </a:xfrm>
          <a:prstGeom prst="rect">
            <a:avLst/>
          </a:prstGeom>
          <a:blipFill dpi="0" rotWithShape="1">
            <a:blip r:embed="rId3">
              <a:alphaModFix amt="30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99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ster Title: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 12"/>
          <p:cNvPicPr>
            <a:picLocks noChangeAspect="1"/>
          </p:cNvPicPr>
          <p:nvPr userDrawn="1"/>
        </p:nvPicPr>
        <p:blipFill>
          <a:blip r:embed="rId2">
            <a:alphaModFix amt="30000"/>
          </a:blip>
          <a:stretch>
            <a:fillRect/>
          </a:stretch>
        </p:blipFill>
        <p:spPr>
          <a:xfrm>
            <a:off x="3133426" y="1130968"/>
            <a:ext cx="5938818" cy="5938818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065177" y="3958989"/>
            <a:ext cx="7538185" cy="1011238"/>
          </a:xfrm>
        </p:spPr>
        <p:txBody>
          <a:bodyPr bIns="0"/>
          <a:lstStyle>
            <a:lvl1pPr>
              <a:defRPr sz="35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Master Title: Version 2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065327" y="5131316"/>
            <a:ext cx="7539711" cy="6477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 b="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Name of the contributor</a:t>
            </a:r>
          </a:p>
          <a:p>
            <a:pPr lvl="0"/>
            <a:r>
              <a:rPr lang="en-US" noProof="0" dirty="0" smtClean="0"/>
              <a:t>Name of the event, venue, 00 Month 2012</a:t>
            </a:r>
          </a:p>
        </p:txBody>
      </p:sp>
    </p:spTree>
    <p:extLst>
      <p:ext uri="{BB962C8B-B14F-4D97-AF65-F5344CB8AC3E}">
        <p14:creationId xmlns:p14="http://schemas.microsoft.com/office/powerpoint/2010/main" val="3752270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err="1" smtClean="0"/>
              <a:t>Titlemaster</a:t>
            </a:r>
            <a:endParaRPr lang="en-US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Governance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 hasCustomPrompt="1"/>
          </p:nvPr>
        </p:nvSpPr>
        <p:spPr/>
        <p:txBody>
          <a:bodyPr/>
          <a:lstStyle>
            <a:lvl3pPr marL="361950" indent="-36195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noProof="0" dirty="0" err="1" smtClean="0"/>
              <a:t>Textmaster</a:t>
            </a:r>
            <a:endParaRPr lang="en-US" noProof="0" dirty="0" smtClean="0"/>
          </a:p>
          <a:p>
            <a:pPr lvl="1"/>
            <a:r>
              <a:rPr lang="en-US" noProof="0" dirty="0" smtClean="0"/>
              <a:t>Second Layer</a:t>
            </a:r>
          </a:p>
          <a:p>
            <a:pPr lvl="2"/>
            <a:r>
              <a:rPr lang="en-US" noProof="0" dirty="0" smtClean="0"/>
              <a:t>Third Layer</a:t>
            </a:r>
          </a:p>
          <a:p>
            <a:pPr lvl="3"/>
            <a:r>
              <a:rPr lang="en-US" noProof="0" dirty="0" smtClean="0"/>
              <a:t>Fourth Layer</a:t>
            </a:r>
          </a:p>
          <a:p>
            <a:pPr lvl="4"/>
            <a:r>
              <a:rPr lang="en-US" noProof="0" dirty="0" smtClean="0"/>
              <a:t>Fifth Layer</a:t>
            </a:r>
          </a:p>
          <a:p>
            <a:pPr lvl="5"/>
            <a:r>
              <a:rPr lang="en-US" noProof="0" dirty="0" smtClean="0"/>
              <a:t>6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86614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err="1" smtClean="0"/>
              <a:t>Titlemaster</a:t>
            </a:r>
            <a:endParaRPr lang="en-US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Governance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50" y="3716338"/>
            <a:ext cx="8496300" cy="2305050"/>
          </a:xfrm>
        </p:spPr>
        <p:txBody>
          <a:bodyPr anchor="ctr" anchorCtr="1"/>
          <a:lstStyle>
            <a:lvl1pPr algn="ctr">
              <a:buFontTx/>
              <a:buNone/>
              <a:defRPr sz="2500">
                <a:solidFill>
                  <a:schemeClr val="accent1"/>
                </a:solidFill>
              </a:defRPr>
            </a:lvl1pPr>
            <a:lvl2pPr algn="ctr">
              <a:buFontTx/>
              <a:buNone/>
              <a:defRPr sz="2500">
                <a:solidFill>
                  <a:schemeClr val="accent1"/>
                </a:solidFill>
              </a:defRPr>
            </a:lvl2pPr>
            <a:lvl3pPr marL="0" indent="0" algn="ctr">
              <a:buFontTx/>
              <a:buNone/>
              <a:defRPr sz="2500">
                <a:solidFill>
                  <a:schemeClr val="accent1"/>
                </a:solidFill>
              </a:defRPr>
            </a:lvl3pPr>
            <a:lvl4pPr marL="0" indent="0" algn="ctr">
              <a:buFontTx/>
              <a:buNone/>
              <a:defRPr sz="2500">
                <a:solidFill>
                  <a:schemeClr val="accent1"/>
                </a:solidFill>
              </a:defRPr>
            </a:lvl4pPr>
            <a:lvl5pPr marL="0" indent="0" algn="ctr">
              <a:buFontTx/>
              <a:buNone/>
              <a:defRPr sz="25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 err="1" smtClean="0"/>
              <a:t>Textmaster</a:t>
            </a:r>
            <a:endParaRPr lang="en-US" noProof="0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 hasCustomPrompt="1"/>
          </p:nvPr>
        </p:nvSpPr>
        <p:spPr>
          <a:xfrm>
            <a:off x="323850" y="1268413"/>
            <a:ext cx="8496300" cy="2305050"/>
          </a:xfrm>
        </p:spPr>
        <p:txBody>
          <a:bodyPr/>
          <a:lstStyle/>
          <a:p>
            <a:r>
              <a:rPr lang="en-US" noProof="0" dirty="0" smtClean="0"/>
              <a:t>Images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89624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err="1" smtClean="0"/>
              <a:t>Titlemaster</a:t>
            </a:r>
            <a:endParaRPr lang="en-US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Governance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51" y="1268413"/>
            <a:ext cx="4176712" cy="4752975"/>
          </a:xfrm>
        </p:spPr>
        <p:txBody>
          <a:bodyPr/>
          <a:lstStyle>
            <a:lvl1pPr algn="l">
              <a:buFontTx/>
              <a:buNone/>
              <a:defRPr sz="2500">
                <a:solidFill>
                  <a:schemeClr val="accent1"/>
                </a:solidFill>
              </a:defRPr>
            </a:lvl1pPr>
            <a:lvl2pPr algn="ctr">
              <a:buFontTx/>
              <a:buNone/>
              <a:defRPr sz="2500">
                <a:solidFill>
                  <a:schemeClr val="accent1"/>
                </a:solidFill>
              </a:defRPr>
            </a:lvl2pPr>
            <a:lvl3pPr marL="0" indent="0" algn="ctr">
              <a:buFontTx/>
              <a:buNone/>
              <a:defRPr sz="2500">
                <a:solidFill>
                  <a:schemeClr val="accent1"/>
                </a:solidFill>
              </a:defRPr>
            </a:lvl3pPr>
            <a:lvl4pPr marL="0" indent="0" algn="ctr">
              <a:buFontTx/>
              <a:buNone/>
              <a:defRPr sz="2500">
                <a:solidFill>
                  <a:schemeClr val="accent1"/>
                </a:solidFill>
              </a:defRPr>
            </a:lvl4pPr>
            <a:lvl5pPr marL="0" indent="0" algn="ctr">
              <a:buFontTx/>
              <a:buNone/>
              <a:defRPr sz="25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 err="1" smtClean="0"/>
              <a:t>Textmaster</a:t>
            </a:r>
            <a:endParaRPr lang="en-US" noProof="0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 hasCustomPrompt="1"/>
          </p:nvPr>
        </p:nvSpPr>
        <p:spPr>
          <a:xfrm>
            <a:off x="4643438" y="1268413"/>
            <a:ext cx="4176712" cy="4752975"/>
          </a:xfrm>
        </p:spPr>
        <p:txBody>
          <a:bodyPr/>
          <a:lstStyle/>
          <a:p>
            <a:r>
              <a:rPr lang="en-US" noProof="0" dirty="0" smtClean="0"/>
              <a:t>Images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4192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err="1" smtClean="0"/>
              <a:t>Titlemaster</a:t>
            </a:r>
            <a:endParaRPr lang="en-US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Governance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479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: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I:\_GregW\1322550 WBGIS - ITS Sub Branding\WBGIS_ITS-PPT_footer-06.jpg"/>
          <p:cNvPicPr>
            <a:picLocks noChangeAspect="1" noChangeArrowheads="1"/>
          </p:cNvPicPr>
          <p:nvPr userDrawn="1"/>
        </p:nvPicPr>
        <p:blipFill>
          <a:blip r:embed="rId2"/>
          <a:srcRect b="82105"/>
          <a:stretch>
            <a:fillRect/>
          </a:stretch>
        </p:blipFill>
        <p:spPr bwMode="auto">
          <a:xfrm>
            <a:off x="0" y="1379624"/>
            <a:ext cx="9144000" cy="13635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 userDrawn="1"/>
        </p:nvSpPr>
        <p:spPr>
          <a:xfrm>
            <a:off x="0" y="1283371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288504"/>
            <a:ext cx="9144000" cy="47805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80546" y="2986248"/>
            <a:ext cx="3349461" cy="1011238"/>
          </a:xfrm>
        </p:spPr>
        <p:txBody>
          <a:bodyPr bIns="0"/>
          <a:lstStyle>
            <a:lvl1pPr>
              <a:defRPr sz="3500">
                <a:solidFill>
                  <a:srgbClr val="002345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Thank you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80547" y="4026716"/>
            <a:ext cx="3391154" cy="2089444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baseline="0">
                <a:solidFill>
                  <a:srgbClr val="00ADE4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World Bank Group</a:t>
            </a:r>
          </a:p>
          <a:p>
            <a:pPr lvl="0"/>
            <a:r>
              <a:rPr lang="en-US" noProof="0" dirty="0" smtClean="0"/>
              <a:t>Address Line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Address Line 1</a:t>
            </a:r>
          </a:p>
          <a:p>
            <a:pPr lvl="0"/>
            <a:r>
              <a:rPr lang="en-US" noProof="0" dirty="0" smtClean="0"/>
              <a:t>City ABC</a:t>
            </a:r>
          </a:p>
          <a:p>
            <a:pPr lvl="0"/>
            <a:r>
              <a:rPr lang="en-US" noProof="0" dirty="0" smtClean="0"/>
              <a:t>State DEFG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66560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3858768"/>
            <a:ext cx="4379976" cy="2999232"/>
          </a:xfrm>
          <a:prstGeom prst="rect">
            <a:avLst/>
          </a:prstGeom>
          <a:blipFill dpi="0" rotWithShape="1">
            <a:blip r:embed="rId3">
              <a:alphaModFix amt="30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563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: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0" y="1278000"/>
            <a:ext cx="9144000" cy="5580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4" name="Bild 13"/>
          <p:cNvPicPr>
            <a:picLocks noChangeAspect="1"/>
          </p:cNvPicPr>
          <p:nvPr userDrawn="1"/>
        </p:nvPicPr>
        <p:blipFill>
          <a:blip r:embed="rId2">
            <a:alphaModFix amt="30000"/>
          </a:blip>
          <a:stretch>
            <a:fillRect/>
          </a:stretch>
        </p:blipFill>
        <p:spPr>
          <a:xfrm>
            <a:off x="3059832" y="1057374"/>
            <a:ext cx="6012412" cy="6012412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52800" y="1272561"/>
            <a:ext cx="7017314" cy="1011238"/>
          </a:xfrm>
        </p:spPr>
        <p:txBody>
          <a:bodyPr bIns="0"/>
          <a:lstStyle>
            <a:lvl1pPr>
              <a:defRPr sz="35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Thank you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152968" y="4026716"/>
            <a:ext cx="7018734" cy="2089444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World Bank Group</a:t>
            </a:r>
          </a:p>
          <a:p>
            <a:pPr lvl="0"/>
            <a:r>
              <a:rPr lang="en-US" noProof="0" dirty="0" smtClean="0"/>
              <a:t>Address Line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Address Line 1</a:t>
            </a:r>
          </a:p>
          <a:p>
            <a:pPr lvl="0"/>
            <a:r>
              <a:rPr lang="en-US" noProof="0" dirty="0" smtClean="0"/>
              <a:t>City ABC</a:t>
            </a:r>
          </a:p>
          <a:p>
            <a:pPr lvl="0"/>
            <a:r>
              <a:rPr lang="en-US" noProof="0" dirty="0" smtClean="0"/>
              <a:t>State DEFG</a:t>
            </a:r>
          </a:p>
        </p:txBody>
      </p:sp>
    </p:spTree>
    <p:extLst>
      <p:ext uri="{BB962C8B-B14F-4D97-AF65-F5344CB8AC3E}">
        <p14:creationId xmlns:p14="http://schemas.microsoft.com/office/powerpoint/2010/main" val="239607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4634AE6-D0DD-483A-9799-F7AB66D0A775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5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84963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18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This is a headline</a:t>
            </a:r>
            <a:endParaRPr lang="en-US" noProof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0063" y="6360101"/>
            <a:ext cx="4558326" cy="215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smtClean="0"/>
              <a:t>Governance</a:t>
            </a:r>
            <a:endParaRPr lang="en-US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118" y="6360102"/>
            <a:ext cx="28803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>
          <a:xfrm>
            <a:off x="323850" y="1268413"/>
            <a:ext cx="8496300" cy="47529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 err="1" smtClean="0"/>
              <a:t>Textmaster</a:t>
            </a:r>
            <a:endParaRPr lang="en-US" noProof="0" dirty="0" smtClean="0"/>
          </a:p>
          <a:p>
            <a:pPr lvl="1"/>
            <a:r>
              <a:rPr lang="en-US" noProof="0" dirty="0" smtClean="0"/>
              <a:t>Second Layer</a:t>
            </a:r>
          </a:p>
          <a:p>
            <a:pPr lvl="2"/>
            <a:r>
              <a:rPr lang="en-US" noProof="0" dirty="0" smtClean="0"/>
              <a:t>Third Layer</a:t>
            </a:r>
          </a:p>
          <a:p>
            <a:pPr lvl="3"/>
            <a:r>
              <a:rPr lang="en-US" noProof="0" dirty="0" smtClean="0"/>
              <a:t>Fourth Layer</a:t>
            </a:r>
          </a:p>
          <a:p>
            <a:pPr lvl="4"/>
            <a:r>
              <a:rPr lang="en-US" noProof="0" dirty="0" smtClean="0"/>
              <a:t>Fifth Layer</a:t>
            </a:r>
          </a:p>
          <a:p>
            <a:pPr lvl="5"/>
            <a:r>
              <a:rPr lang="en-US" noProof="0" dirty="0" smtClean="0"/>
              <a:t>6</a:t>
            </a:r>
            <a:endParaRPr lang="en-US" noProof="0" dirty="0"/>
          </a:p>
        </p:txBody>
      </p:sp>
      <p:pic>
        <p:nvPicPr>
          <p:cNvPr id="11" name="Picture 2" descr="U:\1405265\1405265 WBG Logo\LOGO FILES\Horizontal\WBG_Horizontal_Color\web\WBG_Horizontal-RGB-web.jpg"/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715"/>
          <a:stretch/>
        </p:blipFill>
        <p:spPr bwMode="auto">
          <a:xfrm>
            <a:off x="323851" y="6302501"/>
            <a:ext cx="1689433" cy="329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281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81" r:id="rId2"/>
    <p:sldLayoutId id="2147483656" r:id="rId3"/>
    <p:sldLayoutId id="2147483660" r:id="rId4"/>
    <p:sldLayoutId id="2147483661" r:id="rId5"/>
    <p:sldLayoutId id="2147483659" r:id="rId6"/>
    <p:sldLayoutId id="2147483680" r:id="rId7"/>
    <p:sldLayoutId id="2147483663" r:id="rId8"/>
    <p:sldLayoutId id="2147483682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000" kern="120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3000" kern="1200" baseline="0">
          <a:solidFill>
            <a:schemeClr val="accent2"/>
          </a:solidFill>
          <a:latin typeface="+mn-lt"/>
          <a:ea typeface="+mn-ea"/>
          <a:cs typeface="+mn-cs"/>
        </a:defRPr>
      </a:lvl2pPr>
      <a:lvl3pPr marL="361950" indent="-36195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 baseline="0">
          <a:solidFill>
            <a:schemeClr val="accent2"/>
          </a:solidFill>
          <a:latin typeface="+mn-lt"/>
          <a:ea typeface="+mn-ea"/>
          <a:cs typeface="+mn-cs"/>
        </a:defRPr>
      </a:lvl3pPr>
      <a:lvl4pPr marL="715963" indent="-354013" algn="l" defTabSz="457200" rtl="0" eaLnBrk="1" latinLnBrk="0" hangingPunct="1">
        <a:spcBef>
          <a:spcPct val="20000"/>
        </a:spcBef>
        <a:buFont typeface="Arial"/>
        <a:buChar char="–"/>
        <a:defRPr sz="2000" kern="1200" baseline="0">
          <a:solidFill>
            <a:schemeClr val="accent2"/>
          </a:solidFill>
          <a:latin typeface="+mn-lt"/>
          <a:ea typeface="+mn-ea"/>
          <a:cs typeface="+mn-cs"/>
        </a:defRPr>
      </a:lvl4pPr>
      <a:lvl5pPr marL="1077913" indent="-361950" algn="l" defTabSz="4572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accent2"/>
          </a:solidFill>
          <a:latin typeface="+mn-lt"/>
          <a:ea typeface="+mn-ea"/>
          <a:cs typeface="+mn-cs"/>
        </a:defRPr>
      </a:lvl5pPr>
      <a:lvl6pPr marL="1431925" indent="-354013" algn="l" defTabSz="4572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2"/>
          </a:solidFill>
          <a:latin typeface="+mn-lt"/>
          <a:ea typeface="+mn-ea"/>
          <a:cs typeface="+mn-cs"/>
        </a:defRPr>
      </a:lvl6pPr>
      <a:lvl7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accent2"/>
          </a:solidFill>
          <a:latin typeface="+mn-lt"/>
          <a:ea typeface="+mn-ea"/>
          <a:cs typeface="+mn-cs"/>
        </a:defRPr>
      </a:lvl7pPr>
      <a:lvl8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accent2"/>
          </a:solidFill>
          <a:latin typeface="+mn-lt"/>
          <a:ea typeface="+mn-ea"/>
          <a:cs typeface="+mn-cs"/>
        </a:defRPr>
      </a:lvl8pPr>
      <a:lvl9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accent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portal.sat.gob.gt/culturatributaria/?wpfb_dl=89" TargetMode="External"/><Relationship Id="rId13" Type="http://schemas.openxmlformats.org/officeDocument/2006/relationships/hyperlink" Target="http://www.buergerhaushalt.org/sites/default/files/downloads/Toolkit_Regierung_Wales_Kinder-und_Jugendhaushalte.pdf" TargetMode="External"/><Relationship Id="rId18" Type="http://schemas.openxmlformats.org/officeDocument/2006/relationships/hyperlink" Target="http://www.dgii.gov.do/et/nivelMedio/Paginas/JuegosEducativos.aspx" TargetMode="External"/><Relationship Id="rId3" Type="http://schemas.openxmlformats.org/officeDocument/2006/relationships/hyperlink" Target="file:///C:\Users\wb308476\Downloads\Sofinha%20em%20ingles.pdf" TargetMode="External"/><Relationship Id="rId21" Type="http://schemas.openxmlformats.org/officeDocument/2006/relationships/hyperlink" Target="http://www.pbslearningmedia.org/search/?q=&amp;selected_facets=supplemental_curriculum_hierarchy_nodes:3477&amp;selected_facets=" TargetMode="External"/><Relationship Id="rId7" Type="http://schemas.openxmlformats.org/officeDocument/2006/relationships/hyperlink" Target="http://www.budgetstories.md/bugetul-scolii-2014/" TargetMode="External"/><Relationship Id="rId12" Type="http://schemas.openxmlformats.org/officeDocument/2006/relationships/hyperlink" Target="file:///C:\Users\WB371127\AppData\Local\Microsoft\Windows\Temporary%20Internet%20Files\Content.Outlook\150MMP53\handbook%20for%20schools" TargetMode="External"/><Relationship Id="rId17" Type="http://schemas.openxmlformats.org/officeDocument/2006/relationships/hyperlink" Target="http://www.dgi.gub.uy/wdgi/page?2,educacion2013,dgi--educacion-tributaria--gasto-tributario,O,es,0," TargetMode="External"/><Relationship Id="rId2" Type="http://schemas.openxmlformats.org/officeDocument/2006/relationships/hyperlink" Target="http://teachufr.org/" TargetMode="External"/><Relationship Id="rId16" Type="http://schemas.openxmlformats.org/officeDocument/2006/relationships/hyperlink" Target="file:///C:\Users\WB371127\AppData\Local\Microsoft\Windows\Temporary%20Internet%20Files\Content.Outlook\150MMP53\-%09Economic%20Framework" TargetMode="External"/><Relationship Id="rId20" Type="http://schemas.openxmlformats.org/officeDocument/2006/relationships/hyperlink" Target="http://www.nhk.or.jp/syakai/10min_koumin/?das_id=D0005120357_00000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www.ascuoladiopencoesione.it/2013/" TargetMode="External"/><Relationship Id="rId11" Type="http://schemas.openxmlformats.org/officeDocument/2006/relationships/hyperlink" Target="http://www.dekade-thueringen.de/media/public/pdfs/Planspiel_BHH.pdf" TargetMode="External"/><Relationship Id="rId5" Type="http://schemas.openxmlformats.org/officeDocument/2006/relationships/hyperlink" Target="http://pdst.ie/node/2342" TargetMode="External"/><Relationship Id="rId15" Type="http://schemas.openxmlformats.org/officeDocument/2006/relationships/hyperlink" Target="https://www.icivics.org/products/lesson-plans" TargetMode="External"/><Relationship Id="rId10" Type="http://schemas.openxmlformats.org/officeDocument/2006/relationships/hyperlink" Target="http://www.performance-publique.budget.gouv.fr/sites/performance_publique/files/files/flash/cyber-budget/minefi_start.swf" TargetMode="External"/><Relationship Id="rId19" Type="http://schemas.openxmlformats.org/officeDocument/2006/relationships/hyperlink" Target="https://www.surveymonkey.com/s/TaxCitizenship" TargetMode="External"/><Relationship Id="rId4" Type="http://schemas.openxmlformats.org/officeDocument/2006/relationships/hyperlink" Target="http://taxcitizenship.tki.org.nz/Resources/What-s-in-it-for-us" TargetMode="External"/><Relationship Id="rId9" Type="http://schemas.openxmlformats.org/officeDocument/2006/relationships/hyperlink" Target="http://educa.hacienda.go.cr:8080/costarica_prod/index.php/videojuegos.html" TargetMode="External"/><Relationship Id="rId14" Type="http://schemas.openxmlformats.org/officeDocument/2006/relationships/hyperlink" Target="http://cmsnew.pdst.ie/node/4299" TargetMode="External"/><Relationship Id="rId22" Type="http://schemas.openxmlformats.org/officeDocument/2006/relationships/hyperlink" Target="http://webarchive.nationalarchives.gov.uk/+/http:/www.hmrc.gov.uk/education-zone/matters-classroom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ctrTitle"/>
          </p:nvPr>
        </p:nvSpPr>
        <p:spPr>
          <a:xfrm>
            <a:off x="3938337" y="2405505"/>
            <a:ext cx="4880365" cy="987256"/>
          </a:xfrm>
        </p:spPr>
        <p:txBody>
          <a:bodyPr/>
          <a:lstStyle/>
          <a:p>
            <a:r>
              <a:rPr lang="en-US" sz="2800" b="1" dirty="0" smtClean="0"/>
              <a:t>Overview </a:t>
            </a:r>
            <a:r>
              <a:rPr lang="en-US" sz="2800" b="1" dirty="0"/>
              <a:t>of International Budget Literacy </a:t>
            </a:r>
            <a:r>
              <a:rPr lang="en-US" sz="2800" b="1" dirty="0" smtClean="0"/>
              <a:t>Practices: Key Findings and Lessons Learned </a:t>
            </a:r>
            <a:endParaRPr lang="en-US" sz="2800" b="1" dirty="0"/>
          </a:p>
        </p:txBody>
      </p:sp>
      <p:sp>
        <p:nvSpPr>
          <p:cNvPr id="24" name="Subtitle 23"/>
          <p:cNvSpPr>
            <a:spLocks noGrp="1"/>
          </p:cNvSpPr>
          <p:nvPr>
            <p:ph type="subTitle" idx="1"/>
          </p:nvPr>
        </p:nvSpPr>
        <p:spPr>
          <a:xfrm>
            <a:off x="4041274" y="3855687"/>
            <a:ext cx="4034590" cy="1127405"/>
          </a:xfrm>
        </p:spPr>
        <p:txBody>
          <a:bodyPr/>
          <a:lstStyle/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b="1" dirty="0" smtClean="0"/>
              <a:t>Harika Masud</a:t>
            </a:r>
            <a:endParaRPr lang="en-US" b="1" dirty="0"/>
          </a:p>
          <a:p>
            <a:endParaRPr lang="en-US" sz="1500" dirty="0" smtClean="0"/>
          </a:p>
          <a:p>
            <a:r>
              <a:rPr lang="en-US" sz="1500" dirty="0" smtClean="0"/>
              <a:t>September 14, </a:t>
            </a:r>
            <a:r>
              <a:rPr lang="en-US" sz="1500" dirty="0"/>
              <a:t>2015</a:t>
            </a:r>
          </a:p>
          <a:p>
            <a:endParaRPr lang="en-US" dirty="0"/>
          </a:p>
        </p:txBody>
      </p:sp>
      <p:pic>
        <p:nvPicPr>
          <p:cNvPr id="4" name="Picture 3" descr="U:\1405265\1405265 WBG Logo\LOGO FILES\Horizontal\WBG_Horizontal_Color\WBG_Horizontal-RG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02" y="335840"/>
            <a:ext cx="3615235" cy="707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998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52400"/>
            <a:ext cx="8496300" cy="880533"/>
          </a:xfrm>
        </p:spPr>
        <p:txBody>
          <a:bodyPr/>
          <a:lstStyle/>
          <a:p>
            <a:r>
              <a:rPr lang="en-US" sz="2300" b="1" dirty="0" smtClean="0">
                <a:solidFill>
                  <a:schemeClr val="tx1"/>
                </a:solidFill>
              </a:rPr>
              <a:t>BL: Subjects</a:t>
            </a:r>
            <a:r>
              <a:rPr lang="en-US" sz="3200" dirty="0"/>
              <a:t/>
            </a:r>
            <a:br>
              <a:rPr lang="en-US" sz="3200" dirty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7539874"/>
              </p:ext>
            </p:extLst>
          </p:nvPr>
        </p:nvGraphicFramePr>
        <p:xfrm>
          <a:off x="323850" y="872067"/>
          <a:ext cx="8496300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683"/>
                <a:gridCol w="539961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Subject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Country</a:t>
                      </a:r>
                      <a:r>
                        <a:rPr lang="en-US" sz="1600" baseline="0" dirty="0" smtClean="0">
                          <a:latin typeface="+mj-lt"/>
                        </a:rPr>
                        <a:t> Examples 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+mj-lt"/>
                        </a:rPr>
                        <a:t>Economics</a:t>
                      </a:r>
                      <a:endParaRPr lang="en-US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India, Austria, France, United States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+mj-lt"/>
                        </a:rPr>
                        <a:t>Social Studies/Social Sciences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Estonia, Japan, New Zealand and Singapore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+mj-lt"/>
                        </a:rPr>
                        <a:t>Mathematical Literacy/Mathematics</a:t>
                      </a:r>
                      <a:endParaRPr lang="en-US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Canada, South Africa, United States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+mj-lt"/>
                        </a:rPr>
                        <a:t>Civics/Government</a:t>
                      </a:r>
                      <a:r>
                        <a:rPr lang="en-US" sz="1600" b="1" baseline="0" dirty="0" smtClean="0">
                          <a:latin typeface="+mj-lt"/>
                        </a:rPr>
                        <a:t> </a:t>
                      </a:r>
                      <a:endParaRPr lang="en-US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Canada, United Kingdom, Poland, United States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+mj-lt"/>
                        </a:rPr>
                        <a:t>Business Studies</a:t>
                      </a:r>
                      <a:endParaRPr lang="en-US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Ireland and Namibia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+mj-lt"/>
                        </a:rPr>
                        <a:t>History</a:t>
                      </a:r>
                      <a:endParaRPr lang="en-US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United States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+mj-lt"/>
                        </a:rPr>
                        <a:t>Politics</a:t>
                      </a:r>
                      <a:r>
                        <a:rPr lang="en-US" sz="1600" b="1" baseline="0" dirty="0" smtClean="0">
                          <a:latin typeface="+mj-lt"/>
                        </a:rPr>
                        <a:t> and Governance</a:t>
                      </a:r>
                      <a:endParaRPr lang="en-US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Philippines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+mj-lt"/>
                        </a:rPr>
                        <a:t>Life Skills/Contemporary</a:t>
                      </a:r>
                      <a:r>
                        <a:rPr lang="en-US" sz="1600" b="1" baseline="0" dirty="0" smtClean="0">
                          <a:latin typeface="+mj-lt"/>
                        </a:rPr>
                        <a:t> Issues</a:t>
                      </a:r>
                      <a:endParaRPr lang="en-US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Czech Republic, Hong</a:t>
                      </a:r>
                      <a:r>
                        <a:rPr lang="en-US" sz="1600" baseline="0" dirty="0" smtClean="0">
                          <a:latin typeface="+mj-lt"/>
                        </a:rPr>
                        <a:t> Kong and Namibia</a:t>
                      </a:r>
                      <a:endParaRPr lang="en-US" sz="16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+mj-lt"/>
                        </a:rPr>
                        <a:t>Fiscal Education Course</a:t>
                      </a:r>
                      <a:endParaRPr lang="en-US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j-lt"/>
                        </a:rPr>
                        <a:t>Bolivia, Brazil, Chile, Costa Rica, El Salvador, Guatemala, Honduras,</a:t>
                      </a:r>
                      <a:r>
                        <a:rPr lang="en-US" sz="1600" baseline="0" dirty="0" smtClean="0">
                          <a:latin typeface="+mj-lt"/>
                        </a:rPr>
                        <a:t>  Paraguay, Peru and Uruguay</a:t>
                      </a:r>
                      <a:endParaRPr lang="en-US" sz="16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5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632" y="-1"/>
            <a:ext cx="8291486" cy="336885"/>
          </a:xfrm>
        </p:spPr>
        <p:txBody>
          <a:bodyPr/>
          <a:lstStyle/>
          <a:p>
            <a:r>
              <a:rPr lang="en-US" sz="1900" b="1" dirty="0" smtClean="0">
                <a:solidFill>
                  <a:schemeClr val="tx1"/>
                </a:solidFill>
              </a:rPr>
              <a:t/>
            </a:r>
            <a:br>
              <a:rPr lang="en-US" sz="1900" b="1" dirty="0" smtClean="0">
                <a:solidFill>
                  <a:schemeClr val="tx1"/>
                </a:solidFill>
              </a:rPr>
            </a:br>
            <a:r>
              <a:rPr lang="en-US" sz="1900" b="1" dirty="0">
                <a:solidFill>
                  <a:schemeClr val="tx1"/>
                </a:solidFill>
              </a:rPr>
              <a:t/>
            </a:r>
            <a:br>
              <a:rPr lang="en-US" sz="1900" b="1" dirty="0">
                <a:solidFill>
                  <a:schemeClr val="tx1"/>
                </a:solidFill>
              </a:rPr>
            </a:br>
            <a:r>
              <a:rPr lang="en-US" sz="1900" b="1" dirty="0" smtClean="0">
                <a:solidFill>
                  <a:schemeClr val="tx1"/>
                </a:solidFill>
              </a:rPr>
              <a:t>BL: Themes and Topics</a:t>
            </a:r>
            <a:endParaRPr lang="en-US" sz="19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137262"/>
              </p:ext>
            </p:extLst>
          </p:nvPr>
        </p:nvGraphicFramePr>
        <p:xfrm>
          <a:off x="0" y="433137"/>
          <a:ext cx="9144000" cy="6456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7543800"/>
              </a:tblGrid>
              <a:tr h="448682"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>
                          <a:latin typeface="+mj-lt"/>
                        </a:rPr>
                        <a:t>Theme</a:t>
                      </a:r>
                      <a:endParaRPr lang="en-US" sz="17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>
                          <a:latin typeface="+mj-lt"/>
                        </a:rPr>
                        <a:t>Examples</a:t>
                      </a:r>
                      <a:r>
                        <a:rPr lang="en-US" sz="1700" baseline="0" dirty="0" smtClean="0">
                          <a:latin typeface="+mj-lt"/>
                        </a:rPr>
                        <a:t> of Budget Literacy Topics </a:t>
                      </a:r>
                      <a:endParaRPr lang="en-US" sz="17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441913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Education about Tax 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New Zealand.</a:t>
                      </a:r>
                      <a:r>
                        <a:rPr lang="en-US" sz="1400" b="1" baseline="0" dirty="0" smtClean="0">
                          <a:latin typeface="+mj-lt"/>
                        </a:rPr>
                        <a:t> </a:t>
                      </a:r>
                      <a:r>
                        <a:rPr lang="en-US" sz="1400" b="1" i="1" baseline="0" dirty="0" smtClean="0">
                          <a:latin typeface="+mj-lt"/>
                        </a:rPr>
                        <a:t>Module [</a:t>
                      </a:r>
                      <a:r>
                        <a:rPr lang="en-US" sz="1400" b="1" i="1" dirty="0" smtClean="0">
                          <a:latin typeface="+mj-lt"/>
                        </a:rPr>
                        <a:t>Tax Education and Citizenship]</a:t>
                      </a:r>
                      <a:r>
                        <a:rPr lang="en-US" sz="1400" b="1" i="1" baseline="0" dirty="0" smtClean="0">
                          <a:latin typeface="+mj-lt"/>
                        </a:rPr>
                        <a:t> </a:t>
                      </a:r>
                      <a:endParaRPr lang="en-US" sz="1400" i="1" dirty="0" smtClean="0">
                        <a:latin typeface="+mj-lt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Taxes and their impact, how decisions are made about public finances and differing opinions on tax spending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How decisions on taxation affect young people, varying understanding of fairness in relation to taxation, and how young people can influence policy decision-making about taxation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551542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Introduction to Basic</a:t>
                      </a:r>
                      <a:r>
                        <a:rPr lang="en-US" sz="1400" b="1" baseline="0" dirty="0" smtClean="0">
                          <a:latin typeface="+mj-lt"/>
                        </a:rPr>
                        <a:t> Economic Concepts 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India.</a:t>
                      </a:r>
                      <a:r>
                        <a:rPr lang="en-US" sz="1400" b="1" baseline="0" dirty="0" smtClean="0">
                          <a:latin typeface="+mj-lt"/>
                        </a:rPr>
                        <a:t> Module </a:t>
                      </a:r>
                      <a:r>
                        <a:rPr lang="en-US" sz="1400" b="1" i="1" baseline="0" dirty="0" smtClean="0">
                          <a:latin typeface="+mj-lt"/>
                        </a:rPr>
                        <a:t>[Government Budget and the Economy]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>
                          <a:latin typeface="+mj-lt"/>
                        </a:rPr>
                        <a:t>Objectives of government budget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>
                          <a:latin typeface="+mj-lt"/>
                        </a:rPr>
                        <a:t>Classification of receipts – revenue and capital; classification of expenditure – revenue and capital, developmental and non-developmental </a:t>
                      </a:r>
                      <a:r>
                        <a:rPr lang="en-US" sz="1400" baseline="0" dirty="0" err="1" smtClean="0">
                          <a:latin typeface="+mj-lt"/>
                        </a:rPr>
                        <a:t>etc</a:t>
                      </a:r>
                      <a:endParaRPr lang="en-US" sz="1400" baseline="0" dirty="0" smtClean="0">
                        <a:latin typeface="+mj-lt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>
                          <a:latin typeface="+mj-lt"/>
                        </a:rPr>
                        <a:t>Revenue deficit, fiscal deficit and primary deficit: meaning and implications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551542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Economic Citizenship 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Singapore.</a:t>
                      </a:r>
                      <a:r>
                        <a:rPr lang="en-US" sz="1400" b="1" baseline="0" dirty="0" smtClean="0">
                          <a:latin typeface="+mj-lt"/>
                        </a:rPr>
                        <a:t> Module </a:t>
                      </a:r>
                      <a:r>
                        <a:rPr lang="en-US" sz="1400" b="1" i="1" baseline="0" dirty="0" smtClean="0">
                          <a:latin typeface="+mj-lt"/>
                        </a:rPr>
                        <a:t>[Managing our Financial Resources] </a:t>
                      </a:r>
                    </a:p>
                    <a:p>
                      <a:r>
                        <a:rPr lang="en-US" sz="1400" b="0" baseline="0" dirty="0" smtClean="0">
                          <a:latin typeface="+mj-lt"/>
                        </a:rPr>
                        <a:t>“Careful Use Of Our Country’s Financial Resources Helps Singapore To Progress”.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>
                          <a:latin typeface="+mj-lt"/>
                        </a:rPr>
                        <a:t>Developing Singapore through the national budget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>
                          <a:latin typeface="+mj-lt"/>
                        </a:rPr>
                        <a:t>Importance of the national budget to me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>
                          <a:latin typeface="+mj-lt"/>
                        </a:rPr>
                        <a:t>The role of citizens in contributing to the management of financial resources in the country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4629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Economic and Social Policy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Austria. Module </a:t>
                      </a:r>
                      <a:r>
                        <a:rPr lang="en-US" sz="14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[Macro-economic Results and Challenges – Economic and Social Policy] </a:t>
                      </a:r>
                      <a:endParaRPr lang="en-US" sz="1400" i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Fiscal/tax policy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Social policy: who finances social safety nets?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Specificities of the Austrian economic and social policy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How effective are the state’s instruments? 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0"/>
            <a:ext cx="8496300" cy="355350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BL: </a:t>
            </a:r>
            <a:r>
              <a:rPr lang="en-US" sz="2000" b="1" dirty="0">
                <a:solidFill>
                  <a:schemeClr val="tx1"/>
                </a:solidFill>
              </a:rPr>
              <a:t>P</a:t>
            </a:r>
            <a:r>
              <a:rPr lang="en-US" sz="2000" b="1" dirty="0" smtClean="0">
                <a:solidFill>
                  <a:schemeClr val="tx1"/>
                </a:solidFill>
              </a:rPr>
              <a:t>edagogical </a:t>
            </a:r>
            <a:r>
              <a:rPr lang="en-US" sz="2000" b="1" dirty="0">
                <a:solidFill>
                  <a:schemeClr val="tx1"/>
                </a:solidFill>
              </a:rPr>
              <a:t>A</a:t>
            </a:r>
            <a:r>
              <a:rPr lang="en-US" sz="2000" b="1" dirty="0" smtClean="0">
                <a:solidFill>
                  <a:schemeClr val="tx1"/>
                </a:solidFill>
              </a:rPr>
              <a:t>pproaches </a:t>
            </a:r>
            <a:r>
              <a:rPr lang="en-US" sz="2000" b="1" dirty="0">
                <a:solidFill>
                  <a:schemeClr val="tx1"/>
                </a:solidFill>
              </a:rPr>
              <a:t>a</a:t>
            </a:r>
            <a:r>
              <a:rPr lang="en-US" sz="2000" b="1" dirty="0" smtClean="0">
                <a:solidFill>
                  <a:schemeClr val="tx1"/>
                </a:solidFill>
              </a:rPr>
              <a:t>nd </a:t>
            </a:r>
            <a:r>
              <a:rPr lang="en-US" sz="2000" b="1" dirty="0">
                <a:solidFill>
                  <a:schemeClr val="tx1"/>
                </a:solidFill>
              </a:rPr>
              <a:t>A</a:t>
            </a:r>
            <a:r>
              <a:rPr lang="en-US" sz="2000" b="1" dirty="0" smtClean="0">
                <a:solidFill>
                  <a:schemeClr val="tx1"/>
                </a:solidFill>
              </a:rPr>
              <a:t>ctivities 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2007661"/>
              </p:ext>
            </p:extLst>
          </p:nvPr>
        </p:nvGraphicFramePr>
        <p:xfrm>
          <a:off x="0" y="573208"/>
          <a:ext cx="9144000" cy="5623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7147"/>
                <a:gridCol w="5426853"/>
              </a:tblGrid>
              <a:tr h="503857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Approach/Activity</a:t>
                      </a:r>
                      <a:endParaRPr lang="en-US" sz="18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Country</a:t>
                      </a:r>
                      <a:r>
                        <a:rPr lang="en-US" sz="1800" baseline="0" dirty="0" smtClean="0">
                          <a:latin typeface="+mj-lt"/>
                        </a:rPr>
                        <a:t> Examples </a:t>
                      </a:r>
                      <a:endParaRPr lang="en-US" sz="18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94701">
                <a:tc>
                  <a:txBody>
                    <a:bodyPr/>
                    <a:lstStyle/>
                    <a:p>
                      <a:r>
                        <a:rPr lang="en-US" sz="1700" b="1" dirty="0" smtClean="0">
                          <a:latin typeface="+mj-lt"/>
                        </a:rPr>
                        <a:t>Simulations</a:t>
                      </a:r>
                      <a:r>
                        <a:rPr lang="en-US" sz="1700" b="1" baseline="0" dirty="0" smtClean="0">
                          <a:latin typeface="+mj-lt"/>
                        </a:rPr>
                        <a:t> </a:t>
                      </a:r>
                      <a:r>
                        <a:rPr lang="en-US" sz="1700" b="1" dirty="0" smtClean="0">
                          <a:latin typeface="+mj-lt"/>
                        </a:rPr>
                        <a:t>and Role Play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latin typeface="+mj-lt"/>
                        </a:rPr>
                        <a:t>Germany, South Australia</a:t>
                      </a:r>
                      <a:endParaRPr lang="en-US" sz="17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832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latin typeface="+mj-lt"/>
                        </a:rPr>
                        <a:t>Fact finding and Analysis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+mj-lt"/>
                        </a:rPr>
                        <a:t>Canada, New Zealand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832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latin typeface="+mj-lt"/>
                        </a:rPr>
                        <a:t>Using Real-life Situations</a:t>
                      </a:r>
                      <a:r>
                        <a:rPr lang="en-US" sz="1700" b="1" baseline="0" dirty="0" smtClean="0">
                          <a:latin typeface="+mj-lt"/>
                        </a:rPr>
                        <a:t> and Scenario Analysis</a:t>
                      </a:r>
                      <a:endParaRPr lang="en-US" sz="1700" b="1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+mj-lt"/>
                        </a:rPr>
                        <a:t>India,</a:t>
                      </a:r>
                      <a:r>
                        <a:rPr lang="en-US" sz="1700" baseline="0" dirty="0" smtClean="0">
                          <a:latin typeface="+mj-lt"/>
                        </a:rPr>
                        <a:t> Hong Kong</a:t>
                      </a:r>
                      <a:endParaRPr lang="en-US" sz="17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704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latin typeface="+mj-lt"/>
                        </a:rPr>
                        <a:t>Debate and Discussion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+mj-lt"/>
                        </a:rPr>
                        <a:t>Victoria-Australia, United Kingdom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832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latin typeface="+mj-lt"/>
                        </a:rPr>
                        <a:t>Interaction with Relevant Authorities and Field Trips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+mj-lt"/>
                        </a:rPr>
                        <a:t>Philippines,</a:t>
                      </a:r>
                      <a:r>
                        <a:rPr lang="en-US" sz="1700" baseline="0" dirty="0" smtClean="0">
                          <a:latin typeface="+mj-lt"/>
                        </a:rPr>
                        <a:t> </a:t>
                      </a:r>
                      <a:r>
                        <a:rPr lang="en-US" sz="17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Costa Rica</a:t>
                      </a:r>
                      <a:endParaRPr lang="en-US" sz="17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01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latin typeface="+mj-lt"/>
                        </a:rPr>
                        <a:t>Write-ups, Essays and Reports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+mj-lt"/>
                        </a:rPr>
                        <a:t>South Africa,</a:t>
                      </a:r>
                      <a:r>
                        <a:rPr lang="en-US" sz="1700" baseline="0" dirty="0" smtClean="0">
                          <a:latin typeface="+mj-lt"/>
                        </a:rPr>
                        <a:t> United States</a:t>
                      </a:r>
                      <a:endParaRPr lang="en-US" sz="17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01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latin typeface="+mj-lt"/>
                        </a:rPr>
                        <a:t>Contests and Quizzes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aseline="0" dirty="0" smtClean="0">
                          <a:latin typeface="+mj-lt"/>
                        </a:rPr>
                        <a:t>Japan, Singapore</a:t>
                      </a:r>
                      <a:endParaRPr lang="en-US" sz="17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01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latin typeface="+mj-lt"/>
                        </a:rPr>
                        <a:t>Art and</a:t>
                      </a:r>
                      <a:r>
                        <a:rPr lang="en-US" sz="1700" b="1" baseline="0" dirty="0" smtClean="0">
                          <a:latin typeface="+mj-lt"/>
                        </a:rPr>
                        <a:t> Cartoon Analysis</a:t>
                      </a:r>
                      <a:endParaRPr lang="en-US" sz="1700" b="1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+mj-lt"/>
                        </a:rPr>
                        <a:t>United</a:t>
                      </a:r>
                      <a:r>
                        <a:rPr lang="en-US" sz="1700" baseline="0" dirty="0" smtClean="0">
                          <a:latin typeface="+mj-lt"/>
                        </a:rPr>
                        <a:t> Kingdom,</a:t>
                      </a:r>
                      <a:r>
                        <a:rPr lang="en-US" sz="1700" dirty="0" smtClean="0">
                          <a:latin typeface="+mj-lt"/>
                        </a:rPr>
                        <a:t> United States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43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BL Assessment Methods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981810"/>
            <a:ext cx="8496300" cy="5258569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Formal Assessments (i.e. tests, exams and quizzes)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Multiple choice questions (New Zealand)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Data Interpretation questions (South Africa)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Questions on public budget concepts (Ireland)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Open-ended questions (Austria)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</a:rPr>
              <a:t>Other Assessments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Teacher assessment: </a:t>
            </a:r>
            <a:r>
              <a:rPr lang="en-US" sz="2000" dirty="0" smtClean="0">
                <a:solidFill>
                  <a:schemeClr val="tx1"/>
                </a:solidFill>
              </a:rPr>
              <a:t>e.g. learning journals, oral presentations, class participation, poster designs, field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Peer assessment: </a:t>
            </a:r>
            <a:r>
              <a:rPr lang="en-US" sz="2000" dirty="0" smtClean="0">
                <a:solidFill>
                  <a:schemeClr val="tx1"/>
                </a:solidFill>
              </a:rPr>
              <a:t>e.g. role play, project learning, group work, debates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Self assessment: </a:t>
            </a:r>
            <a:r>
              <a:rPr lang="en-US" sz="2000" dirty="0" smtClean="0">
                <a:solidFill>
                  <a:schemeClr val="tx1"/>
                </a:solidFill>
              </a:rPr>
              <a:t>e.g. self reflection on learning based on feedback from teachers and/or peers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49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-143753"/>
            <a:ext cx="8496300" cy="576263"/>
          </a:xfrm>
        </p:spPr>
        <p:txBody>
          <a:bodyPr/>
          <a:lstStyle/>
          <a:p>
            <a:r>
              <a:rPr lang="en-US" sz="2300" b="1" dirty="0" smtClean="0"/>
              <a:t/>
            </a:r>
            <a:br>
              <a:rPr lang="en-US" sz="2300" b="1" dirty="0" smtClean="0"/>
            </a:br>
            <a:r>
              <a:rPr lang="en-US" sz="2300" b="1" dirty="0"/>
              <a:t/>
            </a:r>
            <a:br>
              <a:rPr lang="en-US" sz="2300" b="1" dirty="0"/>
            </a:br>
            <a:r>
              <a:rPr lang="en-US" sz="2300" b="1" dirty="0" smtClean="0">
                <a:solidFill>
                  <a:schemeClr val="tx1"/>
                </a:solidFill>
              </a:rPr>
              <a:t>BL: Out-Of-Classroom </a:t>
            </a:r>
            <a:r>
              <a:rPr lang="en-US" sz="2300" b="1" dirty="0">
                <a:solidFill>
                  <a:schemeClr val="tx1"/>
                </a:solidFill>
              </a:rPr>
              <a:t>I</a:t>
            </a:r>
            <a:r>
              <a:rPr lang="en-US" sz="2300" b="1" dirty="0" smtClean="0">
                <a:solidFill>
                  <a:schemeClr val="tx1"/>
                </a:solidFill>
              </a:rPr>
              <a:t>nitiatives </a:t>
            </a:r>
            <a:endParaRPr lang="en-US" sz="23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4399805"/>
              </p:ext>
            </p:extLst>
          </p:nvPr>
        </p:nvGraphicFramePr>
        <p:xfrm>
          <a:off x="1" y="449180"/>
          <a:ext cx="9144000" cy="6408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149"/>
                <a:gridCol w="6821851"/>
              </a:tblGrid>
              <a:tr h="36458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Country 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Examples of Initiatives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64585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Austria 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The Entrepreneur’s Skills Certificate online</a:t>
                      </a:r>
                      <a:r>
                        <a:rPr lang="en-US" sz="1400" baseline="0" dirty="0" smtClean="0">
                          <a:latin typeface="+mj-lt"/>
                        </a:rPr>
                        <a:t> training program</a:t>
                      </a:r>
                      <a:endParaRPr lang="en-US" sz="14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1467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Brazil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CGU Drawing and Composition Contest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Citizen Child Day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1467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Canada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School participatory budgeting in Vancouver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CIVIX Student Budget Consultations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2628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Chile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The Band’s Debut TV show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33398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Costa Rica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Tribute to My Country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0942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France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Participatory budgeting in </a:t>
                      </a:r>
                      <a:r>
                        <a:rPr lang="en-US" sz="1400" dirty="0" err="1" smtClean="0">
                          <a:latin typeface="+mj-lt"/>
                        </a:rPr>
                        <a:t>Poite-Charentes</a:t>
                      </a:r>
                      <a:r>
                        <a:rPr lang="en-US" sz="1400" dirty="0" smtClean="0">
                          <a:latin typeface="+mj-lt"/>
                        </a:rPr>
                        <a:t>, Nord Pas de Calais</a:t>
                      </a:r>
                      <a:r>
                        <a:rPr lang="en-US" sz="1400" baseline="0" dirty="0" smtClean="0">
                          <a:latin typeface="+mj-lt"/>
                        </a:rPr>
                        <a:t> and Ile-de-France</a:t>
                      </a:r>
                      <a:endParaRPr lang="en-US" sz="14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35438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Hong Kong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Seminars</a:t>
                      </a:r>
                      <a:r>
                        <a:rPr lang="en-US" sz="1400" baseline="0" dirty="0" smtClean="0">
                          <a:latin typeface="+mj-lt"/>
                        </a:rPr>
                        <a:t> e.g. </a:t>
                      </a:r>
                      <a:r>
                        <a:rPr lang="en-US" sz="1400" dirty="0" smtClean="0">
                          <a:latin typeface="+mj-lt"/>
                        </a:rPr>
                        <a:t>Hong Kong’s public finance and long-term fiscal planning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96914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Japan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Study tours and education classes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National essay competitions on taxes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Poster competition on taxes at the prefecture level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Award program for promoting tax education for students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1467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New Zealand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High School Policy Challenge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Policy Workshops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1467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Peru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Payment Receipt Contest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>
                          <a:latin typeface="+mj-lt"/>
                        </a:rPr>
                        <a:t>Youth</a:t>
                      </a:r>
                      <a:r>
                        <a:rPr lang="en-US" sz="1400" baseline="0" dirty="0" smtClean="0">
                          <a:latin typeface="+mj-lt"/>
                        </a:rPr>
                        <a:t> Auditors Program</a:t>
                      </a:r>
                      <a:endParaRPr lang="en-US" sz="14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4585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Singapore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>
                          <a:latin typeface="+mj-lt"/>
                        </a:rPr>
                        <a:t>Annual MOE-MOF Budget Debate Seminar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4585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United Kingdom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Chance to be Chancellor Program</a:t>
                      </a:r>
                      <a:endParaRPr lang="en-US" sz="14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4585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+mj-lt"/>
                        </a:rPr>
                        <a:t>Uruguay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Videogames Contest</a:t>
                      </a:r>
                      <a:endParaRPr lang="en-US" sz="14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9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46" y="-103018"/>
            <a:ext cx="8496300" cy="576263"/>
          </a:xfrm>
        </p:spPr>
        <p:txBody>
          <a:bodyPr/>
          <a:lstStyle/>
          <a:p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 smtClean="0">
                <a:solidFill>
                  <a:schemeClr val="tx1"/>
                </a:solidFill>
              </a:rPr>
              <a:t>Lessons </a:t>
            </a:r>
            <a:r>
              <a:rPr lang="en-US" sz="2000" b="1" dirty="0">
                <a:solidFill>
                  <a:schemeClr val="tx1"/>
                </a:solidFill>
              </a:rPr>
              <a:t>L</a:t>
            </a:r>
            <a:r>
              <a:rPr lang="en-US" sz="2000" b="1" dirty="0" smtClean="0">
                <a:solidFill>
                  <a:schemeClr val="tx1"/>
                </a:solidFill>
              </a:rPr>
              <a:t>earned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546" y="473245"/>
            <a:ext cx="8935454" cy="5886857"/>
          </a:xfrm>
        </p:spPr>
        <p:txBody>
          <a:bodyPr/>
          <a:lstStyle/>
          <a:p>
            <a:pPr lvl="0" defTabSz="914400">
              <a:spcBef>
                <a:spcPts val="0"/>
              </a:spcBef>
            </a:pPr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Incorporating BL in School Curricula</a:t>
            </a:r>
          </a:p>
          <a:p>
            <a:pPr marL="285750" lvl="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Utilize existing subject curricula as entry points to teach budget literacy.</a:t>
            </a:r>
            <a:r>
              <a:rPr lang="en-US" sz="1600" b="1" dirty="0">
                <a:solidFill>
                  <a:schemeClr val="tx1"/>
                </a:solidFill>
                <a:latin typeface="+mj-lt"/>
              </a:rPr>
              <a:t> </a:t>
            </a:r>
            <a:endParaRPr lang="en-US" sz="1600" b="1" dirty="0" smtClean="0">
              <a:solidFill>
                <a:schemeClr val="tx1"/>
              </a:solidFill>
              <a:latin typeface="+mj-lt"/>
            </a:endParaRPr>
          </a:p>
          <a:p>
            <a:pPr marL="285750" lvl="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Adopt a gradual, tiered approach to educate students about public budgets that begins at the primary school level.</a:t>
            </a:r>
            <a:r>
              <a:rPr lang="en-US" sz="1600" b="1" dirty="0">
                <a:solidFill>
                  <a:schemeClr val="tx1"/>
                </a:solidFill>
                <a:latin typeface="+mj-lt"/>
              </a:rPr>
              <a:t> </a:t>
            </a:r>
            <a:endParaRPr lang="en-US" sz="1600" b="1" dirty="0" smtClean="0">
              <a:solidFill>
                <a:schemeClr val="tx1"/>
              </a:solidFill>
              <a:latin typeface="+mj-lt"/>
            </a:endParaRPr>
          </a:p>
          <a:p>
            <a:pPr marL="285750" lvl="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Continue to rely on a tiered approach for budget literacy instruction during secondary level schooling. </a:t>
            </a:r>
            <a:endParaRPr lang="en-US" sz="1600" dirty="0" smtClean="0">
              <a:solidFill>
                <a:schemeClr val="tx1"/>
              </a:solidFill>
              <a:latin typeface="+mj-lt"/>
            </a:endParaRPr>
          </a:p>
          <a:p>
            <a:pPr marL="285750" lvl="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Emphasize both civic competence and technical knowledge to capture the true essence of budget literacy.</a:t>
            </a:r>
            <a:r>
              <a:rPr lang="en-US" sz="1600" b="1" dirty="0">
                <a:solidFill>
                  <a:schemeClr val="tx1"/>
                </a:solidFill>
                <a:latin typeface="+mj-lt"/>
              </a:rPr>
              <a:t> </a:t>
            </a:r>
            <a:endParaRPr lang="en-US" sz="1600" b="1" dirty="0" smtClean="0">
              <a:solidFill>
                <a:schemeClr val="tx1"/>
              </a:solidFill>
              <a:latin typeface="+mj-lt"/>
            </a:endParaRPr>
          </a:p>
          <a:p>
            <a:pPr marL="285750" lvl="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Use budget literacy contents to convey a range of interesting facts, initiate stimulating discussions and pose real-life challenges to students. </a:t>
            </a:r>
            <a:endParaRPr lang="en-US" sz="1600" dirty="0" smtClean="0">
              <a:solidFill>
                <a:schemeClr val="tx1"/>
              </a:solidFill>
              <a:latin typeface="+mj-lt"/>
            </a:endParaRPr>
          </a:p>
          <a:p>
            <a:pPr lvl="0" defTabSz="914400">
              <a:spcBef>
                <a:spcPts val="0"/>
              </a:spcBef>
            </a:pPr>
            <a:endParaRPr lang="en-US" sz="1600" dirty="0" smtClean="0">
              <a:solidFill>
                <a:schemeClr val="tx1"/>
              </a:solidFill>
              <a:latin typeface="+mj-lt"/>
            </a:endParaRPr>
          </a:p>
          <a:p>
            <a:pPr lvl="0" defTabSz="914400">
              <a:spcBef>
                <a:spcPts val="0"/>
              </a:spcBef>
            </a:pPr>
            <a:r>
              <a:rPr lang="en-US" sz="1600" b="1" dirty="0">
                <a:solidFill>
                  <a:schemeClr val="tx1"/>
                </a:solidFill>
                <a:latin typeface="+mj-lt"/>
              </a:rPr>
              <a:t>Developing Diverse Methods and Materials to Teach Budget Literacy</a:t>
            </a:r>
          </a:p>
          <a:p>
            <a:pPr marL="285750" lvl="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Use instruction methods which make learning about public budgets relevant and compelling for students.</a:t>
            </a:r>
            <a:r>
              <a:rPr lang="en-US" sz="1600" b="1" dirty="0">
                <a:solidFill>
                  <a:schemeClr val="tx1"/>
                </a:solidFill>
                <a:latin typeface="+mj-lt"/>
              </a:rPr>
              <a:t> </a:t>
            </a:r>
            <a:endParaRPr lang="en-US" sz="1600" b="1" dirty="0" smtClean="0">
              <a:solidFill>
                <a:schemeClr val="tx1"/>
              </a:solidFill>
              <a:latin typeface="+mj-lt"/>
            </a:endParaRPr>
          </a:p>
          <a:p>
            <a:pPr marL="285750" lvl="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Arrange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for the students to receive feedback on their contributions to budget processes, to the extent possible.</a:t>
            </a:r>
            <a:r>
              <a:rPr lang="en-US" sz="1600" b="1" dirty="0">
                <a:solidFill>
                  <a:schemeClr val="tx1"/>
                </a:solidFill>
                <a:latin typeface="+mj-lt"/>
              </a:rPr>
              <a:t> </a:t>
            </a:r>
            <a:endParaRPr lang="en-US" sz="1600" b="1" dirty="0" smtClean="0">
              <a:solidFill>
                <a:schemeClr val="tx1"/>
              </a:solidFill>
              <a:latin typeface="+mj-lt"/>
            </a:endParaRPr>
          </a:p>
          <a:p>
            <a:pPr marL="285750" lvl="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Develop pedagogical materials which can accommodate the varying knowledge of educators regarding budget literacy.</a:t>
            </a:r>
            <a:r>
              <a:rPr lang="en-US" sz="1600" b="1" dirty="0">
                <a:solidFill>
                  <a:schemeClr val="tx1"/>
                </a:solidFill>
                <a:latin typeface="+mj-lt"/>
              </a:rPr>
              <a:t> </a:t>
            </a:r>
            <a:endParaRPr lang="en-US" sz="1600" b="1" dirty="0" smtClean="0">
              <a:solidFill>
                <a:schemeClr val="tx1"/>
              </a:solidFill>
              <a:latin typeface="+mj-lt"/>
            </a:endParaRPr>
          </a:p>
          <a:p>
            <a:pPr lvl="0" defTabSz="914400">
              <a:spcBef>
                <a:spcPts val="0"/>
              </a:spcBef>
            </a:pPr>
            <a:endParaRPr lang="en-US" sz="1600" b="1" dirty="0">
              <a:solidFill>
                <a:schemeClr val="tx1"/>
              </a:solidFill>
              <a:latin typeface="+mj-lt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+mj-lt"/>
              </a:rPr>
              <a:t>Building Capacity to Promote Budget Literacy </a:t>
            </a:r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Collaborate with relevant stakeholders while designing and implementing measures to strengthen budget literacy. </a:t>
            </a:r>
            <a:endParaRPr lang="en-US" sz="1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</a:rPr>
              <a:t>Explore various means of providing on-going support to educators.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4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834" y="-188383"/>
            <a:ext cx="8496300" cy="576263"/>
          </a:xfrm>
        </p:spPr>
        <p:txBody>
          <a:bodyPr/>
          <a:lstStyle/>
          <a:p>
            <a:r>
              <a:rPr lang="en-US" sz="1700" b="1" dirty="0" smtClean="0">
                <a:solidFill>
                  <a:schemeClr val="tx1"/>
                </a:solidFill>
              </a:rPr>
              <a:t>Useful Resources</a:t>
            </a:r>
            <a:endParaRPr lang="en-US" sz="17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6518825"/>
              </p:ext>
            </p:extLst>
          </p:nvPr>
        </p:nvGraphicFramePr>
        <p:xfrm>
          <a:off x="179834" y="451358"/>
          <a:ext cx="8640316" cy="6259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7614"/>
                <a:gridCol w="6472702"/>
              </a:tblGrid>
              <a:tr h="283815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+mj-lt"/>
                        </a:rPr>
                        <a:t>Type of</a:t>
                      </a:r>
                      <a:r>
                        <a:rPr lang="en-US" sz="1300" baseline="0" dirty="0" smtClean="0">
                          <a:latin typeface="+mj-lt"/>
                        </a:rPr>
                        <a:t> Resource</a:t>
                      </a:r>
                      <a:endParaRPr lang="en-US" sz="1300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+mj-lt"/>
                        </a:rPr>
                        <a:t>Examples</a:t>
                      </a:r>
                      <a:endParaRPr lang="en-US" sz="1300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68877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Blogs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2"/>
                        </a:rPr>
                        <a:t>Understanding Fiscal Responsibility Blog </a:t>
                      </a: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(United States)</a:t>
                      </a:r>
                      <a:endParaRPr lang="en-US" sz="1200" baseline="0" dirty="0" smtClean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82265"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Comics/Cartoons 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3"/>
                        </a:rPr>
                        <a:t>Sofinha</a:t>
                      </a: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3"/>
                        </a:rPr>
                        <a:t> and her Gang</a:t>
                      </a:r>
                      <a:r>
                        <a:rPr lang="en-US" sz="1200" u="sng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(Brazil)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4"/>
                        </a:rPr>
                        <a:t>What’s in it for Us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? (New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Zealand)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68877"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Crossword Puzzles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National Budget </a:t>
                      </a: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5"/>
                        </a:rPr>
                        <a:t>Crossword</a:t>
                      </a: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(Ireland)</a:t>
                      </a:r>
                      <a:endParaRPr lang="en-US" sz="1200" baseline="0" dirty="0" smtClean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48128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Datasets on Public Spending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6"/>
                        </a:rPr>
                        <a:t>A Scuola di OpenCoesione </a:t>
                      </a:r>
                      <a:r>
                        <a:rPr lang="it-IT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(Italy)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7"/>
                        </a:rPr>
                        <a:t>Budget Stories </a:t>
                      </a:r>
                      <a:r>
                        <a:rPr lang="it-IT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(Moldova)</a:t>
                      </a:r>
                      <a:endParaRPr lang="en-US" sz="1200" baseline="0" dirty="0" smtClean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05852"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Glossaries/Primers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8"/>
                        </a:rPr>
                        <a:t>The ABC of Taxes</a:t>
                      </a: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(Guatemala)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9"/>
                        </a:rPr>
                        <a:t>Declaring My Taxes</a:t>
                      </a:r>
                      <a:r>
                        <a:rPr lang="en-US" sz="12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(Costa Rica)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48128"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Interactive Games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0"/>
                        </a:rPr>
                        <a:t>CyberBudget</a:t>
                      </a: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0"/>
                        </a:rPr>
                        <a:t> Game</a:t>
                      </a: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(France)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1"/>
                        </a:rPr>
                        <a:t>Role Playing Game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-Deciding a Municipal Budget  (Germany)</a:t>
                      </a:r>
                      <a:endParaRPr lang="en-US" sz="1200" baseline="0" dirty="0" smtClean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48128"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Participatory Budgeting Guides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2"/>
                        </a:rPr>
                        <a:t>Handbook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for Schools to Implement Student Participatory Budgeting 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(Germany)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Welsh Government Participatory Budgeting 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3"/>
                        </a:rPr>
                        <a:t>Toolkit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(United Kingdom)</a:t>
                      </a: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24476"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PowerPoint Presentations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4"/>
                        </a:rPr>
                        <a:t>Budget Taxation &amp; Government Finances</a:t>
                      </a:r>
                      <a:r>
                        <a:rPr lang="it-IT" sz="12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(Ireland)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5"/>
                        </a:rPr>
                        <a:t>Government Spending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(United States)</a:t>
                      </a: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48128"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Posters/Graphics/  </a:t>
                      </a:r>
                      <a:r>
                        <a:rPr lang="en-US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Wordles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6"/>
                        </a:rPr>
                        <a:t>National Budget </a:t>
                      </a:r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6"/>
                        </a:rPr>
                        <a:t>Wordle</a:t>
                      </a: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(Ireland)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7"/>
                        </a:rPr>
                        <a:t>Tax Expenditure Interactive Graphic</a:t>
                      </a: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(Uruguay)</a:t>
                      </a:r>
                      <a:endParaRPr lang="en-US" sz="1200" baseline="0" dirty="0" smtClean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24476"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Quizzes/Trivia and Surveys 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8"/>
                        </a:rPr>
                        <a:t>Taxes Trivia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(Dominican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Republic)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9"/>
                        </a:rPr>
                        <a:t>Tax Education and Citizenship Survey</a:t>
                      </a: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(New Zealand)</a:t>
                      </a: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48128"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TV shows/media clips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20"/>
                        </a:rPr>
                        <a:t>10-minute-box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(Japan)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21"/>
                        </a:rPr>
                        <a:t>PBS Learning Media: Government Revenues and Spending</a:t>
                      </a: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(United States)</a:t>
                      </a:r>
                      <a:endParaRPr lang="en-US" sz="1200" baseline="0" dirty="0" smtClean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5535">
                <a:tc>
                  <a:txBody>
                    <a:bodyPr/>
                    <a:lstStyle/>
                    <a:p>
                      <a:r>
                        <a:rPr lang="en-US" sz="1200" b="1" baseline="0" dirty="0" smtClean="0">
                          <a:latin typeface="+mj-lt"/>
                        </a:rPr>
                        <a:t>Worksheets and Handouts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Government Expenditures Worksheet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(Canada)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Comparison of tax rates (Hong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Kong)</a:t>
                      </a:r>
                      <a:endParaRPr lang="en-US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63075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+mj-lt"/>
                        </a:rPr>
                        <a:t>Tool Kits/Lesson</a:t>
                      </a:r>
                      <a:r>
                        <a:rPr lang="en-US" sz="1200" b="1" baseline="0" dirty="0" smtClean="0">
                          <a:latin typeface="+mj-lt"/>
                        </a:rPr>
                        <a:t> Plans 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‘</a:t>
                      </a:r>
                      <a:r>
                        <a:rPr lang="en-US" sz="1200" dirty="0" smtClean="0">
                          <a:hlinkClick r:id="rId22"/>
                        </a:rPr>
                        <a:t>Tax Matters</a:t>
                      </a:r>
                      <a:r>
                        <a:rPr lang="en-US" sz="1200" dirty="0" smtClean="0"/>
                        <a:t>’. HM Revenue</a:t>
                      </a:r>
                      <a:r>
                        <a:rPr lang="en-US" sz="1200" baseline="0" dirty="0" smtClean="0"/>
                        <a:t> and Customs. [United Kingdom]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Overview of Budget 2015: Building Our Future, Strengthening Social Security (Singapore)</a:t>
                      </a: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8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055" y="0"/>
            <a:ext cx="7886700" cy="663190"/>
          </a:xfrm>
        </p:spPr>
        <p:txBody>
          <a:bodyPr>
            <a:normAutofit/>
          </a:bodyPr>
          <a:lstStyle/>
          <a:p>
            <a:r>
              <a:rPr lang="en-US" sz="2300" b="1" dirty="0">
                <a:solidFill>
                  <a:schemeClr val="tx1"/>
                </a:solidFill>
                <a:latin typeface="+mj-lt"/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055" y="1176831"/>
            <a:ext cx="8197946" cy="4691706"/>
          </a:xfrm>
        </p:spPr>
        <p:txBody>
          <a:bodyPr>
            <a:normAutofit fontScale="92500" lnSpcReduction="20000"/>
          </a:bodyPr>
          <a:lstStyle/>
          <a:p>
            <a:r>
              <a:rPr lang="en-US" sz="1900" b="1" dirty="0" smtClean="0">
                <a:solidFill>
                  <a:schemeClr val="tx1"/>
                </a:solidFill>
              </a:rPr>
              <a:t>Definition, methodology </a:t>
            </a:r>
            <a:r>
              <a:rPr lang="en-US" sz="1900" b="1" dirty="0">
                <a:solidFill>
                  <a:schemeClr val="tx1"/>
                </a:solidFill>
              </a:rPr>
              <a:t>and </a:t>
            </a:r>
            <a:r>
              <a:rPr lang="en-US" sz="1900" b="1" dirty="0" smtClean="0">
                <a:solidFill>
                  <a:schemeClr val="tx1"/>
                </a:solidFill>
              </a:rPr>
              <a:t>scope</a:t>
            </a:r>
          </a:p>
          <a:p>
            <a:endParaRPr lang="en-US" sz="1900" dirty="0" smtClean="0">
              <a:solidFill>
                <a:schemeClr val="tx1"/>
              </a:solidFill>
            </a:endParaRPr>
          </a:p>
          <a:p>
            <a:r>
              <a:rPr lang="en-US" sz="1900" b="1" dirty="0" smtClean="0">
                <a:solidFill>
                  <a:schemeClr val="tx1"/>
                </a:solidFill>
              </a:rPr>
              <a:t>School-based BL initiatives</a:t>
            </a:r>
          </a:p>
          <a:p>
            <a:endParaRPr lang="en-US" sz="1900" b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chemeClr val="tx1"/>
                </a:solidFill>
              </a:rPr>
              <a:t>Classroom-based initiatives</a:t>
            </a:r>
            <a:endParaRPr lang="en-US" sz="1900" dirty="0" smtClean="0">
              <a:solidFill>
                <a:schemeClr val="tx1"/>
              </a:solidFill>
            </a:endParaRPr>
          </a:p>
          <a:p>
            <a:pPr marL="285750" indent="292100">
              <a:buFont typeface="Wingdings" panose="05000000000000000000" pitchFamily="2" charset="2"/>
              <a:buChar char="§"/>
            </a:pPr>
            <a:r>
              <a:rPr lang="en-US" sz="1900" dirty="0" smtClean="0">
                <a:solidFill>
                  <a:schemeClr val="tx1"/>
                </a:solidFill>
              </a:rPr>
              <a:t>BL in classroom and out-of-classroom initiatives: why?</a:t>
            </a:r>
          </a:p>
          <a:p>
            <a:pPr marL="285750" indent="292100">
              <a:buFont typeface="Wingdings" panose="05000000000000000000" pitchFamily="2" charset="2"/>
              <a:buChar char="§"/>
            </a:pPr>
            <a:r>
              <a:rPr lang="en-US" sz="1900" dirty="0" smtClean="0">
                <a:solidFill>
                  <a:schemeClr val="tx1"/>
                </a:solidFill>
              </a:rPr>
              <a:t>BL in </a:t>
            </a:r>
            <a:r>
              <a:rPr lang="en-US" sz="1900" dirty="0">
                <a:solidFill>
                  <a:schemeClr val="tx1"/>
                </a:solidFill>
              </a:rPr>
              <a:t>school curricula: </a:t>
            </a:r>
            <a:r>
              <a:rPr lang="en-US" sz="1900" dirty="0" smtClean="0">
                <a:solidFill>
                  <a:schemeClr val="tx1"/>
                </a:solidFill>
              </a:rPr>
              <a:t>how?</a:t>
            </a:r>
          </a:p>
          <a:p>
            <a:pPr marL="285750" indent="292100">
              <a:buFont typeface="Wingdings" panose="05000000000000000000" pitchFamily="2" charset="2"/>
              <a:buChar char="§"/>
            </a:pPr>
            <a:r>
              <a:rPr lang="en-US" sz="1900" dirty="0" smtClean="0">
                <a:solidFill>
                  <a:schemeClr val="tx1"/>
                </a:solidFill>
              </a:rPr>
              <a:t>BL learning outcomes</a:t>
            </a:r>
          </a:p>
          <a:p>
            <a:pPr marL="285750" indent="292100">
              <a:buFont typeface="Wingdings" panose="05000000000000000000" pitchFamily="2" charset="2"/>
              <a:buChar char="§"/>
            </a:pPr>
            <a:r>
              <a:rPr lang="en-US" sz="1900" dirty="0" smtClean="0">
                <a:solidFill>
                  <a:schemeClr val="tx1"/>
                </a:solidFill>
              </a:rPr>
              <a:t>BL subjects</a:t>
            </a:r>
            <a:r>
              <a:rPr lang="en-US" sz="1900" dirty="0">
                <a:solidFill>
                  <a:schemeClr val="tx1"/>
                </a:solidFill>
              </a:rPr>
              <a:t>, themes and topics </a:t>
            </a:r>
            <a:endParaRPr lang="en-US" sz="1900" dirty="0" smtClean="0">
              <a:solidFill>
                <a:schemeClr val="tx1"/>
              </a:solidFill>
            </a:endParaRPr>
          </a:p>
          <a:p>
            <a:pPr marL="285750" indent="292100">
              <a:buFont typeface="Wingdings" panose="05000000000000000000" pitchFamily="2" charset="2"/>
              <a:buChar char="§"/>
            </a:pPr>
            <a:r>
              <a:rPr lang="en-US" sz="1900" dirty="0" smtClean="0">
                <a:solidFill>
                  <a:schemeClr val="tx1"/>
                </a:solidFill>
              </a:rPr>
              <a:t>BL pedagogical </a:t>
            </a:r>
            <a:r>
              <a:rPr lang="en-US" sz="1900" dirty="0">
                <a:solidFill>
                  <a:schemeClr val="tx1"/>
                </a:solidFill>
              </a:rPr>
              <a:t>approaches and </a:t>
            </a:r>
            <a:r>
              <a:rPr lang="en-US" sz="1900" dirty="0" smtClean="0">
                <a:solidFill>
                  <a:schemeClr val="tx1"/>
                </a:solidFill>
              </a:rPr>
              <a:t>activities</a:t>
            </a:r>
          </a:p>
          <a:p>
            <a:pPr marL="285750" indent="292100">
              <a:buFont typeface="Wingdings" panose="05000000000000000000" pitchFamily="2" charset="2"/>
              <a:buChar char="§"/>
            </a:pPr>
            <a:r>
              <a:rPr lang="en-US" sz="1900" dirty="0" smtClean="0">
                <a:solidFill>
                  <a:schemeClr val="tx1"/>
                </a:solidFill>
              </a:rPr>
              <a:t>BL assessment methods  </a:t>
            </a:r>
          </a:p>
          <a:p>
            <a:pPr marL="285750"/>
            <a:endParaRPr lang="en-US" sz="19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chemeClr val="tx1"/>
                </a:solidFill>
              </a:rPr>
              <a:t>Out-of-Classroom initiatives</a:t>
            </a:r>
            <a:endParaRPr lang="en-US" sz="1900" dirty="0" smtClean="0">
              <a:solidFill>
                <a:schemeClr val="tx1"/>
              </a:solidFill>
            </a:endParaRPr>
          </a:p>
          <a:p>
            <a:endParaRPr lang="en-US" sz="1900" b="1" dirty="0" smtClean="0">
              <a:solidFill>
                <a:schemeClr val="tx1"/>
              </a:solidFill>
            </a:endParaRPr>
          </a:p>
          <a:p>
            <a:r>
              <a:rPr lang="en-US" sz="1900" b="1" dirty="0" smtClean="0">
                <a:solidFill>
                  <a:schemeClr val="tx1"/>
                </a:solidFill>
              </a:rPr>
              <a:t>Lessons learned</a:t>
            </a:r>
          </a:p>
          <a:p>
            <a:endParaRPr lang="en-US" sz="1900" dirty="0" smtClean="0">
              <a:solidFill>
                <a:schemeClr val="tx1"/>
              </a:solidFill>
            </a:endParaRPr>
          </a:p>
          <a:p>
            <a:r>
              <a:rPr lang="en-US" sz="1900" b="1" dirty="0" smtClean="0">
                <a:solidFill>
                  <a:schemeClr val="tx1"/>
                </a:solidFill>
              </a:rPr>
              <a:t>Useful </a:t>
            </a:r>
            <a:r>
              <a:rPr lang="en-US" sz="1900" b="1" dirty="0">
                <a:solidFill>
                  <a:schemeClr val="tx1"/>
                </a:solidFill>
              </a:rPr>
              <a:t>resources/links</a:t>
            </a:r>
          </a:p>
          <a:p>
            <a:endParaRPr lang="en-US" sz="1650" dirty="0"/>
          </a:p>
          <a:p>
            <a:endParaRPr lang="en-US" sz="165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23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"/>
            <a:ext cx="8340465" cy="429490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tx1"/>
                </a:solidFill>
              </a:rPr>
              <a:t>Definition, Methodology and Scop</a:t>
            </a:r>
            <a:r>
              <a:rPr lang="en-US" sz="2200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728" y="672059"/>
            <a:ext cx="8814216" cy="491677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10" b="1" dirty="0">
                <a:solidFill>
                  <a:schemeClr val="tx1"/>
                </a:solidFill>
                <a:latin typeface="+mj-lt"/>
              </a:rPr>
              <a:t>Definition</a:t>
            </a:r>
            <a:r>
              <a:rPr lang="en-US" sz="1610" dirty="0">
                <a:solidFill>
                  <a:schemeClr val="tx1"/>
                </a:solidFill>
                <a:latin typeface="+mj-lt"/>
              </a:rPr>
              <a:t>: “</a:t>
            </a:r>
            <a:r>
              <a:rPr lang="en-US" sz="1610" i="1" dirty="0">
                <a:solidFill>
                  <a:schemeClr val="tx1"/>
                </a:solidFill>
                <a:latin typeface="+mj-lt"/>
              </a:rPr>
              <a:t>The ability to read, decipher, and understand public budgets to enable and enhance meaningful citizen participation in the budget process</a:t>
            </a:r>
            <a:r>
              <a:rPr lang="en-US" sz="1610" dirty="0" smtClean="0">
                <a:solidFill>
                  <a:schemeClr val="tx1"/>
                </a:solidFill>
                <a:latin typeface="+mj-lt"/>
              </a:rPr>
              <a:t>”.</a:t>
            </a:r>
          </a:p>
          <a:p>
            <a:endParaRPr lang="en-US" sz="1610" dirty="0" smtClean="0">
              <a:solidFill>
                <a:schemeClr val="tx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10" b="1" dirty="0" smtClean="0">
                <a:solidFill>
                  <a:schemeClr val="tx1"/>
                </a:solidFill>
                <a:latin typeface="+mj-lt"/>
              </a:rPr>
              <a:t>Scope: </a:t>
            </a:r>
          </a:p>
          <a:p>
            <a:pPr marL="512763" indent="-222250">
              <a:buFont typeface="Wingdings" panose="05000000000000000000" pitchFamily="2" charset="2"/>
              <a:buChar char="v"/>
            </a:pPr>
            <a:r>
              <a:rPr lang="en-US" sz="1610" dirty="0" smtClean="0">
                <a:solidFill>
                  <a:schemeClr val="tx1"/>
                </a:solidFill>
                <a:latin typeface="+mj-lt"/>
              </a:rPr>
              <a:t>Documentation of 35 case studies from </a:t>
            </a:r>
            <a:r>
              <a:rPr lang="en-US" sz="1610" dirty="0" smtClean="0">
                <a:solidFill>
                  <a:schemeClr val="tx1"/>
                </a:solidFill>
                <a:latin typeface="+mj-lt"/>
              </a:rPr>
              <a:t>33 </a:t>
            </a:r>
            <a:r>
              <a:rPr lang="en-US" sz="1610" dirty="0" smtClean="0">
                <a:solidFill>
                  <a:schemeClr val="tx1"/>
                </a:solidFill>
                <a:latin typeface="+mj-lt"/>
              </a:rPr>
              <a:t>countries (primarily OECD countries and BRICs)</a:t>
            </a:r>
          </a:p>
          <a:p>
            <a:pPr marL="285750" indent="-1588">
              <a:buFont typeface="Wingdings" panose="05000000000000000000" pitchFamily="2" charset="2"/>
              <a:buChar char="v"/>
            </a:pPr>
            <a:r>
              <a:rPr lang="en-US" sz="1610" dirty="0" smtClean="0">
                <a:solidFill>
                  <a:schemeClr val="tx1"/>
                </a:solidFill>
                <a:latin typeface="+mj-lt"/>
              </a:rPr>
              <a:t> School-Based BL initiatives (27) and Beyond School BL initiatives (8)</a:t>
            </a:r>
          </a:p>
          <a:p>
            <a:pPr marL="284162"/>
            <a:endParaRPr lang="en-US" sz="1610" dirty="0" smtClean="0">
              <a:solidFill>
                <a:schemeClr val="tx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10" b="1" dirty="0" smtClean="0">
                <a:solidFill>
                  <a:schemeClr val="tx1"/>
                </a:solidFill>
                <a:latin typeface="+mj-lt"/>
              </a:rPr>
              <a:t>Methodology:</a:t>
            </a:r>
          </a:p>
          <a:p>
            <a:pPr marL="568325" indent="-284163">
              <a:buFont typeface="Wingdings" panose="05000000000000000000" pitchFamily="2" charset="2"/>
              <a:buChar char="v"/>
            </a:pPr>
            <a:r>
              <a:rPr lang="en-US" sz="1610" dirty="0" smtClean="0">
                <a:solidFill>
                  <a:schemeClr val="tx1"/>
                </a:solidFill>
                <a:latin typeface="+mj-lt"/>
              </a:rPr>
              <a:t>Review: Desk research on national education policies/strategies and curriculum   standards for primary and secondary school subjects in </a:t>
            </a:r>
            <a:r>
              <a:rPr lang="en-US" sz="1610" dirty="0" smtClean="0">
                <a:solidFill>
                  <a:schemeClr val="tx1"/>
                </a:solidFill>
                <a:latin typeface="+mj-lt"/>
              </a:rPr>
              <a:t>33 </a:t>
            </a:r>
            <a:r>
              <a:rPr lang="en-US" sz="1610" dirty="0" smtClean="0">
                <a:solidFill>
                  <a:schemeClr val="tx1"/>
                </a:solidFill>
                <a:latin typeface="+mj-lt"/>
              </a:rPr>
              <a:t>countries</a:t>
            </a:r>
          </a:p>
          <a:p>
            <a:pPr marL="568325" indent="-284163">
              <a:buFont typeface="Wingdings" panose="05000000000000000000" pitchFamily="2" charset="2"/>
              <a:buChar char="v"/>
            </a:pPr>
            <a:r>
              <a:rPr lang="en-US" sz="1610" dirty="0" smtClean="0">
                <a:solidFill>
                  <a:schemeClr val="tx1"/>
                </a:solidFill>
                <a:latin typeface="+mj-lt"/>
              </a:rPr>
              <a:t>Outreach and Compilation: Outreach to more than 200 individuals and 150 organizations and compilation of inputs via emails and/or phone discussions</a:t>
            </a:r>
          </a:p>
          <a:p>
            <a:pPr marL="568325" indent="-284163">
              <a:buFont typeface="Wingdings" panose="05000000000000000000" pitchFamily="2" charset="2"/>
              <a:buChar char="v"/>
            </a:pPr>
            <a:r>
              <a:rPr lang="en-US" sz="1610" dirty="0" smtClean="0">
                <a:solidFill>
                  <a:schemeClr val="tx1"/>
                </a:solidFill>
                <a:latin typeface="+mj-lt"/>
              </a:rPr>
              <a:t>Documentation: Use of standard template to draft country case studies of illustrative budget literacy practices</a:t>
            </a:r>
          </a:p>
          <a:p>
            <a:pPr marL="568325" indent="-284163">
              <a:buFont typeface="Wingdings" panose="05000000000000000000" pitchFamily="2" charset="2"/>
              <a:buChar char="v"/>
            </a:pPr>
            <a:r>
              <a:rPr lang="en-US" sz="1610" dirty="0" smtClean="0">
                <a:solidFill>
                  <a:schemeClr val="tx1"/>
                </a:solidFill>
                <a:latin typeface="+mj-lt"/>
              </a:rPr>
              <a:t>Analysis: Based on learning outcomes, contents, pedagogical approaches and materials, and assessment methods</a:t>
            </a:r>
            <a:endParaRPr lang="en-US" sz="1730" dirty="0" smtClean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9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5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465317"/>
            <a:ext cx="8496300" cy="409935"/>
          </a:xfrm>
        </p:spPr>
        <p:txBody>
          <a:bodyPr/>
          <a:lstStyle/>
          <a:p>
            <a:r>
              <a:rPr lang="en-US" sz="2300" b="1" dirty="0" smtClean="0">
                <a:solidFill>
                  <a:schemeClr val="tx1"/>
                </a:solidFill>
              </a:rPr>
              <a:t>BL </a:t>
            </a:r>
            <a:r>
              <a:rPr lang="en-US" sz="2300" b="1" dirty="0">
                <a:solidFill>
                  <a:schemeClr val="tx1"/>
                </a:solidFill>
              </a:rPr>
              <a:t>in </a:t>
            </a:r>
            <a:r>
              <a:rPr lang="en-US" sz="2300" b="1" dirty="0" smtClean="0">
                <a:solidFill>
                  <a:schemeClr val="tx1"/>
                </a:solidFill>
              </a:rPr>
              <a:t>school-based initiatives</a:t>
            </a:r>
            <a:r>
              <a:rPr lang="en-US" sz="2300" b="1" dirty="0">
                <a:solidFill>
                  <a:schemeClr val="tx1"/>
                </a:solidFill>
              </a:rPr>
              <a:t>: </a:t>
            </a:r>
            <a:r>
              <a:rPr lang="en-US" sz="2300" b="1" dirty="0" smtClean="0">
                <a:solidFill>
                  <a:schemeClr val="tx1"/>
                </a:solidFill>
              </a:rPr>
              <a:t>Why</a:t>
            </a:r>
            <a:r>
              <a:rPr lang="en-US" sz="2300" b="1" dirty="0">
                <a:solidFill>
                  <a:schemeClr val="tx1"/>
                </a:solidFill>
              </a:rPr>
              <a:t>?</a:t>
            </a:r>
            <a:br>
              <a:rPr lang="en-US" sz="2300" b="1" dirty="0">
                <a:solidFill>
                  <a:schemeClr val="tx1"/>
                </a:solidFill>
              </a:rPr>
            </a:br>
            <a:r>
              <a:rPr lang="en-US" sz="2300" b="1" dirty="0">
                <a:solidFill>
                  <a:schemeClr val="tx1"/>
                </a:solidFill>
              </a:rPr>
              <a:t> 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705853"/>
            <a:ext cx="8496300" cy="5305204"/>
          </a:xfrm>
        </p:spPr>
        <p:txBody>
          <a:bodyPr/>
          <a:lstStyle/>
          <a:p>
            <a:endParaRPr lang="en-US" sz="1600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</a:rPr>
              <a:t>E</a:t>
            </a:r>
            <a:r>
              <a:rPr lang="en-US" sz="1700" dirty="0" smtClean="0">
                <a:solidFill>
                  <a:schemeClr val="tx1"/>
                </a:solidFill>
              </a:rPr>
              <a:t>ngaging </a:t>
            </a:r>
            <a:r>
              <a:rPr lang="en-US" sz="1700" dirty="0">
                <a:solidFill>
                  <a:schemeClr val="tx1"/>
                </a:solidFill>
              </a:rPr>
              <a:t>with the federal budget and the federal debt enables students to understand the contextual factors that play a role in economic </a:t>
            </a:r>
            <a:r>
              <a:rPr lang="en-US" sz="1700" dirty="0" smtClean="0">
                <a:solidFill>
                  <a:schemeClr val="tx1"/>
                </a:solidFill>
              </a:rPr>
              <a:t>decision-making (Etizoni,1967</a:t>
            </a:r>
            <a:r>
              <a:rPr lang="en-US" sz="1700" dirty="0">
                <a:solidFill>
                  <a:schemeClr val="tx1"/>
                </a:solidFill>
              </a:rPr>
              <a:t>) </a:t>
            </a:r>
            <a:endParaRPr lang="en-US" sz="17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/>
                </a:solidFill>
              </a:rPr>
              <a:t>They gain </a:t>
            </a:r>
            <a:r>
              <a:rPr lang="en-US" sz="1700" dirty="0">
                <a:solidFill>
                  <a:schemeClr val="tx1"/>
                </a:solidFill>
              </a:rPr>
              <a:t>insights into how the federal government’s responsibilities and approach change over time through an examination of the federal budget, federal debt, and budget deficit (Mosher, 1980).  </a:t>
            </a:r>
            <a:endParaRPr lang="en-US" sz="17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</a:rPr>
              <a:t>S</a:t>
            </a:r>
            <a:r>
              <a:rPr lang="en-US" sz="1700" dirty="0" smtClean="0">
                <a:solidFill>
                  <a:schemeClr val="tx1"/>
                </a:solidFill>
              </a:rPr>
              <a:t>tudents </a:t>
            </a:r>
            <a:r>
              <a:rPr lang="en-US" sz="1700" dirty="0">
                <a:solidFill>
                  <a:schemeClr val="tx1"/>
                </a:solidFill>
              </a:rPr>
              <a:t>will be unprepared to express views and exert meaningful influence on public policy directions without knowledge of budget </a:t>
            </a:r>
            <a:r>
              <a:rPr lang="en-US" sz="1700" dirty="0" smtClean="0">
                <a:solidFill>
                  <a:schemeClr val="tx1"/>
                </a:solidFill>
              </a:rPr>
              <a:t>issues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smtClean="0">
                <a:solidFill>
                  <a:schemeClr val="tx1"/>
                </a:solidFill>
              </a:rPr>
              <a:t>(Forsyth, 2006)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/>
                </a:solidFill>
              </a:rPr>
              <a:t>Since an economically educated citizenry is more likely to appreciate longer run implications of economic policy, this may reduce scope for governments to secure short-term support at the expense of long-term disadvantage for citizens (Davies, 2002)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/>
                </a:solidFill>
              </a:rPr>
              <a:t>An understanding of economic concepts can promote active citizenship and provide an analytical framework which citizens can adopt in a democratic society (Miller and </a:t>
            </a:r>
            <a:r>
              <a:rPr lang="en-US" sz="1700" dirty="0" err="1" smtClean="0">
                <a:solidFill>
                  <a:schemeClr val="tx1"/>
                </a:solidFill>
              </a:rPr>
              <a:t>VanFossen</a:t>
            </a:r>
            <a:r>
              <a:rPr lang="en-US" sz="1700" dirty="0" smtClean="0">
                <a:solidFill>
                  <a:schemeClr val="tx1"/>
                </a:solidFill>
              </a:rPr>
              <a:t>, 2008)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/>
                </a:solidFill>
              </a:rPr>
              <a:t>Measures of general economic knowledge, or knowledge of a particular economic issue are among the most important factors affecting public opinion on a wide range of economic issues (</a:t>
            </a:r>
            <a:r>
              <a:rPr lang="en-US" sz="1700" dirty="0" err="1" smtClean="0">
                <a:solidFill>
                  <a:schemeClr val="tx1"/>
                </a:solidFill>
              </a:rPr>
              <a:t>Walstad</a:t>
            </a:r>
            <a:r>
              <a:rPr lang="en-US" sz="1700" dirty="0" smtClean="0">
                <a:solidFill>
                  <a:schemeClr val="tx1"/>
                </a:solidFill>
              </a:rPr>
              <a:t>, 1997)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9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496300" cy="420267"/>
          </a:xfrm>
        </p:spPr>
        <p:txBody>
          <a:bodyPr/>
          <a:lstStyle/>
          <a:p>
            <a:r>
              <a:rPr lang="en-US" sz="2300" b="1" dirty="0">
                <a:solidFill>
                  <a:schemeClr val="tx1"/>
                </a:solidFill>
              </a:rPr>
              <a:t>BL in school-based initiatives: </a:t>
            </a:r>
            <a:r>
              <a:rPr lang="en-US" sz="2300" b="1" dirty="0" smtClean="0">
                <a:solidFill>
                  <a:schemeClr val="tx1"/>
                </a:solidFill>
              </a:rPr>
              <a:t>Why? (continued) </a:t>
            </a:r>
            <a:endParaRPr lang="en-US" sz="23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49" y="858910"/>
            <a:ext cx="8496301" cy="5012502"/>
          </a:xfrm>
        </p:spPr>
        <p:txBody>
          <a:bodyPr/>
          <a:lstStyle/>
          <a:p>
            <a:r>
              <a:rPr lang="en-US" sz="2000" dirty="0" smtClean="0">
                <a:solidFill>
                  <a:schemeClr val="tx1"/>
                </a:solidFill>
              </a:rPr>
              <a:t>BL education in schools is intended to help attain the following objectives: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Strengthening civic and legal consciousness (Canada, Czech Republic)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Fostering awareness of tax obligations (Japan, Uruguay)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Increasing comprehension </a:t>
            </a:r>
            <a:r>
              <a:rPr lang="en-US" sz="1800" dirty="0">
                <a:solidFill>
                  <a:schemeClr val="tx1"/>
                </a:solidFill>
              </a:rPr>
              <a:t>of economic and social </a:t>
            </a:r>
            <a:r>
              <a:rPr lang="en-US" sz="1800" dirty="0" smtClean="0">
                <a:solidFill>
                  <a:schemeClr val="tx1"/>
                </a:solidFill>
              </a:rPr>
              <a:t>roles (United States, Singapore)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800" dirty="0" smtClean="0">
                <a:solidFill>
                  <a:schemeClr val="tx1"/>
                </a:solidFill>
              </a:rPr>
              <a:t>Improving knowledge </a:t>
            </a:r>
            <a:r>
              <a:rPr lang="en-CA" sz="1800" dirty="0">
                <a:solidFill>
                  <a:schemeClr val="tx1"/>
                </a:solidFill>
              </a:rPr>
              <a:t>of policy </a:t>
            </a:r>
            <a:r>
              <a:rPr lang="en-CA" sz="1800" dirty="0" smtClean="0">
                <a:solidFill>
                  <a:schemeClr val="tx1"/>
                </a:solidFill>
              </a:rPr>
              <a:t>formulation (Austria, Hong Kong)</a:t>
            </a:r>
          </a:p>
          <a:p>
            <a:endParaRPr lang="en-CA" sz="18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Enhancing participation </a:t>
            </a:r>
            <a:r>
              <a:rPr lang="en-US" sz="1800" dirty="0">
                <a:solidFill>
                  <a:schemeClr val="tx1"/>
                </a:solidFill>
              </a:rPr>
              <a:t>in fiscal policy </a:t>
            </a:r>
            <a:r>
              <a:rPr lang="en-US" sz="1800" dirty="0" smtClean="0">
                <a:solidFill>
                  <a:schemeClr val="tx1"/>
                </a:solidFill>
              </a:rPr>
              <a:t>processes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(Brazil, Costa Rica)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800" dirty="0">
                <a:solidFill>
                  <a:schemeClr val="tx1"/>
                </a:solidFill>
              </a:rPr>
              <a:t>Developing economic </a:t>
            </a:r>
            <a:r>
              <a:rPr lang="en-CA" sz="1800" dirty="0" smtClean="0">
                <a:solidFill>
                  <a:schemeClr val="tx1"/>
                </a:solidFill>
              </a:rPr>
              <a:t>competence</a:t>
            </a:r>
            <a:r>
              <a:rPr lang="en-CA" sz="1800" dirty="0">
                <a:solidFill>
                  <a:schemeClr val="tx1"/>
                </a:solidFill>
              </a:rPr>
              <a:t> </a:t>
            </a:r>
            <a:r>
              <a:rPr lang="en-CA" sz="1800" dirty="0" smtClean="0">
                <a:solidFill>
                  <a:schemeClr val="tx1"/>
                </a:solidFill>
              </a:rPr>
              <a:t>(Australia, India)</a:t>
            </a:r>
          </a:p>
          <a:p>
            <a:endParaRPr lang="en-CA" sz="18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800" dirty="0">
                <a:solidFill>
                  <a:schemeClr val="tx1"/>
                </a:solidFill>
              </a:rPr>
              <a:t>Building real-life </a:t>
            </a:r>
            <a:r>
              <a:rPr lang="en-CA" sz="1800" dirty="0" smtClean="0">
                <a:solidFill>
                  <a:schemeClr val="tx1"/>
                </a:solidFill>
              </a:rPr>
              <a:t>skills (South Africa, Namibia)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05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496300" cy="420267"/>
          </a:xfrm>
        </p:spPr>
        <p:txBody>
          <a:bodyPr/>
          <a:lstStyle/>
          <a:p>
            <a:r>
              <a:rPr lang="en-US" sz="2600" b="1" dirty="0">
                <a:solidFill>
                  <a:schemeClr val="tx1"/>
                </a:solidFill>
              </a:rPr>
              <a:t>BL in school-based initiatives: </a:t>
            </a:r>
            <a:r>
              <a:rPr lang="en-US" sz="2600" b="1" dirty="0" smtClean="0">
                <a:solidFill>
                  <a:schemeClr val="tx1"/>
                </a:solidFill>
              </a:rPr>
              <a:t>How? </a:t>
            </a: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49" y="858910"/>
            <a:ext cx="8496301" cy="5012502"/>
          </a:xfrm>
        </p:spPr>
        <p:txBody>
          <a:bodyPr/>
          <a:lstStyle/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Strategies to integrate BL education in schools include:</a:t>
            </a:r>
          </a:p>
          <a:p>
            <a:endParaRPr lang="en-US" sz="22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Cross-Curricular  vs. Stand-Alone Approach (e.g. </a:t>
            </a:r>
            <a:r>
              <a:rPr lang="en-US" sz="2200" dirty="0" smtClean="0">
                <a:solidFill>
                  <a:schemeClr val="tx1"/>
                </a:solidFill>
              </a:rPr>
              <a:t>United States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and Brazil)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National vs. Subnational Approach (e.g. Hong Kong and Canada)</a:t>
            </a:r>
          </a:p>
          <a:p>
            <a:endParaRPr lang="en-US" sz="22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Tiered vs. Direct Approach (e.g. </a:t>
            </a:r>
            <a:r>
              <a:rPr lang="en-US" sz="2200" dirty="0" smtClean="0">
                <a:solidFill>
                  <a:schemeClr val="tx1"/>
                </a:solidFill>
              </a:rPr>
              <a:t>Australia and Japan)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79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/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2300" b="1" dirty="0" smtClean="0">
                <a:solidFill>
                  <a:schemeClr val="tx1"/>
                </a:solidFill>
              </a:rPr>
              <a:t>BL Learning Outcomes In </a:t>
            </a:r>
            <a:r>
              <a:rPr lang="en-US" sz="2300" b="1" dirty="0">
                <a:solidFill>
                  <a:schemeClr val="tx1"/>
                </a:solidFill>
              </a:rPr>
              <a:t>S</a:t>
            </a:r>
            <a:r>
              <a:rPr lang="en-US" sz="2300" b="1" dirty="0" smtClean="0">
                <a:solidFill>
                  <a:schemeClr val="tx1"/>
                </a:solidFill>
              </a:rPr>
              <a:t>chool </a:t>
            </a:r>
            <a:r>
              <a:rPr lang="en-US" sz="2300" b="1" dirty="0">
                <a:solidFill>
                  <a:schemeClr val="tx1"/>
                </a:solidFill>
              </a:rPr>
              <a:t>C</a:t>
            </a:r>
            <a:r>
              <a:rPr lang="en-US" sz="2300" b="1" dirty="0" smtClean="0">
                <a:solidFill>
                  <a:schemeClr val="tx1"/>
                </a:solidFill>
              </a:rPr>
              <a:t>urricula</a:t>
            </a:r>
            <a:r>
              <a:rPr lang="en-US" sz="2300" b="1" dirty="0">
                <a:solidFill>
                  <a:schemeClr val="tx1"/>
                </a:solidFill>
              </a:rPr>
              <a:t>: </a:t>
            </a:r>
            <a:r>
              <a:rPr lang="en-US" sz="2300" b="1" dirty="0" smtClean="0">
                <a:solidFill>
                  <a:schemeClr val="tx1"/>
                </a:solidFill>
              </a:rPr>
              <a:t>Knowledge </a:t>
            </a:r>
            <a:endParaRPr lang="en-US" sz="23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49" y="1082146"/>
            <a:ext cx="8643687" cy="5061979"/>
          </a:xfrm>
        </p:spPr>
        <p:txBody>
          <a:bodyPr/>
          <a:lstStyle/>
          <a:p>
            <a:r>
              <a:rPr lang="en-US" sz="1500" b="1" dirty="0">
                <a:solidFill>
                  <a:schemeClr val="tx1"/>
                </a:solidFill>
              </a:rPr>
              <a:t>Role of </a:t>
            </a:r>
            <a:r>
              <a:rPr lang="en-US" sz="1500" b="1" dirty="0" smtClean="0">
                <a:solidFill>
                  <a:schemeClr val="tx1"/>
                </a:solidFill>
              </a:rPr>
              <a:t>Government: </a:t>
            </a:r>
            <a:r>
              <a:rPr lang="en-US" sz="1500" dirty="0" smtClean="0">
                <a:solidFill>
                  <a:schemeClr val="tx1"/>
                </a:solidFill>
              </a:rPr>
              <a:t>e.g. </a:t>
            </a:r>
            <a:r>
              <a:rPr lang="en-US" sz="1500" dirty="0">
                <a:solidFill>
                  <a:schemeClr val="tx1"/>
                </a:solidFill>
              </a:rPr>
              <a:t>l</a:t>
            </a:r>
            <a:r>
              <a:rPr lang="en-US" sz="1500" dirty="0" smtClean="0">
                <a:solidFill>
                  <a:schemeClr val="tx1"/>
                </a:solidFill>
              </a:rPr>
              <a:t>earn </a:t>
            </a:r>
            <a:r>
              <a:rPr lang="en-US" sz="1500" dirty="0">
                <a:solidFill>
                  <a:schemeClr val="tx1"/>
                </a:solidFill>
              </a:rPr>
              <a:t>how the government redistributes income (Namibia</a:t>
            </a:r>
            <a:r>
              <a:rPr lang="en-US" sz="1500" dirty="0" smtClean="0">
                <a:solidFill>
                  <a:schemeClr val="tx1"/>
                </a:solidFill>
              </a:rPr>
              <a:t>)</a:t>
            </a:r>
          </a:p>
          <a:p>
            <a:endParaRPr lang="en-US" sz="1500" dirty="0" smtClean="0">
              <a:solidFill>
                <a:schemeClr val="tx1"/>
              </a:solidFill>
            </a:endParaRPr>
          </a:p>
          <a:p>
            <a:r>
              <a:rPr lang="en-US" sz="1500" b="1" dirty="0" smtClean="0">
                <a:solidFill>
                  <a:schemeClr val="tx1"/>
                </a:solidFill>
              </a:rPr>
              <a:t>System </a:t>
            </a:r>
            <a:r>
              <a:rPr lang="en-US" sz="1500" b="1" dirty="0">
                <a:solidFill>
                  <a:schemeClr val="tx1"/>
                </a:solidFill>
              </a:rPr>
              <a:t>of Government Revenues and </a:t>
            </a:r>
            <a:r>
              <a:rPr lang="en-US" sz="1500" b="1" dirty="0" smtClean="0">
                <a:solidFill>
                  <a:schemeClr val="tx1"/>
                </a:solidFill>
              </a:rPr>
              <a:t>Expenditures</a:t>
            </a:r>
            <a:r>
              <a:rPr lang="en-US" sz="1500" dirty="0" smtClean="0">
                <a:solidFill>
                  <a:schemeClr val="tx1"/>
                </a:solidFill>
              </a:rPr>
              <a:t>: e.g. </a:t>
            </a:r>
            <a:r>
              <a:rPr lang="en-US" sz="1500" dirty="0">
                <a:solidFill>
                  <a:schemeClr val="tx1"/>
                </a:solidFill>
              </a:rPr>
              <a:t>d</a:t>
            </a:r>
            <a:r>
              <a:rPr lang="en-US" sz="1500" dirty="0" smtClean="0">
                <a:solidFill>
                  <a:schemeClr val="tx1"/>
                </a:solidFill>
              </a:rPr>
              <a:t>efine </a:t>
            </a:r>
            <a:r>
              <a:rPr lang="en-US" sz="1500" dirty="0">
                <a:solidFill>
                  <a:schemeClr val="tx1"/>
                </a:solidFill>
              </a:rPr>
              <a:t>progressive, proportional, and regressive taxation, and determine whether different types of taxes (including income and sales) are progressive, proportional, or regressive (</a:t>
            </a:r>
            <a:r>
              <a:rPr lang="en-US" sz="1500" dirty="0" smtClean="0">
                <a:solidFill>
                  <a:schemeClr val="tx1"/>
                </a:solidFill>
              </a:rPr>
              <a:t>United Kingdom)</a:t>
            </a:r>
          </a:p>
          <a:p>
            <a:pPr lvl="0"/>
            <a:endParaRPr lang="en-US" sz="1500" dirty="0" smtClean="0">
              <a:solidFill>
                <a:schemeClr val="tx1"/>
              </a:solidFill>
            </a:endParaRPr>
          </a:p>
          <a:p>
            <a:r>
              <a:rPr lang="en-US" sz="1500" b="1" dirty="0" smtClean="0">
                <a:solidFill>
                  <a:schemeClr val="tx1"/>
                </a:solidFill>
              </a:rPr>
              <a:t>Fiscal Policy</a:t>
            </a:r>
            <a:r>
              <a:rPr lang="en-US" sz="1500" dirty="0" smtClean="0">
                <a:solidFill>
                  <a:schemeClr val="tx1"/>
                </a:solidFill>
              </a:rPr>
              <a:t>: e.g. </a:t>
            </a:r>
            <a:r>
              <a:rPr lang="en-US" sz="1500" dirty="0">
                <a:solidFill>
                  <a:schemeClr val="tx1"/>
                </a:solidFill>
              </a:rPr>
              <a:t>d</a:t>
            </a:r>
            <a:r>
              <a:rPr lang="en-US" sz="1500" dirty="0" smtClean="0">
                <a:solidFill>
                  <a:schemeClr val="tx1"/>
                </a:solidFill>
              </a:rPr>
              <a:t>iscuss </a:t>
            </a:r>
            <a:r>
              <a:rPr lang="en-US" sz="1500" dirty="0">
                <a:solidFill>
                  <a:schemeClr val="tx1"/>
                </a:solidFill>
              </a:rPr>
              <a:t>state budget drafting, taxation policy and redistribution of income (Estonia</a:t>
            </a:r>
            <a:r>
              <a:rPr lang="en-US" sz="1500" dirty="0" smtClean="0">
                <a:solidFill>
                  <a:schemeClr val="tx1"/>
                </a:solidFill>
              </a:rPr>
              <a:t>)</a:t>
            </a:r>
          </a:p>
          <a:p>
            <a:endParaRPr lang="en-US" sz="1500" dirty="0" smtClean="0">
              <a:solidFill>
                <a:schemeClr val="tx1"/>
              </a:solidFill>
            </a:endParaRPr>
          </a:p>
          <a:p>
            <a:r>
              <a:rPr lang="en-US" sz="1500" b="1" dirty="0" smtClean="0">
                <a:solidFill>
                  <a:schemeClr val="tx1"/>
                </a:solidFill>
              </a:rPr>
              <a:t>Policymaking: </a:t>
            </a:r>
            <a:r>
              <a:rPr lang="en-US" sz="1500" dirty="0" smtClean="0">
                <a:solidFill>
                  <a:schemeClr val="tx1"/>
                </a:solidFill>
              </a:rPr>
              <a:t>e.g. formulate </a:t>
            </a:r>
            <a:r>
              <a:rPr lang="en-US" sz="1500" dirty="0">
                <a:solidFill>
                  <a:schemeClr val="tx1"/>
                </a:solidFill>
              </a:rPr>
              <a:t>the conflicting objectives and various positions regarding economic policy (Austria</a:t>
            </a:r>
            <a:r>
              <a:rPr lang="en-US" sz="1500" dirty="0" smtClean="0">
                <a:solidFill>
                  <a:schemeClr val="tx1"/>
                </a:solidFill>
              </a:rPr>
              <a:t>)</a:t>
            </a:r>
          </a:p>
          <a:p>
            <a:endParaRPr lang="en-US" sz="1500" dirty="0" smtClean="0">
              <a:solidFill>
                <a:schemeClr val="tx1"/>
              </a:solidFill>
            </a:endParaRPr>
          </a:p>
          <a:p>
            <a:r>
              <a:rPr lang="en-US" sz="1500" b="1" dirty="0" smtClean="0">
                <a:solidFill>
                  <a:schemeClr val="tx1"/>
                </a:solidFill>
              </a:rPr>
              <a:t>Economic Competence: </a:t>
            </a:r>
            <a:r>
              <a:rPr lang="en-US" sz="1500" dirty="0" smtClean="0">
                <a:solidFill>
                  <a:schemeClr val="tx1"/>
                </a:solidFill>
              </a:rPr>
              <a:t>e.g. </a:t>
            </a:r>
            <a:r>
              <a:rPr lang="en-US" sz="1500" dirty="0">
                <a:solidFill>
                  <a:schemeClr val="tx1"/>
                </a:solidFill>
              </a:rPr>
              <a:t>u</a:t>
            </a:r>
            <a:r>
              <a:rPr lang="en-US" sz="1500" dirty="0" smtClean="0">
                <a:solidFill>
                  <a:schemeClr val="tx1"/>
                </a:solidFill>
              </a:rPr>
              <a:t>nderstand </a:t>
            </a:r>
            <a:r>
              <a:rPr lang="en-US" sz="1500" dirty="0">
                <a:solidFill>
                  <a:schemeClr val="tx1"/>
                </a:solidFill>
              </a:rPr>
              <a:t>the government’s constraints as well as short term and long term economic and social impacts of public finance (Hong Kong</a:t>
            </a:r>
            <a:r>
              <a:rPr lang="en-US" sz="1500" dirty="0" smtClean="0">
                <a:solidFill>
                  <a:schemeClr val="tx1"/>
                </a:solidFill>
              </a:rPr>
              <a:t>)</a:t>
            </a:r>
          </a:p>
          <a:p>
            <a:endParaRPr lang="en-US" sz="1500" dirty="0">
              <a:solidFill>
                <a:schemeClr val="tx1"/>
              </a:solidFill>
            </a:endParaRPr>
          </a:p>
          <a:p>
            <a:r>
              <a:rPr lang="en-US" sz="1500" b="1" dirty="0" smtClean="0">
                <a:solidFill>
                  <a:schemeClr val="tx1"/>
                </a:solidFill>
              </a:rPr>
              <a:t>Real-Life Skills: </a:t>
            </a:r>
            <a:r>
              <a:rPr lang="en-US" sz="1600" dirty="0" smtClean="0">
                <a:solidFill>
                  <a:schemeClr val="tx1"/>
                </a:solidFill>
              </a:rPr>
              <a:t>e.g. describe </a:t>
            </a:r>
            <a:r>
              <a:rPr lang="en-US" sz="1600" dirty="0">
                <a:solidFill>
                  <a:schemeClr val="tx1"/>
                </a:solidFill>
              </a:rPr>
              <a:t>the method of calculating the subsistence minimum of his/her household and applying </a:t>
            </a:r>
            <a:r>
              <a:rPr lang="en-US" sz="1600" dirty="0" smtClean="0">
                <a:solidFill>
                  <a:schemeClr val="tx1"/>
                </a:solidFill>
              </a:rPr>
              <a:t>for social </a:t>
            </a:r>
            <a:r>
              <a:rPr lang="en-US" sz="1600" dirty="0">
                <a:solidFill>
                  <a:schemeClr val="tx1"/>
                </a:solidFill>
              </a:rPr>
              <a:t>benefit for which he/she is </a:t>
            </a:r>
            <a:r>
              <a:rPr lang="en-US" sz="1600" dirty="0" smtClean="0">
                <a:solidFill>
                  <a:schemeClr val="tx1"/>
                </a:solidFill>
              </a:rPr>
              <a:t>eligible (South Africa)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b="1" dirty="0" smtClean="0">
                <a:solidFill>
                  <a:schemeClr val="tx1"/>
                </a:solidFill>
              </a:rPr>
              <a:t>Civic Awareness: </a:t>
            </a:r>
            <a:r>
              <a:rPr lang="en-US" sz="1600" dirty="0" smtClean="0">
                <a:solidFill>
                  <a:schemeClr val="tx1"/>
                </a:solidFill>
              </a:rPr>
              <a:t>e.g. </a:t>
            </a:r>
            <a:r>
              <a:rPr lang="en-US" sz="1600" dirty="0">
                <a:solidFill>
                  <a:schemeClr val="tx1"/>
                </a:solidFill>
              </a:rPr>
              <a:t>a</a:t>
            </a:r>
            <a:r>
              <a:rPr lang="en-US" sz="1600" dirty="0" smtClean="0">
                <a:solidFill>
                  <a:schemeClr val="tx1"/>
                </a:solidFill>
              </a:rPr>
              <a:t>cquire </a:t>
            </a:r>
            <a:r>
              <a:rPr lang="en-US" sz="1600" dirty="0">
                <a:solidFill>
                  <a:schemeClr val="tx1"/>
                </a:solidFill>
              </a:rPr>
              <a:t>a sense of responsibility and consciousness of the social value of taxes and their important role for social development (Costa Rica)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500" dirty="0"/>
          </a:p>
          <a:p>
            <a:pPr lvl="0"/>
            <a:endParaRPr lang="en-US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1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96300" cy="576263"/>
          </a:xfrm>
        </p:spPr>
        <p:txBody>
          <a:bodyPr/>
          <a:lstStyle/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2100" b="1" dirty="0" smtClean="0">
                <a:solidFill>
                  <a:schemeClr val="tx1"/>
                </a:solidFill>
              </a:rPr>
              <a:t>BL Learning Outcomes In </a:t>
            </a:r>
            <a:r>
              <a:rPr lang="en-US" sz="2100" b="1" dirty="0">
                <a:solidFill>
                  <a:schemeClr val="tx1"/>
                </a:solidFill>
              </a:rPr>
              <a:t>S</a:t>
            </a:r>
            <a:r>
              <a:rPr lang="en-US" sz="2100" b="1" dirty="0" smtClean="0">
                <a:solidFill>
                  <a:schemeClr val="tx1"/>
                </a:solidFill>
              </a:rPr>
              <a:t>chool </a:t>
            </a:r>
            <a:r>
              <a:rPr lang="en-US" sz="2100" b="1" dirty="0">
                <a:solidFill>
                  <a:schemeClr val="tx1"/>
                </a:solidFill>
              </a:rPr>
              <a:t>C</a:t>
            </a:r>
            <a:r>
              <a:rPr lang="en-US" sz="2100" b="1" dirty="0" smtClean="0">
                <a:solidFill>
                  <a:schemeClr val="tx1"/>
                </a:solidFill>
              </a:rPr>
              <a:t>urricula</a:t>
            </a:r>
            <a:r>
              <a:rPr lang="en-US" sz="2100" b="1" dirty="0">
                <a:solidFill>
                  <a:schemeClr val="tx1"/>
                </a:solidFill>
              </a:rPr>
              <a:t>: </a:t>
            </a:r>
            <a:r>
              <a:rPr lang="en-US" sz="2100" b="1" dirty="0" smtClean="0">
                <a:solidFill>
                  <a:schemeClr val="tx1"/>
                </a:solidFill>
              </a:rPr>
              <a:t>Competencies </a:t>
            </a:r>
            <a:endParaRPr lang="en-US" sz="21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834190"/>
            <a:ext cx="8643687" cy="5525912"/>
          </a:xfrm>
        </p:spPr>
        <p:txBody>
          <a:bodyPr/>
          <a:lstStyle/>
          <a:p>
            <a:pPr lvl="0"/>
            <a:r>
              <a:rPr lang="en-US" sz="1600" b="1" dirty="0">
                <a:solidFill>
                  <a:schemeClr val="tx1"/>
                </a:solidFill>
              </a:rPr>
              <a:t>Literacy: </a:t>
            </a:r>
            <a:r>
              <a:rPr lang="en-US" sz="1600" dirty="0">
                <a:solidFill>
                  <a:schemeClr val="tx1"/>
                </a:solidFill>
              </a:rPr>
              <a:t>E</a:t>
            </a:r>
            <a:r>
              <a:rPr lang="en-US" sz="1600" dirty="0" smtClean="0">
                <a:solidFill>
                  <a:schemeClr val="tx1"/>
                </a:solidFill>
              </a:rPr>
              <a:t>xamine </a:t>
            </a:r>
            <a:r>
              <a:rPr lang="en-US" sz="1600" dirty="0">
                <a:solidFill>
                  <a:schemeClr val="tx1"/>
                </a:solidFill>
              </a:rPr>
              <a:t>and interpret budget data </a:t>
            </a:r>
            <a:r>
              <a:rPr lang="en-US" sz="1600" dirty="0" smtClean="0">
                <a:solidFill>
                  <a:schemeClr val="tx1"/>
                </a:solidFill>
              </a:rPr>
              <a:t>and communicate conclusions </a:t>
            </a:r>
            <a:r>
              <a:rPr lang="en-US" sz="1600" dirty="0">
                <a:solidFill>
                  <a:schemeClr val="tx1"/>
                </a:solidFill>
              </a:rPr>
              <a:t>to a range of audiences through a range of multimodal approaches. 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0"/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b="1" dirty="0">
                <a:solidFill>
                  <a:schemeClr val="tx1"/>
                </a:solidFill>
              </a:rPr>
              <a:t>Numeracy: </a:t>
            </a:r>
            <a:r>
              <a:rPr lang="en-US" sz="1600" dirty="0">
                <a:solidFill>
                  <a:schemeClr val="tx1"/>
                </a:solidFill>
              </a:rPr>
              <a:t>Apply numeracy knowledge and skills to display, interpret and analyze fiscal data, draw conclusions, make predictions and forecast outcomes. </a:t>
            </a:r>
          </a:p>
          <a:p>
            <a:pPr lvl="0"/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b="1" dirty="0">
                <a:solidFill>
                  <a:schemeClr val="tx1"/>
                </a:solidFill>
              </a:rPr>
              <a:t>ICT: </a:t>
            </a:r>
            <a:r>
              <a:rPr lang="en-US" sz="1600" dirty="0">
                <a:solidFill>
                  <a:schemeClr val="tx1"/>
                </a:solidFill>
              </a:rPr>
              <a:t>Develop ICT capability when they access and use digital technologies as an investigative and creative tool. Locate, evaluate, research, plan, share and display budget data and/or information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lvl="0"/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b="1" dirty="0">
                <a:solidFill>
                  <a:schemeClr val="tx1"/>
                </a:solidFill>
              </a:rPr>
              <a:t>Critical Thinking: </a:t>
            </a:r>
            <a:r>
              <a:rPr lang="en-US" sz="1600" dirty="0">
                <a:solidFill>
                  <a:schemeClr val="tx1"/>
                </a:solidFill>
              </a:rPr>
              <a:t>Develop critical and creative thinking to identify, explore and determine questions to clarify budget issues and/or events and apply reasoning, interpretation and analytical skills to data and/or information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lvl="0"/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b="1" dirty="0">
                <a:solidFill>
                  <a:schemeClr val="tx1"/>
                </a:solidFill>
              </a:rPr>
              <a:t>Intercultural Understanding: </a:t>
            </a:r>
            <a:r>
              <a:rPr lang="en-US" sz="1600" dirty="0">
                <a:solidFill>
                  <a:schemeClr val="tx1"/>
                </a:solidFill>
              </a:rPr>
              <a:t>Develop an understanding and appreciation of the different ways other countries respond to budget issues and events related to fiscal policy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lvl="0"/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chemeClr val="tx1"/>
                </a:solidFill>
              </a:rPr>
              <a:t>Oral and Written </a:t>
            </a:r>
            <a:r>
              <a:rPr lang="en-US" sz="1600" b="1" dirty="0" smtClean="0">
                <a:solidFill>
                  <a:schemeClr val="tx1"/>
                </a:solidFill>
              </a:rPr>
              <a:t>Expression: </a:t>
            </a:r>
            <a:r>
              <a:rPr lang="en-US" sz="1600" dirty="0" smtClean="0">
                <a:solidFill>
                  <a:schemeClr val="tx1"/>
                </a:solidFill>
              </a:rPr>
              <a:t>Analyze </a:t>
            </a:r>
            <a:r>
              <a:rPr lang="en-US" sz="1600" dirty="0">
                <a:solidFill>
                  <a:schemeClr val="tx1"/>
                </a:solidFill>
              </a:rPr>
              <a:t>fiscal sources and data, interpreting this information to make arguments, and communicating ideas and findings with clarity.</a:t>
            </a:r>
            <a:endParaRPr lang="en-US" sz="1600" dirty="0" smtClean="0">
              <a:solidFill>
                <a:schemeClr val="tx1"/>
              </a:solidFill>
            </a:endParaRPr>
          </a:p>
          <a:p>
            <a:endParaRPr lang="en-US" sz="1600" dirty="0"/>
          </a:p>
          <a:p>
            <a:endParaRPr lang="en-US" sz="1500" dirty="0"/>
          </a:p>
          <a:p>
            <a:pPr lvl="0"/>
            <a:endParaRPr lang="en-US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94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834" y="-173871"/>
            <a:ext cx="8496300" cy="576263"/>
          </a:xfrm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/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1900" b="1" dirty="0" smtClean="0">
                <a:solidFill>
                  <a:schemeClr val="tx1"/>
                </a:solidFill>
              </a:rPr>
              <a:t>BL Learning Outcomes In </a:t>
            </a:r>
            <a:r>
              <a:rPr lang="en-US" sz="1900" b="1" dirty="0">
                <a:solidFill>
                  <a:schemeClr val="tx1"/>
                </a:solidFill>
              </a:rPr>
              <a:t>S</a:t>
            </a:r>
            <a:r>
              <a:rPr lang="en-US" sz="1900" b="1" dirty="0" smtClean="0">
                <a:solidFill>
                  <a:schemeClr val="tx1"/>
                </a:solidFill>
              </a:rPr>
              <a:t>chool </a:t>
            </a:r>
            <a:r>
              <a:rPr lang="en-US" sz="1900" b="1" dirty="0">
                <a:solidFill>
                  <a:schemeClr val="tx1"/>
                </a:solidFill>
              </a:rPr>
              <a:t>C</a:t>
            </a:r>
            <a:r>
              <a:rPr lang="en-US" sz="1900" b="1" dirty="0" smtClean="0">
                <a:solidFill>
                  <a:schemeClr val="tx1"/>
                </a:solidFill>
              </a:rPr>
              <a:t>urricula</a:t>
            </a:r>
            <a:r>
              <a:rPr lang="en-US" sz="1900" b="1" dirty="0">
                <a:solidFill>
                  <a:schemeClr val="tx1"/>
                </a:solidFill>
              </a:rPr>
              <a:t>: </a:t>
            </a:r>
            <a:r>
              <a:rPr lang="en-US" sz="1900" b="1" dirty="0" smtClean="0">
                <a:solidFill>
                  <a:schemeClr val="tx1"/>
                </a:solidFill>
              </a:rPr>
              <a:t>Values and Attitudes</a:t>
            </a:r>
            <a:endParaRPr lang="en-US" sz="19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80" y="689810"/>
            <a:ext cx="8887325" cy="5886191"/>
          </a:xfr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Gain </a:t>
            </a:r>
            <a:r>
              <a:rPr lang="en-US" sz="1800" b="1" dirty="0" smtClean="0">
                <a:solidFill>
                  <a:schemeClr val="tx1"/>
                </a:solidFill>
              </a:rPr>
              <a:t>the </a:t>
            </a:r>
            <a:r>
              <a:rPr lang="en-US" sz="1800" b="1" dirty="0">
                <a:solidFill>
                  <a:schemeClr val="tx1"/>
                </a:solidFill>
              </a:rPr>
              <a:t>confidence and conviction to participate in decision making</a:t>
            </a:r>
            <a:r>
              <a:rPr lang="en-US" sz="1800" dirty="0">
                <a:solidFill>
                  <a:schemeClr val="tx1"/>
                </a:solidFill>
              </a:rPr>
              <a:t> and play an active role as </a:t>
            </a:r>
            <a:r>
              <a:rPr lang="en-US" sz="1800" b="1" dirty="0">
                <a:solidFill>
                  <a:schemeClr val="tx1"/>
                </a:solidFill>
              </a:rPr>
              <a:t>effective citizens</a:t>
            </a:r>
            <a:r>
              <a:rPr lang="en-US" sz="1800" dirty="0">
                <a:solidFill>
                  <a:schemeClr val="tx1"/>
                </a:solidFill>
              </a:rPr>
              <a:t> in public life (United </a:t>
            </a:r>
            <a:r>
              <a:rPr lang="en-US" sz="1800" dirty="0" smtClean="0">
                <a:solidFill>
                  <a:schemeClr val="tx1"/>
                </a:solidFill>
              </a:rPr>
              <a:t>Kingdom)</a:t>
            </a:r>
          </a:p>
          <a:p>
            <a:pPr lvl="0"/>
            <a:endParaRPr lang="en-US" sz="1800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Think </a:t>
            </a:r>
            <a:r>
              <a:rPr lang="en-US" sz="1800" b="1" dirty="0">
                <a:solidFill>
                  <a:schemeClr val="tx1"/>
                </a:solidFill>
              </a:rPr>
              <a:t>proactively about economic phenomena</a:t>
            </a:r>
            <a:r>
              <a:rPr lang="en-US" sz="1800" dirty="0">
                <a:solidFill>
                  <a:schemeClr val="tx1"/>
                </a:solidFill>
              </a:rPr>
              <a:t>.  (</a:t>
            </a:r>
            <a:r>
              <a:rPr lang="en-US" sz="1800" dirty="0" smtClean="0">
                <a:solidFill>
                  <a:schemeClr val="tx1"/>
                </a:solidFill>
              </a:rPr>
              <a:t>Luxembourg)</a:t>
            </a:r>
          </a:p>
          <a:p>
            <a:pPr lvl="0"/>
            <a:endParaRPr lang="en-US" sz="1800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Participate </a:t>
            </a:r>
            <a:r>
              <a:rPr lang="en-US" sz="1800" dirty="0">
                <a:solidFill>
                  <a:schemeClr val="tx1"/>
                </a:solidFill>
              </a:rPr>
              <a:t>as </a:t>
            </a:r>
            <a:r>
              <a:rPr lang="en-US" sz="1800" b="1" dirty="0">
                <a:solidFill>
                  <a:schemeClr val="tx1"/>
                </a:solidFill>
              </a:rPr>
              <a:t>informed persons in the discussion of economic issues</a:t>
            </a:r>
            <a:r>
              <a:rPr lang="en-US" sz="1800" dirty="0">
                <a:solidFill>
                  <a:schemeClr val="tx1"/>
                </a:solidFill>
              </a:rPr>
              <a:t> and decision-making (Hong </a:t>
            </a:r>
            <a:r>
              <a:rPr lang="en-US" sz="1800" dirty="0" smtClean="0">
                <a:solidFill>
                  <a:schemeClr val="tx1"/>
                </a:solidFill>
              </a:rPr>
              <a:t>Kong)</a:t>
            </a:r>
          </a:p>
          <a:p>
            <a:pPr lvl="0"/>
            <a:endParaRPr lang="en-US" sz="1800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</a:rPr>
              <a:t>Strengthen </a:t>
            </a:r>
            <a:r>
              <a:rPr lang="en-US" sz="1800" b="1" dirty="0">
                <a:solidFill>
                  <a:schemeClr val="tx1"/>
                </a:solidFill>
              </a:rPr>
              <a:t>understanding and fair judgment </a:t>
            </a:r>
            <a:r>
              <a:rPr lang="en-US" sz="1800" dirty="0">
                <a:solidFill>
                  <a:schemeClr val="tx1"/>
                </a:solidFill>
              </a:rPr>
              <a:t>on issues surrounding politics, economy, and international relations (</a:t>
            </a:r>
            <a:r>
              <a:rPr lang="en-US" sz="1800" dirty="0" smtClean="0">
                <a:solidFill>
                  <a:schemeClr val="tx1"/>
                </a:solidFill>
              </a:rPr>
              <a:t>Japan)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</a:rPr>
              <a:t>Understand </a:t>
            </a:r>
            <a:r>
              <a:rPr lang="en-US" sz="1800" b="1" dirty="0">
                <a:solidFill>
                  <a:schemeClr val="tx1"/>
                </a:solidFill>
              </a:rPr>
              <a:t>the perspectives of a range of different stakeholders</a:t>
            </a:r>
            <a:r>
              <a:rPr lang="en-US" sz="1800" dirty="0">
                <a:solidFill>
                  <a:schemeClr val="tx1"/>
                </a:solidFill>
              </a:rPr>
              <a:t> in relation to economic activity (</a:t>
            </a:r>
            <a:r>
              <a:rPr lang="en-US" sz="1800" dirty="0" smtClean="0">
                <a:solidFill>
                  <a:schemeClr val="tx1"/>
                </a:solidFill>
              </a:rPr>
              <a:t>India)</a:t>
            </a:r>
          </a:p>
          <a:p>
            <a:pPr lvl="0"/>
            <a:endParaRPr lang="en-US" sz="1800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Apply </a:t>
            </a:r>
            <a:r>
              <a:rPr lang="en-US" sz="1800" dirty="0">
                <a:solidFill>
                  <a:schemeClr val="tx1"/>
                </a:solidFill>
              </a:rPr>
              <a:t>theoretical knowledge successfully to the current economic situation, and</a:t>
            </a:r>
            <a:r>
              <a:rPr lang="en-US" sz="1800" b="1" dirty="0">
                <a:solidFill>
                  <a:schemeClr val="tx1"/>
                </a:solidFill>
              </a:rPr>
              <a:t> not fall for  superficial judgment</a:t>
            </a:r>
            <a:r>
              <a:rPr lang="en-US" sz="1800" dirty="0">
                <a:solidFill>
                  <a:schemeClr val="tx1"/>
                </a:solidFill>
              </a:rPr>
              <a:t> but have the ability to analyze the situation correctly </a:t>
            </a:r>
            <a:r>
              <a:rPr lang="en-US" sz="1800" dirty="0" smtClean="0">
                <a:solidFill>
                  <a:schemeClr val="tx1"/>
                </a:solidFill>
              </a:rPr>
              <a:t>(</a:t>
            </a:r>
            <a:r>
              <a:rPr lang="en-US" sz="1800" dirty="0">
                <a:solidFill>
                  <a:schemeClr val="tx1"/>
                </a:solidFill>
              </a:rPr>
              <a:t>Czech </a:t>
            </a:r>
            <a:r>
              <a:rPr lang="en-US" sz="1800" dirty="0" smtClean="0">
                <a:solidFill>
                  <a:schemeClr val="tx1"/>
                </a:solidFill>
              </a:rPr>
              <a:t>Republic)</a:t>
            </a:r>
          </a:p>
          <a:p>
            <a:pPr lvl="0"/>
            <a:endParaRPr lang="en-US" sz="1600" dirty="0" smtClean="0">
              <a:solidFill>
                <a:schemeClr val="tx1"/>
              </a:solidFill>
            </a:endParaRPr>
          </a:p>
          <a:p>
            <a:pPr lvl="0"/>
            <a:endParaRPr lang="en-US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6E30-3F7E-4FC1-B052-AE6F57A5286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4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BG Slide">
  <a:themeElements>
    <a:clrScheme name="Benutzerdefiniert 53">
      <a:dk1>
        <a:sysClr val="windowText" lastClr="000000"/>
      </a:dk1>
      <a:lt1>
        <a:sysClr val="window" lastClr="FFFFFF"/>
      </a:lt1>
      <a:dk2>
        <a:srgbClr val="002345"/>
      </a:dk2>
      <a:lt2>
        <a:srgbClr val="FFFFFF"/>
      </a:lt2>
      <a:accent1>
        <a:srgbClr val="002345"/>
      </a:accent1>
      <a:accent2>
        <a:srgbClr val="00ADE4"/>
      </a:accent2>
      <a:accent3>
        <a:srgbClr val="FF6600"/>
      </a:accent3>
      <a:accent4>
        <a:srgbClr val="31859C"/>
      </a:accent4>
      <a:accent5>
        <a:srgbClr val="660066"/>
      </a:accent5>
      <a:accent6>
        <a:srgbClr val="BEDA00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2911</TotalTime>
  <Words>2036</Words>
  <Application>Microsoft Office PowerPoint</Application>
  <PresentationFormat>On-screen Show (4:3)</PresentationFormat>
  <Paragraphs>296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WBG Slide</vt:lpstr>
      <vt:lpstr>Overview of International Budget Literacy Practices: Key Findings and Lessons Learned </vt:lpstr>
      <vt:lpstr>Agenda</vt:lpstr>
      <vt:lpstr>Definition, Methodology and Scope</vt:lpstr>
      <vt:lpstr>BL in school-based initiatives: Why?  </vt:lpstr>
      <vt:lpstr>BL in school-based initiatives: Why? (continued) </vt:lpstr>
      <vt:lpstr>BL in school-based initiatives: How? </vt:lpstr>
      <vt:lpstr> BL Learning Outcomes In School Curricula: Knowledge </vt:lpstr>
      <vt:lpstr> BL Learning Outcomes In School Curricula: Competencies </vt:lpstr>
      <vt:lpstr> BL Learning Outcomes In School Curricula: Values and Attitudes</vt:lpstr>
      <vt:lpstr>BL: Subjects </vt:lpstr>
      <vt:lpstr>  BL: Themes and Topics</vt:lpstr>
      <vt:lpstr>BL: Pedagogical Approaches and Activities </vt:lpstr>
      <vt:lpstr>BL Assessment Methods</vt:lpstr>
      <vt:lpstr>  BL: Out-Of-Classroom Initiatives </vt:lpstr>
      <vt:lpstr>  Lessons Learned</vt:lpstr>
      <vt:lpstr>Useful Resources</vt:lpstr>
    </vt:vector>
  </TitlesOfParts>
  <Company>Rivia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>*</dc:creator>
  <dc:description>Presentation Template;_x000d_
Version 001;_x000d_
2012-11-16;</dc:description>
  <cp:lastModifiedBy>Harika Masud</cp:lastModifiedBy>
  <cp:revision>542</cp:revision>
  <cp:lastPrinted>2014-11-10T23:09:56Z</cp:lastPrinted>
  <dcterms:created xsi:type="dcterms:W3CDTF">2012-11-07T14:44:50Z</dcterms:created>
  <dcterms:modified xsi:type="dcterms:W3CDTF">2015-09-14T11:04:20Z</dcterms:modified>
</cp:coreProperties>
</file>