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18"/>
  </p:notesMasterIdLst>
  <p:sldIdLst>
    <p:sldId id="308" r:id="rId2"/>
    <p:sldId id="359" r:id="rId3"/>
    <p:sldId id="380" r:id="rId4"/>
    <p:sldId id="379" r:id="rId5"/>
    <p:sldId id="378" r:id="rId6"/>
    <p:sldId id="384" r:id="rId7"/>
    <p:sldId id="369" r:id="rId8"/>
    <p:sldId id="386" r:id="rId9"/>
    <p:sldId id="388" r:id="rId10"/>
    <p:sldId id="390" r:id="rId11"/>
    <p:sldId id="392" r:id="rId12"/>
    <p:sldId id="373" r:id="rId13"/>
    <p:sldId id="395" r:id="rId14"/>
    <p:sldId id="374" r:id="rId15"/>
    <p:sldId id="375" r:id="rId16"/>
    <p:sldId id="376" r:id="rId17"/>
  </p:sldIdLst>
  <p:sldSz cx="9144000" cy="6858000" type="screen4x3"/>
  <p:notesSz cx="7010400" cy="9296400"/>
  <p:defaultTextStyle>
    <a:defPPr rtl="0">
      <a:defRPr lang="ru-RU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799">
          <p15:clr>
            <a:srgbClr val="A4A3A4"/>
          </p15:clr>
        </p15:guide>
        <p15:guide id="2" orient="horz" pos="2251">
          <p15:clr>
            <a:srgbClr val="A4A3A4"/>
          </p15:clr>
        </p15:guide>
        <p15:guide id="3" orient="horz" pos="3793">
          <p15:clr>
            <a:srgbClr val="A4A3A4"/>
          </p15:clr>
        </p15:guide>
        <p15:guide id="4" orient="horz" pos="164">
          <p15:clr>
            <a:srgbClr val="A4A3A4"/>
          </p15:clr>
        </p15:guide>
        <p15:guide id="5" orient="horz" pos="527">
          <p15:clr>
            <a:srgbClr val="A4A3A4"/>
          </p15:clr>
        </p15:guide>
        <p15:guide id="6" orient="horz" pos="2341">
          <p15:clr>
            <a:srgbClr val="A4A3A4"/>
          </p15:clr>
        </p15:guide>
        <p15:guide id="7" orient="horz" pos="1525">
          <p15:clr>
            <a:srgbClr val="A4A3A4"/>
          </p15:clr>
        </p15:guide>
        <p15:guide id="8" orient="horz" pos="2931">
          <p15:clr>
            <a:srgbClr val="A4A3A4"/>
          </p15:clr>
        </p15:guide>
        <p15:guide id="9" orient="horz" pos="3929">
          <p15:clr>
            <a:srgbClr val="A4A3A4"/>
          </p15:clr>
        </p15:guide>
        <p15:guide id="10" pos="204">
          <p15:clr>
            <a:srgbClr val="A4A3A4"/>
          </p15:clr>
        </p15:guide>
        <p15:guide id="11" pos="5556">
          <p15:clr>
            <a:srgbClr val="A4A3A4"/>
          </p15:clr>
        </p15:guide>
        <p15:guide id="12" pos="2835">
          <p15:clr>
            <a:srgbClr val="A4A3A4"/>
          </p15:clr>
        </p15:guide>
        <p15:guide id="13" pos="292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 showAnimation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5BBB"/>
    <a:srgbClr val="009FDA"/>
    <a:srgbClr val="007BFF"/>
    <a:srgbClr val="A5A5A5"/>
    <a:srgbClr val="BEDA00"/>
    <a:srgbClr val="28009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5BE263C-DBD7-4A20-BB59-AAB30ACAA65A}" styleName="Mittlere Formatvorlage 3 - Akz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7299" autoAdjust="0"/>
  </p:normalViewPr>
  <p:slideViewPr>
    <p:cSldViewPr snapToGrid="0">
      <p:cViewPr varScale="1">
        <p:scale>
          <a:sx n="79" d="100"/>
          <a:sy n="79" d="100"/>
        </p:scale>
        <p:origin x="108" y="576"/>
      </p:cViewPr>
      <p:guideLst>
        <p:guide orient="horz" pos="799"/>
        <p:guide orient="horz" pos="2251"/>
        <p:guide orient="horz" pos="3793"/>
        <p:guide orient="horz" pos="164"/>
        <p:guide orient="horz" pos="527"/>
        <p:guide orient="horz" pos="2341"/>
        <p:guide orient="horz" pos="1525"/>
        <p:guide orient="horz" pos="2931"/>
        <p:guide orient="horz" pos="3929"/>
        <p:guide pos="204"/>
        <p:guide pos="5556"/>
        <p:guide pos="2835"/>
        <p:guide pos="2925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 rtl="0">
              <a:defRPr sz="1200"/>
            </a:lvl1pPr>
          </a:lstStyle>
          <a:p>
            <a:pPr rtl="0"/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 rtl="0">
              <a:defRPr sz="1200"/>
            </a:lvl1pPr>
          </a:lstStyle>
          <a:p>
            <a:pPr rtl="0"/>
            <a:r>
              <a:rPr lang="de-DE" smtClean="0"/>
              <a:t>10.09.2015</a:t>
            </a:r>
            <a:endParaRPr lang="de-DE" dirty="0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pPr rtl="0"/>
            <a:endParaRPr lang="de-DE" dirty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 rtl="0"/>
            <a:r>
              <a:rPr lang="ru-RU"/>
              <a:t>Textmasterformat bearbeiten</a:t>
            </a:r>
          </a:p>
          <a:p>
            <a:pPr lvl="1" rtl="0"/>
            <a:r>
              <a:rPr lang="ru-RU"/>
              <a:t>Zweite Ebene</a:t>
            </a:r>
          </a:p>
          <a:p>
            <a:pPr lvl="2" rtl="0"/>
            <a:r>
              <a:rPr lang="ru-RU"/>
              <a:t>Dritte Ebene</a:t>
            </a:r>
          </a:p>
          <a:p>
            <a:pPr lvl="3" rtl="0"/>
            <a:r>
              <a:rPr lang="ru-RU"/>
              <a:t>Vierte Ebene</a:t>
            </a:r>
          </a:p>
          <a:p>
            <a:pPr lvl="4" rtl="0"/>
            <a:r>
              <a:rPr lang="ru-RU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 rtl="0">
              <a:defRPr sz="1200"/>
            </a:lvl1pPr>
          </a:lstStyle>
          <a:p>
            <a:pPr rtl="0"/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 rtl="0">
              <a:defRPr sz="1200"/>
            </a:lvl1pPr>
          </a:lstStyle>
          <a:p>
            <a:pPr rtl="0"/>
            <a:fld id="{942B22FE-F869-4CFE-92A0-938D0E41CCBF}" type="slidenum">
              <a:rPr lang="de-DE" smtClean="0"/>
              <a:pPr rtl="0"/>
              <a:t>‹#›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1508986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942B22FE-F869-4CFE-92A0-938D0E41CCBF}" type="slidenum">
              <a:rPr lang="de-DE" smtClean="0"/>
              <a:pPr rtl="0"/>
              <a:t>12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0070444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ster Title: V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 userDrawn="1"/>
        </p:nvSpPr>
        <p:spPr>
          <a:xfrm>
            <a:off x="0" y="6288504"/>
            <a:ext cx="9144000" cy="478055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dirty="0"/>
          </a:p>
        </p:txBody>
      </p:sp>
      <p:pic>
        <p:nvPicPr>
          <p:cNvPr id="5" name="Picture 2" descr="I:\_GregW\1322550 WBGIS - ITS Sub Branding\WBGIS_ITS-PPT_footer-06.jpg"/>
          <p:cNvPicPr>
            <a:picLocks noChangeAspect="1" noChangeArrowheads="1"/>
          </p:cNvPicPr>
          <p:nvPr userDrawn="1"/>
        </p:nvPicPr>
        <p:blipFill>
          <a:blip r:embed="rId2"/>
          <a:srcRect b="82105"/>
          <a:stretch>
            <a:fillRect/>
          </a:stretch>
        </p:blipFill>
        <p:spPr bwMode="auto">
          <a:xfrm>
            <a:off x="0" y="1379624"/>
            <a:ext cx="9144000" cy="136358"/>
          </a:xfrm>
          <a:prstGeom prst="rect">
            <a:avLst/>
          </a:prstGeom>
          <a:noFill/>
        </p:spPr>
      </p:pic>
      <p:sp>
        <p:nvSpPr>
          <p:cNvPr id="6" name="Rectangle 2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4219074" y="3980752"/>
            <a:ext cx="4384288" cy="1011238"/>
          </a:xfrm>
        </p:spPr>
        <p:txBody>
          <a:bodyPr bIns="0" rtlCol="0"/>
          <a:lstStyle>
            <a:lvl1pPr algn="l" rtl="0">
              <a:defRPr sz="3500">
                <a:solidFill>
                  <a:schemeClr val="accent2"/>
                </a:solidFill>
                <a:latin typeface="Arial"/>
                <a:cs typeface="Arial"/>
              </a:defRPr>
            </a:lvl1pPr>
          </a:lstStyle>
          <a:p>
            <a:pPr lvl="0" rtl="0"/>
            <a:r>
              <a:rPr lang="ru-RU" noProof="0"/>
              <a:t>Master Title: </a:t>
            </a:r>
            <a:r>
              <a:rPr lang="en-US" noProof="0" dirty="0" smtClean="0"/>
              <a:t/>
            </a:r>
            <a:br>
              <a:rPr lang="en-US" noProof="0" dirty="0" smtClean="0"/>
            </a:br>
            <a:r>
              <a:rPr lang="ru-RU" noProof="0"/>
              <a:t>Version 1</a:t>
            </a:r>
          </a:p>
        </p:txBody>
      </p:sp>
      <p:sp>
        <p:nvSpPr>
          <p:cNvPr id="7" name="Rectangle 3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4588042" y="5153078"/>
            <a:ext cx="4034590" cy="1127405"/>
          </a:xfrm>
          <a:prstGeom prst="rect">
            <a:avLst/>
          </a:prstGeom>
        </p:spPr>
        <p:txBody>
          <a:bodyPr lIns="0" tIns="0" rIns="0" bIns="0" rtlCol="0"/>
          <a:lstStyle>
            <a:lvl1pPr marL="0" indent="0" algn="l" rtl="0">
              <a:buFontTx/>
              <a:buNone/>
              <a:defRPr sz="2000" b="0" baseline="0">
                <a:solidFill>
                  <a:schemeClr val="tx2"/>
                </a:solidFill>
                <a:latin typeface="Arial"/>
                <a:cs typeface="Arial"/>
              </a:defRPr>
            </a:lvl1pPr>
          </a:lstStyle>
          <a:p>
            <a:pPr lvl="0" rtl="0"/>
            <a:r>
              <a:rPr lang="ru-RU" noProof="0"/>
              <a:t>Name of the contributor</a:t>
            </a:r>
          </a:p>
          <a:p>
            <a:pPr lvl="0" rtl="0"/>
            <a:r>
              <a:rPr lang="ru-RU" noProof="0"/>
              <a:t>Name of the event, venue</a:t>
            </a:r>
          </a:p>
          <a:p>
            <a:pPr lvl="0" rtl="0"/>
            <a:r>
              <a:rPr lang="ru-RU" noProof="0"/>
              <a:t>00 Month 2012</a:t>
            </a:r>
          </a:p>
        </p:txBody>
      </p:sp>
      <p:sp>
        <p:nvSpPr>
          <p:cNvPr id="10" name="Rectangle 9"/>
          <p:cNvSpPr/>
          <p:nvPr userDrawn="1"/>
        </p:nvSpPr>
        <p:spPr>
          <a:xfrm>
            <a:off x="0" y="1283371"/>
            <a:ext cx="9144000" cy="91440"/>
          </a:xfrm>
          <a:prstGeom prst="rect">
            <a:avLst/>
          </a:prstGeom>
          <a:solidFill>
            <a:schemeClr val="accent2"/>
          </a:solidFill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dirty="0"/>
          </a:p>
        </p:txBody>
      </p:sp>
      <p:sp>
        <p:nvSpPr>
          <p:cNvPr id="11" name="Rectangle 10"/>
          <p:cNvSpPr/>
          <p:nvPr userDrawn="1"/>
        </p:nvSpPr>
        <p:spPr>
          <a:xfrm>
            <a:off x="0" y="0"/>
            <a:ext cx="9144000" cy="91440"/>
          </a:xfrm>
          <a:prstGeom prst="rect">
            <a:avLst/>
          </a:prstGeom>
          <a:solidFill>
            <a:schemeClr val="accent2"/>
          </a:solidFill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dirty="0"/>
          </a:p>
        </p:txBody>
      </p:sp>
      <p:sp>
        <p:nvSpPr>
          <p:cNvPr id="13" name="Rectangle 12"/>
          <p:cNvSpPr/>
          <p:nvPr userDrawn="1"/>
        </p:nvSpPr>
        <p:spPr>
          <a:xfrm>
            <a:off x="0" y="6766560"/>
            <a:ext cx="9144000" cy="91440"/>
          </a:xfrm>
          <a:prstGeom prst="rect">
            <a:avLst/>
          </a:prstGeom>
          <a:solidFill>
            <a:schemeClr val="accent2"/>
          </a:solidFill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dirty="0"/>
          </a:p>
        </p:txBody>
      </p:sp>
      <p:sp>
        <p:nvSpPr>
          <p:cNvPr id="2" name="Rectangle 1"/>
          <p:cNvSpPr/>
          <p:nvPr userDrawn="1"/>
        </p:nvSpPr>
        <p:spPr>
          <a:xfrm>
            <a:off x="0" y="3858768"/>
            <a:ext cx="4379976" cy="2999232"/>
          </a:xfrm>
          <a:prstGeom prst="rect">
            <a:avLst/>
          </a:prstGeom>
          <a:blipFill dpi="0" rotWithShape="1">
            <a:blip r:embed="rId3">
              <a:alphaModFix amt="30000"/>
            </a:blip>
            <a:srcRect/>
            <a:stretch>
              <a:fillRect/>
            </a:stretch>
          </a:blip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19998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Master Title: V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Bild 12"/>
          <p:cNvPicPr>
            <a:picLocks noChangeAspect="1"/>
          </p:cNvPicPr>
          <p:nvPr userDrawn="1"/>
        </p:nvPicPr>
        <p:blipFill>
          <a:blip r:embed="rId2">
            <a:alphaModFix amt="30000"/>
          </a:blip>
          <a:stretch>
            <a:fillRect/>
          </a:stretch>
        </p:blipFill>
        <p:spPr>
          <a:xfrm>
            <a:off x="3133426" y="1130968"/>
            <a:ext cx="5938818" cy="5938818"/>
          </a:xfrm>
          <a:prstGeom prst="rect">
            <a:avLst/>
          </a:prstGeom>
        </p:spPr>
      </p:pic>
      <p:sp>
        <p:nvSpPr>
          <p:cNvPr id="7" name="Rectangle 2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1065177" y="3958989"/>
            <a:ext cx="7538185" cy="1011238"/>
          </a:xfrm>
        </p:spPr>
        <p:txBody>
          <a:bodyPr bIns="0" rtlCol="0"/>
          <a:lstStyle>
            <a:lvl1pPr algn="l" rtl="0">
              <a:defRPr sz="350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lvl="0" rtl="0"/>
            <a:r>
              <a:rPr lang="ru-RU" noProof="0"/>
              <a:t>Master Title: Version 2</a:t>
            </a:r>
          </a:p>
        </p:txBody>
      </p:sp>
      <p:sp>
        <p:nvSpPr>
          <p:cNvPr id="8" name="Rectangle 3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1065327" y="5131316"/>
            <a:ext cx="7539711" cy="647700"/>
          </a:xfrm>
          <a:prstGeom prst="rect">
            <a:avLst/>
          </a:prstGeom>
        </p:spPr>
        <p:txBody>
          <a:bodyPr lIns="0" tIns="0" rIns="0" bIns="0" rtlCol="0"/>
          <a:lstStyle>
            <a:lvl1pPr marL="0" indent="0" algn="l" rtl="0">
              <a:buFontTx/>
              <a:buNone/>
              <a:defRPr sz="2000" b="0" baseline="0">
                <a:solidFill>
                  <a:schemeClr val="accent2"/>
                </a:solidFill>
                <a:latin typeface="Arial"/>
                <a:cs typeface="Arial"/>
              </a:defRPr>
            </a:lvl1pPr>
          </a:lstStyle>
          <a:p>
            <a:pPr lvl="0" rtl="0"/>
            <a:r>
              <a:rPr lang="ru-RU" noProof="0"/>
              <a:t>Name of the contributor</a:t>
            </a:r>
          </a:p>
          <a:p>
            <a:pPr lvl="0" rtl="0"/>
            <a:r>
              <a:rPr lang="ru-RU" noProof="0"/>
              <a:t>Name of the event, venue, 00 Month 2012</a:t>
            </a:r>
          </a:p>
        </p:txBody>
      </p:sp>
    </p:spTree>
    <p:extLst>
      <p:ext uri="{BB962C8B-B14F-4D97-AF65-F5344CB8AC3E}">
        <p14:creationId xmlns:p14="http://schemas.microsoft.com/office/powerpoint/2010/main" val="37522704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0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>
            <a:lvl1pPr algn="l" rtl="0">
              <a:defRPr/>
            </a:lvl1pPr>
          </a:lstStyle>
          <a:p>
            <a:pPr rtl="0"/>
            <a:r>
              <a:rPr lang="ru-RU" noProof="0"/>
              <a:t>Titlemaster</a:t>
            </a:r>
            <a:endParaRPr lang="en-US" noProof="0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 rtlCol="0"/>
          <a:lstStyle/>
          <a:p>
            <a:pPr rtl="0">
              <a:defRPr/>
            </a:pPr>
            <a:r>
              <a:rPr lang="ru-RU" dirty="0"/>
              <a:t>Governance</a:t>
            </a:r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pPr rtl="0">
              <a:defRPr/>
            </a:pPr>
            <a:fld id="{EF62D93A-3BA0-8848-BFA3-D7046C1B555D}" type="slidenum">
              <a:rPr lang="en-US" smtClean="0"/>
              <a:pPr rtl="0">
                <a:defRPr/>
              </a:pPr>
              <a:t>‹#›</a:t>
            </a:fld>
            <a:endParaRPr lang="en-US" dirty="0"/>
          </a:p>
        </p:txBody>
      </p:sp>
      <p:sp>
        <p:nvSpPr>
          <p:cNvPr id="6" name="Inhaltsplatzhalter 5"/>
          <p:cNvSpPr>
            <a:spLocks noGrp="1"/>
          </p:cNvSpPr>
          <p:nvPr>
            <p:ph sz="quarter" idx="12" hasCustomPrompt="1"/>
          </p:nvPr>
        </p:nvSpPr>
        <p:spPr/>
        <p:txBody>
          <a:bodyPr rtlCol="0"/>
          <a:lstStyle>
            <a:lvl3pPr marL="361950" indent="-361950" algn="l" rtl="0">
              <a:buFont typeface="Arial" panose="020B0604020202020204" pitchFamily="34" charset="0"/>
              <a:buChar char="•"/>
              <a:defRPr/>
            </a:lvl3pPr>
          </a:lstStyle>
          <a:p>
            <a:pPr lvl="0" rtl="0"/>
            <a:r>
              <a:rPr lang="ru-RU" noProof="0"/>
              <a:t>Textmaster</a:t>
            </a:r>
            <a:endParaRPr lang="en-US" noProof="0" dirty="0" smtClean="0"/>
          </a:p>
          <a:p>
            <a:pPr lvl="1" rtl="0"/>
            <a:r>
              <a:rPr lang="ru-RU" noProof="0"/>
              <a:t>Second Layer</a:t>
            </a:r>
          </a:p>
          <a:p>
            <a:pPr lvl="2" rtl="0"/>
            <a:r>
              <a:rPr lang="ru-RU" noProof="0"/>
              <a:t>Third Layer</a:t>
            </a:r>
          </a:p>
          <a:p>
            <a:pPr lvl="3" rtl="0"/>
            <a:r>
              <a:rPr lang="ru-RU" noProof="0"/>
              <a:t>Fourth Layer</a:t>
            </a:r>
          </a:p>
          <a:p>
            <a:pPr lvl="4" rtl="0"/>
            <a:r>
              <a:rPr lang="ru-RU" noProof="0"/>
              <a:t>Fifth Layer</a:t>
            </a:r>
          </a:p>
          <a:p>
            <a:pPr lvl="5" rtl="0"/>
            <a:r>
              <a:rPr lang="ru-RU" noProof="0"/>
              <a:t>6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6866143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0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>
            <a:lvl1pPr algn="l" rtl="0">
              <a:defRPr/>
            </a:lvl1pPr>
          </a:lstStyle>
          <a:p>
            <a:pPr rtl="0"/>
            <a:r>
              <a:rPr lang="ru-RU" noProof="0"/>
              <a:t>Titlemaster</a:t>
            </a:r>
            <a:endParaRPr lang="en-US" noProof="0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 rtlCol="0"/>
          <a:lstStyle/>
          <a:p>
            <a:pPr rtl="0">
              <a:defRPr/>
            </a:pPr>
            <a:r>
              <a:rPr lang="ru-RU" dirty="0"/>
              <a:t>Governance</a:t>
            </a:r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pPr rtl="0">
              <a:defRPr/>
            </a:pPr>
            <a:fld id="{EF62D93A-3BA0-8848-BFA3-D7046C1B555D}" type="slidenum">
              <a:rPr lang="en-US" smtClean="0"/>
              <a:pPr rtl="0">
                <a:defRPr/>
              </a:pPr>
              <a:t>‹#›</a:t>
            </a:fld>
            <a:endParaRPr lang="en-US" dirty="0"/>
          </a:p>
        </p:txBody>
      </p:sp>
      <p:sp>
        <p:nvSpPr>
          <p:cNvPr id="6" name="Inhaltsplatzhalter 5"/>
          <p:cNvSpPr>
            <a:spLocks noGrp="1"/>
          </p:cNvSpPr>
          <p:nvPr>
            <p:ph sz="quarter" idx="12" hasCustomPrompt="1"/>
          </p:nvPr>
        </p:nvSpPr>
        <p:spPr>
          <a:xfrm>
            <a:off x="323850" y="3716338"/>
            <a:ext cx="8496300" cy="2305050"/>
          </a:xfrm>
        </p:spPr>
        <p:txBody>
          <a:bodyPr rtlCol="0" anchor="ctr" anchorCtr="1"/>
          <a:lstStyle>
            <a:lvl1pPr algn="ctr" rtl="0">
              <a:buFontTx/>
              <a:buNone/>
              <a:defRPr sz="2500">
                <a:solidFill>
                  <a:schemeClr val="accent1"/>
                </a:solidFill>
              </a:defRPr>
            </a:lvl1pPr>
            <a:lvl2pPr algn="ctr" rtl="0">
              <a:buFontTx/>
              <a:buNone/>
              <a:defRPr sz="2500">
                <a:solidFill>
                  <a:schemeClr val="accent1"/>
                </a:solidFill>
              </a:defRPr>
            </a:lvl2pPr>
            <a:lvl3pPr marL="0" indent="0" algn="ctr" rtl="0">
              <a:buFontTx/>
              <a:buNone/>
              <a:defRPr sz="2500">
                <a:solidFill>
                  <a:schemeClr val="accent1"/>
                </a:solidFill>
              </a:defRPr>
            </a:lvl3pPr>
            <a:lvl4pPr marL="0" indent="0" algn="ctr" rtl="0">
              <a:buFontTx/>
              <a:buNone/>
              <a:defRPr sz="2500">
                <a:solidFill>
                  <a:schemeClr val="accent1"/>
                </a:solidFill>
              </a:defRPr>
            </a:lvl4pPr>
            <a:lvl5pPr marL="0" indent="0" algn="ctr" rtl="0">
              <a:buFontTx/>
              <a:buNone/>
              <a:defRPr sz="2500">
                <a:solidFill>
                  <a:schemeClr val="accent1"/>
                </a:solidFill>
              </a:defRPr>
            </a:lvl5pPr>
          </a:lstStyle>
          <a:p>
            <a:pPr lvl="0" rtl="0"/>
            <a:r>
              <a:rPr lang="ru-RU" noProof="0"/>
              <a:t>Textmaster</a:t>
            </a:r>
            <a:endParaRPr lang="en-US" noProof="0" dirty="0"/>
          </a:p>
        </p:txBody>
      </p:sp>
      <p:sp>
        <p:nvSpPr>
          <p:cNvPr id="7" name="Bildplatzhalter 6"/>
          <p:cNvSpPr>
            <a:spLocks noGrp="1"/>
          </p:cNvSpPr>
          <p:nvPr>
            <p:ph type="pic" sz="quarter" idx="13" hasCustomPrompt="1"/>
          </p:nvPr>
        </p:nvSpPr>
        <p:spPr>
          <a:xfrm>
            <a:off x="323850" y="1268413"/>
            <a:ext cx="8496300" cy="2305050"/>
          </a:xfrm>
        </p:spPr>
        <p:txBody>
          <a:bodyPr rtlCol="0"/>
          <a:lstStyle/>
          <a:p>
            <a:pPr rtl="0"/>
            <a:r>
              <a:rPr lang="ru-RU" noProof="0" dirty="0"/>
              <a:t>Images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0896247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0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>
            <a:lvl1pPr algn="l" rtl="0">
              <a:defRPr/>
            </a:lvl1pPr>
          </a:lstStyle>
          <a:p>
            <a:pPr rtl="0"/>
            <a:r>
              <a:rPr lang="ru-RU" noProof="0"/>
              <a:t>Titlemaster</a:t>
            </a:r>
            <a:endParaRPr lang="en-US" noProof="0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 rtlCol="0"/>
          <a:lstStyle/>
          <a:p>
            <a:pPr rtl="0">
              <a:defRPr/>
            </a:pPr>
            <a:r>
              <a:rPr lang="ru-RU" dirty="0"/>
              <a:t>Governance</a:t>
            </a:r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pPr rtl="0">
              <a:defRPr/>
            </a:pPr>
            <a:fld id="{EF62D93A-3BA0-8848-BFA3-D7046C1B555D}" type="slidenum">
              <a:rPr lang="en-US" smtClean="0"/>
              <a:pPr rtl="0">
                <a:defRPr/>
              </a:pPr>
              <a:t>‹#›</a:t>
            </a:fld>
            <a:endParaRPr lang="en-US" dirty="0"/>
          </a:p>
        </p:txBody>
      </p:sp>
      <p:sp>
        <p:nvSpPr>
          <p:cNvPr id="6" name="Inhaltsplatzhalter 5"/>
          <p:cNvSpPr>
            <a:spLocks noGrp="1"/>
          </p:cNvSpPr>
          <p:nvPr>
            <p:ph sz="quarter" idx="12" hasCustomPrompt="1"/>
          </p:nvPr>
        </p:nvSpPr>
        <p:spPr>
          <a:xfrm>
            <a:off x="323851" y="1268413"/>
            <a:ext cx="4176712" cy="4752975"/>
          </a:xfrm>
        </p:spPr>
        <p:txBody>
          <a:bodyPr rtlCol="0"/>
          <a:lstStyle>
            <a:lvl1pPr algn="l" rtl="0">
              <a:buFontTx/>
              <a:buNone/>
              <a:defRPr sz="2500">
                <a:solidFill>
                  <a:schemeClr val="accent1"/>
                </a:solidFill>
              </a:defRPr>
            </a:lvl1pPr>
            <a:lvl2pPr algn="ctr" rtl="0">
              <a:buFontTx/>
              <a:buNone/>
              <a:defRPr sz="2500">
                <a:solidFill>
                  <a:schemeClr val="accent1"/>
                </a:solidFill>
              </a:defRPr>
            </a:lvl2pPr>
            <a:lvl3pPr marL="0" indent="0" algn="ctr" rtl="0">
              <a:buFontTx/>
              <a:buNone/>
              <a:defRPr sz="2500">
                <a:solidFill>
                  <a:schemeClr val="accent1"/>
                </a:solidFill>
              </a:defRPr>
            </a:lvl3pPr>
            <a:lvl4pPr marL="0" indent="0" algn="ctr" rtl="0">
              <a:buFontTx/>
              <a:buNone/>
              <a:defRPr sz="2500">
                <a:solidFill>
                  <a:schemeClr val="accent1"/>
                </a:solidFill>
              </a:defRPr>
            </a:lvl4pPr>
            <a:lvl5pPr marL="0" indent="0" algn="ctr" rtl="0">
              <a:buFontTx/>
              <a:buNone/>
              <a:defRPr sz="2500">
                <a:solidFill>
                  <a:schemeClr val="accent1"/>
                </a:solidFill>
              </a:defRPr>
            </a:lvl5pPr>
          </a:lstStyle>
          <a:p>
            <a:pPr lvl="0" rtl="0"/>
            <a:r>
              <a:rPr lang="ru-RU" noProof="0"/>
              <a:t>Textmaster</a:t>
            </a:r>
            <a:endParaRPr lang="en-US" noProof="0" dirty="0"/>
          </a:p>
        </p:txBody>
      </p:sp>
      <p:sp>
        <p:nvSpPr>
          <p:cNvPr id="7" name="Bildplatzhalter 6"/>
          <p:cNvSpPr>
            <a:spLocks noGrp="1"/>
          </p:cNvSpPr>
          <p:nvPr>
            <p:ph type="pic" sz="quarter" idx="13" hasCustomPrompt="1"/>
          </p:nvPr>
        </p:nvSpPr>
        <p:spPr>
          <a:xfrm>
            <a:off x="4643438" y="1268413"/>
            <a:ext cx="4176712" cy="4752975"/>
          </a:xfrm>
        </p:spPr>
        <p:txBody>
          <a:bodyPr rtlCol="0"/>
          <a:lstStyle/>
          <a:p>
            <a:pPr rtl="0"/>
            <a:r>
              <a:rPr lang="ru-RU" noProof="0" dirty="0"/>
              <a:t>Images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5419232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>
            <a:lvl1pPr algn="l" rtl="0">
              <a:defRPr/>
            </a:lvl1pPr>
          </a:lstStyle>
          <a:p>
            <a:pPr rtl="0"/>
            <a:r>
              <a:rPr lang="ru-RU" noProof="0"/>
              <a:t>Titlemaster</a:t>
            </a:r>
            <a:endParaRPr lang="en-US" noProof="0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 rtlCol="0"/>
          <a:lstStyle/>
          <a:p>
            <a:pPr rtl="0">
              <a:defRPr/>
            </a:pPr>
            <a:r>
              <a:rPr lang="ru-RU" dirty="0"/>
              <a:t>Governance</a:t>
            </a:r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pPr rtl="0">
              <a:defRPr/>
            </a:pPr>
            <a:fld id="{EF62D93A-3BA0-8848-BFA3-D7046C1B555D}" type="slidenum">
              <a:rPr lang="en-US" smtClean="0"/>
              <a:pPr rtl="0"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54799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osing Slide: V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 descr="I:\_GregW\1322550 WBGIS - ITS Sub Branding\WBGIS_ITS-PPT_footer-06.jpg"/>
          <p:cNvPicPr>
            <a:picLocks noChangeAspect="1" noChangeArrowheads="1"/>
          </p:cNvPicPr>
          <p:nvPr userDrawn="1"/>
        </p:nvPicPr>
        <p:blipFill>
          <a:blip r:embed="rId2"/>
          <a:srcRect b="82105"/>
          <a:stretch>
            <a:fillRect/>
          </a:stretch>
        </p:blipFill>
        <p:spPr bwMode="auto">
          <a:xfrm>
            <a:off x="0" y="1379624"/>
            <a:ext cx="9144000" cy="136358"/>
          </a:xfrm>
          <a:prstGeom prst="rect">
            <a:avLst/>
          </a:prstGeom>
          <a:noFill/>
        </p:spPr>
      </p:pic>
      <p:sp>
        <p:nvSpPr>
          <p:cNvPr id="13" name="Rectangle 12"/>
          <p:cNvSpPr/>
          <p:nvPr userDrawn="1"/>
        </p:nvSpPr>
        <p:spPr>
          <a:xfrm>
            <a:off x="0" y="1283371"/>
            <a:ext cx="9144000" cy="91440"/>
          </a:xfrm>
          <a:prstGeom prst="rect">
            <a:avLst/>
          </a:prstGeom>
          <a:solidFill>
            <a:schemeClr val="accent2"/>
          </a:solidFill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dirty="0"/>
          </a:p>
        </p:txBody>
      </p:sp>
      <p:sp>
        <p:nvSpPr>
          <p:cNvPr id="11" name="Rectangle 10"/>
          <p:cNvSpPr/>
          <p:nvPr userDrawn="1"/>
        </p:nvSpPr>
        <p:spPr>
          <a:xfrm>
            <a:off x="0" y="6288504"/>
            <a:ext cx="9144000" cy="478055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dirty="0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4780546" y="2986248"/>
            <a:ext cx="3349461" cy="1011238"/>
          </a:xfrm>
        </p:spPr>
        <p:txBody>
          <a:bodyPr bIns="0" rtlCol="0"/>
          <a:lstStyle>
            <a:lvl1pPr algn="l" rtl="0">
              <a:defRPr sz="3500">
                <a:solidFill>
                  <a:srgbClr val="002345"/>
                </a:solidFill>
                <a:latin typeface="Arial"/>
                <a:cs typeface="Arial"/>
              </a:defRPr>
            </a:lvl1pPr>
          </a:lstStyle>
          <a:p>
            <a:pPr lvl="0" rtl="0"/>
            <a:r>
              <a:rPr lang="ru-RU" noProof="0"/>
              <a:t>Thank you</a:t>
            </a:r>
          </a:p>
        </p:txBody>
      </p:sp>
      <p:sp>
        <p:nvSpPr>
          <p:cNvPr id="6" name="Rectangle 3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4780547" y="4026716"/>
            <a:ext cx="3391154" cy="2089444"/>
          </a:xfrm>
          <a:prstGeom prst="rect">
            <a:avLst/>
          </a:prstGeom>
        </p:spPr>
        <p:txBody>
          <a:bodyPr lIns="0" tIns="0" rIns="0" bIns="0" rtlCol="0" anchor="b"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900" b="0" baseline="0">
                <a:solidFill>
                  <a:srgbClr val="00ADE4"/>
                </a:solidFill>
                <a:latin typeface="Arial"/>
                <a:cs typeface="Arial"/>
              </a:defRPr>
            </a:lvl1pPr>
          </a:lstStyle>
          <a:p>
            <a:pPr lvl="0" rtl="0"/>
            <a:r>
              <a:rPr lang="ru-RU" noProof="0"/>
              <a:t>World Bank Group</a:t>
            </a:r>
          </a:p>
          <a:p>
            <a:pPr lvl="0" rtl="0"/>
            <a:r>
              <a:rPr lang="ru-RU" noProof="0"/>
              <a:t>Address Line 1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noProof="0"/>
              <a:t>Address Line 1</a:t>
            </a:r>
          </a:p>
          <a:p>
            <a:pPr lvl="0" rtl="0"/>
            <a:r>
              <a:rPr lang="ru-RU" noProof="0"/>
              <a:t>City ABC</a:t>
            </a:r>
          </a:p>
          <a:p>
            <a:pPr lvl="0" rtl="0"/>
            <a:r>
              <a:rPr lang="ru-RU" noProof="0"/>
              <a:t>State DEFG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0" y="0"/>
            <a:ext cx="9144000" cy="91440"/>
          </a:xfrm>
          <a:prstGeom prst="rect">
            <a:avLst/>
          </a:prstGeom>
          <a:solidFill>
            <a:schemeClr val="accent2"/>
          </a:solidFill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dirty="0"/>
          </a:p>
        </p:txBody>
      </p:sp>
      <p:sp>
        <p:nvSpPr>
          <p:cNvPr id="9" name="Rectangle 8"/>
          <p:cNvSpPr/>
          <p:nvPr userDrawn="1"/>
        </p:nvSpPr>
        <p:spPr>
          <a:xfrm>
            <a:off x="0" y="6766560"/>
            <a:ext cx="9144000" cy="91440"/>
          </a:xfrm>
          <a:prstGeom prst="rect">
            <a:avLst/>
          </a:prstGeom>
          <a:solidFill>
            <a:schemeClr val="accent2"/>
          </a:solidFill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dirty="0"/>
          </a:p>
        </p:txBody>
      </p:sp>
      <p:sp>
        <p:nvSpPr>
          <p:cNvPr id="12" name="Rectangle 11"/>
          <p:cNvSpPr/>
          <p:nvPr userDrawn="1"/>
        </p:nvSpPr>
        <p:spPr>
          <a:xfrm>
            <a:off x="0" y="3858768"/>
            <a:ext cx="4379976" cy="2999232"/>
          </a:xfrm>
          <a:prstGeom prst="rect">
            <a:avLst/>
          </a:prstGeom>
          <a:blipFill dpi="0" rotWithShape="1">
            <a:blip r:embed="rId3">
              <a:alphaModFix amt="30000"/>
            </a:blip>
            <a:srcRect/>
            <a:stretch>
              <a:fillRect/>
            </a:stretch>
          </a:blip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15634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losing Slide: V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hteck 12"/>
          <p:cNvSpPr/>
          <p:nvPr userDrawn="1"/>
        </p:nvSpPr>
        <p:spPr>
          <a:xfrm>
            <a:off x="0" y="1278000"/>
            <a:ext cx="9144000" cy="5580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de-DE" dirty="0"/>
          </a:p>
        </p:txBody>
      </p:sp>
      <p:pic>
        <p:nvPicPr>
          <p:cNvPr id="14" name="Bild 13"/>
          <p:cNvPicPr>
            <a:picLocks noChangeAspect="1"/>
          </p:cNvPicPr>
          <p:nvPr userDrawn="1"/>
        </p:nvPicPr>
        <p:blipFill>
          <a:blip r:embed="rId2">
            <a:alphaModFix amt="30000"/>
          </a:blip>
          <a:stretch>
            <a:fillRect/>
          </a:stretch>
        </p:blipFill>
        <p:spPr>
          <a:xfrm>
            <a:off x="3059832" y="1057374"/>
            <a:ext cx="6012412" cy="6012412"/>
          </a:xfrm>
          <a:prstGeom prst="rect">
            <a:avLst/>
          </a:prstGeom>
        </p:spPr>
      </p:pic>
      <p:sp>
        <p:nvSpPr>
          <p:cNvPr id="7" name="Rectangle 2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1152800" y="1272561"/>
            <a:ext cx="7017314" cy="1011238"/>
          </a:xfrm>
        </p:spPr>
        <p:txBody>
          <a:bodyPr bIns="0" rtlCol="0"/>
          <a:lstStyle>
            <a:lvl1pPr algn="l" rtl="0">
              <a:defRPr sz="350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lvl="0" rtl="0"/>
            <a:r>
              <a:rPr lang="ru-RU" noProof="0"/>
              <a:t>Thank you</a:t>
            </a:r>
          </a:p>
        </p:txBody>
      </p:sp>
      <p:sp>
        <p:nvSpPr>
          <p:cNvPr id="8" name="Rectangle 3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1152968" y="4026716"/>
            <a:ext cx="7018734" cy="2089444"/>
          </a:xfrm>
          <a:prstGeom prst="rect">
            <a:avLst/>
          </a:prstGeom>
        </p:spPr>
        <p:txBody>
          <a:bodyPr lIns="0" tIns="0" rIns="0" bIns="0" rtlCol="0" anchor="b"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900" b="0" baseline="0">
                <a:solidFill>
                  <a:schemeClr val="accent2"/>
                </a:solidFill>
                <a:latin typeface="Arial"/>
                <a:cs typeface="Arial"/>
              </a:defRPr>
            </a:lvl1pPr>
          </a:lstStyle>
          <a:p>
            <a:pPr lvl="0" rtl="0"/>
            <a:r>
              <a:rPr lang="ru-RU" noProof="0"/>
              <a:t>World Bank Group</a:t>
            </a:r>
          </a:p>
          <a:p>
            <a:pPr lvl="0" rtl="0"/>
            <a:r>
              <a:rPr lang="ru-RU" noProof="0"/>
              <a:t>Address Line 1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noProof="0"/>
              <a:t>Address Line 1</a:t>
            </a:r>
          </a:p>
          <a:p>
            <a:pPr lvl="0" rtl="0"/>
            <a:r>
              <a:rPr lang="ru-RU" noProof="0"/>
              <a:t>City ABC</a:t>
            </a:r>
          </a:p>
          <a:p>
            <a:pPr lvl="0" rtl="0"/>
            <a:r>
              <a:rPr lang="ru-RU" noProof="0"/>
              <a:t>State DEFG</a:t>
            </a:r>
          </a:p>
        </p:txBody>
      </p:sp>
    </p:spTree>
    <p:extLst>
      <p:ext uri="{BB962C8B-B14F-4D97-AF65-F5344CB8AC3E}">
        <p14:creationId xmlns:p14="http://schemas.microsoft.com/office/powerpoint/2010/main" val="23960738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 rtl="0"/>
            <a:r>
              <a:rPr lang="ru-RU"/>
              <a:t>Click to edit Master text styles</a:t>
            </a:r>
          </a:p>
          <a:p>
            <a:pPr lvl="1" rtl="0"/>
            <a:r>
              <a:rPr lang="ru-RU"/>
              <a:t>Second level</a:t>
            </a:r>
          </a:p>
          <a:p>
            <a:pPr lvl="2" rtl="0"/>
            <a:r>
              <a:rPr lang="ru-RU"/>
              <a:t>Third level</a:t>
            </a:r>
          </a:p>
          <a:p>
            <a:pPr lvl="3" rtl="0"/>
            <a:r>
              <a:rPr lang="ru-RU"/>
              <a:t>Fourth level</a:t>
            </a:r>
          </a:p>
          <a:p>
            <a:pPr lvl="4" rtl="0"/>
            <a:r>
              <a:rPr lang="ru-RU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rtlCol="0"/>
          <a:lstStyle/>
          <a:p>
            <a:pPr rtl="0"/>
            <a:r>
              <a:rPr lang="en-US" dirty="0" smtClean="0"/>
              <a:t>9/10/2015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894E6E30-3F7E-4FC1-B052-AE6F57A52862}" type="slidenum">
              <a:rPr lang="en-US" smtClean="0"/>
              <a:pPr rtl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67562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e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23850" y="260350"/>
            <a:ext cx="8496300" cy="576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0" rIns="0" bIns="18000" numCol="1" rtlCol="0" anchor="b" anchorCtr="0" compatLnSpc="1">
            <a:prstTxWarp prst="textNoShape">
              <a:avLst/>
            </a:prstTxWarp>
          </a:bodyPr>
          <a:lstStyle/>
          <a:p>
            <a:pPr lvl="0" rtl="0"/>
            <a:r>
              <a:rPr lang="ru-RU" noProof="0"/>
              <a:t>This is a headline</a:t>
            </a:r>
            <a:endParaRPr lang="en-US" noProof="0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10063" y="6360101"/>
            <a:ext cx="4558326" cy="2159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36000" rIns="0" bIns="0" numCol="1" rtlCol="0" anchor="t" anchorCtr="0" compatLnSpc="1">
            <a:prstTxWarp prst="textNoShape">
              <a:avLst/>
            </a:prstTxWarp>
          </a:bodyPr>
          <a:lstStyle>
            <a:lvl1pPr algn="l" rtl="0">
              <a:defRPr sz="90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defRPr>
            </a:lvl1pPr>
          </a:lstStyle>
          <a:p>
            <a:pPr rtl="0">
              <a:defRPr/>
            </a:pPr>
            <a:r>
              <a:rPr lang="ru-RU" dirty="0"/>
              <a:t>Governance</a:t>
            </a:r>
            <a:endParaRPr lang="en-US" dirty="0"/>
          </a:p>
        </p:txBody>
      </p:sp>
      <p:sp>
        <p:nvSpPr>
          <p:cNvPr id="1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532118" y="6360102"/>
            <a:ext cx="288032" cy="21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36000" rIns="0" bIns="0" numCol="1" rtlCol="0" anchor="t" anchorCtr="0" compatLnSpc="1">
            <a:prstTxWarp prst="textNoShape">
              <a:avLst/>
            </a:prstTxWarp>
          </a:bodyPr>
          <a:lstStyle>
            <a:lvl1pPr algn="l" rtl="0">
              <a:defRPr sz="90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defRPr>
            </a:lvl1pPr>
          </a:lstStyle>
          <a:p>
            <a:pPr rtl="0">
              <a:defRPr/>
            </a:pPr>
            <a:fld id="{EF62D93A-3BA0-8848-BFA3-D7046C1B555D}" type="slidenum">
              <a:rPr lang="en-US" smtClean="0"/>
              <a:pPr rtl="0">
                <a:defRPr/>
              </a:pPr>
              <a:t>‹#›</a:t>
            </a:fld>
            <a:endParaRPr lang="en-US" dirty="0"/>
          </a:p>
        </p:txBody>
      </p:sp>
      <p:sp>
        <p:nvSpPr>
          <p:cNvPr id="2" name="Textplatzhalter 1"/>
          <p:cNvSpPr>
            <a:spLocks noGrp="1"/>
          </p:cNvSpPr>
          <p:nvPr>
            <p:ph type="body" idx="1"/>
          </p:nvPr>
        </p:nvSpPr>
        <p:spPr>
          <a:xfrm>
            <a:off x="323850" y="1268413"/>
            <a:ext cx="8496300" cy="475297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 rtl="0"/>
            <a:r>
              <a:rPr lang="ru-RU" noProof="0"/>
              <a:t>Textmaster</a:t>
            </a:r>
            <a:endParaRPr lang="en-US" noProof="0" dirty="0" smtClean="0"/>
          </a:p>
          <a:p>
            <a:pPr lvl="1" rtl="0"/>
            <a:r>
              <a:rPr lang="ru-RU" noProof="0"/>
              <a:t>Second Layer</a:t>
            </a:r>
          </a:p>
          <a:p>
            <a:pPr lvl="2" rtl="0"/>
            <a:r>
              <a:rPr lang="ru-RU" noProof="0"/>
              <a:t>Third Layer</a:t>
            </a:r>
          </a:p>
          <a:p>
            <a:pPr lvl="3" rtl="0"/>
            <a:r>
              <a:rPr lang="ru-RU" noProof="0"/>
              <a:t>Fourth Layer</a:t>
            </a:r>
          </a:p>
          <a:p>
            <a:pPr lvl="4" rtl="0"/>
            <a:r>
              <a:rPr lang="ru-RU" noProof="0"/>
              <a:t>Fifth Layer</a:t>
            </a:r>
          </a:p>
          <a:p>
            <a:pPr lvl="5" rtl="0"/>
            <a:r>
              <a:rPr lang="ru-RU" noProof="0"/>
              <a:t>6</a:t>
            </a:r>
            <a:endParaRPr lang="en-US" noProof="0" dirty="0"/>
          </a:p>
        </p:txBody>
      </p:sp>
      <p:pic>
        <p:nvPicPr>
          <p:cNvPr id="11" name="Picture 2" descr="U:\1405265\1405265 WBG Logo\LOGO FILES\Horizontal\WBG_Horizontal_Color\web\WBG_Horizontal-RGB-web.jpg"/>
          <p:cNvPicPr>
            <a:picLocks noChangeAspect="1" noChangeArrowheads="1"/>
          </p:cNvPicPr>
          <p:nvPr userDrawn="1"/>
        </p:nvPicPr>
        <p:blipFill rotWithShape="1"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715"/>
          <a:stretch/>
        </p:blipFill>
        <p:spPr bwMode="auto">
          <a:xfrm>
            <a:off x="323851" y="6302501"/>
            <a:ext cx="1689433" cy="3298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428194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81" r:id="rId2"/>
    <p:sldLayoutId id="2147483656" r:id="rId3"/>
    <p:sldLayoutId id="2147483660" r:id="rId4"/>
    <p:sldLayoutId id="2147483661" r:id="rId5"/>
    <p:sldLayoutId id="2147483659" r:id="rId6"/>
    <p:sldLayoutId id="2147483680" r:id="rId7"/>
    <p:sldLayoutId id="2147483663" r:id="rId8"/>
    <p:sldLayoutId id="2147483682" r:id="rId9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457200" rtl="0" eaLnBrk="1" latinLnBrk="0" hangingPunct="1">
        <a:spcBef>
          <a:spcPct val="0"/>
        </a:spcBef>
        <a:buNone/>
        <a:defRPr sz="3000" kern="1200">
          <a:solidFill>
            <a:schemeClr val="tx2"/>
          </a:solidFill>
          <a:latin typeface="Arial"/>
          <a:ea typeface="+mj-ea"/>
          <a:cs typeface="Arial"/>
        </a:defRPr>
      </a:lvl1pPr>
    </p:titleStyle>
    <p:bodyStyle>
      <a:lvl1pPr marL="0" indent="0" algn="l" defTabSz="457200" rtl="0" eaLnBrk="1" latinLnBrk="0" hangingPunct="1">
        <a:spcBef>
          <a:spcPct val="20000"/>
        </a:spcBef>
        <a:buFont typeface="Arial"/>
        <a:buNone/>
        <a:defRPr sz="30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0" indent="0" algn="l" defTabSz="457200" rtl="0" eaLnBrk="1" latinLnBrk="0" hangingPunct="1">
        <a:spcBef>
          <a:spcPct val="20000"/>
        </a:spcBef>
        <a:buFont typeface="Arial"/>
        <a:buNone/>
        <a:defRPr sz="3000" kern="1200" baseline="0">
          <a:solidFill>
            <a:schemeClr val="accent2"/>
          </a:solidFill>
          <a:latin typeface="+mn-lt"/>
          <a:ea typeface="+mn-ea"/>
          <a:cs typeface="+mn-cs"/>
        </a:defRPr>
      </a:lvl2pPr>
      <a:lvl3pPr marL="361950" indent="-361950" algn="l" defTabSz="4572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500" kern="1200" baseline="0">
          <a:solidFill>
            <a:schemeClr val="accent2"/>
          </a:solidFill>
          <a:latin typeface="+mn-lt"/>
          <a:ea typeface="+mn-ea"/>
          <a:cs typeface="+mn-cs"/>
        </a:defRPr>
      </a:lvl3pPr>
      <a:lvl4pPr marL="715963" indent="-354013" algn="l" defTabSz="457200" rtl="0" eaLnBrk="1" latinLnBrk="0" hangingPunct="1">
        <a:spcBef>
          <a:spcPct val="20000"/>
        </a:spcBef>
        <a:buFont typeface="Arial"/>
        <a:buChar char="–"/>
        <a:defRPr sz="2000" kern="1200" baseline="0">
          <a:solidFill>
            <a:schemeClr val="accent2"/>
          </a:solidFill>
          <a:latin typeface="+mn-lt"/>
          <a:ea typeface="+mn-ea"/>
          <a:cs typeface="+mn-cs"/>
        </a:defRPr>
      </a:lvl4pPr>
      <a:lvl5pPr marL="1077913" indent="-361950" algn="l" defTabSz="457200" rtl="0" eaLnBrk="1" latinLnBrk="0" hangingPunct="1">
        <a:spcBef>
          <a:spcPct val="20000"/>
        </a:spcBef>
        <a:buFont typeface="Arial" pitchFamily="34" charset="0"/>
        <a:buChar char="–"/>
        <a:defRPr sz="2000" kern="1200" baseline="0">
          <a:solidFill>
            <a:schemeClr val="accent2"/>
          </a:solidFill>
          <a:latin typeface="+mn-lt"/>
          <a:ea typeface="+mn-ea"/>
          <a:cs typeface="+mn-cs"/>
        </a:defRPr>
      </a:lvl5pPr>
      <a:lvl6pPr marL="1431925" indent="-354013" algn="l" defTabSz="4572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accent2"/>
          </a:solidFill>
          <a:latin typeface="+mn-lt"/>
          <a:ea typeface="+mn-ea"/>
          <a:cs typeface="+mn-cs"/>
        </a:defRPr>
      </a:lvl6pPr>
      <a:lvl7pPr marL="0" indent="0" algn="l" defTabSz="457200" rtl="0" eaLnBrk="1" latinLnBrk="0" hangingPunct="1">
        <a:spcBef>
          <a:spcPct val="20000"/>
        </a:spcBef>
        <a:buFont typeface="Arial"/>
        <a:buNone/>
        <a:defRPr sz="2000" kern="1200">
          <a:solidFill>
            <a:schemeClr val="accent2"/>
          </a:solidFill>
          <a:latin typeface="+mn-lt"/>
          <a:ea typeface="+mn-ea"/>
          <a:cs typeface="+mn-cs"/>
        </a:defRPr>
      </a:lvl7pPr>
      <a:lvl8pPr marL="0" indent="0" algn="l" defTabSz="457200" rtl="0" eaLnBrk="1" latinLnBrk="0" hangingPunct="1">
        <a:spcBef>
          <a:spcPct val="20000"/>
        </a:spcBef>
        <a:buFont typeface="Arial"/>
        <a:buNone/>
        <a:defRPr sz="2000" kern="1200">
          <a:solidFill>
            <a:schemeClr val="accent2"/>
          </a:solidFill>
          <a:latin typeface="+mn-lt"/>
          <a:ea typeface="+mn-ea"/>
          <a:cs typeface="+mn-cs"/>
        </a:defRPr>
      </a:lvl8pPr>
      <a:lvl9pPr marL="0" indent="0" algn="l" defTabSz="457200" rtl="0" eaLnBrk="1" latinLnBrk="0" hangingPunct="1">
        <a:spcBef>
          <a:spcPct val="20000"/>
        </a:spcBef>
        <a:buFont typeface="Arial"/>
        <a:buNone/>
        <a:defRPr sz="2000" kern="1200">
          <a:solidFill>
            <a:schemeClr val="accent2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hyperlink" Target="http://portal.sat.gob.gt/culturatributaria/?wpfb_dl=89" TargetMode="External"/><Relationship Id="rId13" Type="http://schemas.openxmlformats.org/officeDocument/2006/relationships/hyperlink" Target="http://www.buergerhaushalt.org/sites/default/files/downloads/Toolkit_Regierung_Wales_Kinder-und_Jugendhaushalte.pdf" TargetMode="External"/><Relationship Id="rId18" Type="http://schemas.openxmlformats.org/officeDocument/2006/relationships/hyperlink" Target="http://www.dgii.gov.do/et/nivelMedio/Paginas/JuegosEducativos.aspx" TargetMode="External"/><Relationship Id="rId3" Type="http://schemas.openxmlformats.org/officeDocument/2006/relationships/hyperlink" Target="file:///C:\Users\wb308476\Downloads\Sofinha%20em%20ingles.pdf" TargetMode="External"/><Relationship Id="rId21" Type="http://schemas.openxmlformats.org/officeDocument/2006/relationships/hyperlink" Target="http://www.pbslearningmedia.org/search/?q=&amp;selected_facets=supplemental_curriculum_hierarchy_nodes:3477&amp;selected_facets=" TargetMode="External"/><Relationship Id="rId7" Type="http://schemas.openxmlformats.org/officeDocument/2006/relationships/hyperlink" Target="http://www.budgetstories.md/bugetul-scolii-2014/" TargetMode="External"/><Relationship Id="rId12" Type="http://schemas.openxmlformats.org/officeDocument/2006/relationships/hyperlink" Target="file:///C:\Users\WB371127\AppData\Local\Microsoft\Windows\Temporary%20Internet%20Files\Content.Outlook\150MMP53\handbook%20for%20schools" TargetMode="External"/><Relationship Id="rId17" Type="http://schemas.openxmlformats.org/officeDocument/2006/relationships/hyperlink" Target="http://www.dgi.gub.uy/wdgi/page?2,educacion2013,dgi--educacion-tributaria--gasto-tributario,O,es,0," TargetMode="External"/><Relationship Id="rId2" Type="http://schemas.openxmlformats.org/officeDocument/2006/relationships/hyperlink" Target="http://teachufr.org/" TargetMode="External"/><Relationship Id="rId16" Type="http://schemas.openxmlformats.org/officeDocument/2006/relationships/hyperlink" Target="file:///C:\Users\WB371127\AppData\Local\Microsoft\Windows\Temporary%20Internet%20Files\Content.Outlook\150MMP53\-%09Economic%20Framework" TargetMode="External"/><Relationship Id="rId20" Type="http://schemas.openxmlformats.org/officeDocument/2006/relationships/hyperlink" Target="http://www.nhk.or.jp/syakai/10min_koumin/?das_id=D0005120357_00000" TargetMode="External"/><Relationship Id="rId1" Type="http://schemas.openxmlformats.org/officeDocument/2006/relationships/slideLayout" Target="../slideLayouts/slideLayout9.xml"/><Relationship Id="rId6" Type="http://schemas.openxmlformats.org/officeDocument/2006/relationships/hyperlink" Target="http://www.ascuoladiopencoesione.it/2013/" TargetMode="External"/><Relationship Id="rId11" Type="http://schemas.openxmlformats.org/officeDocument/2006/relationships/hyperlink" Target="http://www.dekade-thueringen.de/media/public/pdfs/Planspiel_BHH.pdf" TargetMode="External"/><Relationship Id="rId5" Type="http://schemas.openxmlformats.org/officeDocument/2006/relationships/hyperlink" Target="http://pdst.ie/node/2342" TargetMode="External"/><Relationship Id="rId15" Type="http://schemas.openxmlformats.org/officeDocument/2006/relationships/hyperlink" Target="https://www.icivics.org/products/lesson-plans" TargetMode="External"/><Relationship Id="rId10" Type="http://schemas.openxmlformats.org/officeDocument/2006/relationships/hyperlink" Target="http://www.performance-publique.budget.gouv.fr/sites/performance_publique/files/files/flash/cyber-budget/minefi_start.swf" TargetMode="External"/><Relationship Id="rId19" Type="http://schemas.openxmlformats.org/officeDocument/2006/relationships/hyperlink" Target="https://www.surveymonkey.com/s/TaxCitizenship" TargetMode="External"/><Relationship Id="rId4" Type="http://schemas.openxmlformats.org/officeDocument/2006/relationships/hyperlink" Target="http://taxcitizenship.tki.org.nz/Resources/What-s-in-it-for-us" TargetMode="External"/><Relationship Id="rId9" Type="http://schemas.openxmlformats.org/officeDocument/2006/relationships/hyperlink" Target="http://educa.hacienda.go.cr:8080/costarica_prod/index.php/videojuegos.html" TargetMode="External"/><Relationship Id="rId14" Type="http://schemas.openxmlformats.org/officeDocument/2006/relationships/hyperlink" Target="http://cmsnew.pdst.ie/node/4299" TargetMode="External"/><Relationship Id="rId22" Type="http://schemas.openxmlformats.org/officeDocument/2006/relationships/hyperlink" Target="http://webarchive.nationalarchives.gov.uk/+/http:/www.hmrc.gov.uk/education-zone/matters-classroom.htm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itle 22"/>
          <p:cNvSpPr>
            <a:spLocks noGrp="1"/>
          </p:cNvSpPr>
          <p:nvPr>
            <p:ph type="ctrTitle"/>
          </p:nvPr>
        </p:nvSpPr>
        <p:spPr>
          <a:xfrm>
            <a:off x="3938337" y="2405505"/>
            <a:ext cx="4880365" cy="987256"/>
          </a:xfrm>
        </p:spPr>
        <p:txBody>
          <a:bodyPr rtlCol="0"/>
          <a:lstStyle/>
          <a:p>
            <a:pPr rtl="0"/>
            <a:r>
              <a:rPr lang="en-US" sz="2800" b="1" dirty="0" smtClean="0"/>
              <a:t/>
            </a:r>
            <a:br>
              <a:rPr lang="en-US" sz="2800" b="1" dirty="0" smtClean="0"/>
            </a:br>
            <a:r>
              <a:rPr lang="ru-RU" sz="2800" b="1" dirty="0" smtClean="0"/>
              <a:t>Обзор </a:t>
            </a:r>
            <a:r>
              <a:rPr lang="ru-RU" sz="2800" b="1" dirty="0"/>
              <a:t>международной практики по вопросам бюджетной грамотности: </a:t>
            </a:r>
            <a:r>
              <a:rPr lang="ru-RU" sz="2800" b="1" dirty="0" smtClean="0"/>
              <a:t>основные </a:t>
            </a:r>
            <a:r>
              <a:rPr lang="ru-RU" sz="2800" b="1" dirty="0"/>
              <a:t>выводы и извлеченные уроки </a:t>
            </a:r>
            <a:endParaRPr lang="en-US" sz="2800" b="1" dirty="0"/>
          </a:p>
        </p:txBody>
      </p:sp>
      <p:sp>
        <p:nvSpPr>
          <p:cNvPr id="24" name="Subtitle 23"/>
          <p:cNvSpPr>
            <a:spLocks noGrp="1"/>
          </p:cNvSpPr>
          <p:nvPr>
            <p:ph type="subTitle" idx="1"/>
          </p:nvPr>
        </p:nvSpPr>
        <p:spPr>
          <a:xfrm>
            <a:off x="4041274" y="3855687"/>
            <a:ext cx="4034590" cy="1127405"/>
          </a:xfrm>
        </p:spPr>
        <p:txBody>
          <a:bodyPr rtlCol="0"/>
          <a:lstStyle/>
          <a:p>
            <a:pPr rtl="0"/>
            <a:endParaRPr lang="en-US" sz="1800" dirty="0" smtClean="0"/>
          </a:p>
          <a:p>
            <a:pPr rtl="0"/>
            <a:endParaRPr lang="en-US" sz="1800" dirty="0"/>
          </a:p>
          <a:p>
            <a:pPr rtl="0"/>
            <a:r>
              <a:rPr lang="ru-RU" sz="1800" b="1" dirty="0"/>
              <a:t>Харика Масуд</a:t>
            </a:r>
            <a:endParaRPr lang="en-US" b="1" dirty="0"/>
          </a:p>
          <a:p>
            <a:pPr rtl="0"/>
            <a:endParaRPr lang="en-US" sz="1500" dirty="0" smtClean="0"/>
          </a:p>
          <a:p>
            <a:pPr rtl="0"/>
            <a:r>
              <a:rPr lang="ru-RU" sz="1500" dirty="0" smtClean="0"/>
              <a:t>1</a:t>
            </a:r>
            <a:r>
              <a:rPr lang="en-US" sz="1500" dirty="0" smtClean="0"/>
              <a:t>4</a:t>
            </a:r>
            <a:r>
              <a:rPr lang="ru-RU" sz="1500" dirty="0" smtClean="0"/>
              <a:t> </a:t>
            </a:r>
            <a:r>
              <a:rPr lang="ru-RU" sz="1500" dirty="0"/>
              <a:t>сентября 2015 г.</a:t>
            </a:r>
          </a:p>
          <a:p>
            <a:pPr rtl="0"/>
            <a:endParaRPr lang="en-US" dirty="0"/>
          </a:p>
        </p:txBody>
      </p:sp>
      <p:pic>
        <p:nvPicPr>
          <p:cNvPr id="4" name="Picture 3" descr="U:\1405265\1405265 WBG Logo\LOGO FILES\Horizontal\WBG_Horizontal_Color\WBG_Horizontal-RGB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102" y="335840"/>
            <a:ext cx="3615235" cy="7073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949982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850" y="152400"/>
            <a:ext cx="8496300" cy="880533"/>
          </a:xfrm>
        </p:spPr>
        <p:txBody>
          <a:bodyPr rtlCol="0"/>
          <a:lstStyle/>
          <a:p>
            <a:pPr rtl="0"/>
            <a:r>
              <a:rPr lang="ru-RU" sz="2300" b="1" dirty="0">
                <a:solidFill>
                  <a:schemeClr val="tx1"/>
                </a:solidFill>
              </a:rPr>
              <a:t>БГ: Предметы</a:t>
            </a:r>
            <a:r>
              <a:rPr lang="en-US" sz="3200" dirty="0"/>
              <a:t/>
            </a:r>
            <a:br>
              <a:rPr lang="en-US" sz="3200" dirty="0"/>
            </a:b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0441466"/>
              </p:ext>
            </p:extLst>
          </p:nvPr>
        </p:nvGraphicFramePr>
        <p:xfrm>
          <a:off x="323850" y="715311"/>
          <a:ext cx="8496300" cy="5201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96683"/>
                <a:gridCol w="5399617"/>
              </a:tblGrid>
              <a:tr h="370840">
                <a:tc>
                  <a:txBody>
                    <a:bodyPr/>
                    <a:lstStyle/>
                    <a:p>
                      <a:pPr rtl="0"/>
                      <a:r>
                        <a:rPr lang="ru-RU" sz="1600" dirty="0">
                          <a:latin typeface="+mj-lt"/>
                        </a:rPr>
                        <a:t>Предмет</a:t>
                      </a:r>
                      <a:endParaRPr lang="en-US" sz="1600" dirty="0">
                        <a:latin typeface="+mj-lt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ru-RU" sz="1600" dirty="0">
                          <a:latin typeface="+mj-lt"/>
                        </a:rPr>
                        <a:t>Примеры стран </a:t>
                      </a:r>
                      <a:endParaRPr lang="en-US" sz="1600" dirty="0">
                        <a:latin typeface="+mj-lt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rtl="0"/>
                      <a:r>
                        <a:rPr lang="ru-RU" sz="1600" b="1" dirty="0">
                          <a:latin typeface="+mj-lt"/>
                        </a:rPr>
                        <a:t>Экономика</a:t>
                      </a:r>
                      <a:endParaRPr lang="en-US" sz="1600" b="1" dirty="0">
                        <a:latin typeface="+mj-lt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Индия, Австрия, Франция, Соединенные Штаты Америки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rtl="0"/>
                      <a:r>
                        <a:rPr lang="ru-RU" sz="1600" b="1" dirty="0">
                          <a:latin typeface="+mj-lt"/>
                        </a:rPr>
                        <a:t>Обществознание/социальные науки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ru-RU" sz="16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Эстония, Япония, Новая Зеландия и Сингапур</a:t>
                      </a:r>
                      <a:endParaRPr lang="en-US" sz="1600" dirty="0">
                        <a:latin typeface="+mj-lt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rtl="0"/>
                      <a:r>
                        <a:rPr lang="ru-RU" sz="1600" b="1" dirty="0">
                          <a:latin typeface="+mj-lt"/>
                        </a:rPr>
                        <a:t>Математическая грамотность/математика</a:t>
                      </a:r>
                      <a:endParaRPr lang="en-US" sz="1600" b="1" dirty="0">
                        <a:latin typeface="+mj-lt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ru-RU" sz="1600" dirty="0">
                          <a:latin typeface="+mj-lt"/>
                        </a:rPr>
                        <a:t>Канада, Южная Африка, Соединенные Штаты Америки</a:t>
                      </a:r>
                      <a:endParaRPr lang="en-US" sz="1600" dirty="0">
                        <a:latin typeface="+mj-lt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rtl="0"/>
                      <a:r>
                        <a:rPr lang="ru-RU" sz="1600" b="1" dirty="0">
                          <a:latin typeface="+mj-lt"/>
                        </a:rPr>
                        <a:t>Основы государства и права </a:t>
                      </a:r>
                      <a:endParaRPr lang="en-US" sz="1600" b="1" dirty="0">
                        <a:latin typeface="+mj-lt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ru-RU" sz="16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Канада, Великобритания, Польша, Соединенные Штаты Америки</a:t>
                      </a:r>
                      <a:endParaRPr lang="en-US" sz="1600" dirty="0">
                        <a:latin typeface="+mj-lt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rtl="0"/>
                      <a:r>
                        <a:rPr lang="ru-RU" sz="1600" b="1" dirty="0">
                          <a:latin typeface="+mj-lt"/>
                        </a:rPr>
                        <a:t>Предпринимательство</a:t>
                      </a:r>
                      <a:endParaRPr lang="en-US" sz="1600" b="1" dirty="0">
                        <a:latin typeface="+mj-lt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ru-RU" sz="16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Ирландия и Намибия</a:t>
                      </a:r>
                      <a:endParaRPr lang="en-US" sz="1600" dirty="0">
                        <a:latin typeface="+mj-lt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rtl="0"/>
                      <a:r>
                        <a:rPr lang="ru-RU" sz="1600" b="1" dirty="0">
                          <a:latin typeface="+mj-lt"/>
                        </a:rPr>
                        <a:t>История</a:t>
                      </a:r>
                      <a:endParaRPr lang="en-US" sz="1600" b="1" dirty="0">
                        <a:latin typeface="+mj-lt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ru-RU" sz="1600" dirty="0">
                          <a:latin typeface="+mj-lt"/>
                        </a:rPr>
                        <a:t>Соединенные Штаты Америки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rtl="0"/>
                      <a:r>
                        <a:rPr lang="ru-RU" sz="1600" b="1" dirty="0">
                          <a:latin typeface="+mj-lt"/>
                        </a:rPr>
                        <a:t>Политика и управление</a:t>
                      </a:r>
                      <a:endParaRPr lang="en-US" sz="1600" b="1" dirty="0">
                        <a:latin typeface="+mj-lt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ru-RU" sz="1600" dirty="0">
                          <a:latin typeface="+mj-lt"/>
                        </a:rPr>
                        <a:t>Филиппины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rtl="0"/>
                      <a:r>
                        <a:rPr lang="ru-RU" sz="1600" b="1" dirty="0">
                          <a:latin typeface="+mj-lt"/>
                        </a:rPr>
                        <a:t>Практические навыки/современные проблемы</a:t>
                      </a:r>
                      <a:endParaRPr lang="en-US" sz="1600" b="1" dirty="0">
                        <a:latin typeface="+mj-lt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ru-RU" sz="1600" dirty="0">
                          <a:latin typeface="+mj-lt"/>
                        </a:rPr>
                        <a:t>Чешская Республика, Гонконг и Намибия</a:t>
                      </a:r>
                      <a:endParaRPr lang="en-US" sz="1600" dirty="0" smtClean="0">
                        <a:latin typeface="+mj-lt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rtl="0"/>
                      <a:r>
                        <a:rPr lang="ru-RU" sz="1600" b="1" dirty="0">
                          <a:latin typeface="+mj-lt"/>
                        </a:rPr>
                        <a:t>Курс </a:t>
                      </a:r>
                      <a:r>
                        <a:rPr lang="ru-RU" sz="1600" b="1" dirty="0" smtClean="0">
                          <a:latin typeface="+mj-lt"/>
                        </a:rPr>
                        <a:t>бюджетного образования</a:t>
                      </a:r>
                      <a:endParaRPr lang="en-US" sz="1600" b="1" dirty="0">
                        <a:latin typeface="+mj-lt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ru-RU" sz="1600" dirty="0">
                          <a:latin typeface="+mj-lt"/>
                        </a:rPr>
                        <a:t>Боливия, Бразилия, Чили, Коста-Рика, Сальвадор, Гватемала, Гондурас, Парагвай, Перу и Уругвай</a:t>
                      </a:r>
                      <a:endParaRPr lang="en-US" sz="1600" dirty="0" smtClean="0">
                        <a:latin typeface="+mj-lt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894E6E30-3F7E-4FC1-B052-AE6F57A52862}" type="slidenum">
              <a:rPr lang="en-US" smtClean="0"/>
              <a:pPr rtl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2253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0632" y="-1"/>
            <a:ext cx="8291486" cy="336885"/>
          </a:xfrm>
        </p:spPr>
        <p:txBody>
          <a:bodyPr rtlCol="0"/>
          <a:lstStyle/>
          <a:p>
            <a:pPr rtl="0"/>
            <a:r>
              <a:rPr lang="en-US" sz="1900" b="1" dirty="0" smtClean="0">
                <a:solidFill>
                  <a:schemeClr val="tx1"/>
                </a:solidFill>
              </a:rPr>
              <a:t/>
            </a:r>
            <a:br>
              <a:rPr lang="en-US" sz="1900" b="1" dirty="0" smtClean="0">
                <a:solidFill>
                  <a:schemeClr val="tx1"/>
                </a:solidFill>
              </a:rPr>
            </a:br>
            <a:r>
              <a:rPr lang="en-US" sz="1900" b="1" dirty="0">
                <a:solidFill>
                  <a:schemeClr val="tx1"/>
                </a:solidFill>
              </a:rPr>
              <a:t/>
            </a:r>
            <a:br>
              <a:rPr lang="en-US" sz="1900" b="1" dirty="0">
                <a:solidFill>
                  <a:schemeClr val="tx1"/>
                </a:solidFill>
              </a:rPr>
            </a:br>
            <a:r>
              <a:rPr lang="ru-RU" sz="1900" b="1" dirty="0">
                <a:solidFill>
                  <a:schemeClr val="tx1"/>
                </a:solidFill>
              </a:rPr>
              <a:t>БГ: Темы и вопросы</a:t>
            </a:r>
            <a:endParaRPr lang="en-US" sz="1900" b="1" dirty="0">
              <a:solidFill>
                <a:schemeClr val="tx1"/>
              </a:solidFill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34137255"/>
              </p:ext>
            </p:extLst>
          </p:nvPr>
        </p:nvGraphicFramePr>
        <p:xfrm>
          <a:off x="0" y="433137"/>
          <a:ext cx="9144000" cy="659968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24891"/>
                <a:gridCol w="7419109"/>
              </a:tblGrid>
              <a:tr h="448682">
                <a:tc>
                  <a:txBody>
                    <a:bodyPr/>
                    <a:lstStyle/>
                    <a:p>
                      <a:pPr algn="l" rtl="0"/>
                      <a:r>
                        <a:rPr lang="ru-RU" sz="1700" dirty="0">
                          <a:latin typeface="+mj-lt"/>
                        </a:rPr>
                        <a:t>Тема</a:t>
                      </a:r>
                      <a:endParaRPr lang="en-US" sz="1700" dirty="0">
                        <a:latin typeface="+mj-lt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ru-RU" sz="1700" dirty="0">
                          <a:latin typeface="+mj-lt"/>
                        </a:rPr>
                        <a:t>Примеры </a:t>
                      </a:r>
                      <a:r>
                        <a:rPr lang="ru-RU" sz="1700" dirty="0" smtClean="0">
                          <a:latin typeface="+mj-lt"/>
                        </a:rPr>
                        <a:t>тем в области </a:t>
                      </a:r>
                      <a:r>
                        <a:rPr lang="ru-RU" sz="1700" dirty="0">
                          <a:latin typeface="+mj-lt"/>
                        </a:rPr>
                        <a:t>бюджетной грамотности </a:t>
                      </a:r>
                      <a:endParaRPr lang="en-US" sz="1700" dirty="0">
                        <a:latin typeface="+mj-lt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1441913">
                <a:tc>
                  <a:txBody>
                    <a:bodyPr/>
                    <a:lstStyle/>
                    <a:p>
                      <a:pPr rtl="0"/>
                      <a:r>
                        <a:rPr lang="ru-RU" sz="1400" b="1" dirty="0">
                          <a:latin typeface="+mj-lt"/>
                        </a:rPr>
                        <a:t>Образование по налогам </a:t>
                      </a:r>
                      <a:endParaRPr lang="en-US" sz="1400" b="1" dirty="0">
                        <a:latin typeface="+mj-lt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ru-RU" sz="1400" b="1" dirty="0">
                          <a:latin typeface="+mj-lt"/>
                        </a:rPr>
                        <a:t>Новая Зеландия. </a:t>
                      </a:r>
                      <a:r>
                        <a:rPr lang="ru-RU" sz="1400" b="1" i="1" dirty="0">
                          <a:latin typeface="+mj-lt"/>
                        </a:rPr>
                        <a:t>Модуль [Образование </a:t>
                      </a:r>
                      <a:r>
                        <a:rPr lang="ru-RU" sz="1400" b="1" i="1" dirty="0" smtClean="0">
                          <a:latin typeface="+mj-lt"/>
                        </a:rPr>
                        <a:t>в области налогообложения </a:t>
                      </a:r>
                      <a:r>
                        <a:rPr lang="ru-RU" sz="1400" b="1" i="1" dirty="0">
                          <a:latin typeface="+mj-lt"/>
                        </a:rPr>
                        <a:t>и гражданской ответственности] </a:t>
                      </a:r>
                      <a:endParaRPr lang="en-US" sz="1400" i="1" dirty="0" smtClean="0">
                        <a:latin typeface="+mj-lt"/>
                      </a:endParaRPr>
                    </a:p>
                    <a:p>
                      <a:pPr marL="285750" indent="-285750" rtl="0">
                        <a:buFontTx/>
                        <a:buChar char="-"/>
                      </a:pPr>
                      <a:r>
                        <a:rPr lang="ru-RU" sz="1400" dirty="0">
                          <a:latin typeface="+mj-lt"/>
                        </a:rPr>
                        <a:t>Налоги и их влияние, как принимаются решения о государственном финансировании и разные мнения о налоговых расходах</a:t>
                      </a:r>
                    </a:p>
                    <a:p>
                      <a:pPr marL="285750" indent="-285750" rtl="0">
                        <a:buFontTx/>
                        <a:buChar char="-"/>
                      </a:pPr>
                      <a:r>
                        <a:rPr lang="ru-RU" sz="1400" dirty="0">
                          <a:latin typeface="+mj-lt"/>
                        </a:rPr>
                        <a:t>Как решения о налогообложении затрагивают молодых людей, различное понимание справедливости в отношении налогообложения и как молодые люди могут влиять на процесс принятия </a:t>
                      </a:r>
                      <a:r>
                        <a:rPr lang="ru-RU" sz="1400" dirty="0" smtClean="0">
                          <a:latin typeface="+mj-lt"/>
                        </a:rPr>
                        <a:t>стратегических решений </a:t>
                      </a:r>
                      <a:r>
                        <a:rPr lang="ru-RU" sz="1400" dirty="0">
                          <a:latin typeface="+mj-lt"/>
                        </a:rPr>
                        <a:t>о налогообложении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1551542">
                <a:tc>
                  <a:txBody>
                    <a:bodyPr/>
                    <a:lstStyle/>
                    <a:p>
                      <a:pPr rtl="0"/>
                      <a:r>
                        <a:rPr lang="ru-RU" sz="1400" b="1" dirty="0">
                          <a:latin typeface="+mj-lt"/>
                        </a:rPr>
                        <a:t>Введение в основные экономические понятия </a:t>
                      </a:r>
                      <a:endParaRPr lang="en-US" sz="1400" b="1" dirty="0">
                        <a:latin typeface="+mj-lt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ru-RU" sz="1400" b="1" dirty="0">
                          <a:latin typeface="+mj-lt"/>
                        </a:rPr>
                        <a:t>Индия. Модуль </a:t>
                      </a:r>
                      <a:r>
                        <a:rPr lang="ru-RU" sz="1400" b="1" i="1" dirty="0">
                          <a:latin typeface="+mj-lt"/>
                        </a:rPr>
                        <a:t>[Государственный бюджет и экономика]</a:t>
                      </a:r>
                    </a:p>
                    <a:p>
                      <a:pPr marL="285750" indent="-285750" rtl="0">
                        <a:buFontTx/>
                        <a:buChar char="-"/>
                      </a:pPr>
                      <a:r>
                        <a:rPr lang="ru-RU" sz="1400" dirty="0">
                          <a:latin typeface="+mj-lt"/>
                        </a:rPr>
                        <a:t>Цели государственного бюджета</a:t>
                      </a:r>
                    </a:p>
                    <a:p>
                      <a:pPr marL="285750" indent="-285750" rtl="0">
                        <a:buFontTx/>
                        <a:buChar char="-"/>
                      </a:pPr>
                      <a:r>
                        <a:rPr lang="ru-RU" sz="1400" dirty="0">
                          <a:latin typeface="+mj-lt"/>
                        </a:rPr>
                        <a:t>Классификация </a:t>
                      </a:r>
                      <a:r>
                        <a:rPr lang="ru-RU" sz="1400" dirty="0" smtClean="0">
                          <a:latin typeface="+mj-lt"/>
                        </a:rPr>
                        <a:t>поступлений – доходы и </a:t>
                      </a:r>
                      <a:r>
                        <a:rPr lang="ru-RU" sz="1400" dirty="0">
                          <a:latin typeface="+mj-lt"/>
                        </a:rPr>
                        <a:t>капитал; классификация расходов – </a:t>
                      </a:r>
                      <a:r>
                        <a:rPr lang="ru-RU" sz="1400" dirty="0" smtClean="0">
                          <a:latin typeface="+mj-lt"/>
                        </a:rPr>
                        <a:t>доходы и капитал; на цели развития и не связанные с целями развития </a:t>
                      </a:r>
                      <a:r>
                        <a:rPr lang="ru-RU" sz="1400" dirty="0">
                          <a:latin typeface="+mj-lt"/>
                        </a:rPr>
                        <a:t>и т.д.</a:t>
                      </a:r>
                      <a:endParaRPr lang="en-US" sz="1400" baseline="0" dirty="0" smtClean="0">
                        <a:latin typeface="+mj-lt"/>
                      </a:endParaRPr>
                    </a:p>
                    <a:p>
                      <a:pPr marL="285750" indent="-285750" rtl="0">
                        <a:buFontTx/>
                        <a:buChar char="-"/>
                      </a:pPr>
                      <a:r>
                        <a:rPr lang="ru-RU" sz="1400" dirty="0">
                          <a:latin typeface="+mj-lt"/>
                        </a:rPr>
                        <a:t>Дефицит доходов, бюджетный дефицит и первичный дефицит: значение и последствия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1551542">
                <a:tc>
                  <a:txBody>
                    <a:bodyPr/>
                    <a:lstStyle/>
                    <a:p>
                      <a:pPr rtl="0"/>
                      <a:r>
                        <a:rPr lang="ru-RU" sz="1400" b="1" dirty="0">
                          <a:latin typeface="+mj-lt"/>
                        </a:rPr>
                        <a:t>Экономическая гражданская </a:t>
                      </a:r>
                      <a:r>
                        <a:rPr lang="ru-RU" sz="1400" b="1" dirty="0" smtClean="0">
                          <a:latin typeface="+mj-lt"/>
                        </a:rPr>
                        <a:t>ответственность </a:t>
                      </a:r>
                      <a:endParaRPr lang="en-US" sz="1400" b="1" dirty="0">
                        <a:latin typeface="+mj-lt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ru-RU" sz="1400" b="1" dirty="0">
                          <a:latin typeface="+mj-lt"/>
                        </a:rPr>
                        <a:t>Сингапур. Модуль </a:t>
                      </a:r>
                      <a:r>
                        <a:rPr lang="ru-RU" sz="1400" b="1" i="1" dirty="0">
                          <a:latin typeface="+mj-lt"/>
                        </a:rPr>
                        <a:t>[Управление нашими финансовыми ресурсами] </a:t>
                      </a:r>
                    </a:p>
                    <a:p>
                      <a:pPr rtl="0"/>
                      <a:r>
                        <a:rPr lang="ru-RU" sz="1400" b="0" dirty="0">
                          <a:latin typeface="+mj-lt"/>
                        </a:rPr>
                        <a:t>«Бережливое использование финансовых ресурсов нашей страны помогает Сингапуру добиваться прогресса».</a:t>
                      </a:r>
                    </a:p>
                    <a:p>
                      <a:pPr marL="285750" indent="-285750" rtl="0">
                        <a:buFontTx/>
                        <a:buChar char="-"/>
                      </a:pPr>
                      <a:r>
                        <a:rPr lang="ru-RU" sz="1400" dirty="0">
                          <a:latin typeface="+mj-lt"/>
                        </a:rPr>
                        <a:t>Развитие </a:t>
                      </a:r>
                      <a:r>
                        <a:rPr lang="ru-RU" sz="1400" dirty="0" smtClean="0">
                          <a:latin typeface="+mj-lt"/>
                        </a:rPr>
                        <a:t>Сингапура </a:t>
                      </a:r>
                      <a:r>
                        <a:rPr lang="ru-RU" sz="1400" dirty="0">
                          <a:latin typeface="+mj-lt"/>
                        </a:rPr>
                        <a:t>посредством государственного бюджета</a:t>
                      </a:r>
                    </a:p>
                    <a:p>
                      <a:pPr marL="285750" indent="-285750" rtl="0">
                        <a:buFontTx/>
                        <a:buChar char="-"/>
                      </a:pPr>
                      <a:r>
                        <a:rPr lang="ru-RU" sz="1400" dirty="0">
                          <a:latin typeface="+mj-lt"/>
                        </a:rPr>
                        <a:t>Важность государственного бюджета для меня</a:t>
                      </a:r>
                    </a:p>
                    <a:p>
                      <a:pPr marL="285750" indent="-285750" rtl="0">
                        <a:buFontTx/>
                        <a:buChar char="-"/>
                      </a:pPr>
                      <a:r>
                        <a:rPr lang="ru-RU" sz="1400" dirty="0">
                          <a:latin typeface="+mj-lt"/>
                        </a:rPr>
                        <a:t>Роль граждан в содействии управлению финансовыми ресурсами в стране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1462963">
                <a:tc>
                  <a:txBody>
                    <a:bodyPr/>
                    <a:lstStyle/>
                    <a:p>
                      <a:pPr marL="0" marR="0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Экономическая и социальная политика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Австрия. Модуль </a:t>
                      </a:r>
                      <a:r>
                        <a:rPr lang="ru-RU" sz="1400" b="1" i="1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[Макро-экономические результаты и проблемы – экономическая и социальная политика] </a:t>
                      </a:r>
                      <a:endParaRPr lang="en-US" sz="1400" i="1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marR="0" lvl="0" indent="-342900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-"/>
                        <a:tabLst>
                          <a:tab pos="457200" algn="l"/>
                        </a:tabLst>
                      </a:pPr>
                      <a:r>
                        <a:rPr lang="ru-RU" sz="1400" b="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Бюджетная/налоговая </a:t>
                      </a:r>
                      <a:r>
                        <a:rPr lang="ru-RU" sz="1400" b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политика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j-lt"/>
                        <a:cs typeface="Times New Roman" panose="02020603050405020304" pitchFamily="18" charset="0"/>
                      </a:endParaRPr>
                    </a:p>
                    <a:p>
                      <a:pPr marL="342900" marR="0" lvl="0" indent="-342900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-"/>
                        <a:tabLst>
                          <a:tab pos="457200" algn="l"/>
                        </a:tabLst>
                      </a:pPr>
                      <a:r>
                        <a:rPr lang="ru-RU" sz="1400" b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Социальная политика: кто финансирует систему социальной защиты населения?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j-lt"/>
                        <a:cs typeface="Times New Roman" panose="02020603050405020304" pitchFamily="18" charset="0"/>
                      </a:endParaRPr>
                    </a:p>
                    <a:p>
                      <a:pPr marL="342900" marR="0" lvl="0" indent="-342900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-"/>
                        <a:tabLst>
                          <a:tab pos="457200" algn="l"/>
                        </a:tabLst>
                      </a:pPr>
                      <a:r>
                        <a:rPr lang="ru-RU" sz="1400" b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Особенности австрийской экономической и социальной политики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j-lt"/>
                        <a:cs typeface="Times New Roman" panose="02020603050405020304" pitchFamily="18" charset="0"/>
                      </a:endParaRPr>
                    </a:p>
                    <a:p>
                      <a:pPr marL="342900" marR="0" lvl="0" indent="-342900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-"/>
                        <a:tabLst>
                          <a:tab pos="457200" algn="l"/>
                        </a:tabLst>
                      </a:pPr>
                      <a:r>
                        <a:rPr lang="ru-RU" sz="1400" b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Насколько эффективными являются государственные инструменты? 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894E6E30-3F7E-4FC1-B052-AE6F57A52862}" type="slidenum">
              <a:rPr lang="en-US" smtClean="0"/>
              <a:pPr rtl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335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850" y="0"/>
            <a:ext cx="8496300" cy="355350"/>
          </a:xfrm>
        </p:spPr>
        <p:txBody>
          <a:bodyPr rtlCol="0"/>
          <a:lstStyle/>
          <a:p>
            <a:pPr rtl="0"/>
            <a:r>
              <a:rPr lang="ru-RU" sz="2000" b="1" dirty="0">
                <a:solidFill>
                  <a:schemeClr val="tx1"/>
                </a:solidFill>
              </a:rPr>
              <a:t>БГ: Педагогические подходы и мероприятия </a:t>
            </a:r>
            <a:endParaRPr lang="en-US" sz="2000" b="1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894E6E30-3F7E-4FC1-B052-AE6F57A52862}" type="slidenum">
              <a:rPr lang="en-US" smtClean="0"/>
              <a:pPr rtl="0"/>
              <a:t>12</a:t>
            </a:fld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graphicFrame>
        <p:nvGraphicFramePr>
          <p:cNvPr id="7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71643419"/>
              </p:ext>
            </p:extLst>
          </p:nvPr>
        </p:nvGraphicFramePr>
        <p:xfrm>
          <a:off x="0" y="355350"/>
          <a:ext cx="9144000" cy="665191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17147"/>
                <a:gridCol w="5426853"/>
              </a:tblGrid>
              <a:tr h="448837">
                <a:tc>
                  <a:txBody>
                    <a:bodyPr/>
                    <a:lstStyle/>
                    <a:p>
                      <a:pPr rtl="0"/>
                      <a:r>
                        <a:rPr lang="ru-RU" sz="1800" dirty="0">
                          <a:latin typeface="+mj-lt"/>
                        </a:rPr>
                        <a:t>Подход/мероприятие</a:t>
                      </a:r>
                      <a:endParaRPr lang="en-US" sz="1800" dirty="0">
                        <a:latin typeface="+mj-lt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ru-RU" sz="1800" dirty="0">
                          <a:latin typeface="+mj-lt"/>
                        </a:rPr>
                        <a:t>Примеры стран </a:t>
                      </a:r>
                      <a:endParaRPr lang="en-US" sz="1800" dirty="0">
                        <a:latin typeface="+mj-lt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443230">
                <a:tc>
                  <a:txBody>
                    <a:bodyPr/>
                    <a:lstStyle/>
                    <a:p>
                      <a:pPr rtl="0"/>
                      <a:r>
                        <a:rPr lang="ru-RU" sz="1600" b="1" dirty="0">
                          <a:latin typeface="+mj-lt"/>
                        </a:rPr>
                        <a:t>Моделирование и ролевые игры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ru-RU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Германия, Южная Австралия</a:t>
                      </a:r>
                      <a:endParaRPr lang="en-US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822525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Сбор и анализ информации </a:t>
                      </a:r>
                      <a:endParaRPr lang="en-US" sz="16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Канада, Новая Зеландия </a:t>
                      </a:r>
                      <a:endParaRPr lang="en-US" sz="16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421464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Использование реальных жизненных ситуаций и анализ сценариев</a:t>
                      </a:r>
                      <a:endParaRPr lang="en-US" sz="16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b="1" dirty="0">
                        <a:latin typeface="+mj-lt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Индия, Гонконг</a:t>
                      </a:r>
                      <a:endParaRPr lang="en-US" sz="16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>
                        <a:latin typeface="+mj-lt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822525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Обсуждения и дискуссии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b="1" dirty="0">
                        <a:latin typeface="+mj-lt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Штат Виктория</a:t>
                      </a:r>
                      <a:r>
                        <a:rPr lang="ru-RU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(</a:t>
                      </a: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Австралия), Великобритания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 smtClean="0">
                        <a:latin typeface="+mj-lt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538846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Взаимодействие с соответствующими органами и «выездные уроки»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b="1" dirty="0">
                        <a:latin typeface="+mj-lt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Филиппины, Коста-Рика</a:t>
                      </a:r>
                      <a:endParaRPr lang="en-US" sz="16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 smtClean="0">
                        <a:latin typeface="+mj-lt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538846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Рецензии, рефераты и доклады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b="1" dirty="0">
                        <a:latin typeface="+mj-lt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Южная Африка, Соединенные Штаты Америки</a:t>
                      </a:r>
                      <a:endParaRPr lang="en-US" sz="16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 smtClean="0">
                        <a:latin typeface="+mj-lt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578814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Конкурсы и викторины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dirty="0" smtClean="0">
                        <a:latin typeface="+mj-lt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Япония, Сингапур</a:t>
                      </a:r>
                      <a:endParaRPr lang="en-US" sz="16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>
                        <a:latin typeface="+mj-lt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441534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Анализ художественных</a:t>
                      </a:r>
                      <a:r>
                        <a:rPr lang="ru-RU" sz="16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произведений и </a:t>
                      </a:r>
                      <a:r>
                        <a:rPr lang="ru-RU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мультфильмов </a:t>
                      </a:r>
                      <a:endParaRPr lang="en-US" sz="16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dirty="0" smtClean="0">
                        <a:latin typeface="+mj-lt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Великобритания, Соединенные Штаты Америки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>
                        <a:latin typeface="+mj-lt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46436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 sz="2400" b="1" dirty="0">
                <a:solidFill>
                  <a:schemeClr val="tx1"/>
                </a:solidFill>
              </a:rPr>
              <a:t>Методы оценки БГ</a:t>
            </a:r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850" y="981810"/>
            <a:ext cx="8496300" cy="5258569"/>
          </a:xfrm>
        </p:spPr>
        <p:txBody>
          <a:bodyPr rtlCol="0"/>
          <a:lstStyle/>
          <a:p>
            <a:pPr rtl="0"/>
            <a:r>
              <a:rPr lang="ru-RU" sz="2000" b="1" dirty="0">
                <a:solidFill>
                  <a:schemeClr val="tx1"/>
                </a:solidFill>
              </a:rPr>
              <a:t>Официальные оценки (т.е., тесты, экзамены и опросы)</a:t>
            </a:r>
          </a:p>
          <a:p>
            <a:pPr marL="457200" indent="-457200" rtl="0">
              <a:buFont typeface="Arial" panose="020B0604020202020204" pitchFamily="34" charset="0"/>
              <a:buChar char="•"/>
            </a:pPr>
            <a:r>
              <a:rPr lang="ru-RU" sz="2000" dirty="0">
                <a:solidFill>
                  <a:schemeClr val="tx1"/>
                </a:solidFill>
              </a:rPr>
              <a:t>Вопросы с множественным выбором (Новая Зеландия)</a:t>
            </a:r>
          </a:p>
          <a:p>
            <a:pPr marL="457200" indent="-457200" rtl="0">
              <a:buFont typeface="Arial" panose="020B0604020202020204" pitchFamily="34" charset="0"/>
              <a:buChar char="•"/>
            </a:pPr>
            <a:r>
              <a:rPr lang="ru-RU" sz="2000" dirty="0">
                <a:solidFill>
                  <a:schemeClr val="tx1"/>
                </a:solidFill>
              </a:rPr>
              <a:t>Вопросы по интерпретации данных (Южная Африка)</a:t>
            </a:r>
          </a:p>
          <a:p>
            <a:pPr marL="457200" indent="-457200" rtl="0">
              <a:buFont typeface="Arial" panose="020B0604020202020204" pitchFamily="34" charset="0"/>
              <a:buChar char="•"/>
            </a:pPr>
            <a:r>
              <a:rPr lang="ru-RU" sz="2000" dirty="0">
                <a:solidFill>
                  <a:schemeClr val="tx1"/>
                </a:solidFill>
              </a:rPr>
              <a:t>Вопросы о концепции государственного бюджета (Ирландия)</a:t>
            </a:r>
          </a:p>
          <a:p>
            <a:pPr marL="457200" indent="-457200" rtl="0">
              <a:buFont typeface="Arial" panose="020B0604020202020204" pitchFamily="34" charset="0"/>
              <a:buChar char="•"/>
            </a:pPr>
            <a:r>
              <a:rPr lang="ru-RU" sz="2000" dirty="0">
                <a:solidFill>
                  <a:schemeClr val="tx1"/>
                </a:solidFill>
              </a:rPr>
              <a:t>Открытые вопросы (Австрия)</a:t>
            </a:r>
          </a:p>
          <a:p>
            <a:pPr rtl="0"/>
            <a:endParaRPr lang="en-US" sz="2000" dirty="0" smtClean="0">
              <a:solidFill>
                <a:schemeClr val="tx1"/>
              </a:solidFill>
            </a:endParaRPr>
          </a:p>
          <a:p>
            <a:pPr rtl="0"/>
            <a:r>
              <a:rPr lang="ru-RU" sz="2000" b="1" dirty="0" smtClean="0">
                <a:solidFill>
                  <a:schemeClr val="tx1"/>
                </a:solidFill>
              </a:rPr>
              <a:t>Другие </a:t>
            </a:r>
            <a:r>
              <a:rPr lang="ru-RU" sz="2000" b="1" dirty="0">
                <a:solidFill>
                  <a:schemeClr val="tx1"/>
                </a:solidFill>
              </a:rPr>
              <a:t>оценки</a:t>
            </a:r>
          </a:p>
          <a:p>
            <a:pPr marL="285750" indent="-285750" rtl="0">
              <a:buFont typeface="Arial" panose="020B0604020202020204" pitchFamily="34" charset="0"/>
              <a:buChar char="•"/>
            </a:pPr>
            <a:r>
              <a:rPr lang="ru-RU" sz="2000" b="1" dirty="0">
                <a:solidFill>
                  <a:schemeClr val="tx1"/>
                </a:solidFill>
              </a:rPr>
              <a:t>Оценка учителя: </a:t>
            </a:r>
            <a:r>
              <a:rPr lang="ru-RU" sz="2000" dirty="0">
                <a:solidFill>
                  <a:schemeClr val="tx1"/>
                </a:solidFill>
              </a:rPr>
              <a:t>например, учебные журналы, устные презентации, участие в занятиях, составление плакатов, учебная производственная практика</a:t>
            </a:r>
          </a:p>
          <a:p>
            <a:pPr marL="285750" indent="-285750" rtl="0">
              <a:buFont typeface="Arial" panose="020B0604020202020204" pitchFamily="34" charset="0"/>
              <a:buChar char="•"/>
            </a:pPr>
            <a:r>
              <a:rPr lang="ru-RU" sz="2000" b="1" dirty="0">
                <a:solidFill>
                  <a:schemeClr val="tx1"/>
                </a:solidFill>
              </a:rPr>
              <a:t>Взаимооценка: </a:t>
            </a:r>
            <a:r>
              <a:rPr lang="ru-RU" sz="2000" dirty="0">
                <a:solidFill>
                  <a:schemeClr val="tx1"/>
                </a:solidFill>
              </a:rPr>
              <a:t>например, ролевые игры, обучение в процессе реализации проекта, групповая работа, дебаты </a:t>
            </a:r>
          </a:p>
          <a:p>
            <a:pPr marL="285750" indent="-285750" rtl="0">
              <a:buFont typeface="Arial" panose="020B0604020202020204" pitchFamily="34" charset="0"/>
              <a:buChar char="•"/>
            </a:pPr>
            <a:r>
              <a:rPr lang="ru-RU" sz="2000" b="1" dirty="0">
                <a:solidFill>
                  <a:schemeClr val="tx1"/>
                </a:solidFill>
              </a:rPr>
              <a:t>Самооценка: </a:t>
            </a:r>
            <a:r>
              <a:rPr lang="ru-RU" sz="2000" dirty="0">
                <a:solidFill>
                  <a:schemeClr val="tx1"/>
                </a:solidFill>
              </a:rPr>
              <a:t>например, </a:t>
            </a:r>
            <a:r>
              <a:rPr lang="ru-RU" sz="2000" dirty="0" smtClean="0">
                <a:solidFill>
                  <a:schemeClr val="tx1"/>
                </a:solidFill>
              </a:rPr>
              <a:t>собственная оценка обучения </a:t>
            </a:r>
            <a:r>
              <a:rPr lang="ru-RU" sz="2000" dirty="0">
                <a:solidFill>
                  <a:schemeClr val="tx1"/>
                </a:solidFill>
              </a:rPr>
              <a:t>на основе отзывов </a:t>
            </a:r>
            <a:r>
              <a:rPr lang="ru-RU" sz="2000" dirty="0" smtClean="0">
                <a:solidFill>
                  <a:schemeClr val="tx1"/>
                </a:solidFill>
              </a:rPr>
              <a:t>учителей </a:t>
            </a:r>
            <a:r>
              <a:rPr lang="ru-RU" sz="2000" dirty="0">
                <a:solidFill>
                  <a:schemeClr val="tx1"/>
                </a:solidFill>
              </a:rPr>
              <a:t>и/или сверстников</a:t>
            </a:r>
          </a:p>
          <a:p>
            <a:pPr marL="285750" indent="-285750" rtl="0">
              <a:buFont typeface="Arial" panose="020B0604020202020204" pitchFamily="34" charset="0"/>
              <a:buChar char="•"/>
            </a:pPr>
            <a:endParaRPr lang="en-US" sz="18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894E6E30-3F7E-4FC1-B052-AE6F57A52862}" type="slidenum">
              <a:rPr lang="en-US" smtClean="0"/>
              <a:pPr rtl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9491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850" y="-143753"/>
            <a:ext cx="8496300" cy="576263"/>
          </a:xfrm>
        </p:spPr>
        <p:txBody>
          <a:bodyPr rtlCol="0"/>
          <a:lstStyle/>
          <a:p>
            <a:pPr rtl="0"/>
            <a:r>
              <a:rPr lang="en-US" sz="2300" b="1" dirty="0" smtClean="0"/>
              <a:t/>
            </a:r>
            <a:br>
              <a:rPr lang="en-US" sz="2300" b="1" dirty="0" smtClean="0"/>
            </a:br>
            <a:r>
              <a:rPr lang="en-US" sz="2300" b="1" dirty="0"/>
              <a:t/>
            </a:r>
            <a:br>
              <a:rPr lang="en-US" sz="2300" b="1" dirty="0"/>
            </a:br>
            <a:r>
              <a:rPr lang="ru-RU" sz="2300" b="1" dirty="0">
                <a:solidFill>
                  <a:schemeClr val="tx1"/>
                </a:solidFill>
              </a:rPr>
              <a:t>БГ: </a:t>
            </a:r>
            <a:r>
              <a:rPr lang="ru-RU" sz="2300" b="1" dirty="0" smtClean="0">
                <a:solidFill>
                  <a:schemeClr val="tx1"/>
                </a:solidFill>
              </a:rPr>
              <a:t>внеклассные инициативы</a:t>
            </a:r>
            <a:endParaRPr lang="en-US" sz="2300" b="1" dirty="0">
              <a:solidFill>
                <a:schemeClr val="tx1"/>
              </a:solidFill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94822538"/>
              </p:ext>
            </p:extLst>
          </p:nvPr>
        </p:nvGraphicFramePr>
        <p:xfrm>
          <a:off x="1" y="449180"/>
          <a:ext cx="9144000" cy="714300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22149"/>
                <a:gridCol w="6821851"/>
              </a:tblGrid>
              <a:tr h="364585">
                <a:tc>
                  <a:txBody>
                    <a:bodyPr/>
                    <a:lstStyle/>
                    <a:p>
                      <a:pPr rtl="0"/>
                      <a:r>
                        <a:rPr lang="ru-RU" sz="1600" dirty="0"/>
                        <a:t>Страна </a:t>
                      </a:r>
                      <a:endParaRPr lang="en-US" sz="1600" dirty="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ru-RU" sz="1600" dirty="0"/>
                        <a:t>Примеры инициатив </a:t>
                      </a:r>
                      <a:endParaRPr lang="en-US" sz="1600" dirty="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364585">
                <a:tc>
                  <a:txBody>
                    <a:bodyPr/>
                    <a:lstStyle/>
                    <a:p>
                      <a:pPr rtl="0"/>
                      <a:r>
                        <a:rPr lang="ru-RU" sz="1400" b="1" dirty="0">
                          <a:latin typeface="+mj-lt"/>
                        </a:rPr>
                        <a:t>Австрия </a:t>
                      </a:r>
                      <a:endParaRPr lang="en-US" sz="1400" b="1" dirty="0">
                        <a:latin typeface="+mj-lt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ru-RU" sz="1400" dirty="0">
                          <a:latin typeface="+mj-lt"/>
                        </a:rPr>
                        <a:t>Программа интерактивного обучения на получение диплома предпринимателя</a:t>
                      </a:r>
                      <a:endParaRPr lang="en-US" sz="1400" dirty="0">
                        <a:latin typeface="+mj-lt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531467">
                <a:tc>
                  <a:txBody>
                    <a:bodyPr/>
                    <a:lstStyle/>
                    <a:p>
                      <a:pPr rtl="0"/>
                      <a:r>
                        <a:rPr lang="ru-RU" sz="1400" b="1" dirty="0">
                          <a:latin typeface="+mj-lt"/>
                        </a:rPr>
                        <a:t>Бразилия</a:t>
                      </a:r>
                      <a:endParaRPr lang="en-US" sz="1400" b="1" dirty="0">
                        <a:latin typeface="+mj-lt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rtl="0">
                        <a:buFontTx/>
                        <a:buChar char="-"/>
                      </a:pPr>
                      <a:r>
                        <a:rPr lang="ru-RU" sz="1400" dirty="0">
                          <a:latin typeface="+mj-lt"/>
                        </a:rPr>
                        <a:t>Конкурс </a:t>
                      </a:r>
                      <a:r>
                        <a:rPr lang="ru-RU" sz="1400" dirty="0" smtClean="0">
                          <a:latin typeface="+mj-lt"/>
                        </a:rPr>
                        <a:t>рисунка, организуемый</a:t>
                      </a:r>
                      <a:r>
                        <a:rPr lang="ru-RU" sz="1400" baseline="0" dirty="0" smtClean="0">
                          <a:latin typeface="+mj-lt"/>
                        </a:rPr>
                        <a:t> Управлением главного финансового инспектора </a:t>
                      </a:r>
                    </a:p>
                    <a:p>
                      <a:pPr marL="285750" indent="-285750" rtl="0">
                        <a:buFontTx/>
                        <a:buChar char="-"/>
                      </a:pPr>
                      <a:r>
                        <a:rPr lang="ru-RU" sz="1400" dirty="0" smtClean="0">
                          <a:latin typeface="+mj-lt"/>
                        </a:rPr>
                        <a:t>День </a:t>
                      </a:r>
                      <a:r>
                        <a:rPr lang="ru-RU" sz="1400" dirty="0">
                          <a:latin typeface="+mj-lt"/>
                        </a:rPr>
                        <a:t>ребенка-гражданина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531467">
                <a:tc>
                  <a:txBody>
                    <a:bodyPr/>
                    <a:lstStyle/>
                    <a:p>
                      <a:pPr rtl="0"/>
                      <a:r>
                        <a:rPr lang="ru-RU" sz="1400" b="1" dirty="0">
                          <a:latin typeface="+mj-lt"/>
                        </a:rPr>
                        <a:t>Канада</a:t>
                      </a:r>
                      <a:endParaRPr lang="en-US" sz="1400" b="1" dirty="0">
                        <a:latin typeface="+mj-lt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rtl="0">
                        <a:buFontTx/>
                        <a:buChar char="-"/>
                      </a:pPr>
                      <a:r>
                        <a:rPr lang="ru-RU" sz="1400" dirty="0">
                          <a:latin typeface="+mj-lt"/>
                        </a:rPr>
                        <a:t>Составление бюджета на основе участия школьников в Ванкувере</a:t>
                      </a:r>
                    </a:p>
                    <a:p>
                      <a:pPr marL="285750" indent="-285750" rtl="0">
                        <a:buFontTx/>
                        <a:buChar char="-"/>
                      </a:pPr>
                      <a:r>
                        <a:rPr lang="ru-RU" sz="1400" dirty="0">
                          <a:latin typeface="+mj-lt"/>
                        </a:rPr>
                        <a:t>Студенческие консультации по вопросам бюджета организации CIVIX 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312628">
                <a:tc>
                  <a:txBody>
                    <a:bodyPr/>
                    <a:lstStyle/>
                    <a:p>
                      <a:pPr rtl="0"/>
                      <a:r>
                        <a:rPr lang="ru-RU" sz="1400" b="1" dirty="0">
                          <a:latin typeface="+mj-lt"/>
                        </a:rPr>
                        <a:t>Чили</a:t>
                      </a:r>
                      <a:endParaRPr lang="en-US" sz="1400" b="1" dirty="0">
                        <a:latin typeface="+mj-lt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ru-RU" sz="1400" dirty="0">
                          <a:latin typeface="+mj-lt"/>
                        </a:rPr>
                        <a:t>ТВ-шоу The Band’s Debut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333398">
                <a:tc>
                  <a:txBody>
                    <a:bodyPr/>
                    <a:lstStyle/>
                    <a:p>
                      <a:pPr rtl="0"/>
                      <a:r>
                        <a:rPr lang="ru-RU" sz="1400" b="1" dirty="0">
                          <a:latin typeface="+mj-lt"/>
                        </a:rPr>
                        <a:t>Коста-Рика</a:t>
                      </a:r>
                      <a:endParaRPr lang="en-US" sz="1400" b="1" dirty="0">
                        <a:latin typeface="+mj-lt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ru-RU" sz="1400" dirty="0">
                          <a:latin typeface="+mj-lt"/>
                        </a:rPr>
                        <a:t>Дань моей стране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509420">
                <a:tc>
                  <a:txBody>
                    <a:bodyPr/>
                    <a:lstStyle/>
                    <a:p>
                      <a:pPr rtl="0"/>
                      <a:r>
                        <a:rPr lang="ru-RU" sz="1400" b="1" dirty="0">
                          <a:latin typeface="+mj-lt"/>
                        </a:rPr>
                        <a:t>Франция</a:t>
                      </a:r>
                      <a:endParaRPr lang="en-US" sz="1400" b="1" dirty="0">
                        <a:latin typeface="+mj-lt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ru-RU" sz="1400" dirty="0">
                          <a:latin typeface="+mj-lt"/>
                        </a:rPr>
                        <a:t>Составление бюджета на основе широкого участия в </a:t>
                      </a:r>
                      <a:r>
                        <a:rPr lang="ru-RU" sz="1400" dirty="0" smtClean="0">
                          <a:latin typeface="+mj-lt"/>
                        </a:rPr>
                        <a:t>Пуату-Шаранта</a:t>
                      </a:r>
                      <a:r>
                        <a:rPr lang="ru-RU" sz="1400" dirty="0">
                          <a:latin typeface="+mj-lt"/>
                        </a:rPr>
                        <a:t>, Нор-Па-де-Кале и Иль-де-Франс</a:t>
                      </a:r>
                      <a:endParaRPr lang="en-US" sz="1400" dirty="0" smtClean="0">
                        <a:latin typeface="+mj-lt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335438">
                <a:tc>
                  <a:txBody>
                    <a:bodyPr/>
                    <a:lstStyle/>
                    <a:p>
                      <a:pPr rtl="0"/>
                      <a:r>
                        <a:rPr lang="ru-RU" sz="1400" b="1" dirty="0">
                          <a:latin typeface="+mj-lt"/>
                        </a:rPr>
                        <a:t>Гонконг</a:t>
                      </a:r>
                      <a:endParaRPr lang="en-US" sz="1400" b="1" dirty="0">
                        <a:latin typeface="+mj-lt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ru-RU" sz="1400" dirty="0">
                          <a:latin typeface="+mj-lt"/>
                        </a:rPr>
                        <a:t>Семинары, например, государственное финансирование и долгосрочное финансовое планирование Гонконга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969146">
                <a:tc>
                  <a:txBody>
                    <a:bodyPr/>
                    <a:lstStyle/>
                    <a:p>
                      <a:pPr rtl="0"/>
                      <a:r>
                        <a:rPr lang="ru-RU" sz="1400" b="1" dirty="0">
                          <a:latin typeface="+mj-lt"/>
                        </a:rPr>
                        <a:t>Япония</a:t>
                      </a:r>
                      <a:endParaRPr lang="en-US" sz="1400" b="1" dirty="0">
                        <a:latin typeface="+mj-lt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rtl="0">
                        <a:buFontTx/>
                        <a:buChar char="-"/>
                      </a:pPr>
                      <a:r>
                        <a:rPr lang="ru-RU" sz="1400" dirty="0">
                          <a:latin typeface="+mj-lt"/>
                        </a:rPr>
                        <a:t>Ознакомительные поездки и учебные занятия</a:t>
                      </a:r>
                    </a:p>
                    <a:p>
                      <a:pPr marL="285750" indent="-285750" rtl="0">
                        <a:buFontTx/>
                        <a:buChar char="-"/>
                      </a:pPr>
                      <a:r>
                        <a:rPr lang="ru-RU" sz="1400" dirty="0">
                          <a:latin typeface="+mj-lt"/>
                        </a:rPr>
                        <a:t>Национальный конкурс эссе по налогам</a:t>
                      </a:r>
                    </a:p>
                    <a:p>
                      <a:pPr marL="285750" indent="-285750" rtl="0">
                        <a:buFontTx/>
                        <a:buChar char="-"/>
                      </a:pPr>
                      <a:r>
                        <a:rPr lang="ru-RU" sz="1400" dirty="0">
                          <a:latin typeface="+mj-lt"/>
                        </a:rPr>
                        <a:t>Конкурс плакатов по налогам на уровне префектуры</a:t>
                      </a:r>
                    </a:p>
                    <a:p>
                      <a:pPr marL="285750" indent="-285750" rtl="0">
                        <a:buFontTx/>
                        <a:buChar char="-"/>
                      </a:pPr>
                      <a:r>
                        <a:rPr lang="ru-RU" sz="1400" dirty="0">
                          <a:latin typeface="+mj-lt"/>
                        </a:rPr>
                        <a:t>Дипломная программа по содействию налогового образования для студентов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531467">
                <a:tc>
                  <a:txBody>
                    <a:bodyPr/>
                    <a:lstStyle/>
                    <a:p>
                      <a:pPr rtl="0"/>
                      <a:r>
                        <a:rPr lang="ru-RU" sz="1400" b="1" dirty="0">
                          <a:latin typeface="+mj-lt"/>
                        </a:rPr>
                        <a:t>Новая Зеландия</a:t>
                      </a:r>
                      <a:endParaRPr lang="en-US" sz="1400" b="1" dirty="0">
                        <a:latin typeface="+mj-lt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rtl="0">
                        <a:buFontTx/>
                        <a:buChar char="-"/>
                      </a:pPr>
                      <a:r>
                        <a:rPr lang="ru-RU" sz="1400" dirty="0" smtClean="0">
                          <a:latin typeface="+mj-lt"/>
                        </a:rPr>
                        <a:t>Стратегическая</a:t>
                      </a:r>
                      <a:r>
                        <a:rPr lang="ru-RU" sz="1400" baseline="0" dirty="0" smtClean="0">
                          <a:latin typeface="+mj-lt"/>
                        </a:rPr>
                        <a:t> </a:t>
                      </a:r>
                      <a:r>
                        <a:rPr lang="ru-RU" sz="1400" dirty="0" smtClean="0">
                          <a:latin typeface="+mj-lt"/>
                        </a:rPr>
                        <a:t>задача </a:t>
                      </a:r>
                      <a:r>
                        <a:rPr lang="ru-RU" sz="1400" dirty="0">
                          <a:latin typeface="+mj-lt"/>
                        </a:rPr>
                        <a:t>средней школы</a:t>
                      </a:r>
                    </a:p>
                    <a:p>
                      <a:pPr marL="285750" indent="-285750" rtl="0">
                        <a:buFontTx/>
                        <a:buChar char="-"/>
                      </a:pPr>
                      <a:r>
                        <a:rPr lang="ru-RU" sz="1400" dirty="0">
                          <a:latin typeface="+mj-lt"/>
                        </a:rPr>
                        <a:t>Семинары по вопросам </a:t>
                      </a:r>
                      <a:r>
                        <a:rPr lang="ru-RU" sz="1400" dirty="0" smtClean="0">
                          <a:latin typeface="+mj-lt"/>
                        </a:rPr>
                        <a:t>стратегии</a:t>
                      </a:r>
                      <a:endParaRPr lang="ru-RU" sz="1400" dirty="0">
                        <a:latin typeface="+mj-lt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531467">
                <a:tc>
                  <a:txBody>
                    <a:bodyPr/>
                    <a:lstStyle/>
                    <a:p>
                      <a:pPr rtl="0"/>
                      <a:r>
                        <a:rPr lang="ru-RU" sz="1400" b="1" dirty="0">
                          <a:latin typeface="+mj-lt"/>
                        </a:rPr>
                        <a:t>Перу</a:t>
                      </a:r>
                      <a:endParaRPr lang="en-US" sz="1400" b="1" dirty="0">
                        <a:latin typeface="+mj-lt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rtl="0">
                        <a:buFontTx/>
                        <a:buChar char="-"/>
                      </a:pPr>
                      <a:r>
                        <a:rPr lang="ru-RU" sz="1400" dirty="0">
                          <a:latin typeface="+mj-lt"/>
                        </a:rPr>
                        <a:t>Конкурс платежных квитанций</a:t>
                      </a:r>
                    </a:p>
                    <a:p>
                      <a:pPr marL="285750" indent="-285750" rtl="0">
                        <a:buFontTx/>
                        <a:buChar char="-"/>
                      </a:pPr>
                      <a:r>
                        <a:rPr lang="ru-RU" sz="1400" dirty="0" smtClean="0">
                          <a:latin typeface="+mj-lt"/>
                        </a:rPr>
                        <a:t>Программа молодых</a:t>
                      </a:r>
                      <a:r>
                        <a:rPr lang="ru-RU" sz="1400" baseline="0" dirty="0" smtClean="0">
                          <a:latin typeface="+mj-lt"/>
                        </a:rPr>
                        <a:t> </a:t>
                      </a:r>
                      <a:r>
                        <a:rPr lang="ru-RU" sz="1400" dirty="0" smtClean="0">
                          <a:latin typeface="+mj-lt"/>
                        </a:rPr>
                        <a:t>аудиторов</a:t>
                      </a:r>
                      <a:endParaRPr lang="en-US" sz="1400" dirty="0" smtClean="0">
                        <a:latin typeface="+mj-lt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364585">
                <a:tc>
                  <a:txBody>
                    <a:bodyPr/>
                    <a:lstStyle/>
                    <a:p>
                      <a:pPr rtl="0"/>
                      <a:r>
                        <a:rPr lang="ru-RU" sz="1400" b="1" dirty="0">
                          <a:latin typeface="+mj-lt"/>
                        </a:rPr>
                        <a:t>Сингапур</a:t>
                      </a:r>
                      <a:endParaRPr lang="en-US" sz="1400" b="1" dirty="0">
                        <a:latin typeface="+mj-lt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rtl="0">
                        <a:buFontTx/>
                        <a:buNone/>
                      </a:pPr>
                      <a:r>
                        <a:rPr lang="ru-RU" sz="1400" dirty="0">
                          <a:latin typeface="+mj-lt"/>
                        </a:rPr>
                        <a:t>Ежегодный семинар Министерства </a:t>
                      </a:r>
                      <a:r>
                        <a:rPr lang="ru-RU" sz="1400" dirty="0" smtClean="0">
                          <a:latin typeface="+mj-lt"/>
                        </a:rPr>
                        <a:t>экономики - </a:t>
                      </a:r>
                      <a:r>
                        <a:rPr lang="ru-RU" sz="1400" dirty="0">
                          <a:latin typeface="+mj-lt"/>
                        </a:rPr>
                        <a:t>Министерства финансов по обсуждению бюджета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364585">
                <a:tc>
                  <a:txBody>
                    <a:bodyPr/>
                    <a:lstStyle/>
                    <a:p>
                      <a:pPr rtl="0"/>
                      <a:r>
                        <a:rPr lang="ru-RU" sz="1400" b="1" dirty="0">
                          <a:latin typeface="+mj-lt"/>
                        </a:rPr>
                        <a:t>Великобритания</a:t>
                      </a:r>
                      <a:endParaRPr lang="en-US" sz="1400" b="1" dirty="0">
                        <a:latin typeface="+mj-lt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ru-RU" sz="1400" dirty="0">
                          <a:latin typeface="+mj-lt"/>
                        </a:rPr>
                        <a:t>Шанс стать </a:t>
                      </a:r>
                      <a:r>
                        <a:rPr lang="ru-RU" sz="1400" dirty="0" smtClean="0">
                          <a:latin typeface="+mj-lt"/>
                        </a:rPr>
                        <a:t>министром финансов </a:t>
                      </a:r>
                      <a:endParaRPr lang="en-US" sz="1400" dirty="0">
                        <a:latin typeface="+mj-lt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364585">
                <a:tc>
                  <a:txBody>
                    <a:bodyPr/>
                    <a:lstStyle/>
                    <a:p>
                      <a:pPr rtl="0"/>
                      <a:r>
                        <a:rPr lang="ru-RU" sz="1400" b="1" dirty="0">
                          <a:latin typeface="+mj-lt"/>
                        </a:rPr>
                        <a:t>Уругвай</a:t>
                      </a:r>
                      <a:endParaRPr lang="en-US" sz="1400" b="1" dirty="0">
                        <a:latin typeface="+mj-lt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ru-RU" sz="1400" dirty="0">
                          <a:latin typeface="+mj-lt"/>
                        </a:rPr>
                        <a:t>Конкурс видеоигр</a:t>
                      </a:r>
                      <a:endParaRPr lang="en-US" sz="1400" dirty="0">
                        <a:latin typeface="+mj-lt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894E6E30-3F7E-4FC1-B052-AE6F57A52862}" type="slidenum">
              <a:rPr lang="en-US" smtClean="0"/>
              <a:pPr rtl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2291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46" y="-103018"/>
            <a:ext cx="8496300" cy="576263"/>
          </a:xfrm>
        </p:spPr>
        <p:txBody>
          <a:bodyPr rtlCol="0"/>
          <a:lstStyle/>
          <a:p>
            <a:pPr rtl="0"/>
            <a:r>
              <a:rPr lang="en-US" sz="2000" b="1" dirty="0" smtClean="0"/>
              <a:t/>
            </a:r>
            <a:br>
              <a:rPr lang="en-US" sz="2000" b="1" dirty="0" smtClean="0"/>
            </a:br>
            <a:r>
              <a:rPr lang="en-US" sz="2000" b="1" dirty="0"/>
              <a:t/>
            </a:r>
            <a:br>
              <a:rPr lang="en-US" sz="2000" b="1" dirty="0"/>
            </a:br>
            <a:r>
              <a:rPr lang="ru-RU" sz="2000" b="1" dirty="0">
                <a:solidFill>
                  <a:schemeClr val="tx1"/>
                </a:solidFill>
              </a:rPr>
              <a:t>Извлеченные уроки</a:t>
            </a:r>
            <a:endParaRPr lang="en-US" sz="2000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8546" y="473245"/>
            <a:ext cx="8935454" cy="5886857"/>
          </a:xfrm>
        </p:spPr>
        <p:txBody>
          <a:bodyPr rtlCol="0"/>
          <a:lstStyle/>
          <a:p>
            <a:pPr lvl="0" defTabSz="914400" rtl="0">
              <a:spcBef>
                <a:spcPts val="0"/>
              </a:spcBef>
            </a:pPr>
            <a:r>
              <a:rPr lang="ru-RU" sz="1500" b="1" dirty="0">
                <a:solidFill>
                  <a:schemeClr val="tx1"/>
                </a:solidFill>
                <a:latin typeface="+mj-lt"/>
              </a:rPr>
              <a:t>Включение БГ в школьные учебные программы</a:t>
            </a:r>
          </a:p>
          <a:p>
            <a:pPr marL="285750" lvl="0" indent="-285750" defTabSz="914400" rtl="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ru-RU" sz="1500" dirty="0">
                <a:solidFill>
                  <a:schemeClr val="tx1"/>
                </a:solidFill>
                <a:latin typeface="+mj-lt"/>
              </a:rPr>
              <a:t>Использование существующей предметной программы в качестве отправной точки для обучения бюджетной грамотности.</a:t>
            </a:r>
            <a:r>
              <a:rPr lang="ru-RU" sz="1500" b="1" dirty="0">
                <a:solidFill>
                  <a:schemeClr val="tx1"/>
                </a:solidFill>
                <a:latin typeface="+mj-lt"/>
              </a:rPr>
              <a:t> </a:t>
            </a:r>
            <a:endParaRPr lang="en-US" sz="1500" b="1" dirty="0" smtClean="0">
              <a:solidFill>
                <a:schemeClr val="tx1"/>
              </a:solidFill>
              <a:latin typeface="+mj-lt"/>
            </a:endParaRPr>
          </a:p>
          <a:p>
            <a:pPr marL="285750" lvl="0" indent="-285750" defTabSz="914400" rtl="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ru-RU" sz="1500" dirty="0">
                <a:solidFill>
                  <a:schemeClr val="tx1"/>
                </a:solidFill>
                <a:latin typeface="+mj-lt"/>
              </a:rPr>
              <a:t>Принятие постепенного, многоуровневого подхода к обучению учащихся вопросам составления и планирования государственного бюджета, который начинается на уровне начальной школы.</a:t>
            </a:r>
            <a:r>
              <a:rPr lang="ru-RU" sz="1500" b="1" dirty="0">
                <a:solidFill>
                  <a:schemeClr val="tx1"/>
                </a:solidFill>
                <a:latin typeface="+mj-lt"/>
              </a:rPr>
              <a:t> </a:t>
            </a:r>
            <a:endParaRPr lang="en-US" sz="1500" b="1" dirty="0" smtClean="0">
              <a:solidFill>
                <a:schemeClr val="tx1"/>
              </a:solidFill>
              <a:latin typeface="+mj-lt"/>
            </a:endParaRPr>
          </a:p>
          <a:p>
            <a:pPr marL="285750" lvl="0" indent="-285750" defTabSz="914400" rtl="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ru-RU" sz="1500" dirty="0">
                <a:solidFill>
                  <a:schemeClr val="tx1"/>
                </a:solidFill>
                <a:latin typeface="+mj-lt"/>
              </a:rPr>
              <a:t>Продолжение использования многоуровневого подхода при обучении бюджетной грамотности на уровне среднего школьного образования. </a:t>
            </a:r>
            <a:endParaRPr lang="en-US" sz="1500" dirty="0" smtClean="0">
              <a:solidFill>
                <a:schemeClr val="tx1"/>
              </a:solidFill>
              <a:latin typeface="+mj-lt"/>
            </a:endParaRPr>
          </a:p>
          <a:p>
            <a:pPr marL="285750" lvl="0" indent="-285750" defTabSz="914400" rtl="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ru-RU" sz="1500" dirty="0" smtClean="0">
                <a:solidFill>
                  <a:schemeClr val="tx1"/>
                </a:solidFill>
                <a:latin typeface="+mj-lt"/>
              </a:rPr>
              <a:t>Акцент на развитии гражданских компетенций </a:t>
            </a:r>
            <a:r>
              <a:rPr lang="ru-RU" sz="1500" dirty="0">
                <a:solidFill>
                  <a:schemeClr val="tx1"/>
                </a:solidFill>
                <a:latin typeface="+mj-lt"/>
              </a:rPr>
              <a:t>и технических знаний для понимания истинной сущности бюджетной грамотности.</a:t>
            </a:r>
            <a:r>
              <a:rPr lang="ru-RU" sz="1500" b="1" dirty="0">
                <a:solidFill>
                  <a:schemeClr val="tx1"/>
                </a:solidFill>
                <a:latin typeface="+mj-lt"/>
              </a:rPr>
              <a:t> </a:t>
            </a:r>
            <a:endParaRPr lang="en-US" sz="1500" b="1" dirty="0" smtClean="0">
              <a:solidFill>
                <a:schemeClr val="tx1"/>
              </a:solidFill>
              <a:latin typeface="+mj-lt"/>
            </a:endParaRPr>
          </a:p>
          <a:p>
            <a:pPr marL="285750" lvl="0" indent="-285750" defTabSz="914400" rtl="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ru-RU" sz="1500" dirty="0">
                <a:solidFill>
                  <a:schemeClr val="tx1"/>
                </a:solidFill>
                <a:latin typeface="+mj-lt"/>
              </a:rPr>
              <a:t>Использование тематики предмета бюджетной грамотности для сообщения целого ряда интересных фактов, инициирования </a:t>
            </a:r>
            <a:r>
              <a:rPr lang="ru-RU" sz="1500" dirty="0" smtClean="0">
                <a:solidFill>
                  <a:schemeClr val="tx1"/>
                </a:solidFill>
                <a:latin typeface="+mj-lt"/>
              </a:rPr>
              <a:t>познавательных дискуссий </a:t>
            </a:r>
            <a:r>
              <a:rPr lang="ru-RU" sz="1500" dirty="0">
                <a:solidFill>
                  <a:schemeClr val="tx1"/>
                </a:solidFill>
                <a:latin typeface="+mj-lt"/>
              </a:rPr>
              <a:t>и постановки задач из реальной жизни для студентов. </a:t>
            </a:r>
            <a:endParaRPr lang="en-US" sz="1500" dirty="0" smtClean="0">
              <a:solidFill>
                <a:schemeClr val="tx1"/>
              </a:solidFill>
              <a:latin typeface="+mj-lt"/>
            </a:endParaRPr>
          </a:p>
          <a:p>
            <a:pPr lvl="0" defTabSz="914400" rtl="0">
              <a:spcBef>
                <a:spcPts val="0"/>
              </a:spcBef>
            </a:pPr>
            <a:endParaRPr lang="en-US" sz="1500" dirty="0" smtClean="0">
              <a:solidFill>
                <a:schemeClr val="tx1"/>
              </a:solidFill>
              <a:latin typeface="+mj-lt"/>
            </a:endParaRPr>
          </a:p>
          <a:p>
            <a:pPr lvl="0" defTabSz="914400" rtl="0">
              <a:spcBef>
                <a:spcPts val="0"/>
              </a:spcBef>
            </a:pPr>
            <a:r>
              <a:rPr lang="ru-RU" sz="1500" b="1" dirty="0">
                <a:solidFill>
                  <a:schemeClr val="tx1"/>
                </a:solidFill>
                <a:latin typeface="+mj-lt"/>
              </a:rPr>
              <a:t>Разработка разнообразных методов и материалов для обучения бюджетной грамотности</a:t>
            </a:r>
          </a:p>
          <a:p>
            <a:pPr marL="285750" lvl="0" indent="-285750" defTabSz="914400" rtl="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ru-RU" sz="1500" dirty="0">
                <a:solidFill>
                  <a:schemeClr val="tx1"/>
                </a:solidFill>
                <a:latin typeface="+mj-lt"/>
              </a:rPr>
              <a:t>Использование </a:t>
            </a:r>
            <a:r>
              <a:rPr lang="ru-RU" sz="1500" dirty="0" smtClean="0">
                <a:solidFill>
                  <a:schemeClr val="tx1"/>
                </a:solidFill>
                <a:latin typeface="+mj-lt"/>
              </a:rPr>
              <a:t>обучающих методик, которые </a:t>
            </a:r>
            <a:r>
              <a:rPr lang="ru-RU" sz="1500" dirty="0">
                <a:solidFill>
                  <a:schemeClr val="tx1"/>
                </a:solidFill>
                <a:latin typeface="+mj-lt"/>
              </a:rPr>
              <a:t>делает обучение в отношении государственных бюджетов значимым и убедительным для студентов.</a:t>
            </a:r>
            <a:r>
              <a:rPr lang="ru-RU" sz="1500" b="1" dirty="0">
                <a:solidFill>
                  <a:schemeClr val="tx1"/>
                </a:solidFill>
                <a:latin typeface="+mj-lt"/>
              </a:rPr>
              <a:t> </a:t>
            </a:r>
            <a:endParaRPr lang="en-US" sz="1500" b="1" dirty="0" smtClean="0">
              <a:solidFill>
                <a:schemeClr val="tx1"/>
              </a:solidFill>
              <a:latin typeface="+mj-lt"/>
            </a:endParaRPr>
          </a:p>
          <a:p>
            <a:pPr marL="285750" lvl="0" indent="-285750" defTabSz="914400" rtl="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ru-RU" sz="1500" dirty="0" smtClean="0">
                <a:solidFill>
                  <a:schemeClr val="tx1"/>
                </a:solidFill>
                <a:latin typeface="+mj-lt"/>
              </a:rPr>
              <a:t>Обеспечение получения студентами отзывов </a:t>
            </a:r>
            <a:r>
              <a:rPr lang="ru-RU" sz="1500" dirty="0">
                <a:solidFill>
                  <a:schemeClr val="tx1"/>
                </a:solidFill>
                <a:latin typeface="+mj-lt"/>
              </a:rPr>
              <a:t>об их вкладе в бюджетные процессы, в максимально возможной степени.</a:t>
            </a:r>
            <a:r>
              <a:rPr lang="ru-RU" sz="1500" b="1" dirty="0">
                <a:solidFill>
                  <a:schemeClr val="tx1"/>
                </a:solidFill>
                <a:latin typeface="+mj-lt"/>
              </a:rPr>
              <a:t> </a:t>
            </a:r>
            <a:endParaRPr lang="en-US" sz="1500" b="1" dirty="0" smtClean="0">
              <a:solidFill>
                <a:schemeClr val="tx1"/>
              </a:solidFill>
              <a:latin typeface="+mj-lt"/>
            </a:endParaRPr>
          </a:p>
          <a:p>
            <a:pPr marL="285750" lvl="0" indent="-285750" defTabSz="914400" rtl="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ru-RU" sz="1500" dirty="0">
                <a:solidFill>
                  <a:schemeClr val="tx1"/>
                </a:solidFill>
                <a:latin typeface="+mj-lt"/>
              </a:rPr>
              <a:t>Разработка педагогических </a:t>
            </a:r>
            <a:r>
              <a:rPr lang="ru-RU" sz="1500" dirty="0" smtClean="0">
                <a:solidFill>
                  <a:schemeClr val="tx1"/>
                </a:solidFill>
                <a:latin typeface="+mj-lt"/>
              </a:rPr>
              <a:t>материалов с учетом различных знаний </a:t>
            </a:r>
            <a:r>
              <a:rPr lang="ru-RU" sz="1500" dirty="0">
                <a:solidFill>
                  <a:schemeClr val="tx1"/>
                </a:solidFill>
                <a:latin typeface="+mj-lt"/>
              </a:rPr>
              <a:t>преподавателей </a:t>
            </a:r>
            <a:r>
              <a:rPr lang="ru-RU" sz="1500" dirty="0" smtClean="0">
                <a:solidFill>
                  <a:schemeClr val="tx1"/>
                </a:solidFill>
                <a:latin typeface="+mj-lt"/>
              </a:rPr>
              <a:t>в области бюджетной </a:t>
            </a:r>
            <a:r>
              <a:rPr lang="ru-RU" sz="1500" dirty="0">
                <a:solidFill>
                  <a:schemeClr val="tx1"/>
                </a:solidFill>
                <a:latin typeface="+mj-lt"/>
              </a:rPr>
              <a:t>грамотности.</a:t>
            </a:r>
            <a:r>
              <a:rPr lang="ru-RU" sz="1500" b="1" dirty="0">
                <a:solidFill>
                  <a:schemeClr val="tx1"/>
                </a:solidFill>
                <a:latin typeface="+mj-lt"/>
              </a:rPr>
              <a:t> </a:t>
            </a:r>
            <a:endParaRPr lang="en-US" sz="1500" b="1" dirty="0" smtClean="0">
              <a:solidFill>
                <a:schemeClr val="tx1"/>
              </a:solidFill>
              <a:latin typeface="+mj-lt"/>
            </a:endParaRPr>
          </a:p>
          <a:p>
            <a:pPr lvl="0" defTabSz="914400" rtl="0">
              <a:spcBef>
                <a:spcPts val="0"/>
              </a:spcBef>
            </a:pPr>
            <a:endParaRPr lang="en-US" sz="1500" b="1" dirty="0">
              <a:solidFill>
                <a:schemeClr val="tx1"/>
              </a:solidFill>
              <a:latin typeface="+mj-lt"/>
            </a:endParaRPr>
          </a:p>
          <a:p>
            <a:pPr rtl="0"/>
            <a:r>
              <a:rPr lang="ru-RU" sz="1500" b="1" dirty="0" smtClean="0">
                <a:solidFill>
                  <a:schemeClr val="tx1"/>
                </a:solidFill>
                <a:latin typeface="+mj-lt"/>
              </a:rPr>
              <a:t>Повышение потенциала для </a:t>
            </a:r>
            <a:r>
              <a:rPr lang="ru-RU" sz="1500" b="1" dirty="0">
                <a:solidFill>
                  <a:schemeClr val="tx1"/>
                </a:solidFill>
                <a:latin typeface="+mj-lt"/>
              </a:rPr>
              <a:t>содействия бюджетной грамотности</a:t>
            </a:r>
          </a:p>
          <a:p>
            <a:pPr marL="285750" indent="-285750" rtl="0">
              <a:buFont typeface="Arial" panose="020B0604020202020204" pitchFamily="34" charset="0"/>
              <a:buChar char="•"/>
            </a:pPr>
            <a:r>
              <a:rPr lang="ru-RU" sz="1500" dirty="0">
                <a:solidFill>
                  <a:schemeClr val="tx1"/>
                </a:solidFill>
                <a:latin typeface="+mj-lt"/>
              </a:rPr>
              <a:t>Сотрудничество с соответствующими заинтересованными сторонами при разработке и осуществлении мер по укреплению бюджетной грамотности. </a:t>
            </a:r>
            <a:endParaRPr lang="en-US" sz="1500" dirty="0" smtClean="0">
              <a:solidFill>
                <a:schemeClr val="tx1"/>
              </a:solidFill>
              <a:latin typeface="+mj-lt"/>
            </a:endParaRPr>
          </a:p>
          <a:p>
            <a:pPr marL="285750" indent="-285750" rtl="0">
              <a:buFont typeface="Arial" panose="020B0604020202020204" pitchFamily="34" charset="0"/>
              <a:buChar char="•"/>
            </a:pPr>
            <a:r>
              <a:rPr lang="ru-RU" sz="1500" dirty="0">
                <a:solidFill>
                  <a:schemeClr val="tx1"/>
                </a:solidFill>
                <a:latin typeface="+mj-lt"/>
              </a:rPr>
              <a:t>Изучение различных средств оказания постоянной поддержки преподавателям.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894E6E30-3F7E-4FC1-B052-AE6F57A52862}" type="slidenum">
              <a:rPr lang="en-US" smtClean="0"/>
              <a:pPr rtl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5446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834" y="-188383"/>
            <a:ext cx="8496300" cy="576263"/>
          </a:xfrm>
        </p:spPr>
        <p:txBody>
          <a:bodyPr rtlCol="0"/>
          <a:lstStyle/>
          <a:p>
            <a:pPr rtl="0"/>
            <a:r>
              <a:rPr lang="ru-RU" sz="1700" b="1" dirty="0">
                <a:solidFill>
                  <a:schemeClr val="tx1"/>
                </a:solidFill>
              </a:rPr>
              <a:t>Полезные ресурсы</a:t>
            </a:r>
            <a:endParaRPr lang="en-US" sz="1700" b="1" dirty="0">
              <a:solidFill>
                <a:schemeClr val="tx1"/>
              </a:solidFill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34831603"/>
              </p:ext>
            </p:extLst>
          </p:nvPr>
        </p:nvGraphicFramePr>
        <p:xfrm>
          <a:off x="179834" y="451358"/>
          <a:ext cx="8640316" cy="652738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7614"/>
                <a:gridCol w="6472702"/>
              </a:tblGrid>
              <a:tr h="283815">
                <a:tc>
                  <a:txBody>
                    <a:bodyPr/>
                    <a:lstStyle/>
                    <a:p>
                      <a:pPr rtl="0"/>
                      <a:r>
                        <a:rPr lang="ru-RU" sz="1300" dirty="0">
                          <a:latin typeface="+mj-lt"/>
                        </a:rPr>
                        <a:t>Тип ресурса</a:t>
                      </a:r>
                      <a:endParaRPr lang="en-US" sz="1300" dirty="0">
                        <a:latin typeface="+mj-lt"/>
                      </a:endParaRPr>
                    </a:p>
                  </a:txBody>
                  <a:tcPr marL="55332" marR="55332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ru-RU" sz="1300" dirty="0">
                          <a:latin typeface="+mj-lt"/>
                        </a:rPr>
                        <a:t>Примеры</a:t>
                      </a:r>
                      <a:endParaRPr lang="en-US" sz="1300" dirty="0">
                        <a:latin typeface="+mj-lt"/>
                      </a:endParaRPr>
                    </a:p>
                  </a:txBody>
                  <a:tcPr marL="55332" marR="55332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268877">
                <a:tc>
                  <a:txBody>
                    <a:bodyPr/>
                    <a:lstStyle/>
                    <a:p>
                      <a:pPr rtl="0"/>
                      <a:r>
                        <a:rPr lang="ru-RU" sz="1100" b="1" dirty="0">
                          <a:latin typeface="+mj-lt"/>
                        </a:rPr>
                        <a:t>Блоги</a:t>
                      </a:r>
                      <a:endParaRPr lang="en-US" sz="1100" b="1" dirty="0">
                        <a:latin typeface="+mj-lt"/>
                      </a:endParaRPr>
                    </a:p>
                  </a:txBody>
                  <a:tcPr marL="55332" marR="55332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 rtl="0">
                        <a:buFont typeface="Arial" panose="020B0604020202020204" pitchFamily="34" charset="0"/>
                        <a:buChar char="•"/>
                      </a:pPr>
                      <a:r>
                        <a:rPr lang="ru-RU" sz="1100" u="sng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  <a:hlinkClick r:id="rId2"/>
                        </a:rPr>
                        <a:t>Блог Понимание налоговой ответственности </a:t>
                      </a:r>
                      <a:r>
                        <a:rPr lang="ru-RU" sz="1100" u="sng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(Соединенные Штаты)</a:t>
                      </a:r>
                      <a:endParaRPr lang="en-US" sz="1100" baseline="0" dirty="0" smtClean="0">
                        <a:latin typeface="+mj-lt"/>
                      </a:endParaRPr>
                    </a:p>
                  </a:txBody>
                  <a:tcPr marL="55332" marR="55332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482265">
                <a:tc>
                  <a:txBody>
                    <a:bodyPr/>
                    <a:lstStyle/>
                    <a:p>
                      <a:pPr rtl="0"/>
                      <a:r>
                        <a:rPr lang="ru-RU" sz="1100" b="1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Комиксы/Мультфильмы </a:t>
                      </a:r>
                      <a:endParaRPr lang="en-US" sz="1100" b="1" dirty="0">
                        <a:latin typeface="+mj-lt"/>
                      </a:endParaRPr>
                    </a:p>
                  </a:txBody>
                  <a:tcPr marL="55332" marR="55332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1100" u="sng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  <a:hlinkClick r:id="rId3"/>
                        </a:rPr>
                        <a:t>Софина и ее компания</a:t>
                      </a:r>
                      <a:r>
                        <a:rPr lang="ru-RU" sz="1100" u="sng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(Бразилия)</a:t>
                      </a:r>
                    </a:p>
                    <a:p>
                      <a:pPr marL="171450" marR="0" lvl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1100" u="sng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  <a:hlinkClick r:id="rId4"/>
                        </a:rPr>
                        <a:t>Что это значит для нас</a:t>
                      </a:r>
                      <a:r>
                        <a:rPr lang="ru-RU" sz="11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? (Новая Зеландия)</a:t>
                      </a:r>
                      <a:endParaRPr lang="en-US" sz="1100" kern="1200" dirty="0" smtClean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55332" marR="55332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268877">
                <a:tc>
                  <a:txBody>
                    <a:bodyPr/>
                    <a:lstStyle/>
                    <a:p>
                      <a:pPr rtl="0"/>
                      <a:r>
                        <a:rPr lang="ru-RU" sz="1100" b="1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Кроссворды</a:t>
                      </a:r>
                      <a:endParaRPr lang="en-US" sz="1100" b="1" dirty="0">
                        <a:latin typeface="+mj-lt"/>
                      </a:endParaRPr>
                    </a:p>
                  </a:txBody>
                  <a:tcPr marL="55332" marR="55332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 rtl="0">
                        <a:buFont typeface="Arial" panose="020B0604020202020204" pitchFamily="34" charset="0"/>
                        <a:buChar char="•"/>
                      </a:pPr>
                      <a:r>
                        <a:rPr lang="ru-RU" sz="11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Кроссворд </a:t>
                      </a:r>
                      <a:r>
                        <a:rPr lang="ru-RU" sz="1100" u="sng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  <a:hlinkClick r:id="rId5"/>
                        </a:rPr>
                        <a:t>Национальный бюджет</a:t>
                      </a:r>
                      <a:r>
                        <a:rPr lang="ru-RU" sz="1100" u="sng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(Ирландия)</a:t>
                      </a:r>
                      <a:endParaRPr lang="en-US" sz="1100" baseline="0" dirty="0" smtClean="0">
                        <a:latin typeface="+mj-lt"/>
                      </a:endParaRPr>
                    </a:p>
                  </a:txBody>
                  <a:tcPr marL="55332" marR="55332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448128">
                <a:tc>
                  <a:txBody>
                    <a:bodyPr/>
                    <a:lstStyle/>
                    <a:p>
                      <a:pPr rtl="0"/>
                      <a:r>
                        <a:rPr lang="ru-RU" sz="1100" b="1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Серия данных о государственных расходах</a:t>
                      </a:r>
                      <a:endParaRPr lang="en-US" sz="1100" b="1" dirty="0">
                        <a:latin typeface="+mj-lt"/>
                      </a:endParaRPr>
                    </a:p>
                  </a:txBody>
                  <a:tcPr marL="55332" marR="55332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 rtl="0">
                        <a:buFont typeface="Arial" panose="020B0604020202020204" pitchFamily="34" charset="0"/>
                        <a:buChar char="•"/>
                      </a:pPr>
                      <a:r>
                        <a:rPr lang="ru-RU" sz="1100" u="sng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  <a:hlinkClick r:id="rId6"/>
                        </a:rPr>
                        <a:t>Scuola di OpenCoesione </a:t>
                      </a:r>
                      <a:r>
                        <a:rPr lang="ru-RU" sz="1100" u="sng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(Италия)</a:t>
                      </a:r>
                    </a:p>
                    <a:p>
                      <a:pPr marL="171450" indent="-171450" rtl="0">
                        <a:buFont typeface="Arial" panose="020B0604020202020204" pitchFamily="34" charset="0"/>
                        <a:buChar char="•"/>
                      </a:pPr>
                      <a:r>
                        <a:rPr lang="ru-RU" sz="1100" u="sng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  <a:hlinkClick r:id="rId7"/>
                        </a:rPr>
                        <a:t>Бюджетные истории </a:t>
                      </a:r>
                      <a:r>
                        <a:rPr lang="ru-RU" sz="1100" u="sng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(Молдова)</a:t>
                      </a:r>
                      <a:endParaRPr lang="en-US" sz="1100" baseline="0" dirty="0" smtClean="0">
                        <a:latin typeface="+mj-lt"/>
                      </a:endParaRPr>
                    </a:p>
                  </a:txBody>
                  <a:tcPr marL="55332" marR="55332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505852">
                <a:tc>
                  <a:txBody>
                    <a:bodyPr/>
                    <a:lstStyle/>
                    <a:p>
                      <a:pPr rtl="0"/>
                      <a:r>
                        <a:rPr lang="ru-RU" sz="1100" b="1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Словари/учебники для</a:t>
                      </a:r>
                      <a:r>
                        <a:rPr lang="ru-RU" sz="1100" b="1" kern="1200" baseline="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начинающих </a:t>
                      </a:r>
                      <a:endParaRPr lang="en-US" sz="1100" b="1" dirty="0">
                        <a:latin typeface="+mj-lt"/>
                      </a:endParaRPr>
                    </a:p>
                  </a:txBody>
                  <a:tcPr marL="55332" marR="55332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1100" u="sng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  <a:hlinkClick r:id="rId8"/>
                        </a:rPr>
                        <a:t>Азбука налогов</a:t>
                      </a:r>
                      <a:r>
                        <a:rPr lang="ru-RU" sz="1100" u="sng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(Гватемала)</a:t>
                      </a:r>
                    </a:p>
                    <a:p>
                      <a:pPr marL="171450" marR="0" lvl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1100" u="sng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  <a:hlinkClick r:id="rId9"/>
                        </a:rPr>
                        <a:t>Моя налоговая декларация</a:t>
                      </a:r>
                      <a:r>
                        <a:rPr lang="ru-RU" sz="1100" u="sng" kern="1200" baseline="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  <a:hlinkClick r:id="rId9"/>
                        </a:rPr>
                        <a:t> </a:t>
                      </a:r>
                      <a:r>
                        <a:rPr lang="ru-RU" sz="1100" u="none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(</a:t>
                      </a:r>
                      <a:r>
                        <a:rPr lang="ru-RU" sz="1100" u="non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Коста-Рика)</a:t>
                      </a:r>
                      <a:endParaRPr lang="en-US" sz="1100" kern="1200" dirty="0" smtClean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55332" marR="55332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448128">
                <a:tc>
                  <a:txBody>
                    <a:bodyPr/>
                    <a:lstStyle/>
                    <a:p>
                      <a:pPr rtl="0"/>
                      <a:r>
                        <a:rPr lang="ru-RU" sz="1100" b="1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Интерактивные игры</a:t>
                      </a:r>
                      <a:endParaRPr lang="en-US" sz="1100" b="1" dirty="0">
                        <a:latin typeface="+mj-lt"/>
                      </a:endParaRPr>
                    </a:p>
                  </a:txBody>
                  <a:tcPr marL="55332" marR="55332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 rtl="0">
                        <a:buFont typeface="Arial" panose="020B0604020202020204" pitchFamily="34" charset="0"/>
                        <a:buChar char="•"/>
                      </a:pPr>
                      <a:r>
                        <a:rPr lang="ru-RU" sz="1100" u="sng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  <a:hlinkClick r:id="rId10"/>
                        </a:rPr>
                        <a:t>Игра КиберБюджет</a:t>
                      </a:r>
                      <a:r>
                        <a:rPr lang="ru-RU" sz="1100" u="sng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(Франция)</a:t>
                      </a:r>
                    </a:p>
                    <a:p>
                      <a:pPr marL="171450" indent="-171450" rtl="0">
                        <a:buFont typeface="Arial" panose="020B0604020202020204" pitchFamily="34" charset="0"/>
                        <a:buChar char="•"/>
                      </a:pPr>
                      <a:r>
                        <a:rPr lang="ru-RU" sz="1100" u="sng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  <a:hlinkClick r:id="rId11"/>
                        </a:rPr>
                        <a:t>Ролевая </a:t>
                      </a:r>
                      <a:r>
                        <a:rPr lang="ru-RU" sz="1100" u="sng" kern="1200" dirty="0" smtClean="0">
                          <a:solidFill>
                            <a:srgbClr val="0000FF"/>
                          </a:solidFill>
                          <a:effectLst/>
                          <a:latin typeface="+mj-lt"/>
                          <a:ea typeface="+mn-ea"/>
                          <a:cs typeface="+mn-cs"/>
                          <a:hlinkClick r:id="rId11"/>
                        </a:rPr>
                        <a:t>игра</a:t>
                      </a:r>
                      <a:r>
                        <a:rPr lang="ru-RU" sz="1100" u="sng" kern="1200" dirty="0" smtClean="0">
                          <a:solidFill>
                            <a:srgbClr val="0000FF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-разработка </a:t>
                      </a:r>
                      <a:r>
                        <a:rPr lang="ru-RU" sz="1100" u="sng" kern="1200" dirty="0">
                          <a:solidFill>
                            <a:srgbClr val="0000FF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муниципального бюджета </a:t>
                      </a:r>
                      <a:r>
                        <a:rPr lang="ru-RU" sz="11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(Германия)</a:t>
                      </a:r>
                      <a:endParaRPr lang="en-US" sz="1100" baseline="0" dirty="0" smtClean="0">
                        <a:latin typeface="+mj-lt"/>
                      </a:endParaRPr>
                    </a:p>
                  </a:txBody>
                  <a:tcPr marL="55332" marR="55332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448128">
                <a:tc>
                  <a:txBody>
                    <a:bodyPr/>
                    <a:lstStyle/>
                    <a:p>
                      <a:pPr rtl="0"/>
                      <a:r>
                        <a:rPr lang="ru-RU" sz="1100" b="1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Руководства по составлению бюджета на основе широкого участия</a:t>
                      </a:r>
                      <a:endParaRPr lang="en-US" sz="1100" b="1" dirty="0">
                        <a:latin typeface="+mj-lt"/>
                      </a:endParaRPr>
                    </a:p>
                  </a:txBody>
                  <a:tcPr marL="55332" marR="55332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1100" u="sng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  <a:hlinkClick r:id="rId12"/>
                        </a:rPr>
                        <a:t>Руководство</a:t>
                      </a:r>
                      <a:r>
                        <a:rPr lang="ru-RU" sz="11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100" u="sng" kern="1200" dirty="0">
                          <a:solidFill>
                            <a:srgbClr val="0000FF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для школ по составлению бюджета на основе участия учащихся (Германия)</a:t>
                      </a:r>
                    </a:p>
                    <a:p>
                      <a:pPr marL="171450" marR="0" lvl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1100" u="sng" kern="1200" dirty="0">
                          <a:solidFill>
                            <a:srgbClr val="0000FF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Инструментарий правительства Уэльса по составлению бюджета на основе широкого </a:t>
                      </a:r>
                      <a:r>
                        <a:rPr lang="ru-RU" sz="1100" u="sng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  <a:hlinkClick r:id="rId13"/>
                        </a:rPr>
                        <a:t>участия</a:t>
                      </a:r>
                      <a:r>
                        <a:rPr lang="ru-RU" sz="1100" u="sng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(Великобритания)</a:t>
                      </a:r>
                      <a:endParaRPr lang="en-US" sz="1100" kern="1200" dirty="0" smtClean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55332" marR="55332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524476">
                <a:tc>
                  <a:txBody>
                    <a:bodyPr/>
                    <a:lstStyle/>
                    <a:p>
                      <a:pPr rtl="0"/>
                      <a:r>
                        <a:rPr lang="ru-RU" sz="1100" b="1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Презентации PowerPoint</a:t>
                      </a:r>
                      <a:endParaRPr lang="en-US" sz="1100" b="1" dirty="0">
                        <a:latin typeface="+mj-lt"/>
                      </a:endParaRPr>
                    </a:p>
                  </a:txBody>
                  <a:tcPr marL="55332" marR="55332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1100" u="sng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  <a:hlinkClick r:id="rId14"/>
                        </a:rPr>
                        <a:t>Бюджетное налогообложение и государственное финансирование</a:t>
                      </a:r>
                      <a:r>
                        <a:rPr lang="ru-RU" sz="1100" u="non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(Ирландия)</a:t>
                      </a:r>
                    </a:p>
                    <a:p>
                      <a:pPr marL="171450" marR="0" lvl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1100" u="sng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  <a:hlinkClick r:id="rId15"/>
                        </a:rPr>
                        <a:t>Государственные расходы</a:t>
                      </a:r>
                      <a:r>
                        <a:rPr lang="ru-RU" sz="11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(Соединенные Штаты Америки)</a:t>
                      </a:r>
                    </a:p>
                  </a:txBody>
                  <a:tcPr marL="55332" marR="55332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448128">
                <a:tc>
                  <a:txBody>
                    <a:bodyPr/>
                    <a:lstStyle/>
                    <a:p>
                      <a:pPr rtl="0"/>
                      <a:r>
                        <a:rPr lang="ru-RU" sz="1100" b="1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Плакаты/графика/облака слов </a:t>
                      </a:r>
                      <a:endParaRPr lang="en-US" sz="1100" b="1" dirty="0">
                        <a:latin typeface="+mj-lt"/>
                      </a:endParaRPr>
                    </a:p>
                  </a:txBody>
                  <a:tcPr marL="55332" marR="55332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 rtl="0">
                        <a:buFont typeface="Arial" panose="020B0604020202020204" pitchFamily="34" charset="0"/>
                        <a:buChar char="•"/>
                      </a:pPr>
                      <a:r>
                        <a:rPr lang="ru-RU" sz="1100" u="sng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  <a:hlinkClick r:id="rId16"/>
                        </a:rPr>
                        <a:t>Облако слов по национальному бюджету</a:t>
                      </a:r>
                      <a:r>
                        <a:rPr lang="ru-RU" sz="1100" u="sng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(Ireeland)</a:t>
                      </a:r>
                    </a:p>
                    <a:p>
                      <a:pPr marL="171450" indent="-171450" rtl="0">
                        <a:buFont typeface="Arial" panose="020B0604020202020204" pitchFamily="34" charset="0"/>
                        <a:buChar char="•"/>
                      </a:pPr>
                      <a:r>
                        <a:rPr lang="ru-RU" sz="1100" u="sng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  <a:hlinkClick r:id="rId17"/>
                        </a:rPr>
                        <a:t>Интерактивная графика по налоговым расходам</a:t>
                      </a:r>
                      <a:r>
                        <a:rPr lang="ru-RU" sz="1100" u="sng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(Уругвай)</a:t>
                      </a:r>
                      <a:endParaRPr lang="en-US" sz="1100" baseline="0" dirty="0" smtClean="0">
                        <a:latin typeface="+mj-lt"/>
                      </a:endParaRPr>
                    </a:p>
                  </a:txBody>
                  <a:tcPr marL="55332" marR="55332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524476">
                <a:tc>
                  <a:txBody>
                    <a:bodyPr/>
                    <a:lstStyle/>
                    <a:p>
                      <a:pPr rtl="0"/>
                      <a:r>
                        <a:rPr lang="ru-RU" sz="1100" b="1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Конкурсы/викторины и соцопросы </a:t>
                      </a:r>
                      <a:endParaRPr lang="en-US" sz="1100" b="1" dirty="0">
                        <a:latin typeface="+mj-lt"/>
                      </a:endParaRPr>
                    </a:p>
                  </a:txBody>
                  <a:tcPr marL="55332" marR="55332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 rtl="0">
                        <a:buFont typeface="Arial" panose="020B0604020202020204" pitchFamily="34" charset="0"/>
                        <a:buChar char="•"/>
                      </a:pPr>
                      <a:r>
                        <a:rPr lang="ru-RU" sz="1100" u="sng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  <a:hlinkClick r:id="rId18"/>
                        </a:rPr>
                        <a:t>Соцопрос по налогам</a:t>
                      </a:r>
                      <a:r>
                        <a:rPr lang="ru-RU" sz="11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(Доминиканская Республика)</a:t>
                      </a:r>
                    </a:p>
                    <a:p>
                      <a:pPr marL="171450" indent="-171450" rtl="0">
                        <a:buFont typeface="Arial" panose="020B0604020202020204" pitchFamily="34" charset="0"/>
                        <a:buChar char="•"/>
                      </a:pPr>
                      <a:r>
                        <a:rPr lang="ru-RU" sz="1100" u="sng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  <a:hlinkClick r:id="rId19"/>
                        </a:rPr>
                        <a:t>Образование по налогам и гражданская ответственность</a:t>
                      </a:r>
                      <a:r>
                        <a:rPr lang="ru-RU" sz="1100" u="sng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(Новая Зеландия)</a:t>
                      </a:r>
                    </a:p>
                  </a:txBody>
                  <a:tcPr marL="55332" marR="55332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448128">
                <a:tc>
                  <a:txBody>
                    <a:bodyPr/>
                    <a:lstStyle/>
                    <a:p>
                      <a:pPr rtl="0"/>
                      <a:r>
                        <a:rPr lang="ru-RU" sz="1100" b="1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ТВ-шоу/клипы</a:t>
                      </a:r>
                      <a:endParaRPr lang="en-US" sz="1100" b="1" dirty="0">
                        <a:latin typeface="+mj-lt"/>
                      </a:endParaRPr>
                    </a:p>
                  </a:txBody>
                  <a:tcPr marL="55332" marR="55332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 rtl="0">
                        <a:buFont typeface="Arial" panose="020B0604020202020204" pitchFamily="34" charset="0"/>
                        <a:buChar char="•"/>
                      </a:pPr>
                      <a:r>
                        <a:rPr lang="ru-RU" sz="1100" u="sng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  <a:hlinkClick r:id="rId20"/>
                        </a:rPr>
                        <a:t>10-минутный ролик</a:t>
                      </a:r>
                      <a:r>
                        <a:rPr lang="ru-RU" sz="11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(Япония)</a:t>
                      </a:r>
                    </a:p>
                    <a:p>
                      <a:pPr marL="171450" indent="-171450" rtl="0">
                        <a:buFont typeface="Arial" panose="020B0604020202020204" pitchFamily="34" charset="0"/>
                        <a:buChar char="•"/>
                      </a:pPr>
                      <a:r>
                        <a:rPr lang="ru-RU" sz="1100" u="sng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  <a:hlinkClick r:id="rId21"/>
                        </a:rPr>
                        <a:t>Обучающие СМИ (канал</a:t>
                      </a:r>
                      <a:r>
                        <a:rPr lang="ru-RU" sz="1100" u="sng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100" u="sng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PBS )</a:t>
                      </a:r>
                      <a:r>
                        <a:rPr lang="ru-RU" sz="1100" u="sng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  <a:hlinkClick r:id="rId21"/>
                        </a:rPr>
                        <a:t>: </a:t>
                      </a:r>
                      <a:r>
                        <a:rPr lang="ru-RU" sz="1100" u="sng" kern="1200" dirty="0">
                          <a:solidFill>
                            <a:srgbClr val="0000FF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Государственные доходы и расходы</a:t>
                      </a:r>
                      <a:r>
                        <a:rPr lang="ru-RU" sz="1100" u="sng" kern="1200" dirty="0">
                          <a:solidFill>
                            <a:srgbClr val="0000FF"/>
                          </a:solidFill>
                          <a:effectLst/>
                          <a:latin typeface="+mj-lt"/>
                          <a:ea typeface="+mn-ea"/>
                          <a:cs typeface="+mn-cs"/>
                          <a:hlinkClick r:id="rId21"/>
                        </a:rPr>
                        <a:t> </a:t>
                      </a:r>
                      <a:r>
                        <a:rPr lang="ru-RU" sz="1100" u="sng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  <a:hlinkClick r:id="rId21"/>
                        </a:rPr>
                        <a:t>(Соединенные Штаты Америки)</a:t>
                      </a:r>
                      <a:endParaRPr lang="en-US" sz="1100" u="sng" baseline="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55332" marR="55332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535535">
                <a:tc>
                  <a:txBody>
                    <a:bodyPr/>
                    <a:lstStyle/>
                    <a:p>
                      <a:pPr rtl="0"/>
                      <a:r>
                        <a:rPr lang="ru-RU" sz="1100" b="1" dirty="0" smtClean="0">
                          <a:latin typeface="+mj-lt"/>
                        </a:rPr>
                        <a:t>Таблицы и </a:t>
                      </a:r>
                      <a:r>
                        <a:rPr lang="ru-RU" sz="1100" b="1" dirty="0">
                          <a:latin typeface="+mj-lt"/>
                        </a:rPr>
                        <a:t>раздаточные материалы</a:t>
                      </a:r>
                      <a:endParaRPr lang="en-US" sz="1100" b="1" dirty="0">
                        <a:latin typeface="+mj-lt"/>
                      </a:endParaRPr>
                    </a:p>
                  </a:txBody>
                  <a:tcPr marL="55332" marR="55332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1100" u="sng" kern="1200" dirty="0" smtClean="0">
                          <a:solidFill>
                            <a:srgbClr val="0000F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Таблица государственных расходов</a:t>
                      </a:r>
                      <a:r>
                        <a:rPr lang="ru-RU" sz="1100" b="0" i="0" u="none" strike="noStrike" kern="1200" dirty="0" smtClean="0">
                          <a:solidFill>
                            <a:srgbClr val="0000FF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100" b="0" i="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(Канада)</a:t>
                      </a:r>
                    </a:p>
                    <a:p>
                      <a:pPr marL="171450" marR="0" lvl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1100" u="sng" kern="1200" dirty="0">
                          <a:solidFill>
                            <a:srgbClr val="0000F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Сравнение налоговых ставок </a:t>
                      </a:r>
                      <a:r>
                        <a:rPr lang="ru-RU" sz="11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(Гонконг)</a:t>
                      </a:r>
                      <a:endParaRPr lang="en-US" sz="1100" b="0" i="0" u="none" strike="noStrike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5332" marR="55332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563075">
                <a:tc>
                  <a:txBody>
                    <a:bodyPr/>
                    <a:lstStyle/>
                    <a:p>
                      <a:pPr rtl="0"/>
                      <a:r>
                        <a:rPr lang="ru-RU" sz="1100" b="1" dirty="0">
                          <a:latin typeface="+mj-lt"/>
                        </a:rPr>
                        <a:t>Инструментарии/Планы уроков </a:t>
                      </a:r>
                      <a:endParaRPr lang="en-US" sz="1100" b="1" dirty="0">
                        <a:latin typeface="+mj-lt"/>
                      </a:endParaRPr>
                    </a:p>
                  </a:txBody>
                  <a:tcPr marL="55332" marR="55332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 rtl="0">
                        <a:buFont typeface="Arial" panose="020B0604020202020204" pitchFamily="34" charset="0"/>
                        <a:buChar char="•"/>
                      </a:pPr>
                      <a:r>
                        <a:rPr lang="ru-RU" sz="1100" dirty="0"/>
                        <a:t>«</a:t>
                      </a:r>
                      <a:r>
                        <a:rPr lang="ru-RU" sz="1100" dirty="0">
                          <a:hlinkClick r:id="rId22"/>
                        </a:rPr>
                        <a:t>Вопросы налогообложения</a:t>
                      </a:r>
                      <a:r>
                        <a:rPr lang="ru-RU" sz="1100" dirty="0"/>
                        <a:t>». </a:t>
                      </a:r>
                      <a:r>
                        <a:rPr lang="ru-RU" sz="1100" u="sng" dirty="0">
                          <a:solidFill>
                            <a:srgbClr val="0000FF"/>
                          </a:solidFill>
                        </a:rPr>
                        <a:t>Королевская налогово-таможенная служба</a:t>
                      </a:r>
                      <a:r>
                        <a:rPr lang="ru-RU" sz="1100" dirty="0"/>
                        <a:t>. [Великобритания]</a:t>
                      </a:r>
                    </a:p>
                    <a:p>
                      <a:pPr marL="171450" indent="-171450" rtl="0">
                        <a:buFont typeface="Arial" panose="020B0604020202020204" pitchFamily="34" charset="0"/>
                        <a:buChar char="•"/>
                      </a:pPr>
                      <a:r>
                        <a:rPr lang="ru-RU" sz="1100" u="sng" dirty="0">
                          <a:solidFill>
                            <a:srgbClr val="0000FF"/>
                          </a:solidFill>
                        </a:rPr>
                        <a:t>Обзор бюджета 2015 года: Строительство нашего будущего, укрепление социального обеспечения </a:t>
                      </a:r>
                      <a:r>
                        <a:rPr lang="ru-RU" sz="1100" dirty="0"/>
                        <a:t>(Сингапур)</a:t>
                      </a:r>
                    </a:p>
                  </a:txBody>
                  <a:tcPr marL="55332" marR="55332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894E6E30-3F7E-4FC1-B052-AE6F57A52862}" type="slidenum">
              <a:rPr lang="en-US" smtClean="0"/>
              <a:pPr rtl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4285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0055" y="0"/>
            <a:ext cx="7886700" cy="663190"/>
          </a:xfrm>
        </p:spPr>
        <p:txBody>
          <a:bodyPr rtlCol="0">
            <a:normAutofit/>
          </a:bodyPr>
          <a:lstStyle/>
          <a:p>
            <a:pPr rtl="0"/>
            <a:r>
              <a:rPr lang="ru-RU" sz="2300" b="1" dirty="0">
                <a:solidFill>
                  <a:schemeClr val="tx1"/>
                </a:solidFill>
                <a:latin typeface="+mj-lt"/>
              </a:rPr>
              <a:t>План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0055" y="1176831"/>
            <a:ext cx="8197946" cy="4691706"/>
          </a:xfrm>
        </p:spPr>
        <p:txBody>
          <a:bodyPr rtlCol="0">
            <a:normAutofit fontScale="92500" lnSpcReduction="20000"/>
          </a:bodyPr>
          <a:lstStyle/>
          <a:p>
            <a:pPr rtl="0"/>
            <a:r>
              <a:rPr lang="ru-RU" sz="1900" b="1" dirty="0">
                <a:solidFill>
                  <a:schemeClr val="tx1"/>
                </a:solidFill>
              </a:rPr>
              <a:t>Определение, </a:t>
            </a:r>
            <a:r>
              <a:rPr lang="ru-RU" sz="1900" b="1" dirty="0" smtClean="0">
                <a:solidFill>
                  <a:schemeClr val="tx1"/>
                </a:solidFill>
              </a:rPr>
              <a:t>методика и </a:t>
            </a:r>
            <a:r>
              <a:rPr lang="ru-RU" sz="1900" b="1" dirty="0">
                <a:solidFill>
                  <a:schemeClr val="tx1"/>
                </a:solidFill>
              </a:rPr>
              <a:t>область применения</a:t>
            </a:r>
          </a:p>
          <a:p>
            <a:pPr rtl="0"/>
            <a:endParaRPr lang="en-US" sz="1900" dirty="0" smtClean="0">
              <a:solidFill>
                <a:schemeClr val="tx1"/>
              </a:solidFill>
            </a:endParaRPr>
          </a:p>
          <a:p>
            <a:pPr rtl="0"/>
            <a:r>
              <a:rPr lang="ru-RU" sz="1900" b="1" dirty="0">
                <a:solidFill>
                  <a:schemeClr val="tx1"/>
                </a:solidFill>
              </a:rPr>
              <a:t>Инициативы по БГ на базе школы</a:t>
            </a:r>
          </a:p>
          <a:p>
            <a:pPr rtl="0"/>
            <a:endParaRPr lang="en-US" sz="1900" b="1" dirty="0" smtClean="0">
              <a:solidFill>
                <a:schemeClr val="tx1"/>
              </a:solidFill>
            </a:endParaRPr>
          </a:p>
          <a:p>
            <a:pPr marL="342900" indent="-342900" rtl="0">
              <a:buFont typeface="Arial" panose="020B0604020202020204" pitchFamily="34" charset="0"/>
              <a:buChar char="•"/>
            </a:pPr>
            <a:r>
              <a:rPr lang="ru-RU" sz="1900" dirty="0">
                <a:solidFill>
                  <a:schemeClr val="tx1"/>
                </a:solidFill>
              </a:rPr>
              <a:t>В пределах класса </a:t>
            </a:r>
          </a:p>
          <a:p>
            <a:pPr marL="285750" indent="292100" rtl="0">
              <a:buFont typeface="Wingdings" panose="05000000000000000000" pitchFamily="2" charset="2"/>
              <a:buChar char="§"/>
            </a:pPr>
            <a:r>
              <a:rPr lang="ru-RU" sz="1900" dirty="0">
                <a:solidFill>
                  <a:schemeClr val="tx1"/>
                </a:solidFill>
              </a:rPr>
              <a:t>Инициативы по </a:t>
            </a:r>
            <a:r>
              <a:rPr lang="ru-RU" sz="1900" dirty="0" smtClean="0">
                <a:solidFill>
                  <a:schemeClr val="tx1"/>
                </a:solidFill>
              </a:rPr>
              <a:t>развитию БГ </a:t>
            </a:r>
            <a:r>
              <a:rPr lang="ru-RU" sz="1900" dirty="0">
                <a:solidFill>
                  <a:schemeClr val="tx1"/>
                </a:solidFill>
              </a:rPr>
              <a:t>в классе и вне класса: </a:t>
            </a:r>
            <a:r>
              <a:rPr lang="ru-RU" sz="1900" dirty="0" smtClean="0">
                <a:solidFill>
                  <a:schemeClr val="tx1"/>
                </a:solidFill>
              </a:rPr>
              <a:t>зачем они?</a:t>
            </a:r>
            <a:endParaRPr lang="ru-RU" sz="1900" dirty="0">
              <a:solidFill>
                <a:schemeClr val="tx1"/>
              </a:solidFill>
            </a:endParaRPr>
          </a:p>
          <a:p>
            <a:pPr marL="285750" indent="292100" rtl="0">
              <a:buFont typeface="Wingdings" panose="05000000000000000000" pitchFamily="2" charset="2"/>
              <a:buChar char="§"/>
            </a:pPr>
            <a:r>
              <a:rPr lang="ru-RU" sz="1900" dirty="0">
                <a:solidFill>
                  <a:schemeClr val="tx1"/>
                </a:solidFill>
              </a:rPr>
              <a:t>БГ в рамках школьной учебной программы: как?</a:t>
            </a:r>
          </a:p>
          <a:p>
            <a:pPr marL="285750" indent="292100" rtl="0">
              <a:buFont typeface="Wingdings" panose="05000000000000000000" pitchFamily="2" charset="2"/>
              <a:buChar char="§"/>
            </a:pPr>
            <a:r>
              <a:rPr lang="ru-RU" sz="1900" dirty="0">
                <a:solidFill>
                  <a:schemeClr val="tx1"/>
                </a:solidFill>
              </a:rPr>
              <a:t>Результаты обучения БГ</a:t>
            </a:r>
          </a:p>
          <a:p>
            <a:pPr marL="285750" indent="292100" rtl="0">
              <a:buFont typeface="Wingdings" panose="05000000000000000000" pitchFamily="2" charset="2"/>
              <a:buChar char="§"/>
            </a:pPr>
            <a:r>
              <a:rPr lang="ru-RU" sz="1900" dirty="0">
                <a:solidFill>
                  <a:schemeClr val="tx1"/>
                </a:solidFill>
              </a:rPr>
              <a:t>Предметы, темы и вопросы по БГ </a:t>
            </a:r>
            <a:endParaRPr lang="en-US" sz="1900" dirty="0" smtClean="0">
              <a:solidFill>
                <a:schemeClr val="tx1"/>
              </a:solidFill>
            </a:endParaRPr>
          </a:p>
          <a:p>
            <a:pPr marL="285750" indent="292100" rtl="0">
              <a:buFont typeface="Wingdings" panose="05000000000000000000" pitchFamily="2" charset="2"/>
              <a:buChar char="§"/>
            </a:pPr>
            <a:r>
              <a:rPr lang="ru-RU" sz="1900" dirty="0">
                <a:solidFill>
                  <a:schemeClr val="tx1"/>
                </a:solidFill>
              </a:rPr>
              <a:t>Педагогические подходы и мероприятия по БГ</a:t>
            </a:r>
          </a:p>
          <a:p>
            <a:pPr marL="285750" indent="292100" rtl="0">
              <a:buFont typeface="Wingdings" panose="05000000000000000000" pitchFamily="2" charset="2"/>
              <a:buChar char="§"/>
            </a:pPr>
            <a:r>
              <a:rPr lang="ru-RU" sz="1900" dirty="0">
                <a:solidFill>
                  <a:schemeClr val="tx1"/>
                </a:solidFill>
              </a:rPr>
              <a:t>Методы оценки БГ  </a:t>
            </a:r>
          </a:p>
          <a:p>
            <a:pPr marL="285750" rtl="0"/>
            <a:endParaRPr lang="en-US" sz="1900" dirty="0">
              <a:solidFill>
                <a:schemeClr val="tx1"/>
              </a:solidFill>
            </a:endParaRPr>
          </a:p>
          <a:p>
            <a:pPr marL="342900" indent="-342900" rtl="0">
              <a:buFont typeface="Arial" panose="020B0604020202020204" pitchFamily="34" charset="0"/>
              <a:buChar char="•"/>
            </a:pPr>
            <a:r>
              <a:rPr lang="ru-RU" sz="1900" dirty="0">
                <a:solidFill>
                  <a:schemeClr val="tx1"/>
                </a:solidFill>
              </a:rPr>
              <a:t>Вне класса</a:t>
            </a:r>
          </a:p>
          <a:p>
            <a:pPr rtl="0"/>
            <a:endParaRPr lang="en-US" sz="1900" b="1" dirty="0" smtClean="0">
              <a:solidFill>
                <a:schemeClr val="tx1"/>
              </a:solidFill>
            </a:endParaRPr>
          </a:p>
          <a:p>
            <a:pPr rtl="0"/>
            <a:r>
              <a:rPr lang="ru-RU" sz="1900" b="1" dirty="0">
                <a:solidFill>
                  <a:schemeClr val="tx1"/>
                </a:solidFill>
              </a:rPr>
              <a:t>Извлеченные уроки</a:t>
            </a:r>
          </a:p>
          <a:p>
            <a:pPr rtl="0"/>
            <a:endParaRPr lang="en-US" sz="1900" dirty="0" smtClean="0">
              <a:solidFill>
                <a:schemeClr val="tx1"/>
              </a:solidFill>
            </a:endParaRPr>
          </a:p>
          <a:p>
            <a:pPr rtl="0"/>
            <a:r>
              <a:rPr lang="ru-RU" sz="1900" b="1" dirty="0">
                <a:solidFill>
                  <a:schemeClr val="tx1"/>
                </a:solidFill>
              </a:rPr>
              <a:t>Полезные ресурсы/ссылки</a:t>
            </a:r>
          </a:p>
          <a:p>
            <a:pPr rtl="0"/>
            <a:endParaRPr lang="en-US" sz="1650" dirty="0"/>
          </a:p>
          <a:p>
            <a:pPr rtl="0"/>
            <a:endParaRPr lang="en-US" sz="1650" dirty="0"/>
          </a:p>
          <a:p>
            <a:pPr rt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1232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850" y="1"/>
            <a:ext cx="8340465" cy="429490"/>
          </a:xfrm>
        </p:spPr>
        <p:txBody>
          <a:bodyPr rtlCol="0"/>
          <a:lstStyle/>
          <a:p>
            <a:pPr rtl="0"/>
            <a:r>
              <a:rPr lang="ru-RU" sz="2200" b="1" dirty="0">
                <a:solidFill>
                  <a:schemeClr val="tx1"/>
                </a:solidFill>
              </a:rPr>
              <a:t>Определение, </a:t>
            </a:r>
            <a:r>
              <a:rPr lang="ru-RU" sz="2200" b="1" dirty="0" smtClean="0">
                <a:solidFill>
                  <a:schemeClr val="tx1"/>
                </a:solidFill>
              </a:rPr>
              <a:t>методика </a:t>
            </a:r>
            <a:r>
              <a:rPr lang="ru-RU" sz="2200" b="1" dirty="0">
                <a:solidFill>
                  <a:schemeClr val="tx1"/>
                </a:solidFill>
              </a:rPr>
              <a:t>и область применения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8728" y="672059"/>
            <a:ext cx="8814216" cy="5551760"/>
          </a:xfrm>
        </p:spPr>
        <p:txBody>
          <a:bodyPr rtlCol="0"/>
          <a:lstStyle/>
          <a:p>
            <a:pPr marL="285750" indent="-285750" rtl="0">
              <a:buFont typeface="Arial" panose="020B0604020202020204" pitchFamily="34" charset="0"/>
              <a:buChar char="•"/>
            </a:pPr>
            <a:r>
              <a:rPr lang="ru-RU" sz="1500" b="1" dirty="0">
                <a:solidFill>
                  <a:schemeClr val="tx1"/>
                </a:solidFill>
                <a:latin typeface="+mj-lt"/>
              </a:rPr>
              <a:t>Определение:</a:t>
            </a:r>
            <a:r>
              <a:rPr lang="ru-RU" sz="1500" dirty="0">
                <a:solidFill>
                  <a:schemeClr val="tx1"/>
                </a:solidFill>
                <a:latin typeface="+mj-lt"/>
              </a:rPr>
              <a:t> </a:t>
            </a:r>
            <a:r>
              <a:rPr lang="ru-RU" sz="1500" i="1" dirty="0">
                <a:solidFill>
                  <a:schemeClr val="tx1"/>
                </a:solidFill>
                <a:latin typeface="+mj-lt"/>
              </a:rPr>
              <a:t>«Умение читать, расшифровывать и понимать государственные бюджеты для стимулирования и укрепления конструктивного гражданского участия в процессе составления бюджета</a:t>
            </a:r>
            <a:r>
              <a:rPr lang="ru-RU" sz="1500" dirty="0">
                <a:solidFill>
                  <a:schemeClr val="tx1"/>
                </a:solidFill>
                <a:latin typeface="+mj-lt"/>
              </a:rPr>
              <a:t>».</a:t>
            </a:r>
          </a:p>
          <a:p>
            <a:pPr rtl="0"/>
            <a:endParaRPr lang="en-US" sz="1500" dirty="0" smtClean="0">
              <a:solidFill>
                <a:schemeClr val="tx1"/>
              </a:solidFill>
              <a:latin typeface="+mj-lt"/>
            </a:endParaRPr>
          </a:p>
          <a:p>
            <a:pPr marL="285750" indent="-285750" rtl="0">
              <a:buFont typeface="Arial" panose="020B0604020202020204" pitchFamily="34" charset="0"/>
              <a:buChar char="•"/>
            </a:pPr>
            <a:r>
              <a:rPr lang="ru-RU" sz="1500" b="1" dirty="0">
                <a:solidFill>
                  <a:schemeClr val="tx1"/>
                </a:solidFill>
                <a:latin typeface="+mj-lt"/>
              </a:rPr>
              <a:t>Объем: </a:t>
            </a:r>
          </a:p>
          <a:p>
            <a:pPr marL="512763" indent="-222250" rtl="0">
              <a:buFont typeface="Wingdings" panose="05000000000000000000" pitchFamily="2" charset="2"/>
              <a:buChar char="v"/>
            </a:pPr>
            <a:r>
              <a:rPr lang="ru-RU" sz="1500" dirty="0">
                <a:solidFill>
                  <a:schemeClr val="tx1"/>
                </a:solidFill>
                <a:latin typeface="+mj-lt"/>
              </a:rPr>
              <a:t>Документация </a:t>
            </a:r>
            <a:r>
              <a:rPr lang="ru-RU" sz="1500" dirty="0" smtClean="0">
                <a:solidFill>
                  <a:schemeClr val="tx1"/>
                </a:solidFill>
                <a:latin typeface="+mj-lt"/>
              </a:rPr>
              <a:t>на основе 35 практических примеров из </a:t>
            </a:r>
            <a:r>
              <a:rPr lang="ru-RU" sz="1500" dirty="0">
                <a:solidFill>
                  <a:schemeClr val="tx1"/>
                </a:solidFill>
                <a:latin typeface="+mj-lt"/>
              </a:rPr>
              <a:t>34 стран (главным образом, страны ОЭСР и </a:t>
            </a:r>
            <a:r>
              <a:rPr lang="ru-RU" sz="1500" dirty="0" smtClean="0">
                <a:solidFill>
                  <a:schemeClr val="tx1"/>
                </a:solidFill>
                <a:latin typeface="+mj-lt"/>
              </a:rPr>
              <a:t>БРИКС</a:t>
            </a:r>
            <a:r>
              <a:rPr lang="ru-RU" sz="1500" dirty="0">
                <a:solidFill>
                  <a:schemeClr val="tx1"/>
                </a:solidFill>
                <a:latin typeface="+mj-lt"/>
              </a:rPr>
              <a:t>)</a:t>
            </a:r>
          </a:p>
          <a:p>
            <a:pPr marL="285750" indent="-1588" rtl="0">
              <a:buFont typeface="Wingdings" panose="05000000000000000000" pitchFamily="2" charset="2"/>
              <a:buChar char="v"/>
            </a:pPr>
            <a:r>
              <a:rPr lang="ru-RU" sz="1500" dirty="0">
                <a:solidFill>
                  <a:schemeClr val="tx1"/>
                </a:solidFill>
                <a:latin typeface="+mj-lt"/>
              </a:rPr>
              <a:t> Инициативы по </a:t>
            </a:r>
            <a:r>
              <a:rPr lang="ru-RU" sz="1500" dirty="0" smtClean="0">
                <a:solidFill>
                  <a:schemeClr val="tx1"/>
                </a:solidFill>
                <a:latin typeface="+mj-lt"/>
              </a:rPr>
              <a:t>развитию БГ </a:t>
            </a:r>
            <a:r>
              <a:rPr lang="ru-RU" sz="1500" dirty="0">
                <a:solidFill>
                  <a:schemeClr val="tx1"/>
                </a:solidFill>
                <a:latin typeface="+mj-lt"/>
              </a:rPr>
              <a:t>на базе школы (27) и </a:t>
            </a:r>
            <a:r>
              <a:rPr lang="ru-RU" sz="1500" dirty="0" smtClean="0">
                <a:solidFill>
                  <a:schemeClr val="tx1"/>
                </a:solidFill>
                <a:latin typeface="+mj-lt"/>
              </a:rPr>
              <a:t>Внешкольные инициативы </a:t>
            </a:r>
            <a:r>
              <a:rPr lang="ru-RU" sz="1500" dirty="0">
                <a:solidFill>
                  <a:schemeClr val="tx1"/>
                </a:solidFill>
                <a:latin typeface="+mj-lt"/>
              </a:rPr>
              <a:t>по БГ </a:t>
            </a:r>
            <a:r>
              <a:rPr lang="ru-RU" sz="1500" dirty="0" smtClean="0">
                <a:solidFill>
                  <a:schemeClr val="tx1"/>
                </a:solidFill>
                <a:latin typeface="+mj-lt"/>
              </a:rPr>
              <a:t>(</a:t>
            </a:r>
            <a:r>
              <a:rPr lang="ru-RU" sz="1500" dirty="0">
                <a:solidFill>
                  <a:schemeClr val="tx1"/>
                </a:solidFill>
                <a:latin typeface="+mj-lt"/>
              </a:rPr>
              <a:t>8)</a:t>
            </a:r>
          </a:p>
          <a:p>
            <a:pPr marL="284162" rtl="0"/>
            <a:endParaRPr lang="en-US" sz="1500" dirty="0" smtClean="0">
              <a:solidFill>
                <a:schemeClr val="tx1"/>
              </a:solidFill>
              <a:latin typeface="+mj-lt"/>
            </a:endParaRPr>
          </a:p>
          <a:p>
            <a:pPr marL="285750" indent="-285750" rtl="0">
              <a:buFont typeface="Arial" panose="020B0604020202020204" pitchFamily="34" charset="0"/>
              <a:buChar char="•"/>
            </a:pPr>
            <a:r>
              <a:rPr lang="ru-RU" sz="1500" b="1" dirty="0" smtClean="0">
                <a:solidFill>
                  <a:schemeClr val="tx1"/>
                </a:solidFill>
                <a:latin typeface="+mj-lt"/>
              </a:rPr>
              <a:t>Методика:</a:t>
            </a:r>
            <a:endParaRPr lang="ru-RU" sz="1500" b="1" dirty="0">
              <a:solidFill>
                <a:schemeClr val="tx1"/>
              </a:solidFill>
              <a:latin typeface="+mj-lt"/>
            </a:endParaRPr>
          </a:p>
          <a:p>
            <a:pPr marL="568325" indent="-284163" rtl="0">
              <a:buFont typeface="Wingdings" panose="05000000000000000000" pitchFamily="2" charset="2"/>
              <a:buChar char="v"/>
            </a:pPr>
            <a:r>
              <a:rPr lang="ru-RU" sz="1500" dirty="0">
                <a:solidFill>
                  <a:schemeClr val="tx1"/>
                </a:solidFill>
                <a:latin typeface="+mj-lt"/>
              </a:rPr>
              <a:t>Обзор: </a:t>
            </a:r>
            <a:r>
              <a:rPr lang="ru-RU" sz="1500" dirty="0" smtClean="0">
                <a:solidFill>
                  <a:schemeClr val="tx1"/>
                </a:solidFill>
                <a:latin typeface="+mj-lt"/>
              </a:rPr>
              <a:t>документальное </a:t>
            </a:r>
            <a:r>
              <a:rPr lang="ru-RU" sz="1500" dirty="0">
                <a:solidFill>
                  <a:schemeClr val="tx1"/>
                </a:solidFill>
                <a:latin typeface="+mj-lt"/>
              </a:rPr>
              <a:t>исследование </a:t>
            </a:r>
            <a:r>
              <a:rPr lang="ru-RU" sz="1500" dirty="0" smtClean="0">
                <a:solidFill>
                  <a:schemeClr val="tx1"/>
                </a:solidFill>
                <a:latin typeface="+mj-lt"/>
              </a:rPr>
              <a:t>государственных политик/стратегий образования </a:t>
            </a:r>
            <a:r>
              <a:rPr lang="ru-RU" sz="1500" dirty="0">
                <a:solidFill>
                  <a:schemeClr val="tx1"/>
                </a:solidFill>
                <a:latin typeface="+mj-lt"/>
              </a:rPr>
              <a:t>и стандартов учебных программ </a:t>
            </a:r>
            <a:r>
              <a:rPr lang="ru-RU" sz="1500" dirty="0" smtClean="0">
                <a:solidFill>
                  <a:schemeClr val="tx1"/>
                </a:solidFill>
                <a:latin typeface="+mj-lt"/>
              </a:rPr>
              <a:t>по предметам </a:t>
            </a:r>
            <a:r>
              <a:rPr lang="ru-RU" sz="1500" dirty="0">
                <a:solidFill>
                  <a:schemeClr val="tx1"/>
                </a:solidFill>
                <a:latin typeface="+mj-lt"/>
              </a:rPr>
              <a:t>начальной и средней школы в 35 </a:t>
            </a:r>
            <a:r>
              <a:rPr lang="ru-RU" sz="1500" dirty="0" smtClean="0">
                <a:solidFill>
                  <a:schemeClr val="tx1"/>
                </a:solidFill>
                <a:latin typeface="+mj-lt"/>
              </a:rPr>
              <a:t>странах.</a:t>
            </a:r>
            <a:endParaRPr lang="ru-RU" sz="1500" dirty="0">
              <a:solidFill>
                <a:schemeClr val="tx1"/>
              </a:solidFill>
              <a:latin typeface="+mj-lt"/>
            </a:endParaRPr>
          </a:p>
          <a:p>
            <a:pPr marL="568325" indent="-284163" rtl="0">
              <a:buFont typeface="Wingdings" panose="05000000000000000000" pitchFamily="2" charset="2"/>
              <a:buChar char="v"/>
            </a:pPr>
            <a:r>
              <a:rPr lang="ru-RU" sz="1500" dirty="0">
                <a:solidFill>
                  <a:schemeClr val="tx1"/>
                </a:solidFill>
                <a:latin typeface="+mj-lt"/>
              </a:rPr>
              <a:t>Диапазон охвата и компиляция: </a:t>
            </a:r>
            <a:r>
              <a:rPr lang="ru-RU" sz="1500" dirty="0" smtClean="0">
                <a:solidFill>
                  <a:schemeClr val="tx1"/>
                </a:solidFill>
                <a:latin typeface="+mj-lt"/>
              </a:rPr>
              <a:t>работа </a:t>
            </a:r>
            <a:r>
              <a:rPr lang="ru-RU" sz="1500" dirty="0">
                <a:solidFill>
                  <a:schemeClr val="tx1"/>
                </a:solidFill>
                <a:latin typeface="+mj-lt"/>
              </a:rPr>
              <a:t>с более чем 200 человек и 150 организациями и компиляция материалов посредством обсуждений по электронной </a:t>
            </a:r>
            <a:r>
              <a:rPr lang="ru-RU" sz="1500" dirty="0" smtClean="0">
                <a:solidFill>
                  <a:schemeClr val="tx1"/>
                </a:solidFill>
                <a:latin typeface="+mj-lt"/>
              </a:rPr>
              <a:t>почте</a:t>
            </a:r>
            <a:r>
              <a:rPr lang="en-US" sz="1500" dirty="0" smtClean="0">
                <a:solidFill>
                  <a:schemeClr val="tx1"/>
                </a:solidFill>
                <a:latin typeface="+mj-lt"/>
              </a:rPr>
              <a:t>/</a:t>
            </a:r>
            <a:r>
              <a:rPr lang="ru-RU" sz="1500" dirty="0" smtClean="0">
                <a:solidFill>
                  <a:schemeClr val="tx1"/>
                </a:solidFill>
                <a:latin typeface="+mj-lt"/>
              </a:rPr>
              <a:t>и </a:t>
            </a:r>
            <a:r>
              <a:rPr lang="ru-RU" sz="1500" dirty="0">
                <a:solidFill>
                  <a:schemeClr val="tx1"/>
                </a:solidFill>
                <a:latin typeface="+mj-lt"/>
              </a:rPr>
              <a:t>или телефону</a:t>
            </a:r>
          </a:p>
          <a:p>
            <a:pPr marL="568325" indent="-284163" rtl="0">
              <a:buFont typeface="Wingdings" panose="05000000000000000000" pitchFamily="2" charset="2"/>
              <a:buChar char="v"/>
            </a:pPr>
            <a:r>
              <a:rPr lang="ru-RU" sz="1500" dirty="0">
                <a:solidFill>
                  <a:schemeClr val="tx1"/>
                </a:solidFill>
                <a:latin typeface="+mj-lt"/>
              </a:rPr>
              <a:t>Документация: </a:t>
            </a:r>
            <a:r>
              <a:rPr lang="ru-RU" sz="1500" dirty="0" smtClean="0">
                <a:solidFill>
                  <a:schemeClr val="tx1"/>
                </a:solidFill>
                <a:latin typeface="+mj-lt"/>
              </a:rPr>
              <a:t>использование </a:t>
            </a:r>
            <a:r>
              <a:rPr lang="ru-RU" sz="1500" dirty="0">
                <a:solidFill>
                  <a:schemeClr val="tx1"/>
                </a:solidFill>
                <a:latin typeface="+mj-lt"/>
              </a:rPr>
              <a:t>стандартного шаблона для </a:t>
            </a:r>
            <a:r>
              <a:rPr lang="ru-RU" sz="1500" dirty="0" smtClean="0">
                <a:solidFill>
                  <a:schemeClr val="tx1"/>
                </a:solidFill>
                <a:latin typeface="+mj-lt"/>
              </a:rPr>
              <a:t>оформления исследований практических и наглядных примеров практики бюджетной грамотности.</a:t>
            </a:r>
            <a:endParaRPr lang="ru-RU" sz="1500" dirty="0">
              <a:solidFill>
                <a:schemeClr val="tx1"/>
              </a:solidFill>
              <a:latin typeface="+mj-lt"/>
            </a:endParaRPr>
          </a:p>
          <a:p>
            <a:pPr marL="568325" indent="-284163" rtl="0">
              <a:buFont typeface="Wingdings" panose="05000000000000000000" pitchFamily="2" charset="2"/>
              <a:buChar char="v"/>
            </a:pPr>
            <a:r>
              <a:rPr lang="ru-RU" sz="1500" dirty="0">
                <a:solidFill>
                  <a:schemeClr val="tx1"/>
                </a:solidFill>
                <a:latin typeface="+mj-lt"/>
              </a:rPr>
              <a:t>Анализ</a:t>
            </a:r>
            <a:r>
              <a:rPr lang="ru-RU" sz="1500" dirty="0" smtClean="0">
                <a:solidFill>
                  <a:schemeClr val="tx1"/>
                </a:solidFill>
                <a:latin typeface="+mj-lt"/>
              </a:rPr>
              <a:t>:</a:t>
            </a:r>
            <a:r>
              <a:rPr lang="en-US" sz="1500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ru-RU" sz="1500" dirty="0" smtClean="0">
                <a:solidFill>
                  <a:schemeClr val="tx1"/>
                </a:solidFill>
                <a:latin typeface="+mj-lt"/>
              </a:rPr>
              <a:t>основан на результатах обучения, содержании, педагогических подходах и методах оценки</a:t>
            </a:r>
            <a:endParaRPr lang="en-US" sz="1730" dirty="0" smtClean="0">
              <a:latin typeface="+mj-lt"/>
            </a:endParaRPr>
          </a:p>
          <a:p>
            <a:pPr marL="285750" indent="-285750" rtl="0">
              <a:buFont typeface="Arial" panose="020B0604020202020204" pitchFamily="34" charset="0"/>
              <a:buChar char="•"/>
            </a:pPr>
            <a:endParaRPr lang="en-US" sz="1900" dirty="0"/>
          </a:p>
          <a:p>
            <a:pPr rtl="0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894E6E30-3F7E-4FC1-B052-AE6F57A52862}" type="slidenum">
              <a:rPr lang="en-US" smtClean="0"/>
              <a:pPr rtl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3958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850" y="465317"/>
            <a:ext cx="8496300" cy="409935"/>
          </a:xfrm>
        </p:spPr>
        <p:txBody>
          <a:bodyPr rtlCol="0"/>
          <a:lstStyle/>
          <a:p>
            <a:pPr rtl="0"/>
            <a:r>
              <a:rPr lang="ru-RU" sz="2300" b="1" dirty="0">
                <a:solidFill>
                  <a:schemeClr val="tx1"/>
                </a:solidFill>
              </a:rPr>
              <a:t>Инициативы по </a:t>
            </a:r>
            <a:r>
              <a:rPr lang="ru-RU" sz="2300" b="1" dirty="0" smtClean="0">
                <a:solidFill>
                  <a:schemeClr val="tx1"/>
                </a:solidFill>
              </a:rPr>
              <a:t>развитию БГ </a:t>
            </a:r>
            <a:r>
              <a:rPr lang="ru-RU" sz="2300" b="1" dirty="0">
                <a:solidFill>
                  <a:schemeClr val="tx1"/>
                </a:solidFill>
              </a:rPr>
              <a:t>на базе </a:t>
            </a:r>
            <a:r>
              <a:rPr lang="ru-RU" sz="2300" b="1" dirty="0" smtClean="0">
                <a:solidFill>
                  <a:schemeClr val="tx1"/>
                </a:solidFill>
              </a:rPr>
              <a:t>школы: зачем они?</a:t>
            </a:r>
            <a:r>
              <a:rPr lang="en-US" sz="2300" b="1" dirty="0">
                <a:solidFill>
                  <a:schemeClr val="tx1"/>
                </a:solidFill>
              </a:rPr>
              <a:t/>
            </a:r>
            <a:br>
              <a:rPr lang="en-US" sz="2300" b="1" dirty="0">
                <a:solidFill>
                  <a:schemeClr val="tx1"/>
                </a:solidFill>
              </a:rPr>
            </a:br>
            <a:r>
              <a:rPr lang="ru-RU" sz="2300" b="1" dirty="0">
                <a:solidFill>
                  <a:schemeClr val="tx1"/>
                </a:solidFill>
              </a:rPr>
              <a:t> </a:t>
            </a:r>
            <a:endParaRPr lang="en-US" sz="2300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850" y="705853"/>
            <a:ext cx="8496300" cy="5305204"/>
          </a:xfrm>
        </p:spPr>
        <p:txBody>
          <a:bodyPr rtlCol="0"/>
          <a:lstStyle/>
          <a:p>
            <a:pPr rtl="0"/>
            <a:endParaRPr lang="en-US" sz="1600" b="1" dirty="0" smtClean="0">
              <a:solidFill>
                <a:schemeClr val="tx1"/>
              </a:solidFill>
            </a:endParaRPr>
          </a:p>
          <a:p>
            <a:pPr marL="285750" indent="-285750" rtl="0">
              <a:buFont typeface="Arial" panose="020B0604020202020204" pitchFamily="34" charset="0"/>
              <a:buChar char="•"/>
            </a:pPr>
            <a:r>
              <a:rPr lang="ru-RU" sz="1600" dirty="0">
                <a:solidFill>
                  <a:schemeClr val="tx1"/>
                </a:solidFill>
              </a:rPr>
              <a:t>Занятия по теме федерального бюджета и федерального долга позволяют учащимся понять контекстуальные факторы, которые играют определенную роль в принятии экономических решений (Этизони, 1967) </a:t>
            </a:r>
            <a:endParaRPr lang="en-US" sz="1600" dirty="0" smtClean="0">
              <a:solidFill>
                <a:schemeClr val="tx1"/>
              </a:solidFill>
            </a:endParaRPr>
          </a:p>
          <a:p>
            <a:pPr marL="285750" indent="-285750" rtl="0">
              <a:buFont typeface="Arial" panose="020B0604020202020204" pitchFamily="34" charset="0"/>
              <a:buChar char="•"/>
            </a:pPr>
            <a:r>
              <a:rPr lang="ru-RU" sz="1600" dirty="0">
                <a:solidFill>
                  <a:schemeClr val="tx1"/>
                </a:solidFill>
              </a:rPr>
              <a:t>Они позволяют получить </a:t>
            </a:r>
            <a:r>
              <a:rPr lang="ru-RU" sz="1600" dirty="0" smtClean="0">
                <a:solidFill>
                  <a:schemeClr val="tx1"/>
                </a:solidFill>
              </a:rPr>
              <a:t>представление о том, как </a:t>
            </a:r>
            <a:r>
              <a:rPr lang="ru-RU" sz="1600" dirty="0">
                <a:solidFill>
                  <a:schemeClr val="tx1"/>
                </a:solidFill>
              </a:rPr>
              <a:t>обязанности и подход федерального правительства меняются со временем, путем изучения федерального бюджета, федерального долга и дефицита бюджета (Мошер, 1980).  </a:t>
            </a:r>
            <a:endParaRPr lang="en-US" sz="1600" dirty="0" smtClean="0">
              <a:solidFill>
                <a:schemeClr val="tx1"/>
              </a:solidFill>
            </a:endParaRPr>
          </a:p>
          <a:p>
            <a:pPr marL="285750" indent="-285750" rtl="0">
              <a:buFont typeface="Arial" panose="020B0604020202020204" pitchFamily="34" charset="0"/>
              <a:buChar char="•"/>
            </a:pPr>
            <a:r>
              <a:rPr lang="ru-RU" sz="1600" dirty="0">
                <a:solidFill>
                  <a:schemeClr val="tx1"/>
                </a:solidFill>
              </a:rPr>
              <a:t>Учащиеся не будут готовы выражать мнения и оказывать значимое влияние на направления государственной политики без наличия знаний по бюджетным вопросам (Форсайт, 2006)</a:t>
            </a:r>
          </a:p>
          <a:p>
            <a:pPr marL="285750" indent="-285750" rtl="0">
              <a:buFont typeface="Arial" panose="020B0604020202020204" pitchFamily="34" charset="0"/>
              <a:buChar char="•"/>
            </a:pPr>
            <a:r>
              <a:rPr lang="ru-RU" sz="1600" dirty="0">
                <a:solidFill>
                  <a:schemeClr val="tx1"/>
                </a:solidFill>
              </a:rPr>
              <a:t>Так как экономически образованные граждане, скорее всего, ценят рассчитанные на долгое время условия экономической политики, </a:t>
            </a:r>
            <a:r>
              <a:rPr lang="ru-RU" sz="1600" dirty="0" smtClean="0">
                <a:solidFill>
                  <a:schemeClr val="tx1"/>
                </a:solidFill>
              </a:rPr>
              <a:t>это может </a:t>
            </a:r>
            <a:r>
              <a:rPr lang="ru-RU" sz="1600" dirty="0">
                <a:solidFill>
                  <a:schemeClr val="tx1"/>
                </a:solidFill>
              </a:rPr>
              <a:t>уменьшить возможности правительств обеспечивать краткосрочную поддержку за счет долгосрочных невыгодных условий для граждан (Дэвис, 2002)</a:t>
            </a:r>
          </a:p>
          <a:p>
            <a:pPr marL="285750" indent="-285750" rtl="0">
              <a:buFont typeface="Arial" panose="020B0604020202020204" pitchFamily="34" charset="0"/>
              <a:buChar char="•"/>
            </a:pPr>
            <a:r>
              <a:rPr lang="ru-RU" sz="1600" dirty="0">
                <a:solidFill>
                  <a:schemeClr val="tx1"/>
                </a:solidFill>
              </a:rPr>
              <a:t>Понимание экономических концепций может способствовать активной гражданской позиции и </a:t>
            </a:r>
            <a:r>
              <a:rPr lang="ru-RU" sz="1600" dirty="0" smtClean="0">
                <a:solidFill>
                  <a:schemeClr val="tx1"/>
                </a:solidFill>
              </a:rPr>
              <a:t>сформировать аналитическую </a:t>
            </a:r>
            <a:r>
              <a:rPr lang="ru-RU" sz="1600" dirty="0">
                <a:solidFill>
                  <a:schemeClr val="tx1"/>
                </a:solidFill>
              </a:rPr>
              <a:t>основу, которую граждане могут принимать в демократическом обществе (Миллер и Ванфоссен, 2008) </a:t>
            </a:r>
          </a:p>
          <a:p>
            <a:pPr marL="285750" indent="-285750" rtl="0">
              <a:buFont typeface="Arial" panose="020B0604020202020204" pitchFamily="34" charset="0"/>
              <a:buChar char="•"/>
            </a:pPr>
            <a:r>
              <a:rPr lang="ru-RU" sz="1600" dirty="0">
                <a:solidFill>
                  <a:schemeClr val="tx1"/>
                </a:solidFill>
              </a:rPr>
              <a:t>Показатели общих экономических знаний или знания конкретной экономической проблемы являются одними из наиболее важных факторов, влияющих на общественное мнение по широкому спектру экономических вопросов (Валштад, 1997) </a:t>
            </a:r>
          </a:p>
          <a:p>
            <a:pPr marL="285750" indent="-285750" rtl="0">
              <a:buFont typeface="Arial" panose="020B0604020202020204" pitchFamily="34" charset="0"/>
              <a:buChar char="•"/>
            </a:pPr>
            <a:endParaRPr lang="en-US" sz="15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894E6E30-3F7E-4FC1-B052-AE6F57A52862}" type="slidenum">
              <a:rPr lang="en-US" smtClean="0"/>
              <a:pPr rtl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7194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850" y="260350"/>
            <a:ext cx="8820150" cy="420267"/>
          </a:xfrm>
        </p:spPr>
        <p:txBody>
          <a:bodyPr rtlCol="0"/>
          <a:lstStyle/>
          <a:p>
            <a:pPr rtl="0"/>
            <a:r>
              <a:rPr lang="ru-RU" sz="2300" b="1" dirty="0">
                <a:solidFill>
                  <a:schemeClr val="tx1"/>
                </a:solidFill>
              </a:rPr>
              <a:t>Инициативы по БГ на базе </a:t>
            </a:r>
            <a:r>
              <a:rPr lang="ru-RU" sz="2300" b="1" dirty="0" smtClean="0">
                <a:solidFill>
                  <a:schemeClr val="tx1"/>
                </a:solidFill>
              </a:rPr>
              <a:t>школы: зачем они? </a:t>
            </a:r>
            <a:r>
              <a:rPr lang="ru-RU" sz="2300" b="1" dirty="0">
                <a:solidFill>
                  <a:schemeClr val="tx1"/>
                </a:solidFill>
              </a:rPr>
              <a:t>(продолжение) </a:t>
            </a:r>
            <a:endParaRPr lang="en-US" sz="2300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849" y="858910"/>
            <a:ext cx="8496301" cy="5012502"/>
          </a:xfrm>
        </p:spPr>
        <p:txBody>
          <a:bodyPr rtlCol="0"/>
          <a:lstStyle/>
          <a:p>
            <a:pPr rtl="0"/>
            <a:r>
              <a:rPr lang="ru-RU" sz="1600" dirty="0">
                <a:solidFill>
                  <a:schemeClr val="tx1"/>
                </a:solidFill>
              </a:rPr>
              <a:t>Обучение БГ в школах предназначено для достижения следующих целей:</a:t>
            </a:r>
          </a:p>
          <a:p>
            <a:pPr rtl="0"/>
            <a:endParaRPr lang="en-US" sz="1600" dirty="0">
              <a:solidFill>
                <a:schemeClr val="tx1"/>
              </a:solidFill>
            </a:endParaRPr>
          </a:p>
          <a:p>
            <a:pPr marL="285750" indent="-285750" rtl="0">
              <a:buFont typeface="Arial" panose="020B0604020202020204" pitchFamily="34" charset="0"/>
              <a:buChar char="•"/>
            </a:pPr>
            <a:r>
              <a:rPr lang="ru-RU" sz="1600" dirty="0">
                <a:solidFill>
                  <a:schemeClr val="tx1"/>
                </a:solidFill>
              </a:rPr>
              <a:t>Укрепление гражданского и правового сознания (Канада, Чешская Республика)</a:t>
            </a:r>
          </a:p>
          <a:p>
            <a:pPr rtl="0"/>
            <a:endParaRPr lang="en-US" sz="1600" dirty="0" smtClean="0">
              <a:solidFill>
                <a:schemeClr val="tx1"/>
              </a:solidFill>
            </a:endParaRPr>
          </a:p>
          <a:p>
            <a:pPr marL="285750" indent="-285750" rtl="0">
              <a:buFont typeface="Arial" panose="020B0604020202020204" pitchFamily="34" charset="0"/>
              <a:buChar char="•"/>
            </a:pPr>
            <a:r>
              <a:rPr lang="ru-RU" sz="1600" dirty="0">
                <a:solidFill>
                  <a:schemeClr val="tx1"/>
                </a:solidFill>
              </a:rPr>
              <a:t>Содействие осведомленности о налоговых обязательствах (Япония, Уругвай)</a:t>
            </a:r>
          </a:p>
          <a:p>
            <a:pPr rtl="0"/>
            <a:endParaRPr lang="en-US" sz="1600" dirty="0" smtClean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dirty="0">
                <a:solidFill>
                  <a:schemeClr val="tx1"/>
                </a:solidFill>
              </a:rPr>
              <a:t>Более глубокое понимание экономических и социальных ролей </a:t>
            </a:r>
            <a:r>
              <a:rPr lang="en-US" sz="1600" dirty="0">
                <a:solidFill>
                  <a:schemeClr val="tx1"/>
                </a:solidFill>
              </a:rPr>
              <a:t>(</a:t>
            </a:r>
            <a:r>
              <a:rPr lang="ru-RU" sz="1600" dirty="0">
                <a:solidFill>
                  <a:schemeClr val="tx1"/>
                </a:solidFill>
              </a:rPr>
              <a:t>США, Сингапур</a:t>
            </a:r>
            <a:r>
              <a:rPr lang="en-US" sz="1600" dirty="0">
                <a:solidFill>
                  <a:schemeClr val="tx1"/>
                </a:solidFill>
              </a:rPr>
              <a:t>)</a:t>
            </a:r>
          </a:p>
          <a:p>
            <a:endParaRPr lang="en-US" sz="160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dirty="0">
                <a:solidFill>
                  <a:schemeClr val="tx1"/>
                </a:solidFill>
              </a:rPr>
              <a:t>Углубление знаний в области разработки политики </a:t>
            </a:r>
            <a:r>
              <a:rPr lang="en-CA" sz="1600" dirty="0">
                <a:solidFill>
                  <a:schemeClr val="tx1"/>
                </a:solidFill>
              </a:rPr>
              <a:t>(</a:t>
            </a:r>
            <a:r>
              <a:rPr lang="ru-RU" sz="1600" dirty="0">
                <a:solidFill>
                  <a:schemeClr val="tx1"/>
                </a:solidFill>
              </a:rPr>
              <a:t>Австрия, Гонконг</a:t>
            </a:r>
            <a:r>
              <a:rPr lang="en-CA" sz="1600" dirty="0">
                <a:solidFill>
                  <a:schemeClr val="tx1"/>
                </a:solidFill>
              </a:rPr>
              <a:t>)</a:t>
            </a:r>
          </a:p>
          <a:p>
            <a:endParaRPr lang="en-CA" sz="160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dirty="0">
                <a:solidFill>
                  <a:schemeClr val="tx1"/>
                </a:solidFill>
              </a:rPr>
              <a:t>Расширение участия в процессе разработки бюджетной политики </a:t>
            </a:r>
            <a:r>
              <a:rPr lang="en-US" sz="1600" dirty="0">
                <a:solidFill>
                  <a:schemeClr val="tx1"/>
                </a:solidFill>
              </a:rPr>
              <a:t>(</a:t>
            </a:r>
            <a:r>
              <a:rPr lang="ru-RU" sz="1600" dirty="0">
                <a:solidFill>
                  <a:schemeClr val="tx1"/>
                </a:solidFill>
              </a:rPr>
              <a:t>Бразилия, Коста-Рика</a:t>
            </a:r>
            <a:r>
              <a:rPr lang="en-US" sz="1600" dirty="0">
                <a:solidFill>
                  <a:schemeClr val="tx1"/>
                </a:solidFill>
              </a:rPr>
              <a:t>)</a:t>
            </a:r>
          </a:p>
          <a:p>
            <a:pPr rtl="0"/>
            <a:endParaRPr lang="en-US" sz="1600" dirty="0" smtClean="0">
              <a:solidFill>
                <a:srgbClr val="FF0000"/>
              </a:solidFill>
            </a:endParaRPr>
          </a:p>
          <a:p>
            <a:pPr marL="285750" indent="-285750" rtl="0">
              <a:buFont typeface="Arial" panose="020B0604020202020204" pitchFamily="34" charset="0"/>
              <a:buChar char="•"/>
            </a:pPr>
            <a:r>
              <a:rPr lang="ru-RU" sz="1600" dirty="0">
                <a:solidFill>
                  <a:schemeClr val="tx1"/>
                </a:solidFill>
              </a:rPr>
              <a:t>Развитие экономической компетентности. (Австралия, Индия)</a:t>
            </a:r>
          </a:p>
          <a:p>
            <a:pPr rtl="0"/>
            <a:endParaRPr lang="en-CA" sz="2000" dirty="0" smtClean="0">
              <a:solidFill>
                <a:schemeClr val="tx1"/>
              </a:solidFill>
            </a:endParaRPr>
          </a:p>
          <a:p>
            <a:pPr marL="285750" indent="-285750" rtl="0">
              <a:buFont typeface="Arial" panose="020B0604020202020204" pitchFamily="34" charset="0"/>
              <a:buChar char="•"/>
            </a:pPr>
            <a:r>
              <a:rPr lang="ru-RU" sz="1600" dirty="0">
                <a:solidFill>
                  <a:schemeClr val="tx1"/>
                </a:solidFill>
              </a:rPr>
              <a:t>Формирование навыков практической жизни (Южная Африка, Намибия)</a:t>
            </a:r>
            <a:endParaRPr lang="en-US" sz="1600" dirty="0" smtClean="0">
              <a:solidFill>
                <a:schemeClr val="tx1"/>
              </a:solidFill>
            </a:endParaRPr>
          </a:p>
          <a:p>
            <a:pPr marL="285750" indent="-285750" rtl="0">
              <a:buFont typeface="Wingdings" panose="05000000000000000000" pitchFamily="2" charset="2"/>
              <a:buChar char="v"/>
            </a:pPr>
            <a:endParaRPr lang="en-US" sz="1600" dirty="0" smtClean="0"/>
          </a:p>
          <a:p>
            <a:pPr marL="285750" indent="-285750" rtl="0">
              <a:buFont typeface="Wingdings" panose="05000000000000000000" pitchFamily="2" charset="2"/>
              <a:buChar char="v"/>
            </a:pPr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894E6E30-3F7E-4FC1-B052-AE6F57A52862}" type="slidenum">
              <a:rPr lang="en-US" smtClean="0"/>
              <a:pPr rtl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4052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850" y="279400"/>
            <a:ext cx="8820150" cy="420267"/>
          </a:xfrm>
        </p:spPr>
        <p:txBody>
          <a:bodyPr rtlCol="0"/>
          <a:lstStyle/>
          <a:p>
            <a:pPr rtl="0"/>
            <a:r>
              <a:rPr lang="ru-RU" sz="2600" b="1" dirty="0">
                <a:solidFill>
                  <a:schemeClr val="tx1"/>
                </a:solidFill>
              </a:rPr>
              <a:t>Инициативы по БГ на базе </a:t>
            </a:r>
            <a:r>
              <a:rPr lang="ru-RU" sz="2600" b="1" dirty="0" smtClean="0">
                <a:solidFill>
                  <a:schemeClr val="tx1"/>
                </a:solidFill>
              </a:rPr>
              <a:t>школы: каким образом? </a:t>
            </a:r>
            <a:endParaRPr lang="en-US" sz="2600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849" y="858910"/>
            <a:ext cx="8496301" cy="5012502"/>
          </a:xfrm>
        </p:spPr>
        <p:txBody>
          <a:bodyPr rtlCol="0"/>
          <a:lstStyle/>
          <a:p>
            <a:pPr rtl="0"/>
            <a:endParaRPr lang="en-US" sz="1800" dirty="0" smtClean="0">
              <a:solidFill>
                <a:schemeClr val="tx1"/>
              </a:solidFill>
            </a:endParaRPr>
          </a:p>
          <a:p>
            <a:pPr rtl="0"/>
            <a:r>
              <a:rPr lang="ru-RU" sz="2200" dirty="0">
                <a:solidFill>
                  <a:schemeClr val="tx1"/>
                </a:solidFill>
              </a:rPr>
              <a:t>Стратегии по интеграции </a:t>
            </a:r>
            <a:r>
              <a:rPr lang="ru-RU" sz="2200" dirty="0" smtClean="0">
                <a:solidFill>
                  <a:schemeClr val="tx1"/>
                </a:solidFill>
              </a:rPr>
              <a:t>обучения БГ в школах:</a:t>
            </a:r>
            <a:endParaRPr lang="ru-RU" sz="2200" dirty="0">
              <a:solidFill>
                <a:schemeClr val="tx1"/>
              </a:solidFill>
            </a:endParaRPr>
          </a:p>
          <a:p>
            <a:pPr rtl="0"/>
            <a:endParaRPr lang="en-US" sz="2200" dirty="0" smtClean="0">
              <a:solidFill>
                <a:schemeClr val="tx1"/>
              </a:solidFill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sz="2200" dirty="0" smtClean="0">
                <a:solidFill>
                  <a:schemeClr val="tx1"/>
                </a:solidFill>
              </a:rPr>
              <a:t>междисциплинарный </a:t>
            </a:r>
            <a:r>
              <a:rPr lang="ru-RU" sz="2200" dirty="0">
                <a:solidFill>
                  <a:schemeClr val="tx1"/>
                </a:solidFill>
              </a:rPr>
              <a:t>в сопоставлении с изолированным подходом (например</a:t>
            </a:r>
            <a:r>
              <a:rPr lang="ru-RU" sz="2200" dirty="0" smtClean="0">
                <a:solidFill>
                  <a:schemeClr val="tx1"/>
                </a:solidFill>
              </a:rPr>
              <a:t>, </a:t>
            </a:r>
            <a:r>
              <a:rPr lang="ru-RU" sz="2400" dirty="0">
                <a:solidFill>
                  <a:schemeClr val="dk1"/>
                </a:solidFill>
              </a:rPr>
              <a:t>Соединенные Штаты Америки</a:t>
            </a:r>
          </a:p>
          <a:p>
            <a:pPr rtl="0"/>
            <a:r>
              <a:rPr lang="ru-RU" sz="2200" dirty="0" smtClean="0">
                <a:solidFill>
                  <a:schemeClr val="tx1"/>
                </a:solidFill>
              </a:rPr>
              <a:t>    и </a:t>
            </a:r>
            <a:r>
              <a:rPr lang="ru-RU" sz="2200" dirty="0">
                <a:solidFill>
                  <a:schemeClr val="tx1"/>
                </a:solidFill>
              </a:rPr>
              <a:t>Бразилия)</a:t>
            </a:r>
          </a:p>
          <a:p>
            <a:pPr rtl="0"/>
            <a:r>
              <a:rPr lang="ru-RU" sz="2200" dirty="0">
                <a:solidFill>
                  <a:schemeClr val="tx1"/>
                </a:solidFill>
              </a:rPr>
              <a:t> </a:t>
            </a:r>
          </a:p>
          <a:p>
            <a:pPr marL="285750" indent="-285750" rtl="0">
              <a:buFont typeface="Arial" panose="020B0604020202020204" pitchFamily="34" charset="0"/>
              <a:buChar char="•"/>
            </a:pPr>
            <a:r>
              <a:rPr lang="ru-RU" sz="2200" dirty="0" smtClean="0">
                <a:solidFill>
                  <a:schemeClr val="tx1"/>
                </a:solidFill>
              </a:rPr>
              <a:t>национальный подход в </a:t>
            </a:r>
            <a:r>
              <a:rPr lang="ru-RU" sz="2200" dirty="0">
                <a:solidFill>
                  <a:schemeClr val="tx1"/>
                </a:solidFill>
              </a:rPr>
              <a:t>сопоставлении с субнациональным подходом (например, </a:t>
            </a:r>
            <a:r>
              <a:rPr lang="ru-RU" sz="2200" dirty="0" smtClean="0">
                <a:solidFill>
                  <a:schemeClr val="tx1"/>
                </a:solidFill>
              </a:rPr>
              <a:t>Гонконг и </a:t>
            </a:r>
            <a:r>
              <a:rPr lang="ru-RU" sz="2200" dirty="0">
                <a:solidFill>
                  <a:schemeClr val="tx1"/>
                </a:solidFill>
              </a:rPr>
              <a:t>Канада)</a:t>
            </a:r>
          </a:p>
          <a:p>
            <a:pPr rtl="0"/>
            <a:endParaRPr lang="en-US" sz="2200" dirty="0" smtClean="0">
              <a:solidFill>
                <a:schemeClr val="tx1"/>
              </a:solidFill>
            </a:endParaRPr>
          </a:p>
          <a:p>
            <a:pPr marL="285750" indent="-285750" rtl="0">
              <a:buFont typeface="Arial" panose="020B0604020202020204" pitchFamily="34" charset="0"/>
              <a:buChar char="•"/>
            </a:pPr>
            <a:r>
              <a:rPr lang="ru-RU" sz="2200" dirty="0" smtClean="0">
                <a:solidFill>
                  <a:schemeClr val="tx1"/>
                </a:solidFill>
              </a:rPr>
              <a:t>многоуровневый </a:t>
            </a:r>
            <a:r>
              <a:rPr lang="ru-RU" sz="2200" dirty="0">
                <a:solidFill>
                  <a:schemeClr val="tx1"/>
                </a:solidFill>
              </a:rPr>
              <a:t>в сопоставлении с прямым подходом (например, </a:t>
            </a:r>
            <a:r>
              <a:rPr lang="ru-RU" sz="2200" dirty="0" smtClean="0">
                <a:solidFill>
                  <a:schemeClr val="tx1"/>
                </a:solidFill>
              </a:rPr>
              <a:t>Австралия и Япония)</a:t>
            </a:r>
            <a:endParaRPr lang="en-US" sz="220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894E6E30-3F7E-4FC1-B052-AE6F57A52862}" type="slidenum">
              <a:rPr lang="en-US" smtClean="0"/>
              <a:pPr rtl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5793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n-US" sz="3200" dirty="0">
                <a:solidFill>
                  <a:schemeClr val="tx1"/>
                </a:solidFill>
              </a:rPr>
              <a:t/>
            </a:r>
            <a:br>
              <a:rPr lang="en-US" sz="3200" dirty="0">
                <a:solidFill>
                  <a:schemeClr val="tx1"/>
                </a:solidFill>
              </a:rPr>
            </a:br>
            <a:r>
              <a:rPr lang="ru-RU" sz="2300" b="1" dirty="0">
                <a:solidFill>
                  <a:schemeClr val="tx1"/>
                </a:solidFill>
              </a:rPr>
              <a:t>Результаты обучения БГ в рамках школьной программы: </a:t>
            </a:r>
            <a:r>
              <a:rPr lang="ru-RU" sz="2300" b="1" dirty="0" smtClean="0">
                <a:solidFill>
                  <a:schemeClr val="tx1"/>
                </a:solidFill>
              </a:rPr>
              <a:t>знание </a:t>
            </a:r>
            <a:endParaRPr lang="en-US" sz="2300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849" y="1082146"/>
            <a:ext cx="8643687" cy="5061979"/>
          </a:xfrm>
        </p:spPr>
        <p:txBody>
          <a:bodyPr rtlCol="0"/>
          <a:lstStyle/>
          <a:p>
            <a:pPr rtl="0"/>
            <a:r>
              <a:rPr lang="ru-RU" sz="1400" b="1" dirty="0">
                <a:solidFill>
                  <a:schemeClr val="tx1"/>
                </a:solidFill>
              </a:rPr>
              <a:t>Роль </a:t>
            </a:r>
            <a:r>
              <a:rPr lang="ru-RU" sz="1400" b="1" dirty="0" smtClean="0">
                <a:solidFill>
                  <a:schemeClr val="tx1"/>
                </a:solidFill>
              </a:rPr>
              <a:t>государства: </a:t>
            </a:r>
            <a:r>
              <a:rPr lang="ru-RU" sz="1400" dirty="0">
                <a:solidFill>
                  <a:schemeClr val="tx1"/>
                </a:solidFill>
              </a:rPr>
              <a:t>например, узнать, как </a:t>
            </a:r>
            <a:r>
              <a:rPr lang="ru-RU" sz="1400" dirty="0" smtClean="0">
                <a:solidFill>
                  <a:schemeClr val="tx1"/>
                </a:solidFill>
              </a:rPr>
              <a:t>государство перераспределяет </a:t>
            </a:r>
            <a:r>
              <a:rPr lang="ru-RU" sz="1400" dirty="0">
                <a:solidFill>
                  <a:schemeClr val="tx1"/>
                </a:solidFill>
              </a:rPr>
              <a:t>доходы (Намибия)</a:t>
            </a:r>
          </a:p>
          <a:p>
            <a:pPr rtl="0"/>
            <a:endParaRPr lang="en-US" sz="1400" dirty="0" smtClean="0">
              <a:solidFill>
                <a:schemeClr val="tx1"/>
              </a:solidFill>
            </a:endParaRPr>
          </a:p>
          <a:p>
            <a:pPr rtl="0"/>
            <a:r>
              <a:rPr lang="ru-RU" sz="1400" b="1" dirty="0">
                <a:solidFill>
                  <a:schemeClr val="tx1"/>
                </a:solidFill>
              </a:rPr>
              <a:t>Система государственных доходов и расходов</a:t>
            </a:r>
            <a:r>
              <a:rPr lang="ru-RU" sz="1400" dirty="0">
                <a:solidFill>
                  <a:schemeClr val="tx1"/>
                </a:solidFill>
              </a:rPr>
              <a:t>: например, определить прогрессивное, пропорциональное и регрессивное налогообложение и установить, являются ли различные виды налогов (в том числе на доходы и с продаж) прогрессивными, пропорциональными или регрессивными (Великобритания)</a:t>
            </a:r>
          </a:p>
          <a:p>
            <a:pPr lvl="0" rtl="0"/>
            <a:endParaRPr lang="en-US" sz="1400" dirty="0" smtClean="0">
              <a:solidFill>
                <a:schemeClr val="tx1"/>
              </a:solidFill>
            </a:endParaRPr>
          </a:p>
          <a:p>
            <a:pPr rtl="0"/>
            <a:r>
              <a:rPr lang="ru-RU" sz="1400" b="1" dirty="0" smtClean="0">
                <a:solidFill>
                  <a:schemeClr val="tx1"/>
                </a:solidFill>
              </a:rPr>
              <a:t>Бюджетная </a:t>
            </a:r>
            <a:r>
              <a:rPr lang="ru-RU" sz="1400" b="1" dirty="0">
                <a:solidFill>
                  <a:schemeClr val="tx1"/>
                </a:solidFill>
              </a:rPr>
              <a:t>политика</a:t>
            </a:r>
            <a:r>
              <a:rPr lang="ru-RU" sz="1400" dirty="0">
                <a:solidFill>
                  <a:schemeClr val="tx1"/>
                </a:solidFill>
              </a:rPr>
              <a:t>: например, обсуждение разработки государственного бюджета, налоговой политики и перераспределения доходов (Эстония)</a:t>
            </a:r>
          </a:p>
          <a:p>
            <a:pPr rtl="0"/>
            <a:endParaRPr lang="en-US" sz="1400" dirty="0" smtClean="0">
              <a:solidFill>
                <a:schemeClr val="tx1"/>
              </a:solidFill>
            </a:endParaRPr>
          </a:p>
          <a:p>
            <a:pPr rtl="0"/>
            <a:r>
              <a:rPr lang="ru-RU" sz="1400" b="1" dirty="0">
                <a:solidFill>
                  <a:schemeClr val="tx1"/>
                </a:solidFill>
              </a:rPr>
              <a:t>Выработка </a:t>
            </a:r>
            <a:r>
              <a:rPr lang="ru-RU" sz="1400" b="1" dirty="0" smtClean="0">
                <a:solidFill>
                  <a:schemeClr val="tx1"/>
                </a:solidFill>
              </a:rPr>
              <a:t>стратегии: </a:t>
            </a:r>
            <a:r>
              <a:rPr lang="ru-RU" sz="1400" dirty="0">
                <a:solidFill>
                  <a:schemeClr val="tx1"/>
                </a:solidFill>
              </a:rPr>
              <a:t>например, сформулировать </a:t>
            </a:r>
            <a:r>
              <a:rPr lang="ru-RU" sz="1400" dirty="0" smtClean="0">
                <a:solidFill>
                  <a:schemeClr val="tx1"/>
                </a:solidFill>
              </a:rPr>
              <a:t>противоположные задачи </a:t>
            </a:r>
            <a:r>
              <a:rPr lang="ru-RU" sz="1400" dirty="0">
                <a:solidFill>
                  <a:schemeClr val="tx1"/>
                </a:solidFill>
              </a:rPr>
              <a:t>и различные позиции в отношении экономической политики (Австрия)</a:t>
            </a:r>
          </a:p>
          <a:p>
            <a:pPr rtl="0"/>
            <a:endParaRPr lang="en-US" sz="1400" dirty="0" smtClean="0">
              <a:solidFill>
                <a:schemeClr val="tx1"/>
              </a:solidFill>
            </a:endParaRPr>
          </a:p>
          <a:p>
            <a:pPr rtl="0"/>
            <a:r>
              <a:rPr lang="ru-RU" sz="1400" b="1" dirty="0">
                <a:solidFill>
                  <a:schemeClr val="tx1"/>
                </a:solidFill>
              </a:rPr>
              <a:t>Экономическая компетентность: </a:t>
            </a:r>
            <a:r>
              <a:rPr lang="ru-RU" sz="1400" dirty="0">
                <a:solidFill>
                  <a:schemeClr val="tx1"/>
                </a:solidFill>
              </a:rPr>
              <a:t>например, понять ограничения </a:t>
            </a:r>
            <a:r>
              <a:rPr lang="ru-RU" sz="1400" dirty="0" smtClean="0">
                <a:solidFill>
                  <a:schemeClr val="tx1"/>
                </a:solidFill>
              </a:rPr>
              <a:t>государства, </a:t>
            </a:r>
            <a:r>
              <a:rPr lang="ru-RU" sz="1400" dirty="0">
                <a:solidFill>
                  <a:schemeClr val="tx1"/>
                </a:solidFill>
              </a:rPr>
              <a:t>а также краткосрочные и долгосрочные экономические и социальные последствия государственного финансирования (Гонконг)</a:t>
            </a:r>
          </a:p>
          <a:p>
            <a:pPr rtl="0"/>
            <a:endParaRPr lang="en-US" sz="1400" dirty="0">
              <a:solidFill>
                <a:schemeClr val="tx1"/>
              </a:solidFill>
            </a:endParaRPr>
          </a:p>
          <a:p>
            <a:pPr rtl="0"/>
            <a:r>
              <a:rPr lang="ru-RU" sz="1400" b="1" dirty="0">
                <a:solidFill>
                  <a:schemeClr val="tx1"/>
                </a:solidFill>
              </a:rPr>
              <a:t>Навыки практической жизни: </a:t>
            </a:r>
            <a:r>
              <a:rPr lang="ru-RU" sz="1400" dirty="0">
                <a:solidFill>
                  <a:schemeClr val="tx1"/>
                </a:solidFill>
              </a:rPr>
              <a:t>например, описать метод расчета прожиточного минимума </a:t>
            </a:r>
            <a:r>
              <a:rPr lang="ru-RU" sz="1400" dirty="0" smtClean="0">
                <a:solidFill>
                  <a:schemeClr val="tx1"/>
                </a:solidFill>
              </a:rPr>
              <a:t>конкретной семьи и </a:t>
            </a:r>
            <a:r>
              <a:rPr lang="ru-RU" sz="1400" dirty="0">
                <a:solidFill>
                  <a:schemeClr val="tx1"/>
                </a:solidFill>
              </a:rPr>
              <a:t>подачу </a:t>
            </a:r>
            <a:r>
              <a:rPr lang="ru-RU" sz="1400" dirty="0" smtClean="0">
                <a:solidFill>
                  <a:schemeClr val="tx1"/>
                </a:solidFill>
              </a:rPr>
              <a:t>заявления на получение социальных пособий, </a:t>
            </a:r>
            <a:r>
              <a:rPr lang="ru-RU" sz="1400" dirty="0">
                <a:solidFill>
                  <a:schemeClr val="tx1"/>
                </a:solidFill>
              </a:rPr>
              <a:t>на которые </a:t>
            </a:r>
            <a:r>
              <a:rPr lang="ru-RU" sz="1400" dirty="0" smtClean="0">
                <a:solidFill>
                  <a:schemeClr val="tx1"/>
                </a:solidFill>
              </a:rPr>
              <a:t>она имеет право </a:t>
            </a:r>
            <a:r>
              <a:rPr lang="ru-RU" sz="1400" dirty="0">
                <a:solidFill>
                  <a:schemeClr val="tx1"/>
                </a:solidFill>
              </a:rPr>
              <a:t>(Южная Африка)</a:t>
            </a:r>
          </a:p>
          <a:p>
            <a:pPr rtl="0"/>
            <a:endParaRPr lang="en-US" sz="1400" dirty="0">
              <a:solidFill>
                <a:schemeClr val="tx1"/>
              </a:solidFill>
            </a:endParaRPr>
          </a:p>
          <a:p>
            <a:pPr lvl="0" rtl="0"/>
            <a:r>
              <a:rPr lang="ru-RU" sz="1400" b="1" dirty="0">
                <a:solidFill>
                  <a:schemeClr val="tx1"/>
                </a:solidFill>
              </a:rPr>
              <a:t>Гражданское сознание: </a:t>
            </a:r>
            <a:r>
              <a:rPr lang="ru-RU" sz="1400" dirty="0">
                <a:solidFill>
                  <a:schemeClr val="tx1"/>
                </a:solidFill>
              </a:rPr>
              <a:t>например, </a:t>
            </a:r>
            <a:r>
              <a:rPr lang="ru-RU" sz="1400" dirty="0" smtClean="0">
                <a:solidFill>
                  <a:schemeClr val="tx1"/>
                </a:solidFill>
              </a:rPr>
              <a:t>воспитание чувства </a:t>
            </a:r>
            <a:r>
              <a:rPr lang="ru-RU" sz="1400" dirty="0">
                <a:solidFill>
                  <a:schemeClr val="tx1"/>
                </a:solidFill>
              </a:rPr>
              <a:t>ответственности и осознание социальной </a:t>
            </a:r>
            <a:r>
              <a:rPr lang="ru-RU" sz="1400" dirty="0" smtClean="0">
                <a:solidFill>
                  <a:schemeClr val="tx1"/>
                </a:solidFill>
              </a:rPr>
              <a:t>значимости и </a:t>
            </a:r>
            <a:r>
              <a:rPr lang="ru-RU" sz="1400" dirty="0">
                <a:solidFill>
                  <a:schemeClr val="tx1"/>
                </a:solidFill>
              </a:rPr>
              <a:t>их важной роли в отношении социального развития (Коста-Рика)</a:t>
            </a:r>
          </a:p>
          <a:p>
            <a:pPr rtl="0"/>
            <a:endParaRPr lang="en-US" sz="1600" dirty="0" smtClean="0"/>
          </a:p>
          <a:p>
            <a:pPr rtl="0"/>
            <a:endParaRPr lang="en-US" sz="1600" dirty="0"/>
          </a:p>
          <a:p>
            <a:pPr rtl="0"/>
            <a:endParaRPr lang="en-US" sz="1500" dirty="0"/>
          </a:p>
          <a:p>
            <a:pPr lvl="0" rtl="0"/>
            <a:endParaRPr lang="en-US" sz="1500" dirty="0"/>
          </a:p>
          <a:p>
            <a:pPr marL="285750" indent="-285750" rtl="0">
              <a:buFont typeface="Arial" panose="020B0604020202020204" pitchFamily="34" charset="0"/>
              <a:buChar char="•"/>
            </a:pPr>
            <a:endParaRPr lang="en-US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894E6E30-3F7E-4FC1-B052-AE6F57A52862}" type="slidenum">
              <a:rPr lang="en-US" smtClean="0"/>
              <a:pPr rtl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5617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39636"/>
            <a:ext cx="8496300" cy="576263"/>
          </a:xfrm>
        </p:spPr>
        <p:txBody>
          <a:bodyPr rtlCol="0"/>
          <a:lstStyle/>
          <a:p>
            <a:pPr rtl="0"/>
            <a:r>
              <a:rPr lang="en-US" sz="3200" dirty="0"/>
              <a:t/>
            </a:r>
            <a:br>
              <a:rPr lang="en-US" sz="3200" dirty="0"/>
            </a:br>
            <a:r>
              <a:rPr lang="ru-RU" sz="2000" b="1" dirty="0">
                <a:solidFill>
                  <a:schemeClr val="tx1"/>
                </a:solidFill>
              </a:rPr>
              <a:t>Результаты обучения БГ в рамках школьной программы: </a:t>
            </a:r>
            <a:r>
              <a:rPr lang="ru-RU" sz="2000" b="1" dirty="0" smtClean="0">
                <a:solidFill>
                  <a:schemeClr val="tx1"/>
                </a:solidFill>
              </a:rPr>
              <a:t>компетенции </a:t>
            </a:r>
            <a:endParaRPr lang="en-US" sz="2000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850" y="1043195"/>
            <a:ext cx="8643687" cy="5525912"/>
          </a:xfrm>
        </p:spPr>
        <p:txBody>
          <a:bodyPr rtlCol="0"/>
          <a:lstStyle/>
          <a:p>
            <a:pPr lvl="0"/>
            <a:r>
              <a:rPr lang="ru-RU" sz="1500" b="1" dirty="0">
                <a:solidFill>
                  <a:schemeClr val="tx1"/>
                </a:solidFill>
              </a:rPr>
              <a:t>Грамотность: </a:t>
            </a:r>
            <a:r>
              <a:rPr lang="ru-RU" sz="1500" dirty="0" smtClean="0">
                <a:solidFill>
                  <a:schemeClr val="tx1"/>
                </a:solidFill>
              </a:rPr>
              <a:t>изучение </a:t>
            </a:r>
            <a:r>
              <a:rPr lang="ru-RU" sz="1500" dirty="0">
                <a:solidFill>
                  <a:schemeClr val="tx1"/>
                </a:solidFill>
              </a:rPr>
              <a:t>и толкование данных бюджета и ознакомление различных аудиторий с </a:t>
            </a:r>
            <a:r>
              <a:rPr lang="ru-RU" sz="1500" dirty="0" smtClean="0">
                <a:solidFill>
                  <a:schemeClr val="tx1"/>
                </a:solidFill>
              </a:rPr>
              <a:t>полученными выводами </a:t>
            </a:r>
            <a:r>
              <a:rPr lang="ru-RU" sz="1500" dirty="0">
                <a:solidFill>
                  <a:schemeClr val="tx1"/>
                </a:solidFill>
              </a:rPr>
              <a:t>посредством применения ряда смешанных подходов. </a:t>
            </a:r>
            <a:endParaRPr lang="en-US" sz="1500" dirty="0" smtClean="0">
              <a:solidFill>
                <a:schemeClr val="tx1"/>
              </a:solidFill>
            </a:endParaRPr>
          </a:p>
          <a:p>
            <a:pPr lvl="0" rtl="0"/>
            <a:endParaRPr lang="en-US" sz="1200" dirty="0">
              <a:solidFill>
                <a:schemeClr val="tx1"/>
              </a:solidFill>
            </a:endParaRPr>
          </a:p>
          <a:p>
            <a:pPr lvl="0" rtl="0"/>
            <a:r>
              <a:rPr lang="ru-RU" sz="1500" b="1" dirty="0">
                <a:solidFill>
                  <a:schemeClr val="tx1"/>
                </a:solidFill>
              </a:rPr>
              <a:t>Математическая грамотность: </a:t>
            </a:r>
            <a:r>
              <a:rPr lang="ru-RU" sz="1500" dirty="0" smtClean="0">
                <a:solidFill>
                  <a:schemeClr val="tx1"/>
                </a:solidFill>
              </a:rPr>
              <a:t>применение </a:t>
            </a:r>
            <a:r>
              <a:rPr lang="ru-RU" sz="1500" dirty="0">
                <a:solidFill>
                  <a:schemeClr val="tx1"/>
                </a:solidFill>
              </a:rPr>
              <a:t>математических знаний и навыков для отображения, толкования и </a:t>
            </a:r>
            <a:r>
              <a:rPr lang="ru-RU" sz="1500" dirty="0" smtClean="0">
                <a:solidFill>
                  <a:schemeClr val="tx1"/>
                </a:solidFill>
              </a:rPr>
              <a:t>анализа данных бюджета, </a:t>
            </a:r>
            <a:r>
              <a:rPr lang="ru-RU" sz="1500" dirty="0">
                <a:solidFill>
                  <a:schemeClr val="tx1"/>
                </a:solidFill>
              </a:rPr>
              <a:t>формулирование выводов, прогнозов и результатов прогнозов. </a:t>
            </a:r>
          </a:p>
          <a:p>
            <a:pPr lvl="0" rtl="0"/>
            <a:endParaRPr lang="en-US" sz="1200" dirty="0">
              <a:solidFill>
                <a:schemeClr val="tx1"/>
              </a:solidFill>
            </a:endParaRPr>
          </a:p>
          <a:p>
            <a:pPr lvl="0" rtl="0"/>
            <a:r>
              <a:rPr lang="ru-RU" sz="1500" b="1" dirty="0" smtClean="0">
                <a:solidFill>
                  <a:schemeClr val="tx1"/>
                </a:solidFill>
              </a:rPr>
              <a:t>Иформационно-компьютерные технологии: </a:t>
            </a:r>
            <a:r>
              <a:rPr lang="ru-RU" sz="1500" dirty="0" smtClean="0">
                <a:solidFill>
                  <a:schemeClr val="tx1"/>
                </a:solidFill>
              </a:rPr>
              <a:t>развитие способностей в области </a:t>
            </a:r>
            <a:r>
              <a:rPr lang="ru-RU" sz="1500" dirty="0">
                <a:solidFill>
                  <a:schemeClr val="tx1"/>
                </a:solidFill>
              </a:rPr>
              <a:t>ИКТ при доступе и использовании цифровых технологий как исследовательского и творческого инструмента. Поиск, оценка, </a:t>
            </a:r>
            <a:r>
              <a:rPr lang="ru-RU" sz="1500" dirty="0" smtClean="0">
                <a:solidFill>
                  <a:schemeClr val="tx1"/>
                </a:solidFill>
              </a:rPr>
              <a:t>изучение, </a:t>
            </a:r>
            <a:r>
              <a:rPr lang="ru-RU" sz="1500" dirty="0">
                <a:solidFill>
                  <a:schemeClr val="tx1"/>
                </a:solidFill>
              </a:rPr>
              <a:t>планирование, </a:t>
            </a:r>
            <a:r>
              <a:rPr lang="ru-RU" sz="1500" dirty="0" smtClean="0">
                <a:solidFill>
                  <a:schemeClr val="tx1"/>
                </a:solidFill>
              </a:rPr>
              <a:t>совместная работа </a:t>
            </a:r>
            <a:r>
              <a:rPr lang="ru-RU" sz="1500" dirty="0">
                <a:solidFill>
                  <a:schemeClr val="tx1"/>
                </a:solidFill>
              </a:rPr>
              <a:t>и отображение бюджетных данных и/или информации.</a:t>
            </a:r>
          </a:p>
          <a:p>
            <a:pPr lvl="0" rtl="0"/>
            <a:endParaRPr lang="en-US" sz="1200" dirty="0">
              <a:solidFill>
                <a:schemeClr val="tx1"/>
              </a:solidFill>
            </a:endParaRPr>
          </a:p>
          <a:p>
            <a:pPr lvl="0" rtl="0"/>
            <a:r>
              <a:rPr lang="ru-RU" sz="1500" b="1" dirty="0">
                <a:solidFill>
                  <a:schemeClr val="tx1"/>
                </a:solidFill>
              </a:rPr>
              <a:t>Критическое мышление: </a:t>
            </a:r>
            <a:r>
              <a:rPr lang="ru-RU" sz="1500" dirty="0" smtClean="0">
                <a:solidFill>
                  <a:schemeClr val="tx1"/>
                </a:solidFill>
              </a:rPr>
              <a:t>разработка </a:t>
            </a:r>
            <a:r>
              <a:rPr lang="ru-RU" sz="1500" dirty="0">
                <a:solidFill>
                  <a:schemeClr val="tx1"/>
                </a:solidFill>
              </a:rPr>
              <a:t>критического и творческого мышления для выявления, изучения и определения вопросов для уточнения бюджетных </a:t>
            </a:r>
            <a:r>
              <a:rPr lang="ru-RU" sz="1500" dirty="0" smtClean="0">
                <a:solidFill>
                  <a:schemeClr val="tx1"/>
                </a:solidFill>
              </a:rPr>
              <a:t>аспектов и/или </a:t>
            </a:r>
            <a:r>
              <a:rPr lang="ru-RU" sz="1500" dirty="0">
                <a:solidFill>
                  <a:schemeClr val="tx1"/>
                </a:solidFill>
              </a:rPr>
              <a:t>событий и применение навыков рассуждения, интерпретации и анализа данных или информации.</a:t>
            </a:r>
          </a:p>
          <a:p>
            <a:pPr lvl="0" rtl="0"/>
            <a:endParaRPr lang="en-US" sz="1200" dirty="0">
              <a:solidFill>
                <a:schemeClr val="tx1"/>
              </a:solidFill>
            </a:endParaRPr>
          </a:p>
          <a:p>
            <a:pPr lvl="0" rtl="0"/>
            <a:r>
              <a:rPr lang="ru-RU" sz="1500" b="1" dirty="0">
                <a:solidFill>
                  <a:schemeClr val="tx1"/>
                </a:solidFill>
              </a:rPr>
              <a:t>Межкультурное понимание: </a:t>
            </a:r>
            <a:r>
              <a:rPr lang="ru-RU" sz="1500" dirty="0" smtClean="0">
                <a:solidFill>
                  <a:schemeClr val="tx1"/>
                </a:solidFill>
              </a:rPr>
              <a:t>развитие </a:t>
            </a:r>
            <a:r>
              <a:rPr lang="ru-RU" sz="1500" dirty="0">
                <a:solidFill>
                  <a:schemeClr val="tx1"/>
                </a:solidFill>
              </a:rPr>
              <a:t>понимания и оценки различных способов, посредством которых другие страны реагируют на бюджетные вопросы и события, связанные с </a:t>
            </a:r>
            <a:r>
              <a:rPr lang="ru-RU" sz="1500" dirty="0" smtClean="0">
                <a:solidFill>
                  <a:schemeClr val="tx1"/>
                </a:solidFill>
              </a:rPr>
              <a:t>бюджетной </a:t>
            </a:r>
            <a:r>
              <a:rPr lang="ru-RU" sz="1500" dirty="0">
                <a:solidFill>
                  <a:schemeClr val="tx1"/>
                </a:solidFill>
              </a:rPr>
              <a:t>политикой.</a:t>
            </a:r>
          </a:p>
          <a:p>
            <a:pPr lvl="0" rtl="0"/>
            <a:endParaRPr lang="en-US" sz="1200" dirty="0">
              <a:solidFill>
                <a:schemeClr val="tx1"/>
              </a:solidFill>
            </a:endParaRPr>
          </a:p>
          <a:p>
            <a:pPr rtl="0"/>
            <a:r>
              <a:rPr lang="ru-RU" sz="1500" b="1" dirty="0">
                <a:solidFill>
                  <a:schemeClr val="tx1"/>
                </a:solidFill>
              </a:rPr>
              <a:t>Устное и письменное выражение: </a:t>
            </a:r>
            <a:r>
              <a:rPr lang="ru-RU" sz="1500" dirty="0" smtClean="0">
                <a:solidFill>
                  <a:schemeClr val="tx1"/>
                </a:solidFill>
              </a:rPr>
              <a:t>анализ </a:t>
            </a:r>
            <a:r>
              <a:rPr lang="ru-RU" sz="1500" dirty="0">
                <a:solidFill>
                  <a:schemeClr val="tx1"/>
                </a:solidFill>
              </a:rPr>
              <a:t>налоговых источников и данных, интерпретация этой информации для формулирования аргументов и ясное выражение идей и выводов.</a:t>
            </a:r>
            <a:endParaRPr lang="en-US" sz="1500" dirty="0" smtClean="0">
              <a:solidFill>
                <a:schemeClr val="tx1"/>
              </a:solidFill>
            </a:endParaRPr>
          </a:p>
          <a:p>
            <a:pPr rtl="0"/>
            <a:endParaRPr lang="en-US" sz="1600" dirty="0"/>
          </a:p>
          <a:p>
            <a:pPr rtl="0"/>
            <a:endParaRPr lang="en-US" sz="1500" dirty="0"/>
          </a:p>
          <a:p>
            <a:pPr lvl="0" rtl="0"/>
            <a:endParaRPr lang="en-US" sz="1500" dirty="0"/>
          </a:p>
          <a:p>
            <a:pPr marL="285750" indent="-285750" rtl="0">
              <a:buFont typeface="Arial" panose="020B0604020202020204" pitchFamily="34" charset="0"/>
              <a:buChar char="•"/>
            </a:pPr>
            <a:endParaRPr lang="en-US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894E6E30-3F7E-4FC1-B052-AE6F57A52862}" type="slidenum">
              <a:rPr lang="en-US" smtClean="0"/>
              <a:pPr rtl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3946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7821" y="235134"/>
            <a:ext cx="8496300" cy="576263"/>
          </a:xfrm>
        </p:spPr>
        <p:txBody>
          <a:bodyPr rtlCol="0"/>
          <a:lstStyle/>
          <a:p>
            <a:pPr rtl="0"/>
            <a:r>
              <a:rPr lang="en-US" sz="3200" dirty="0">
                <a:solidFill>
                  <a:schemeClr val="tx1"/>
                </a:solidFill>
              </a:rPr>
              <a:t/>
            </a:r>
            <a:br>
              <a:rPr lang="en-US" sz="3200" dirty="0">
                <a:solidFill>
                  <a:schemeClr val="tx1"/>
                </a:solidFill>
              </a:rPr>
            </a:br>
            <a:r>
              <a:rPr lang="ru-RU" sz="1800" b="1" dirty="0">
                <a:solidFill>
                  <a:schemeClr val="tx1"/>
                </a:solidFill>
              </a:rPr>
              <a:t>Результаты обучения БГ в рамках школьной программы: </a:t>
            </a:r>
            <a:r>
              <a:rPr lang="ru-RU" sz="1800" b="1" dirty="0" smtClean="0">
                <a:solidFill>
                  <a:schemeClr val="tx1"/>
                </a:solidFill>
              </a:rPr>
              <a:t>ценности </a:t>
            </a:r>
            <a:r>
              <a:rPr lang="ru-RU" sz="1800" b="1" dirty="0">
                <a:solidFill>
                  <a:schemeClr val="tx1"/>
                </a:solidFill>
              </a:rPr>
              <a:t>и взгляды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8297" y="1147011"/>
            <a:ext cx="8887325" cy="5332167"/>
          </a:xfrm>
        </p:spPr>
        <p:txBody>
          <a:bodyPr rtlCol="0"/>
          <a:lstStyle/>
          <a:p>
            <a:pPr marL="285750" lvl="0" indent="-285750" rtl="0">
              <a:buFont typeface="Arial" panose="020B0604020202020204" pitchFamily="34" charset="0"/>
              <a:buChar char="•"/>
            </a:pPr>
            <a:r>
              <a:rPr lang="ru-RU" sz="1500" dirty="0" smtClean="0">
                <a:solidFill>
                  <a:schemeClr val="tx1"/>
                </a:solidFill>
              </a:rPr>
              <a:t>Обрести чувство </a:t>
            </a:r>
            <a:r>
              <a:rPr lang="ru-RU" sz="1500" b="1" dirty="0">
                <a:solidFill>
                  <a:schemeClr val="tx1"/>
                </a:solidFill>
              </a:rPr>
              <a:t>доверия и уверенности, чтобы участвовать в принятии решений</a:t>
            </a:r>
            <a:r>
              <a:rPr lang="ru-RU" sz="1500" dirty="0">
                <a:solidFill>
                  <a:schemeClr val="tx1"/>
                </a:solidFill>
              </a:rPr>
              <a:t> и играть активную роль в качестве </a:t>
            </a:r>
            <a:r>
              <a:rPr lang="ru-RU" sz="1500" b="1" dirty="0" smtClean="0">
                <a:solidFill>
                  <a:schemeClr val="tx1"/>
                </a:solidFill>
              </a:rPr>
              <a:t>сознательных </a:t>
            </a:r>
            <a:r>
              <a:rPr lang="ru-RU" sz="1500" b="1" dirty="0">
                <a:solidFill>
                  <a:schemeClr val="tx1"/>
                </a:solidFill>
              </a:rPr>
              <a:t>граждан</a:t>
            </a:r>
            <a:r>
              <a:rPr lang="ru-RU" sz="1500" dirty="0">
                <a:solidFill>
                  <a:schemeClr val="tx1"/>
                </a:solidFill>
              </a:rPr>
              <a:t> в общественной жизни (Великобритания)</a:t>
            </a:r>
          </a:p>
          <a:p>
            <a:pPr lvl="0" rtl="0"/>
            <a:endParaRPr lang="en-US" sz="1200" dirty="0" smtClean="0">
              <a:solidFill>
                <a:schemeClr val="tx1"/>
              </a:solidFill>
            </a:endParaRPr>
          </a:p>
          <a:p>
            <a:pPr marL="285750" lvl="0" indent="-285750" rtl="0">
              <a:buFont typeface="Arial" panose="020B0604020202020204" pitchFamily="34" charset="0"/>
              <a:buChar char="•"/>
            </a:pPr>
            <a:r>
              <a:rPr lang="ru-RU" sz="1500" b="1" dirty="0" smtClean="0">
                <a:solidFill>
                  <a:schemeClr val="tx1"/>
                </a:solidFill>
              </a:rPr>
              <a:t>Занимать активную позицию в отношении экономических явлений.  </a:t>
            </a:r>
            <a:r>
              <a:rPr lang="ru-RU" sz="1500" dirty="0">
                <a:solidFill>
                  <a:schemeClr val="tx1"/>
                </a:solidFill>
              </a:rPr>
              <a:t>(Люксембург)</a:t>
            </a:r>
          </a:p>
          <a:p>
            <a:pPr lvl="0" rtl="0"/>
            <a:endParaRPr lang="en-US" sz="1200" dirty="0" smtClean="0">
              <a:solidFill>
                <a:schemeClr val="tx1"/>
              </a:solidFill>
            </a:endParaRPr>
          </a:p>
          <a:p>
            <a:pPr marL="285750" lvl="0" indent="-285750" rtl="0">
              <a:buFont typeface="Arial" panose="020B0604020202020204" pitchFamily="34" charset="0"/>
              <a:buChar char="•"/>
            </a:pPr>
            <a:r>
              <a:rPr lang="ru-RU" sz="1500" dirty="0" smtClean="0">
                <a:solidFill>
                  <a:schemeClr val="tx1"/>
                </a:solidFill>
              </a:rPr>
              <a:t>Участвовать </a:t>
            </a:r>
            <a:r>
              <a:rPr lang="ru-RU" sz="1500" dirty="0">
                <a:solidFill>
                  <a:schemeClr val="tx1"/>
                </a:solidFill>
              </a:rPr>
              <a:t>в качестве </a:t>
            </a:r>
            <a:r>
              <a:rPr lang="ru-RU" sz="1500" b="1" dirty="0">
                <a:solidFill>
                  <a:schemeClr val="tx1"/>
                </a:solidFill>
              </a:rPr>
              <a:t>информированных лиц в ходе обсуждения экономических вопросов</a:t>
            </a:r>
            <a:r>
              <a:rPr lang="ru-RU" sz="1500" dirty="0">
                <a:solidFill>
                  <a:schemeClr val="tx1"/>
                </a:solidFill>
              </a:rPr>
              <a:t> и принятия решений (Гонконг)</a:t>
            </a:r>
          </a:p>
          <a:p>
            <a:pPr lvl="0" rtl="0"/>
            <a:endParaRPr lang="en-US" sz="1200" dirty="0" smtClean="0">
              <a:solidFill>
                <a:schemeClr val="tx1"/>
              </a:solidFill>
            </a:endParaRPr>
          </a:p>
          <a:p>
            <a:pPr marL="285750" lvl="0" indent="-285750" rtl="0">
              <a:buFont typeface="Arial" panose="020B0604020202020204" pitchFamily="34" charset="0"/>
              <a:buChar char="•"/>
            </a:pPr>
            <a:r>
              <a:rPr lang="ru-RU" sz="1500" b="1" dirty="0" smtClean="0">
                <a:solidFill>
                  <a:schemeClr val="tx1"/>
                </a:solidFill>
              </a:rPr>
              <a:t>Закрепить понимание </a:t>
            </a:r>
            <a:r>
              <a:rPr lang="ru-RU" sz="1500" b="1" dirty="0">
                <a:solidFill>
                  <a:schemeClr val="tx1"/>
                </a:solidFill>
              </a:rPr>
              <a:t>и </a:t>
            </a:r>
            <a:r>
              <a:rPr lang="ru-RU" sz="1500" b="1" dirty="0" smtClean="0">
                <a:solidFill>
                  <a:schemeClr val="tx1"/>
                </a:solidFill>
              </a:rPr>
              <a:t>справедливое суждение </a:t>
            </a:r>
            <a:r>
              <a:rPr lang="ru-RU" sz="1500" dirty="0">
                <a:solidFill>
                  <a:schemeClr val="tx1"/>
                </a:solidFill>
              </a:rPr>
              <a:t>по вопросам, касающимся политики, экономики и международных отношений (Япония)</a:t>
            </a:r>
          </a:p>
          <a:p>
            <a:pPr marL="285750" lvl="0" indent="-285750" rtl="0">
              <a:buFont typeface="Arial" panose="020B0604020202020204" pitchFamily="34" charset="0"/>
              <a:buChar char="•"/>
            </a:pPr>
            <a:endParaRPr lang="en-US" sz="1200" dirty="0" smtClean="0">
              <a:solidFill>
                <a:schemeClr val="tx1"/>
              </a:solidFill>
            </a:endParaRPr>
          </a:p>
          <a:p>
            <a:pPr marL="285750" lvl="0" indent="-285750" rtl="0">
              <a:buFont typeface="Arial" panose="020B0604020202020204" pitchFamily="34" charset="0"/>
              <a:buChar char="•"/>
            </a:pPr>
            <a:r>
              <a:rPr lang="ru-RU" sz="1500" b="1" dirty="0" smtClean="0">
                <a:solidFill>
                  <a:schemeClr val="tx1"/>
                </a:solidFill>
              </a:rPr>
              <a:t>Понимать точки зрения целого </a:t>
            </a:r>
            <a:r>
              <a:rPr lang="ru-RU" sz="1500" b="1" dirty="0">
                <a:solidFill>
                  <a:schemeClr val="tx1"/>
                </a:solidFill>
              </a:rPr>
              <a:t>ряда различных заинтересованных сторон</a:t>
            </a:r>
            <a:r>
              <a:rPr lang="ru-RU" sz="1500" dirty="0">
                <a:solidFill>
                  <a:schemeClr val="tx1"/>
                </a:solidFill>
              </a:rPr>
              <a:t> по отношению к экономической деятельности (Индия)</a:t>
            </a:r>
          </a:p>
          <a:p>
            <a:pPr lvl="0" rtl="0"/>
            <a:endParaRPr lang="en-US" sz="1200" dirty="0" smtClean="0">
              <a:solidFill>
                <a:schemeClr val="tx1"/>
              </a:solidFill>
            </a:endParaRPr>
          </a:p>
          <a:p>
            <a:pPr marL="285750" lvl="0" indent="-285750" rtl="0">
              <a:buFont typeface="Arial" panose="020B0604020202020204" pitchFamily="34" charset="0"/>
              <a:buChar char="•"/>
            </a:pPr>
            <a:r>
              <a:rPr lang="ru-RU" sz="1500" dirty="0" smtClean="0">
                <a:solidFill>
                  <a:schemeClr val="tx1"/>
                </a:solidFill>
              </a:rPr>
              <a:t>Успешно применять теоретические знания </a:t>
            </a:r>
            <a:r>
              <a:rPr lang="ru-RU" sz="1500" dirty="0">
                <a:solidFill>
                  <a:schemeClr val="tx1"/>
                </a:solidFill>
              </a:rPr>
              <a:t>в современной экономической ситуации,</a:t>
            </a:r>
            <a:r>
              <a:rPr lang="ru-RU" sz="1500" b="1" dirty="0">
                <a:solidFill>
                  <a:schemeClr val="tx1"/>
                </a:solidFill>
              </a:rPr>
              <a:t> не поддаваясь поверхностным суждениям,</a:t>
            </a:r>
            <a:r>
              <a:rPr lang="ru-RU" sz="1500" dirty="0">
                <a:solidFill>
                  <a:schemeClr val="tx1"/>
                </a:solidFill>
              </a:rPr>
              <a:t> а имея возможность анализировать ситуацию правильно (Чешская Республика)</a:t>
            </a:r>
          </a:p>
          <a:p>
            <a:pPr lvl="0" rtl="0"/>
            <a:endParaRPr lang="en-US" sz="1500" dirty="0"/>
          </a:p>
          <a:p>
            <a:pPr marL="285750" indent="-285750" rtl="0">
              <a:buFont typeface="Arial" panose="020B0604020202020204" pitchFamily="34" charset="0"/>
              <a:buChar char="•"/>
            </a:pPr>
            <a:endParaRPr lang="en-US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894E6E30-3F7E-4FC1-B052-AE6F57A52862}" type="slidenum">
              <a:rPr lang="en-US" smtClean="0"/>
              <a:pPr rtl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9043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BG Slide">
  <a:themeElements>
    <a:clrScheme name="Benutzerdefiniert 53">
      <a:dk1>
        <a:sysClr val="windowText" lastClr="000000"/>
      </a:dk1>
      <a:lt1>
        <a:sysClr val="window" lastClr="FFFFFF"/>
      </a:lt1>
      <a:dk2>
        <a:srgbClr val="002345"/>
      </a:dk2>
      <a:lt2>
        <a:srgbClr val="FFFFFF"/>
      </a:lt2>
      <a:accent1>
        <a:srgbClr val="002345"/>
      </a:accent1>
      <a:accent2>
        <a:srgbClr val="00ADE4"/>
      </a:accent2>
      <a:accent3>
        <a:srgbClr val="FF6600"/>
      </a:accent3>
      <a:accent4>
        <a:srgbClr val="31859C"/>
      </a:accent4>
      <a:accent5>
        <a:srgbClr val="660066"/>
      </a:accent5>
      <a:accent6>
        <a:srgbClr val="BEDA00"/>
      </a:accent6>
      <a:hlink>
        <a:srgbClr val="0000FF"/>
      </a:hlink>
      <a:folHlink>
        <a:srgbClr val="800080"/>
      </a:folHlink>
    </a:clrScheme>
    <a:fontScheme name="Larissa Klassisch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3210</TotalTime>
  <Words>2050</Words>
  <Application>Microsoft Office PowerPoint</Application>
  <PresentationFormat>On-screen Show (4:3)</PresentationFormat>
  <Paragraphs>296</Paragraphs>
  <Slides>16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Arial</vt:lpstr>
      <vt:lpstr>Calibri</vt:lpstr>
      <vt:lpstr>Times New Roman</vt:lpstr>
      <vt:lpstr>Wingdings</vt:lpstr>
      <vt:lpstr>WBG Slide</vt:lpstr>
      <vt:lpstr> Обзор международной практики по вопросам бюджетной грамотности: основные выводы и извлеченные уроки </vt:lpstr>
      <vt:lpstr>План</vt:lpstr>
      <vt:lpstr>Определение, методика и область применения</vt:lpstr>
      <vt:lpstr>Инициативы по развитию БГ на базе школы: зачем они?  </vt:lpstr>
      <vt:lpstr>Инициативы по БГ на базе школы: зачем они? (продолжение) </vt:lpstr>
      <vt:lpstr>Инициативы по БГ на базе школы: каким образом? </vt:lpstr>
      <vt:lpstr> Результаты обучения БГ в рамках школьной программы: знание </vt:lpstr>
      <vt:lpstr> Результаты обучения БГ в рамках школьной программы: компетенции </vt:lpstr>
      <vt:lpstr> Результаты обучения БГ в рамках школьной программы: ценности и взгляды</vt:lpstr>
      <vt:lpstr>БГ: Предметы </vt:lpstr>
      <vt:lpstr>  БГ: Темы и вопросы</vt:lpstr>
      <vt:lpstr>БГ: Педагогические подходы и мероприятия </vt:lpstr>
      <vt:lpstr>Методы оценки БГ</vt:lpstr>
      <vt:lpstr>  БГ: внеклассные инициативы</vt:lpstr>
      <vt:lpstr>  Извлеченные уроки</vt:lpstr>
      <vt:lpstr>Полезные ресурсы</vt:lpstr>
    </vt:vector>
  </TitlesOfParts>
  <Company>Rivia LLC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</dc:title>
  <dc:creator>*</dc:creator>
  <dc:description>Translated by TechInput LLC</dc:description>
  <cp:lastModifiedBy>Ksenia Galantsova</cp:lastModifiedBy>
  <cp:revision>560</cp:revision>
  <cp:lastPrinted>2015-09-11T15:09:37Z</cp:lastPrinted>
  <dcterms:created xsi:type="dcterms:W3CDTF">2012-11-07T14:44:50Z</dcterms:created>
  <dcterms:modified xsi:type="dcterms:W3CDTF">2015-09-15T11:26:13Z</dcterms:modified>
</cp:coreProperties>
</file>