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308" r:id="rId2"/>
    <p:sldId id="359" r:id="rId3"/>
    <p:sldId id="380" r:id="rId4"/>
    <p:sldId id="379" r:id="rId5"/>
    <p:sldId id="378" r:id="rId6"/>
    <p:sldId id="384" r:id="rId7"/>
    <p:sldId id="369" r:id="rId8"/>
    <p:sldId id="386" r:id="rId9"/>
    <p:sldId id="388" r:id="rId10"/>
    <p:sldId id="390" r:id="rId11"/>
    <p:sldId id="392" r:id="rId12"/>
    <p:sldId id="373" r:id="rId13"/>
    <p:sldId id="395" r:id="rId14"/>
    <p:sldId id="374" r:id="rId15"/>
    <p:sldId id="375" r:id="rId16"/>
    <p:sldId id="376" r:id="rId17"/>
  </p:sldIdLst>
  <p:sldSz cx="9144000" cy="6858000" type="screen4x3"/>
  <p:notesSz cx="7010400" cy="92964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2251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2341">
          <p15:clr>
            <a:srgbClr val="A4A3A4"/>
          </p15:clr>
        </p15:guide>
        <p15:guide id="7" orient="horz" pos="1525">
          <p15:clr>
            <a:srgbClr val="A4A3A4"/>
          </p15:clr>
        </p15:guide>
        <p15:guide id="8" orient="horz" pos="2931">
          <p15:clr>
            <a:srgbClr val="A4A3A4"/>
          </p15:clr>
        </p15:guide>
        <p15:guide id="9" orient="horz" pos="3929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2835">
          <p15:clr>
            <a:srgbClr val="A4A3A4"/>
          </p15:clr>
        </p15:guide>
        <p15:guide id="13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5BBB"/>
    <a:srgbClr val="009FDA"/>
    <a:srgbClr val="007BFF"/>
    <a:srgbClr val="A5A5A5"/>
    <a:srgbClr val="BEDA00"/>
    <a:srgbClr val="2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99" autoAdjust="0"/>
  </p:normalViewPr>
  <p:slideViewPr>
    <p:cSldViewPr snapToGrid="0">
      <p:cViewPr varScale="1">
        <p:scale>
          <a:sx n="79" d="100"/>
          <a:sy n="79" d="100"/>
        </p:scale>
        <p:origin x="108" y="576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rtl="0">
              <a:defRPr sz="1200"/>
            </a:lvl1pPr>
          </a:lstStyle>
          <a:p>
            <a:pPr rtl="0"/>
            <a:r>
              <a:rPr lang="de-DE" smtClean="0"/>
              <a:t>10.09.2015</a:t>
            </a:r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 rtl="0"/>
            <a:r>
              <a:rPr lang="ru-RU"/>
              <a:t>Textmasterformat bearbeiten</a:t>
            </a:r>
          </a:p>
          <a:p>
            <a:pPr lvl="1" rtl="0"/>
            <a:r>
              <a:rPr lang="ru-RU"/>
              <a:t>Zweite Ebene</a:t>
            </a:r>
          </a:p>
          <a:p>
            <a:pPr lvl="2" rtl="0"/>
            <a:r>
              <a:rPr lang="ru-RU"/>
              <a:t>Dritte Ebene</a:t>
            </a:r>
          </a:p>
          <a:p>
            <a:pPr lvl="3" rtl="0"/>
            <a:r>
              <a:rPr lang="ru-RU"/>
              <a:t>Vierte Ebene</a:t>
            </a:r>
          </a:p>
          <a:p>
            <a:pPr lvl="4" rtl="0"/>
            <a:r>
              <a:rPr lang="ru-RU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rtl="0">
              <a:defRPr sz="1200"/>
            </a:lvl1pPr>
          </a:lstStyle>
          <a:p>
            <a:pPr rtl="0"/>
            <a:fld id="{942B22FE-F869-4CFE-92A0-938D0E41CCBF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42B22FE-F869-4CFE-92A0-938D0E41CCBF}" type="slidenum">
              <a:rPr lang="de-DE" smtClean="0"/>
              <a:pPr rtl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704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219074" y="3980752"/>
            <a:ext cx="4384288" cy="1011238"/>
          </a:xfrm>
        </p:spPr>
        <p:txBody>
          <a:bodyPr bIns="0" rtlCol="0"/>
          <a:lstStyle>
            <a:lvl1pPr algn="l" rtl="0">
              <a:defRPr sz="35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 rtl="0"/>
            <a:r>
              <a:rPr lang="ru-RU" noProof="0"/>
              <a:t>Master Title: 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ru-RU" noProof="0"/>
              <a:t>Version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88042" y="5153078"/>
            <a:ext cx="4034590" cy="1127405"/>
          </a:xfrm>
          <a:prstGeom prst="rect">
            <a:avLst/>
          </a:prstGeom>
        </p:spPr>
        <p:txBody>
          <a:bodyPr lIns="0" tIns="0" rIns="0" bIns="0" rtlCol="0"/>
          <a:lstStyle>
            <a:lvl1pPr marL="0" indent="0" algn="l" rtl="0">
              <a:buFontTx/>
              <a:buNone/>
              <a:defRPr sz="20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 rtl="0"/>
            <a:r>
              <a:rPr lang="ru-RU" noProof="0"/>
              <a:t>Name of the contributor</a:t>
            </a:r>
          </a:p>
          <a:p>
            <a:pPr lvl="0" rtl="0"/>
            <a:r>
              <a:rPr lang="ru-RU" noProof="0"/>
              <a:t>Name of the event, venue</a:t>
            </a:r>
          </a:p>
          <a:p>
            <a:pPr lvl="0" rtl="0"/>
            <a:r>
              <a:rPr lang="ru-RU" noProof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9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133426" y="1130968"/>
            <a:ext cx="5938818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5177" y="3958989"/>
            <a:ext cx="7538185" cy="1011238"/>
          </a:xfrm>
        </p:spPr>
        <p:txBody>
          <a:bodyPr bIns="0" rtlCol="0"/>
          <a:lstStyle>
            <a:lvl1pPr algn="l" rtl="0"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 rtl="0"/>
            <a:r>
              <a:rPr lang="ru-RU" noProof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5327" y="5131316"/>
            <a:ext cx="7539711" cy="647700"/>
          </a:xfrm>
          <a:prstGeom prst="rect">
            <a:avLst/>
          </a:prstGeom>
        </p:spPr>
        <p:txBody>
          <a:bodyPr lIns="0" tIns="0" rIns="0" bIns="0" rtlCol="0"/>
          <a:lstStyle>
            <a:lvl1pPr marL="0" indent="0" algn="l" rtl="0">
              <a:buFontTx/>
              <a:buNone/>
              <a:defRPr sz="20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 rtl="0"/>
            <a:r>
              <a:rPr lang="ru-RU" noProof="0"/>
              <a:t>Name of the contributor</a:t>
            </a:r>
          </a:p>
          <a:p>
            <a:pPr lvl="0" rtl="0"/>
            <a:r>
              <a:rPr lang="ru-RU" noProof="0"/>
              <a:t>Name of the event, venue, 00 Month 2012</a:t>
            </a:r>
          </a:p>
        </p:txBody>
      </p:sp>
    </p:spTree>
    <p:extLst>
      <p:ext uri="{BB962C8B-B14F-4D97-AF65-F5344CB8AC3E}">
        <p14:creationId xmlns:p14="http://schemas.microsoft.com/office/powerpoint/2010/main" val="37522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 noProof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>
              <a:defRPr/>
            </a:pPr>
            <a:r>
              <a:rPr lang="ru-RU" dirty="0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>
              <a:defRPr/>
            </a:pPr>
            <a:fld id="{EF62D93A-3BA0-8848-BFA3-D7046C1B555D}" type="slidenum">
              <a:rPr lang="en-US" smtClean="0"/>
              <a:pPr rtl="0"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 rtlCol="0"/>
          <a:lstStyle>
            <a:lvl3pPr marL="361950" indent="-361950" algn="l" rtl="0">
              <a:buFont typeface="Arial" panose="020B0604020202020204" pitchFamily="34" charset="0"/>
              <a:buChar char="•"/>
              <a:defRPr/>
            </a:lvl3pPr>
          </a:lstStyle>
          <a:p>
            <a:pPr lvl="0" rtl="0"/>
            <a:r>
              <a:rPr lang="ru-RU" noProof="0"/>
              <a:t>Textmaster</a:t>
            </a:r>
            <a:endParaRPr lang="en-US" noProof="0" dirty="0" smtClean="0"/>
          </a:p>
          <a:p>
            <a:pPr lvl="1" rtl="0"/>
            <a:r>
              <a:rPr lang="ru-RU" noProof="0"/>
              <a:t>Second Layer</a:t>
            </a:r>
          </a:p>
          <a:p>
            <a:pPr lvl="2" rtl="0"/>
            <a:r>
              <a:rPr lang="ru-RU" noProof="0"/>
              <a:t>Third Layer</a:t>
            </a:r>
          </a:p>
          <a:p>
            <a:pPr lvl="3" rtl="0"/>
            <a:r>
              <a:rPr lang="ru-RU" noProof="0"/>
              <a:t>Fourth Layer</a:t>
            </a:r>
          </a:p>
          <a:p>
            <a:pPr lvl="4" rtl="0"/>
            <a:r>
              <a:rPr lang="ru-RU" noProof="0"/>
              <a:t>Fifth Layer</a:t>
            </a:r>
          </a:p>
          <a:p>
            <a:pPr lvl="5" rtl="0"/>
            <a:r>
              <a:rPr lang="ru-RU" noProof="0"/>
              <a:t>6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8661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 noProof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>
              <a:defRPr/>
            </a:pPr>
            <a:r>
              <a:rPr lang="ru-RU" dirty="0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>
              <a:defRPr/>
            </a:pPr>
            <a:fld id="{EF62D93A-3BA0-8848-BFA3-D7046C1B555D}" type="slidenum">
              <a:rPr lang="en-US" smtClean="0"/>
              <a:pPr rtl="0"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0" y="3716338"/>
            <a:ext cx="8496300" cy="2305050"/>
          </a:xfrm>
        </p:spPr>
        <p:txBody>
          <a:bodyPr rtlCol="0" anchor="ctr" anchorCtr="1"/>
          <a:lstStyle>
            <a:lvl1pPr algn="ctr" rtl="0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 rtl="0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 rtl="0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 rtl="0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 rtl="0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noProof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1268413"/>
            <a:ext cx="8496300" cy="2305050"/>
          </a:xfrm>
        </p:spPr>
        <p:txBody>
          <a:bodyPr rtlCol="0"/>
          <a:lstStyle/>
          <a:p>
            <a:pPr rtl="0"/>
            <a:r>
              <a:rPr lang="ru-RU" noProof="0" dirty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962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 noProof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>
              <a:defRPr/>
            </a:pPr>
            <a:r>
              <a:rPr lang="ru-RU" dirty="0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>
              <a:defRPr/>
            </a:pPr>
            <a:fld id="{EF62D93A-3BA0-8848-BFA3-D7046C1B555D}" type="slidenum">
              <a:rPr lang="en-US" smtClean="0"/>
              <a:pPr rtl="0"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1" y="1268413"/>
            <a:ext cx="4176712" cy="4752975"/>
          </a:xfrm>
        </p:spPr>
        <p:txBody>
          <a:bodyPr rtlCol="0"/>
          <a:lstStyle>
            <a:lvl1pPr algn="l" rtl="0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 rtl="0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 rtl="0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 rtl="0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 rtl="0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noProof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268413"/>
            <a:ext cx="4176712" cy="4752975"/>
          </a:xfrm>
        </p:spPr>
        <p:txBody>
          <a:bodyPr rtlCol="0"/>
          <a:lstStyle/>
          <a:p>
            <a:pPr rtl="0"/>
            <a:r>
              <a:rPr lang="ru-RU" noProof="0" dirty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192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 noProof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>
              <a:defRPr/>
            </a:pPr>
            <a:r>
              <a:rPr lang="ru-RU" dirty="0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>
              <a:defRPr/>
            </a:pPr>
            <a:fld id="{EF62D93A-3BA0-8848-BFA3-D7046C1B555D}" type="slidenum">
              <a:rPr lang="en-US" smtClean="0"/>
              <a:pPr rtl="0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80546" y="2986248"/>
            <a:ext cx="3349461" cy="1011238"/>
          </a:xfrm>
        </p:spPr>
        <p:txBody>
          <a:bodyPr bIns="0" rtlCol="0"/>
          <a:lstStyle>
            <a:lvl1pPr algn="l" rtl="0">
              <a:defRPr sz="3500">
                <a:solidFill>
                  <a:srgbClr val="002345"/>
                </a:solidFill>
                <a:latin typeface="Arial"/>
                <a:cs typeface="Arial"/>
              </a:defRPr>
            </a:lvl1pPr>
          </a:lstStyle>
          <a:p>
            <a:pPr lvl="0" rtl="0"/>
            <a:r>
              <a:rPr lang="ru-RU" noProof="0"/>
              <a:t>Thank you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80547" y="4026716"/>
            <a:ext cx="3391154" cy="2089444"/>
          </a:xfrm>
          <a:prstGeom prst="rect">
            <a:avLst/>
          </a:prstGeom>
        </p:spPr>
        <p:txBody>
          <a:bodyPr lIns="0" tIns="0" rIns="0" bIns="0" rtlCol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rgbClr val="00ADE4"/>
                </a:solidFill>
                <a:latin typeface="Arial"/>
                <a:cs typeface="Arial"/>
              </a:defRPr>
            </a:lvl1pPr>
          </a:lstStyle>
          <a:p>
            <a:pPr lvl="0" rtl="0"/>
            <a:r>
              <a:rPr lang="ru-RU" noProof="0"/>
              <a:t>World Bank Group</a:t>
            </a:r>
          </a:p>
          <a:p>
            <a:pPr lvl="0" rtl="0"/>
            <a:r>
              <a:rPr lang="ru-RU" noProof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/>
              <a:t>Address Line 1</a:t>
            </a:r>
          </a:p>
          <a:p>
            <a:pPr lvl="0" rtl="0"/>
            <a:r>
              <a:rPr lang="ru-RU" noProof="0"/>
              <a:t>City ABC</a:t>
            </a:r>
          </a:p>
          <a:p>
            <a:pPr lvl="0" rtl="0"/>
            <a:r>
              <a:rPr lang="ru-RU" noProof="0"/>
              <a:t>State DEFG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6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9144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59832" y="1057374"/>
            <a:ext cx="6012412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52800" y="1272561"/>
            <a:ext cx="7017314" cy="1011238"/>
          </a:xfrm>
        </p:spPr>
        <p:txBody>
          <a:bodyPr bIns="0" rtlCol="0"/>
          <a:lstStyle>
            <a:lvl1pPr algn="l" rtl="0"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 rtl="0"/>
            <a:r>
              <a:rPr lang="ru-RU" noProof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2968" y="4026716"/>
            <a:ext cx="7018734" cy="2089444"/>
          </a:xfrm>
          <a:prstGeom prst="rect">
            <a:avLst/>
          </a:prstGeom>
        </p:spPr>
        <p:txBody>
          <a:bodyPr lIns="0" tIns="0" rIns="0" bIns="0" rtlCol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 rtl="0"/>
            <a:r>
              <a:rPr lang="ru-RU" noProof="0"/>
              <a:t>World Bank Group</a:t>
            </a:r>
          </a:p>
          <a:p>
            <a:pPr lvl="0" rtl="0"/>
            <a:r>
              <a:rPr lang="ru-RU" noProof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/>
              <a:t>Address Line 1</a:t>
            </a:r>
          </a:p>
          <a:p>
            <a:pPr lvl="0" rtl="0"/>
            <a:r>
              <a:rPr lang="ru-RU" noProof="0"/>
              <a:t>City ABC</a:t>
            </a:r>
          </a:p>
          <a:p>
            <a:pPr lvl="0" rtl="0"/>
            <a:r>
              <a:rPr lang="ru-RU" noProof="0"/>
              <a:t>State DEFG</a:t>
            </a:r>
          </a:p>
        </p:txBody>
      </p:sp>
    </p:spTree>
    <p:extLst>
      <p:ext uri="{BB962C8B-B14F-4D97-AF65-F5344CB8AC3E}">
        <p14:creationId xmlns:p14="http://schemas.microsoft.com/office/powerpoint/2010/main" val="23960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dirty="0" smtClean="0"/>
              <a:t>9/10/2015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5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18000" numCol="1" rtlCol="0" anchor="b" anchorCtr="0" compatLnSpc="1">
            <a:prstTxWarp prst="textNoShape">
              <a:avLst/>
            </a:prstTxWarp>
          </a:bodyPr>
          <a:lstStyle/>
          <a:p>
            <a:pPr lvl="0" rtl="0"/>
            <a:r>
              <a:rPr lang="ru-RU" noProof="0"/>
              <a:t>This is a headline</a:t>
            </a:r>
            <a:endParaRPr lang="en-US" noProof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0063" y="6360101"/>
            <a:ext cx="4558326" cy="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rtlCol="0" anchor="t" anchorCtr="0" compatLnSpc="1">
            <a:prstTxWarp prst="textNoShape">
              <a:avLst/>
            </a:prstTxWarp>
          </a:bodyPr>
          <a:lstStyle>
            <a:lvl1pPr algn="l" rtl="0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 rtl="0">
              <a:defRPr/>
            </a:pPr>
            <a:r>
              <a:rPr lang="ru-RU" dirty="0"/>
              <a:t>Governance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118" y="6360102"/>
            <a:ext cx="28803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rtlCol="0" anchor="t" anchorCtr="0" compatLnSpc="1">
            <a:prstTxWarp prst="textNoShape">
              <a:avLst/>
            </a:prstTxWarp>
          </a:bodyPr>
          <a:lstStyle>
            <a:lvl1pPr algn="l" rtl="0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 rtl="0">
              <a:defRPr/>
            </a:pPr>
            <a:fld id="{EF62D93A-3BA0-8848-BFA3-D7046C1B555D}" type="slidenum">
              <a:rPr lang="en-US" smtClean="0"/>
              <a:pPr rtl="0">
                <a:defRPr/>
              </a:pPr>
              <a:t>‹#›</a:t>
            </a:fld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/>
              <a:t>Textmaster</a:t>
            </a:r>
            <a:endParaRPr lang="en-US" noProof="0" dirty="0" smtClean="0"/>
          </a:p>
          <a:p>
            <a:pPr lvl="1" rtl="0"/>
            <a:r>
              <a:rPr lang="ru-RU" noProof="0"/>
              <a:t>Second Layer</a:t>
            </a:r>
          </a:p>
          <a:p>
            <a:pPr lvl="2" rtl="0"/>
            <a:r>
              <a:rPr lang="ru-RU" noProof="0"/>
              <a:t>Third Layer</a:t>
            </a:r>
          </a:p>
          <a:p>
            <a:pPr lvl="3" rtl="0"/>
            <a:r>
              <a:rPr lang="ru-RU" noProof="0"/>
              <a:t>Fourth Layer</a:t>
            </a:r>
          </a:p>
          <a:p>
            <a:pPr lvl="4" rtl="0"/>
            <a:r>
              <a:rPr lang="ru-RU" noProof="0"/>
              <a:t>Fifth Layer</a:t>
            </a:r>
          </a:p>
          <a:p>
            <a:pPr lvl="5" rtl="0"/>
            <a:r>
              <a:rPr lang="ru-RU" noProof="0"/>
              <a:t>6</a:t>
            </a:r>
            <a:endParaRPr lang="en-US" noProof="0" dirty="0"/>
          </a:p>
        </p:txBody>
      </p:sp>
      <p:pic>
        <p:nvPicPr>
          <p:cNvPr id="11" name="Picture 2" descr="U:\1405265\1405265 WBG Logo\LOGO FILES\Horizontal\WBG_Horizontal_Color\web\WBG_Horizontal-RGB-web.jpg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15"/>
          <a:stretch/>
        </p:blipFill>
        <p:spPr bwMode="auto">
          <a:xfrm>
            <a:off x="323851" y="6302501"/>
            <a:ext cx="1689433" cy="32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1" r:id="rId2"/>
    <p:sldLayoutId id="2147483656" r:id="rId3"/>
    <p:sldLayoutId id="2147483660" r:id="rId4"/>
    <p:sldLayoutId id="2147483661" r:id="rId5"/>
    <p:sldLayoutId id="2147483659" r:id="rId6"/>
    <p:sldLayoutId id="2147483680" r:id="rId7"/>
    <p:sldLayoutId id="2147483663" r:id="rId8"/>
    <p:sldLayoutId id="214748368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30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361950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715963" indent="-354013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1077913" indent="-361950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431925" indent="-354013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portal.sat.gob.gt/culturatributaria/?wpfb_dl=89" TargetMode="External"/><Relationship Id="rId13" Type="http://schemas.openxmlformats.org/officeDocument/2006/relationships/hyperlink" Target="http://www.buergerhaushalt.org/sites/default/files/downloads/Toolkit_Regierung_Wales_Kinder-und_Jugendhaushalte.pdf" TargetMode="External"/><Relationship Id="rId18" Type="http://schemas.openxmlformats.org/officeDocument/2006/relationships/hyperlink" Target="http://www.dgii.gov.do/et/nivelMedio/Paginas/JuegosEducativos.aspx" TargetMode="External"/><Relationship Id="rId3" Type="http://schemas.openxmlformats.org/officeDocument/2006/relationships/hyperlink" Target="file:///C:\Users\wb308476\Downloads\Sofinha%20em%20ingles.pdf" TargetMode="External"/><Relationship Id="rId21" Type="http://schemas.openxmlformats.org/officeDocument/2006/relationships/hyperlink" Target="http://www.pbslearningmedia.org/search/?q=&amp;selected_facets=supplemental_curriculum_hierarchy_nodes:3477&amp;selected_facets=" TargetMode="External"/><Relationship Id="rId7" Type="http://schemas.openxmlformats.org/officeDocument/2006/relationships/hyperlink" Target="http://www.budgetstories.md/bugetul-scolii-2014/" TargetMode="External"/><Relationship Id="rId12" Type="http://schemas.openxmlformats.org/officeDocument/2006/relationships/hyperlink" Target="file:///C:\Users\WB371127\AppData\Local\Microsoft\Windows\Temporary%20Internet%20Files\Content.Outlook\150MMP53\handbook%20for%20schools" TargetMode="External"/><Relationship Id="rId17" Type="http://schemas.openxmlformats.org/officeDocument/2006/relationships/hyperlink" Target="http://www.dgi.gub.uy/wdgi/page?2,educacion2013,dgi--educacion-tributaria--gasto-tributario,O,es,0," TargetMode="External"/><Relationship Id="rId2" Type="http://schemas.openxmlformats.org/officeDocument/2006/relationships/hyperlink" Target="http://teachufr.org/" TargetMode="External"/><Relationship Id="rId16" Type="http://schemas.openxmlformats.org/officeDocument/2006/relationships/hyperlink" Target="file:///C:\Users\WB371127\AppData\Local\Microsoft\Windows\Temporary%20Internet%20Files\Content.Outlook\150MMP53\-%09Economic%20Framework" TargetMode="External"/><Relationship Id="rId20" Type="http://schemas.openxmlformats.org/officeDocument/2006/relationships/hyperlink" Target="http://www.nhk.or.jp/syakai/10min_koumin/?das_id=D0005120357_00000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ascuoladiopencoesione.it/2013/" TargetMode="External"/><Relationship Id="rId11" Type="http://schemas.openxmlformats.org/officeDocument/2006/relationships/hyperlink" Target="http://www.dekade-thueringen.de/media/public/pdfs/Planspiel_BHH.pdf" TargetMode="External"/><Relationship Id="rId5" Type="http://schemas.openxmlformats.org/officeDocument/2006/relationships/hyperlink" Target="http://pdst.ie/node/2342" TargetMode="External"/><Relationship Id="rId15" Type="http://schemas.openxmlformats.org/officeDocument/2006/relationships/hyperlink" Target="https://www.icivics.org/products/lesson-plans" TargetMode="External"/><Relationship Id="rId10" Type="http://schemas.openxmlformats.org/officeDocument/2006/relationships/hyperlink" Target="http://www.performance-publique.budget.gouv.fr/sites/performance_publique/files/files/flash/cyber-budget/minefi_start.swf" TargetMode="External"/><Relationship Id="rId19" Type="http://schemas.openxmlformats.org/officeDocument/2006/relationships/hyperlink" Target="https://www.surveymonkey.com/s/TaxCitizenship" TargetMode="External"/><Relationship Id="rId4" Type="http://schemas.openxmlformats.org/officeDocument/2006/relationships/hyperlink" Target="http://taxcitizenship.tki.org.nz/Resources/What-s-in-it-for-us" TargetMode="External"/><Relationship Id="rId9" Type="http://schemas.openxmlformats.org/officeDocument/2006/relationships/hyperlink" Target="http://educa.hacienda.go.cr:8080/costarica_prod/index.php/videojuegos.html" TargetMode="External"/><Relationship Id="rId14" Type="http://schemas.openxmlformats.org/officeDocument/2006/relationships/hyperlink" Target="http://cmsnew.pdst.ie/node/4299" TargetMode="External"/><Relationship Id="rId22" Type="http://schemas.openxmlformats.org/officeDocument/2006/relationships/hyperlink" Target="http://webarchive.nationalarchives.gov.uk/+/http:/www.hmrc.gov.uk/education-zone/matters-classroom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ctrTitle"/>
          </p:nvPr>
        </p:nvSpPr>
        <p:spPr>
          <a:xfrm>
            <a:off x="3938337" y="2405505"/>
            <a:ext cx="4880365" cy="987256"/>
          </a:xfrm>
        </p:spPr>
        <p:txBody>
          <a:bodyPr rtlCol="0"/>
          <a:lstStyle/>
          <a:p>
            <a:pPr rtl="0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>Обзор </a:t>
            </a:r>
            <a:r>
              <a:rPr lang="ru-RU" sz="2800" b="1" dirty="0"/>
              <a:t>международной практики по вопросам бюджетной грамотности: </a:t>
            </a:r>
            <a:r>
              <a:rPr lang="ru-RU" sz="2800" b="1" dirty="0" smtClean="0"/>
              <a:t>основные </a:t>
            </a:r>
            <a:r>
              <a:rPr lang="ru-RU" sz="2800" b="1" dirty="0"/>
              <a:t>выводы и извлеченные уроки </a:t>
            </a:r>
            <a:endParaRPr lang="en-US" sz="2800" b="1" dirty="0"/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>
          <a:xfrm>
            <a:off x="4041274" y="3855687"/>
            <a:ext cx="4034590" cy="1127405"/>
          </a:xfrm>
        </p:spPr>
        <p:txBody>
          <a:bodyPr rtlCol="0"/>
          <a:lstStyle/>
          <a:p>
            <a:pPr rtl="0"/>
            <a:endParaRPr lang="en-US" sz="1800" dirty="0" smtClean="0"/>
          </a:p>
          <a:p>
            <a:pPr rtl="0"/>
            <a:endParaRPr lang="en-US" sz="1800" dirty="0"/>
          </a:p>
          <a:p>
            <a:pPr rtl="0"/>
            <a:r>
              <a:rPr lang="ru-RU" sz="1800" b="1" dirty="0"/>
              <a:t>Харика Масуд</a:t>
            </a:r>
            <a:endParaRPr lang="en-US" b="1" dirty="0"/>
          </a:p>
          <a:p>
            <a:pPr rtl="0"/>
            <a:endParaRPr lang="en-US" sz="1500" dirty="0" smtClean="0"/>
          </a:p>
          <a:p>
            <a:pPr rtl="0"/>
            <a:r>
              <a:rPr lang="ru-RU" sz="1500" dirty="0" smtClean="0"/>
              <a:t>1</a:t>
            </a:r>
            <a:r>
              <a:rPr lang="en-US" sz="1500" dirty="0" smtClean="0"/>
              <a:t>4</a:t>
            </a:r>
            <a:r>
              <a:rPr lang="ru-RU" sz="1500" dirty="0" smtClean="0"/>
              <a:t> </a:t>
            </a:r>
            <a:r>
              <a:rPr lang="ru-RU" sz="1500" dirty="0"/>
              <a:t>сентября 2015 г.</a:t>
            </a:r>
          </a:p>
          <a:p>
            <a:pPr rtl="0"/>
            <a:endParaRPr lang="en-US" dirty="0"/>
          </a:p>
        </p:txBody>
      </p:sp>
      <p:pic>
        <p:nvPicPr>
          <p:cNvPr id="4" name="Picture 3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02" y="335840"/>
            <a:ext cx="3615235" cy="70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99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496300" cy="880533"/>
          </a:xfrm>
        </p:spPr>
        <p:txBody>
          <a:bodyPr rtlCol="0"/>
          <a:lstStyle/>
          <a:p>
            <a:pPr rtl="0"/>
            <a:r>
              <a:rPr lang="ru-RU" sz="2300" b="1" dirty="0">
                <a:solidFill>
                  <a:schemeClr val="tx1"/>
                </a:solidFill>
              </a:rPr>
              <a:t>БГ: Предметы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41466"/>
              </p:ext>
            </p:extLst>
          </p:nvPr>
        </p:nvGraphicFramePr>
        <p:xfrm>
          <a:off x="323850" y="715311"/>
          <a:ext cx="8496300" cy="520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683"/>
                <a:gridCol w="5399617"/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600" dirty="0">
                          <a:latin typeface="+mj-lt"/>
                        </a:rPr>
                        <a:t>Предмет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>
                          <a:latin typeface="+mj-lt"/>
                        </a:rPr>
                        <a:t>Примеры стран 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600" b="1" dirty="0">
                          <a:latin typeface="+mj-lt"/>
                        </a:rPr>
                        <a:t>Экономика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Индия, Австрия, Франция, Соединенные Штаты Америки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600" b="1" dirty="0">
                          <a:latin typeface="+mj-lt"/>
                        </a:rPr>
                        <a:t>Обществознание/социальные науки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Эстония, Япония, Новая Зеландия и Сингапур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600" b="1" dirty="0">
                          <a:latin typeface="+mj-lt"/>
                        </a:rPr>
                        <a:t>Математическая грамотность/математика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>
                          <a:latin typeface="+mj-lt"/>
                        </a:rPr>
                        <a:t>Канада, Южная Африка, Соединенные Штаты Америки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600" b="1" dirty="0">
                          <a:latin typeface="+mj-lt"/>
                        </a:rPr>
                        <a:t>Основы государства и права 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Канада, Великобритания, Польша, Соединенные Штаты Америки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600" b="1" dirty="0">
                          <a:latin typeface="+mj-lt"/>
                        </a:rPr>
                        <a:t>Предпринимательство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Ирландия и Намибия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600" b="1" dirty="0">
                          <a:latin typeface="+mj-lt"/>
                        </a:rPr>
                        <a:t>История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>
                          <a:latin typeface="+mj-lt"/>
                        </a:rPr>
                        <a:t>Соединенные Штаты Америки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600" b="1" dirty="0">
                          <a:latin typeface="+mj-lt"/>
                        </a:rPr>
                        <a:t>Политика и управление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>
                          <a:latin typeface="+mj-lt"/>
                        </a:rPr>
                        <a:t>Филиппины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600" b="1" dirty="0">
                          <a:latin typeface="+mj-lt"/>
                        </a:rPr>
                        <a:t>Практические навыки/современные проблемы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>
                          <a:latin typeface="+mj-lt"/>
                        </a:rPr>
                        <a:t>Чешская Республика, Гонконг и Намибия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600" b="1" dirty="0">
                          <a:latin typeface="+mj-lt"/>
                        </a:rPr>
                        <a:t>Курс </a:t>
                      </a:r>
                      <a:r>
                        <a:rPr lang="ru-RU" sz="1600" b="1" dirty="0" smtClean="0">
                          <a:latin typeface="+mj-lt"/>
                        </a:rPr>
                        <a:t>бюджетного образования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>
                          <a:latin typeface="+mj-lt"/>
                        </a:rPr>
                        <a:t>Боливия, Бразилия, Чили, Коста-Рика, Сальвадор, Гватемала, Гондурас, Парагвай, Перу и Уругвай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2" y="-1"/>
            <a:ext cx="8291486" cy="336885"/>
          </a:xfrm>
        </p:spPr>
        <p:txBody>
          <a:bodyPr rtlCol="0"/>
          <a:lstStyle/>
          <a:p>
            <a:pPr rtl="0"/>
            <a:r>
              <a:rPr lang="en-US" sz="1900" b="1" dirty="0" smtClean="0">
                <a:solidFill>
                  <a:schemeClr val="tx1"/>
                </a:solidFill>
              </a:rPr>
              <a:t/>
            </a:r>
            <a:br>
              <a:rPr lang="en-US" sz="1900" b="1" dirty="0" smtClean="0">
                <a:solidFill>
                  <a:schemeClr val="tx1"/>
                </a:solidFill>
              </a:rPr>
            </a:br>
            <a:r>
              <a:rPr lang="en-US" sz="1900" b="1" dirty="0">
                <a:solidFill>
                  <a:schemeClr val="tx1"/>
                </a:solidFill>
              </a:rPr>
              <a:t/>
            </a:r>
            <a:br>
              <a:rPr lang="en-US" sz="1900" b="1" dirty="0">
                <a:solidFill>
                  <a:schemeClr val="tx1"/>
                </a:solidFill>
              </a:rPr>
            </a:br>
            <a:r>
              <a:rPr lang="ru-RU" sz="1900" b="1" dirty="0">
                <a:solidFill>
                  <a:schemeClr val="tx1"/>
                </a:solidFill>
              </a:rPr>
              <a:t>БГ: Темы и вопросы</a:t>
            </a:r>
            <a:endParaRPr lang="en-US" sz="19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137255"/>
              </p:ext>
            </p:extLst>
          </p:nvPr>
        </p:nvGraphicFramePr>
        <p:xfrm>
          <a:off x="0" y="433137"/>
          <a:ext cx="9144000" cy="6599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891"/>
                <a:gridCol w="7419109"/>
              </a:tblGrid>
              <a:tr h="448682">
                <a:tc>
                  <a:txBody>
                    <a:bodyPr/>
                    <a:lstStyle/>
                    <a:p>
                      <a:pPr algn="l" rtl="0"/>
                      <a:r>
                        <a:rPr lang="ru-RU" sz="1700" dirty="0">
                          <a:latin typeface="+mj-lt"/>
                        </a:rPr>
                        <a:t>Тема</a:t>
                      </a:r>
                      <a:endParaRPr lang="en-US" sz="17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700" dirty="0">
                          <a:latin typeface="+mj-lt"/>
                        </a:rPr>
                        <a:t>Примеры </a:t>
                      </a:r>
                      <a:r>
                        <a:rPr lang="ru-RU" sz="1700" dirty="0" smtClean="0">
                          <a:latin typeface="+mj-lt"/>
                        </a:rPr>
                        <a:t>тем в области </a:t>
                      </a:r>
                      <a:r>
                        <a:rPr lang="ru-RU" sz="1700" dirty="0">
                          <a:latin typeface="+mj-lt"/>
                        </a:rPr>
                        <a:t>бюджетной грамотности </a:t>
                      </a:r>
                      <a:endParaRPr lang="en-US" sz="17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41913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Образование по налогам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Новая Зеландия. </a:t>
                      </a:r>
                      <a:r>
                        <a:rPr lang="ru-RU" sz="1400" b="1" i="1" dirty="0">
                          <a:latin typeface="+mj-lt"/>
                        </a:rPr>
                        <a:t>Модуль [Образование </a:t>
                      </a:r>
                      <a:r>
                        <a:rPr lang="ru-RU" sz="1400" b="1" i="1" dirty="0" smtClean="0">
                          <a:latin typeface="+mj-lt"/>
                        </a:rPr>
                        <a:t>в области налогообложения </a:t>
                      </a:r>
                      <a:r>
                        <a:rPr lang="ru-RU" sz="1400" b="1" i="1" dirty="0">
                          <a:latin typeface="+mj-lt"/>
                        </a:rPr>
                        <a:t>и гражданской ответственности] </a:t>
                      </a:r>
                      <a:endParaRPr lang="en-US" sz="1400" i="1" dirty="0" smtClean="0">
                        <a:latin typeface="+mj-lt"/>
                      </a:endParaRP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Налоги и их влияние, как принимаются решения о государственном финансировании и разные мнения о налоговых расходах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Как решения о налогообложении затрагивают молодых людей, различное понимание справедливости в отношении налогообложения и как молодые люди могут влиять на процесс принятия </a:t>
                      </a:r>
                      <a:r>
                        <a:rPr lang="ru-RU" sz="1400" dirty="0" smtClean="0">
                          <a:latin typeface="+mj-lt"/>
                        </a:rPr>
                        <a:t>стратегических решений </a:t>
                      </a:r>
                      <a:r>
                        <a:rPr lang="ru-RU" sz="1400" dirty="0">
                          <a:latin typeface="+mj-lt"/>
                        </a:rPr>
                        <a:t>о налогообложении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51542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Введение в основные экономические понятия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Индия. Модуль </a:t>
                      </a:r>
                      <a:r>
                        <a:rPr lang="ru-RU" sz="1400" b="1" i="1" dirty="0">
                          <a:latin typeface="+mj-lt"/>
                        </a:rPr>
                        <a:t>[Государственный бюджет и экономика]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Цели государственного бюджета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Классификация </a:t>
                      </a:r>
                      <a:r>
                        <a:rPr lang="ru-RU" sz="1400" dirty="0" smtClean="0">
                          <a:latin typeface="+mj-lt"/>
                        </a:rPr>
                        <a:t>поступлений – доходы и </a:t>
                      </a:r>
                      <a:r>
                        <a:rPr lang="ru-RU" sz="1400" dirty="0">
                          <a:latin typeface="+mj-lt"/>
                        </a:rPr>
                        <a:t>капитал; классификация расходов – </a:t>
                      </a:r>
                      <a:r>
                        <a:rPr lang="ru-RU" sz="1400" dirty="0" smtClean="0">
                          <a:latin typeface="+mj-lt"/>
                        </a:rPr>
                        <a:t>доходы и капитал; на цели развития и не связанные с целями развития </a:t>
                      </a:r>
                      <a:r>
                        <a:rPr lang="ru-RU" sz="1400" dirty="0">
                          <a:latin typeface="+mj-lt"/>
                        </a:rPr>
                        <a:t>и т.д.</a:t>
                      </a:r>
                      <a:endParaRPr lang="en-US" sz="1400" baseline="0" dirty="0" smtClean="0">
                        <a:latin typeface="+mj-lt"/>
                      </a:endParaRP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Дефицит доходов, бюджетный дефицит и первичный дефицит: значение и последствия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51542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Экономическая гражданская </a:t>
                      </a:r>
                      <a:r>
                        <a:rPr lang="ru-RU" sz="1400" b="1" dirty="0" smtClean="0">
                          <a:latin typeface="+mj-lt"/>
                        </a:rPr>
                        <a:t>ответственность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Сингапур. Модуль </a:t>
                      </a:r>
                      <a:r>
                        <a:rPr lang="ru-RU" sz="1400" b="1" i="1" dirty="0">
                          <a:latin typeface="+mj-lt"/>
                        </a:rPr>
                        <a:t>[Управление нашими финансовыми ресурсами] </a:t>
                      </a:r>
                    </a:p>
                    <a:p>
                      <a:pPr rtl="0"/>
                      <a:r>
                        <a:rPr lang="ru-RU" sz="1400" b="0" dirty="0">
                          <a:latin typeface="+mj-lt"/>
                        </a:rPr>
                        <a:t>«Бережливое использование финансовых ресурсов нашей страны помогает Сингапуру добиваться прогресса».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Развитие </a:t>
                      </a:r>
                      <a:r>
                        <a:rPr lang="ru-RU" sz="1400" dirty="0" smtClean="0">
                          <a:latin typeface="+mj-lt"/>
                        </a:rPr>
                        <a:t>Сингапура </a:t>
                      </a:r>
                      <a:r>
                        <a:rPr lang="ru-RU" sz="1400" dirty="0">
                          <a:latin typeface="+mj-lt"/>
                        </a:rPr>
                        <a:t>посредством государственного бюджета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Важность государственного бюджета для меня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Роль граждан в содействии управлению финансовыми ресурсами в стране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62963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Экономическая и социальная политика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Австрия. Модуль </a:t>
                      </a: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[Макро-экономические результаты и проблемы – экономическая и социальная политика] 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Бюджетная/налоговая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политика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Социальная политика: кто финансирует систему социальной защиты населения?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Особенности австрийской экономической и социальной политики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Насколько эффективными являются государственные инструменты?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0"/>
            <a:ext cx="8496300" cy="355350"/>
          </a:xfrm>
        </p:spPr>
        <p:txBody>
          <a:bodyPr rtlCol="0"/>
          <a:lstStyle/>
          <a:p>
            <a:pPr rtl="0"/>
            <a:r>
              <a:rPr lang="ru-RU" sz="2000" b="1" dirty="0">
                <a:solidFill>
                  <a:schemeClr val="tx1"/>
                </a:solidFill>
              </a:rPr>
              <a:t>БГ: Педагогические подходы и мероприятия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643419"/>
              </p:ext>
            </p:extLst>
          </p:nvPr>
        </p:nvGraphicFramePr>
        <p:xfrm>
          <a:off x="0" y="355350"/>
          <a:ext cx="9144000" cy="6651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7147"/>
                <a:gridCol w="5426853"/>
              </a:tblGrid>
              <a:tr h="448837">
                <a:tc>
                  <a:txBody>
                    <a:bodyPr/>
                    <a:lstStyle/>
                    <a:p>
                      <a:pPr rtl="0"/>
                      <a:r>
                        <a:rPr lang="ru-RU" sz="1800" dirty="0">
                          <a:latin typeface="+mj-lt"/>
                        </a:rPr>
                        <a:t>Подход/мероприятие</a:t>
                      </a:r>
                      <a:endParaRPr lang="en-US" sz="18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dirty="0">
                          <a:latin typeface="+mj-lt"/>
                        </a:rPr>
                        <a:t>Примеры стран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43230">
                <a:tc>
                  <a:txBody>
                    <a:bodyPr/>
                    <a:lstStyle/>
                    <a:p>
                      <a:pPr rtl="0"/>
                      <a:r>
                        <a:rPr lang="ru-RU" sz="1600" b="1" dirty="0">
                          <a:latin typeface="+mj-lt"/>
                        </a:rPr>
                        <a:t>Моделирование и ролевые игры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Германия, Южная Австралия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25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Сбор и анализ информации 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Канада, Новая Зеландия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146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реальных жизненных ситуаций и анализ сценариев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Индия, Гонконг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25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Обсуждения и дискуссии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Штат Виктория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Австралия), Великобритания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88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 с соответствующими органами и «выездные уроки»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Филиппины, Коста-Рика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88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Рецензии, рефераты и доклады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Южная Африка, Соединенные Штаты Америки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88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Конкурсы и викторины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Япония, Сингапур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15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художественных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произведений и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мультфильмов 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Великобритания, Соединенные Штаты Америки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4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2400" b="1" dirty="0">
                <a:solidFill>
                  <a:schemeClr val="tx1"/>
                </a:solidFill>
              </a:rPr>
              <a:t>Методы оценки БГ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81810"/>
            <a:ext cx="8496300" cy="5258569"/>
          </a:xfrm>
        </p:spPr>
        <p:txBody>
          <a:bodyPr rtlCol="0"/>
          <a:lstStyle/>
          <a:p>
            <a:pPr rtl="0"/>
            <a:r>
              <a:rPr lang="ru-RU" sz="2000" b="1" dirty="0">
                <a:solidFill>
                  <a:schemeClr val="tx1"/>
                </a:solidFill>
              </a:rPr>
              <a:t>Официальные оценки (т.е., тесты, экзамены и опросы)</a:t>
            </a:r>
          </a:p>
          <a:p>
            <a:pPr marL="457200" indent="-457200" rtl="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Вопросы с множественным выбором (Новая Зеландия)</a:t>
            </a:r>
          </a:p>
          <a:p>
            <a:pPr marL="457200" indent="-457200" rtl="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Вопросы по интерпретации данных (Южная Африка)</a:t>
            </a:r>
          </a:p>
          <a:p>
            <a:pPr marL="457200" indent="-457200" rtl="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Вопросы о концепции государственного бюджета (Ирландия)</a:t>
            </a:r>
          </a:p>
          <a:p>
            <a:pPr marL="457200" indent="-457200" rtl="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Открытые вопросы (Австрия)</a:t>
            </a:r>
          </a:p>
          <a:p>
            <a:pPr rtl="0"/>
            <a:endParaRPr lang="en-US" sz="2000" dirty="0" smtClean="0">
              <a:solidFill>
                <a:schemeClr val="tx1"/>
              </a:solidFill>
            </a:endParaRPr>
          </a:p>
          <a:p>
            <a:pPr rtl="0"/>
            <a:r>
              <a:rPr lang="ru-RU" sz="2000" b="1" dirty="0" smtClean="0">
                <a:solidFill>
                  <a:schemeClr val="tx1"/>
                </a:solidFill>
              </a:rPr>
              <a:t>Другие </a:t>
            </a:r>
            <a:r>
              <a:rPr lang="ru-RU" sz="2000" b="1" dirty="0">
                <a:solidFill>
                  <a:schemeClr val="tx1"/>
                </a:solidFill>
              </a:rPr>
              <a:t>оценки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Оценка учителя: </a:t>
            </a:r>
            <a:r>
              <a:rPr lang="ru-RU" sz="2000" dirty="0">
                <a:solidFill>
                  <a:schemeClr val="tx1"/>
                </a:solidFill>
              </a:rPr>
              <a:t>например, учебные журналы, устные презентации, участие в занятиях, составление плакатов, учебная производственная практика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Взаимооценка: </a:t>
            </a:r>
            <a:r>
              <a:rPr lang="ru-RU" sz="2000" dirty="0">
                <a:solidFill>
                  <a:schemeClr val="tx1"/>
                </a:solidFill>
              </a:rPr>
              <a:t>например, ролевые игры, обучение в процессе реализации проекта, групповая работа, дебаты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Самооценка: </a:t>
            </a:r>
            <a:r>
              <a:rPr lang="ru-RU" sz="2000" dirty="0">
                <a:solidFill>
                  <a:schemeClr val="tx1"/>
                </a:solidFill>
              </a:rPr>
              <a:t>например, </a:t>
            </a:r>
            <a:r>
              <a:rPr lang="ru-RU" sz="2000" dirty="0" smtClean="0">
                <a:solidFill>
                  <a:schemeClr val="tx1"/>
                </a:solidFill>
              </a:rPr>
              <a:t>собственная оценка обучения </a:t>
            </a:r>
            <a:r>
              <a:rPr lang="ru-RU" sz="2000" dirty="0">
                <a:solidFill>
                  <a:schemeClr val="tx1"/>
                </a:solidFill>
              </a:rPr>
              <a:t>на основе отзывов </a:t>
            </a:r>
            <a:r>
              <a:rPr lang="ru-RU" sz="2000" dirty="0" smtClean="0">
                <a:solidFill>
                  <a:schemeClr val="tx1"/>
                </a:solidFill>
              </a:rPr>
              <a:t>учителей </a:t>
            </a:r>
            <a:r>
              <a:rPr lang="ru-RU" sz="2000" dirty="0">
                <a:solidFill>
                  <a:schemeClr val="tx1"/>
                </a:solidFill>
              </a:rPr>
              <a:t>и/или сверстников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-143753"/>
            <a:ext cx="8496300" cy="576263"/>
          </a:xfrm>
        </p:spPr>
        <p:txBody>
          <a:bodyPr rtlCol="0"/>
          <a:lstStyle/>
          <a:p>
            <a:pPr rtl="0"/>
            <a:r>
              <a:rPr lang="en-US" sz="2300" b="1" dirty="0" smtClean="0"/>
              <a:t/>
            </a:r>
            <a:br>
              <a:rPr lang="en-US" sz="2300" b="1" dirty="0" smtClean="0"/>
            </a:br>
            <a:r>
              <a:rPr lang="en-US" sz="2300" b="1" dirty="0"/>
              <a:t/>
            </a:r>
            <a:br>
              <a:rPr lang="en-US" sz="2300" b="1" dirty="0"/>
            </a:br>
            <a:r>
              <a:rPr lang="ru-RU" sz="2300" b="1" dirty="0">
                <a:solidFill>
                  <a:schemeClr val="tx1"/>
                </a:solidFill>
              </a:rPr>
              <a:t>БГ: </a:t>
            </a:r>
            <a:r>
              <a:rPr lang="ru-RU" sz="2300" b="1" dirty="0" smtClean="0">
                <a:solidFill>
                  <a:schemeClr val="tx1"/>
                </a:solidFill>
              </a:rPr>
              <a:t>внеклассные инициативы</a:t>
            </a:r>
            <a:endParaRPr lang="en-US" sz="23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822538"/>
              </p:ext>
            </p:extLst>
          </p:nvPr>
        </p:nvGraphicFramePr>
        <p:xfrm>
          <a:off x="1" y="449180"/>
          <a:ext cx="9144000" cy="7143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149"/>
                <a:gridCol w="6821851"/>
              </a:tblGrid>
              <a:tr h="364585">
                <a:tc>
                  <a:txBody>
                    <a:bodyPr/>
                    <a:lstStyle/>
                    <a:p>
                      <a:pPr rtl="0"/>
                      <a:r>
                        <a:rPr lang="ru-RU" sz="1600" dirty="0"/>
                        <a:t>Страна 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/>
                        <a:t>Примеры инициатив 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585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Австрия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+mj-lt"/>
                        </a:rPr>
                        <a:t>Программа интерактивного обучения на получение диплома предпринимателя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1467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Бразилия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Конкурс </a:t>
                      </a:r>
                      <a:r>
                        <a:rPr lang="ru-RU" sz="1400" dirty="0" smtClean="0">
                          <a:latin typeface="+mj-lt"/>
                        </a:rPr>
                        <a:t>рисунка, организуемый</a:t>
                      </a:r>
                      <a:r>
                        <a:rPr lang="ru-RU" sz="1400" baseline="0" dirty="0" smtClean="0">
                          <a:latin typeface="+mj-lt"/>
                        </a:rPr>
                        <a:t> Управлением главного финансового инспектора 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 smtClean="0">
                          <a:latin typeface="+mj-lt"/>
                        </a:rPr>
                        <a:t>День </a:t>
                      </a:r>
                      <a:r>
                        <a:rPr lang="ru-RU" sz="1400" dirty="0">
                          <a:latin typeface="+mj-lt"/>
                        </a:rPr>
                        <a:t>ребенка-гражданина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1467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Канада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Составление бюджета на основе участия школьников в Ванкувере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Студенческие консультации по вопросам бюджета организации CIVIX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2628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Чили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+mj-lt"/>
                        </a:rPr>
                        <a:t>ТВ-шоу The Band’s Debut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3398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Коста-Рика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+mj-lt"/>
                        </a:rPr>
                        <a:t>Дань моей стране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9420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Франция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+mj-lt"/>
                        </a:rPr>
                        <a:t>Составление бюджета на основе широкого участия в </a:t>
                      </a:r>
                      <a:r>
                        <a:rPr lang="ru-RU" sz="1400" dirty="0" smtClean="0">
                          <a:latin typeface="+mj-lt"/>
                        </a:rPr>
                        <a:t>Пуату-Шаранта</a:t>
                      </a:r>
                      <a:r>
                        <a:rPr lang="ru-RU" sz="1400" dirty="0">
                          <a:latin typeface="+mj-lt"/>
                        </a:rPr>
                        <a:t>, Нор-Па-де-Кале и Иль-де-Франс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5438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Гонконг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+mj-lt"/>
                        </a:rPr>
                        <a:t>Семинары, например, государственное финансирование и долгосрочное финансовое планирование Гонконга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69146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Япония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Ознакомительные поездки и учебные занятия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Национальный конкурс эссе по налогам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Конкурс плакатов по налогам на уровне префектуры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Дипломная программа по содействию налогового образования для студентов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1467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Новая Зеландия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 smtClean="0">
                          <a:latin typeface="+mj-lt"/>
                        </a:rPr>
                        <a:t>Стратегическая</a:t>
                      </a:r>
                      <a:r>
                        <a:rPr lang="ru-RU" sz="1400" baseline="0" dirty="0" smtClean="0">
                          <a:latin typeface="+mj-lt"/>
                        </a:rPr>
                        <a:t> </a:t>
                      </a:r>
                      <a:r>
                        <a:rPr lang="ru-RU" sz="1400" dirty="0" smtClean="0">
                          <a:latin typeface="+mj-lt"/>
                        </a:rPr>
                        <a:t>задача </a:t>
                      </a:r>
                      <a:r>
                        <a:rPr lang="ru-RU" sz="1400" dirty="0">
                          <a:latin typeface="+mj-lt"/>
                        </a:rPr>
                        <a:t>средней школы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Семинары по вопросам </a:t>
                      </a:r>
                      <a:r>
                        <a:rPr lang="ru-RU" sz="1400" dirty="0" smtClean="0">
                          <a:latin typeface="+mj-lt"/>
                        </a:rPr>
                        <a:t>стратегии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1467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Перу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>
                          <a:latin typeface="+mj-lt"/>
                        </a:rPr>
                        <a:t>Конкурс платежных квитанций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ru-RU" sz="1400" dirty="0" smtClean="0">
                          <a:latin typeface="+mj-lt"/>
                        </a:rPr>
                        <a:t>Программа молодых</a:t>
                      </a:r>
                      <a:r>
                        <a:rPr lang="ru-RU" sz="1400" baseline="0" dirty="0" smtClean="0">
                          <a:latin typeface="+mj-lt"/>
                        </a:rPr>
                        <a:t> </a:t>
                      </a:r>
                      <a:r>
                        <a:rPr lang="ru-RU" sz="1400" dirty="0" smtClean="0">
                          <a:latin typeface="+mj-lt"/>
                        </a:rPr>
                        <a:t>аудиторов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585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Сингапур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rtl="0">
                        <a:buFontTx/>
                        <a:buNone/>
                      </a:pPr>
                      <a:r>
                        <a:rPr lang="ru-RU" sz="1400" dirty="0">
                          <a:latin typeface="+mj-lt"/>
                        </a:rPr>
                        <a:t>Ежегодный семинар Министерства </a:t>
                      </a:r>
                      <a:r>
                        <a:rPr lang="ru-RU" sz="1400" dirty="0" smtClean="0">
                          <a:latin typeface="+mj-lt"/>
                        </a:rPr>
                        <a:t>экономики - </a:t>
                      </a:r>
                      <a:r>
                        <a:rPr lang="ru-RU" sz="1400" dirty="0">
                          <a:latin typeface="+mj-lt"/>
                        </a:rPr>
                        <a:t>Министерства финансов по обсуждению бюджета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585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Великобритания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+mj-lt"/>
                        </a:rPr>
                        <a:t>Шанс стать </a:t>
                      </a:r>
                      <a:r>
                        <a:rPr lang="ru-RU" sz="1400" dirty="0" smtClean="0">
                          <a:latin typeface="+mj-lt"/>
                        </a:rPr>
                        <a:t>министром финансов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585">
                <a:tc>
                  <a:txBody>
                    <a:bodyPr/>
                    <a:lstStyle/>
                    <a:p>
                      <a:pPr rtl="0"/>
                      <a:r>
                        <a:rPr lang="ru-RU" sz="1400" b="1" dirty="0">
                          <a:latin typeface="+mj-lt"/>
                        </a:rPr>
                        <a:t>Уругвай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+mj-lt"/>
                        </a:rPr>
                        <a:t>Конкурс видеоигр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6" y="-103018"/>
            <a:ext cx="8496300" cy="576263"/>
          </a:xfrm>
        </p:spPr>
        <p:txBody>
          <a:bodyPr rtlCol="0"/>
          <a:lstStyle/>
          <a:p>
            <a:pPr rtl="0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ru-RU" sz="2000" b="1" dirty="0">
                <a:solidFill>
                  <a:schemeClr val="tx1"/>
                </a:solidFill>
              </a:rPr>
              <a:t>Извлеченные уроки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6" y="473245"/>
            <a:ext cx="8935454" cy="5886857"/>
          </a:xfrm>
        </p:spPr>
        <p:txBody>
          <a:bodyPr rtlCol="0"/>
          <a:lstStyle/>
          <a:p>
            <a:pPr lvl="0" defTabSz="914400" rtl="0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+mj-lt"/>
              </a:rPr>
              <a:t>Включение БГ в школьные учебные программы</a:t>
            </a:r>
          </a:p>
          <a:p>
            <a:pPr marL="285750" lvl="0" indent="-285750" defTabSz="9144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Использование существующей предметной программы в качестве отправной точки для обучения бюджетной грамотности.</a:t>
            </a:r>
            <a:r>
              <a:rPr lang="ru-RU" sz="1500" b="1" dirty="0">
                <a:solidFill>
                  <a:schemeClr val="tx1"/>
                </a:solidFill>
                <a:latin typeface="+mj-lt"/>
              </a:rPr>
              <a:t> </a:t>
            </a:r>
            <a:endParaRPr lang="en-US" sz="15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Принятие постепенного, многоуровневого подхода к обучению учащихся вопросам составления и планирования государственного бюджета, который начинается на уровне начальной школы.</a:t>
            </a:r>
            <a:r>
              <a:rPr lang="ru-RU" sz="1500" b="1" dirty="0">
                <a:solidFill>
                  <a:schemeClr val="tx1"/>
                </a:solidFill>
                <a:latin typeface="+mj-lt"/>
              </a:rPr>
              <a:t> </a:t>
            </a:r>
            <a:endParaRPr lang="en-US" sz="15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Продолжение использования многоуровневого подхода при обучении бюджетной грамотности на уровне среднего школьного образования. </a:t>
            </a:r>
            <a:endParaRPr lang="en-US" sz="1500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Акцент на развитии гражданских компетенций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и технических знаний для понимания истинной сущности бюджетной грамотности.</a:t>
            </a:r>
            <a:r>
              <a:rPr lang="ru-RU" sz="1500" b="1" dirty="0">
                <a:solidFill>
                  <a:schemeClr val="tx1"/>
                </a:solidFill>
                <a:latin typeface="+mj-lt"/>
              </a:rPr>
              <a:t> </a:t>
            </a:r>
            <a:endParaRPr lang="en-US" sz="15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Использование тематики предмета бюджетной грамотности для сообщения целого ряда интересных фактов, инициирования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познавательных дискуссий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и постановки задач из реальной жизни для студентов. </a:t>
            </a:r>
            <a:endParaRPr lang="en-US" sz="1500" dirty="0" smtClean="0">
              <a:solidFill>
                <a:schemeClr val="tx1"/>
              </a:solidFill>
              <a:latin typeface="+mj-lt"/>
            </a:endParaRPr>
          </a:p>
          <a:p>
            <a:pPr lvl="0" defTabSz="914400" rtl="0">
              <a:spcBef>
                <a:spcPts val="0"/>
              </a:spcBef>
            </a:pPr>
            <a:endParaRPr lang="en-US" sz="1500" dirty="0" smtClean="0">
              <a:solidFill>
                <a:schemeClr val="tx1"/>
              </a:solidFill>
              <a:latin typeface="+mj-lt"/>
            </a:endParaRPr>
          </a:p>
          <a:p>
            <a:pPr lvl="0" defTabSz="914400" rtl="0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+mj-lt"/>
              </a:rPr>
              <a:t>Разработка разнообразных методов и материалов для обучения бюджетной грамотности</a:t>
            </a:r>
          </a:p>
          <a:p>
            <a:pPr marL="285750" lvl="0" indent="-285750" defTabSz="9144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Использование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обучающих методик, которые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делает обучение в отношении государственных бюджетов значимым и убедительным для студентов.</a:t>
            </a:r>
            <a:r>
              <a:rPr lang="ru-RU" sz="1500" b="1" dirty="0">
                <a:solidFill>
                  <a:schemeClr val="tx1"/>
                </a:solidFill>
                <a:latin typeface="+mj-lt"/>
              </a:rPr>
              <a:t> </a:t>
            </a:r>
            <a:endParaRPr lang="en-US" sz="15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Обеспечение получения студентами отзывов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об их вкладе в бюджетные процессы, в максимально возможной степени.</a:t>
            </a:r>
            <a:r>
              <a:rPr lang="ru-RU" sz="1500" b="1" dirty="0">
                <a:solidFill>
                  <a:schemeClr val="tx1"/>
                </a:solidFill>
                <a:latin typeface="+mj-lt"/>
              </a:rPr>
              <a:t> </a:t>
            </a:r>
            <a:endParaRPr lang="en-US" sz="15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Разработка педагогических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материалов с учетом различных знаний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преподавателей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в области бюджетной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грамотности.</a:t>
            </a:r>
            <a:r>
              <a:rPr lang="ru-RU" sz="1500" b="1" dirty="0">
                <a:solidFill>
                  <a:schemeClr val="tx1"/>
                </a:solidFill>
                <a:latin typeface="+mj-lt"/>
              </a:rPr>
              <a:t> </a:t>
            </a:r>
            <a:endParaRPr lang="en-US" sz="1500" b="1" dirty="0" smtClean="0">
              <a:solidFill>
                <a:schemeClr val="tx1"/>
              </a:solidFill>
              <a:latin typeface="+mj-lt"/>
            </a:endParaRPr>
          </a:p>
          <a:p>
            <a:pPr lvl="0" defTabSz="914400" rtl="0">
              <a:spcBef>
                <a:spcPts val="0"/>
              </a:spcBef>
            </a:pPr>
            <a:endParaRPr lang="en-US" sz="1500" b="1" dirty="0">
              <a:solidFill>
                <a:schemeClr val="tx1"/>
              </a:solidFill>
              <a:latin typeface="+mj-lt"/>
            </a:endParaRPr>
          </a:p>
          <a:p>
            <a:pPr rtl="0"/>
            <a:r>
              <a:rPr lang="ru-RU" sz="1500" b="1" dirty="0" smtClean="0">
                <a:solidFill>
                  <a:schemeClr val="tx1"/>
                </a:solidFill>
                <a:latin typeface="+mj-lt"/>
              </a:rPr>
              <a:t>Повышение потенциала для </a:t>
            </a:r>
            <a:r>
              <a:rPr lang="ru-RU" sz="1500" b="1" dirty="0">
                <a:solidFill>
                  <a:schemeClr val="tx1"/>
                </a:solidFill>
                <a:latin typeface="+mj-lt"/>
              </a:rPr>
              <a:t>содействия бюджетной грамотности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Сотрудничество с соответствующими заинтересованными сторонами при разработке и осуществлении мер по укреплению бюджетной грамотности. </a:t>
            </a:r>
            <a:endParaRPr lang="en-US" sz="15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Изучение различных средств оказания постоянной поддержки преподавателям.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34" y="-188383"/>
            <a:ext cx="8496300" cy="576263"/>
          </a:xfrm>
        </p:spPr>
        <p:txBody>
          <a:bodyPr rtlCol="0"/>
          <a:lstStyle/>
          <a:p>
            <a:pPr rtl="0"/>
            <a:r>
              <a:rPr lang="ru-RU" sz="1700" b="1" dirty="0">
                <a:solidFill>
                  <a:schemeClr val="tx1"/>
                </a:solidFill>
              </a:rPr>
              <a:t>Полезные ресурсы</a:t>
            </a:r>
            <a:endParaRPr lang="en-US" sz="17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831603"/>
              </p:ext>
            </p:extLst>
          </p:nvPr>
        </p:nvGraphicFramePr>
        <p:xfrm>
          <a:off x="179834" y="451358"/>
          <a:ext cx="8640316" cy="6527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614"/>
                <a:gridCol w="6472702"/>
              </a:tblGrid>
              <a:tr h="283815">
                <a:tc>
                  <a:txBody>
                    <a:bodyPr/>
                    <a:lstStyle/>
                    <a:p>
                      <a:pPr rtl="0"/>
                      <a:r>
                        <a:rPr lang="ru-RU" sz="1300" dirty="0">
                          <a:latin typeface="+mj-lt"/>
                        </a:rPr>
                        <a:t>Тип ресурса</a:t>
                      </a:r>
                      <a:endParaRPr lang="en-US" sz="1300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300" dirty="0">
                          <a:latin typeface="+mj-lt"/>
                        </a:rPr>
                        <a:t>Примеры</a:t>
                      </a:r>
                      <a:endParaRPr lang="en-US" sz="1300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8877">
                <a:tc>
                  <a:txBody>
                    <a:bodyPr/>
                    <a:lstStyle/>
                    <a:p>
                      <a:pPr rtl="0"/>
                      <a:r>
                        <a:rPr lang="ru-RU" sz="1100" b="1" dirty="0">
                          <a:latin typeface="+mj-lt"/>
                        </a:rPr>
                        <a:t>Блоги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2"/>
                        </a:rPr>
                        <a:t>Блог Понимание налоговой ответственности 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(Соединенные Штаты)</a:t>
                      </a:r>
                      <a:endParaRPr lang="en-US" sz="11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2265">
                <a:tc>
                  <a:txBody>
                    <a:bodyPr/>
                    <a:lstStyle/>
                    <a:p>
                      <a:pPr rtl="0"/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Комиксы/Мультфильмы 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/>
                        </a:rPr>
                        <a:t>Софина и ее компания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(Бразилия)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4"/>
                        </a:rPr>
                        <a:t>Что это значит для нас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 (Новая Зеландия)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8877">
                <a:tc>
                  <a:txBody>
                    <a:bodyPr/>
                    <a:lstStyle/>
                    <a:p>
                      <a:pPr rtl="0"/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Кроссворды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Кроссворд 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5"/>
                        </a:rPr>
                        <a:t>Национальный бюджет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(Ирландия)</a:t>
                      </a:r>
                      <a:endParaRPr lang="en-US" sz="11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pPr rtl="0"/>
                      <a:r>
                        <a:rPr lang="ru-RU" sz="11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Серия данных о государственных расходах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6"/>
                        </a:rPr>
                        <a:t>Scuola di OpenCoesione 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(Италия)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7"/>
                        </a:rPr>
                        <a:t>Бюджетные истории 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(Молдова)</a:t>
                      </a:r>
                      <a:endParaRPr lang="en-US" sz="11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5852">
                <a:tc>
                  <a:txBody>
                    <a:bodyPr/>
                    <a:lstStyle/>
                    <a:p>
                      <a:pPr rtl="0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Словари/учебники для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начинающих 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8"/>
                        </a:rPr>
                        <a:t>Азбука налогов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(Гватемала)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9"/>
                        </a:rPr>
                        <a:t>Моя налоговая декларация</a:t>
                      </a:r>
                      <a:r>
                        <a:rPr lang="ru-RU" sz="11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9"/>
                        </a:rPr>
                        <a:t> </a:t>
                      </a:r>
                      <a:r>
                        <a:rPr lang="ru-RU" sz="1100" u="non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Коста-Рика)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pPr rtl="0"/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Интерактивные игры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0"/>
                        </a:rPr>
                        <a:t>Игра КиберБюджет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(Франция)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1"/>
                        </a:rPr>
                        <a:t>Ролевая </a:t>
                      </a:r>
                      <a:r>
                        <a:rPr lang="ru-RU" sz="1100" u="sng" kern="1200" dirty="0" smtClean="0"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1"/>
                        </a:rPr>
                        <a:t>игра</a:t>
                      </a:r>
                      <a:r>
                        <a:rPr lang="ru-RU" sz="1100" u="sng" kern="1200" dirty="0" smtClean="0"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-разработка </a:t>
                      </a:r>
                      <a:r>
                        <a:rPr lang="ru-RU" sz="1100" u="sng" kern="120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муниципального бюджета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(Германия)</a:t>
                      </a:r>
                      <a:endParaRPr lang="en-US" sz="11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pPr rtl="0"/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Руководства по составлению бюджета на основе широкого участия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2"/>
                        </a:rPr>
                        <a:t>Руководство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u="sng" kern="120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для школ по составлению бюджета на основе участия учащихся (Германия)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u="sng" kern="120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Инструментарий правительства Уэльса по составлению бюджета на основе широкого 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3"/>
                        </a:rPr>
                        <a:t>участия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(Великобритания)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4476">
                <a:tc>
                  <a:txBody>
                    <a:bodyPr/>
                    <a:lstStyle/>
                    <a:p>
                      <a:pPr rtl="0"/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Презентации PowerPoint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4"/>
                        </a:rPr>
                        <a:t>Бюджетное налогообложение и государственное финансирование</a:t>
                      </a:r>
                      <a:r>
                        <a:rPr lang="ru-RU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(Ирландия)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5"/>
                        </a:rPr>
                        <a:t>Государственные расходы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(Соединенные Штаты Америки)</a:t>
                      </a: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pPr rtl="0"/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Плакаты/графика/облака слов 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6"/>
                        </a:rPr>
                        <a:t>Облако слов по национальному бюджету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(Ireeland)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7"/>
                        </a:rPr>
                        <a:t>Интерактивная графика по налоговым расходам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(Уругвай)</a:t>
                      </a:r>
                      <a:endParaRPr lang="en-US" sz="11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4476">
                <a:tc>
                  <a:txBody>
                    <a:bodyPr/>
                    <a:lstStyle/>
                    <a:p>
                      <a:pPr rtl="0"/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Конкурсы/викторины и соцопросы 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8"/>
                        </a:rPr>
                        <a:t>Соцопрос по налогам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(Доминиканская Республика)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9"/>
                        </a:rPr>
                        <a:t>Образование по налогам и гражданская ответственность</a:t>
                      </a: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(Новая Зеландия)</a:t>
                      </a: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pPr rtl="0"/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ТВ-шоу/клипы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20"/>
                        </a:rPr>
                        <a:t>10-минутный ролик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(Япония)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21"/>
                        </a:rPr>
                        <a:t>Обучающие СМИ (канал</a:t>
                      </a:r>
                      <a:r>
                        <a:rPr lang="ru-RU" sz="11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PBS )</a:t>
                      </a:r>
                      <a:r>
                        <a:rPr lang="ru-RU" sz="11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21"/>
                        </a:rPr>
                        <a:t>: </a:t>
                      </a:r>
                      <a:r>
                        <a:rPr lang="ru-RU" sz="1100" u="sng" kern="120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Государственные доходы и расходы</a:t>
                      </a:r>
                      <a:r>
                        <a:rPr lang="ru-RU" sz="1100" u="sng" kern="120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21"/>
                        </a:rPr>
                        <a:t> </a:t>
                      </a:r>
                      <a:r>
                        <a:rPr lang="ru-RU" sz="1100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21"/>
                        </a:rPr>
                        <a:t>(Соединенные Штаты Америки)</a:t>
                      </a:r>
                      <a:endParaRPr lang="en-US" sz="1100" u="sng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5535">
                <a:tc>
                  <a:txBody>
                    <a:bodyPr/>
                    <a:lstStyle/>
                    <a:p>
                      <a:pPr rtl="0"/>
                      <a:r>
                        <a:rPr lang="ru-RU" sz="1100" b="1" dirty="0" smtClean="0">
                          <a:latin typeface="+mj-lt"/>
                        </a:rPr>
                        <a:t>Таблицы и </a:t>
                      </a:r>
                      <a:r>
                        <a:rPr lang="ru-RU" sz="1100" b="1" dirty="0">
                          <a:latin typeface="+mj-lt"/>
                        </a:rPr>
                        <a:t>раздаточные материалы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u="sng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Таблица государственных расходов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(Канада)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u="sng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Сравнение налоговых ставок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(Гонконг)</a:t>
                      </a:r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63075">
                <a:tc>
                  <a:txBody>
                    <a:bodyPr/>
                    <a:lstStyle/>
                    <a:p>
                      <a:pPr rtl="0"/>
                      <a:r>
                        <a:rPr lang="ru-RU" sz="1100" b="1" dirty="0">
                          <a:latin typeface="+mj-lt"/>
                        </a:rPr>
                        <a:t>Инструментарии/Планы уроков 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/>
                        <a:t>«</a:t>
                      </a:r>
                      <a:r>
                        <a:rPr lang="ru-RU" sz="1100" dirty="0">
                          <a:hlinkClick r:id="rId22"/>
                        </a:rPr>
                        <a:t>Вопросы налогообложения</a:t>
                      </a:r>
                      <a:r>
                        <a:rPr lang="ru-RU" sz="1100" dirty="0"/>
                        <a:t>». 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</a:rPr>
                        <a:t>Королевская налогово-таможенная служба</a:t>
                      </a:r>
                      <a:r>
                        <a:rPr lang="ru-RU" sz="1100" dirty="0"/>
                        <a:t>. [Великобритания]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ru-RU" sz="1100" u="sng" dirty="0">
                          <a:solidFill>
                            <a:srgbClr val="0000FF"/>
                          </a:solidFill>
                        </a:rPr>
                        <a:t>Обзор бюджета 2015 года: Строительство нашего будущего, укрепление социального обеспечения </a:t>
                      </a:r>
                      <a:r>
                        <a:rPr lang="ru-RU" sz="1100" dirty="0"/>
                        <a:t>(Сингапур)</a:t>
                      </a: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55" y="0"/>
            <a:ext cx="7886700" cy="663190"/>
          </a:xfrm>
        </p:spPr>
        <p:txBody>
          <a:bodyPr rtlCol="0">
            <a:normAutofit/>
          </a:bodyPr>
          <a:lstStyle/>
          <a:p>
            <a:pPr rtl="0"/>
            <a:r>
              <a:rPr lang="ru-RU" sz="2300" b="1" dirty="0">
                <a:solidFill>
                  <a:schemeClr val="tx1"/>
                </a:solidFill>
                <a:latin typeface="+mj-lt"/>
              </a:rPr>
              <a:t>План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055" y="1176831"/>
            <a:ext cx="8197946" cy="4691706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ru-RU" sz="1900" b="1" dirty="0">
                <a:solidFill>
                  <a:schemeClr val="tx1"/>
                </a:solidFill>
              </a:rPr>
              <a:t>Определение, </a:t>
            </a:r>
            <a:r>
              <a:rPr lang="ru-RU" sz="1900" b="1" dirty="0" smtClean="0">
                <a:solidFill>
                  <a:schemeClr val="tx1"/>
                </a:solidFill>
              </a:rPr>
              <a:t>методика и </a:t>
            </a:r>
            <a:r>
              <a:rPr lang="ru-RU" sz="1900" b="1" dirty="0">
                <a:solidFill>
                  <a:schemeClr val="tx1"/>
                </a:solidFill>
              </a:rPr>
              <a:t>область применения</a:t>
            </a:r>
          </a:p>
          <a:p>
            <a:pPr rtl="0"/>
            <a:endParaRPr lang="en-US" sz="1900" dirty="0" smtClean="0">
              <a:solidFill>
                <a:schemeClr val="tx1"/>
              </a:solidFill>
            </a:endParaRPr>
          </a:p>
          <a:p>
            <a:pPr rtl="0"/>
            <a:r>
              <a:rPr lang="ru-RU" sz="1900" b="1" dirty="0">
                <a:solidFill>
                  <a:schemeClr val="tx1"/>
                </a:solidFill>
              </a:rPr>
              <a:t>Инициативы по БГ на базе школы</a:t>
            </a:r>
          </a:p>
          <a:p>
            <a:pPr rtl="0"/>
            <a:endParaRPr lang="en-US" sz="1900" b="1" dirty="0" smtClean="0">
              <a:solidFill>
                <a:schemeClr val="tx1"/>
              </a:solidFill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</a:rPr>
              <a:t>В пределах класса </a:t>
            </a:r>
          </a:p>
          <a:p>
            <a:pPr marL="285750" indent="292100" rtl="0">
              <a:buFont typeface="Wingdings" panose="05000000000000000000" pitchFamily="2" charset="2"/>
              <a:buChar char="§"/>
            </a:pPr>
            <a:r>
              <a:rPr lang="ru-RU" sz="1900" dirty="0">
                <a:solidFill>
                  <a:schemeClr val="tx1"/>
                </a:solidFill>
              </a:rPr>
              <a:t>Инициативы по </a:t>
            </a:r>
            <a:r>
              <a:rPr lang="ru-RU" sz="1900" dirty="0" smtClean="0">
                <a:solidFill>
                  <a:schemeClr val="tx1"/>
                </a:solidFill>
              </a:rPr>
              <a:t>развитию БГ </a:t>
            </a:r>
            <a:r>
              <a:rPr lang="ru-RU" sz="1900" dirty="0">
                <a:solidFill>
                  <a:schemeClr val="tx1"/>
                </a:solidFill>
              </a:rPr>
              <a:t>в классе и вне класса: </a:t>
            </a:r>
            <a:r>
              <a:rPr lang="ru-RU" sz="1900" dirty="0" smtClean="0">
                <a:solidFill>
                  <a:schemeClr val="tx1"/>
                </a:solidFill>
              </a:rPr>
              <a:t>зачем они?</a:t>
            </a:r>
            <a:endParaRPr lang="ru-RU" sz="1900" dirty="0">
              <a:solidFill>
                <a:schemeClr val="tx1"/>
              </a:solidFill>
            </a:endParaRPr>
          </a:p>
          <a:p>
            <a:pPr marL="285750" indent="292100" rtl="0">
              <a:buFont typeface="Wingdings" panose="05000000000000000000" pitchFamily="2" charset="2"/>
              <a:buChar char="§"/>
            </a:pPr>
            <a:r>
              <a:rPr lang="ru-RU" sz="1900" dirty="0">
                <a:solidFill>
                  <a:schemeClr val="tx1"/>
                </a:solidFill>
              </a:rPr>
              <a:t>БГ в рамках школьной учебной программы: как?</a:t>
            </a:r>
          </a:p>
          <a:p>
            <a:pPr marL="285750" indent="292100" rtl="0">
              <a:buFont typeface="Wingdings" panose="05000000000000000000" pitchFamily="2" charset="2"/>
              <a:buChar char="§"/>
            </a:pPr>
            <a:r>
              <a:rPr lang="ru-RU" sz="1900" dirty="0">
                <a:solidFill>
                  <a:schemeClr val="tx1"/>
                </a:solidFill>
              </a:rPr>
              <a:t>Результаты обучения БГ</a:t>
            </a:r>
          </a:p>
          <a:p>
            <a:pPr marL="285750" indent="292100" rtl="0">
              <a:buFont typeface="Wingdings" panose="05000000000000000000" pitchFamily="2" charset="2"/>
              <a:buChar char="§"/>
            </a:pPr>
            <a:r>
              <a:rPr lang="ru-RU" sz="1900" dirty="0">
                <a:solidFill>
                  <a:schemeClr val="tx1"/>
                </a:solidFill>
              </a:rPr>
              <a:t>Предметы, темы и вопросы по БГ 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285750" indent="292100" rtl="0">
              <a:buFont typeface="Wingdings" panose="05000000000000000000" pitchFamily="2" charset="2"/>
              <a:buChar char="§"/>
            </a:pPr>
            <a:r>
              <a:rPr lang="ru-RU" sz="1900" dirty="0">
                <a:solidFill>
                  <a:schemeClr val="tx1"/>
                </a:solidFill>
              </a:rPr>
              <a:t>Педагогические подходы и мероприятия по БГ</a:t>
            </a:r>
          </a:p>
          <a:p>
            <a:pPr marL="285750" indent="292100" rtl="0">
              <a:buFont typeface="Wingdings" panose="05000000000000000000" pitchFamily="2" charset="2"/>
              <a:buChar char="§"/>
            </a:pPr>
            <a:r>
              <a:rPr lang="ru-RU" sz="1900" dirty="0">
                <a:solidFill>
                  <a:schemeClr val="tx1"/>
                </a:solidFill>
              </a:rPr>
              <a:t>Методы оценки БГ  </a:t>
            </a:r>
          </a:p>
          <a:p>
            <a:pPr marL="285750" rtl="0"/>
            <a:endParaRPr lang="en-US" sz="1900" dirty="0">
              <a:solidFill>
                <a:schemeClr val="tx1"/>
              </a:solidFill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tx1"/>
                </a:solidFill>
              </a:rPr>
              <a:t>Вне класса</a:t>
            </a:r>
          </a:p>
          <a:p>
            <a:pPr rtl="0"/>
            <a:endParaRPr lang="en-US" sz="1900" b="1" dirty="0" smtClean="0">
              <a:solidFill>
                <a:schemeClr val="tx1"/>
              </a:solidFill>
            </a:endParaRPr>
          </a:p>
          <a:p>
            <a:pPr rtl="0"/>
            <a:r>
              <a:rPr lang="ru-RU" sz="1900" b="1" dirty="0">
                <a:solidFill>
                  <a:schemeClr val="tx1"/>
                </a:solidFill>
              </a:rPr>
              <a:t>Извлеченные уроки</a:t>
            </a:r>
          </a:p>
          <a:p>
            <a:pPr rtl="0"/>
            <a:endParaRPr lang="en-US" sz="1900" dirty="0" smtClean="0">
              <a:solidFill>
                <a:schemeClr val="tx1"/>
              </a:solidFill>
            </a:endParaRPr>
          </a:p>
          <a:p>
            <a:pPr rtl="0"/>
            <a:r>
              <a:rPr lang="ru-RU" sz="1900" b="1" dirty="0">
                <a:solidFill>
                  <a:schemeClr val="tx1"/>
                </a:solidFill>
              </a:rPr>
              <a:t>Полезные ресурсы/ссылки</a:t>
            </a:r>
          </a:p>
          <a:p>
            <a:pPr rtl="0"/>
            <a:endParaRPr lang="en-US" sz="1650" dirty="0"/>
          </a:p>
          <a:p>
            <a:pPr rtl="0"/>
            <a:endParaRPr lang="en-US" sz="1650" dirty="0"/>
          </a:p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"/>
            <a:ext cx="8340465" cy="429490"/>
          </a:xfrm>
        </p:spPr>
        <p:txBody>
          <a:bodyPr rtlCol="0"/>
          <a:lstStyle/>
          <a:p>
            <a:pPr rtl="0"/>
            <a:r>
              <a:rPr lang="ru-RU" sz="2200" b="1" dirty="0">
                <a:solidFill>
                  <a:schemeClr val="tx1"/>
                </a:solidFill>
              </a:rPr>
              <a:t>Определение, </a:t>
            </a:r>
            <a:r>
              <a:rPr lang="ru-RU" sz="2200" b="1" dirty="0" smtClean="0">
                <a:solidFill>
                  <a:schemeClr val="tx1"/>
                </a:solidFill>
              </a:rPr>
              <a:t>методика </a:t>
            </a:r>
            <a:r>
              <a:rPr lang="ru-RU" sz="2200" b="1" dirty="0">
                <a:solidFill>
                  <a:schemeClr val="tx1"/>
                </a:solidFill>
              </a:rPr>
              <a:t>и область применения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28" y="672059"/>
            <a:ext cx="8814216" cy="5551760"/>
          </a:xfrm>
        </p:spPr>
        <p:txBody>
          <a:bodyPr rtlCol="0"/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  <a:latin typeface="+mj-lt"/>
              </a:rPr>
              <a:t>Определение: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500" i="1" dirty="0">
                <a:solidFill>
                  <a:schemeClr val="tx1"/>
                </a:solidFill>
                <a:latin typeface="+mj-lt"/>
              </a:rPr>
              <a:t>«Умение читать, расшифровывать и понимать государственные бюджеты для стимулирования и укрепления конструктивного гражданского участия в процессе составления бюджета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».</a:t>
            </a:r>
          </a:p>
          <a:p>
            <a:pPr rtl="0"/>
            <a:endParaRPr lang="en-US" sz="15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  <a:latin typeface="+mj-lt"/>
              </a:rPr>
              <a:t>Объем: </a:t>
            </a:r>
          </a:p>
          <a:p>
            <a:pPr marL="512763" indent="-222250" rtl="0">
              <a:buFont typeface="Wingdings" panose="05000000000000000000" pitchFamily="2" charset="2"/>
              <a:buChar char="v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Документация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на основе 35 практических примеров из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34 стран (главным образом, страны ОЭСР и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БРИКС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285750" indent="-1588" rtl="0">
              <a:buFont typeface="Wingdings" panose="05000000000000000000" pitchFamily="2" charset="2"/>
              <a:buChar char="v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 Инициативы по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развитию БГ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на базе школы (27) и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Внешкольные инициативы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по БГ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8)</a:t>
            </a:r>
          </a:p>
          <a:p>
            <a:pPr marL="284162" rtl="0"/>
            <a:endParaRPr lang="en-US" sz="15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1"/>
                </a:solidFill>
                <a:latin typeface="+mj-lt"/>
              </a:rPr>
              <a:t>Методика:</a:t>
            </a:r>
            <a:endParaRPr lang="ru-RU" sz="1500" b="1" dirty="0">
              <a:solidFill>
                <a:schemeClr val="tx1"/>
              </a:solidFill>
              <a:latin typeface="+mj-lt"/>
            </a:endParaRPr>
          </a:p>
          <a:p>
            <a:pPr marL="568325" indent="-284163" rtl="0">
              <a:buFont typeface="Wingdings" panose="05000000000000000000" pitchFamily="2" charset="2"/>
              <a:buChar char="v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Обзор: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документальное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исследование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государственных политик/стратегий образования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и стандартов учебных программ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по предметам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начальной и средней школы в 35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странах.</a:t>
            </a:r>
            <a:endParaRPr lang="ru-RU" sz="1500" dirty="0">
              <a:solidFill>
                <a:schemeClr val="tx1"/>
              </a:solidFill>
              <a:latin typeface="+mj-lt"/>
            </a:endParaRPr>
          </a:p>
          <a:p>
            <a:pPr marL="568325" indent="-284163" rtl="0">
              <a:buFont typeface="Wingdings" panose="05000000000000000000" pitchFamily="2" charset="2"/>
              <a:buChar char="v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Диапазон охвата и компиляция: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работа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с более чем 200 человек и 150 организациями и компиляция материалов посредством обсуждений по электронной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почте</a:t>
            </a:r>
            <a:r>
              <a:rPr lang="en-US" sz="1500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и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или телефону</a:t>
            </a:r>
          </a:p>
          <a:p>
            <a:pPr marL="568325" indent="-284163" rtl="0">
              <a:buFont typeface="Wingdings" panose="05000000000000000000" pitchFamily="2" charset="2"/>
              <a:buChar char="v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Документация: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использование </a:t>
            </a:r>
            <a:r>
              <a:rPr lang="ru-RU" sz="1500" dirty="0">
                <a:solidFill>
                  <a:schemeClr val="tx1"/>
                </a:solidFill>
                <a:latin typeface="+mj-lt"/>
              </a:rPr>
              <a:t>стандартного шаблона для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оформления исследований практических и наглядных примеров практики бюджетной грамотности.</a:t>
            </a:r>
            <a:endParaRPr lang="ru-RU" sz="1500" dirty="0">
              <a:solidFill>
                <a:schemeClr val="tx1"/>
              </a:solidFill>
              <a:latin typeface="+mj-lt"/>
            </a:endParaRPr>
          </a:p>
          <a:p>
            <a:pPr marL="568325" indent="-284163" rtl="0">
              <a:buFont typeface="Wingdings" panose="05000000000000000000" pitchFamily="2" charset="2"/>
              <a:buChar char="v"/>
            </a:pPr>
            <a:r>
              <a:rPr lang="ru-RU" sz="1500" dirty="0">
                <a:solidFill>
                  <a:schemeClr val="tx1"/>
                </a:solidFill>
                <a:latin typeface="+mj-lt"/>
              </a:rPr>
              <a:t>Анализ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:</a:t>
            </a:r>
            <a:r>
              <a:rPr lang="en-US" sz="15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+mj-lt"/>
              </a:rPr>
              <a:t>основан на результатах обучения, содержании, педагогических подходах и методах оценки</a:t>
            </a:r>
            <a:endParaRPr lang="en-US" sz="1730" dirty="0" smtClean="0">
              <a:latin typeface="+mj-lt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US" sz="1900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65317"/>
            <a:ext cx="8496300" cy="409935"/>
          </a:xfrm>
        </p:spPr>
        <p:txBody>
          <a:bodyPr rtlCol="0"/>
          <a:lstStyle/>
          <a:p>
            <a:pPr rtl="0"/>
            <a:r>
              <a:rPr lang="ru-RU" sz="2300" b="1" dirty="0">
                <a:solidFill>
                  <a:schemeClr val="tx1"/>
                </a:solidFill>
              </a:rPr>
              <a:t>Инициативы по </a:t>
            </a:r>
            <a:r>
              <a:rPr lang="ru-RU" sz="2300" b="1" dirty="0" smtClean="0">
                <a:solidFill>
                  <a:schemeClr val="tx1"/>
                </a:solidFill>
              </a:rPr>
              <a:t>развитию БГ </a:t>
            </a:r>
            <a:r>
              <a:rPr lang="ru-RU" sz="2300" b="1" dirty="0">
                <a:solidFill>
                  <a:schemeClr val="tx1"/>
                </a:solidFill>
              </a:rPr>
              <a:t>на базе </a:t>
            </a:r>
            <a:r>
              <a:rPr lang="ru-RU" sz="2300" b="1" dirty="0" smtClean="0">
                <a:solidFill>
                  <a:schemeClr val="tx1"/>
                </a:solidFill>
              </a:rPr>
              <a:t>школы: зачем они?</a:t>
            </a:r>
            <a:r>
              <a:rPr lang="en-US" sz="2300" b="1" dirty="0">
                <a:solidFill>
                  <a:schemeClr val="tx1"/>
                </a:solidFill>
              </a:rPr>
              <a:t/>
            </a:r>
            <a:br>
              <a:rPr lang="en-US" sz="2300" b="1" dirty="0">
                <a:solidFill>
                  <a:schemeClr val="tx1"/>
                </a:solidFill>
              </a:rPr>
            </a:br>
            <a:r>
              <a:rPr lang="ru-RU" sz="2300" b="1" dirty="0">
                <a:solidFill>
                  <a:schemeClr val="tx1"/>
                </a:solidFill>
              </a:rPr>
              <a:t>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705853"/>
            <a:ext cx="8496300" cy="5305204"/>
          </a:xfrm>
        </p:spPr>
        <p:txBody>
          <a:bodyPr rtlCol="0"/>
          <a:lstStyle/>
          <a:p>
            <a:pPr rtl="0"/>
            <a:endParaRPr lang="en-US" sz="1600" b="1" dirty="0" smtClean="0">
              <a:solidFill>
                <a:schemeClr val="tx1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Занятия по теме федерального бюджета и федерального долга позволяют учащимся понять контекстуальные факторы, которые играют определенную роль в принятии экономических решений (Этизони, 1967)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Они позволяют получить </a:t>
            </a:r>
            <a:r>
              <a:rPr lang="ru-RU" sz="1600" dirty="0" smtClean="0">
                <a:solidFill>
                  <a:schemeClr val="tx1"/>
                </a:solidFill>
              </a:rPr>
              <a:t>представление о том, как </a:t>
            </a:r>
            <a:r>
              <a:rPr lang="ru-RU" sz="1600" dirty="0">
                <a:solidFill>
                  <a:schemeClr val="tx1"/>
                </a:solidFill>
              </a:rPr>
              <a:t>обязанности и подход федерального правительства меняются со временем, путем изучения федерального бюджета, федерального долга и дефицита бюджета (Мошер, 1980). 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Учащиеся не будут готовы выражать мнения и оказывать значимое влияние на направления государственной политики без наличия знаний по бюджетным вопросам (Форсайт, 2006)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Так как экономически образованные граждане, скорее всего, ценят рассчитанные на долгое время условия экономической политики, </a:t>
            </a:r>
            <a:r>
              <a:rPr lang="ru-RU" sz="1600" dirty="0" smtClean="0">
                <a:solidFill>
                  <a:schemeClr val="tx1"/>
                </a:solidFill>
              </a:rPr>
              <a:t>это может </a:t>
            </a:r>
            <a:r>
              <a:rPr lang="ru-RU" sz="1600" dirty="0">
                <a:solidFill>
                  <a:schemeClr val="tx1"/>
                </a:solidFill>
              </a:rPr>
              <a:t>уменьшить возможности правительств обеспечивать краткосрочную поддержку за счет долгосрочных невыгодных условий для граждан (Дэвис, 2002)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Понимание экономических концепций может способствовать активной гражданской позиции и </a:t>
            </a:r>
            <a:r>
              <a:rPr lang="ru-RU" sz="1600" dirty="0" smtClean="0">
                <a:solidFill>
                  <a:schemeClr val="tx1"/>
                </a:solidFill>
              </a:rPr>
              <a:t>сформировать аналитическую </a:t>
            </a:r>
            <a:r>
              <a:rPr lang="ru-RU" sz="1600" dirty="0">
                <a:solidFill>
                  <a:schemeClr val="tx1"/>
                </a:solidFill>
              </a:rPr>
              <a:t>основу, которую граждане могут принимать в демократическом обществе (Миллер и Ванфоссен, 2008)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Показатели общих экономических знаний или знания конкретной экономической проблемы являются одними из наиболее важных факторов, влияющих на общественное мнение по широкому спектру экономических вопросов (Валштад, 1997)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820150" cy="420267"/>
          </a:xfrm>
        </p:spPr>
        <p:txBody>
          <a:bodyPr rtlCol="0"/>
          <a:lstStyle/>
          <a:p>
            <a:pPr rtl="0"/>
            <a:r>
              <a:rPr lang="ru-RU" sz="2300" b="1" dirty="0">
                <a:solidFill>
                  <a:schemeClr val="tx1"/>
                </a:solidFill>
              </a:rPr>
              <a:t>Инициативы по БГ на базе </a:t>
            </a:r>
            <a:r>
              <a:rPr lang="ru-RU" sz="2300" b="1" dirty="0" smtClean="0">
                <a:solidFill>
                  <a:schemeClr val="tx1"/>
                </a:solidFill>
              </a:rPr>
              <a:t>школы: зачем они? </a:t>
            </a:r>
            <a:r>
              <a:rPr lang="ru-RU" sz="2300" b="1" dirty="0">
                <a:solidFill>
                  <a:schemeClr val="tx1"/>
                </a:solidFill>
              </a:rPr>
              <a:t>(продолжение) 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858910"/>
            <a:ext cx="8496301" cy="5012502"/>
          </a:xfrm>
        </p:spPr>
        <p:txBody>
          <a:bodyPr rtlCol="0"/>
          <a:lstStyle/>
          <a:p>
            <a:pPr rtl="0"/>
            <a:r>
              <a:rPr lang="ru-RU" sz="1600" dirty="0">
                <a:solidFill>
                  <a:schemeClr val="tx1"/>
                </a:solidFill>
              </a:rPr>
              <a:t>Обучение БГ в школах предназначено для достижения следующих целей:</a:t>
            </a:r>
          </a:p>
          <a:p>
            <a:pPr rtl="0"/>
            <a:endParaRPr lang="en-US" sz="1600" dirty="0">
              <a:solidFill>
                <a:schemeClr val="tx1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Укрепление гражданского и правового сознания (Канада, Чешская Республика)</a:t>
            </a:r>
          </a:p>
          <a:p>
            <a:pPr rtl="0"/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Содействие осведомленности о налоговых обязательствах (Япония, Уругвай)</a:t>
            </a:r>
          </a:p>
          <a:p>
            <a:pPr rtl="0"/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Более глубокое понимание экономических и социальных ролей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США, Сингапур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Углубление знаний в области разработки политики </a:t>
            </a:r>
            <a:r>
              <a:rPr lang="en-CA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Австрия, Гонконг</a:t>
            </a:r>
            <a:r>
              <a:rPr lang="en-CA" sz="1600" dirty="0">
                <a:solidFill>
                  <a:schemeClr val="tx1"/>
                </a:solidFill>
              </a:rPr>
              <a:t>)</a:t>
            </a:r>
          </a:p>
          <a:p>
            <a:endParaRPr lang="en-CA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Расширение участия в процессе разработки бюджетной политики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Бразилия, Коста-Рика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rtl="0"/>
            <a:endParaRPr lang="en-US" sz="1600" dirty="0" smtClean="0">
              <a:solidFill>
                <a:srgbClr val="FF0000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Развитие экономической компетентности. (Австралия, Индия)</a:t>
            </a:r>
          </a:p>
          <a:p>
            <a:pPr rtl="0"/>
            <a:endParaRPr lang="en-CA" sz="2000" dirty="0" smtClean="0">
              <a:solidFill>
                <a:schemeClr val="tx1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Формирование навыков практической жизни (Южная Африка, Намибия)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rtl="0">
              <a:buFont typeface="Wingdings" panose="05000000000000000000" pitchFamily="2" charset="2"/>
              <a:buChar char="v"/>
            </a:pPr>
            <a:endParaRPr lang="en-US" sz="1600" dirty="0" smtClean="0"/>
          </a:p>
          <a:p>
            <a:pPr marL="285750" indent="-285750" rtl="0">
              <a:buFont typeface="Wingdings" panose="05000000000000000000" pitchFamily="2" charset="2"/>
              <a:buChar char="v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79400"/>
            <a:ext cx="8820150" cy="420267"/>
          </a:xfrm>
        </p:spPr>
        <p:txBody>
          <a:bodyPr rtlCol="0"/>
          <a:lstStyle/>
          <a:p>
            <a:pPr rtl="0"/>
            <a:r>
              <a:rPr lang="ru-RU" sz="2600" b="1" dirty="0">
                <a:solidFill>
                  <a:schemeClr val="tx1"/>
                </a:solidFill>
              </a:rPr>
              <a:t>Инициативы по БГ на базе </a:t>
            </a:r>
            <a:r>
              <a:rPr lang="ru-RU" sz="2600" b="1" dirty="0" smtClean="0">
                <a:solidFill>
                  <a:schemeClr val="tx1"/>
                </a:solidFill>
              </a:rPr>
              <a:t>школы: каким образом? 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858910"/>
            <a:ext cx="8496301" cy="5012502"/>
          </a:xfrm>
        </p:spPr>
        <p:txBody>
          <a:bodyPr rtlCol="0"/>
          <a:lstStyle/>
          <a:p>
            <a:pPr rtl="0"/>
            <a:endParaRPr lang="en-US" sz="1800" dirty="0" smtClean="0">
              <a:solidFill>
                <a:schemeClr val="tx1"/>
              </a:solidFill>
            </a:endParaRPr>
          </a:p>
          <a:p>
            <a:pPr rtl="0"/>
            <a:r>
              <a:rPr lang="ru-RU" sz="2200" dirty="0">
                <a:solidFill>
                  <a:schemeClr val="tx1"/>
                </a:solidFill>
              </a:rPr>
              <a:t>Стратегии по интеграции </a:t>
            </a:r>
            <a:r>
              <a:rPr lang="ru-RU" sz="2200" dirty="0" smtClean="0">
                <a:solidFill>
                  <a:schemeClr val="tx1"/>
                </a:solidFill>
              </a:rPr>
              <a:t>обучения БГ в школах:</a:t>
            </a:r>
            <a:endParaRPr lang="ru-RU" sz="2200" dirty="0">
              <a:solidFill>
                <a:schemeClr val="tx1"/>
              </a:solidFill>
            </a:endParaRPr>
          </a:p>
          <a:p>
            <a:pPr rtl="0"/>
            <a:endParaRPr lang="en-US" sz="22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междисциплинарный </a:t>
            </a:r>
            <a:r>
              <a:rPr lang="ru-RU" sz="2200" dirty="0">
                <a:solidFill>
                  <a:schemeClr val="tx1"/>
                </a:solidFill>
              </a:rPr>
              <a:t>в сопоставлении с изолированным подходом (например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400" dirty="0">
                <a:solidFill>
                  <a:schemeClr val="dk1"/>
                </a:solidFill>
              </a:rPr>
              <a:t>Соединенные Штаты Америки</a:t>
            </a:r>
          </a:p>
          <a:p>
            <a:pPr rtl="0"/>
            <a:r>
              <a:rPr lang="ru-RU" sz="2200" dirty="0" smtClean="0">
                <a:solidFill>
                  <a:schemeClr val="tx1"/>
                </a:solidFill>
              </a:rPr>
              <a:t>    и </a:t>
            </a:r>
            <a:r>
              <a:rPr lang="ru-RU" sz="2200" dirty="0">
                <a:solidFill>
                  <a:schemeClr val="tx1"/>
                </a:solidFill>
              </a:rPr>
              <a:t>Бразилия)</a:t>
            </a:r>
          </a:p>
          <a:p>
            <a:pPr rtl="0"/>
            <a:r>
              <a:rPr lang="ru-RU" sz="2200" dirty="0">
                <a:solidFill>
                  <a:schemeClr val="tx1"/>
                </a:solidFill>
              </a:rPr>
              <a:t>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национальный подход в </a:t>
            </a:r>
            <a:r>
              <a:rPr lang="ru-RU" sz="2200" dirty="0">
                <a:solidFill>
                  <a:schemeClr val="tx1"/>
                </a:solidFill>
              </a:rPr>
              <a:t>сопоставлении с субнациональным подходом (например, </a:t>
            </a:r>
            <a:r>
              <a:rPr lang="ru-RU" sz="2200" dirty="0" smtClean="0">
                <a:solidFill>
                  <a:schemeClr val="tx1"/>
                </a:solidFill>
              </a:rPr>
              <a:t>Гонконг и </a:t>
            </a:r>
            <a:r>
              <a:rPr lang="ru-RU" sz="2200" dirty="0">
                <a:solidFill>
                  <a:schemeClr val="tx1"/>
                </a:solidFill>
              </a:rPr>
              <a:t>Канада)</a:t>
            </a:r>
          </a:p>
          <a:p>
            <a:pPr rtl="0"/>
            <a:endParaRPr lang="en-US" sz="2200" dirty="0" smtClean="0">
              <a:solidFill>
                <a:schemeClr val="tx1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многоуровневый </a:t>
            </a:r>
            <a:r>
              <a:rPr lang="ru-RU" sz="2200" dirty="0">
                <a:solidFill>
                  <a:schemeClr val="tx1"/>
                </a:solidFill>
              </a:rPr>
              <a:t>в сопоставлении с прямым подходом (например, </a:t>
            </a:r>
            <a:r>
              <a:rPr lang="ru-RU" sz="2200" dirty="0" smtClean="0">
                <a:solidFill>
                  <a:schemeClr val="tx1"/>
                </a:solidFill>
              </a:rPr>
              <a:t>Австралия и Япония)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ru-RU" sz="2300" b="1" dirty="0">
                <a:solidFill>
                  <a:schemeClr val="tx1"/>
                </a:solidFill>
              </a:rPr>
              <a:t>Результаты обучения БГ в рамках школьной программы: </a:t>
            </a:r>
            <a:r>
              <a:rPr lang="ru-RU" sz="2300" b="1" dirty="0" smtClean="0">
                <a:solidFill>
                  <a:schemeClr val="tx1"/>
                </a:solidFill>
              </a:rPr>
              <a:t>знание 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082146"/>
            <a:ext cx="8643687" cy="5061979"/>
          </a:xfrm>
        </p:spPr>
        <p:txBody>
          <a:bodyPr rtlCol="0"/>
          <a:lstStyle/>
          <a:p>
            <a:pPr rtl="0"/>
            <a:r>
              <a:rPr lang="ru-RU" sz="1400" b="1" dirty="0">
                <a:solidFill>
                  <a:schemeClr val="tx1"/>
                </a:solidFill>
              </a:rPr>
              <a:t>Роль </a:t>
            </a:r>
            <a:r>
              <a:rPr lang="ru-RU" sz="1400" b="1" dirty="0" smtClean="0">
                <a:solidFill>
                  <a:schemeClr val="tx1"/>
                </a:solidFill>
              </a:rPr>
              <a:t>государства: </a:t>
            </a:r>
            <a:r>
              <a:rPr lang="ru-RU" sz="1400" dirty="0">
                <a:solidFill>
                  <a:schemeClr val="tx1"/>
                </a:solidFill>
              </a:rPr>
              <a:t>например, узнать, как </a:t>
            </a:r>
            <a:r>
              <a:rPr lang="ru-RU" sz="1400" dirty="0" smtClean="0">
                <a:solidFill>
                  <a:schemeClr val="tx1"/>
                </a:solidFill>
              </a:rPr>
              <a:t>государство перераспределяет </a:t>
            </a:r>
            <a:r>
              <a:rPr lang="ru-RU" sz="1400" dirty="0">
                <a:solidFill>
                  <a:schemeClr val="tx1"/>
                </a:solidFill>
              </a:rPr>
              <a:t>доходы (Намибия)</a:t>
            </a:r>
          </a:p>
          <a:p>
            <a:pPr rtl="0"/>
            <a:endParaRPr lang="en-US" sz="1400" dirty="0" smtClean="0">
              <a:solidFill>
                <a:schemeClr val="tx1"/>
              </a:solidFill>
            </a:endParaRPr>
          </a:p>
          <a:p>
            <a:pPr rtl="0"/>
            <a:r>
              <a:rPr lang="ru-RU" sz="1400" b="1" dirty="0">
                <a:solidFill>
                  <a:schemeClr val="tx1"/>
                </a:solidFill>
              </a:rPr>
              <a:t>Система государственных доходов и расходов</a:t>
            </a:r>
            <a:r>
              <a:rPr lang="ru-RU" sz="1400" dirty="0">
                <a:solidFill>
                  <a:schemeClr val="tx1"/>
                </a:solidFill>
              </a:rPr>
              <a:t>: например, определить прогрессивное, пропорциональное и регрессивное налогообложение и установить, являются ли различные виды налогов (в том числе на доходы и с продаж) прогрессивными, пропорциональными или регрессивными (Великобритания)</a:t>
            </a:r>
          </a:p>
          <a:p>
            <a:pPr lvl="0" rtl="0"/>
            <a:endParaRPr lang="en-US" sz="1400" dirty="0" smtClean="0">
              <a:solidFill>
                <a:schemeClr val="tx1"/>
              </a:solidFill>
            </a:endParaRPr>
          </a:p>
          <a:p>
            <a:pPr rtl="0"/>
            <a:r>
              <a:rPr lang="ru-RU" sz="1400" b="1" dirty="0" smtClean="0">
                <a:solidFill>
                  <a:schemeClr val="tx1"/>
                </a:solidFill>
              </a:rPr>
              <a:t>Бюджетная </a:t>
            </a:r>
            <a:r>
              <a:rPr lang="ru-RU" sz="1400" b="1" dirty="0">
                <a:solidFill>
                  <a:schemeClr val="tx1"/>
                </a:solidFill>
              </a:rPr>
              <a:t>политика</a:t>
            </a:r>
            <a:r>
              <a:rPr lang="ru-RU" sz="1400" dirty="0">
                <a:solidFill>
                  <a:schemeClr val="tx1"/>
                </a:solidFill>
              </a:rPr>
              <a:t>: например, обсуждение разработки государственного бюджета, налоговой политики и перераспределения доходов (Эстония)</a:t>
            </a:r>
          </a:p>
          <a:p>
            <a:pPr rtl="0"/>
            <a:endParaRPr lang="en-US" sz="1400" dirty="0" smtClean="0">
              <a:solidFill>
                <a:schemeClr val="tx1"/>
              </a:solidFill>
            </a:endParaRPr>
          </a:p>
          <a:p>
            <a:pPr rtl="0"/>
            <a:r>
              <a:rPr lang="ru-RU" sz="1400" b="1" dirty="0">
                <a:solidFill>
                  <a:schemeClr val="tx1"/>
                </a:solidFill>
              </a:rPr>
              <a:t>Выработка </a:t>
            </a:r>
            <a:r>
              <a:rPr lang="ru-RU" sz="1400" b="1" dirty="0" smtClean="0">
                <a:solidFill>
                  <a:schemeClr val="tx1"/>
                </a:solidFill>
              </a:rPr>
              <a:t>стратегии: </a:t>
            </a:r>
            <a:r>
              <a:rPr lang="ru-RU" sz="1400" dirty="0">
                <a:solidFill>
                  <a:schemeClr val="tx1"/>
                </a:solidFill>
              </a:rPr>
              <a:t>например, сформулировать </a:t>
            </a:r>
            <a:r>
              <a:rPr lang="ru-RU" sz="1400" dirty="0" smtClean="0">
                <a:solidFill>
                  <a:schemeClr val="tx1"/>
                </a:solidFill>
              </a:rPr>
              <a:t>противоположные задачи </a:t>
            </a:r>
            <a:r>
              <a:rPr lang="ru-RU" sz="1400" dirty="0">
                <a:solidFill>
                  <a:schemeClr val="tx1"/>
                </a:solidFill>
              </a:rPr>
              <a:t>и различные позиции в отношении экономической политики (Австрия)</a:t>
            </a:r>
          </a:p>
          <a:p>
            <a:pPr rtl="0"/>
            <a:endParaRPr lang="en-US" sz="1400" dirty="0" smtClean="0">
              <a:solidFill>
                <a:schemeClr val="tx1"/>
              </a:solidFill>
            </a:endParaRPr>
          </a:p>
          <a:p>
            <a:pPr rtl="0"/>
            <a:r>
              <a:rPr lang="ru-RU" sz="1400" b="1" dirty="0">
                <a:solidFill>
                  <a:schemeClr val="tx1"/>
                </a:solidFill>
              </a:rPr>
              <a:t>Экономическая компетентность: </a:t>
            </a:r>
            <a:r>
              <a:rPr lang="ru-RU" sz="1400" dirty="0">
                <a:solidFill>
                  <a:schemeClr val="tx1"/>
                </a:solidFill>
              </a:rPr>
              <a:t>например, понять ограничения </a:t>
            </a:r>
            <a:r>
              <a:rPr lang="ru-RU" sz="1400" dirty="0" smtClean="0">
                <a:solidFill>
                  <a:schemeClr val="tx1"/>
                </a:solidFill>
              </a:rPr>
              <a:t>государства, </a:t>
            </a:r>
            <a:r>
              <a:rPr lang="ru-RU" sz="1400" dirty="0">
                <a:solidFill>
                  <a:schemeClr val="tx1"/>
                </a:solidFill>
              </a:rPr>
              <a:t>а также краткосрочные и долгосрочные экономические и социальные последствия государственного финансирования (Гонконг)</a:t>
            </a:r>
          </a:p>
          <a:p>
            <a:pPr rtl="0"/>
            <a:endParaRPr lang="en-US" sz="1400" dirty="0">
              <a:solidFill>
                <a:schemeClr val="tx1"/>
              </a:solidFill>
            </a:endParaRPr>
          </a:p>
          <a:p>
            <a:pPr rtl="0"/>
            <a:r>
              <a:rPr lang="ru-RU" sz="1400" b="1" dirty="0">
                <a:solidFill>
                  <a:schemeClr val="tx1"/>
                </a:solidFill>
              </a:rPr>
              <a:t>Навыки практической жизни: </a:t>
            </a:r>
            <a:r>
              <a:rPr lang="ru-RU" sz="1400" dirty="0">
                <a:solidFill>
                  <a:schemeClr val="tx1"/>
                </a:solidFill>
              </a:rPr>
              <a:t>например, описать метод расчета прожиточного минимума </a:t>
            </a:r>
            <a:r>
              <a:rPr lang="ru-RU" sz="1400" dirty="0" smtClean="0">
                <a:solidFill>
                  <a:schemeClr val="tx1"/>
                </a:solidFill>
              </a:rPr>
              <a:t>конкретной семьи и </a:t>
            </a:r>
            <a:r>
              <a:rPr lang="ru-RU" sz="1400" dirty="0">
                <a:solidFill>
                  <a:schemeClr val="tx1"/>
                </a:solidFill>
              </a:rPr>
              <a:t>подачу </a:t>
            </a:r>
            <a:r>
              <a:rPr lang="ru-RU" sz="1400" dirty="0" smtClean="0">
                <a:solidFill>
                  <a:schemeClr val="tx1"/>
                </a:solidFill>
              </a:rPr>
              <a:t>заявления на получение социальных пособий, </a:t>
            </a:r>
            <a:r>
              <a:rPr lang="ru-RU" sz="1400" dirty="0">
                <a:solidFill>
                  <a:schemeClr val="tx1"/>
                </a:solidFill>
              </a:rPr>
              <a:t>на которые </a:t>
            </a:r>
            <a:r>
              <a:rPr lang="ru-RU" sz="1400" dirty="0" smtClean="0">
                <a:solidFill>
                  <a:schemeClr val="tx1"/>
                </a:solidFill>
              </a:rPr>
              <a:t>она имеет право </a:t>
            </a:r>
            <a:r>
              <a:rPr lang="ru-RU" sz="1400" dirty="0">
                <a:solidFill>
                  <a:schemeClr val="tx1"/>
                </a:solidFill>
              </a:rPr>
              <a:t>(Южная Африка)</a:t>
            </a:r>
          </a:p>
          <a:p>
            <a:pPr rtl="0"/>
            <a:endParaRPr lang="en-US" sz="1400" dirty="0">
              <a:solidFill>
                <a:schemeClr val="tx1"/>
              </a:solidFill>
            </a:endParaRPr>
          </a:p>
          <a:p>
            <a:pPr lvl="0" rtl="0"/>
            <a:r>
              <a:rPr lang="ru-RU" sz="1400" b="1" dirty="0">
                <a:solidFill>
                  <a:schemeClr val="tx1"/>
                </a:solidFill>
              </a:rPr>
              <a:t>Гражданское сознание: </a:t>
            </a:r>
            <a:r>
              <a:rPr lang="ru-RU" sz="1400" dirty="0">
                <a:solidFill>
                  <a:schemeClr val="tx1"/>
                </a:solidFill>
              </a:rPr>
              <a:t>например, </a:t>
            </a:r>
            <a:r>
              <a:rPr lang="ru-RU" sz="1400" dirty="0" smtClean="0">
                <a:solidFill>
                  <a:schemeClr val="tx1"/>
                </a:solidFill>
              </a:rPr>
              <a:t>воспитание чувства </a:t>
            </a:r>
            <a:r>
              <a:rPr lang="ru-RU" sz="1400" dirty="0">
                <a:solidFill>
                  <a:schemeClr val="tx1"/>
                </a:solidFill>
              </a:rPr>
              <a:t>ответственности и осознание социальной </a:t>
            </a:r>
            <a:r>
              <a:rPr lang="ru-RU" sz="1400" dirty="0" smtClean="0">
                <a:solidFill>
                  <a:schemeClr val="tx1"/>
                </a:solidFill>
              </a:rPr>
              <a:t>значимости и </a:t>
            </a:r>
            <a:r>
              <a:rPr lang="ru-RU" sz="1400" dirty="0">
                <a:solidFill>
                  <a:schemeClr val="tx1"/>
                </a:solidFill>
              </a:rPr>
              <a:t>их важной роли в отношении социального развития (Коста-Рика)</a:t>
            </a:r>
          </a:p>
          <a:p>
            <a:pPr rtl="0"/>
            <a:endParaRPr lang="en-US" sz="1600" dirty="0" smtClean="0"/>
          </a:p>
          <a:p>
            <a:pPr rtl="0"/>
            <a:endParaRPr lang="en-US" sz="1600" dirty="0"/>
          </a:p>
          <a:p>
            <a:pPr rtl="0"/>
            <a:endParaRPr lang="en-US" sz="1500" dirty="0"/>
          </a:p>
          <a:p>
            <a:pPr lvl="0" rtl="0"/>
            <a:endParaRPr lang="en-US" sz="1500" dirty="0"/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9636"/>
            <a:ext cx="8496300" cy="576263"/>
          </a:xfrm>
        </p:spPr>
        <p:txBody>
          <a:bodyPr rtlCol="0"/>
          <a:lstStyle/>
          <a:p>
            <a:pPr rtl="0"/>
            <a:r>
              <a:rPr lang="en-US" sz="3200" dirty="0"/>
              <a:t/>
            </a:r>
            <a:br>
              <a:rPr lang="en-US" sz="3200" dirty="0"/>
            </a:br>
            <a:r>
              <a:rPr lang="ru-RU" sz="2000" b="1" dirty="0">
                <a:solidFill>
                  <a:schemeClr val="tx1"/>
                </a:solidFill>
              </a:rPr>
              <a:t>Результаты обучения БГ в рамках школьной программы: </a:t>
            </a:r>
            <a:r>
              <a:rPr lang="ru-RU" sz="2000" b="1" dirty="0" smtClean="0">
                <a:solidFill>
                  <a:schemeClr val="tx1"/>
                </a:solidFill>
              </a:rPr>
              <a:t>компетенции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43195"/>
            <a:ext cx="8643687" cy="5525912"/>
          </a:xfrm>
        </p:spPr>
        <p:txBody>
          <a:bodyPr rtlCol="0"/>
          <a:lstStyle/>
          <a:p>
            <a:pPr lvl="0"/>
            <a:r>
              <a:rPr lang="ru-RU" sz="1500" b="1" dirty="0">
                <a:solidFill>
                  <a:schemeClr val="tx1"/>
                </a:solidFill>
              </a:rPr>
              <a:t>Грамотность: </a:t>
            </a:r>
            <a:r>
              <a:rPr lang="ru-RU" sz="1500" dirty="0" smtClean="0">
                <a:solidFill>
                  <a:schemeClr val="tx1"/>
                </a:solidFill>
              </a:rPr>
              <a:t>изучение </a:t>
            </a:r>
            <a:r>
              <a:rPr lang="ru-RU" sz="1500" dirty="0">
                <a:solidFill>
                  <a:schemeClr val="tx1"/>
                </a:solidFill>
              </a:rPr>
              <a:t>и толкование данных бюджета и ознакомление различных аудиторий с </a:t>
            </a:r>
            <a:r>
              <a:rPr lang="ru-RU" sz="1500" dirty="0" smtClean="0">
                <a:solidFill>
                  <a:schemeClr val="tx1"/>
                </a:solidFill>
              </a:rPr>
              <a:t>полученными выводами </a:t>
            </a:r>
            <a:r>
              <a:rPr lang="ru-RU" sz="1500" dirty="0">
                <a:solidFill>
                  <a:schemeClr val="tx1"/>
                </a:solidFill>
              </a:rPr>
              <a:t>посредством применения ряда смешанных подходов. </a:t>
            </a:r>
            <a:endParaRPr lang="en-US" sz="1500" dirty="0" smtClean="0">
              <a:solidFill>
                <a:schemeClr val="tx1"/>
              </a:solidFill>
            </a:endParaRPr>
          </a:p>
          <a:p>
            <a:pPr lvl="0" rtl="0"/>
            <a:endParaRPr lang="en-US" sz="1200" dirty="0">
              <a:solidFill>
                <a:schemeClr val="tx1"/>
              </a:solidFill>
            </a:endParaRPr>
          </a:p>
          <a:p>
            <a:pPr lvl="0" rtl="0"/>
            <a:r>
              <a:rPr lang="ru-RU" sz="1500" b="1" dirty="0">
                <a:solidFill>
                  <a:schemeClr val="tx1"/>
                </a:solidFill>
              </a:rPr>
              <a:t>Математическая грамотность: </a:t>
            </a:r>
            <a:r>
              <a:rPr lang="ru-RU" sz="1500" dirty="0" smtClean="0">
                <a:solidFill>
                  <a:schemeClr val="tx1"/>
                </a:solidFill>
              </a:rPr>
              <a:t>применение </a:t>
            </a:r>
            <a:r>
              <a:rPr lang="ru-RU" sz="1500" dirty="0">
                <a:solidFill>
                  <a:schemeClr val="tx1"/>
                </a:solidFill>
              </a:rPr>
              <a:t>математических знаний и навыков для отображения, толкования и </a:t>
            </a:r>
            <a:r>
              <a:rPr lang="ru-RU" sz="1500" dirty="0" smtClean="0">
                <a:solidFill>
                  <a:schemeClr val="tx1"/>
                </a:solidFill>
              </a:rPr>
              <a:t>анализа данных бюджета, </a:t>
            </a:r>
            <a:r>
              <a:rPr lang="ru-RU" sz="1500" dirty="0">
                <a:solidFill>
                  <a:schemeClr val="tx1"/>
                </a:solidFill>
              </a:rPr>
              <a:t>формулирование выводов, прогнозов и результатов прогнозов. </a:t>
            </a:r>
          </a:p>
          <a:p>
            <a:pPr lvl="0" rtl="0"/>
            <a:endParaRPr lang="en-US" sz="1200" dirty="0">
              <a:solidFill>
                <a:schemeClr val="tx1"/>
              </a:solidFill>
            </a:endParaRPr>
          </a:p>
          <a:p>
            <a:pPr lvl="0" rtl="0"/>
            <a:r>
              <a:rPr lang="ru-RU" sz="1500" b="1" dirty="0" smtClean="0">
                <a:solidFill>
                  <a:schemeClr val="tx1"/>
                </a:solidFill>
              </a:rPr>
              <a:t>Иформационно-компьютерные технологии: </a:t>
            </a:r>
            <a:r>
              <a:rPr lang="ru-RU" sz="1500" dirty="0" smtClean="0">
                <a:solidFill>
                  <a:schemeClr val="tx1"/>
                </a:solidFill>
              </a:rPr>
              <a:t>развитие способностей в области </a:t>
            </a:r>
            <a:r>
              <a:rPr lang="ru-RU" sz="1500" dirty="0">
                <a:solidFill>
                  <a:schemeClr val="tx1"/>
                </a:solidFill>
              </a:rPr>
              <a:t>ИКТ при доступе и использовании цифровых технологий как исследовательского и творческого инструмента. Поиск, оценка, </a:t>
            </a:r>
            <a:r>
              <a:rPr lang="ru-RU" sz="1500" dirty="0" smtClean="0">
                <a:solidFill>
                  <a:schemeClr val="tx1"/>
                </a:solidFill>
              </a:rPr>
              <a:t>изучение, </a:t>
            </a:r>
            <a:r>
              <a:rPr lang="ru-RU" sz="1500" dirty="0">
                <a:solidFill>
                  <a:schemeClr val="tx1"/>
                </a:solidFill>
              </a:rPr>
              <a:t>планирование, </a:t>
            </a:r>
            <a:r>
              <a:rPr lang="ru-RU" sz="1500" dirty="0" smtClean="0">
                <a:solidFill>
                  <a:schemeClr val="tx1"/>
                </a:solidFill>
              </a:rPr>
              <a:t>совместная работа </a:t>
            </a:r>
            <a:r>
              <a:rPr lang="ru-RU" sz="1500" dirty="0">
                <a:solidFill>
                  <a:schemeClr val="tx1"/>
                </a:solidFill>
              </a:rPr>
              <a:t>и отображение бюджетных данных и/или информации.</a:t>
            </a:r>
          </a:p>
          <a:p>
            <a:pPr lvl="0" rtl="0"/>
            <a:endParaRPr lang="en-US" sz="1200" dirty="0">
              <a:solidFill>
                <a:schemeClr val="tx1"/>
              </a:solidFill>
            </a:endParaRPr>
          </a:p>
          <a:p>
            <a:pPr lvl="0" rtl="0"/>
            <a:r>
              <a:rPr lang="ru-RU" sz="1500" b="1" dirty="0">
                <a:solidFill>
                  <a:schemeClr val="tx1"/>
                </a:solidFill>
              </a:rPr>
              <a:t>Критическое мышление: </a:t>
            </a:r>
            <a:r>
              <a:rPr lang="ru-RU" sz="1500" dirty="0" smtClean="0">
                <a:solidFill>
                  <a:schemeClr val="tx1"/>
                </a:solidFill>
              </a:rPr>
              <a:t>разработка </a:t>
            </a:r>
            <a:r>
              <a:rPr lang="ru-RU" sz="1500" dirty="0">
                <a:solidFill>
                  <a:schemeClr val="tx1"/>
                </a:solidFill>
              </a:rPr>
              <a:t>критического и творческого мышления для выявления, изучения и определения вопросов для уточнения бюджетных </a:t>
            </a:r>
            <a:r>
              <a:rPr lang="ru-RU" sz="1500" dirty="0" smtClean="0">
                <a:solidFill>
                  <a:schemeClr val="tx1"/>
                </a:solidFill>
              </a:rPr>
              <a:t>аспектов и/или </a:t>
            </a:r>
            <a:r>
              <a:rPr lang="ru-RU" sz="1500" dirty="0">
                <a:solidFill>
                  <a:schemeClr val="tx1"/>
                </a:solidFill>
              </a:rPr>
              <a:t>событий и применение навыков рассуждения, интерпретации и анализа данных или информации.</a:t>
            </a:r>
          </a:p>
          <a:p>
            <a:pPr lvl="0" rtl="0"/>
            <a:endParaRPr lang="en-US" sz="1200" dirty="0">
              <a:solidFill>
                <a:schemeClr val="tx1"/>
              </a:solidFill>
            </a:endParaRPr>
          </a:p>
          <a:p>
            <a:pPr lvl="0" rtl="0"/>
            <a:r>
              <a:rPr lang="ru-RU" sz="1500" b="1" dirty="0">
                <a:solidFill>
                  <a:schemeClr val="tx1"/>
                </a:solidFill>
              </a:rPr>
              <a:t>Межкультурное понимание: </a:t>
            </a:r>
            <a:r>
              <a:rPr lang="ru-RU" sz="1500" dirty="0" smtClean="0">
                <a:solidFill>
                  <a:schemeClr val="tx1"/>
                </a:solidFill>
              </a:rPr>
              <a:t>развитие </a:t>
            </a:r>
            <a:r>
              <a:rPr lang="ru-RU" sz="1500" dirty="0">
                <a:solidFill>
                  <a:schemeClr val="tx1"/>
                </a:solidFill>
              </a:rPr>
              <a:t>понимания и оценки различных способов, посредством которых другие страны реагируют на бюджетные вопросы и события, связанные с </a:t>
            </a:r>
            <a:r>
              <a:rPr lang="ru-RU" sz="1500" dirty="0" smtClean="0">
                <a:solidFill>
                  <a:schemeClr val="tx1"/>
                </a:solidFill>
              </a:rPr>
              <a:t>бюджетной </a:t>
            </a:r>
            <a:r>
              <a:rPr lang="ru-RU" sz="1500" dirty="0">
                <a:solidFill>
                  <a:schemeClr val="tx1"/>
                </a:solidFill>
              </a:rPr>
              <a:t>политикой.</a:t>
            </a:r>
          </a:p>
          <a:p>
            <a:pPr lvl="0" rtl="0"/>
            <a:endParaRPr lang="en-US" sz="1200" dirty="0">
              <a:solidFill>
                <a:schemeClr val="tx1"/>
              </a:solidFill>
            </a:endParaRPr>
          </a:p>
          <a:p>
            <a:pPr rtl="0"/>
            <a:r>
              <a:rPr lang="ru-RU" sz="1500" b="1" dirty="0">
                <a:solidFill>
                  <a:schemeClr val="tx1"/>
                </a:solidFill>
              </a:rPr>
              <a:t>Устное и письменное выражение: </a:t>
            </a:r>
            <a:r>
              <a:rPr lang="ru-RU" sz="1500" dirty="0" smtClean="0">
                <a:solidFill>
                  <a:schemeClr val="tx1"/>
                </a:solidFill>
              </a:rPr>
              <a:t>анализ </a:t>
            </a:r>
            <a:r>
              <a:rPr lang="ru-RU" sz="1500" dirty="0">
                <a:solidFill>
                  <a:schemeClr val="tx1"/>
                </a:solidFill>
              </a:rPr>
              <a:t>налоговых источников и данных, интерпретация этой информации для формулирования аргументов и ясное выражение идей и выводов.</a:t>
            </a:r>
            <a:endParaRPr lang="en-US" sz="1500" dirty="0" smtClean="0">
              <a:solidFill>
                <a:schemeClr val="tx1"/>
              </a:solidFill>
            </a:endParaRPr>
          </a:p>
          <a:p>
            <a:pPr rtl="0"/>
            <a:endParaRPr lang="en-US" sz="1600" dirty="0"/>
          </a:p>
          <a:p>
            <a:pPr rtl="0"/>
            <a:endParaRPr lang="en-US" sz="1500" dirty="0"/>
          </a:p>
          <a:p>
            <a:pPr lvl="0" rtl="0"/>
            <a:endParaRPr lang="en-US" sz="1500" dirty="0"/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821" y="235134"/>
            <a:ext cx="8496300" cy="576263"/>
          </a:xfrm>
        </p:spPr>
        <p:txBody>
          <a:bodyPr rtlCol="0"/>
          <a:lstStyle/>
          <a:p>
            <a:pPr rtl="0"/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Результаты обучения БГ в рамках школьной программы: </a:t>
            </a:r>
            <a:r>
              <a:rPr lang="ru-RU" sz="1800" b="1" dirty="0" smtClean="0">
                <a:solidFill>
                  <a:schemeClr val="tx1"/>
                </a:solidFill>
              </a:rPr>
              <a:t>ценности </a:t>
            </a:r>
            <a:r>
              <a:rPr lang="ru-RU" sz="1800" b="1" dirty="0">
                <a:solidFill>
                  <a:schemeClr val="tx1"/>
                </a:solidFill>
              </a:rPr>
              <a:t>и взгляды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297" y="1147011"/>
            <a:ext cx="8887325" cy="5332167"/>
          </a:xfrm>
        </p:spPr>
        <p:txBody>
          <a:bodyPr rtlCol="0"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Обрести чувство </a:t>
            </a:r>
            <a:r>
              <a:rPr lang="ru-RU" sz="1500" b="1" dirty="0">
                <a:solidFill>
                  <a:schemeClr val="tx1"/>
                </a:solidFill>
              </a:rPr>
              <a:t>доверия и уверенности, чтобы участвовать в принятии решений</a:t>
            </a:r>
            <a:r>
              <a:rPr lang="ru-RU" sz="1500" dirty="0">
                <a:solidFill>
                  <a:schemeClr val="tx1"/>
                </a:solidFill>
              </a:rPr>
              <a:t> и играть активную роль в качестве </a:t>
            </a:r>
            <a:r>
              <a:rPr lang="ru-RU" sz="1500" b="1" dirty="0" smtClean="0">
                <a:solidFill>
                  <a:schemeClr val="tx1"/>
                </a:solidFill>
              </a:rPr>
              <a:t>сознательных </a:t>
            </a:r>
            <a:r>
              <a:rPr lang="ru-RU" sz="1500" b="1" dirty="0">
                <a:solidFill>
                  <a:schemeClr val="tx1"/>
                </a:solidFill>
              </a:rPr>
              <a:t>граждан</a:t>
            </a:r>
            <a:r>
              <a:rPr lang="ru-RU" sz="1500" dirty="0">
                <a:solidFill>
                  <a:schemeClr val="tx1"/>
                </a:solidFill>
              </a:rPr>
              <a:t> в общественной жизни (Великобритания)</a:t>
            </a:r>
          </a:p>
          <a:p>
            <a:pPr lvl="0" rtl="0"/>
            <a:endParaRPr lang="en-US" sz="1200" dirty="0" smtClean="0">
              <a:solidFill>
                <a:schemeClr val="tx1"/>
              </a:solidFill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1"/>
                </a:solidFill>
              </a:rPr>
              <a:t>Занимать активную позицию в отношении экономических явлений.  </a:t>
            </a:r>
            <a:r>
              <a:rPr lang="ru-RU" sz="1500" dirty="0">
                <a:solidFill>
                  <a:schemeClr val="tx1"/>
                </a:solidFill>
              </a:rPr>
              <a:t>(Люксембург)</a:t>
            </a:r>
          </a:p>
          <a:p>
            <a:pPr lvl="0" rtl="0"/>
            <a:endParaRPr lang="en-US" sz="1200" dirty="0" smtClean="0">
              <a:solidFill>
                <a:schemeClr val="tx1"/>
              </a:solidFill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Участвовать </a:t>
            </a:r>
            <a:r>
              <a:rPr lang="ru-RU" sz="1500" dirty="0">
                <a:solidFill>
                  <a:schemeClr val="tx1"/>
                </a:solidFill>
              </a:rPr>
              <a:t>в качестве </a:t>
            </a:r>
            <a:r>
              <a:rPr lang="ru-RU" sz="1500" b="1" dirty="0">
                <a:solidFill>
                  <a:schemeClr val="tx1"/>
                </a:solidFill>
              </a:rPr>
              <a:t>информированных лиц в ходе обсуждения экономических вопросов</a:t>
            </a:r>
            <a:r>
              <a:rPr lang="ru-RU" sz="1500" dirty="0">
                <a:solidFill>
                  <a:schemeClr val="tx1"/>
                </a:solidFill>
              </a:rPr>
              <a:t> и принятия решений (Гонконг)</a:t>
            </a:r>
          </a:p>
          <a:p>
            <a:pPr lvl="0" rtl="0"/>
            <a:endParaRPr lang="en-US" sz="1200" dirty="0" smtClean="0">
              <a:solidFill>
                <a:schemeClr val="tx1"/>
              </a:solidFill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1"/>
                </a:solidFill>
              </a:rPr>
              <a:t>Закрепить понимание </a:t>
            </a:r>
            <a:r>
              <a:rPr lang="ru-RU" sz="1500" b="1" dirty="0">
                <a:solidFill>
                  <a:schemeClr val="tx1"/>
                </a:solidFill>
              </a:rPr>
              <a:t>и </a:t>
            </a:r>
            <a:r>
              <a:rPr lang="ru-RU" sz="1500" b="1" dirty="0" smtClean="0">
                <a:solidFill>
                  <a:schemeClr val="tx1"/>
                </a:solidFill>
              </a:rPr>
              <a:t>справедливое суждение </a:t>
            </a:r>
            <a:r>
              <a:rPr lang="ru-RU" sz="1500" dirty="0">
                <a:solidFill>
                  <a:schemeClr val="tx1"/>
                </a:solidFill>
              </a:rPr>
              <a:t>по вопросам, касающимся политики, экономики и международных отношений (Япония)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1"/>
                </a:solidFill>
              </a:rPr>
              <a:t>Понимать точки зрения целого </a:t>
            </a:r>
            <a:r>
              <a:rPr lang="ru-RU" sz="1500" b="1" dirty="0">
                <a:solidFill>
                  <a:schemeClr val="tx1"/>
                </a:solidFill>
              </a:rPr>
              <a:t>ряда различных заинтересованных сторон</a:t>
            </a:r>
            <a:r>
              <a:rPr lang="ru-RU" sz="1500" dirty="0">
                <a:solidFill>
                  <a:schemeClr val="tx1"/>
                </a:solidFill>
              </a:rPr>
              <a:t> по отношению к экономической деятельности (Индия)</a:t>
            </a:r>
          </a:p>
          <a:p>
            <a:pPr lvl="0" rtl="0"/>
            <a:endParaRPr lang="en-US" sz="1200" dirty="0" smtClean="0">
              <a:solidFill>
                <a:schemeClr val="tx1"/>
              </a:solidFill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Успешно применять теоретические знания </a:t>
            </a:r>
            <a:r>
              <a:rPr lang="ru-RU" sz="1500" dirty="0">
                <a:solidFill>
                  <a:schemeClr val="tx1"/>
                </a:solidFill>
              </a:rPr>
              <a:t>в современной экономической ситуации,</a:t>
            </a:r>
            <a:r>
              <a:rPr lang="ru-RU" sz="1500" b="1" dirty="0">
                <a:solidFill>
                  <a:schemeClr val="tx1"/>
                </a:solidFill>
              </a:rPr>
              <a:t> не поддаваясь поверхностным суждениям,</a:t>
            </a:r>
            <a:r>
              <a:rPr lang="ru-RU" sz="1500" dirty="0">
                <a:solidFill>
                  <a:schemeClr val="tx1"/>
                </a:solidFill>
              </a:rPr>
              <a:t> а имея возможность анализировать ситуацию правильно (Чешская Республика)</a:t>
            </a:r>
          </a:p>
          <a:p>
            <a:pPr lvl="0" rtl="0"/>
            <a:endParaRPr lang="en-US" sz="1500" dirty="0"/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4E6E30-3F7E-4FC1-B052-AE6F57A52862}" type="slidenum">
              <a:rPr lang="en-US" smtClean="0"/>
              <a:pPr rtl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G Slide">
  <a:themeElements>
    <a:clrScheme name="Benutzerdefiniert 53">
      <a:dk1>
        <a:sysClr val="windowText" lastClr="000000"/>
      </a:dk1>
      <a:lt1>
        <a:sysClr val="window" lastClr="FFFFFF"/>
      </a:lt1>
      <a:dk2>
        <a:srgbClr val="002345"/>
      </a:dk2>
      <a:lt2>
        <a:srgbClr val="FFFFFF"/>
      </a:lt2>
      <a:accent1>
        <a:srgbClr val="002345"/>
      </a:accent1>
      <a:accent2>
        <a:srgbClr val="00ADE4"/>
      </a:accent2>
      <a:accent3>
        <a:srgbClr val="FF6600"/>
      </a:accent3>
      <a:accent4>
        <a:srgbClr val="31859C"/>
      </a:accent4>
      <a:accent5>
        <a:srgbClr val="660066"/>
      </a:accent5>
      <a:accent6>
        <a:srgbClr val="BEDA0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3210</TotalTime>
  <Words>2050</Words>
  <Application>Microsoft Office PowerPoint</Application>
  <PresentationFormat>On-screen Show (4:3)</PresentationFormat>
  <Paragraphs>296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WBG Slide</vt:lpstr>
      <vt:lpstr> Обзор международной практики по вопросам бюджетной грамотности: основные выводы и извлеченные уроки </vt:lpstr>
      <vt:lpstr>План</vt:lpstr>
      <vt:lpstr>Определение, методика и область применения</vt:lpstr>
      <vt:lpstr>Инициативы по развитию БГ на базе школы: зачем они?  </vt:lpstr>
      <vt:lpstr>Инициативы по БГ на базе школы: зачем они? (продолжение) </vt:lpstr>
      <vt:lpstr>Инициативы по БГ на базе школы: каким образом? </vt:lpstr>
      <vt:lpstr> Результаты обучения БГ в рамках школьной программы: знание </vt:lpstr>
      <vt:lpstr> Результаты обучения БГ в рамках школьной программы: компетенции </vt:lpstr>
      <vt:lpstr> Результаты обучения БГ в рамках школьной программы: ценности и взгляды</vt:lpstr>
      <vt:lpstr>БГ: Предметы </vt:lpstr>
      <vt:lpstr>  БГ: Темы и вопросы</vt:lpstr>
      <vt:lpstr>БГ: Педагогические подходы и мероприятия </vt:lpstr>
      <vt:lpstr>Методы оценки БГ</vt:lpstr>
      <vt:lpstr>  БГ: внеклассные инициативы</vt:lpstr>
      <vt:lpstr>  Извлеченные уроки</vt:lpstr>
      <vt:lpstr>Полезные ресурсы</vt:lpstr>
    </vt:vector>
  </TitlesOfParts>
  <Company>Rivia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*</dc:creator>
  <dc:description>Translated by TechInput LLC</dc:description>
  <cp:lastModifiedBy>Ksenia Galantsova</cp:lastModifiedBy>
  <cp:revision>560</cp:revision>
  <cp:lastPrinted>2015-09-11T15:09:37Z</cp:lastPrinted>
  <dcterms:created xsi:type="dcterms:W3CDTF">2012-11-07T14:44:50Z</dcterms:created>
  <dcterms:modified xsi:type="dcterms:W3CDTF">2015-09-15T11:26:13Z</dcterms:modified>
</cp:coreProperties>
</file>