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50" r:id="rId2"/>
  </p:sldMasterIdLst>
  <p:notesMasterIdLst>
    <p:notesMasterId r:id="rId21"/>
  </p:notesMasterIdLst>
  <p:handoutMasterIdLst>
    <p:handoutMasterId r:id="rId22"/>
  </p:handoutMasterIdLst>
  <p:sldIdLst>
    <p:sldId id="329" r:id="rId3"/>
    <p:sldId id="341" r:id="rId4"/>
    <p:sldId id="343" r:id="rId5"/>
    <p:sldId id="331" r:id="rId6"/>
    <p:sldId id="345" r:id="rId7"/>
    <p:sldId id="346" r:id="rId8"/>
    <p:sldId id="352" r:id="rId9"/>
    <p:sldId id="353" r:id="rId10"/>
    <p:sldId id="355" r:id="rId11"/>
    <p:sldId id="354" r:id="rId12"/>
    <p:sldId id="356" r:id="rId13"/>
    <p:sldId id="358" r:id="rId14"/>
    <p:sldId id="357" r:id="rId15"/>
    <p:sldId id="360" r:id="rId16"/>
    <p:sldId id="359" r:id="rId17"/>
    <p:sldId id="351" r:id="rId18"/>
    <p:sldId id="348" r:id="rId19"/>
    <p:sldId id="349" r:id="rId20"/>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4400" kern="1200">
        <a:solidFill>
          <a:schemeClr val="tx2"/>
        </a:solidFill>
        <a:effectLst>
          <a:outerShdw blurRad="38100" dist="38100" dir="2700000" algn="tl">
            <a:srgbClr val="000000">
              <a:alpha val="43137"/>
            </a:srgbClr>
          </a:outerShdw>
        </a:effectLst>
        <a:latin typeface="Arial" pitchFamily="34" charset="0"/>
        <a:ea typeface="+mn-ea"/>
        <a:cs typeface="+mn-cs"/>
      </a:defRPr>
    </a:lvl1pPr>
    <a:lvl2pPr marL="457200" algn="ctr" rtl="0" eaLnBrk="0" fontAlgn="base" hangingPunct="0">
      <a:spcBef>
        <a:spcPct val="0"/>
      </a:spcBef>
      <a:spcAft>
        <a:spcPct val="0"/>
      </a:spcAft>
      <a:defRPr sz="4400" kern="1200">
        <a:solidFill>
          <a:schemeClr val="tx2"/>
        </a:solidFill>
        <a:effectLst>
          <a:outerShdw blurRad="38100" dist="38100" dir="2700000" algn="tl">
            <a:srgbClr val="000000">
              <a:alpha val="43137"/>
            </a:srgbClr>
          </a:outerShdw>
        </a:effectLst>
        <a:latin typeface="Arial" pitchFamily="34" charset="0"/>
        <a:ea typeface="+mn-ea"/>
        <a:cs typeface="+mn-cs"/>
      </a:defRPr>
    </a:lvl2pPr>
    <a:lvl3pPr marL="914400" algn="ctr" rtl="0" eaLnBrk="0" fontAlgn="base" hangingPunct="0">
      <a:spcBef>
        <a:spcPct val="0"/>
      </a:spcBef>
      <a:spcAft>
        <a:spcPct val="0"/>
      </a:spcAft>
      <a:defRPr sz="4400" kern="1200">
        <a:solidFill>
          <a:schemeClr val="tx2"/>
        </a:solidFill>
        <a:effectLst>
          <a:outerShdw blurRad="38100" dist="38100" dir="2700000" algn="tl">
            <a:srgbClr val="000000">
              <a:alpha val="43137"/>
            </a:srgbClr>
          </a:outerShdw>
        </a:effectLst>
        <a:latin typeface="Arial" pitchFamily="34" charset="0"/>
        <a:ea typeface="+mn-ea"/>
        <a:cs typeface="+mn-cs"/>
      </a:defRPr>
    </a:lvl3pPr>
    <a:lvl4pPr marL="1371600" algn="ctr" rtl="0" eaLnBrk="0" fontAlgn="base" hangingPunct="0">
      <a:spcBef>
        <a:spcPct val="0"/>
      </a:spcBef>
      <a:spcAft>
        <a:spcPct val="0"/>
      </a:spcAft>
      <a:defRPr sz="4400" kern="1200">
        <a:solidFill>
          <a:schemeClr val="tx2"/>
        </a:solidFill>
        <a:effectLst>
          <a:outerShdw blurRad="38100" dist="38100" dir="2700000" algn="tl">
            <a:srgbClr val="000000">
              <a:alpha val="43137"/>
            </a:srgbClr>
          </a:outerShdw>
        </a:effectLst>
        <a:latin typeface="Arial" pitchFamily="34" charset="0"/>
        <a:ea typeface="+mn-ea"/>
        <a:cs typeface="+mn-cs"/>
      </a:defRPr>
    </a:lvl4pPr>
    <a:lvl5pPr marL="1828800" algn="ctr" rtl="0" eaLnBrk="0" fontAlgn="base" hangingPunct="0">
      <a:spcBef>
        <a:spcPct val="0"/>
      </a:spcBef>
      <a:spcAft>
        <a:spcPct val="0"/>
      </a:spcAft>
      <a:defRPr sz="4400" kern="1200">
        <a:solidFill>
          <a:schemeClr val="tx2"/>
        </a:solidFill>
        <a:effectLst>
          <a:outerShdw blurRad="38100" dist="38100" dir="2700000" algn="tl">
            <a:srgbClr val="000000">
              <a:alpha val="43137"/>
            </a:srgbClr>
          </a:outerShdw>
        </a:effectLst>
        <a:latin typeface="Arial" pitchFamily="34" charset="0"/>
        <a:ea typeface="+mn-ea"/>
        <a:cs typeface="+mn-cs"/>
      </a:defRPr>
    </a:lvl5pPr>
    <a:lvl6pPr marL="2286000" algn="l" defTabSz="914400" rtl="0" eaLnBrk="1" latinLnBrk="0" hangingPunct="1">
      <a:defRPr sz="4400" kern="1200">
        <a:solidFill>
          <a:schemeClr val="tx2"/>
        </a:solidFill>
        <a:effectLst>
          <a:outerShdw blurRad="38100" dist="38100" dir="2700000" algn="tl">
            <a:srgbClr val="000000">
              <a:alpha val="43137"/>
            </a:srgbClr>
          </a:outerShdw>
        </a:effectLst>
        <a:latin typeface="Arial" pitchFamily="34" charset="0"/>
        <a:ea typeface="+mn-ea"/>
        <a:cs typeface="+mn-cs"/>
      </a:defRPr>
    </a:lvl6pPr>
    <a:lvl7pPr marL="2743200" algn="l" defTabSz="914400" rtl="0" eaLnBrk="1" latinLnBrk="0" hangingPunct="1">
      <a:defRPr sz="4400" kern="1200">
        <a:solidFill>
          <a:schemeClr val="tx2"/>
        </a:solidFill>
        <a:effectLst>
          <a:outerShdw blurRad="38100" dist="38100" dir="2700000" algn="tl">
            <a:srgbClr val="000000">
              <a:alpha val="43137"/>
            </a:srgbClr>
          </a:outerShdw>
        </a:effectLst>
        <a:latin typeface="Arial" pitchFamily="34" charset="0"/>
        <a:ea typeface="+mn-ea"/>
        <a:cs typeface="+mn-cs"/>
      </a:defRPr>
    </a:lvl7pPr>
    <a:lvl8pPr marL="3200400" algn="l" defTabSz="914400" rtl="0" eaLnBrk="1" latinLnBrk="0" hangingPunct="1">
      <a:defRPr sz="4400" kern="1200">
        <a:solidFill>
          <a:schemeClr val="tx2"/>
        </a:solidFill>
        <a:effectLst>
          <a:outerShdw blurRad="38100" dist="38100" dir="2700000" algn="tl">
            <a:srgbClr val="000000">
              <a:alpha val="43137"/>
            </a:srgbClr>
          </a:outerShdw>
        </a:effectLst>
        <a:latin typeface="Arial" pitchFamily="34" charset="0"/>
        <a:ea typeface="+mn-ea"/>
        <a:cs typeface="+mn-cs"/>
      </a:defRPr>
    </a:lvl8pPr>
    <a:lvl9pPr marL="3657600" algn="l" defTabSz="914400" rtl="0" eaLnBrk="1" latinLnBrk="0" hangingPunct="1">
      <a:defRPr sz="4400" kern="1200">
        <a:solidFill>
          <a:schemeClr val="tx2"/>
        </a:solidFill>
        <a:effectLst>
          <a:outerShdw blurRad="38100" dist="38100" dir="2700000" algn="tl">
            <a:srgbClr val="000000">
              <a:alpha val="43137"/>
            </a:srgbClr>
          </a:outerShdw>
        </a:effectLst>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2A26"/>
    <a:srgbClr val="FF9933"/>
    <a:srgbClr val="004C45"/>
    <a:srgbClr val="00988A"/>
    <a:srgbClr val="FFFF99"/>
    <a:srgbClr val="FFCC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643" autoAdjust="0"/>
  </p:normalViewPr>
  <p:slideViewPr>
    <p:cSldViewPr>
      <p:cViewPr varScale="1">
        <p:scale>
          <a:sx n="84" d="100"/>
          <a:sy n="84" d="100"/>
        </p:scale>
        <p:origin x="-140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91275" y="8758238"/>
            <a:ext cx="396875" cy="301625"/>
          </a:xfrm>
          <a:prstGeom prst="rect">
            <a:avLst/>
          </a:prstGeom>
          <a:noFill/>
          <a:ln w="12700">
            <a:noFill/>
            <a:miter lim="800000"/>
            <a:headEnd/>
            <a:tailEnd/>
          </a:ln>
          <a:effectLst/>
        </p:spPr>
        <p:txBody>
          <a:bodyPr wrap="none" lIns="90488" tIns="44450" rIns="90488" bIns="44450" anchor="ctr">
            <a:spAutoFit/>
          </a:bodyPr>
          <a:lstStyle/>
          <a:p>
            <a:pPr algn="r">
              <a:defRPr/>
            </a:pPr>
            <a:fld id="{DEFC6143-8B5B-4B2B-99F7-1465F0CBD875}" type="slidenum">
              <a:rPr lang="en-US" sz="1400" i="1">
                <a:solidFill>
                  <a:schemeClr val="tx1"/>
                </a:solidFill>
                <a:effectLst>
                  <a:outerShdw blurRad="38100" dist="38100" dir="2700000" algn="tl">
                    <a:srgbClr val="C0C0C0"/>
                  </a:outerShdw>
                </a:effectLst>
                <a:latin typeface="Arial" charset="0"/>
              </a:rPr>
              <a:pPr algn="r">
                <a:defRPr/>
              </a:pPr>
              <a:t>‹#›</a:t>
            </a:fld>
            <a:endParaRPr lang="en-US" sz="1400" i="1">
              <a:solidFill>
                <a:schemeClr val="tx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12313397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6575"/>
            <a:ext cx="5029200" cy="384968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Click to edit Master notes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67"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p:spPr>
      </p:sp>
      <p:sp>
        <p:nvSpPr>
          <p:cNvPr id="2052" name="Rectangle 4"/>
          <p:cNvSpPr>
            <a:spLocks noChangeArrowheads="1"/>
          </p:cNvSpPr>
          <p:nvPr/>
        </p:nvSpPr>
        <p:spPr bwMode="auto">
          <a:xfrm>
            <a:off x="6391275" y="8758238"/>
            <a:ext cx="396875" cy="301625"/>
          </a:xfrm>
          <a:prstGeom prst="rect">
            <a:avLst/>
          </a:prstGeom>
          <a:noFill/>
          <a:ln w="12700">
            <a:noFill/>
            <a:miter lim="800000"/>
            <a:headEnd/>
            <a:tailEnd/>
          </a:ln>
          <a:effectLst/>
        </p:spPr>
        <p:txBody>
          <a:bodyPr wrap="none" lIns="90488" tIns="44450" rIns="90488" bIns="44450" anchor="ctr">
            <a:spAutoFit/>
          </a:bodyPr>
          <a:lstStyle/>
          <a:p>
            <a:pPr algn="r">
              <a:defRPr/>
            </a:pPr>
            <a:fld id="{AEE6AD38-9B73-4032-AFA1-183589789E60}" type="slidenum">
              <a:rPr lang="en-US" sz="1400" i="1">
                <a:solidFill>
                  <a:schemeClr val="tx1"/>
                </a:solidFill>
                <a:effectLst>
                  <a:outerShdw blurRad="38100" dist="38100" dir="2700000" algn="tl">
                    <a:srgbClr val="C0C0C0"/>
                  </a:outerShdw>
                </a:effectLst>
                <a:latin typeface="Arial" charset="0"/>
              </a:rPr>
              <a:pPr algn="r">
                <a:defRPr/>
              </a:pPr>
              <a:t>‹#›</a:t>
            </a:fld>
            <a:endParaRPr lang="en-US" sz="1400" i="1">
              <a:solidFill>
                <a:schemeClr val="tx1"/>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85251634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4294967295"/>
          </p:nvPr>
        </p:nvSpPr>
        <p:spPr>
          <a:xfrm>
            <a:off x="3884613" y="8685213"/>
            <a:ext cx="2971800" cy="457200"/>
          </a:xfrm>
          <a:prstGeom prst="rect">
            <a:avLst/>
          </a:prstGeom>
        </p:spPr>
        <p:txBody>
          <a:bodyPr/>
          <a:lstStyle/>
          <a:p>
            <a:pPr defTabSz="922338">
              <a:defRPr/>
            </a:pPr>
            <a:fld id="{2D62C6B2-BEF3-4BFC-BAE8-62C2130688B5}" type="slidenum">
              <a:rPr lang="en-US">
                <a:latin typeface="Arial" charset="0"/>
              </a:rPr>
              <a:pPr defTabSz="922338">
                <a:defRPr/>
              </a:pPr>
              <a:t>1</a:t>
            </a:fld>
            <a:endParaRPr lang="en-US" dirty="0">
              <a:latin typeface="Arial" charset="0"/>
            </a:endParaRPr>
          </a:p>
        </p:txBody>
      </p:sp>
      <p:sp>
        <p:nvSpPr>
          <p:cNvPr id="12291" name="Rectangle 2"/>
          <p:cNvSpPr>
            <a:spLocks noGrp="1" noRot="1" noChangeAspect="1" noChangeArrowheads="1" noTextEdit="1"/>
          </p:cNvSpPr>
          <p:nvPr>
            <p:ph type="sldImg"/>
          </p:nvPr>
        </p:nvSpPr>
        <p:spPr>
          <a:xfrm>
            <a:off x="1150938" y="692150"/>
            <a:ext cx="4556125" cy="3416300"/>
          </a:xfrm>
          <a:ln/>
        </p:spPr>
      </p:sp>
      <p:sp>
        <p:nvSpPr>
          <p:cNvPr id="12292" name="Rectangle 3"/>
          <p:cNvSpPr>
            <a:spLocks noGrp="1" noChangeArrowheads="1"/>
          </p:cNvSpPr>
          <p:nvPr>
            <p:ph type="body" idx="1"/>
          </p:nvPr>
        </p:nvSpPr>
        <p:spPr>
          <a:noFill/>
          <a:ln w="9525"/>
        </p:spPr>
        <p:txBody>
          <a:bodyPr/>
          <a:lstStyle/>
          <a:p>
            <a:pPr eaLnBrk="1" hangingPunct="1"/>
            <a:endParaRPr lang="pt-PT"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7084E68-3B66-485E-841E-C235F180880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7084E68-3B66-485E-841E-C235F180880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7084E68-3B66-485E-841E-C235F180880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7084E68-3B66-485E-841E-C235F180880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7084E68-3B66-485E-841E-C235F180880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7084E68-3B66-485E-841E-C235F180880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6200" y="8686800"/>
            <a:ext cx="2970213" cy="455613"/>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D52B737-CDB9-489E-85EC-203FEECCF778}"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16</a:t>
            </a:fld>
            <a:endParaRPr lang="en-US" sz="1200" kern="0" dirty="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a:spLocks noGrp="1"/>
          </p:cNvSpPr>
          <p:nvPr>
            <p:ph type="body" sz="quarter" idx="1"/>
          </p:nvPr>
        </p:nvSpPr>
        <p:spPr>
          <a:noFill/>
          <a:ln w="9525"/>
        </p:spPr>
        <p:txBody>
          <a:bodyPr/>
          <a:lstStyle/>
          <a:p>
            <a:pPr eaLnBrk="1" hangingPunct="1"/>
            <a:endParaRPr lang="en-GB"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A4E10F4-F4EE-4712-96C1-7F1243337174}"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17</a:t>
            </a:fld>
            <a:endParaRPr lang="en-US" sz="1200" kern="0" dirty="0">
              <a:solidFill>
                <a:srgbClr val="000000"/>
              </a:solidFill>
              <a:latin typeface="Arial"/>
            </a:endParaRPr>
          </a:p>
        </p:txBody>
      </p:sp>
      <p:sp>
        <p:nvSpPr>
          <p:cNvPr id="21507" name="Rectangle 2"/>
          <p:cNvSpPr>
            <a:spLocks noGrp="1" noRot="1" noChangeAspect="1" noTextEdit="1"/>
          </p:cNvSpPr>
          <p:nvPr>
            <p:ph type="sldImg"/>
          </p:nvPr>
        </p:nvSpPr>
        <p:spPr>
          <a:xfrm>
            <a:off x="1150938" y="692150"/>
            <a:ext cx="4556125" cy="3416300"/>
          </a:xfrm>
          <a:ln/>
        </p:spPr>
      </p:sp>
      <p:sp>
        <p:nvSpPr>
          <p:cNvPr id="21508"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2CEB3F78-CC42-4B8D-A340-E36EB1D47B9A}"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2</a:t>
            </a:fld>
            <a:endParaRPr lang="en-US" sz="1200" kern="0" dirty="0">
              <a:solidFill>
                <a:srgbClr val="000000"/>
              </a:solidFill>
              <a:latin typeface="Arial"/>
            </a:endParaRPr>
          </a:p>
        </p:txBody>
      </p:sp>
      <p:sp>
        <p:nvSpPr>
          <p:cNvPr id="14339" name="Rectangle 2"/>
          <p:cNvSpPr>
            <a:spLocks noGrp="1" noRot="1" noChangeAspect="1" noTextEdit="1"/>
          </p:cNvSpPr>
          <p:nvPr>
            <p:ph type="sldImg"/>
          </p:nvPr>
        </p:nvSpPr>
        <p:spPr>
          <a:xfrm>
            <a:off x="1150938" y="692150"/>
            <a:ext cx="4556125" cy="3416300"/>
          </a:xfrm>
          <a:ln/>
        </p:spPr>
      </p:sp>
      <p:sp>
        <p:nvSpPr>
          <p:cNvPr id="1434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C4D9CF9A-5D83-41B5-99EC-1A0DB370607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3</a:t>
            </a:fld>
            <a:endParaRPr lang="en-US" sz="1200" kern="0" dirty="0">
              <a:solidFill>
                <a:srgbClr val="000000"/>
              </a:solidFill>
              <a:latin typeface="Arial"/>
            </a:endParaRPr>
          </a:p>
        </p:txBody>
      </p:sp>
      <p:sp>
        <p:nvSpPr>
          <p:cNvPr id="16387" name="Rectangle 2"/>
          <p:cNvSpPr>
            <a:spLocks noGrp="1" noRot="1" noChangeAspect="1" noTextEdit="1"/>
          </p:cNvSpPr>
          <p:nvPr>
            <p:ph type="sldImg"/>
          </p:nvPr>
        </p:nvSpPr>
        <p:spPr>
          <a:xfrm>
            <a:off x="1150938" y="692150"/>
            <a:ext cx="4556125" cy="3416300"/>
          </a:xfrm>
          <a:ln/>
        </p:spPr>
      </p:sp>
      <p:sp>
        <p:nvSpPr>
          <p:cNvPr id="16388"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6200" y="8686800"/>
            <a:ext cx="2970213" cy="455613"/>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E38D640E-32AB-4FEB-9E92-929611D8CF24}"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4</a:t>
            </a:fld>
            <a:endParaRPr lang="en-US" sz="1200" kern="0" dirty="0">
              <a:solidFill>
                <a:srgbClr val="000000"/>
              </a:solidFill>
              <a:latin typeface="Arial"/>
            </a:endParaRPr>
          </a:p>
        </p:txBody>
      </p:sp>
      <p:sp>
        <p:nvSpPr>
          <p:cNvPr id="17411" name="Rectangle 2"/>
          <p:cNvSpPr>
            <a:spLocks noGrp="1" noRot="1" noChangeAspect="1" noTextEdit="1"/>
          </p:cNvSpPr>
          <p:nvPr>
            <p:ph type="sldImg"/>
          </p:nvPr>
        </p:nvSpPr>
        <p:spPr>
          <a:xfrm>
            <a:off x="1150938" y="692150"/>
            <a:ext cx="4556125" cy="3416300"/>
          </a:xfrm>
          <a:ln/>
        </p:spPr>
      </p:sp>
      <p:sp>
        <p:nvSpPr>
          <p:cNvPr id="17412" name="Rectangle 3"/>
          <p:cNvSpPr>
            <a:spLocks noGrp="1"/>
          </p:cNvSpPr>
          <p:nvPr>
            <p:ph type="body" sz="quarter" idx="1"/>
          </p:nvPr>
        </p:nvSpPr>
        <p:spPr>
          <a:noFill/>
          <a:ln w="9525"/>
        </p:spPr>
        <p:txBody>
          <a:bodyPr/>
          <a:lstStyle/>
          <a:p>
            <a:pPr eaLnBrk="1" hangingPunct="1"/>
            <a:endParaRPr lang="en-GB"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TextEdit="1"/>
          </p:cNvSpPr>
          <p:nvPr>
            <p:ph type="sldImg"/>
          </p:nvPr>
        </p:nvSpPr>
        <p:spPr>
          <a:xfrm>
            <a:off x="1150938" y="692150"/>
            <a:ext cx="4556125" cy="3416300"/>
          </a:xfrm>
          <a:ln/>
        </p:spPr>
      </p:sp>
      <p:sp>
        <p:nvSpPr>
          <p:cNvPr id="18435" name="Rectangle 3"/>
          <p:cNvSpPr txBox="1">
            <a:spLocks noGrp="1"/>
          </p:cNvSpPr>
          <p:nvPr>
            <p:ph type="body" idx="1"/>
          </p:nvPr>
        </p:nvSpPr>
        <p:spPr bwMode="auto">
          <a:noFill/>
        </p:spPr>
        <p:txBody>
          <a:bodyPr numCol="1">
            <a:prstTxWarp prst="textNoShape">
              <a:avLst/>
            </a:prstTxWarp>
          </a:bodyPr>
          <a:lstStyle/>
          <a:p>
            <a:endParaRPr lang="en-GB"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7084E68-3B66-485E-841E-C235F180880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7084E68-3B66-485E-841E-C235F180880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7084E68-3B66-485E-841E-C235F180880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85453" y="8686288"/>
            <a:ext cx="2970946" cy="456249"/>
          </a:xfrm>
          <a:prstGeom prst="rect">
            <a:avLst/>
          </a:prstGeom>
          <a:noFill/>
          <a:ln>
            <a:noFill/>
          </a:ln>
          <a:effectLst>
            <a:outerShdw dist="28400" dir="1593903" algn="tl">
              <a:srgbClr val="808080"/>
            </a:outerShdw>
          </a:effectLst>
        </p:spPr>
        <p:txBody>
          <a:bodyPr lIns="91577" tIns="45793" rIns="91577" bIns="45793" anchor="b"/>
          <a:lstStyle/>
          <a:p>
            <a:pPr algn="r" defTabSz="915991" fontAlgn="auto">
              <a:spcBef>
                <a:spcPts val="0"/>
              </a:spcBef>
              <a:spcAft>
                <a:spcPts val="0"/>
              </a:spcAft>
              <a:defRPr sz="1800" b="0" i="0" u="none" strike="noStrike" kern="0" cap="none" spc="0" baseline="0">
                <a:solidFill>
                  <a:srgbClr val="000000"/>
                </a:solidFill>
                <a:uFillTx/>
              </a:defRPr>
            </a:pPr>
            <a:fld id="{87084E68-3B66-485E-841E-C235F1808807}" type="slidenum">
              <a:rPr lang="en-US" sz="1200" kern="0">
                <a:solidFill>
                  <a:srgbClr val="000000"/>
                </a:solidFill>
                <a:latin typeface="Arial"/>
              </a:rPr>
              <a:pPr algn="r" defTabSz="915991" fontAlgn="auto">
                <a:spcBef>
                  <a:spcPts val="0"/>
                </a:spcBef>
                <a:spcAft>
                  <a:spcPts val="0"/>
                </a:spcAft>
                <a:defRPr sz="1800" b="0" i="0" u="none" strike="noStrike" kern="0" cap="none" spc="0" baseline="0">
                  <a:solidFill>
                    <a:srgbClr val="000000"/>
                  </a:solidFill>
                  <a:uFillTx/>
                </a:defRPr>
              </a:pPr>
              <a:t>9</a:t>
            </a:fld>
            <a:endParaRPr lang="en-US" sz="1200" kern="0">
              <a:solidFill>
                <a:srgbClr val="000000"/>
              </a:solidFill>
              <a:latin typeface="Arial"/>
            </a:endParaRPr>
          </a:p>
        </p:txBody>
      </p:sp>
      <p:sp>
        <p:nvSpPr>
          <p:cNvPr id="19459" name="Rectangle 2"/>
          <p:cNvSpPr>
            <a:spLocks noGrp="1" noRot="1" noChangeAspect="1" noTextEdit="1"/>
          </p:cNvSpPr>
          <p:nvPr>
            <p:ph type="sldImg"/>
          </p:nvPr>
        </p:nvSpPr>
        <p:spPr>
          <a:xfrm>
            <a:off x="1150938" y="692150"/>
            <a:ext cx="4556125" cy="3416300"/>
          </a:xfrm>
          <a:ln/>
        </p:spPr>
      </p:sp>
      <p:sp>
        <p:nvSpPr>
          <p:cNvPr id="19460" name="Rectangle 3"/>
          <p:cNvSpPr txBox="1">
            <a:spLocks noGrp="1"/>
          </p:cNvSpPr>
          <p:nvPr>
            <p:ph type="body" sz="quarter" idx="1"/>
          </p:nvPr>
        </p:nvSpPr>
        <p:spPr bwMode="auto">
          <a:noFill/>
        </p:spPr>
        <p:txBody>
          <a:bodyPr numCol="1">
            <a:prstTxWarp prst="textNoShape">
              <a:avLst/>
            </a:prstTxWarp>
          </a:bodyPr>
          <a:lstStyle/>
          <a:p>
            <a:pPr eaLnBrk="1" hangingPunct="1"/>
            <a:endParaRPr lang="en-GB"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pt-PT"/>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50" y="304800"/>
            <a:ext cx="1619250" cy="5562600"/>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2286000" y="304800"/>
            <a:ext cx="47053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p:spPr>
        <p:txBody>
          <a:bodyPr/>
          <a:lstStyle/>
          <a:p>
            <a:r>
              <a:rPr lang="en-US" smtClean="0"/>
              <a:t>Click to edit Master title style</a:t>
            </a:r>
            <a:endParaRPr lang="pt-PT"/>
          </a:p>
        </p:txBody>
      </p:sp>
      <p:sp>
        <p:nvSpPr>
          <p:cNvPr id="3" name="Text Placeholder 2"/>
          <p:cNvSpPr>
            <a:spLocks noGrp="1"/>
          </p:cNvSpPr>
          <p:nvPr>
            <p:ph type="body" sz="half" idx="1"/>
          </p:nvPr>
        </p:nvSpPr>
        <p:spPr>
          <a:xfrm>
            <a:off x="2286000" y="1981200"/>
            <a:ext cx="31623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5600700" y="1981200"/>
            <a:ext cx="31623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286000" y="304800"/>
            <a:ext cx="6477000" cy="5562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pt-PT"/>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2286000" y="1981200"/>
            <a:ext cx="31623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5600700" y="1981200"/>
            <a:ext cx="31623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50" y="304800"/>
            <a:ext cx="1619250" cy="5562600"/>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2286000" y="304800"/>
            <a:ext cx="47053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2286000" y="1981200"/>
            <a:ext cx="31623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5600700" y="1981200"/>
            <a:ext cx="31623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oleObject" Target="../embeddings/oleObject2.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vmlDrawing" Target="../drawings/vmlDrawing2.vml"/><Relationship Id="rId18"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17" Type="http://schemas.openxmlformats.org/officeDocument/2006/relationships/oleObject" Target="../embeddings/oleObject4.bin"/><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oleObject" Target="../embeddings/oleObject3.bin"/><Relationship Id="rId10" Type="http://schemas.openxmlformats.org/officeDocument/2006/relationships/slideLayout" Target="../slideLayouts/slideLayout23.xml"/><Relationship Id="rId19" Type="http://schemas.openxmlformats.org/officeDocument/2006/relationships/image" Target="../media/image4.png"/><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9" name="Picture 24" descr="bilingualcolourlogo"/>
          <p:cNvPicPr>
            <a:picLocks noChangeAspect="1" noChangeArrowheads="1"/>
          </p:cNvPicPr>
          <p:nvPr/>
        </p:nvPicPr>
        <p:blipFill>
          <a:blip r:embed="rId16" cstate="print"/>
          <a:srcRect/>
          <a:stretch>
            <a:fillRect/>
          </a:stretch>
        </p:blipFill>
        <p:spPr bwMode="auto">
          <a:xfrm>
            <a:off x="0" y="6489700"/>
            <a:ext cx="1235075" cy="368300"/>
          </a:xfrm>
          <a:prstGeom prst="rect">
            <a:avLst/>
          </a:prstGeom>
          <a:noFill/>
          <a:ln w="9525">
            <a:noFill/>
            <a:miter lim="800000"/>
            <a:headEnd/>
            <a:tailEnd/>
          </a:ln>
        </p:spPr>
      </p:pic>
      <p:graphicFrame>
        <p:nvGraphicFramePr>
          <p:cNvPr id="1026" name="Object 39"/>
          <p:cNvGraphicFramePr>
            <a:graphicFrameLocks/>
          </p:cNvGraphicFramePr>
          <p:nvPr/>
        </p:nvGraphicFramePr>
        <p:xfrm>
          <a:off x="0" y="3810000"/>
          <a:ext cx="1227138" cy="1828800"/>
        </p:xfrm>
        <a:graphic>
          <a:graphicData uri="http://schemas.openxmlformats.org/presentationml/2006/ole">
            <mc:AlternateContent xmlns:mc="http://schemas.openxmlformats.org/markup-compatibility/2006">
              <mc:Choice xmlns:v="urn:schemas-microsoft-com:vml" Requires="v">
                <p:oleObj spid="_x0000_s1084" name="Bitmap Image" r:id="rId17" imgW="809738" imgH="1390844" progId="Paint.Picture">
                  <p:embed/>
                </p:oleObj>
              </mc:Choice>
              <mc:Fallback>
                <p:oleObj name="Bitmap Image" r:id="rId17" imgW="809738" imgH="1390844" progId="Paint.Picture">
                  <p:embed/>
                  <p:pic>
                    <p:nvPicPr>
                      <p:cNvPr id="0" name="Object 39"/>
                      <p:cNvPicPr preferRelativeResize="0">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3810000"/>
                        <a:ext cx="1227138" cy="1828800"/>
                      </a:xfrm>
                      <a:prstGeom prst="rect">
                        <a:avLst/>
                      </a:prstGeom>
                      <a:noFill/>
                      <a:ln>
                        <a:noFill/>
                      </a:ln>
                      <a:effectLst/>
                      <a:extLst>
                        <a:ext uri="{909E8E84-426E-40DD-AFC4-6F175D3DCCD1}">
                          <a14:hiddenFill xmlns:a14="http://schemas.microsoft.com/office/drawing/2010/main">
                            <a:solidFill>
                              <a:srgbClr val="00B7A5"/>
                            </a:solidFill>
                          </a14:hiddenFill>
                        </a:ext>
                        <a:ext uri="{91240B29-F687-4F45-9708-019B960494DF}">
                          <a14:hiddenLine xmlns:a14="http://schemas.microsoft.com/office/drawing/2010/main" w="12700">
                            <a:solidFill>
                              <a:srgbClr val="00B7A5"/>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oleObj>
              </mc:Fallback>
            </mc:AlternateContent>
          </a:graphicData>
        </a:graphic>
      </p:graphicFrame>
      <p:graphicFrame>
        <p:nvGraphicFramePr>
          <p:cNvPr id="1027" name="Object 38"/>
          <p:cNvGraphicFramePr>
            <a:graphicFrameLocks noChangeAspect="1"/>
          </p:cNvGraphicFramePr>
          <p:nvPr/>
        </p:nvGraphicFramePr>
        <p:xfrm>
          <a:off x="0" y="0"/>
          <a:ext cx="1223963" cy="3829050"/>
        </p:xfrm>
        <a:graphic>
          <a:graphicData uri="http://schemas.openxmlformats.org/presentationml/2006/ole">
            <mc:AlternateContent xmlns:mc="http://schemas.openxmlformats.org/markup-compatibility/2006">
              <mc:Choice xmlns:v="urn:schemas-microsoft-com:vml" Requires="v">
                <p:oleObj spid="_x0000_s1085" name="Bitmap Image" r:id="rId19" imgW="809738" imgH="2534004" progId="Paint.Picture">
                  <p:embed/>
                </p:oleObj>
              </mc:Choice>
              <mc:Fallback>
                <p:oleObj name="Bitmap Image" r:id="rId19" imgW="809738" imgH="2534004" progId="Paint.Picture">
                  <p:embed/>
                  <p:pic>
                    <p:nvPicPr>
                      <p:cNvPr id="0" name="Object 3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1223963" cy="3829050"/>
                      </a:xfrm>
                      <a:prstGeom prst="rect">
                        <a:avLst/>
                      </a:prstGeom>
                      <a:noFill/>
                      <a:ln>
                        <a:noFill/>
                      </a:ln>
                      <a:effectLst/>
                      <a:extLst>
                        <a:ext uri="{909E8E84-426E-40DD-AFC4-6F175D3DCCD1}">
                          <a14:hiddenFill xmlns:a14="http://schemas.microsoft.com/office/drawing/2010/main">
                            <a:solidFill>
                              <a:srgbClr val="00B7A5"/>
                            </a:solidFill>
                          </a14:hiddenFill>
                        </a:ext>
                        <a:ext uri="{91240B29-F687-4F45-9708-019B960494DF}">
                          <a14:hiddenLine xmlns:a14="http://schemas.microsoft.com/office/drawing/2010/main" w="12700">
                            <a:solidFill>
                              <a:srgbClr val="00B7A5"/>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oleObj>
              </mc:Fallback>
            </mc:AlternateContent>
          </a:graphicData>
        </a:graphic>
      </p:graphicFrame>
      <p:sp>
        <p:nvSpPr>
          <p:cNvPr id="1060" name="Text Box 36"/>
          <p:cNvSpPr txBox="1">
            <a:spLocks noChangeAspect="1" noChangeArrowheads="1"/>
          </p:cNvSpPr>
          <p:nvPr/>
        </p:nvSpPr>
        <p:spPr bwMode="auto">
          <a:xfrm>
            <a:off x="0" y="2286000"/>
            <a:ext cx="1219200" cy="2057400"/>
          </a:xfrm>
          <a:prstGeom prst="rect">
            <a:avLst/>
          </a:prstGeom>
          <a:noFill/>
          <a:ln w="12700">
            <a:noFill/>
            <a:miter lim="800000"/>
            <a:headEnd/>
            <a:tailEnd/>
          </a:ln>
          <a:effectLst/>
        </p:spPr>
        <p:txBody>
          <a:bodyPr/>
          <a:lstStyle/>
          <a:p>
            <a:pPr>
              <a:spcBef>
                <a:spcPct val="50000"/>
              </a:spcBef>
              <a:defRPr/>
            </a:pPr>
            <a:endParaRPr lang="pt-PT" sz="1400">
              <a:solidFill>
                <a:schemeClr val="bg2"/>
              </a:solidFill>
              <a:effectLst/>
              <a:latin typeface="Times" pitchFamily="18" charset="0"/>
            </a:endParaRPr>
          </a:p>
        </p:txBody>
      </p:sp>
      <p:sp>
        <p:nvSpPr>
          <p:cNvPr id="1038" name="Text Box 14"/>
          <p:cNvSpPr txBox="1">
            <a:spLocks noChangeArrowheads="1"/>
          </p:cNvSpPr>
          <p:nvPr/>
        </p:nvSpPr>
        <p:spPr bwMode="auto">
          <a:xfrm>
            <a:off x="8532813" y="6629400"/>
            <a:ext cx="628650" cy="228600"/>
          </a:xfrm>
          <a:prstGeom prst="rect">
            <a:avLst/>
          </a:prstGeom>
          <a:noFill/>
          <a:ln w="12700">
            <a:noFill/>
            <a:miter lim="800000"/>
            <a:headEnd/>
            <a:tailEnd/>
          </a:ln>
          <a:effectLst/>
        </p:spPr>
        <p:txBody>
          <a:bodyPr wrap="none">
            <a:spAutoFit/>
          </a:bodyPr>
          <a:lstStyle/>
          <a:p>
            <a:pPr algn="l">
              <a:defRPr/>
            </a:pPr>
            <a:r>
              <a:rPr lang="en-US" sz="900" b="1">
                <a:solidFill>
                  <a:srgbClr val="000000"/>
                </a:solidFill>
                <a:effectLst/>
                <a:latin typeface="Times New Roman" pitchFamily="18" charset="0"/>
              </a:rPr>
              <a:t>© OECD</a:t>
            </a:r>
          </a:p>
        </p:txBody>
      </p:sp>
      <p:sp>
        <p:nvSpPr>
          <p:cNvPr id="1039" name="Rectangle 15"/>
          <p:cNvSpPr>
            <a:spLocks noGrp="1" noChangeArrowheads="1"/>
          </p:cNvSpPr>
          <p:nvPr>
            <p:ph type="title"/>
          </p:nvPr>
        </p:nvSpPr>
        <p:spPr bwMode="auto">
          <a:xfrm>
            <a:off x="2286000" y="304800"/>
            <a:ext cx="6172200" cy="11430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3" name="Rectangle 16"/>
          <p:cNvSpPr>
            <a:spLocks noGrp="1" noChangeArrowheads="1"/>
          </p:cNvSpPr>
          <p:nvPr>
            <p:ph type="body" idx="1"/>
          </p:nvPr>
        </p:nvSpPr>
        <p:spPr bwMode="auto">
          <a:xfrm>
            <a:off x="2286000" y="1981200"/>
            <a:ext cx="6477000" cy="3886200"/>
          </a:xfrm>
          <a:prstGeom prst="rect">
            <a:avLst/>
          </a:prstGeom>
          <a:noFill/>
          <a:ln w="12700">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4" name="Picture 29"/>
          <p:cNvPicPr>
            <a:picLocks noChangeAspect="1" noChangeArrowheads="1"/>
          </p:cNvPicPr>
          <p:nvPr/>
        </p:nvPicPr>
        <p:blipFill>
          <a:blip r:embed="rId21" cstate="print"/>
          <a:srcRect/>
          <a:stretch>
            <a:fillRect/>
          </a:stretch>
        </p:blipFill>
        <p:spPr bwMode="auto">
          <a:xfrm>
            <a:off x="0" y="5589588"/>
            <a:ext cx="1219200" cy="863600"/>
          </a:xfrm>
          <a:prstGeom prst="rect">
            <a:avLst/>
          </a:prstGeom>
          <a:noFill/>
          <a:ln w="12700">
            <a:noFill/>
            <a:miter lim="800000"/>
            <a:headEnd/>
            <a:tailEnd/>
          </a:ln>
        </p:spPr>
      </p:pic>
      <p:sp>
        <p:nvSpPr>
          <p:cNvPr id="1068" name="Text Box 44"/>
          <p:cNvSpPr txBox="1">
            <a:spLocks noChangeAspect="1" noChangeArrowheads="1"/>
          </p:cNvSpPr>
          <p:nvPr/>
        </p:nvSpPr>
        <p:spPr bwMode="auto">
          <a:xfrm rot="10800000">
            <a:off x="0" y="1341438"/>
            <a:ext cx="1160463" cy="3886200"/>
          </a:xfrm>
          <a:prstGeom prst="rect">
            <a:avLst/>
          </a:prstGeom>
          <a:noFill/>
          <a:ln w="12700">
            <a:noFill/>
            <a:miter lim="800000"/>
            <a:headEnd/>
            <a:tailEnd/>
          </a:ln>
          <a:effectLst/>
        </p:spPr>
        <p:txBody>
          <a:bodyPr vert="eaVert" lIns="18000" rIns="18000" anchor="ctr"/>
          <a:lstStyle/>
          <a:p>
            <a:pPr>
              <a:lnSpc>
                <a:spcPct val="140000"/>
              </a:lnSpc>
              <a:spcBef>
                <a:spcPct val="50000"/>
              </a:spcBef>
              <a:defRPr/>
            </a:pPr>
            <a:r>
              <a:rPr lang="en-US" sz="1400">
                <a:solidFill>
                  <a:schemeClr val="bg2"/>
                </a:solidFill>
                <a:effectLst/>
                <a:latin typeface="Arial" charset="0"/>
              </a:rPr>
              <a:t>A joint  initiative of the OECD and the European Union, principally financed by the EU.</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ransition/>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0099CC"/>
        </a:buClr>
        <a:buSzPct val="75000"/>
        <a:buFont typeface="Monotype Sorts" pitchFamily="2" charset="2"/>
        <a:buChar char="l"/>
        <a:defRPr sz="3200">
          <a:solidFill>
            <a:srgbClr val="00988A"/>
          </a:solidFill>
          <a:latin typeface="+mn-lt"/>
          <a:ea typeface="+mn-ea"/>
          <a:cs typeface="+mn-cs"/>
        </a:defRPr>
      </a:lvl1pPr>
      <a:lvl2pPr marL="742950" indent="-285750" algn="l" rtl="0" eaLnBrk="0" fontAlgn="base" hangingPunct="0">
        <a:spcBef>
          <a:spcPct val="20000"/>
        </a:spcBef>
        <a:spcAft>
          <a:spcPct val="0"/>
        </a:spcAft>
        <a:buClr>
          <a:srgbClr val="0099CC"/>
        </a:buClr>
        <a:buSzPct val="100000"/>
        <a:buChar char="•"/>
        <a:defRPr sz="2800">
          <a:solidFill>
            <a:srgbClr val="00988A"/>
          </a:solidFill>
          <a:latin typeface="+mn-lt"/>
        </a:defRPr>
      </a:lvl2pPr>
      <a:lvl3pPr marL="1143000" indent="-228600" algn="l" rtl="0" eaLnBrk="0" fontAlgn="base" hangingPunct="0">
        <a:spcBef>
          <a:spcPct val="20000"/>
        </a:spcBef>
        <a:spcAft>
          <a:spcPct val="0"/>
        </a:spcAft>
        <a:buClr>
          <a:srgbClr val="0099CC"/>
        </a:buClr>
        <a:buSzPct val="100000"/>
        <a:buChar char="–"/>
        <a:defRPr sz="2400">
          <a:solidFill>
            <a:srgbClr val="00988A"/>
          </a:solidFill>
          <a:latin typeface="+mn-lt"/>
        </a:defRPr>
      </a:lvl3pPr>
      <a:lvl4pPr marL="1562100" indent="-228600" algn="l" rtl="0" eaLnBrk="0" fontAlgn="base" hangingPunct="0">
        <a:spcBef>
          <a:spcPct val="20000"/>
        </a:spcBef>
        <a:spcAft>
          <a:spcPct val="0"/>
        </a:spcAft>
        <a:buClr>
          <a:srgbClr val="0099CC"/>
        </a:buClr>
        <a:buSzPct val="100000"/>
        <a:buChar char="•"/>
        <a:defRPr sz="2000">
          <a:solidFill>
            <a:srgbClr val="00988A"/>
          </a:solidFill>
          <a:latin typeface="+mn-lt"/>
        </a:defRPr>
      </a:lvl4pPr>
      <a:lvl5pPr marL="1981200" indent="-228600" algn="l" rtl="0" eaLnBrk="0" fontAlgn="base" hangingPunct="0">
        <a:spcBef>
          <a:spcPct val="20000"/>
        </a:spcBef>
        <a:spcAft>
          <a:spcPct val="0"/>
        </a:spcAft>
        <a:buClr>
          <a:srgbClr val="0099CC"/>
        </a:buClr>
        <a:buSzPct val="100000"/>
        <a:buChar char="–"/>
        <a:defRPr sz="2000">
          <a:solidFill>
            <a:srgbClr val="00988A"/>
          </a:solidFill>
          <a:latin typeface="+mn-lt"/>
        </a:defRPr>
      </a:lvl5pPr>
      <a:lvl6pPr marL="2438400" indent="-228600" algn="l" rtl="0" eaLnBrk="0" fontAlgn="base" hangingPunct="0">
        <a:spcBef>
          <a:spcPct val="20000"/>
        </a:spcBef>
        <a:spcAft>
          <a:spcPct val="0"/>
        </a:spcAft>
        <a:buClr>
          <a:srgbClr val="0099CC"/>
        </a:buClr>
        <a:buSzPct val="100000"/>
        <a:buChar char="–"/>
        <a:defRPr sz="2000">
          <a:solidFill>
            <a:srgbClr val="00988A"/>
          </a:solidFill>
          <a:latin typeface="+mn-lt"/>
        </a:defRPr>
      </a:lvl6pPr>
      <a:lvl7pPr marL="2895600" indent="-228600" algn="l" rtl="0" eaLnBrk="0" fontAlgn="base" hangingPunct="0">
        <a:spcBef>
          <a:spcPct val="20000"/>
        </a:spcBef>
        <a:spcAft>
          <a:spcPct val="0"/>
        </a:spcAft>
        <a:buClr>
          <a:srgbClr val="0099CC"/>
        </a:buClr>
        <a:buSzPct val="100000"/>
        <a:buChar char="–"/>
        <a:defRPr sz="2000">
          <a:solidFill>
            <a:srgbClr val="00988A"/>
          </a:solidFill>
          <a:latin typeface="+mn-lt"/>
        </a:defRPr>
      </a:lvl7pPr>
      <a:lvl8pPr marL="3352800" indent="-228600" algn="l" rtl="0" eaLnBrk="0" fontAlgn="base" hangingPunct="0">
        <a:spcBef>
          <a:spcPct val="20000"/>
        </a:spcBef>
        <a:spcAft>
          <a:spcPct val="0"/>
        </a:spcAft>
        <a:buClr>
          <a:srgbClr val="0099CC"/>
        </a:buClr>
        <a:buSzPct val="100000"/>
        <a:buChar char="–"/>
        <a:defRPr sz="2000">
          <a:solidFill>
            <a:srgbClr val="00988A"/>
          </a:solidFill>
          <a:latin typeface="+mn-lt"/>
        </a:defRPr>
      </a:lvl8pPr>
      <a:lvl9pPr marL="3810000" indent="-228600" algn="l" rtl="0" eaLnBrk="0" fontAlgn="base" hangingPunct="0">
        <a:spcBef>
          <a:spcPct val="20000"/>
        </a:spcBef>
        <a:spcAft>
          <a:spcPct val="0"/>
        </a:spcAft>
        <a:buClr>
          <a:srgbClr val="0099CC"/>
        </a:buClr>
        <a:buSzPct val="100000"/>
        <a:buChar char="–"/>
        <a:defRPr sz="2000">
          <a:solidFill>
            <a:srgbClr val="00988A"/>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3" name="Picture 2" descr="bilingualcolourlogo"/>
          <p:cNvPicPr>
            <a:picLocks noChangeAspect="1" noChangeArrowheads="1"/>
          </p:cNvPicPr>
          <p:nvPr/>
        </p:nvPicPr>
        <p:blipFill>
          <a:blip r:embed="rId14" cstate="print"/>
          <a:srcRect/>
          <a:stretch>
            <a:fillRect/>
          </a:stretch>
        </p:blipFill>
        <p:spPr bwMode="auto">
          <a:xfrm>
            <a:off x="0" y="6489700"/>
            <a:ext cx="1235075" cy="368300"/>
          </a:xfrm>
          <a:prstGeom prst="rect">
            <a:avLst/>
          </a:prstGeom>
          <a:noFill/>
          <a:ln w="9525">
            <a:noFill/>
            <a:miter lim="800000"/>
            <a:headEnd/>
            <a:tailEnd/>
          </a:ln>
        </p:spPr>
      </p:pic>
      <p:graphicFrame>
        <p:nvGraphicFramePr>
          <p:cNvPr id="2050" name="Object 3"/>
          <p:cNvGraphicFramePr>
            <a:graphicFrameLocks/>
          </p:cNvGraphicFramePr>
          <p:nvPr/>
        </p:nvGraphicFramePr>
        <p:xfrm>
          <a:off x="0" y="3810000"/>
          <a:ext cx="1227138" cy="1828800"/>
        </p:xfrm>
        <a:graphic>
          <a:graphicData uri="http://schemas.openxmlformats.org/presentationml/2006/ole">
            <mc:AlternateContent xmlns:mc="http://schemas.openxmlformats.org/markup-compatibility/2006">
              <mc:Choice xmlns:v="urn:schemas-microsoft-com:vml" Requires="v">
                <p:oleObj spid="_x0000_s2108" name="Bitmap Image" r:id="rId15" imgW="809738" imgH="1390844" progId="Paint.Picture">
                  <p:embed/>
                </p:oleObj>
              </mc:Choice>
              <mc:Fallback>
                <p:oleObj name="Bitmap Image" r:id="rId15" imgW="809738" imgH="1390844" progId="Paint.Picture">
                  <p:embed/>
                  <p:pic>
                    <p:nvPicPr>
                      <p:cNvPr id="0" name="Object 3"/>
                      <p:cNvPicPr preferRelativeResize="0">
                        <a:picLocks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3810000"/>
                        <a:ext cx="1227138" cy="1828800"/>
                      </a:xfrm>
                      <a:prstGeom prst="rect">
                        <a:avLst/>
                      </a:prstGeom>
                      <a:noFill/>
                      <a:ln>
                        <a:noFill/>
                      </a:ln>
                      <a:effectLst/>
                      <a:extLst>
                        <a:ext uri="{909E8E84-426E-40DD-AFC4-6F175D3DCCD1}">
                          <a14:hiddenFill xmlns:a14="http://schemas.microsoft.com/office/drawing/2010/main">
                            <a:solidFill>
                              <a:srgbClr val="00B7A5"/>
                            </a:solidFill>
                          </a14:hiddenFill>
                        </a:ext>
                        <a:ext uri="{91240B29-F687-4F45-9708-019B960494DF}">
                          <a14:hiddenLine xmlns:a14="http://schemas.microsoft.com/office/drawing/2010/main" w="12700">
                            <a:solidFill>
                              <a:srgbClr val="00B7A5"/>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oleObj>
              </mc:Fallback>
            </mc:AlternateContent>
          </a:graphicData>
        </a:graphic>
      </p:graphicFrame>
      <p:graphicFrame>
        <p:nvGraphicFramePr>
          <p:cNvPr id="2051" name="Object 4"/>
          <p:cNvGraphicFramePr>
            <a:graphicFrameLocks noChangeAspect="1"/>
          </p:cNvGraphicFramePr>
          <p:nvPr/>
        </p:nvGraphicFramePr>
        <p:xfrm>
          <a:off x="0" y="0"/>
          <a:ext cx="1223963" cy="3829050"/>
        </p:xfrm>
        <a:graphic>
          <a:graphicData uri="http://schemas.openxmlformats.org/presentationml/2006/ole">
            <mc:AlternateContent xmlns:mc="http://schemas.openxmlformats.org/markup-compatibility/2006">
              <mc:Choice xmlns:v="urn:schemas-microsoft-com:vml" Requires="v">
                <p:oleObj spid="_x0000_s2109" name="Bitmap Image" r:id="rId17" imgW="809738" imgH="2534004" progId="Paint.Picture">
                  <p:embed/>
                </p:oleObj>
              </mc:Choice>
              <mc:Fallback>
                <p:oleObj name="Bitmap Image" r:id="rId17" imgW="809738" imgH="2534004" progId="Paint.Picture">
                  <p:embed/>
                  <p:pic>
                    <p:nvPicPr>
                      <p:cNvPr id="0" name="Object 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1223963" cy="3829050"/>
                      </a:xfrm>
                      <a:prstGeom prst="rect">
                        <a:avLst/>
                      </a:prstGeom>
                      <a:noFill/>
                      <a:ln>
                        <a:noFill/>
                      </a:ln>
                      <a:effectLst/>
                      <a:extLst>
                        <a:ext uri="{909E8E84-426E-40DD-AFC4-6F175D3DCCD1}">
                          <a14:hiddenFill xmlns:a14="http://schemas.microsoft.com/office/drawing/2010/main">
                            <a:solidFill>
                              <a:srgbClr val="00B7A5"/>
                            </a:solidFill>
                          </a14:hiddenFill>
                        </a:ext>
                        <a:ext uri="{91240B29-F687-4F45-9708-019B960494DF}">
                          <a14:hiddenLine xmlns:a14="http://schemas.microsoft.com/office/drawing/2010/main" w="12700">
                            <a:solidFill>
                              <a:srgbClr val="00B7A5"/>
                            </a:solidFill>
                            <a:miter lim="800000"/>
                            <a:headEnd/>
                            <a:tailEnd/>
                          </a14:hiddenLine>
                        </a:ext>
                        <a:ext uri="{AF507438-7753-43E0-B8FC-AC1667EBCBE1}">
                          <a14:hiddenEffects xmlns:a14="http://schemas.microsoft.com/office/drawing/2010/main">
                            <a:effectLst>
                              <a:outerShdw dist="35921" dir="2700000" algn="ctr" rotWithShape="0">
                                <a:srgbClr val="FFFFFF"/>
                              </a:outerShdw>
                            </a:effectLst>
                          </a14:hiddenEffects>
                        </a:ext>
                      </a:extLst>
                    </p:spPr>
                  </p:pic>
                </p:oleObj>
              </mc:Fallback>
            </mc:AlternateContent>
          </a:graphicData>
        </a:graphic>
      </p:graphicFrame>
      <p:sp>
        <p:nvSpPr>
          <p:cNvPr id="34821" name="Text Box 5"/>
          <p:cNvSpPr txBox="1">
            <a:spLocks noChangeAspect="1" noChangeArrowheads="1"/>
          </p:cNvSpPr>
          <p:nvPr/>
        </p:nvSpPr>
        <p:spPr bwMode="auto">
          <a:xfrm>
            <a:off x="0" y="2286000"/>
            <a:ext cx="1219200" cy="2057400"/>
          </a:xfrm>
          <a:prstGeom prst="rect">
            <a:avLst/>
          </a:prstGeom>
          <a:noFill/>
          <a:ln w="12700">
            <a:noFill/>
            <a:miter lim="800000"/>
            <a:headEnd/>
            <a:tailEnd/>
          </a:ln>
          <a:effectLst/>
        </p:spPr>
        <p:txBody>
          <a:bodyPr/>
          <a:lstStyle/>
          <a:p>
            <a:pPr>
              <a:spcBef>
                <a:spcPct val="50000"/>
              </a:spcBef>
              <a:defRPr/>
            </a:pPr>
            <a:endParaRPr lang="pt-PT" sz="1400">
              <a:solidFill>
                <a:schemeClr val="bg2"/>
              </a:solidFill>
              <a:effectLst/>
              <a:latin typeface="Times" pitchFamily="18" charset="0"/>
            </a:endParaRPr>
          </a:p>
        </p:txBody>
      </p:sp>
      <p:sp>
        <p:nvSpPr>
          <p:cNvPr id="34822" name="Text Box 6"/>
          <p:cNvSpPr txBox="1">
            <a:spLocks noChangeArrowheads="1"/>
          </p:cNvSpPr>
          <p:nvPr/>
        </p:nvSpPr>
        <p:spPr bwMode="auto">
          <a:xfrm>
            <a:off x="8532813" y="6629400"/>
            <a:ext cx="628650" cy="228600"/>
          </a:xfrm>
          <a:prstGeom prst="rect">
            <a:avLst/>
          </a:prstGeom>
          <a:noFill/>
          <a:ln w="12700">
            <a:noFill/>
            <a:miter lim="800000"/>
            <a:headEnd/>
            <a:tailEnd/>
          </a:ln>
          <a:effectLst/>
        </p:spPr>
        <p:txBody>
          <a:bodyPr wrap="none">
            <a:spAutoFit/>
          </a:bodyPr>
          <a:lstStyle/>
          <a:p>
            <a:pPr algn="l">
              <a:defRPr/>
            </a:pPr>
            <a:r>
              <a:rPr lang="en-US" sz="900" b="1">
                <a:solidFill>
                  <a:srgbClr val="000000"/>
                </a:solidFill>
                <a:effectLst/>
                <a:latin typeface="Times New Roman" pitchFamily="18" charset="0"/>
              </a:rPr>
              <a:t>© OECD</a:t>
            </a:r>
          </a:p>
        </p:txBody>
      </p:sp>
      <p:sp>
        <p:nvSpPr>
          <p:cNvPr id="34823" name="Rectangle 7"/>
          <p:cNvSpPr>
            <a:spLocks noGrp="1" noChangeArrowheads="1"/>
          </p:cNvSpPr>
          <p:nvPr>
            <p:ph type="title"/>
          </p:nvPr>
        </p:nvSpPr>
        <p:spPr bwMode="auto">
          <a:xfrm>
            <a:off x="2286000" y="304800"/>
            <a:ext cx="6172200" cy="1143000"/>
          </a:xfrm>
          <a:prstGeom prst="rect">
            <a:avLst/>
          </a:prstGeom>
          <a:noFill/>
          <a:ln w="12700">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7" name="Rectangle 8"/>
          <p:cNvSpPr>
            <a:spLocks noGrp="1" noChangeArrowheads="1"/>
          </p:cNvSpPr>
          <p:nvPr>
            <p:ph type="body" idx="1"/>
          </p:nvPr>
        </p:nvSpPr>
        <p:spPr bwMode="auto">
          <a:xfrm>
            <a:off x="2286000" y="1981200"/>
            <a:ext cx="6477000" cy="3886200"/>
          </a:xfrm>
          <a:prstGeom prst="rect">
            <a:avLst/>
          </a:prstGeom>
          <a:noFill/>
          <a:ln w="12700">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2058" name="Picture 9"/>
          <p:cNvPicPr>
            <a:picLocks noChangeAspect="1" noChangeArrowheads="1"/>
          </p:cNvPicPr>
          <p:nvPr/>
        </p:nvPicPr>
        <p:blipFill>
          <a:blip r:embed="rId19" cstate="print"/>
          <a:srcRect/>
          <a:stretch>
            <a:fillRect/>
          </a:stretch>
        </p:blipFill>
        <p:spPr bwMode="auto">
          <a:xfrm>
            <a:off x="0" y="5589588"/>
            <a:ext cx="1219200" cy="863600"/>
          </a:xfrm>
          <a:prstGeom prst="rect">
            <a:avLst/>
          </a:prstGeom>
          <a:noFill/>
          <a:ln w="12700">
            <a:noFill/>
            <a:miter lim="800000"/>
            <a:headEnd/>
            <a:tailEnd/>
          </a:ln>
        </p:spPr>
      </p:pic>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0099CC"/>
        </a:buClr>
        <a:buSzPct val="75000"/>
        <a:buFont typeface="Monotype Sorts" pitchFamily="2" charset="2"/>
        <a:buChar char="l"/>
        <a:defRPr sz="3200">
          <a:solidFill>
            <a:srgbClr val="00988A"/>
          </a:solidFill>
          <a:latin typeface="+mn-lt"/>
          <a:ea typeface="+mn-ea"/>
          <a:cs typeface="+mn-cs"/>
        </a:defRPr>
      </a:lvl1pPr>
      <a:lvl2pPr marL="742950" indent="-285750" algn="l" rtl="0" eaLnBrk="0" fontAlgn="base" hangingPunct="0">
        <a:spcBef>
          <a:spcPct val="20000"/>
        </a:spcBef>
        <a:spcAft>
          <a:spcPct val="0"/>
        </a:spcAft>
        <a:buClr>
          <a:srgbClr val="0099CC"/>
        </a:buClr>
        <a:buSzPct val="100000"/>
        <a:buChar char="•"/>
        <a:defRPr sz="2800">
          <a:solidFill>
            <a:srgbClr val="00988A"/>
          </a:solidFill>
          <a:latin typeface="+mn-lt"/>
        </a:defRPr>
      </a:lvl2pPr>
      <a:lvl3pPr marL="1143000" indent="-228600" algn="l" rtl="0" eaLnBrk="0" fontAlgn="base" hangingPunct="0">
        <a:spcBef>
          <a:spcPct val="20000"/>
        </a:spcBef>
        <a:spcAft>
          <a:spcPct val="0"/>
        </a:spcAft>
        <a:buClr>
          <a:srgbClr val="0099CC"/>
        </a:buClr>
        <a:buSzPct val="100000"/>
        <a:buChar char="–"/>
        <a:defRPr sz="2400">
          <a:solidFill>
            <a:srgbClr val="00988A"/>
          </a:solidFill>
          <a:latin typeface="+mn-lt"/>
        </a:defRPr>
      </a:lvl3pPr>
      <a:lvl4pPr marL="1562100" indent="-228600" algn="l" rtl="0" eaLnBrk="0" fontAlgn="base" hangingPunct="0">
        <a:spcBef>
          <a:spcPct val="20000"/>
        </a:spcBef>
        <a:spcAft>
          <a:spcPct val="0"/>
        </a:spcAft>
        <a:buClr>
          <a:srgbClr val="0099CC"/>
        </a:buClr>
        <a:buSzPct val="100000"/>
        <a:buChar char="•"/>
        <a:defRPr sz="2000">
          <a:solidFill>
            <a:srgbClr val="00988A"/>
          </a:solidFill>
          <a:latin typeface="+mn-lt"/>
        </a:defRPr>
      </a:lvl4pPr>
      <a:lvl5pPr marL="1981200" indent="-228600" algn="l" rtl="0" eaLnBrk="0" fontAlgn="base" hangingPunct="0">
        <a:spcBef>
          <a:spcPct val="20000"/>
        </a:spcBef>
        <a:spcAft>
          <a:spcPct val="0"/>
        </a:spcAft>
        <a:buClr>
          <a:srgbClr val="0099CC"/>
        </a:buClr>
        <a:buSzPct val="100000"/>
        <a:buChar char="–"/>
        <a:defRPr sz="2000">
          <a:solidFill>
            <a:srgbClr val="00988A"/>
          </a:solidFill>
          <a:latin typeface="+mn-lt"/>
        </a:defRPr>
      </a:lvl5pPr>
      <a:lvl6pPr marL="2438400" indent="-228600" algn="l" rtl="0" fontAlgn="base">
        <a:spcBef>
          <a:spcPct val="20000"/>
        </a:spcBef>
        <a:spcAft>
          <a:spcPct val="0"/>
        </a:spcAft>
        <a:buClr>
          <a:srgbClr val="0099CC"/>
        </a:buClr>
        <a:buSzPct val="100000"/>
        <a:buChar char="–"/>
        <a:defRPr sz="2000">
          <a:solidFill>
            <a:srgbClr val="00988A"/>
          </a:solidFill>
          <a:latin typeface="+mn-lt"/>
        </a:defRPr>
      </a:lvl6pPr>
      <a:lvl7pPr marL="2895600" indent="-228600" algn="l" rtl="0" fontAlgn="base">
        <a:spcBef>
          <a:spcPct val="20000"/>
        </a:spcBef>
        <a:spcAft>
          <a:spcPct val="0"/>
        </a:spcAft>
        <a:buClr>
          <a:srgbClr val="0099CC"/>
        </a:buClr>
        <a:buSzPct val="100000"/>
        <a:buChar char="–"/>
        <a:defRPr sz="2000">
          <a:solidFill>
            <a:srgbClr val="00988A"/>
          </a:solidFill>
          <a:latin typeface="+mn-lt"/>
        </a:defRPr>
      </a:lvl7pPr>
      <a:lvl8pPr marL="3352800" indent="-228600" algn="l" rtl="0" fontAlgn="base">
        <a:spcBef>
          <a:spcPct val="20000"/>
        </a:spcBef>
        <a:spcAft>
          <a:spcPct val="0"/>
        </a:spcAft>
        <a:buClr>
          <a:srgbClr val="0099CC"/>
        </a:buClr>
        <a:buSzPct val="100000"/>
        <a:buChar char="–"/>
        <a:defRPr sz="2000">
          <a:solidFill>
            <a:srgbClr val="00988A"/>
          </a:solidFill>
          <a:latin typeface="+mn-lt"/>
        </a:defRPr>
      </a:lvl8pPr>
      <a:lvl9pPr marL="3810000" indent="-228600" algn="l" rtl="0" fontAlgn="base">
        <a:spcBef>
          <a:spcPct val="20000"/>
        </a:spcBef>
        <a:spcAft>
          <a:spcPct val="0"/>
        </a:spcAft>
        <a:buClr>
          <a:srgbClr val="0099CC"/>
        </a:buClr>
        <a:buSzPct val="100000"/>
        <a:buChar char="–"/>
        <a:defRPr sz="2000">
          <a:solidFill>
            <a:srgbClr val="00988A"/>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187624" y="692696"/>
            <a:ext cx="7239000" cy="1643063"/>
          </a:xfrm>
        </p:spPr>
        <p:txBody>
          <a:bodyPr/>
          <a:lstStyle/>
          <a:p>
            <a:pPr eaLnBrk="1" hangingPunct="1">
              <a:lnSpc>
                <a:spcPct val="150000"/>
              </a:lnSpc>
              <a:spcBef>
                <a:spcPct val="30000"/>
              </a:spcBef>
              <a:defRPr/>
            </a:pPr>
            <a:r>
              <a:rPr lang="en-GB" sz="2400" dirty="0" smtClean="0">
                <a:latin typeface="Calibri" pitchFamily="34" charset="0"/>
                <a:cs typeface="+mn-cs"/>
              </a:rPr>
              <a:t/>
            </a:r>
            <a:br>
              <a:rPr lang="en-GB" sz="2400" dirty="0" smtClean="0">
                <a:latin typeface="Calibri" pitchFamily="34" charset="0"/>
                <a:cs typeface="+mn-cs"/>
              </a:rPr>
            </a:br>
            <a:r>
              <a:rPr lang="en-GB" sz="2400" dirty="0" smtClean="0">
                <a:latin typeface="Calibri" pitchFamily="34" charset="0"/>
                <a:cs typeface="+mn-cs"/>
              </a:rPr>
              <a:t/>
            </a:r>
            <a:br>
              <a:rPr lang="en-GB" sz="2400" dirty="0" smtClean="0">
                <a:latin typeface="Calibri" pitchFamily="34" charset="0"/>
                <a:cs typeface="+mn-cs"/>
              </a:rPr>
            </a:br>
            <a:r>
              <a:rPr lang="pt-PT" sz="4800" i="1" dirty="0" err="1" smtClean="0">
                <a:solidFill>
                  <a:srgbClr val="C00000"/>
                </a:solidFill>
                <a:effectLst/>
                <a:latin typeface="Calibri" pitchFamily="34" charset="0"/>
              </a:rPr>
              <a:t>Quality</a:t>
            </a:r>
            <a:r>
              <a:rPr lang="pt-PT" sz="4800" i="1" dirty="0" smtClean="0">
                <a:solidFill>
                  <a:srgbClr val="C00000"/>
                </a:solidFill>
                <a:effectLst/>
                <a:latin typeface="Calibri" pitchFamily="34" charset="0"/>
              </a:rPr>
              <a:t> </a:t>
            </a:r>
            <a:r>
              <a:rPr lang="pt-PT" sz="4800" i="1" dirty="0" err="1" smtClean="0">
                <a:solidFill>
                  <a:srgbClr val="C00000"/>
                </a:solidFill>
                <a:effectLst/>
                <a:latin typeface="Calibri" pitchFamily="34" charset="0"/>
              </a:rPr>
              <a:t>Assurance</a:t>
            </a:r>
            <a:r>
              <a:rPr lang="en-GB" sz="2400" dirty="0" smtClean="0">
                <a:latin typeface="Calibri" pitchFamily="34" charset="0"/>
                <a:cs typeface="+mn-cs"/>
              </a:rPr>
              <a:t/>
            </a:r>
            <a:br>
              <a:rPr lang="en-GB" sz="2400" dirty="0" smtClean="0">
                <a:latin typeface="Calibri" pitchFamily="34" charset="0"/>
                <a:cs typeface="+mn-cs"/>
              </a:rPr>
            </a:br>
            <a:endParaRPr lang="en-GB" sz="2000" dirty="0" smtClean="0">
              <a:latin typeface="Calibri" pitchFamily="34" charset="0"/>
              <a:cs typeface="+mn-cs"/>
            </a:endParaRPr>
          </a:p>
        </p:txBody>
      </p:sp>
      <p:sp>
        <p:nvSpPr>
          <p:cNvPr id="3075" name="Rectangle 3"/>
          <p:cNvSpPr>
            <a:spLocks noGrp="1" noChangeArrowheads="1"/>
          </p:cNvSpPr>
          <p:nvPr>
            <p:ph type="subTitle" idx="1"/>
          </p:nvPr>
        </p:nvSpPr>
        <p:spPr>
          <a:xfrm>
            <a:off x="1331640" y="3501008"/>
            <a:ext cx="7310437" cy="2643188"/>
          </a:xfrm>
        </p:spPr>
        <p:txBody>
          <a:bodyPr/>
          <a:lstStyle/>
          <a:p>
            <a:pPr eaLnBrk="1" hangingPunct="1">
              <a:spcBef>
                <a:spcPct val="0"/>
              </a:spcBef>
            </a:pPr>
            <a:r>
              <a:rPr lang="en-GB" sz="2400" dirty="0" smtClean="0">
                <a:solidFill>
                  <a:srgbClr val="C00000"/>
                </a:solidFill>
                <a:latin typeface="Calibri" pitchFamily="34" charset="0"/>
              </a:rPr>
              <a:t>José </a:t>
            </a:r>
            <a:r>
              <a:rPr lang="en-GB" sz="2400" dirty="0">
                <a:solidFill>
                  <a:srgbClr val="C00000"/>
                </a:solidFill>
                <a:latin typeface="Calibri" pitchFamily="34" charset="0"/>
              </a:rPr>
              <a:t>Viegas Ribeiro</a:t>
            </a:r>
          </a:p>
          <a:p>
            <a:pPr eaLnBrk="1" hangingPunct="1">
              <a:spcBef>
                <a:spcPct val="0"/>
              </a:spcBef>
            </a:pPr>
            <a:r>
              <a:rPr lang="en-GB" sz="2400" dirty="0">
                <a:solidFill>
                  <a:srgbClr val="C00000"/>
                </a:solidFill>
                <a:latin typeface="Calibri" pitchFamily="34" charset="0"/>
              </a:rPr>
              <a:t>IGF, Portugal</a:t>
            </a:r>
          </a:p>
          <a:p>
            <a:pPr eaLnBrk="1" hangingPunct="1">
              <a:spcBef>
                <a:spcPct val="0"/>
              </a:spcBef>
            </a:pPr>
            <a:r>
              <a:rPr lang="en-GB" sz="2400" dirty="0">
                <a:solidFill>
                  <a:srgbClr val="C00000"/>
                </a:solidFill>
                <a:latin typeface="Calibri" pitchFamily="34" charset="0"/>
              </a:rPr>
              <a:t>SIGMA</a:t>
            </a:r>
          </a:p>
          <a:p>
            <a:pPr eaLnBrk="1" hangingPunct="1">
              <a:spcBef>
                <a:spcPct val="0"/>
              </a:spcBef>
            </a:pPr>
            <a:endParaRPr lang="en-GB" sz="2400" dirty="0">
              <a:solidFill>
                <a:srgbClr val="C00000"/>
              </a:solidFill>
              <a:latin typeface="Calibri" pitchFamily="34" charset="0"/>
            </a:endParaRPr>
          </a:p>
          <a:p>
            <a:pPr eaLnBrk="1" hangingPunct="1">
              <a:spcBef>
                <a:spcPct val="0"/>
              </a:spcBef>
            </a:pPr>
            <a:endParaRPr lang="en-GB" sz="2600" dirty="0">
              <a:solidFill>
                <a:srgbClr val="C00000"/>
              </a:solidFill>
              <a:latin typeface="Calibri" pitchFamily="34" charset="0"/>
            </a:endParaRPr>
          </a:p>
          <a:p>
            <a:pPr eaLnBrk="1" hangingPunct="1">
              <a:spcBef>
                <a:spcPct val="0"/>
              </a:spcBef>
            </a:pPr>
            <a:r>
              <a:rPr lang="en-GB" sz="2200" dirty="0">
                <a:solidFill>
                  <a:srgbClr val="C00000"/>
                </a:solidFill>
                <a:latin typeface="Calibri" pitchFamily="34" charset="0"/>
              </a:rPr>
              <a:t>PEM PAL workshop </a:t>
            </a:r>
          </a:p>
          <a:p>
            <a:pPr eaLnBrk="1" hangingPunct="1">
              <a:spcBef>
                <a:spcPct val="0"/>
              </a:spcBef>
            </a:pPr>
            <a:r>
              <a:rPr lang="en-GB" sz="2200" dirty="0" err="1">
                <a:solidFill>
                  <a:srgbClr val="C00000"/>
                </a:solidFill>
                <a:latin typeface="Calibri" pitchFamily="34" charset="0"/>
                <a:cs typeface="Calibri" pitchFamily="34" charset="0"/>
              </a:rPr>
              <a:t>Lviv</a:t>
            </a:r>
            <a:r>
              <a:rPr lang="en-GB" sz="2200" dirty="0">
                <a:solidFill>
                  <a:srgbClr val="C00000"/>
                </a:solidFill>
                <a:latin typeface="Calibri" pitchFamily="34" charset="0"/>
                <a:cs typeface="Calibri" pitchFamily="34" charset="0"/>
              </a:rPr>
              <a:t>, </a:t>
            </a:r>
            <a:r>
              <a:rPr lang="en-GB" sz="2200" dirty="0" smtClean="0">
                <a:solidFill>
                  <a:srgbClr val="C00000"/>
                </a:solidFill>
                <a:latin typeface="Calibri" pitchFamily="34" charset="0"/>
                <a:cs typeface="Calibri" pitchFamily="34" charset="0"/>
              </a:rPr>
              <a:t>11/12 </a:t>
            </a:r>
            <a:r>
              <a:rPr lang="en-GB" sz="2200" dirty="0">
                <a:solidFill>
                  <a:srgbClr val="C00000"/>
                </a:solidFill>
                <a:latin typeface="Calibri" pitchFamily="34" charset="0"/>
                <a:cs typeface="Calibri" pitchFamily="34" charset="0"/>
              </a:rPr>
              <a:t>October 2012</a:t>
            </a:r>
            <a:endParaRPr lang="pt-PT" sz="2200" dirty="0">
              <a:solidFill>
                <a:srgbClr val="C00000"/>
              </a:solidFill>
              <a:latin typeface="Calibri" pitchFamily="34" charset="0"/>
              <a:cs typeface="Calibri"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331640" y="476672"/>
            <a:ext cx="7124328" cy="864095"/>
          </a:xfrm>
        </p:spPr>
        <p:txBody>
          <a:bodyPr/>
          <a:lstStyle/>
          <a:p>
            <a:pPr marL="342900" indent="-342900" algn="l" eaLnBrk="1" fontAlgn="auto" hangingPunct="1">
              <a:lnSpc>
                <a:spcPct val="80000"/>
              </a:lnSpc>
              <a:spcBef>
                <a:spcPts val="800"/>
              </a:spcBef>
              <a:spcAft>
                <a:spcPts val="0"/>
              </a:spcAft>
              <a:defRPr/>
            </a:pPr>
            <a:r>
              <a:rPr lang="en-GB" sz="2800" dirty="0">
                <a:solidFill>
                  <a:srgbClr val="C00000"/>
                </a:solidFill>
                <a:effectLst/>
                <a:latin typeface="Calibri" pitchFamily="34" charset="0"/>
                <a:cs typeface="Calibri" pitchFamily="34" charset="0"/>
              </a:rPr>
              <a:t>Quality Assurance Program in Portugal (IGF)</a:t>
            </a:r>
            <a:endParaRPr lang="en-GB" sz="2800" dirty="0" smtClean="0">
              <a:solidFill>
                <a:srgbClr val="C00000"/>
              </a:solidFill>
              <a:effectLst/>
              <a:latin typeface="Calibri" pitchFamily="34" charset="0"/>
              <a:cs typeface="Calibri" pitchFamily="34" charset="0"/>
            </a:endParaRPr>
          </a:p>
        </p:txBody>
      </p:sp>
      <p:sp>
        <p:nvSpPr>
          <p:cNvPr id="8196" name="Rectangle 3"/>
          <p:cNvSpPr txBox="1">
            <a:spLocks noGrp="1"/>
          </p:cNvSpPr>
          <p:nvPr>
            <p:ph idx="1"/>
          </p:nvPr>
        </p:nvSpPr>
        <p:spPr>
          <a:xfrm>
            <a:off x="1691680" y="1484784"/>
            <a:ext cx="7272808" cy="4896544"/>
          </a:xfrm>
        </p:spPr>
        <p:txBody>
          <a:bodyPr/>
          <a:lstStyle/>
          <a:p>
            <a:pPr marL="188913" indent="-188913" defTabSz="188913" eaLnBrk="1" hangingPunct="1">
              <a:spcBef>
                <a:spcPct val="0"/>
              </a:spcBef>
              <a:buFontTx/>
              <a:buNone/>
            </a:pPr>
            <a:r>
              <a:rPr lang="en-GB" sz="2000" dirty="0" smtClean="0">
                <a:solidFill>
                  <a:srgbClr val="002060"/>
                </a:solidFill>
                <a:latin typeface="Calibri" pitchFamily="34" charset="0"/>
              </a:rPr>
              <a:t>B- Internal Quality Assessment </a:t>
            </a:r>
          </a:p>
          <a:p>
            <a:pPr marL="188913" indent="-188913" defTabSz="188913" eaLnBrk="1" hangingPunct="1">
              <a:spcBef>
                <a:spcPct val="0"/>
              </a:spcBef>
              <a:buFontTx/>
              <a:buNone/>
            </a:pPr>
            <a:endParaRPr lang="en-GB" sz="2000" dirty="0" smtClean="0">
              <a:solidFill>
                <a:srgbClr val="002060"/>
              </a:solidFill>
              <a:latin typeface="Calibri" pitchFamily="34" charset="0"/>
            </a:endParaRPr>
          </a:p>
          <a:p>
            <a:pPr marL="188913" indent="-188913" defTabSz="188913" eaLnBrk="1" hangingPunct="1">
              <a:spcBef>
                <a:spcPct val="0"/>
              </a:spcBef>
              <a:buFontTx/>
              <a:buNone/>
            </a:pPr>
            <a:endParaRPr lang="en-GB" sz="2000" dirty="0" smtClean="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Examples of performance indicators (</a:t>
            </a:r>
            <a:r>
              <a:rPr lang="en-GB" sz="1800" dirty="0" err="1" smtClean="0">
                <a:solidFill>
                  <a:srgbClr val="002060"/>
                </a:solidFill>
                <a:latin typeface="Calibri" pitchFamily="34" charset="0"/>
              </a:rPr>
              <a:t>cont</a:t>
            </a:r>
            <a:r>
              <a:rPr lang="en-GB" sz="1800" dirty="0" smtClean="0">
                <a:solidFill>
                  <a:srgbClr val="002060"/>
                </a:solidFill>
                <a:latin typeface="Calibri" pitchFamily="34" charset="0"/>
              </a:rPr>
              <a:t>):</a:t>
            </a:r>
          </a:p>
          <a:p>
            <a:pPr defTabSz="188913" eaLnBrk="1" hangingPunct="1">
              <a:spcBef>
                <a:spcPct val="0"/>
              </a:spcBef>
            </a:pPr>
            <a:endParaRPr lang="en-GB" sz="1800" dirty="0">
              <a:solidFill>
                <a:srgbClr val="002060"/>
              </a:solidFill>
              <a:latin typeface="Calibri" pitchFamily="34" charset="0"/>
            </a:endParaRPr>
          </a:p>
          <a:p>
            <a:pPr lvl="1" defTabSz="188913" eaLnBrk="1" hangingPunct="1">
              <a:spcBef>
                <a:spcPct val="0"/>
              </a:spcBef>
            </a:pPr>
            <a:r>
              <a:rPr lang="en-US" sz="1600" dirty="0" smtClean="0">
                <a:solidFill>
                  <a:srgbClr val="002060"/>
                </a:solidFill>
                <a:latin typeface="Calibri" pitchFamily="34" charset="0"/>
                <a:cs typeface="Calibri" pitchFamily="34" charset="0"/>
              </a:rPr>
              <a:t>completion </a:t>
            </a:r>
            <a:r>
              <a:rPr lang="en-US" sz="1600" dirty="0">
                <a:solidFill>
                  <a:srgbClr val="002060"/>
                </a:solidFill>
                <a:latin typeface="Calibri" pitchFamily="34" charset="0"/>
                <a:cs typeface="Calibri" pitchFamily="34" charset="0"/>
              </a:rPr>
              <a:t>of audits by planned </a:t>
            </a:r>
            <a:r>
              <a:rPr lang="en-US" sz="1600" dirty="0" smtClean="0">
                <a:solidFill>
                  <a:srgbClr val="002060"/>
                </a:solidFill>
                <a:latin typeface="Calibri" pitchFamily="34" charset="0"/>
                <a:cs typeface="Calibri" pitchFamily="34" charset="0"/>
              </a:rPr>
              <a:t>dates</a:t>
            </a:r>
            <a:endParaRPr lang="en-US" sz="1600" dirty="0">
              <a:cs typeface="Calibri" pitchFamily="34" charset="0"/>
            </a:endParaRPr>
          </a:p>
          <a:p>
            <a:pPr lvl="1" defTabSz="188913" eaLnBrk="1" hangingPunct="1">
              <a:spcBef>
                <a:spcPct val="0"/>
              </a:spcBef>
            </a:pPr>
            <a:endParaRPr lang="en-US" sz="1600" dirty="0" smtClean="0">
              <a:cs typeface="Calibri" pitchFamily="34" charset="0"/>
            </a:endParaRPr>
          </a:p>
          <a:p>
            <a:pPr lvl="2" defTabSz="188913" eaLnBrk="1" hangingPunct="1">
              <a:spcBef>
                <a:spcPct val="0"/>
              </a:spcBef>
            </a:pPr>
            <a:r>
              <a:rPr lang="en-US" sz="1400" dirty="0" smtClean="0">
                <a:solidFill>
                  <a:srgbClr val="002060"/>
                </a:solidFill>
                <a:latin typeface="Calibri" pitchFamily="34" charset="0"/>
                <a:cs typeface="Calibri" pitchFamily="34" charset="0"/>
              </a:rPr>
              <a:t>At least 90% of draft audit reports </a:t>
            </a:r>
            <a:r>
              <a:rPr lang="en-US" sz="1400" dirty="0">
                <a:solidFill>
                  <a:srgbClr val="002060"/>
                </a:solidFill>
                <a:latin typeface="Calibri" pitchFamily="34" charset="0"/>
                <a:cs typeface="Calibri" pitchFamily="34" charset="0"/>
              </a:rPr>
              <a:t>issued by the target date</a:t>
            </a:r>
            <a:r>
              <a:rPr lang="en-US" sz="1200" dirty="0"/>
              <a:t>,</a:t>
            </a:r>
            <a:endParaRPr lang="en-GB" sz="1200" dirty="0">
              <a:solidFill>
                <a:srgbClr val="002060"/>
              </a:solidFill>
              <a:latin typeface="Calibri" pitchFamily="34" charset="0"/>
            </a:endParaRPr>
          </a:p>
          <a:p>
            <a:pPr lvl="1" defTabSz="188913" eaLnBrk="1" hangingPunct="1">
              <a:spcBef>
                <a:spcPct val="0"/>
              </a:spcBef>
            </a:pPr>
            <a:endParaRPr lang="en-GB" sz="1600" dirty="0" smtClean="0">
              <a:solidFill>
                <a:srgbClr val="002060"/>
              </a:solidFill>
              <a:latin typeface="Calibri" pitchFamily="34" charset="0"/>
            </a:endParaRPr>
          </a:p>
          <a:p>
            <a:pPr lvl="1" defTabSz="188913" eaLnBrk="1" hangingPunct="1">
              <a:spcBef>
                <a:spcPct val="0"/>
              </a:spcBef>
            </a:pPr>
            <a:endParaRPr lang="en-GB" sz="1600" dirty="0" smtClean="0">
              <a:solidFill>
                <a:srgbClr val="002060"/>
              </a:solidFill>
              <a:latin typeface="Calibri" pitchFamily="34" charset="0"/>
            </a:endParaRPr>
          </a:p>
          <a:p>
            <a:pPr lvl="1" defTabSz="188913" eaLnBrk="1" hangingPunct="1">
              <a:spcBef>
                <a:spcPct val="0"/>
              </a:spcBef>
            </a:pPr>
            <a:r>
              <a:rPr lang="en-GB" sz="1600" dirty="0" smtClean="0">
                <a:solidFill>
                  <a:srgbClr val="002060"/>
                </a:solidFill>
                <a:latin typeface="Calibri" pitchFamily="34" charset="0"/>
              </a:rPr>
              <a:t>Quality of audit reports  » </a:t>
            </a:r>
            <a:r>
              <a:rPr lang="en-GB" sz="1600" u="sng" dirty="0" smtClean="0">
                <a:solidFill>
                  <a:srgbClr val="002060"/>
                </a:solidFill>
                <a:latin typeface="Calibri" pitchFamily="34" charset="0"/>
              </a:rPr>
              <a:t>Add value to the management </a:t>
            </a:r>
            <a:r>
              <a:rPr lang="en-GB" sz="1600" dirty="0" smtClean="0">
                <a:solidFill>
                  <a:srgbClr val="002060"/>
                </a:solidFill>
                <a:latin typeface="Calibri" pitchFamily="34" charset="0"/>
              </a:rPr>
              <a:t>- meeting management and audited needs </a:t>
            </a:r>
            <a:r>
              <a:rPr lang="en-GB" sz="1600" i="1" dirty="0" smtClean="0">
                <a:solidFill>
                  <a:srgbClr val="002060"/>
                </a:solidFill>
                <a:latin typeface="Calibri" pitchFamily="34" charset="0"/>
              </a:rPr>
              <a:t>(customer oriented approach)</a:t>
            </a:r>
          </a:p>
          <a:p>
            <a:pPr lvl="1" defTabSz="188913" eaLnBrk="1" hangingPunct="1">
              <a:spcBef>
                <a:spcPct val="0"/>
              </a:spcBef>
            </a:pPr>
            <a:endParaRPr lang="en-GB" sz="1400" dirty="0">
              <a:solidFill>
                <a:srgbClr val="002060"/>
              </a:solidFill>
              <a:latin typeface="Calibri" pitchFamily="34" charset="0"/>
            </a:endParaRPr>
          </a:p>
          <a:p>
            <a:pPr lvl="2" defTabSz="188913" eaLnBrk="1" hangingPunct="1">
              <a:spcBef>
                <a:spcPct val="0"/>
              </a:spcBef>
            </a:pPr>
            <a:r>
              <a:rPr lang="en-GB" sz="1400" dirty="0" smtClean="0">
                <a:solidFill>
                  <a:srgbClr val="002060"/>
                </a:solidFill>
                <a:latin typeface="Calibri" pitchFamily="34" charset="0"/>
              </a:rPr>
              <a:t>Solutions/recommendations proposed (according to a scoring </a:t>
            </a:r>
            <a:r>
              <a:rPr lang="en-GB" sz="1400" dirty="0" smtClean="0">
                <a:solidFill>
                  <a:srgbClr val="002060"/>
                </a:solidFill>
                <a:latin typeface="Calibri" pitchFamily="34" charset="0"/>
              </a:rPr>
              <a:t>system – criteria below)</a:t>
            </a:r>
            <a:endParaRPr lang="en-GB" sz="1400" dirty="0" smtClean="0">
              <a:solidFill>
                <a:srgbClr val="002060"/>
              </a:solidFill>
              <a:latin typeface="Calibri" pitchFamily="34" charset="0"/>
            </a:endParaRPr>
          </a:p>
          <a:p>
            <a:pPr lvl="2" defTabSz="188913" eaLnBrk="1" hangingPunct="1">
              <a:spcBef>
                <a:spcPct val="0"/>
              </a:spcBef>
            </a:pPr>
            <a:endParaRPr lang="en-GB" sz="1400" dirty="0" smtClean="0">
              <a:solidFill>
                <a:srgbClr val="002060"/>
              </a:solidFill>
              <a:latin typeface="Calibri" pitchFamily="34" charset="0"/>
            </a:endParaRPr>
          </a:p>
          <a:p>
            <a:pPr lvl="2" defTabSz="188913" eaLnBrk="1" hangingPunct="1">
              <a:spcBef>
                <a:spcPct val="0"/>
              </a:spcBef>
            </a:pPr>
            <a:r>
              <a:rPr lang="en-GB" sz="1400" dirty="0">
                <a:solidFill>
                  <a:srgbClr val="002060"/>
                </a:solidFill>
                <a:latin typeface="Calibri" pitchFamily="34" charset="0"/>
              </a:rPr>
              <a:t>Importance/substance (materiality/major issues, not details), </a:t>
            </a:r>
          </a:p>
          <a:p>
            <a:pPr lvl="2" defTabSz="188913" eaLnBrk="1" hangingPunct="1">
              <a:spcBef>
                <a:spcPct val="0"/>
              </a:spcBef>
            </a:pPr>
            <a:r>
              <a:rPr lang="en-GB" sz="1400" dirty="0" smtClean="0">
                <a:solidFill>
                  <a:srgbClr val="002060"/>
                </a:solidFill>
                <a:latin typeface="Calibri" pitchFamily="34" charset="0"/>
              </a:rPr>
              <a:t>Timely, opportunity,</a:t>
            </a:r>
          </a:p>
          <a:p>
            <a:pPr lvl="2" defTabSz="188913" eaLnBrk="1" hangingPunct="1">
              <a:spcBef>
                <a:spcPct val="0"/>
              </a:spcBef>
            </a:pPr>
            <a:r>
              <a:rPr lang="en-GB" sz="1400" dirty="0" smtClean="0">
                <a:solidFill>
                  <a:srgbClr val="002060"/>
                </a:solidFill>
                <a:latin typeface="Calibri" pitchFamily="34" charset="0"/>
              </a:rPr>
              <a:t>Feasibility</a:t>
            </a:r>
          </a:p>
          <a:p>
            <a:pPr lvl="2" defTabSz="188913" eaLnBrk="1" hangingPunct="1">
              <a:spcBef>
                <a:spcPct val="0"/>
              </a:spcBef>
            </a:pPr>
            <a:r>
              <a:rPr lang="en-GB" sz="1400" dirty="0" smtClean="0">
                <a:solidFill>
                  <a:srgbClr val="002060"/>
                </a:solidFill>
                <a:latin typeface="Calibri" pitchFamily="34" charset="0"/>
              </a:rPr>
              <a:t>Value for money (quantified)</a:t>
            </a:r>
          </a:p>
          <a:p>
            <a:pPr lvl="2" defTabSz="188913" eaLnBrk="1" hangingPunct="1">
              <a:spcBef>
                <a:spcPct val="0"/>
              </a:spcBef>
            </a:pPr>
            <a:endParaRPr lang="en-GB" sz="1000" dirty="0" smtClean="0">
              <a:solidFill>
                <a:srgbClr val="002060"/>
              </a:solidFill>
              <a:latin typeface="Calibri" pitchFamily="34" charset="0"/>
            </a:endParaRPr>
          </a:p>
          <a:p>
            <a:pPr defTabSz="188913" eaLnBrk="1" hangingPunct="1">
              <a:spcBef>
                <a:spcPct val="0"/>
              </a:spcBef>
            </a:pPr>
            <a:endParaRPr lang="en-GB" sz="1800" dirty="0">
              <a:solidFill>
                <a:srgbClr val="002060"/>
              </a:solidFill>
              <a:latin typeface="Calibri" pitchFamily="34" charset="0"/>
            </a:endParaRPr>
          </a:p>
          <a:p>
            <a:pPr lvl="1" defTabSz="188913" eaLnBrk="1" hangingPunct="1">
              <a:spcBef>
                <a:spcPct val="0"/>
              </a:spcBef>
            </a:pPr>
            <a:endParaRPr lang="en-GB" sz="1400" dirty="0" smtClean="0">
              <a:solidFill>
                <a:srgbClr val="002060"/>
              </a:solidFill>
              <a:latin typeface="Calibri" pitchFamily="34" charset="0"/>
            </a:endParaRP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endParaRPr lang="en-GB" sz="2000" dirty="0" smtClean="0">
              <a:solidFill>
                <a:srgbClr val="002060"/>
              </a:solidFill>
              <a:latin typeface="Calibri" pitchFamily="34" charset="0"/>
            </a:endParaRPr>
          </a:p>
          <a:p>
            <a:pPr defTabSz="188913" eaLnBrk="1" hangingPunct="1">
              <a:spcBef>
                <a:spcPct val="0"/>
              </a:spcBef>
            </a:pPr>
            <a:endParaRPr lang="en-GB" sz="2000" dirty="0" smtClean="0">
              <a:solidFill>
                <a:srgbClr val="002060"/>
              </a:solidFill>
              <a:latin typeface="Calibri" pitchFamily="34" charset="0"/>
            </a:endParaRPr>
          </a:p>
          <a:p>
            <a:pPr marL="188913" indent="-188913" defTabSz="188913" eaLnBrk="1" hangingPunct="1">
              <a:spcBef>
                <a:spcPct val="0"/>
              </a:spcBef>
              <a:buFont typeface="Wingdings" pitchFamily="2" charset="2"/>
              <a:buChar char="§"/>
            </a:pPr>
            <a:endParaRPr lang="en-GB" sz="2400" dirty="0" smtClean="0">
              <a:solidFill>
                <a:srgbClr val="3A4CD2"/>
              </a:solidFill>
              <a:latin typeface="Arial Narrow" pitchFamily="34" charset="0"/>
            </a:endParaRPr>
          </a:p>
          <a:p>
            <a:pPr marL="588963" lvl="1" indent="-188913" defTabSz="188913" eaLnBrk="1" hangingPunct="1">
              <a:spcBef>
                <a:spcPct val="0"/>
              </a:spcBef>
              <a:buFontTx/>
              <a:buNone/>
            </a:pPr>
            <a:endParaRPr lang="en-GB" sz="2400" dirty="0" smtClean="0">
              <a:solidFill>
                <a:srgbClr val="3A4CD2"/>
              </a:solidFill>
              <a:latin typeface="Arial Narrow" pitchFamily="34" charset="0"/>
            </a:endParaRPr>
          </a:p>
          <a:p>
            <a:pPr marL="188913" indent="-188913" defTabSz="188913" eaLnBrk="1" hangingPunct="1">
              <a:spcBef>
                <a:spcPct val="0"/>
              </a:spcBef>
              <a:buFontTx/>
              <a:buNone/>
            </a:pPr>
            <a:endParaRPr lang="en-GB" sz="2400" dirty="0" smtClean="0">
              <a:solidFill>
                <a:srgbClr val="3A4CD2"/>
              </a:solidFill>
              <a:latin typeface="Arial Narrow"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a:solidFill>
                <a:srgbClr val="000099"/>
              </a:solidFill>
              <a:latin typeface="Arial"/>
            </a:endParaRPr>
          </a:p>
        </p:txBody>
      </p:sp>
    </p:spTree>
    <p:extLst>
      <p:ext uri="{BB962C8B-B14F-4D97-AF65-F5344CB8AC3E}">
        <p14:creationId xmlns:p14="http://schemas.microsoft.com/office/powerpoint/2010/main" val="411173666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331640" y="476672"/>
            <a:ext cx="7124328" cy="864095"/>
          </a:xfrm>
        </p:spPr>
        <p:txBody>
          <a:bodyPr/>
          <a:lstStyle/>
          <a:p>
            <a:pPr marL="342900" indent="-342900" algn="l" eaLnBrk="1" fontAlgn="auto" hangingPunct="1">
              <a:lnSpc>
                <a:spcPct val="80000"/>
              </a:lnSpc>
              <a:spcBef>
                <a:spcPts val="800"/>
              </a:spcBef>
              <a:spcAft>
                <a:spcPts val="0"/>
              </a:spcAft>
              <a:defRPr/>
            </a:pPr>
            <a:r>
              <a:rPr lang="en-GB" sz="2800" dirty="0">
                <a:solidFill>
                  <a:srgbClr val="C00000"/>
                </a:solidFill>
                <a:effectLst/>
                <a:latin typeface="Calibri" pitchFamily="34" charset="0"/>
                <a:cs typeface="Calibri" pitchFamily="34" charset="0"/>
              </a:rPr>
              <a:t>Quality Assurance Program in Portugal (IGF)</a:t>
            </a:r>
            <a:endParaRPr lang="en-GB" sz="2800" dirty="0" smtClean="0">
              <a:solidFill>
                <a:srgbClr val="C00000"/>
              </a:solidFill>
              <a:effectLst/>
              <a:latin typeface="Calibri" pitchFamily="34" charset="0"/>
              <a:cs typeface="Calibri" pitchFamily="34" charset="0"/>
            </a:endParaRPr>
          </a:p>
        </p:txBody>
      </p:sp>
      <p:sp>
        <p:nvSpPr>
          <p:cNvPr id="8196" name="Rectangle 3"/>
          <p:cNvSpPr txBox="1">
            <a:spLocks noGrp="1"/>
          </p:cNvSpPr>
          <p:nvPr>
            <p:ph idx="1"/>
          </p:nvPr>
        </p:nvSpPr>
        <p:spPr>
          <a:xfrm>
            <a:off x="1691680" y="1484784"/>
            <a:ext cx="7272808" cy="4896544"/>
          </a:xfrm>
        </p:spPr>
        <p:txBody>
          <a:bodyPr/>
          <a:lstStyle/>
          <a:p>
            <a:pPr marL="188913" indent="-188913" defTabSz="188913" eaLnBrk="1" hangingPunct="1">
              <a:spcBef>
                <a:spcPct val="0"/>
              </a:spcBef>
              <a:buFontTx/>
              <a:buNone/>
            </a:pPr>
            <a:r>
              <a:rPr lang="en-GB" sz="2000" dirty="0" smtClean="0">
                <a:solidFill>
                  <a:srgbClr val="002060"/>
                </a:solidFill>
                <a:latin typeface="Calibri" pitchFamily="34" charset="0"/>
              </a:rPr>
              <a:t>B- Internal Quality Assessment - procedure</a:t>
            </a:r>
          </a:p>
          <a:p>
            <a:pPr marL="188913" indent="-188913" defTabSz="188913" eaLnBrk="1" hangingPunct="1">
              <a:spcBef>
                <a:spcPct val="0"/>
              </a:spcBef>
              <a:buFontTx/>
              <a:buNone/>
            </a:pPr>
            <a:endParaRPr lang="en-GB" sz="20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All audit reports are assessed according to specific rating system (0 to 10 points)</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Assessment is carried out and signed by the Audit Directors (Audit Directors are also accountable to the Board, and are responsible for the work of the Team Leaders of several audit teams)</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All audit reports assessed with a final rate over 8 points are verified by a Quality Committee (mandatory)</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Audit reports rated below 8 points are also verified by </a:t>
            </a:r>
            <a:r>
              <a:rPr lang="en-GB" sz="1800" dirty="0">
                <a:solidFill>
                  <a:srgbClr val="002060"/>
                </a:solidFill>
                <a:latin typeface="Calibri" pitchFamily="34" charset="0"/>
              </a:rPr>
              <a:t>the Quality </a:t>
            </a:r>
            <a:r>
              <a:rPr lang="en-GB" sz="1800" dirty="0" smtClean="0">
                <a:solidFill>
                  <a:srgbClr val="002060"/>
                </a:solidFill>
                <a:latin typeface="Calibri" pitchFamily="34" charset="0"/>
              </a:rPr>
              <a:t>Committee on a random basis (at least 5% to 10% of these audits must be verified on an yearly basis)</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The results of this quality assessment activity are linked to the auditors annual performance assessment procedure</a:t>
            </a:r>
            <a:endParaRPr lang="en-GB" sz="1800" dirty="0">
              <a:solidFill>
                <a:srgbClr val="002060"/>
              </a:solidFill>
              <a:latin typeface="Calibri" pitchFamily="34" charset="0"/>
            </a:endParaRP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endParaRPr lang="en-GB" sz="1800" dirty="0">
              <a:solidFill>
                <a:srgbClr val="002060"/>
              </a:solidFill>
              <a:latin typeface="Calibri" pitchFamily="34" charset="0"/>
            </a:endParaRPr>
          </a:p>
          <a:p>
            <a:pPr lvl="1" defTabSz="188913" eaLnBrk="1" hangingPunct="1">
              <a:spcBef>
                <a:spcPct val="0"/>
              </a:spcBef>
            </a:pPr>
            <a:endParaRPr lang="en-GB" sz="1600" dirty="0" smtClean="0">
              <a:solidFill>
                <a:srgbClr val="002060"/>
              </a:solidFill>
              <a:latin typeface="Calibri" pitchFamily="34" charset="0"/>
            </a:endParaRPr>
          </a:p>
          <a:p>
            <a:pPr lvl="2" defTabSz="188913" eaLnBrk="1" hangingPunct="1">
              <a:spcBef>
                <a:spcPct val="0"/>
              </a:spcBef>
            </a:pPr>
            <a:endParaRPr lang="en-GB" sz="1000" dirty="0" smtClean="0">
              <a:solidFill>
                <a:srgbClr val="002060"/>
              </a:solidFill>
              <a:latin typeface="Calibri" pitchFamily="34" charset="0"/>
            </a:endParaRPr>
          </a:p>
          <a:p>
            <a:pPr defTabSz="188913" eaLnBrk="1" hangingPunct="1">
              <a:spcBef>
                <a:spcPct val="0"/>
              </a:spcBef>
            </a:pPr>
            <a:endParaRPr lang="en-GB" sz="1800" dirty="0">
              <a:solidFill>
                <a:srgbClr val="002060"/>
              </a:solidFill>
              <a:latin typeface="Calibri" pitchFamily="34" charset="0"/>
            </a:endParaRPr>
          </a:p>
          <a:p>
            <a:pPr lvl="1" defTabSz="188913" eaLnBrk="1" hangingPunct="1">
              <a:spcBef>
                <a:spcPct val="0"/>
              </a:spcBef>
            </a:pPr>
            <a:endParaRPr lang="en-GB" sz="1400" dirty="0" smtClean="0">
              <a:solidFill>
                <a:srgbClr val="002060"/>
              </a:solidFill>
              <a:latin typeface="Calibri" pitchFamily="34" charset="0"/>
            </a:endParaRP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endParaRPr lang="en-GB" sz="2000" dirty="0" smtClean="0">
              <a:solidFill>
                <a:srgbClr val="002060"/>
              </a:solidFill>
              <a:latin typeface="Calibri" pitchFamily="34" charset="0"/>
            </a:endParaRPr>
          </a:p>
          <a:p>
            <a:pPr defTabSz="188913" eaLnBrk="1" hangingPunct="1">
              <a:spcBef>
                <a:spcPct val="0"/>
              </a:spcBef>
            </a:pPr>
            <a:endParaRPr lang="en-GB" sz="2000" dirty="0" smtClean="0">
              <a:solidFill>
                <a:srgbClr val="002060"/>
              </a:solidFill>
              <a:latin typeface="Calibri" pitchFamily="34" charset="0"/>
            </a:endParaRPr>
          </a:p>
          <a:p>
            <a:pPr marL="188913" indent="-188913" defTabSz="188913" eaLnBrk="1" hangingPunct="1">
              <a:spcBef>
                <a:spcPct val="0"/>
              </a:spcBef>
              <a:buFont typeface="Wingdings" pitchFamily="2" charset="2"/>
              <a:buChar char="§"/>
            </a:pPr>
            <a:endParaRPr lang="en-GB" sz="2400" dirty="0" smtClean="0">
              <a:solidFill>
                <a:srgbClr val="3A4CD2"/>
              </a:solidFill>
              <a:latin typeface="Arial Narrow" pitchFamily="34" charset="0"/>
            </a:endParaRPr>
          </a:p>
          <a:p>
            <a:pPr marL="588963" lvl="1" indent="-188913" defTabSz="188913" eaLnBrk="1" hangingPunct="1">
              <a:spcBef>
                <a:spcPct val="0"/>
              </a:spcBef>
              <a:buFontTx/>
              <a:buNone/>
            </a:pPr>
            <a:endParaRPr lang="en-GB" sz="2400" dirty="0" smtClean="0">
              <a:solidFill>
                <a:srgbClr val="3A4CD2"/>
              </a:solidFill>
              <a:latin typeface="Arial Narrow" pitchFamily="34" charset="0"/>
            </a:endParaRPr>
          </a:p>
          <a:p>
            <a:pPr marL="188913" indent="-188913" defTabSz="188913" eaLnBrk="1" hangingPunct="1">
              <a:spcBef>
                <a:spcPct val="0"/>
              </a:spcBef>
              <a:buFontTx/>
              <a:buNone/>
            </a:pPr>
            <a:endParaRPr lang="en-GB" sz="2400" dirty="0" smtClean="0">
              <a:solidFill>
                <a:srgbClr val="3A4CD2"/>
              </a:solidFill>
              <a:latin typeface="Arial Narrow"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a:solidFill>
                <a:srgbClr val="000099"/>
              </a:solidFill>
              <a:latin typeface="Arial"/>
            </a:endParaRPr>
          </a:p>
        </p:txBody>
      </p:sp>
    </p:spTree>
    <p:extLst>
      <p:ext uri="{BB962C8B-B14F-4D97-AF65-F5344CB8AC3E}">
        <p14:creationId xmlns:p14="http://schemas.microsoft.com/office/powerpoint/2010/main" val="287871393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331640" y="476672"/>
            <a:ext cx="7124328" cy="864095"/>
          </a:xfrm>
        </p:spPr>
        <p:txBody>
          <a:bodyPr/>
          <a:lstStyle/>
          <a:p>
            <a:pPr marL="342900" indent="-342900" algn="l" eaLnBrk="1" fontAlgn="auto" hangingPunct="1">
              <a:lnSpc>
                <a:spcPct val="80000"/>
              </a:lnSpc>
              <a:spcBef>
                <a:spcPts val="800"/>
              </a:spcBef>
              <a:spcAft>
                <a:spcPts val="0"/>
              </a:spcAft>
              <a:defRPr/>
            </a:pPr>
            <a:r>
              <a:rPr lang="en-GB" sz="2800" dirty="0">
                <a:solidFill>
                  <a:srgbClr val="C00000"/>
                </a:solidFill>
                <a:effectLst/>
                <a:latin typeface="Calibri" pitchFamily="34" charset="0"/>
                <a:cs typeface="Calibri" pitchFamily="34" charset="0"/>
              </a:rPr>
              <a:t>Quality Assurance Program in Portugal (IGF)</a:t>
            </a:r>
            <a:endParaRPr lang="en-GB" sz="2800" dirty="0" smtClean="0">
              <a:solidFill>
                <a:srgbClr val="C00000"/>
              </a:solidFill>
              <a:effectLst/>
              <a:latin typeface="Calibri" pitchFamily="34" charset="0"/>
              <a:cs typeface="Calibri" pitchFamily="34" charset="0"/>
            </a:endParaRPr>
          </a:p>
        </p:txBody>
      </p:sp>
      <p:sp>
        <p:nvSpPr>
          <p:cNvPr id="8196" name="Rectangle 3"/>
          <p:cNvSpPr txBox="1">
            <a:spLocks noGrp="1"/>
          </p:cNvSpPr>
          <p:nvPr>
            <p:ph idx="1"/>
          </p:nvPr>
        </p:nvSpPr>
        <p:spPr>
          <a:xfrm>
            <a:off x="1403648" y="1484784"/>
            <a:ext cx="7560840" cy="4896544"/>
          </a:xfrm>
        </p:spPr>
        <p:txBody>
          <a:bodyPr/>
          <a:lstStyle/>
          <a:p>
            <a:pPr marL="188913" indent="-188913" defTabSz="188913" eaLnBrk="1" hangingPunct="1">
              <a:spcBef>
                <a:spcPct val="0"/>
              </a:spcBef>
              <a:buFontTx/>
              <a:buNone/>
            </a:pPr>
            <a:r>
              <a:rPr lang="en-GB" sz="2000" dirty="0" smtClean="0">
                <a:solidFill>
                  <a:srgbClr val="002060"/>
                </a:solidFill>
                <a:latin typeface="Calibri" pitchFamily="34" charset="0"/>
              </a:rPr>
              <a:t>B- Internal Quality Assessment – Quality Committee </a:t>
            </a:r>
            <a:r>
              <a:rPr lang="en-GB" sz="2000" i="1" dirty="0" smtClean="0">
                <a:solidFill>
                  <a:srgbClr val="002060"/>
                </a:solidFill>
                <a:latin typeface="Calibri" pitchFamily="34" charset="0"/>
              </a:rPr>
              <a:t>(peer committee)</a:t>
            </a:r>
          </a:p>
          <a:p>
            <a:pPr marL="188913" indent="-188913" defTabSz="188913" eaLnBrk="1" hangingPunct="1">
              <a:spcBef>
                <a:spcPct val="0"/>
              </a:spcBef>
              <a:buFontTx/>
              <a:buNone/>
            </a:pPr>
            <a:endParaRPr lang="en-GB" sz="2000" dirty="0">
              <a:solidFill>
                <a:srgbClr val="002060"/>
              </a:solidFill>
              <a:latin typeface="Calibri" pitchFamily="34" charset="0"/>
            </a:endParaRP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Quality Committee is responsible to assure a periodic review (assessment) of the audit work on an annual basis, and is composed by senior and experienced auditors (Audit Directors and Team Leaders)</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Quality Committee is composed by 6 members, 3 of them designated by the Chairman of the Board amongst the Audit Directors (one of these is the President of the QC)</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Other 3 members of </a:t>
            </a:r>
            <a:r>
              <a:rPr lang="en-GB" sz="1800" dirty="0">
                <a:solidFill>
                  <a:srgbClr val="002060"/>
                </a:solidFill>
                <a:latin typeface="Calibri" pitchFamily="34" charset="0"/>
              </a:rPr>
              <a:t>the Quality Committee </a:t>
            </a:r>
            <a:r>
              <a:rPr lang="en-GB" sz="1800" dirty="0" smtClean="0">
                <a:solidFill>
                  <a:srgbClr val="002060"/>
                </a:solidFill>
                <a:latin typeface="Calibri" pitchFamily="34" charset="0"/>
              </a:rPr>
              <a:t>are elected by all auditors amongst other Audit Directors and Team Leaders and need to have at least 20% of the votes</a:t>
            </a: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Each mandate of the Quality Commission lasts for 2 years</a:t>
            </a:r>
          </a:p>
          <a:p>
            <a:pPr defTabSz="188913" eaLnBrk="1" hangingPunct="1">
              <a:spcBef>
                <a:spcPct val="0"/>
              </a:spcBef>
            </a:pPr>
            <a:endParaRPr lang="en-GB" sz="1800" dirty="0">
              <a:solidFill>
                <a:srgbClr val="002060"/>
              </a:solidFill>
              <a:latin typeface="Calibri" pitchFamily="34" charset="0"/>
            </a:endParaRPr>
          </a:p>
          <a:p>
            <a:pPr lvl="1" defTabSz="188913" eaLnBrk="1" hangingPunct="1">
              <a:spcBef>
                <a:spcPct val="0"/>
              </a:spcBef>
            </a:pPr>
            <a:endParaRPr lang="en-GB" sz="1600" dirty="0" smtClean="0">
              <a:solidFill>
                <a:srgbClr val="002060"/>
              </a:solidFill>
              <a:latin typeface="Calibri" pitchFamily="34" charset="0"/>
            </a:endParaRPr>
          </a:p>
          <a:p>
            <a:pPr lvl="2" defTabSz="188913" eaLnBrk="1" hangingPunct="1">
              <a:spcBef>
                <a:spcPct val="0"/>
              </a:spcBef>
            </a:pPr>
            <a:endParaRPr lang="en-GB" sz="1000" dirty="0" smtClean="0">
              <a:solidFill>
                <a:srgbClr val="002060"/>
              </a:solidFill>
              <a:latin typeface="Calibri" pitchFamily="34" charset="0"/>
            </a:endParaRPr>
          </a:p>
          <a:p>
            <a:pPr defTabSz="188913" eaLnBrk="1" hangingPunct="1">
              <a:spcBef>
                <a:spcPct val="0"/>
              </a:spcBef>
            </a:pPr>
            <a:endParaRPr lang="en-GB" sz="1800" dirty="0">
              <a:solidFill>
                <a:srgbClr val="002060"/>
              </a:solidFill>
              <a:latin typeface="Calibri" pitchFamily="34" charset="0"/>
            </a:endParaRPr>
          </a:p>
          <a:p>
            <a:pPr lvl="1" defTabSz="188913" eaLnBrk="1" hangingPunct="1">
              <a:spcBef>
                <a:spcPct val="0"/>
              </a:spcBef>
            </a:pPr>
            <a:endParaRPr lang="en-GB" sz="1400" dirty="0" smtClean="0">
              <a:solidFill>
                <a:srgbClr val="002060"/>
              </a:solidFill>
              <a:latin typeface="Calibri" pitchFamily="34" charset="0"/>
            </a:endParaRP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endParaRPr lang="en-GB" sz="2000" dirty="0" smtClean="0">
              <a:solidFill>
                <a:srgbClr val="002060"/>
              </a:solidFill>
              <a:latin typeface="Calibri" pitchFamily="34" charset="0"/>
            </a:endParaRPr>
          </a:p>
          <a:p>
            <a:pPr defTabSz="188913" eaLnBrk="1" hangingPunct="1">
              <a:spcBef>
                <a:spcPct val="0"/>
              </a:spcBef>
            </a:pPr>
            <a:endParaRPr lang="en-GB" sz="2000" dirty="0" smtClean="0">
              <a:solidFill>
                <a:srgbClr val="002060"/>
              </a:solidFill>
              <a:latin typeface="Calibri" pitchFamily="34" charset="0"/>
            </a:endParaRPr>
          </a:p>
          <a:p>
            <a:pPr marL="188913" indent="-188913" defTabSz="188913" eaLnBrk="1" hangingPunct="1">
              <a:spcBef>
                <a:spcPct val="0"/>
              </a:spcBef>
              <a:buFont typeface="Wingdings" pitchFamily="2" charset="2"/>
              <a:buChar char="§"/>
            </a:pPr>
            <a:endParaRPr lang="en-GB" sz="2400" dirty="0" smtClean="0">
              <a:solidFill>
                <a:srgbClr val="3A4CD2"/>
              </a:solidFill>
              <a:latin typeface="Arial Narrow" pitchFamily="34" charset="0"/>
            </a:endParaRPr>
          </a:p>
          <a:p>
            <a:pPr marL="588963" lvl="1" indent="-188913" defTabSz="188913" eaLnBrk="1" hangingPunct="1">
              <a:spcBef>
                <a:spcPct val="0"/>
              </a:spcBef>
              <a:buFontTx/>
              <a:buNone/>
            </a:pPr>
            <a:endParaRPr lang="en-GB" sz="2400" dirty="0" smtClean="0">
              <a:solidFill>
                <a:srgbClr val="3A4CD2"/>
              </a:solidFill>
              <a:latin typeface="Arial Narrow" pitchFamily="34" charset="0"/>
            </a:endParaRPr>
          </a:p>
          <a:p>
            <a:pPr marL="188913" indent="-188913" defTabSz="188913" eaLnBrk="1" hangingPunct="1">
              <a:spcBef>
                <a:spcPct val="0"/>
              </a:spcBef>
              <a:buFontTx/>
              <a:buNone/>
            </a:pPr>
            <a:endParaRPr lang="en-GB" sz="2400" dirty="0" smtClean="0">
              <a:solidFill>
                <a:srgbClr val="3A4CD2"/>
              </a:solidFill>
              <a:latin typeface="Arial Narrow"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a:solidFill>
                <a:srgbClr val="000099"/>
              </a:solidFill>
              <a:latin typeface="Arial"/>
            </a:endParaRPr>
          </a:p>
        </p:txBody>
      </p:sp>
    </p:spTree>
    <p:extLst>
      <p:ext uri="{BB962C8B-B14F-4D97-AF65-F5344CB8AC3E}">
        <p14:creationId xmlns:p14="http://schemas.microsoft.com/office/powerpoint/2010/main" val="183261012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331640" y="476672"/>
            <a:ext cx="7124328" cy="864095"/>
          </a:xfrm>
        </p:spPr>
        <p:txBody>
          <a:bodyPr/>
          <a:lstStyle/>
          <a:p>
            <a:pPr marL="342900" indent="-342900" algn="l" eaLnBrk="1" fontAlgn="auto" hangingPunct="1">
              <a:lnSpc>
                <a:spcPct val="80000"/>
              </a:lnSpc>
              <a:spcBef>
                <a:spcPts val="800"/>
              </a:spcBef>
              <a:spcAft>
                <a:spcPts val="0"/>
              </a:spcAft>
              <a:defRPr/>
            </a:pPr>
            <a:r>
              <a:rPr lang="en-GB" sz="2800" dirty="0">
                <a:solidFill>
                  <a:srgbClr val="C00000"/>
                </a:solidFill>
                <a:effectLst/>
                <a:latin typeface="Calibri" pitchFamily="34" charset="0"/>
                <a:cs typeface="Calibri" pitchFamily="34" charset="0"/>
              </a:rPr>
              <a:t>Quality Assurance Program in Portugal (IGF)</a:t>
            </a:r>
            <a:endParaRPr lang="en-GB" sz="2800" dirty="0" smtClean="0">
              <a:solidFill>
                <a:srgbClr val="C00000"/>
              </a:solidFill>
              <a:effectLst/>
              <a:latin typeface="Calibri" pitchFamily="34" charset="0"/>
              <a:cs typeface="Calibri" pitchFamily="34" charset="0"/>
            </a:endParaRPr>
          </a:p>
        </p:txBody>
      </p:sp>
      <p:sp>
        <p:nvSpPr>
          <p:cNvPr id="8196" name="Rectangle 3"/>
          <p:cNvSpPr txBox="1">
            <a:spLocks noGrp="1"/>
          </p:cNvSpPr>
          <p:nvPr>
            <p:ph idx="1"/>
          </p:nvPr>
        </p:nvSpPr>
        <p:spPr>
          <a:xfrm>
            <a:off x="1403648" y="1484784"/>
            <a:ext cx="7560840" cy="4896544"/>
          </a:xfrm>
        </p:spPr>
        <p:txBody>
          <a:bodyPr/>
          <a:lstStyle/>
          <a:p>
            <a:pPr marL="188913" indent="-188913" defTabSz="188913" eaLnBrk="1" hangingPunct="1">
              <a:spcBef>
                <a:spcPct val="0"/>
              </a:spcBef>
              <a:buFontTx/>
              <a:buNone/>
            </a:pPr>
            <a:endParaRPr lang="en-GB" sz="2000" dirty="0" smtClean="0">
              <a:solidFill>
                <a:srgbClr val="002060"/>
              </a:solidFill>
              <a:latin typeface="Calibri" pitchFamily="34" charset="0"/>
            </a:endParaRPr>
          </a:p>
          <a:p>
            <a:pPr marL="188913" indent="-188913" defTabSz="188913" eaLnBrk="1" hangingPunct="1">
              <a:spcBef>
                <a:spcPct val="0"/>
              </a:spcBef>
              <a:buNone/>
            </a:pPr>
            <a:r>
              <a:rPr lang="en-GB" sz="2000" dirty="0" smtClean="0">
                <a:solidFill>
                  <a:srgbClr val="002060"/>
                </a:solidFill>
                <a:latin typeface="Calibri" pitchFamily="34" charset="0"/>
              </a:rPr>
              <a:t>B- Internal Quality Assessment – Quality Committee </a:t>
            </a:r>
            <a:r>
              <a:rPr lang="en-GB" sz="2000" i="1" dirty="0">
                <a:solidFill>
                  <a:srgbClr val="002060"/>
                </a:solidFill>
                <a:latin typeface="Calibri" pitchFamily="34" charset="0"/>
              </a:rPr>
              <a:t>(peer committee)</a:t>
            </a:r>
          </a:p>
          <a:p>
            <a:pPr marL="188913" indent="-188913" defTabSz="188913" eaLnBrk="1" hangingPunct="1">
              <a:spcBef>
                <a:spcPct val="0"/>
              </a:spcBef>
              <a:buFontTx/>
              <a:buNone/>
            </a:pPr>
            <a:endParaRPr lang="en-GB" sz="2000" dirty="0" smtClean="0">
              <a:solidFill>
                <a:srgbClr val="002060"/>
              </a:solidFill>
              <a:latin typeface="Calibri" pitchFamily="34" charset="0"/>
            </a:endParaRPr>
          </a:p>
          <a:p>
            <a:pPr marL="188913" indent="-188913" defTabSz="188913" eaLnBrk="1" hangingPunct="1">
              <a:spcBef>
                <a:spcPct val="0"/>
              </a:spcBef>
              <a:buFontTx/>
              <a:buNone/>
            </a:pPr>
            <a:endParaRPr lang="en-GB" sz="20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Quality Committee assesses the audit reports against the applicable international standards and internal guidance notes (detailing the strategic and operational objectives per auditor and the performance indicators and targets</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During the assessment, a hearing of the Audit Director and/or Team Leader takes place to clarify the QC questions and to justify the audit report assessment (score) </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If needed, when QC can not ratify the </a:t>
            </a:r>
            <a:r>
              <a:rPr lang="en-GB" sz="1800" dirty="0">
                <a:solidFill>
                  <a:srgbClr val="002060"/>
                </a:solidFill>
                <a:latin typeface="Calibri" pitchFamily="34" charset="0"/>
              </a:rPr>
              <a:t>audit report </a:t>
            </a:r>
            <a:r>
              <a:rPr lang="en-GB" sz="1800" dirty="0" smtClean="0">
                <a:solidFill>
                  <a:srgbClr val="002060"/>
                </a:solidFill>
                <a:latin typeface="Calibri" pitchFamily="34" charset="0"/>
              </a:rPr>
              <a:t>assessment, a light and focused written contradictory procedure can take place (however, not usual)</a:t>
            </a:r>
          </a:p>
          <a:p>
            <a:pPr defTabSz="188913" eaLnBrk="1" hangingPunct="1">
              <a:spcBef>
                <a:spcPct val="0"/>
              </a:spcBef>
            </a:pPr>
            <a:endParaRPr lang="en-GB" sz="1800" dirty="0">
              <a:solidFill>
                <a:srgbClr val="002060"/>
              </a:solidFill>
              <a:latin typeface="Calibri" pitchFamily="34" charset="0"/>
            </a:endParaRPr>
          </a:p>
          <a:p>
            <a:pPr marL="0" indent="0" defTabSz="188913" eaLnBrk="1" hangingPunct="1">
              <a:spcBef>
                <a:spcPct val="0"/>
              </a:spcBef>
              <a:buNone/>
            </a:pPr>
            <a:endParaRPr lang="en-GB" sz="2400" dirty="0" smtClean="0">
              <a:solidFill>
                <a:srgbClr val="3A4CD2"/>
              </a:solidFill>
              <a:latin typeface="Arial Narrow" pitchFamily="34" charset="0"/>
            </a:endParaRPr>
          </a:p>
          <a:p>
            <a:pPr marL="588963" lvl="1" indent="-188913" defTabSz="188913" eaLnBrk="1" hangingPunct="1">
              <a:spcBef>
                <a:spcPct val="0"/>
              </a:spcBef>
              <a:buFontTx/>
              <a:buNone/>
            </a:pPr>
            <a:endParaRPr lang="en-GB" sz="2400" dirty="0" smtClean="0">
              <a:solidFill>
                <a:srgbClr val="3A4CD2"/>
              </a:solidFill>
              <a:latin typeface="Arial Narrow" pitchFamily="34" charset="0"/>
            </a:endParaRPr>
          </a:p>
          <a:p>
            <a:pPr marL="188913" indent="-188913" defTabSz="188913" eaLnBrk="1" hangingPunct="1">
              <a:spcBef>
                <a:spcPct val="0"/>
              </a:spcBef>
              <a:buFontTx/>
              <a:buNone/>
            </a:pPr>
            <a:endParaRPr lang="en-GB" sz="2400" dirty="0" smtClean="0">
              <a:solidFill>
                <a:srgbClr val="3A4CD2"/>
              </a:solidFill>
              <a:latin typeface="Arial Narrow"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a:solidFill>
                <a:srgbClr val="000099"/>
              </a:solidFill>
              <a:latin typeface="Arial"/>
            </a:endParaRPr>
          </a:p>
        </p:txBody>
      </p:sp>
    </p:spTree>
    <p:extLst>
      <p:ext uri="{BB962C8B-B14F-4D97-AF65-F5344CB8AC3E}">
        <p14:creationId xmlns:p14="http://schemas.microsoft.com/office/powerpoint/2010/main" val="236814806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331640" y="476672"/>
            <a:ext cx="7124328" cy="864095"/>
          </a:xfrm>
        </p:spPr>
        <p:txBody>
          <a:bodyPr/>
          <a:lstStyle/>
          <a:p>
            <a:pPr marL="342900" indent="-342900" algn="l" eaLnBrk="1" fontAlgn="auto" hangingPunct="1">
              <a:lnSpc>
                <a:spcPct val="80000"/>
              </a:lnSpc>
              <a:spcBef>
                <a:spcPts val="800"/>
              </a:spcBef>
              <a:spcAft>
                <a:spcPts val="0"/>
              </a:spcAft>
              <a:defRPr/>
            </a:pPr>
            <a:r>
              <a:rPr lang="en-GB" sz="2800" dirty="0" smtClean="0">
                <a:solidFill>
                  <a:srgbClr val="C00000"/>
                </a:solidFill>
                <a:effectLst/>
                <a:latin typeface="Calibri" pitchFamily="34" charset="0"/>
                <a:cs typeface="Calibri" pitchFamily="34" charset="0"/>
              </a:rPr>
              <a:t>Quality Assurance Program in Portugal (IGF)</a:t>
            </a:r>
          </a:p>
        </p:txBody>
      </p:sp>
      <p:sp>
        <p:nvSpPr>
          <p:cNvPr id="8196" name="Rectangle 3"/>
          <p:cNvSpPr txBox="1">
            <a:spLocks noGrp="1"/>
          </p:cNvSpPr>
          <p:nvPr>
            <p:ph idx="1"/>
          </p:nvPr>
        </p:nvSpPr>
        <p:spPr>
          <a:xfrm>
            <a:off x="1475656" y="1556792"/>
            <a:ext cx="7560840" cy="4896544"/>
          </a:xfrm>
        </p:spPr>
        <p:txBody>
          <a:bodyPr/>
          <a:lstStyle/>
          <a:p>
            <a:pPr marL="188913" indent="-188913" defTabSz="188913" eaLnBrk="1" hangingPunct="1">
              <a:spcBef>
                <a:spcPct val="0"/>
              </a:spcBef>
              <a:buNone/>
            </a:pPr>
            <a:r>
              <a:rPr lang="en-GB" sz="2000" dirty="0" smtClean="0">
                <a:solidFill>
                  <a:srgbClr val="002060"/>
                </a:solidFill>
                <a:latin typeface="Calibri" pitchFamily="34" charset="0"/>
              </a:rPr>
              <a:t>B- Internal Quality Assessment – Quality Committee </a:t>
            </a:r>
            <a:r>
              <a:rPr lang="en-GB" sz="2000" i="1" dirty="0">
                <a:solidFill>
                  <a:srgbClr val="002060"/>
                </a:solidFill>
                <a:latin typeface="Calibri" pitchFamily="34" charset="0"/>
              </a:rPr>
              <a:t>(peer committee)</a:t>
            </a:r>
          </a:p>
          <a:p>
            <a:pPr marL="188913" indent="-188913" defTabSz="188913" eaLnBrk="1" hangingPunct="1">
              <a:spcBef>
                <a:spcPct val="0"/>
              </a:spcBef>
              <a:buFontTx/>
              <a:buNone/>
            </a:pPr>
            <a:endParaRPr lang="en-GB" sz="2000" dirty="0" smtClean="0">
              <a:solidFill>
                <a:srgbClr val="002060"/>
              </a:solidFill>
              <a:latin typeface="Calibri" pitchFamily="34" charset="0"/>
            </a:endParaRPr>
          </a:p>
          <a:p>
            <a:pPr defTabSz="188913" eaLnBrk="1" hangingPunct="1">
              <a:spcBef>
                <a:spcPct val="0"/>
              </a:spcBef>
            </a:pPr>
            <a:endParaRPr lang="en-GB" sz="16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QC decides by simple majority – the president has “quality vote”</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QC prepares a final report of its annual activity to the Chairman of the Board – report must be approved by the board, and can make recommendations to the improvement of the audit methods in place as well as to the </a:t>
            </a:r>
            <a:r>
              <a:rPr lang="en-GB" sz="1800" dirty="0">
                <a:solidFill>
                  <a:srgbClr val="002060"/>
                </a:solidFill>
                <a:latin typeface="Calibri" pitchFamily="34" charset="0"/>
              </a:rPr>
              <a:t>internal guidance notes </a:t>
            </a:r>
            <a:endParaRPr lang="en-GB" sz="1800" dirty="0" smtClean="0">
              <a:solidFill>
                <a:srgbClr val="002060"/>
              </a:solidFill>
              <a:latin typeface="Calibri" pitchFamily="34" charset="0"/>
            </a:endParaRP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Also a basis for </a:t>
            </a:r>
            <a:r>
              <a:rPr lang="en-GB" sz="1800" dirty="0">
                <a:solidFill>
                  <a:srgbClr val="002060"/>
                </a:solidFill>
                <a:latin typeface="Calibri" pitchFamily="34" charset="0"/>
              </a:rPr>
              <a:t>the auditors annual performance </a:t>
            </a:r>
            <a:r>
              <a:rPr lang="en-GB" sz="1800" dirty="0" smtClean="0">
                <a:solidFill>
                  <a:srgbClr val="002060"/>
                </a:solidFill>
                <a:latin typeface="Calibri" pitchFamily="34" charset="0"/>
              </a:rPr>
              <a:t>assessment</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The results of the quality assurance program are communicated to the Ministry of Finance annually, together with the Annual Activity Report. Actions to follow-up and improve the program are also reported.</a:t>
            </a:r>
          </a:p>
          <a:p>
            <a:pPr marL="0" indent="0" defTabSz="188913" eaLnBrk="1" hangingPunct="1">
              <a:spcBef>
                <a:spcPct val="0"/>
              </a:spcBef>
              <a:buNone/>
            </a:pPr>
            <a:endParaRPr lang="en-GB" sz="2400" dirty="0" smtClean="0">
              <a:solidFill>
                <a:srgbClr val="3A4CD2"/>
              </a:solidFill>
              <a:latin typeface="Arial Narrow" pitchFamily="34" charset="0"/>
            </a:endParaRPr>
          </a:p>
          <a:p>
            <a:pPr marL="588963" lvl="1" indent="-188913" defTabSz="188913" eaLnBrk="1" hangingPunct="1">
              <a:spcBef>
                <a:spcPct val="0"/>
              </a:spcBef>
              <a:buFontTx/>
              <a:buNone/>
            </a:pPr>
            <a:endParaRPr lang="en-GB" sz="2400" dirty="0" smtClean="0">
              <a:solidFill>
                <a:srgbClr val="3A4CD2"/>
              </a:solidFill>
              <a:latin typeface="Arial Narrow" pitchFamily="34" charset="0"/>
            </a:endParaRPr>
          </a:p>
          <a:p>
            <a:pPr marL="188913" indent="-188913" defTabSz="188913" eaLnBrk="1" hangingPunct="1">
              <a:spcBef>
                <a:spcPct val="0"/>
              </a:spcBef>
              <a:buFontTx/>
              <a:buNone/>
            </a:pPr>
            <a:endParaRPr lang="en-GB" sz="2400" dirty="0" smtClean="0">
              <a:solidFill>
                <a:srgbClr val="3A4CD2"/>
              </a:solidFill>
              <a:latin typeface="Arial Narrow"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a:solidFill>
                <a:srgbClr val="000099"/>
              </a:solidFill>
              <a:latin typeface="Arial"/>
            </a:endParaRPr>
          </a:p>
        </p:txBody>
      </p:sp>
    </p:spTree>
    <p:extLst>
      <p:ext uri="{BB962C8B-B14F-4D97-AF65-F5344CB8AC3E}">
        <p14:creationId xmlns:p14="http://schemas.microsoft.com/office/powerpoint/2010/main" val="4208132949"/>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331640" y="476672"/>
            <a:ext cx="7124328" cy="864095"/>
          </a:xfrm>
        </p:spPr>
        <p:txBody>
          <a:bodyPr/>
          <a:lstStyle/>
          <a:p>
            <a:pPr marL="342900" indent="-342900" algn="l" eaLnBrk="1" fontAlgn="auto" hangingPunct="1">
              <a:lnSpc>
                <a:spcPct val="80000"/>
              </a:lnSpc>
              <a:spcBef>
                <a:spcPts val="800"/>
              </a:spcBef>
              <a:spcAft>
                <a:spcPts val="0"/>
              </a:spcAft>
              <a:defRPr/>
            </a:pPr>
            <a:r>
              <a:rPr lang="en-GB" sz="3200" dirty="0" smtClean="0">
                <a:solidFill>
                  <a:srgbClr val="C00000"/>
                </a:solidFill>
                <a:effectLst/>
                <a:latin typeface="Calibri" pitchFamily="34" charset="0"/>
                <a:cs typeface="Calibri" pitchFamily="34" charset="0"/>
              </a:rPr>
              <a:t>Quality Program in Portugal (IGF)</a:t>
            </a:r>
          </a:p>
        </p:txBody>
      </p:sp>
      <p:sp>
        <p:nvSpPr>
          <p:cNvPr id="8196" name="Rectangle 3"/>
          <p:cNvSpPr txBox="1">
            <a:spLocks noGrp="1"/>
          </p:cNvSpPr>
          <p:nvPr>
            <p:ph idx="1"/>
          </p:nvPr>
        </p:nvSpPr>
        <p:spPr>
          <a:xfrm>
            <a:off x="1403648" y="1484784"/>
            <a:ext cx="7560840" cy="4896544"/>
          </a:xfrm>
        </p:spPr>
        <p:txBody>
          <a:bodyPr/>
          <a:lstStyle/>
          <a:p>
            <a:pPr marL="188913" indent="-188913" defTabSz="188913" eaLnBrk="1" hangingPunct="1">
              <a:spcBef>
                <a:spcPct val="0"/>
              </a:spcBef>
              <a:buFontTx/>
              <a:buNone/>
            </a:pPr>
            <a:r>
              <a:rPr lang="en-GB" sz="2000" dirty="0" smtClean="0">
                <a:solidFill>
                  <a:srgbClr val="002060"/>
                </a:solidFill>
                <a:latin typeface="Calibri" pitchFamily="34" charset="0"/>
              </a:rPr>
              <a:t>C- External Assessment</a:t>
            </a:r>
          </a:p>
          <a:p>
            <a:pPr marL="188913" indent="-188913" defTabSz="188913" eaLnBrk="1" hangingPunct="1">
              <a:spcBef>
                <a:spcPct val="0"/>
              </a:spcBef>
              <a:buFontTx/>
              <a:buNone/>
            </a:pPr>
            <a:endParaRPr lang="en-GB" sz="2000" dirty="0">
              <a:solidFill>
                <a:srgbClr val="002060"/>
              </a:solidFill>
              <a:latin typeface="Calibri" pitchFamily="34" charset="0"/>
            </a:endParaRPr>
          </a:p>
          <a:p>
            <a:pPr defTabSz="188913" eaLnBrk="1" hangingPunct="1">
              <a:spcBef>
                <a:spcPct val="0"/>
              </a:spcBef>
            </a:pPr>
            <a:endParaRPr lang="en-GB" sz="2000" dirty="0" smtClean="0">
              <a:solidFill>
                <a:srgbClr val="3A4CD2"/>
              </a:solidFill>
              <a:latin typeface="Calibri" pitchFamily="34" charset="0"/>
              <a:cs typeface="Calibri" pitchFamily="34" charset="0"/>
            </a:endParaRPr>
          </a:p>
          <a:p>
            <a:pPr defTabSz="188913" eaLnBrk="1" hangingPunct="1">
              <a:spcBef>
                <a:spcPct val="0"/>
              </a:spcBef>
            </a:pPr>
            <a:r>
              <a:rPr lang="en-GB" sz="2000" dirty="0" smtClean="0">
                <a:solidFill>
                  <a:srgbClr val="002060"/>
                </a:solidFill>
                <a:latin typeface="Calibri" pitchFamily="34" charset="0"/>
                <a:cs typeface="Calibri" pitchFamily="34" charset="0"/>
              </a:rPr>
              <a:t>Contract of Confidence with the EC (Audit Authority for EU funds)</a:t>
            </a:r>
          </a:p>
          <a:p>
            <a:pPr defTabSz="188913" eaLnBrk="1" hangingPunct="1">
              <a:spcBef>
                <a:spcPct val="0"/>
              </a:spcBef>
            </a:pPr>
            <a:endParaRPr lang="en-GB" sz="2000" dirty="0">
              <a:solidFill>
                <a:srgbClr val="002060"/>
              </a:solidFill>
              <a:latin typeface="Calibri" pitchFamily="34" charset="0"/>
              <a:cs typeface="Calibri" pitchFamily="34" charset="0"/>
            </a:endParaRPr>
          </a:p>
          <a:p>
            <a:pPr defTabSz="188913" eaLnBrk="1" hangingPunct="1">
              <a:spcBef>
                <a:spcPct val="0"/>
              </a:spcBef>
            </a:pPr>
            <a:r>
              <a:rPr lang="en-GB" sz="2000" dirty="0" smtClean="0">
                <a:solidFill>
                  <a:srgbClr val="002060"/>
                </a:solidFill>
                <a:latin typeface="Calibri" pitchFamily="34" charset="0"/>
                <a:cs typeface="Calibri" pitchFamily="34" charset="0"/>
              </a:rPr>
              <a:t>Means annual supervision by European Commission audit departments (Commission quality assurance program)</a:t>
            </a:r>
          </a:p>
          <a:p>
            <a:pPr defTabSz="188913" eaLnBrk="1" hangingPunct="1">
              <a:spcBef>
                <a:spcPct val="0"/>
              </a:spcBef>
            </a:pPr>
            <a:endParaRPr lang="en-GB" sz="2000" dirty="0">
              <a:solidFill>
                <a:srgbClr val="002060"/>
              </a:solidFill>
              <a:latin typeface="Calibri" pitchFamily="34" charset="0"/>
              <a:cs typeface="Calibri" pitchFamily="34" charset="0"/>
            </a:endParaRPr>
          </a:p>
          <a:p>
            <a:pPr defTabSz="188913" eaLnBrk="1" hangingPunct="1">
              <a:spcBef>
                <a:spcPct val="0"/>
              </a:spcBef>
            </a:pPr>
            <a:r>
              <a:rPr lang="en-GB" sz="2000" dirty="0" smtClean="0">
                <a:solidFill>
                  <a:srgbClr val="002060"/>
                </a:solidFill>
                <a:latin typeface="Calibri" pitchFamily="34" charset="0"/>
                <a:cs typeface="Calibri" pitchFamily="34" charset="0"/>
              </a:rPr>
              <a:t>Also by ECA</a:t>
            </a:r>
          </a:p>
          <a:p>
            <a:pPr defTabSz="188913" eaLnBrk="1" hangingPunct="1">
              <a:spcBef>
                <a:spcPct val="0"/>
              </a:spcBef>
            </a:pPr>
            <a:endParaRPr lang="en-GB" sz="2000" dirty="0">
              <a:solidFill>
                <a:srgbClr val="002060"/>
              </a:solidFill>
              <a:latin typeface="Calibri" pitchFamily="34" charset="0"/>
              <a:cs typeface="Calibri" pitchFamily="34" charset="0"/>
            </a:endParaRPr>
          </a:p>
          <a:p>
            <a:pPr defTabSz="188913" eaLnBrk="1" hangingPunct="1">
              <a:spcBef>
                <a:spcPct val="0"/>
              </a:spcBef>
            </a:pPr>
            <a:r>
              <a:rPr lang="en-GB" sz="2000" dirty="0" smtClean="0">
                <a:solidFill>
                  <a:srgbClr val="002060"/>
                </a:solidFill>
                <a:latin typeface="Calibri" pitchFamily="34" charset="0"/>
                <a:cs typeface="Calibri" pitchFamily="34" charset="0"/>
              </a:rPr>
              <a:t>For the audit work on the national funds, a </a:t>
            </a:r>
            <a:r>
              <a:rPr lang="en-GB" sz="2000" i="1" dirty="0" smtClean="0">
                <a:solidFill>
                  <a:srgbClr val="002060"/>
                </a:solidFill>
                <a:latin typeface="Calibri" pitchFamily="34" charset="0"/>
                <a:cs typeface="Calibri" pitchFamily="34" charset="0"/>
              </a:rPr>
              <a:t>peer review </a:t>
            </a:r>
            <a:r>
              <a:rPr lang="en-GB" sz="2000" dirty="0" smtClean="0">
                <a:solidFill>
                  <a:srgbClr val="002060"/>
                </a:solidFill>
                <a:latin typeface="Calibri" pitchFamily="34" charset="0"/>
                <a:cs typeface="Calibri" pitchFamily="34" charset="0"/>
              </a:rPr>
              <a:t>exchange program with similar organizations of other countries is under preparation</a:t>
            </a:r>
          </a:p>
          <a:p>
            <a:pPr defTabSz="188913" eaLnBrk="1" hangingPunct="1">
              <a:spcBef>
                <a:spcPct val="0"/>
              </a:spcBef>
            </a:pPr>
            <a:endParaRPr lang="en-GB" sz="2000" dirty="0" smtClean="0">
              <a:solidFill>
                <a:srgbClr val="3A4CD2"/>
              </a:solidFill>
              <a:latin typeface="Calibri" pitchFamily="34" charset="0"/>
              <a:cs typeface="Calibri" pitchFamily="34" charset="0"/>
            </a:endParaRPr>
          </a:p>
          <a:p>
            <a:pPr defTabSz="188913" eaLnBrk="1" hangingPunct="1">
              <a:spcBef>
                <a:spcPct val="0"/>
              </a:spcBef>
            </a:pPr>
            <a:endParaRPr lang="en-GB" sz="2000" dirty="0">
              <a:solidFill>
                <a:srgbClr val="3A4CD2"/>
              </a:solidFill>
              <a:latin typeface="Calibri" pitchFamily="34" charset="0"/>
              <a:cs typeface="Calibri" pitchFamily="34" charset="0"/>
            </a:endParaRPr>
          </a:p>
          <a:p>
            <a:pPr defTabSz="188913" eaLnBrk="1" hangingPunct="1">
              <a:spcBef>
                <a:spcPct val="0"/>
              </a:spcBef>
            </a:pPr>
            <a:endParaRPr lang="en-GB" sz="2000" dirty="0" smtClean="0">
              <a:solidFill>
                <a:srgbClr val="3A4CD2"/>
              </a:solidFill>
              <a:latin typeface="Calibri" pitchFamily="34" charset="0"/>
              <a:cs typeface="Calibri" pitchFamily="34" charset="0"/>
            </a:endParaRPr>
          </a:p>
          <a:p>
            <a:pPr defTabSz="188913" eaLnBrk="1" hangingPunct="1">
              <a:spcBef>
                <a:spcPct val="0"/>
              </a:spcBef>
            </a:pPr>
            <a:endParaRPr lang="en-GB" sz="2000" dirty="0">
              <a:solidFill>
                <a:srgbClr val="3A4CD2"/>
              </a:solidFill>
              <a:latin typeface="Calibri" pitchFamily="34" charset="0"/>
              <a:cs typeface="Calibri" pitchFamily="34" charset="0"/>
            </a:endParaRPr>
          </a:p>
          <a:p>
            <a:pPr defTabSz="188913" eaLnBrk="1" hangingPunct="1">
              <a:spcBef>
                <a:spcPct val="0"/>
              </a:spcBef>
            </a:pPr>
            <a:endParaRPr lang="en-GB" sz="2000" dirty="0" smtClean="0">
              <a:solidFill>
                <a:srgbClr val="3A4CD2"/>
              </a:solidFill>
              <a:latin typeface="Calibri" pitchFamily="34" charset="0"/>
              <a:cs typeface="Calibri" pitchFamily="34" charset="0"/>
            </a:endParaRPr>
          </a:p>
          <a:p>
            <a:pPr marL="588963" lvl="1" indent="-188913" defTabSz="188913" eaLnBrk="1" hangingPunct="1">
              <a:spcBef>
                <a:spcPct val="0"/>
              </a:spcBef>
              <a:buFontTx/>
              <a:buNone/>
            </a:pPr>
            <a:endParaRPr lang="en-GB" sz="2400" dirty="0" smtClean="0">
              <a:solidFill>
                <a:srgbClr val="3A4CD2"/>
              </a:solidFill>
              <a:latin typeface="Arial Narrow" pitchFamily="34" charset="0"/>
            </a:endParaRPr>
          </a:p>
          <a:p>
            <a:pPr marL="188913" indent="-188913" defTabSz="188913" eaLnBrk="1" hangingPunct="1">
              <a:spcBef>
                <a:spcPct val="0"/>
              </a:spcBef>
              <a:buFontTx/>
              <a:buNone/>
            </a:pPr>
            <a:endParaRPr lang="en-GB" sz="2400" dirty="0" smtClean="0">
              <a:solidFill>
                <a:srgbClr val="3A4CD2"/>
              </a:solidFill>
              <a:latin typeface="Arial Narrow"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a:solidFill>
                <a:srgbClr val="000099"/>
              </a:solidFill>
              <a:latin typeface="Arial"/>
            </a:endParaRPr>
          </a:p>
        </p:txBody>
      </p:sp>
    </p:spTree>
    <p:extLst>
      <p:ext uri="{BB962C8B-B14F-4D97-AF65-F5344CB8AC3E}">
        <p14:creationId xmlns:p14="http://schemas.microsoft.com/office/powerpoint/2010/main" val="133512166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a:xfrm>
            <a:off x="1475656" y="476672"/>
            <a:ext cx="6772275" cy="915987"/>
          </a:xfrm>
        </p:spPr>
        <p:txBody>
          <a:bodyPr/>
          <a:lstStyle/>
          <a:p>
            <a:pPr marL="342900" indent="-342900" algn="l" eaLnBrk="1" hangingPunct="1">
              <a:lnSpc>
                <a:spcPct val="80000"/>
              </a:lnSpc>
              <a:spcBef>
                <a:spcPts val="800"/>
              </a:spcBef>
            </a:pPr>
            <a:r>
              <a:rPr lang="en-GB" sz="2800" dirty="0" smtClean="0">
                <a:solidFill>
                  <a:srgbClr val="CC0000"/>
                </a:solidFill>
                <a:effectLst/>
                <a:latin typeface="Calibri" pitchFamily="34" charset="0"/>
              </a:rPr>
              <a:t>Final remarks</a:t>
            </a:r>
          </a:p>
        </p:txBody>
      </p:sp>
      <p:sp>
        <p:nvSpPr>
          <p:cNvPr id="9220" name="Rectangle 3"/>
          <p:cNvSpPr txBox="1">
            <a:spLocks noGrp="1"/>
          </p:cNvSpPr>
          <p:nvPr>
            <p:ph idx="1"/>
          </p:nvPr>
        </p:nvSpPr>
        <p:spPr>
          <a:xfrm>
            <a:off x="1403648" y="1624013"/>
            <a:ext cx="7272808" cy="4286250"/>
          </a:xfrm>
        </p:spPr>
        <p:txBody>
          <a:bodyPr/>
          <a:lstStyle/>
          <a:p>
            <a:pPr marL="514350" indent="-514350" eaLnBrk="1" hangingPunct="1">
              <a:buFontTx/>
              <a:buAutoNum type="arabicPeriod"/>
              <a:defRPr/>
            </a:pPr>
            <a:r>
              <a:rPr lang="en-GB" sz="2000" dirty="0" smtClean="0">
                <a:solidFill>
                  <a:srgbClr val="002060"/>
                </a:solidFill>
                <a:latin typeface="Calibri" pitchFamily="34" charset="0"/>
              </a:rPr>
              <a:t>Assess</a:t>
            </a:r>
            <a:r>
              <a:rPr lang="en-GB" sz="2000" dirty="0" smtClean="0">
                <a:solidFill>
                  <a:schemeClr val="accent3">
                    <a:lumMod val="25000"/>
                  </a:schemeClr>
                </a:solidFill>
                <a:latin typeface="Calibri" pitchFamily="34" charset="0"/>
              </a:rPr>
              <a:t> </a:t>
            </a:r>
            <a:r>
              <a:rPr lang="en-GB" sz="2000" dirty="0" smtClean="0">
                <a:solidFill>
                  <a:srgbClr val="C00000"/>
                </a:solidFill>
                <a:latin typeface="Calibri" pitchFamily="34" charset="0"/>
              </a:rPr>
              <a:t>functional independence </a:t>
            </a:r>
            <a:r>
              <a:rPr lang="en-GB" sz="2000" dirty="0" smtClean="0">
                <a:solidFill>
                  <a:srgbClr val="002060"/>
                </a:solidFill>
                <a:latin typeface="Calibri" pitchFamily="34" charset="0"/>
              </a:rPr>
              <a:t>(structure)</a:t>
            </a:r>
          </a:p>
          <a:p>
            <a:pPr marL="514350" indent="-514350" eaLnBrk="1" hangingPunct="1">
              <a:buFontTx/>
              <a:buAutoNum type="arabicPeriod"/>
              <a:defRPr/>
            </a:pPr>
            <a:endParaRPr lang="en-GB" sz="2000" dirty="0" smtClean="0">
              <a:solidFill>
                <a:schemeClr val="accent3">
                  <a:lumMod val="25000"/>
                </a:schemeClr>
              </a:solidFill>
              <a:latin typeface="Calibri" pitchFamily="34" charset="0"/>
            </a:endParaRPr>
          </a:p>
          <a:p>
            <a:pPr marL="514350" indent="-514350" eaLnBrk="1" hangingPunct="1">
              <a:buFontTx/>
              <a:buAutoNum type="arabicPeriod"/>
              <a:defRPr/>
            </a:pPr>
            <a:r>
              <a:rPr lang="en-GB" sz="2000" dirty="0" smtClean="0">
                <a:solidFill>
                  <a:srgbClr val="002060"/>
                </a:solidFill>
                <a:latin typeface="Calibri" pitchFamily="34" charset="0"/>
              </a:rPr>
              <a:t>Assess</a:t>
            </a:r>
            <a:r>
              <a:rPr lang="en-GB" sz="2000" dirty="0" smtClean="0">
                <a:solidFill>
                  <a:schemeClr val="accent3">
                    <a:lumMod val="25000"/>
                  </a:schemeClr>
                </a:solidFill>
                <a:latin typeface="Calibri" pitchFamily="34" charset="0"/>
              </a:rPr>
              <a:t> </a:t>
            </a:r>
            <a:r>
              <a:rPr lang="en-GB" sz="2000" dirty="0" smtClean="0">
                <a:solidFill>
                  <a:srgbClr val="C00000"/>
                </a:solidFill>
                <a:latin typeface="Calibri" pitchFamily="34" charset="0"/>
              </a:rPr>
              <a:t>personnel adequacy </a:t>
            </a:r>
            <a:r>
              <a:rPr lang="en-GB" sz="2000" dirty="0" smtClean="0">
                <a:solidFill>
                  <a:srgbClr val="002060"/>
                </a:solidFill>
                <a:latin typeface="Calibri" pitchFamily="34" charset="0"/>
              </a:rPr>
              <a:t>(staff quality and numbers) and any changes to circumstances</a:t>
            </a:r>
          </a:p>
          <a:p>
            <a:pPr marL="514350" indent="-514350" eaLnBrk="1" hangingPunct="1">
              <a:buFontTx/>
              <a:buAutoNum type="arabicPeriod"/>
              <a:defRPr/>
            </a:pPr>
            <a:endParaRPr lang="en-GB" sz="2000" dirty="0" smtClean="0">
              <a:solidFill>
                <a:schemeClr val="accent3">
                  <a:lumMod val="25000"/>
                </a:schemeClr>
              </a:solidFill>
              <a:latin typeface="Calibri" pitchFamily="34" charset="0"/>
            </a:endParaRPr>
          </a:p>
          <a:p>
            <a:pPr marL="514350" indent="-514350" eaLnBrk="1" hangingPunct="1">
              <a:buFontTx/>
              <a:buAutoNum type="arabicPeriod"/>
              <a:defRPr/>
            </a:pPr>
            <a:r>
              <a:rPr lang="en-GB" sz="2000" dirty="0" smtClean="0">
                <a:solidFill>
                  <a:srgbClr val="002060"/>
                </a:solidFill>
                <a:latin typeface="Calibri" pitchFamily="34" charset="0"/>
              </a:rPr>
              <a:t>Assess </a:t>
            </a:r>
            <a:r>
              <a:rPr lang="en-GB" sz="2000" dirty="0" smtClean="0">
                <a:solidFill>
                  <a:srgbClr val="C00000"/>
                </a:solidFill>
                <a:latin typeface="Calibri" pitchFamily="34" charset="0"/>
              </a:rPr>
              <a:t>execution and timeliness </a:t>
            </a:r>
            <a:r>
              <a:rPr lang="en-GB" sz="2000" dirty="0" smtClean="0">
                <a:solidFill>
                  <a:srgbClr val="002060"/>
                </a:solidFill>
                <a:latin typeface="Calibri" pitchFamily="34" charset="0"/>
              </a:rPr>
              <a:t>of the audit work</a:t>
            </a:r>
          </a:p>
          <a:p>
            <a:pPr marL="514350" indent="-514350" eaLnBrk="1" hangingPunct="1">
              <a:buFontTx/>
              <a:buAutoNum type="arabicPeriod"/>
              <a:defRPr/>
            </a:pPr>
            <a:endParaRPr lang="en-GB" sz="2000" dirty="0">
              <a:solidFill>
                <a:srgbClr val="002060"/>
              </a:solidFill>
              <a:latin typeface="Calibri" pitchFamily="34" charset="0"/>
            </a:endParaRPr>
          </a:p>
          <a:p>
            <a:pPr marL="514350" indent="-514350" eaLnBrk="1" hangingPunct="1">
              <a:buFontTx/>
              <a:buAutoNum type="arabicPeriod"/>
              <a:defRPr/>
            </a:pPr>
            <a:r>
              <a:rPr lang="en-GB" sz="2000" dirty="0" smtClean="0">
                <a:solidFill>
                  <a:srgbClr val="002060"/>
                </a:solidFill>
                <a:latin typeface="Calibri" pitchFamily="34" charset="0"/>
              </a:rPr>
              <a:t>Assess </a:t>
            </a:r>
            <a:r>
              <a:rPr lang="en-GB" sz="2000" dirty="0" smtClean="0">
                <a:solidFill>
                  <a:srgbClr val="CC0000"/>
                </a:solidFill>
                <a:latin typeface="Calibri" pitchFamily="34" charset="0"/>
              </a:rPr>
              <a:t>reporting and working papers</a:t>
            </a:r>
          </a:p>
          <a:p>
            <a:pPr marL="514350" indent="-514350" eaLnBrk="1" hangingPunct="1">
              <a:buFontTx/>
              <a:buAutoNum type="arabicPeriod"/>
              <a:defRPr/>
            </a:pPr>
            <a:endParaRPr lang="en-GB" sz="2000" dirty="0" smtClean="0">
              <a:solidFill>
                <a:schemeClr val="accent3">
                  <a:lumMod val="25000"/>
                </a:schemeClr>
              </a:solidFill>
              <a:latin typeface="Calibri" pitchFamily="34" charset="0"/>
            </a:endParaRPr>
          </a:p>
          <a:p>
            <a:pPr marL="514350" indent="-514350" eaLnBrk="1" hangingPunct="1">
              <a:buFontTx/>
              <a:buAutoNum type="arabicPeriod"/>
              <a:defRPr/>
            </a:pPr>
            <a:r>
              <a:rPr lang="en-GB" sz="2000" dirty="0" smtClean="0">
                <a:solidFill>
                  <a:srgbClr val="002060"/>
                </a:solidFill>
                <a:latin typeface="Calibri" pitchFamily="34" charset="0"/>
              </a:rPr>
              <a:t>Does Head IA have </a:t>
            </a:r>
            <a:r>
              <a:rPr lang="en-GB" sz="2000" dirty="0" smtClean="0">
                <a:solidFill>
                  <a:srgbClr val="C00000"/>
                </a:solidFill>
                <a:latin typeface="Calibri" pitchFamily="34" charset="0"/>
              </a:rPr>
              <a:t>regular feedbacks </a:t>
            </a:r>
            <a:r>
              <a:rPr lang="en-GB" sz="2000" dirty="0" smtClean="0">
                <a:solidFill>
                  <a:srgbClr val="002060"/>
                </a:solidFill>
                <a:latin typeface="Calibri" pitchFamily="34" charset="0"/>
              </a:rPr>
              <a:t>from  the audit teams? (e.g. difficulties while executing the audit – open and clear </a:t>
            </a:r>
            <a:r>
              <a:rPr lang="en-GB" sz="2000" dirty="0" smtClean="0">
                <a:solidFill>
                  <a:srgbClr val="CC0000"/>
                </a:solidFill>
                <a:latin typeface="Calibri" pitchFamily="34" charset="0"/>
              </a:rPr>
              <a:t>communication</a:t>
            </a:r>
            <a:r>
              <a:rPr lang="en-GB" sz="2000" dirty="0" smtClean="0">
                <a:solidFill>
                  <a:srgbClr val="002060"/>
                </a:solidFill>
                <a:latin typeface="Calibri" pitchFamily="34" charset="0"/>
              </a:rPr>
              <a:t> pipeline is key)</a:t>
            </a:r>
          </a:p>
          <a:p>
            <a:pPr marL="0" indent="0" eaLnBrk="1" hangingPunct="1">
              <a:buNone/>
              <a:defRPr/>
            </a:pPr>
            <a:endParaRPr lang="en-GB" sz="2000" dirty="0" smtClean="0">
              <a:solidFill>
                <a:schemeClr val="accent3">
                  <a:lumMod val="25000"/>
                </a:schemeClr>
              </a:solidFill>
              <a:latin typeface="Calibri" pitchFamily="34" charset="0"/>
            </a:endParaRPr>
          </a:p>
        </p:txBody>
      </p:sp>
      <p:sp>
        <p:nvSpPr>
          <p:cNvPr id="5" name="Rectangle 4"/>
          <p:cNvSpPr/>
          <p:nvPr/>
        </p:nvSpPr>
        <p:spPr>
          <a:xfrm>
            <a:off x="588963" y="3335338"/>
            <a:ext cx="184150" cy="431800"/>
          </a:xfrm>
          <a:prstGeom prst="rect">
            <a:avLst/>
          </a:prstGeom>
          <a:noFill/>
          <a:ln>
            <a:noFill/>
            <a:prstDash val="solid"/>
          </a:ln>
          <a:effectLst>
            <a:outerShdw dist="28400" dir="1593903" algn="tl">
              <a:srgbClr val="808080"/>
            </a:outerShdw>
          </a:effectLst>
        </p:spPr>
        <p:txBody>
          <a:bodyPr wrap="none" anchor="ctr" anchorCtr="1">
            <a:spAutoFit/>
          </a:bodyPr>
          <a:lstStyle/>
          <a:p>
            <a:pPr fontAlgn="auto">
              <a:lnSpc>
                <a:spcPct val="85000"/>
              </a:lnSpc>
              <a:spcBef>
                <a:spcPts val="0"/>
              </a:spcBef>
              <a:spcAft>
                <a:spcPts val="0"/>
              </a:spcAft>
              <a:defRPr sz="1800" b="0" i="0" u="none" strike="noStrike" kern="0" cap="none" spc="0" baseline="0">
                <a:solidFill>
                  <a:srgbClr val="000000"/>
                </a:solidFill>
                <a:uFillTx/>
              </a:defRPr>
            </a:pPr>
            <a:endParaRPr lang="en-GB" sz="2600" kern="0" dirty="0">
              <a:solidFill>
                <a:srgbClr val="000099"/>
              </a:solidFill>
              <a:latin typeface="Aria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619672" y="332656"/>
            <a:ext cx="7124328" cy="915987"/>
          </a:xfrm>
        </p:spPr>
        <p:txBody>
          <a:bodyPr/>
          <a:lstStyle/>
          <a:p>
            <a:pPr marL="342900" indent="-342900" algn="l" eaLnBrk="1" hangingPunct="1">
              <a:lnSpc>
                <a:spcPct val="80000"/>
              </a:lnSpc>
              <a:spcBef>
                <a:spcPts val="800"/>
              </a:spcBef>
              <a:defRPr/>
            </a:pPr>
            <a:r>
              <a:rPr lang="en-GB" sz="3200" dirty="0" smtClean="0">
                <a:solidFill>
                  <a:srgbClr val="C00000"/>
                </a:solidFill>
                <a:effectLst/>
                <a:latin typeface="Calibri" pitchFamily="34" charset="0"/>
                <a:cs typeface="Calibri" pitchFamily="34" charset="0"/>
              </a:rPr>
              <a:t>For reflection </a:t>
            </a:r>
            <a:r>
              <a:rPr lang="en-GB" sz="3600" dirty="0" smtClean="0">
                <a:solidFill>
                  <a:srgbClr val="C00000"/>
                </a:solidFill>
                <a:effectLst/>
                <a:latin typeface="Arial Narrow" pitchFamily="34" charset="0"/>
              </a:rPr>
              <a:t>…</a:t>
            </a:r>
          </a:p>
        </p:txBody>
      </p:sp>
      <p:sp>
        <p:nvSpPr>
          <p:cNvPr id="10244" name="Rectangle 3"/>
          <p:cNvSpPr txBox="1">
            <a:spLocks noGrp="1"/>
          </p:cNvSpPr>
          <p:nvPr>
            <p:ph idx="1"/>
          </p:nvPr>
        </p:nvSpPr>
        <p:spPr>
          <a:xfrm>
            <a:off x="1331640" y="1462212"/>
            <a:ext cx="7560840" cy="4487068"/>
          </a:xfrm>
        </p:spPr>
        <p:txBody>
          <a:bodyPr/>
          <a:lstStyle/>
          <a:p>
            <a:pPr marL="514350" indent="-514350" eaLnBrk="1" hangingPunct="1">
              <a:buFontTx/>
              <a:buAutoNum type="arabicPeriod"/>
            </a:pPr>
            <a:r>
              <a:rPr lang="en-GB" sz="1600" dirty="0" smtClean="0">
                <a:solidFill>
                  <a:srgbClr val="002060"/>
                </a:solidFill>
                <a:latin typeface="Calibri" pitchFamily="34" charset="0"/>
              </a:rPr>
              <a:t>Is there any </a:t>
            </a:r>
            <a:r>
              <a:rPr lang="en-GB" sz="1600" dirty="0" smtClean="0">
                <a:solidFill>
                  <a:srgbClr val="C00000"/>
                </a:solidFill>
                <a:latin typeface="Calibri" pitchFamily="34" charset="0"/>
              </a:rPr>
              <a:t>motivation</a:t>
            </a:r>
            <a:r>
              <a:rPr lang="en-GB" sz="1600" dirty="0" smtClean="0">
                <a:solidFill>
                  <a:srgbClr val="333399"/>
                </a:solidFill>
                <a:latin typeface="Calibri" pitchFamily="34" charset="0"/>
              </a:rPr>
              <a:t> </a:t>
            </a:r>
            <a:r>
              <a:rPr lang="en-GB" sz="1600" dirty="0" smtClean="0">
                <a:solidFill>
                  <a:srgbClr val="002060"/>
                </a:solidFill>
                <a:latin typeface="Calibri" pitchFamily="34" charset="0"/>
              </a:rPr>
              <a:t>for the audit unit to improve quality?</a:t>
            </a:r>
          </a:p>
          <a:p>
            <a:pPr marL="514350" indent="-514350" eaLnBrk="1" hangingPunct="1">
              <a:buFontTx/>
              <a:buAutoNum type="arabicPeriod"/>
            </a:pPr>
            <a:endParaRPr lang="en-GB" sz="1600" dirty="0" smtClean="0">
              <a:solidFill>
                <a:srgbClr val="002060"/>
              </a:solidFill>
              <a:latin typeface="Calibri" pitchFamily="34" charset="0"/>
            </a:endParaRPr>
          </a:p>
          <a:p>
            <a:pPr marL="514350" indent="-514350" eaLnBrk="1" hangingPunct="1">
              <a:buFontTx/>
              <a:buAutoNum type="arabicPeriod"/>
            </a:pPr>
            <a:r>
              <a:rPr lang="en-GB" sz="1600" dirty="0" smtClean="0">
                <a:solidFill>
                  <a:srgbClr val="002060"/>
                </a:solidFill>
                <a:latin typeface="Calibri" pitchFamily="34" charset="0"/>
              </a:rPr>
              <a:t>How do you see the introduction of </a:t>
            </a:r>
            <a:r>
              <a:rPr lang="en-GB" sz="1600" dirty="0" smtClean="0">
                <a:solidFill>
                  <a:srgbClr val="C00000"/>
                </a:solidFill>
                <a:latin typeface="Calibri" pitchFamily="34" charset="0"/>
              </a:rPr>
              <a:t>quality indicators and benchmarking</a:t>
            </a:r>
            <a:r>
              <a:rPr lang="en-GB" sz="1600" dirty="0" smtClean="0">
                <a:solidFill>
                  <a:srgbClr val="333399"/>
                </a:solidFill>
                <a:latin typeface="Calibri" pitchFamily="34" charset="0"/>
              </a:rPr>
              <a:t>? </a:t>
            </a:r>
          </a:p>
          <a:p>
            <a:pPr marL="514350" indent="-514350" eaLnBrk="1" hangingPunct="1">
              <a:buFontTx/>
              <a:buAutoNum type="arabicPeriod"/>
            </a:pPr>
            <a:endParaRPr lang="en-GB" sz="1600" dirty="0" smtClean="0">
              <a:solidFill>
                <a:srgbClr val="333399"/>
              </a:solidFill>
              <a:latin typeface="Calibri" pitchFamily="34" charset="0"/>
            </a:endParaRPr>
          </a:p>
          <a:p>
            <a:pPr marL="514350" indent="-514350" eaLnBrk="1" hangingPunct="1">
              <a:buFontTx/>
              <a:buAutoNum type="arabicPeriod"/>
            </a:pPr>
            <a:r>
              <a:rPr lang="en-GB" sz="1600" dirty="0">
                <a:solidFill>
                  <a:srgbClr val="002060"/>
                </a:solidFill>
                <a:latin typeface="Calibri" pitchFamily="34" charset="0"/>
              </a:rPr>
              <a:t>Problem balancing </a:t>
            </a:r>
            <a:r>
              <a:rPr lang="en-GB" sz="1600" dirty="0">
                <a:solidFill>
                  <a:srgbClr val="C00000"/>
                </a:solidFill>
                <a:latin typeface="Calibri" pitchFamily="34" charset="0"/>
              </a:rPr>
              <a:t>costs v benefits </a:t>
            </a:r>
            <a:r>
              <a:rPr lang="en-GB" sz="1600" dirty="0">
                <a:solidFill>
                  <a:srgbClr val="002060"/>
                </a:solidFill>
                <a:latin typeface="Calibri" pitchFamily="34" charset="0"/>
              </a:rPr>
              <a:t>of assessment (limited </a:t>
            </a:r>
            <a:r>
              <a:rPr lang="en-GB" sz="1600" dirty="0" smtClean="0">
                <a:solidFill>
                  <a:srgbClr val="002060"/>
                </a:solidFill>
                <a:latin typeface="Calibri" pitchFamily="34" charset="0"/>
              </a:rPr>
              <a:t>resources, time pressure,…)</a:t>
            </a:r>
          </a:p>
          <a:p>
            <a:pPr marL="514350" indent="-514350" eaLnBrk="1" hangingPunct="1">
              <a:buFontTx/>
              <a:buAutoNum type="arabicPeriod"/>
            </a:pPr>
            <a:endParaRPr lang="en-GB" sz="1600" dirty="0">
              <a:solidFill>
                <a:srgbClr val="002060"/>
              </a:solidFill>
              <a:latin typeface="Calibri" pitchFamily="34" charset="0"/>
            </a:endParaRPr>
          </a:p>
          <a:p>
            <a:pPr marL="514350" indent="-514350" eaLnBrk="1" hangingPunct="1">
              <a:buFontTx/>
              <a:buAutoNum type="arabicPeriod"/>
            </a:pPr>
            <a:r>
              <a:rPr lang="en-GB" sz="1600" dirty="0" smtClean="0">
                <a:solidFill>
                  <a:srgbClr val="002060"/>
                </a:solidFill>
                <a:latin typeface="Calibri" pitchFamily="34" charset="0"/>
              </a:rPr>
              <a:t>Who should </a:t>
            </a:r>
            <a:r>
              <a:rPr lang="en-GB" sz="1600" dirty="0" smtClean="0">
                <a:solidFill>
                  <a:srgbClr val="C00000"/>
                </a:solidFill>
                <a:latin typeface="Calibri" pitchFamily="34" charset="0"/>
              </a:rPr>
              <a:t>execute the follow - ups</a:t>
            </a:r>
            <a:r>
              <a:rPr lang="en-GB" sz="1600" dirty="0" smtClean="0">
                <a:solidFill>
                  <a:srgbClr val="002060"/>
                </a:solidFill>
                <a:latin typeface="Calibri" pitchFamily="34" charset="0"/>
              </a:rPr>
              <a:t> of findings and recommendations of assessment?</a:t>
            </a:r>
          </a:p>
          <a:p>
            <a:pPr marL="514350" indent="-514350" eaLnBrk="1" hangingPunct="1">
              <a:buFontTx/>
              <a:buAutoNum type="arabicPeriod"/>
            </a:pPr>
            <a:endParaRPr lang="en-GB" sz="1600" dirty="0" smtClean="0">
              <a:solidFill>
                <a:srgbClr val="002060"/>
              </a:solidFill>
              <a:latin typeface="Calibri" pitchFamily="34" charset="0"/>
            </a:endParaRPr>
          </a:p>
          <a:p>
            <a:pPr marL="514350" indent="-514350" eaLnBrk="1" hangingPunct="1">
              <a:buFontTx/>
              <a:buAutoNum type="arabicPeriod"/>
            </a:pPr>
            <a:r>
              <a:rPr lang="en-GB" sz="1600" dirty="0" smtClean="0">
                <a:solidFill>
                  <a:srgbClr val="002060"/>
                </a:solidFill>
                <a:latin typeface="Calibri" pitchFamily="34" charset="0"/>
              </a:rPr>
              <a:t>Does current </a:t>
            </a:r>
            <a:r>
              <a:rPr lang="en-GB" sz="1600" dirty="0" smtClean="0">
                <a:solidFill>
                  <a:srgbClr val="CC0000"/>
                </a:solidFill>
                <a:latin typeface="Calibri" pitchFamily="34" charset="0"/>
              </a:rPr>
              <a:t>financial crisis have an impact </a:t>
            </a:r>
            <a:r>
              <a:rPr lang="en-GB" sz="1600" dirty="0" smtClean="0">
                <a:solidFill>
                  <a:srgbClr val="002060"/>
                </a:solidFill>
                <a:latin typeface="Calibri" pitchFamily="34" charset="0"/>
              </a:rPr>
              <a:t>on the quality of the audit work and on the quality assurance policy and practice?</a:t>
            </a:r>
          </a:p>
          <a:p>
            <a:pPr marL="514350" indent="-514350" eaLnBrk="1" hangingPunct="1">
              <a:buFontTx/>
              <a:buAutoNum type="arabicPeriod"/>
            </a:pPr>
            <a:endParaRPr lang="en-GB" sz="1600" dirty="0">
              <a:solidFill>
                <a:srgbClr val="002060"/>
              </a:solidFill>
              <a:latin typeface="Calibri" pitchFamily="34" charset="0"/>
            </a:endParaRPr>
          </a:p>
          <a:p>
            <a:pPr marL="514350" indent="-514350" eaLnBrk="1" hangingPunct="1">
              <a:buFontTx/>
              <a:buAutoNum type="arabicPeriod"/>
            </a:pPr>
            <a:r>
              <a:rPr lang="en-US" sz="1600" dirty="0" smtClean="0">
                <a:solidFill>
                  <a:srgbClr val="002060"/>
                </a:solidFill>
                <a:latin typeface="Calibri" pitchFamily="34" charset="0"/>
              </a:rPr>
              <a:t>What do you expect from quality assurance as a tool to </a:t>
            </a:r>
            <a:r>
              <a:rPr lang="en-US" sz="1600" dirty="0" smtClean="0">
                <a:solidFill>
                  <a:srgbClr val="CC0000"/>
                </a:solidFill>
                <a:latin typeface="Calibri" pitchFamily="34" charset="0"/>
              </a:rPr>
              <a:t>strengthen </a:t>
            </a:r>
            <a:r>
              <a:rPr lang="en-US" sz="1600" dirty="0">
                <a:solidFill>
                  <a:srgbClr val="CC0000"/>
                </a:solidFill>
                <a:latin typeface="Calibri" pitchFamily="34" charset="0"/>
              </a:rPr>
              <a:t>assurance</a:t>
            </a:r>
            <a:r>
              <a:rPr lang="en-US" sz="1600" dirty="0">
                <a:solidFill>
                  <a:srgbClr val="002060"/>
                </a:solidFill>
                <a:latin typeface="Calibri" pitchFamily="34" charset="0"/>
              </a:rPr>
              <a:t> to all the stakeholders on the performance of </a:t>
            </a:r>
            <a:r>
              <a:rPr lang="en-US" sz="1600" dirty="0" smtClean="0">
                <a:solidFill>
                  <a:srgbClr val="002060"/>
                </a:solidFill>
                <a:latin typeface="Calibri" pitchFamily="34" charset="0"/>
              </a:rPr>
              <a:t>your audit activity and raising management awareness on the important of the IA work?</a:t>
            </a:r>
          </a:p>
          <a:p>
            <a:pPr marL="0" indent="0" eaLnBrk="1" hangingPunct="1">
              <a:buNone/>
            </a:pPr>
            <a:endParaRPr lang="en-GB" sz="1800" dirty="0" smtClean="0">
              <a:solidFill>
                <a:srgbClr val="002060"/>
              </a:solidFill>
              <a:latin typeface="Calibri" pitchFamily="34" charset="0"/>
            </a:endParaRPr>
          </a:p>
          <a:p>
            <a:pPr marL="514350" indent="-514350" eaLnBrk="1" hangingPunct="1">
              <a:buFontTx/>
              <a:buNone/>
            </a:pPr>
            <a:endParaRPr lang="fr-BE" dirty="0" smtClean="0">
              <a:solidFill>
                <a:srgbClr val="333399"/>
              </a:solidFill>
              <a:latin typeface="Arial" pitchFamily="34" charset="0"/>
            </a:endParaRPr>
          </a:p>
          <a:p>
            <a:pPr marL="514350" indent="-514350" eaLnBrk="1" hangingPunct="1">
              <a:buFontTx/>
              <a:buNone/>
            </a:pPr>
            <a:endParaRPr lang="fr-BE" dirty="0" smtClean="0">
              <a:solidFill>
                <a:srgbClr val="333399"/>
              </a:solidFill>
              <a:latin typeface="Arial" pitchFamily="34" charset="0"/>
            </a:endParaRPr>
          </a:p>
          <a:p>
            <a:pPr marL="514350" indent="-514350" eaLnBrk="1" hangingPunct="1">
              <a:buFontTx/>
              <a:buNone/>
            </a:pPr>
            <a:endParaRPr lang="en-GB" dirty="0" smtClean="0">
              <a:latin typeface="Arial"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dirty="0">
              <a:solidFill>
                <a:srgbClr val="000099"/>
              </a:solidFill>
              <a:latin typeface="Aria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Grp="1"/>
          </p:cNvSpPr>
          <p:nvPr>
            <p:ph idx="1"/>
          </p:nvPr>
        </p:nvSpPr>
        <p:spPr>
          <a:xfrm>
            <a:off x="1475656" y="1412776"/>
            <a:ext cx="6552728" cy="4432300"/>
          </a:xfrm>
        </p:spPr>
        <p:txBody>
          <a:bodyPr anchorCtr="1"/>
          <a:lstStyle/>
          <a:p>
            <a:pPr marL="0" indent="0" algn="ctr" eaLnBrk="1" hangingPunct="1">
              <a:lnSpc>
                <a:spcPct val="90000"/>
              </a:lnSpc>
              <a:spcBef>
                <a:spcPts val="1000"/>
              </a:spcBef>
              <a:buFontTx/>
              <a:buNone/>
              <a:defRPr/>
            </a:pPr>
            <a:endParaRPr lang="en-IE" sz="4000" i="1" dirty="0" smtClean="0">
              <a:effectLst>
                <a:outerShdw blurRad="38100" dist="38100" dir="2700000" algn="tl">
                  <a:srgbClr val="C0C0C0"/>
                </a:outerShdw>
              </a:effectLst>
              <a:latin typeface="Arial" pitchFamily="34" charset="0"/>
            </a:endParaRPr>
          </a:p>
          <a:p>
            <a:pPr marL="0" indent="0" algn="ctr" eaLnBrk="1" hangingPunct="1">
              <a:lnSpc>
                <a:spcPct val="90000"/>
              </a:lnSpc>
              <a:spcBef>
                <a:spcPts val="1000"/>
              </a:spcBef>
              <a:buFontTx/>
              <a:buNone/>
              <a:defRPr/>
            </a:pPr>
            <a:r>
              <a:rPr lang="en-IE" sz="3600" dirty="0" smtClean="0">
                <a:solidFill>
                  <a:srgbClr val="C00000"/>
                </a:solidFill>
                <a:latin typeface="Calibri" pitchFamily="34" charset="0"/>
                <a:cs typeface="Calibri" pitchFamily="34" charset="0"/>
              </a:rPr>
              <a:t>ARE AUDITS MAKING A DIFFERENCE?</a:t>
            </a:r>
            <a:endParaRPr sz="3600" dirty="0" smtClean="0">
              <a:solidFill>
                <a:srgbClr val="C00000"/>
              </a:solidFill>
              <a:latin typeface="Calibri" pitchFamily="34" charset="0"/>
              <a:cs typeface="Calibri" pitchFamily="34" charset="0"/>
            </a:endParaRPr>
          </a:p>
          <a:p>
            <a:pPr marL="0" indent="0" eaLnBrk="1" hangingPunct="1">
              <a:lnSpc>
                <a:spcPct val="90000"/>
              </a:lnSpc>
              <a:spcBef>
                <a:spcPts val="1000"/>
              </a:spcBef>
              <a:buFontTx/>
              <a:buNone/>
              <a:defRPr/>
            </a:pPr>
            <a:r>
              <a:rPr lang="en-GB" sz="3600" dirty="0" smtClean="0">
                <a:latin typeface="Calibri" pitchFamily="34" charset="0"/>
                <a:cs typeface="Calibri" pitchFamily="34" charset="0"/>
              </a:rPr>
              <a:t>                </a:t>
            </a:r>
          </a:p>
          <a:p>
            <a:pPr marL="0" indent="0" eaLnBrk="1" hangingPunct="1">
              <a:lnSpc>
                <a:spcPct val="90000"/>
              </a:lnSpc>
              <a:spcBef>
                <a:spcPts val="1000"/>
              </a:spcBef>
              <a:buFontTx/>
              <a:buNone/>
              <a:defRPr/>
            </a:pPr>
            <a:endParaRPr lang="en-GB" sz="3600" dirty="0" smtClean="0">
              <a:latin typeface="Calibri" pitchFamily="34" charset="0"/>
              <a:cs typeface="Calibri" pitchFamily="34" charset="0"/>
            </a:endParaRPr>
          </a:p>
          <a:p>
            <a:pPr marL="0" indent="0" eaLnBrk="1" hangingPunct="1">
              <a:lnSpc>
                <a:spcPct val="90000"/>
              </a:lnSpc>
              <a:spcBef>
                <a:spcPts val="1000"/>
              </a:spcBef>
              <a:buFontTx/>
              <a:buNone/>
              <a:defRPr/>
            </a:pPr>
            <a:endParaRPr lang="en-GB" sz="3600" dirty="0" smtClean="0">
              <a:latin typeface="Calibri" pitchFamily="34" charset="0"/>
              <a:cs typeface="Calibri" pitchFamily="34" charset="0"/>
            </a:endParaRPr>
          </a:p>
          <a:p>
            <a:pPr marL="0" indent="0" eaLnBrk="1" hangingPunct="1">
              <a:lnSpc>
                <a:spcPct val="90000"/>
              </a:lnSpc>
              <a:spcBef>
                <a:spcPts val="1000"/>
              </a:spcBef>
              <a:buFontTx/>
              <a:buNone/>
              <a:defRPr/>
            </a:pPr>
            <a:r>
              <a:rPr lang="en-GB" sz="3600" dirty="0" smtClean="0">
                <a:latin typeface="Calibri" pitchFamily="34" charset="0"/>
                <a:cs typeface="Calibri" pitchFamily="34" charset="0"/>
              </a:rPr>
              <a:t>               </a:t>
            </a:r>
            <a:r>
              <a:rPr lang="en-GB" sz="2800" dirty="0" smtClean="0">
                <a:latin typeface="Calibri" pitchFamily="34" charset="0"/>
                <a:cs typeface="Calibri" pitchFamily="34" charset="0"/>
              </a:rPr>
              <a:t>Thank you for your attention!</a:t>
            </a:r>
          </a:p>
          <a:p>
            <a:pPr marL="0" indent="0" algn="ctr" eaLnBrk="1" hangingPunct="1">
              <a:lnSpc>
                <a:spcPct val="90000"/>
              </a:lnSpc>
              <a:spcBef>
                <a:spcPts val="1000"/>
              </a:spcBef>
              <a:buFontTx/>
              <a:buNone/>
              <a:defRPr/>
            </a:pPr>
            <a:endParaRPr lang="fr-BE" sz="4000" i="1" dirty="0" smtClean="0">
              <a:effectLst>
                <a:outerShdw blurRad="38100" dist="38100" dir="2700000" algn="tl">
                  <a:srgbClr val="C0C0C0"/>
                </a:outerShdw>
              </a:effectLst>
              <a:latin typeface="Arial" pitchFamily="34" charset="0"/>
            </a:endParaRPr>
          </a:p>
          <a:p>
            <a:pPr marL="0" indent="0" eaLnBrk="1" hangingPunct="1">
              <a:spcBef>
                <a:spcPct val="0"/>
              </a:spcBef>
              <a:buFontTx/>
              <a:buNone/>
              <a:defRPr/>
            </a:pPr>
            <a:endParaRPr sz="1600" b="1" dirty="0" smtClean="0">
              <a:solidFill>
                <a:srgbClr val="336600"/>
              </a:solidFill>
              <a:latin typeface="Arial Narrow" pitchFamily="34" charset="0"/>
            </a:endParaRPr>
          </a:p>
          <a:p>
            <a:pPr marL="0" indent="0" eaLnBrk="1" hangingPunct="1">
              <a:spcBef>
                <a:spcPct val="0"/>
              </a:spcBef>
              <a:buFontTx/>
              <a:buNone/>
              <a:defRPr/>
            </a:pPr>
            <a:endParaRPr sz="1600" b="1" dirty="0" smtClean="0">
              <a:solidFill>
                <a:srgbClr val="336600"/>
              </a:solidFill>
              <a:latin typeface="Arial Narrow" pitchFamily="34" charset="0"/>
            </a:endParaRPr>
          </a:p>
          <a:p>
            <a:pPr marL="0" indent="0" eaLnBrk="1" hangingPunct="1">
              <a:spcBef>
                <a:spcPct val="0"/>
              </a:spcBef>
              <a:buFontTx/>
              <a:buNone/>
              <a:defRPr/>
            </a:pPr>
            <a:endParaRPr sz="1600" b="1" dirty="0" smtClean="0">
              <a:solidFill>
                <a:srgbClr val="336600"/>
              </a:solidFill>
              <a:latin typeface="Arial Narrow" pitchFamily="34" charset="0"/>
            </a:endParaRPr>
          </a:p>
          <a:p>
            <a:pPr marL="0" indent="0" eaLnBrk="1" hangingPunct="1">
              <a:spcBef>
                <a:spcPct val="0"/>
              </a:spcBef>
              <a:buFontTx/>
              <a:buNone/>
              <a:defRPr/>
            </a:pPr>
            <a:endParaRPr sz="1600" b="1" dirty="0" smtClean="0">
              <a:solidFill>
                <a:srgbClr val="336600"/>
              </a:solidFill>
              <a:latin typeface="Arial Narrow" pitchFamily="34" charset="0"/>
            </a:endParaRPr>
          </a:p>
          <a:p>
            <a:pPr marL="0" indent="0" algn="ctr" eaLnBrk="1" hangingPunct="1">
              <a:lnSpc>
                <a:spcPct val="90000"/>
              </a:lnSpc>
              <a:spcBef>
                <a:spcPts val="700"/>
              </a:spcBef>
              <a:buFontTx/>
              <a:buNone/>
              <a:defRPr/>
            </a:pPr>
            <a:endParaRPr lang="en-GB" sz="2800" dirty="0" smtClean="0">
              <a:latin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619672" y="404664"/>
            <a:ext cx="7124328" cy="896938"/>
          </a:xfrm>
        </p:spPr>
        <p:txBody>
          <a:bodyPr/>
          <a:lstStyle/>
          <a:p>
            <a:pPr algn="l" eaLnBrk="1" hangingPunct="1">
              <a:defRPr/>
            </a:pPr>
            <a:r>
              <a:rPr lang="en-GB" sz="3200" dirty="0" smtClean="0">
                <a:solidFill>
                  <a:srgbClr val="C00000"/>
                </a:solidFill>
                <a:effectLst/>
                <a:latin typeface="Calibri" pitchFamily="34" charset="0"/>
              </a:rPr>
              <a:t>Quality Assurance</a:t>
            </a:r>
          </a:p>
        </p:txBody>
      </p:sp>
      <p:sp>
        <p:nvSpPr>
          <p:cNvPr id="3076" name="Rectangle 3"/>
          <p:cNvSpPr txBox="1">
            <a:spLocks noGrp="1"/>
          </p:cNvSpPr>
          <p:nvPr>
            <p:ph idx="1"/>
          </p:nvPr>
        </p:nvSpPr>
        <p:spPr>
          <a:xfrm>
            <a:off x="1835696" y="1844824"/>
            <a:ext cx="6984776" cy="4104456"/>
          </a:xfrm>
        </p:spPr>
        <p:txBody>
          <a:bodyPr/>
          <a:lstStyle/>
          <a:p>
            <a:pPr marL="609600" indent="-609600" eaLnBrk="1" hangingPunct="1">
              <a:buFont typeface="Wingdings" pitchFamily="2" charset="2"/>
              <a:buNone/>
            </a:pPr>
            <a:endParaRPr lang="en-GB" sz="2000" dirty="0" smtClean="0">
              <a:solidFill>
                <a:srgbClr val="002060"/>
              </a:solidFill>
              <a:latin typeface="Calibri" pitchFamily="34" charset="0"/>
              <a:cs typeface="Calibri" pitchFamily="34" charset="0"/>
            </a:endParaRPr>
          </a:p>
          <a:p>
            <a:pPr marL="609600" indent="-609600" eaLnBrk="1" hangingPunct="1">
              <a:buFont typeface="Wingdings" pitchFamily="2" charset="2"/>
              <a:buNone/>
            </a:pPr>
            <a:r>
              <a:rPr lang="en-GB" sz="2400" dirty="0" smtClean="0">
                <a:solidFill>
                  <a:srgbClr val="002060"/>
                </a:solidFill>
                <a:latin typeface="Calibri" pitchFamily="34" charset="0"/>
                <a:cs typeface="Calibri" pitchFamily="34" charset="0"/>
              </a:rPr>
              <a:t>An IA quality program should consist of:</a:t>
            </a:r>
          </a:p>
          <a:p>
            <a:pPr marL="609600" indent="-609600" eaLnBrk="1" hangingPunct="1">
              <a:buFont typeface="Wingdings" pitchFamily="2" charset="2"/>
              <a:buNone/>
            </a:pPr>
            <a:endParaRPr lang="en-GB" sz="2000" dirty="0" smtClean="0">
              <a:solidFill>
                <a:srgbClr val="002060"/>
              </a:solidFill>
              <a:latin typeface="Calibri" pitchFamily="34" charset="0"/>
              <a:cs typeface="Calibri" pitchFamily="34" charset="0"/>
            </a:endParaRPr>
          </a:p>
          <a:p>
            <a:pPr eaLnBrk="1" hangingPunct="1">
              <a:lnSpc>
                <a:spcPct val="150000"/>
              </a:lnSpc>
              <a:spcBef>
                <a:spcPts val="600"/>
              </a:spcBef>
              <a:spcAft>
                <a:spcPts val="600"/>
              </a:spcAft>
            </a:pPr>
            <a:r>
              <a:rPr lang="en-GB" sz="2200" dirty="0" smtClean="0">
                <a:solidFill>
                  <a:srgbClr val="002060"/>
                </a:solidFill>
                <a:latin typeface="Calibri" pitchFamily="34" charset="0"/>
                <a:cs typeface="Calibri" pitchFamily="34" charset="0"/>
              </a:rPr>
              <a:t>Continuous/</a:t>
            </a:r>
            <a:r>
              <a:rPr lang="en-GB" sz="2200" dirty="0" err="1" smtClean="0">
                <a:solidFill>
                  <a:srgbClr val="002060"/>
                </a:solidFill>
                <a:latin typeface="Calibri" pitchFamily="34" charset="0"/>
                <a:cs typeface="Calibri" pitchFamily="34" charset="0"/>
              </a:rPr>
              <a:t>ongoing</a:t>
            </a:r>
            <a:r>
              <a:rPr lang="en-GB" sz="2200" dirty="0" smtClean="0">
                <a:solidFill>
                  <a:srgbClr val="002060"/>
                </a:solidFill>
                <a:latin typeface="Calibri" pitchFamily="34" charset="0"/>
                <a:cs typeface="Calibri" pitchFamily="34" charset="0"/>
              </a:rPr>
              <a:t> monitoring</a:t>
            </a:r>
          </a:p>
          <a:p>
            <a:pPr eaLnBrk="1" hangingPunct="1">
              <a:lnSpc>
                <a:spcPct val="150000"/>
              </a:lnSpc>
              <a:spcBef>
                <a:spcPts val="600"/>
              </a:spcBef>
              <a:spcAft>
                <a:spcPts val="600"/>
              </a:spcAft>
            </a:pPr>
            <a:r>
              <a:rPr lang="en-GB" sz="2200" dirty="0" smtClean="0">
                <a:solidFill>
                  <a:srgbClr val="002060"/>
                </a:solidFill>
                <a:latin typeface="Calibri" pitchFamily="34" charset="0"/>
                <a:cs typeface="Calibri" pitchFamily="34" charset="0"/>
              </a:rPr>
              <a:t>Internal quality assessments;</a:t>
            </a:r>
          </a:p>
          <a:p>
            <a:pPr eaLnBrk="1" hangingPunct="1">
              <a:lnSpc>
                <a:spcPct val="150000"/>
              </a:lnSpc>
              <a:spcBef>
                <a:spcPts val="600"/>
              </a:spcBef>
              <a:spcAft>
                <a:spcPts val="600"/>
              </a:spcAft>
            </a:pPr>
            <a:r>
              <a:rPr lang="en-GB" sz="2200" dirty="0" smtClean="0">
                <a:solidFill>
                  <a:srgbClr val="002060"/>
                </a:solidFill>
                <a:latin typeface="Calibri" pitchFamily="34" charset="0"/>
                <a:cs typeface="Calibri" pitchFamily="34" charset="0"/>
              </a:rPr>
              <a:t>External quality assessment</a:t>
            </a:r>
          </a:p>
          <a:p>
            <a:pPr marL="609600" indent="-609600" eaLnBrk="1" hangingPunct="1">
              <a:buFontTx/>
              <a:buNone/>
            </a:pPr>
            <a:endParaRPr lang="en-GB" dirty="0" smtClean="0">
              <a:solidFill>
                <a:srgbClr val="333399"/>
              </a:solidFill>
              <a:latin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idx="4294967295"/>
          </p:nvPr>
        </p:nvSpPr>
        <p:spPr>
          <a:xfrm>
            <a:off x="1331640" y="260648"/>
            <a:ext cx="7196336" cy="896938"/>
          </a:xfrm>
        </p:spPr>
        <p:txBody>
          <a:bodyPr/>
          <a:lstStyle/>
          <a:p>
            <a:pPr algn="l" eaLnBrk="1" hangingPunct="1">
              <a:defRPr/>
            </a:pPr>
            <a:r>
              <a:rPr sz="3200" dirty="0" smtClean="0">
                <a:solidFill>
                  <a:srgbClr val="C00000"/>
                </a:solidFill>
                <a:effectLst/>
                <a:latin typeface="Calibri" pitchFamily="34" charset="0"/>
                <a:cs typeface="Calibri" pitchFamily="34" charset="0"/>
              </a:rPr>
              <a:t>Elements of Quality Review </a:t>
            </a:r>
          </a:p>
        </p:txBody>
      </p:sp>
      <p:sp>
        <p:nvSpPr>
          <p:cNvPr id="5124" name="Rectangle 3"/>
          <p:cNvSpPr txBox="1">
            <a:spLocks noGrp="1"/>
          </p:cNvSpPr>
          <p:nvPr>
            <p:ph idx="4294967295"/>
          </p:nvPr>
        </p:nvSpPr>
        <p:spPr>
          <a:xfrm>
            <a:off x="1331640" y="1628800"/>
            <a:ext cx="7658496" cy="4680520"/>
          </a:xfrm>
        </p:spPr>
        <p:txBody>
          <a:bodyPr/>
          <a:lstStyle/>
          <a:p>
            <a:pPr marL="609600" indent="-609600" eaLnBrk="1" hangingPunct="1">
              <a:buFont typeface="Wingdings" pitchFamily="2" charset="2"/>
              <a:buNone/>
            </a:pPr>
            <a:r>
              <a:rPr sz="2200" b="1" dirty="0" smtClean="0">
                <a:solidFill>
                  <a:srgbClr val="002060"/>
                </a:solidFill>
                <a:latin typeface="Calibri" pitchFamily="34" charset="0"/>
              </a:rPr>
              <a:t>Why do we need a quality review?</a:t>
            </a:r>
            <a:endParaRPr lang="pt-PT" sz="2200" b="1" dirty="0" smtClean="0">
              <a:solidFill>
                <a:srgbClr val="002060"/>
              </a:solidFill>
              <a:latin typeface="Calibri" pitchFamily="34" charset="0"/>
            </a:endParaRPr>
          </a:p>
          <a:p>
            <a:pPr marL="609600" indent="-609600" eaLnBrk="1" hangingPunct="1">
              <a:buFont typeface="Wingdings" pitchFamily="2" charset="2"/>
              <a:buNone/>
            </a:pPr>
            <a:endParaRPr sz="2200" b="1" dirty="0" smtClean="0">
              <a:solidFill>
                <a:srgbClr val="002060"/>
              </a:solidFill>
              <a:latin typeface="Calibri" pitchFamily="34" charset="0"/>
            </a:endParaRPr>
          </a:p>
          <a:p>
            <a:pPr marL="609600" indent="-609600" eaLnBrk="1" hangingPunct="1">
              <a:buFont typeface="Wingdings" pitchFamily="2" charset="2"/>
              <a:buChar char="§"/>
            </a:pPr>
            <a:r>
              <a:rPr lang="en-US" sz="2000" dirty="0" smtClean="0">
                <a:solidFill>
                  <a:srgbClr val="002060"/>
                </a:solidFill>
                <a:latin typeface="Calibri" pitchFamily="34" charset="0"/>
              </a:rPr>
              <a:t>Strengthen assurance to all the stakeholders on the performance of the internal audit activity</a:t>
            </a:r>
          </a:p>
          <a:p>
            <a:pPr marL="609600" indent="-609600" eaLnBrk="1" hangingPunct="1">
              <a:buFont typeface="Wingdings" pitchFamily="2" charset="2"/>
              <a:buChar char="§"/>
            </a:pPr>
            <a:r>
              <a:rPr sz="2000" dirty="0" smtClean="0">
                <a:solidFill>
                  <a:srgbClr val="002060"/>
                </a:solidFill>
                <a:latin typeface="Calibri" pitchFamily="34" charset="0"/>
              </a:rPr>
              <a:t>Reliance on other auditors </a:t>
            </a:r>
          </a:p>
          <a:p>
            <a:pPr marL="609600" indent="-609600" eaLnBrk="1" hangingPunct="1">
              <a:buFont typeface="Wingdings" pitchFamily="2" charset="2"/>
              <a:buChar char="§"/>
            </a:pPr>
            <a:r>
              <a:rPr sz="2000" dirty="0" smtClean="0">
                <a:solidFill>
                  <a:srgbClr val="002060"/>
                </a:solidFill>
                <a:latin typeface="Calibri" pitchFamily="34" charset="0"/>
              </a:rPr>
              <a:t>More efficiency</a:t>
            </a:r>
          </a:p>
          <a:p>
            <a:pPr marL="609600" indent="-609600" eaLnBrk="1" hangingPunct="1">
              <a:buFont typeface="Wingdings" pitchFamily="2" charset="2"/>
              <a:buChar char="§"/>
            </a:pPr>
            <a:r>
              <a:rPr sz="2000" dirty="0" smtClean="0">
                <a:solidFill>
                  <a:srgbClr val="002060"/>
                </a:solidFill>
                <a:latin typeface="Calibri" pitchFamily="34" charset="0"/>
              </a:rPr>
              <a:t>Reduce duplicity</a:t>
            </a:r>
          </a:p>
          <a:p>
            <a:pPr marL="609600" indent="-609600" eaLnBrk="1" hangingPunct="1">
              <a:buFont typeface="Wingdings" pitchFamily="2" charset="2"/>
              <a:buChar char="§"/>
            </a:pPr>
            <a:r>
              <a:rPr sz="2000" dirty="0" smtClean="0">
                <a:solidFill>
                  <a:srgbClr val="002060"/>
                </a:solidFill>
                <a:latin typeface="Calibri" pitchFamily="34" charset="0"/>
              </a:rPr>
              <a:t>Standards understood and implemented in common way</a:t>
            </a:r>
          </a:p>
          <a:p>
            <a:pPr marL="609600" indent="-609600" eaLnBrk="1" hangingPunct="1">
              <a:buFont typeface="Wingdings" pitchFamily="2" charset="2"/>
              <a:buChar char="§"/>
            </a:pPr>
            <a:r>
              <a:rPr sz="2000" dirty="0" smtClean="0">
                <a:solidFill>
                  <a:srgbClr val="002060"/>
                </a:solidFill>
                <a:latin typeface="Calibri" pitchFamily="34" charset="0"/>
              </a:rPr>
              <a:t>Check compliance with guidelines, rules etc.</a:t>
            </a:r>
          </a:p>
          <a:p>
            <a:pPr marL="609600" indent="-609600" eaLnBrk="1" hangingPunct="1">
              <a:buFont typeface="Wingdings" pitchFamily="2" charset="2"/>
              <a:buChar char="§"/>
            </a:pPr>
            <a:r>
              <a:rPr sz="2000" dirty="0" smtClean="0">
                <a:solidFill>
                  <a:srgbClr val="002060"/>
                </a:solidFill>
                <a:latin typeface="Calibri" pitchFamily="34" charset="0"/>
              </a:rPr>
              <a:t>Implement corrective actions in good time (supervise, mentor)</a:t>
            </a:r>
            <a:endParaRPr lang="pt-PT" sz="2000" dirty="0" smtClean="0">
              <a:solidFill>
                <a:srgbClr val="002060"/>
              </a:solidFill>
              <a:latin typeface="Calibri" pitchFamily="34" charset="0"/>
            </a:endParaRPr>
          </a:p>
          <a:p>
            <a:pPr marL="609600" indent="-609600" eaLnBrk="1" hangingPunct="1">
              <a:buFont typeface="Wingdings" pitchFamily="2" charset="2"/>
              <a:buChar char="§"/>
            </a:pPr>
            <a:r>
              <a:rPr lang="pt-PT" sz="2000" dirty="0" smtClean="0">
                <a:solidFill>
                  <a:srgbClr val="002060"/>
                </a:solidFill>
                <a:latin typeface="Calibri" pitchFamily="34" charset="0"/>
              </a:rPr>
              <a:t>…</a:t>
            </a:r>
            <a:endParaRPr sz="2000" dirty="0" smtClean="0">
              <a:solidFill>
                <a:srgbClr val="002060"/>
              </a:solidFill>
              <a:latin typeface="Calibri" pitchFamily="34" charset="0"/>
            </a:endParaRPr>
          </a:p>
          <a:p>
            <a:pPr marL="609600" indent="-609600" eaLnBrk="1" hangingPunct="1">
              <a:buFont typeface="Wingdings" pitchFamily="2" charset="2"/>
              <a:buNone/>
            </a:pPr>
            <a:endParaRPr sz="2400" dirty="0" smtClean="0">
              <a:solidFill>
                <a:srgbClr val="333399"/>
              </a:solidFill>
              <a:latin typeface="Arial Narrow" pitchFamily="34" charset="0"/>
            </a:endParaRPr>
          </a:p>
          <a:p>
            <a:pPr marL="609600" indent="-609600" eaLnBrk="1" hangingPunct="1">
              <a:buFont typeface="Wingdings" pitchFamily="2" charset="2"/>
              <a:buNone/>
            </a:pPr>
            <a:endParaRPr sz="2400" dirty="0" smtClean="0">
              <a:solidFill>
                <a:srgbClr val="333399"/>
              </a:solidFill>
              <a:latin typeface="Arial Narrow" pitchFamily="34" charset="0"/>
            </a:endParaRPr>
          </a:p>
          <a:p>
            <a:pPr marL="609600" indent="-609600" eaLnBrk="1" hangingPunct="1">
              <a:buFont typeface="Wingdings" pitchFamily="2" charset="2"/>
              <a:buNone/>
            </a:pPr>
            <a:endParaRPr sz="2400" dirty="0" smtClean="0">
              <a:solidFill>
                <a:srgbClr val="333399"/>
              </a:solidFill>
              <a:latin typeface="Arial Narrow" pitchFamily="34" charset="0"/>
            </a:endParaRPr>
          </a:p>
          <a:p>
            <a:pPr marL="990600" lvl="1" indent="-533400" eaLnBrk="1" hangingPunct="1">
              <a:buFont typeface="Wingdings" pitchFamily="2" charset="2"/>
              <a:buNone/>
            </a:pPr>
            <a:endParaRPr sz="2400" dirty="0" smtClean="0">
              <a:solidFill>
                <a:srgbClr val="333399"/>
              </a:solidFill>
              <a:latin typeface="Arial Narrow" pitchFamily="34" charset="0"/>
            </a:endParaRPr>
          </a:p>
          <a:p>
            <a:pPr marL="609600" indent="-609600" eaLnBrk="1" hangingPunct="1">
              <a:buFont typeface="Wingdings" pitchFamily="2" charset="2"/>
              <a:buNone/>
            </a:pPr>
            <a:endParaRPr sz="1600" dirty="0" smtClean="0">
              <a:solidFill>
                <a:srgbClr val="333399"/>
              </a:solidFill>
              <a:latin typeface="Arial Narrow" pitchFamily="34" charset="0"/>
            </a:endParaRPr>
          </a:p>
          <a:p>
            <a:pPr marL="609600" indent="-609600" eaLnBrk="1" hangingPunct="1">
              <a:buFont typeface="Wingdings" pitchFamily="2" charset="2"/>
              <a:buNone/>
            </a:pPr>
            <a:endParaRPr dirty="0" smtClean="0">
              <a:solidFill>
                <a:srgbClr val="3333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1547664" y="620688"/>
            <a:ext cx="7272338" cy="785812"/>
          </a:xfrm>
          <a:noFill/>
          <a:ln w="9525"/>
        </p:spPr>
        <p:txBody>
          <a:bodyPr/>
          <a:lstStyle/>
          <a:p>
            <a:pPr algn="l" eaLnBrk="1" hangingPunct="1"/>
            <a:r>
              <a:rPr lang="en-US" sz="3400" dirty="0" smtClean="0">
                <a:solidFill>
                  <a:srgbClr val="CC0000"/>
                </a:solidFill>
                <a:effectLst/>
                <a:latin typeface="Calibri" pitchFamily="34" charset="0"/>
              </a:rPr>
              <a:t>Elements of Quality Review </a:t>
            </a:r>
          </a:p>
        </p:txBody>
      </p:sp>
      <p:sp>
        <p:nvSpPr>
          <p:cNvPr id="4100" name="Rectangle 3"/>
          <p:cNvSpPr txBox="1">
            <a:spLocks noGrp="1"/>
          </p:cNvSpPr>
          <p:nvPr>
            <p:ph idx="4294967295"/>
          </p:nvPr>
        </p:nvSpPr>
        <p:spPr>
          <a:xfrm>
            <a:off x="1357313" y="1428750"/>
            <a:ext cx="7391151" cy="4017963"/>
          </a:xfrm>
        </p:spPr>
        <p:txBody>
          <a:bodyPr/>
          <a:lstStyle/>
          <a:p>
            <a:pPr marL="609600" indent="-609600" eaLnBrk="1" hangingPunct="1">
              <a:buFont typeface="Wingdings" pitchFamily="2" charset="2"/>
              <a:buNone/>
              <a:defRPr/>
            </a:pPr>
            <a:endParaRPr sz="2400" dirty="0" smtClean="0">
              <a:solidFill>
                <a:srgbClr val="333399"/>
              </a:solidFill>
              <a:latin typeface="Arial Narrow" pitchFamily="34" charset="0"/>
            </a:endParaRPr>
          </a:p>
          <a:p>
            <a:pPr marL="990600" lvl="1" indent="-533400" eaLnBrk="1" hangingPunct="1">
              <a:buFontTx/>
              <a:buNone/>
              <a:defRPr/>
            </a:pPr>
            <a:r>
              <a:rPr sz="2000" dirty="0" smtClean="0">
                <a:solidFill>
                  <a:srgbClr val="002060"/>
                </a:solidFill>
                <a:latin typeface="Calibri" pitchFamily="34" charset="0"/>
              </a:rPr>
              <a:t>Structure </a:t>
            </a:r>
            <a:endParaRPr lang="pt-PT" sz="2000" dirty="0" smtClean="0">
              <a:solidFill>
                <a:srgbClr val="002060"/>
              </a:solidFill>
              <a:latin typeface="Calibri" pitchFamily="34" charset="0"/>
            </a:endParaRPr>
          </a:p>
          <a:p>
            <a:pPr marL="990600" lvl="1" indent="-533400" eaLnBrk="1" hangingPunct="1">
              <a:buFontTx/>
              <a:buNone/>
              <a:defRPr/>
            </a:pPr>
            <a:r>
              <a:rPr sz="1600" dirty="0" smtClean="0">
                <a:solidFill>
                  <a:srgbClr val="002060"/>
                </a:solidFill>
                <a:latin typeface="Calibri" pitchFamily="34" charset="0"/>
              </a:rPr>
              <a:t>Independence, status and reporting level in </a:t>
            </a:r>
            <a:r>
              <a:rPr lang="en-US" sz="1600" dirty="0" smtClean="0">
                <a:solidFill>
                  <a:srgbClr val="002060"/>
                </a:solidFill>
                <a:latin typeface="Calibri" pitchFamily="34" charset="0"/>
              </a:rPr>
              <a:t>the</a:t>
            </a:r>
            <a:r>
              <a:rPr lang="pt-PT" sz="1600" dirty="0" smtClean="0">
                <a:solidFill>
                  <a:srgbClr val="002060"/>
                </a:solidFill>
                <a:latin typeface="Calibri" pitchFamily="34" charset="0"/>
              </a:rPr>
              <a:t> </a:t>
            </a:r>
            <a:r>
              <a:rPr sz="1600" dirty="0" smtClean="0">
                <a:solidFill>
                  <a:srgbClr val="002060"/>
                </a:solidFill>
                <a:latin typeface="Calibri" pitchFamily="34" charset="0"/>
              </a:rPr>
              <a:t>organization</a:t>
            </a:r>
          </a:p>
          <a:p>
            <a:pPr marL="1447800" lvl="2" indent="-533400" eaLnBrk="1" hangingPunct="1">
              <a:buFont typeface="Wingdings" pitchFamily="2" charset="2"/>
              <a:buNone/>
              <a:defRPr/>
            </a:pPr>
            <a:endParaRPr sz="2000" dirty="0" smtClean="0">
              <a:solidFill>
                <a:srgbClr val="002060"/>
              </a:solidFill>
              <a:latin typeface="Calibri" pitchFamily="34" charset="0"/>
            </a:endParaRPr>
          </a:p>
          <a:p>
            <a:pPr marL="990600" lvl="1" indent="-533400" eaLnBrk="1" hangingPunct="1">
              <a:buFontTx/>
              <a:buNone/>
              <a:defRPr/>
            </a:pPr>
            <a:r>
              <a:rPr sz="2000" dirty="0" smtClean="0">
                <a:solidFill>
                  <a:srgbClr val="002060"/>
                </a:solidFill>
                <a:latin typeface="Calibri" pitchFamily="34" charset="0"/>
              </a:rPr>
              <a:t>Staff </a:t>
            </a:r>
            <a:endParaRPr lang="pt-PT" sz="2000" dirty="0" smtClean="0">
              <a:solidFill>
                <a:srgbClr val="002060"/>
              </a:solidFill>
              <a:latin typeface="Calibri" pitchFamily="34" charset="0"/>
            </a:endParaRPr>
          </a:p>
          <a:p>
            <a:pPr marL="990600" lvl="1" indent="-533400" eaLnBrk="1" hangingPunct="1">
              <a:buFontTx/>
              <a:buNone/>
              <a:defRPr/>
            </a:pPr>
            <a:r>
              <a:rPr sz="1600" dirty="0" smtClean="0">
                <a:solidFill>
                  <a:srgbClr val="002060"/>
                </a:solidFill>
                <a:latin typeface="Calibri" pitchFamily="34" charset="0"/>
              </a:rPr>
              <a:t>qualifications, skills and experience </a:t>
            </a:r>
          </a:p>
          <a:p>
            <a:pPr marL="990600" lvl="1" indent="-533400" eaLnBrk="1" hangingPunct="1">
              <a:buFontTx/>
              <a:buNone/>
              <a:defRPr/>
            </a:pPr>
            <a:endParaRPr lang="pt-PT" sz="2000" dirty="0" smtClean="0">
              <a:solidFill>
                <a:srgbClr val="002060"/>
              </a:solidFill>
              <a:latin typeface="Calibri" pitchFamily="34" charset="0"/>
            </a:endParaRPr>
          </a:p>
          <a:p>
            <a:pPr marL="990600" lvl="1" indent="-533400" eaLnBrk="1" hangingPunct="1">
              <a:buFontTx/>
              <a:buNone/>
              <a:defRPr/>
            </a:pPr>
            <a:r>
              <a:rPr sz="2000" dirty="0" smtClean="0">
                <a:solidFill>
                  <a:srgbClr val="002060"/>
                </a:solidFill>
                <a:latin typeface="Calibri" pitchFamily="34" charset="0"/>
              </a:rPr>
              <a:t>Methodology </a:t>
            </a:r>
            <a:endParaRPr lang="pt-PT" sz="2000" dirty="0" smtClean="0">
              <a:solidFill>
                <a:srgbClr val="002060"/>
              </a:solidFill>
              <a:latin typeface="Calibri" pitchFamily="34" charset="0"/>
            </a:endParaRPr>
          </a:p>
          <a:p>
            <a:pPr marL="990600" lvl="1" indent="-533400" eaLnBrk="1" hangingPunct="1">
              <a:buFontTx/>
              <a:buNone/>
              <a:defRPr/>
            </a:pPr>
            <a:r>
              <a:rPr sz="1600" dirty="0" smtClean="0">
                <a:solidFill>
                  <a:srgbClr val="002060"/>
                </a:solidFill>
                <a:latin typeface="Calibri" pitchFamily="34" charset="0"/>
              </a:rPr>
              <a:t>tools, processes and procedures - audit manual </a:t>
            </a:r>
            <a:endParaRPr lang="pt-PT" sz="1600" dirty="0" smtClean="0">
              <a:solidFill>
                <a:srgbClr val="002060"/>
              </a:solidFill>
              <a:latin typeface="Calibri" pitchFamily="34" charset="0"/>
            </a:endParaRPr>
          </a:p>
          <a:p>
            <a:pPr marL="1447800" lvl="2" indent="-533400" eaLnBrk="1" hangingPunct="1">
              <a:buFontTx/>
              <a:buNone/>
              <a:defRPr/>
            </a:pPr>
            <a:endParaRPr lang="pt-PT" sz="2000" dirty="0" smtClean="0">
              <a:solidFill>
                <a:srgbClr val="002060"/>
              </a:solidFill>
              <a:latin typeface="Calibri" pitchFamily="34" charset="0"/>
            </a:endParaRPr>
          </a:p>
          <a:p>
            <a:pPr marL="990000" lvl="2" indent="-533400" eaLnBrk="1" hangingPunct="1">
              <a:buFontTx/>
              <a:buNone/>
              <a:defRPr/>
            </a:pPr>
            <a:r>
              <a:rPr lang="en-US" sz="2000" dirty="0" smtClean="0">
                <a:solidFill>
                  <a:srgbClr val="002060"/>
                </a:solidFill>
                <a:latin typeface="Calibri" pitchFamily="34" charset="0"/>
              </a:rPr>
              <a:t>Audit work</a:t>
            </a:r>
          </a:p>
          <a:p>
            <a:pPr marL="990000" lvl="2" indent="-533400" eaLnBrk="1" hangingPunct="1">
              <a:buFontTx/>
              <a:buNone/>
              <a:defRPr/>
            </a:pPr>
            <a:r>
              <a:rPr lang="en-US" sz="1600" dirty="0" smtClean="0">
                <a:solidFill>
                  <a:srgbClr val="002060"/>
                </a:solidFill>
                <a:latin typeface="Calibri" pitchFamily="34" charset="0"/>
              </a:rPr>
              <a:t>execution according to the annual plan, timeliness, reporting, working papers</a:t>
            </a:r>
          </a:p>
          <a:p>
            <a:pPr marL="990000" lvl="2" indent="-533400" eaLnBrk="1" hangingPunct="1">
              <a:buFontTx/>
              <a:buNone/>
              <a:defRPr/>
            </a:pPr>
            <a:endParaRPr lang="pt-PT" sz="2000" dirty="0" smtClean="0">
              <a:solidFill>
                <a:srgbClr val="333399"/>
              </a:solidFill>
              <a:latin typeface="Calibri" pitchFamily="34" charset="0"/>
            </a:endParaRPr>
          </a:p>
          <a:p>
            <a:pPr marL="990000" lvl="2" indent="-533400" eaLnBrk="1" hangingPunct="1">
              <a:buFontTx/>
              <a:buNone/>
              <a:defRPr/>
            </a:pPr>
            <a:endParaRPr sz="2000" dirty="0" smtClean="0">
              <a:solidFill>
                <a:srgbClr val="333399"/>
              </a:solidFill>
              <a:latin typeface="Calibri" pitchFamily="34" charset="0"/>
            </a:endParaRPr>
          </a:p>
          <a:p>
            <a:pPr marL="990600" lvl="1" indent="-533400" eaLnBrk="1" hangingPunct="1">
              <a:buFont typeface="Wingdings" pitchFamily="2" charset="2"/>
              <a:buNone/>
              <a:defRPr/>
            </a:pPr>
            <a:endParaRPr sz="2400" dirty="0" smtClean="0">
              <a:solidFill>
                <a:srgbClr val="333399"/>
              </a:solidFill>
              <a:latin typeface="Arial Narrow" pitchFamily="34" charset="0"/>
            </a:endParaRPr>
          </a:p>
          <a:p>
            <a:pPr marL="609600" indent="-609600" eaLnBrk="1" hangingPunct="1">
              <a:buFont typeface="Wingdings" pitchFamily="2" charset="2"/>
              <a:buNone/>
              <a:defRPr/>
            </a:pPr>
            <a:endParaRPr sz="1600" dirty="0" smtClean="0">
              <a:solidFill>
                <a:srgbClr val="333399"/>
              </a:solidFill>
              <a:latin typeface="Arial Narrow" pitchFamily="34" charset="0"/>
            </a:endParaRPr>
          </a:p>
          <a:p>
            <a:pPr marL="609600" indent="-609600" eaLnBrk="1" hangingPunct="1">
              <a:buFont typeface="Wingdings" pitchFamily="2" charset="2"/>
              <a:buNone/>
              <a:defRPr/>
            </a:pPr>
            <a:endParaRPr dirty="0" smtClean="0">
              <a:solidFill>
                <a:srgbClr val="333399"/>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Grp="1"/>
          </p:cNvSpPr>
          <p:nvPr>
            <p:ph type="title"/>
          </p:nvPr>
        </p:nvSpPr>
        <p:spPr>
          <a:xfrm>
            <a:off x="1403648" y="304800"/>
            <a:ext cx="7054552" cy="1143000"/>
          </a:xfrm>
        </p:spPr>
        <p:txBody>
          <a:bodyPr/>
          <a:lstStyle/>
          <a:p>
            <a:pPr algn="l">
              <a:defRPr/>
            </a:pPr>
            <a:r>
              <a:rPr lang="en-US" sz="3200" dirty="0" smtClean="0">
                <a:solidFill>
                  <a:srgbClr val="C00000"/>
                </a:solidFill>
                <a:effectLst/>
                <a:latin typeface="Calibri" pitchFamily="34" charset="0"/>
                <a:ea typeface="BatangChe" pitchFamily="49" charset="-127"/>
                <a:cs typeface="Calibri" pitchFamily="34" charset="0"/>
              </a:rPr>
              <a:t>Quality Assessment Milestones</a:t>
            </a:r>
          </a:p>
        </p:txBody>
      </p:sp>
      <p:sp>
        <p:nvSpPr>
          <p:cNvPr id="7171" name="Text Box 3"/>
          <p:cNvSpPr txBox="1">
            <a:spLocks noGrp="1"/>
          </p:cNvSpPr>
          <p:nvPr>
            <p:ph type="body" idx="1"/>
          </p:nvPr>
        </p:nvSpPr>
        <p:spPr>
          <a:xfrm>
            <a:off x="1403648" y="1556792"/>
            <a:ext cx="7232848" cy="4608512"/>
          </a:xfrm>
        </p:spPr>
        <p:txBody>
          <a:bodyPr/>
          <a:lstStyle/>
          <a:p>
            <a:pPr>
              <a:lnSpc>
                <a:spcPct val="80000"/>
              </a:lnSpc>
              <a:buClr>
                <a:srgbClr val="C00000"/>
              </a:buClr>
              <a:buSzPct val="130000"/>
              <a:buFont typeface="Arial" pitchFamily="34" charset="0"/>
              <a:buChar char="•"/>
            </a:pPr>
            <a:r>
              <a:rPr lang="en-GB" altLang="ko-KR" sz="1800" dirty="0" smtClean="0">
                <a:solidFill>
                  <a:srgbClr val="002060"/>
                </a:solidFill>
                <a:latin typeface="Calibri" pitchFamily="34" charset="0"/>
                <a:ea typeface="Gulim" pitchFamily="34" charset="-127"/>
              </a:rPr>
              <a:t>PLAN</a:t>
            </a:r>
          </a:p>
          <a:p>
            <a:pPr marL="457200" lvl="1" indent="0">
              <a:lnSpc>
                <a:spcPct val="80000"/>
              </a:lnSpc>
              <a:buClr>
                <a:srgbClr val="C00000"/>
              </a:buClr>
              <a:buSzPct val="130000"/>
              <a:buNone/>
            </a:pPr>
            <a:r>
              <a:rPr lang="en-GB" altLang="ko-KR" sz="1800" dirty="0" smtClean="0">
                <a:solidFill>
                  <a:srgbClr val="002060"/>
                </a:solidFill>
                <a:latin typeface="Calibri" pitchFamily="34" charset="0"/>
                <a:ea typeface="Gulim" pitchFamily="34" charset="-127"/>
              </a:rPr>
              <a:t>	Strategy</a:t>
            </a:r>
          </a:p>
          <a:p>
            <a:pPr marL="457200" lvl="1" indent="0">
              <a:lnSpc>
                <a:spcPct val="80000"/>
              </a:lnSpc>
              <a:buClr>
                <a:srgbClr val="C00000"/>
              </a:buClr>
              <a:buSzPct val="130000"/>
              <a:buNone/>
            </a:pPr>
            <a:r>
              <a:rPr lang="en-GB" sz="1800" dirty="0" smtClean="0">
                <a:solidFill>
                  <a:srgbClr val="002060"/>
                </a:solidFill>
                <a:latin typeface="Calibri" pitchFamily="34" charset="0"/>
                <a:ea typeface="Gulim" pitchFamily="34" charset="-127"/>
              </a:rPr>
              <a:t>	Audit plans</a:t>
            </a:r>
          </a:p>
          <a:p>
            <a:pPr marL="457200" lvl="1" indent="0">
              <a:lnSpc>
                <a:spcPct val="80000"/>
              </a:lnSpc>
              <a:buClr>
                <a:srgbClr val="C00000"/>
              </a:buClr>
              <a:buSzPct val="130000"/>
              <a:buNone/>
            </a:pPr>
            <a:r>
              <a:rPr lang="en-GB" sz="1800" dirty="0" smtClean="0">
                <a:solidFill>
                  <a:srgbClr val="002060"/>
                </a:solidFill>
                <a:latin typeface="Calibri" pitchFamily="34" charset="0"/>
                <a:ea typeface="Gulim" pitchFamily="34" charset="-127"/>
              </a:rPr>
              <a:t> </a:t>
            </a:r>
            <a:endParaRPr lang="en-GB" altLang="ko-KR" sz="1800" dirty="0" smtClean="0">
              <a:solidFill>
                <a:srgbClr val="002060"/>
              </a:solidFill>
              <a:latin typeface="Calibri" pitchFamily="34" charset="0"/>
              <a:ea typeface="Gulim" pitchFamily="34" charset="-127"/>
            </a:endParaRPr>
          </a:p>
          <a:p>
            <a:pPr>
              <a:lnSpc>
                <a:spcPct val="80000"/>
              </a:lnSpc>
              <a:buClr>
                <a:srgbClr val="C00000"/>
              </a:buClr>
              <a:buSzPct val="130000"/>
              <a:buFont typeface="Arial" pitchFamily="34" charset="0"/>
              <a:buChar char="•"/>
            </a:pPr>
            <a:r>
              <a:rPr lang="en-GB" altLang="ko-KR" sz="1800" dirty="0" smtClean="0">
                <a:solidFill>
                  <a:srgbClr val="002060"/>
                </a:solidFill>
                <a:latin typeface="Calibri" pitchFamily="34" charset="0"/>
                <a:ea typeface="Gulim" pitchFamily="34" charset="-127"/>
              </a:rPr>
              <a:t>FIELDWORK</a:t>
            </a:r>
          </a:p>
          <a:p>
            <a:pPr marL="457200" lvl="1" indent="0">
              <a:lnSpc>
                <a:spcPct val="80000"/>
              </a:lnSpc>
              <a:buClr>
                <a:srgbClr val="C00000"/>
              </a:buClr>
              <a:buSzPct val="130000"/>
              <a:buNone/>
            </a:pPr>
            <a:r>
              <a:rPr lang="en-GB" altLang="ko-KR" sz="1800" dirty="0" smtClean="0">
                <a:solidFill>
                  <a:srgbClr val="002060"/>
                </a:solidFill>
                <a:latin typeface="Calibri" pitchFamily="34" charset="0"/>
                <a:ea typeface="Gulim" pitchFamily="34" charset="-127"/>
              </a:rPr>
              <a:t>	Audit manual, IT system to record work, checklists, 	procedures</a:t>
            </a:r>
          </a:p>
          <a:p>
            <a:pPr marL="457200" lvl="1" indent="0">
              <a:lnSpc>
                <a:spcPct val="80000"/>
              </a:lnSpc>
              <a:buClr>
                <a:srgbClr val="C00000"/>
              </a:buClr>
              <a:buSzPct val="130000"/>
              <a:buNone/>
            </a:pPr>
            <a:endParaRPr lang="en-GB" altLang="ko-KR" sz="1800" dirty="0" smtClean="0">
              <a:solidFill>
                <a:srgbClr val="002060"/>
              </a:solidFill>
              <a:latin typeface="Calibri" pitchFamily="34" charset="0"/>
              <a:ea typeface="Gulim" pitchFamily="34" charset="-127"/>
            </a:endParaRPr>
          </a:p>
          <a:p>
            <a:pPr>
              <a:lnSpc>
                <a:spcPct val="80000"/>
              </a:lnSpc>
              <a:buClr>
                <a:srgbClr val="C00000"/>
              </a:buClr>
              <a:buSzPct val="130000"/>
              <a:buFont typeface="Arial" pitchFamily="34" charset="0"/>
              <a:buChar char="•"/>
            </a:pPr>
            <a:r>
              <a:rPr lang="en-GB" altLang="ko-KR" sz="1800" dirty="0" smtClean="0">
                <a:solidFill>
                  <a:srgbClr val="002060"/>
                </a:solidFill>
                <a:latin typeface="Calibri" pitchFamily="34" charset="0"/>
                <a:ea typeface="Gulim" pitchFamily="34" charset="-127"/>
              </a:rPr>
              <a:t>BEFORE REPORT</a:t>
            </a:r>
          </a:p>
          <a:p>
            <a:pPr marL="457200" lvl="1" indent="0">
              <a:lnSpc>
                <a:spcPct val="80000"/>
              </a:lnSpc>
              <a:buClr>
                <a:srgbClr val="C00000"/>
              </a:buClr>
              <a:buSzPct val="130000"/>
              <a:buNone/>
            </a:pPr>
            <a:r>
              <a:rPr lang="en-GB" altLang="ko-KR" sz="1800" dirty="0" smtClean="0">
                <a:solidFill>
                  <a:srgbClr val="002060"/>
                </a:solidFill>
                <a:latin typeface="Calibri" pitchFamily="34" charset="0"/>
                <a:ea typeface="Gulim" pitchFamily="34" charset="-127"/>
              </a:rPr>
              <a:t>	Draft findings</a:t>
            </a:r>
            <a:endParaRPr lang="en-GB" sz="1800" dirty="0" smtClean="0">
              <a:solidFill>
                <a:srgbClr val="002060"/>
              </a:solidFill>
              <a:latin typeface="Calibri" pitchFamily="34" charset="0"/>
            </a:endParaRPr>
          </a:p>
          <a:p>
            <a:pPr marL="457200" lvl="1" indent="0">
              <a:lnSpc>
                <a:spcPct val="80000"/>
              </a:lnSpc>
              <a:buClr>
                <a:srgbClr val="C00000"/>
              </a:buClr>
              <a:buSzPct val="130000"/>
              <a:buNone/>
            </a:pPr>
            <a:r>
              <a:rPr lang="en-GB" altLang="ko-KR" sz="1800" dirty="0" smtClean="0">
                <a:solidFill>
                  <a:srgbClr val="002060"/>
                </a:solidFill>
                <a:latin typeface="Calibri" pitchFamily="34" charset="0"/>
                <a:ea typeface="Gulim" pitchFamily="34" charset="-127"/>
              </a:rPr>
              <a:t>	Contradictory process with </a:t>
            </a:r>
            <a:r>
              <a:rPr lang="en-GB" altLang="ko-KR" sz="1800" dirty="0" err="1" smtClean="0">
                <a:solidFill>
                  <a:srgbClr val="002060"/>
                </a:solidFill>
                <a:latin typeface="Calibri" pitchFamily="34" charset="0"/>
                <a:ea typeface="Gulim" pitchFamily="34" charset="-127"/>
              </a:rPr>
              <a:t>auditees</a:t>
            </a:r>
            <a:r>
              <a:rPr lang="en-GB" altLang="ko-KR" sz="1800" dirty="0" smtClean="0">
                <a:solidFill>
                  <a:srgbClr val="002060"/>
                </a:solidFill>
                <a:latin typeface="Calibri" pitchFamily="34" charset="0"/>
                <a:ea typeface="Gulim" pitchFamily="34" charset="-127"/>
              </a:rPr>
              <a:t> </a:t>
            </a:r>
          </a:p>
          <a:p>
            <a:pPr marL="457200" lvl="1" indent="0">
              <a:lnSpc>
                <a:spcPct val="80000"/>
              </a:lnSpc>
              <a:buClr>
                <a:srgbClr val="C00000"/>
              </a:buClr>
              <a:buSzPct val="130000"/>
              <a:buNone/>
            </a:pPr>
            <a:endParaRPr lang="en-GB" altLang="ko-KR" sz="1800" dirty="0" smtClean="0">
              <a:solidFill>
                <a:srgbClr val="002060"/>
              </a:solidFill>
              <a:latin typeface="Calibri" pitchFamily="34" charset="0"/>
              <a:ea typeface="Gulim" pitchFamily="34" charset="-127"/>
            </a:endParaRPr>
          </a:p>
          <a:p>
            <a:pPr>
              <a:lnSpc>
                <a:spcPct val="80000"/>
              </a:lnSpc>
              <a:buClr>
                <a:srgbClr val="C00000"/>
              </a:buClr>
              <a:buSzPct val="130000"/>
              <a:buFont typeface="Arial" pitchFamily="34" charset="0"/>
              <a:buChar char="•"/>
            </a:pPr>
            <a:r>
              <a:rPr lang="en-GB" altLang="ko-KR" sz="1800" dirty="0" smtClean="0">
                <a:solidFill>
                  <a:srgbClr val="002060"/>
                </a:solidFill>
                <a:latin typeface="Calibri" pitchFamily="34" charset="0"/>
                <a:ea typeface="Gulim" pitchFamily="34" charset="-127"/>
              </a:rPr>
              <a:t>REPORT</a:t>
            </a:r>
          </a:p>
          <a:p>
            <a:pPr marL="457200" lvl="1" indent="0">
              <a:lnSpc>
                <a:spcPct val="80000"/>
              </a:lnSpc>
              <a:buClr>
                <a:srgbClr val="C00000"/>
              </a:buClr>
              <a:buSzPct val="130000"/>
              <a:buNone/>
            </a:pPr>
            <a:r>
              <a:rPr lang="en-GB" altLang="ko-KR" sz="1800" dirty="0" smtClean="0">
                <a:solidFill>
                  <a:srgbClr val="002060"/>
                </a:solidFill>
                <a:latin typeface="Calibri" pitchFamily="34" charset="0"/>
                <a:ea typeface="Gulim" pitchFamily="34" charset="-127"/>
              </a:rPr>
              <a:t>	Final audit report presented</a:t>
            </a:r>
          </a:p>
          <a:p>
            <a:pPr marL="457200" lvl="1" indent="0">
              <a:lnSpc>
                <a:spcPct val="80000"/>
              </a:lnSpc>
              <a:buClr>
                <a:srgbClr val="C00000"/>
              </a:buClr>
              <a:buSzPct val="130000"/>
              <a:buNone/>
            </a:pPr>
            <a:endParaRPr lang="en-GB" altLang="ko-KR" sz="1800" dirty="0" smtClean="0">
              <a:solidFill>
                <a:srgbClr val="002060"/>
              </a:solidFill>
              <a:latin typeface="Calibri" pitchFamily="34" charset="0"/>
              <a:ea typeface="Gulim" pitchFamily="34" charset="-127"/>
            </a:endParaRPr>
          </a:p>
          <a:p>
            <a:pPr>
              <a:lnSpc>
                <a:spcPct val="80000"/>
              </a:lnSpc>
              <a:buClr>
                <a:srgbClr val="C00000"/>
              </a:buClr>
              <a:buSzPct val="130000"/>
              <a:buFont typeface="Arial" pitchFamily="34" charset="0"/>
              <a:buChar char="•"/>
            </a:pPr>
            <a:r>
              <a:rPr lang="en-GB" altLang="ko-KR" sz="1800" dirty="0" smtClean="0">
                <a:solidFill>
                  <a:srgbClr val="002060"/>
                </a:solidFill>
                <a:latin typeface="Calibri" pitchFamily="34" charset="0"/>
                <a:ea typeface="Gulim" pitchFamily="34" charset="-127"/>
              </a:rPr>
              <a:t>AFTER REPORT / CLOSE FILE</a:t>
            </a:r>
          </a:p>
          <a:p>
            <a:pPr marL="457200" lvl="1" indent="0">
              <a:lnSpc>
                <a:spcPct val="80000"/>
              </a:lnSpc>
              <a:buNone/>
            </a:pPr>
            <a:r>
              <a:rPr lang="en-GB" altLang="ko-KR" sz="1800" dirty="0" smtClean="0">
                <a:solidFill>
                  <a:srgbClr val="002060"/>
                </a:solidFill>
                <a:latin typeface="Calibri" pitchFamily="34" charset="0"/>
                <a:ea typeface="Gulim" pitchFamily="34" charset="-127"/>
              </a:rPr>
              <a:t>	Quality assessment of working papers / report</a:t>
            </a:r>
            <a:endParaRPr lang="en-GB" sz="1800" dirty="0" smtClean="0">
              <a:solidFill>
                <a:srgbClr val="002060"/>
              </a:solidFill>
              <a:latin typeface="Calibri" pitchFamily="34" charset="0"/>
              <a:ea typeface="Gulim" pitchFamily="34" charset="-127"/>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331640" y="476672"/>
            <a:ext cx="7124328" cy="864095"/>
          </a:xfrm>
        </p:spPr>
        <p:txBody>
          <a:bodyPr/>
          <a:lstStyle/>
          <a:p>
            <a:pPr marL="342900" indent="-342900" algn="l" eaLnBrk="1" fontAlgn="auto" hangingPunct="1">
              <a:lnSpc>
                <a:spcPct val="80000"/>
              </a:lnSpc>
              <a:spcBef>
                <a:spcPts val="800"/>
              </a:spcBef>
              <a:spcAft>
                <a:spcPts val="0"/>
              </a:spcAft>
              <a:defRPr/>
            </a:pPr>
            <a:r>
              <a:rPr lang="en-GB" sz="3200" dirty="0" smtClean="0">
                <a:solidFill>
                  <a:srgbClr val="C00000"/>
                </a:solidFill>
                <a:effectLst/>
                <a:latin typeface="Calibri" pitchFamily="34" charset="0"/>
                <a:cs typeface="Calibri" pitchFamily="34" charset="0"/>
              </a:rPr>
              <a:t>Possible ways for quality assessment  </a:t>
            </a:r>
          </a:p>
        </p:txBody>
      </p:sp>
      <p:sp>
        <p:nvSpPr>
          <p:cNvPr id="8196" name="Rectangle 3"/>
          <p:cNvSpPr txBox="1">
            <a:spLocks noGrp="1"/>
          </p:cNvSpPr>
          <p:nvPr>
            <p:ph idx="1"/>
          </p:nvPr>
        </p:nvSpPr>
        <p:spPr>
          <a:xfrm>
            <a:off x="1691680" y="1484784"/>
            <a:ext cx="7114634" cy="4896544"/>
          </a:xfrm>
        </p:spPr>
        <p:txBody>
          <a:bodyPr/>
          <a:lstStyle/>
          <a:p>
            <a:pPr marL="188913" indent="-188913" defTabSz="188913" eaLnBrk="1" hangingPunct="1">
              <a:spcBef>
                <a:spcPct val="0"/>
              </a:spcBef>
              <a:buFontTx/>
              <a:buNone/>
            </a:pPr>
            <a:endParaRPr lang="en-GB" sz="2000" u="sng" dirty="0" smtClean="0">
              <a:solidFill>
                <a:srgbClr val="002060"/>
              </a:solidFill>
              <a:latin typeface="Calibri" pitchFamily="34" charset="0"/>
            </a:endParaRPr>
          </a:p>
          <a:p>
            <a:pPr marL="188913" indent="-188913" defTabSz="188913" eaLnBrk="1" hangingPunct="1">
              <a:spcBef>
                <a:spcPct val="0"/>
              </a:spcBef>
              <a:buFontTx/>
              <a:buNone/>
            </a:pPr>
            <a:r>
              <a:rPr lang="en-GB" sz="2000" u="sng" dirty="0" smtClean="0">
                <a:solidFill>
                  <a:srgbClr val="002060"/>
                </a:solidFill>
                <a:latin typeface="Calibri" pitchFamily="34" charset="0"/>
              </a:rPr>
              <a:t>HOW</a:t>
            </a:r>
            <a:r>
              <a:rPr lang="en-GB" sz="2000" dirty="0" smtClean="0">
                <a:solidFill>
                  <a:srgbClr val="002060"/>
                </a:solidFill>
                <a:latin typeface="Calibri" pitchFamily="34" charset="0"/>
              </a:rPr>
              <a:t> to do it?</a:t>
            </a:r>
          </a:p>
          <a:p>
            <a:pPr marL="188913" indent="-188913" defTabSz="188913" eaLnBrk="1" hangingPunct="1">
              <a:spcBef>
                <a:spcPct val="0"/>
              </a:spcBef>
              <a:buFontTx/>
              <a:buNone/>
            </a:pPr>
            <a:endParaRPr lang="en-GB" sz="2000" b="1" dirty="0" smtClean="0">
              <a:solidFill>
                <a:srgbClr val="002060"/>
              </a:solidFill>
              <a:latin typeface="Calibri" pitchFamily="34" charset="0"/>
            </a:endParaRPr>
          </a:p>
          <a:p>
            <a:pPr marL="188913" indent="-188913" defTabSz="188913" eaLnBrk="1" hangingPunct="1">
              <a:spcBef>
                <a:spcPct val="0"/>
              </a:spcBef>
              <a:buFontTx/>
              <a:buNone/>
            </a:pPr>
            <a:r>
              <a:rPr lang="en-GB" sz="2000" b="1" dirty="0" smtClean="0">
                <a:solidFill>
                  <a:srgbClr val="002060"/>
                </a:solidFill>
                <a:latin typeface="Calibri" pitchFamily="34" charset="0"/>
              </a:rPr>
              <a:t>Ex-ante </a:t>
            </a:r>
            <a:endParaRPr lang="en-GB" sz="2000" dirty="0" smtClean="0">
              <a:solidFill>
                <a:srgbClr val="002060"/>
              </a:solidFill>
              <a:latin typeface="Calibri" pitchFamily="34" charset="0"/>
            </a:endParaRPr>
          </a:p>
          <a:p>
            <a:pPr marL="188913" indent="-188913" defTabSz="188913" eaLnBrk="1" hangingPunct="1">
              <a:spcBef>
                <a:spcPct val="0"/>
              </a:spcBef>
              <a:buClr>
                <a:srgbClr val="C00000"/>
              </a:buClr>
            </a:pPr>
            <a:r>
              <a:rPr lang="en-GB" sz="2000" dirty="0" smtClean="0">
                <a:solidFill>
                  <a:srgbClr val="002060"/>
                </a:solidFill>
                <a:latin typeface="Calibri" pitchFamily="34" charset="0"/>
              </a:rPr>
              <a:t>Direct supervision or mentoring during audit </a:t>
            </a:r>
          </a:p>
          <a:p>
            <a:pPr marL="188913" indent="-188913" defTabSz="188913" eaLnBrk="1" hangingPunct="1">
              <a:spcBef>
                <a:spcPct val="0"/>
              </a:spcBef>
              <a:buClr>
                <a:srgbClr val="C00000"/>
              </a:buClr>
            </a:pPr>
            <a:r>
              <a:rPr lang="en-GB" sz="2000" dirty="0" smtClean="0">
                <a:solidFill>
                  <a:srgbClr val="002060"/>
                </a:solidFill>
                <a:latin typeface="Calibri" pitchFamily="34" charset="0"/>
              </a:rPr>
              <a:t>Joint audits</a:t>
            </a:r>
          </a:p>
          <a:p>
            <a:pPr marL="188913" indent="-188913" defTabSz="188913" eaLnBrk="1" hangingPunct="1">
              <a:spcBef>
                <a:spcPct val="0"/>
              </a:spcBef>
              <a:buClr>
                <a:srgbClr val="C00000"/>
              </a:buClr>
            </a:pPr>
            <a:r>
              <a:rPr lang="en-GB" sz="2000" dirty="0" smtClean="0">
                <a:solidFill>
                  <a:srgbClr val="002060"/>
                </a:solidFill>
                <a:latin typeface="Calibri" pitchFamily="34" charset="0"/>
              </a:rPr>
              <a:t>Coordination of  audit steps (incl. assessment of audit programmes)</a:t>
            </a:r>
          </a:p>
          <a:p>
            <a:pPr marL="188913" indent="-188913" defTabSz="188913" eaLnBrk="1" hangingPunct="1">
              <a:spcBef>
                <a:spcPct val="0"/>
              </a:spcBef>
              <a:buFontTx/>
              <a:buNone/>
            </a:pPr>
            <a:endParaRPr lang="en-GB" sz="2000" b="1" dirty="0" smtClean="0">
              <a:solidFill>
                <a:srgbClr val="002060"/>
              </a:solidFill>
              <a:latin typeface="Calibri" pitchFamily="34" charset="0"/>
            </a:endParaRPr>
          </a:p>
          <a:p>
            <a:pPr marL="188913" indent="-188913" defTabSz="188913" eaLnBrk="1" hangingPunct="1">
              <a:spcBef>
                <a:spcPct val="0"/>
              </a:spcBef>
              <a:buFontTx/>
              <a:buNone/>
            </a:pPr>
            <a:r>
              <a:rPr lang="en-GB" sz="2000" b="1" dirty="0" smtClean="0">
                <a:solidFill>
                  <a:srgbClr val="002060"/>
                </a:solidFill>
                <a:latin typeface="Calibri" pitchFamily="34" charset="0"/>
              </a:rPr>
              <a:t>Ex-post</a:t>
            </a:r>
          </a:p>
          <a:p>
            <a:pPr marL="188913" indent="-188913" defTabSz="188913" eaLnBrk="1" hangingPunct="1">
              <a:spcBef>
                <a:spcPct val="0"/>
              </a:spcBef>
              <a:buFontTx/>
              <a:buNone/>
            </a:pPr>
            <a:endParaRPr lang="en-GB" sz="2000" b="1" dirty="0" smtClean="0">
              <a:solidFill>
                <a:srgbClr val="002060"/>
              </a:solidFill>
              <a:latin typeface="Calibri" pitchFamily="34" charset="0"/>
            </a:endParaRPr>
          </a:p>
          <a:p>
            <a:pPr marL="188913" indent="-188913" defTabSz="188913" eaLnBrk="1" hangingPunct="1">
              <a:spcBef>
                <a:spcPct val="0"/>
              </a:spcBef>
              <a:buClr>
                <a:srgbClr val="C00000"/>
              </a:buClr>
              <a:buFont typeface="Wingdings" pitchFamily="2" charset="2"/>
              <a:buChar char="§"/>
            </a:pPr>
            <a:r>
              <a:rPr lang="en-GB" sz="2000" dirty="0" smtClean="0">
                <a:solidFill>
                  <a:srgbClr val="002060"/>
                </a:solidFill>
                <a:latin typeface="Calibri" pitchFamily="34" charset="0"/>
              </a:rPr>
              <a:t>Quality assessment of the audit documentation, report etc.</a:t>
            </a:r>
          </a:p>
          <a:p>
            <a:pPr marL="188913" indent="-188913" defTabSz="188913" eaLnBrk="1" hangingPunct="1">
              <a:spcBef>
                <a:spcPct val="0"/>
              </a:spcBef>
              <a:buClr>
                <a:srgbClr val="C00000"/>
              </a:buClr>
              <a:buFont typeface="Wingdings" pitchFamily="2" charset="2"/>
              <a:buChar char="§"/>
            </a:pPr>
            <a:r>
              <a:rPr lang="en-GB" sz="2000" dirty="0" smtClean="0">
                <a:solidFill>
                  <a:srgbClr val="002060"/>
                </a:solidFill>
                <a:latin typeface="Calibri" pitchFamily="34" charset="0"/>
              </a:rPr>
              <a:t>Quality and effectiveness of communication </a:t>
            </a:r>
          </a:p>
          <a:p>
            <a:pPr marL="188913" indent="-188913" defTabSz="188913" eaLnBrk="1" hangingPunct="1">
              <a:spcBef>
                <a:spcPct val="0"/>
              </a:spcBef>
              <a:buClr>
                <a:srgbClr val="C00000"/>
              </a:buClr>
              <a:buFont typeface="Wingdings" pitchFamily="2" charset="2"/>
              <a:buChar char="§"/>
            </a:pPr>
            <a:r>
              <a:rPr lang="en-GB" sz="2000" dirty="0" smtClean="0">
                <a:solidFill>
                  <a:srgbClr val="002060"/>
                </a:solidFill>
                <a:latin typeface="Calibri" pitchFamily="34" charset="0"/>
              </a:rPr>
              <a:t>Feedback from clients and from </a:t>
            </a:r>
            <a:r>
              <a:rPr lang="en-GB" sz="2000" dirty="0" err="1" smtClean="0">
                <a:solidFill>
                  <a:srgbClr val="002060"/>
                </a:solidFill>
                <a:latin typeface="Calibri" pitchFamily="34" charset="0"/>
              </a:rPr>
              <a:t>auditees</a:t>
            </a:r>
            <a:endParaRPr lang="en-GB" sz="2000" dirty="0" smtClean="0">
              <a:solidFill>
                <a:srgbClr val="002060"/>
              </a:solidFill>
              <a:latin typeface="Calibri" pitchFamily="34" charset="0"/>
            </a:endParaRPr>
          </a:p>
          <a:p>
            <a:pPr marL="188913" indent="-188913" defTabSz="188913" eaLnBrk="1" hangingPunct="1">
              <a:spcBef>
                <a:spcPct val="0"/>
              </a:spcBef>
              <a:buFont typeface="Wingdings" pitchFamily="2" charset="2"/>
              <a:buChar char="§"/>
            </a:pPr>
            <a:endParaRPr lang="en-GB" sz="2400" dirty="0" smtClean="0">
              <a:solidFill>
                <a:srgbClr val="3A4CD2"/>
              </a:solidFill>
              <a:latin typeface="Arial Narrow" pitchFamily="34" charset="0"/>
            </a:endParaRPr>
          </a:p>
          <a:p>
            <a:pPr marL="588963" lvl="1" indent="-188913" defTabSz="188913" eaLnBrk="1" hangingPunct="1">
              <a:spcBef>
                <a:spcPct val="0"/>
              </a:spcBef>
              <a:buFontTx/>
              <a:buNone/>
            </a:pPr>
            <a:endParaRPr lang="en-GB" sz="2400" dirty="0" smtClean="0">
              <a:solidFill>
                <a:srgbClr val="3A4CD2"/>
              </a:solidFill>
              <a:latin typeface="Arial Narrow" pitchFamily="34" charset="0"/>
            </a:endParaRPr>
          </a:p>
          <a:p>
            <a:pPr marL="188913" indent="-188913" defTabSz="188913" eaLnBrk="1" hangingPunct="1">
              <a:spcBef>
                <a:spcPct val="0"/>
              </a:spcBef>
              <a:buFontTx/>
              <a:buNone/>
            </a:pPr>
            <a:endParaRPr lang="en-GB" sz="2400" dirty="0" smtClean="0">
              <a:solidFill>
                <a:srgbClr val="3A4CD2"/>
              </a:solidFill>
              <a:latin typeface="Arial Narrow"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a:solidFill>
                <a:srgbClr val="000099"/>
              </a:solidFill>
              <a:latin typeface="Aria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331640" y="476672"/>
            <a:ext cx="7124328" cy="864095"/>
          </a:xfrm>
        </p:spPr>
        <p:txBody>
          <a:bodyPr/>
          <a:lstStyle/>
          <a:p>
            <a:pPr marL="342900" indent="-342900" algn="l" eaLnBrk="1" fontAlgn="auto" hangingPunct="1">
              <a:lnSpc>
                <a:spcPct val="80000"/>
              </a:lnSpc>
              <a:spcBef>
                <a:spcPts val="800"/>
              </a:spcBef>
              <a:spcAft>
                <a:spcPts val="0"/>
              </a:spcAft>
              <a:defRPr/>
            </a:pPr>
            <a:r>
              <a:rPr lang="en-GB" sz="2800" dirty="0">
                <a:solidFill>
                  <a:srgbClr val="C00000"/>
                </a:solidFill>
                <a:effectLst/>
                <a:latin typeface="Calibri" pitchFamily="34" charset="0"/>
                <a:cs typeface="Calibri" pitchFamily="34" charset="0"/>
              </a:rPr>
              <a:t>Quality Assurance Program in Portugal (IGF)</a:t>
            </a:r>
            <a:endParaRPr lang="en-GB" sz="2800" dirty="0" smtClean="0">
              <a:solidFill>
                <a:srgbClr val="C00000"/>
              </a:solidFill>
              <a:effectLst/>
              <a:latin typeface="Calibri" pitchFamily="34" charset="0"/>
              <a:cs typeface="Calibri" pitchFamily="34" charset="0"/>
            </a:endParaRPr>
          </a:p>
        </p:txBody>
      </p:sp>
      <p:sp>
        <p:nvSpPr>
          <p:cNvPr id="8196" name="Rectangle 3"/>
          <p:cNvSpPr txBox="1">
            <a:spLocks noGrp="1"/>
          </p:cNvSpPr>
          <p:nvPr>
            <p:ph idx="1"/>
          </p:nvPr>
        </p:nvSpPr>
        <p:spPr>
          <a:xfrm>
            <a:off x="1691680" y="1484784"/>
            <a:ext cx="7272808" cy="4896544"/>
          </a:xfrm>
        </p:spPr>
        <p:txBody>
          <a:bodyPr/>
          <a:lstStyle/>
          <a:p>
            <a:pPr marL="188913" indent="-188913" defTabSz="188913" eaLnBrk="1" hangingPunct="1">
              <a:spcBef>
                <a:spcPct val="0"/>
              </a:spcBef>
              <a:buFontTx/>
              <a:buNone/>
            </a:pPr>
            <a:r>
              <a:rPr lang="en-GB" sz="2400" dirty="0" smtClean="0">
                <a:solidFill>
                  <a:srgbClr val="002060"/>
                </a:solidFill>
                <a:latin typeface="Calibri" pitchFamily="34" charset="0"/>
              </a:rPr>
              <a:t>A- Continuous monitoring</a:t>
            </a:r>
          </a:p>
          <a:p>
            <a:pPr marL="188913" indent="-188913" defTabSz="188913" eaLnBrk="1" hangingPunct="1">
              <a:spcBef>
                <a:spcPct val="0"/>
              </a:spcBef>
              <a:buFontTx/>
              <a:buNone/>
            </a:pPr>
            <a:endParaRPr lang="en-GB" sz="20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Hierarchical supervision</a:t>
            </a: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Part of day-to-day supervision, review and coaching of the audit activity</a:t>
            </a: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r>
              <a:rPr lang="en-GB" sz="1800" dirty="0">
                <a:solidFill>
                  <a:srgbClr val="002060"/>
                </a:solidFill>
                <a:latin typeface="Calibri" pitchFamily="34" charset="0"/>
              </a:rPr>
              <a:t>Incorporated in the audit routine policies and practices</a:t>
            </a: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Carried out by the Team Leader over the work of the audit team</a:t>
            </a:r>
          </a:p>
          <a:p>
            <a:pPr defTabSz="188913" eaLnBrk="1" hangingPunct="1">
              <a:spcBef>
                <a:spcPct val="0"/>
              </a:spcBef>
            </a:pPr>
            <a:endParaRPr lang="en-GB" sz="1800" dirty="0" smtClean="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Revised by the Audit Director, before the final draft report is conveyed to the Board for approval</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The evidence of this supervision is also transmitted to the Board, together with the </a:t>
            </a:r>
            <a:r>
              <a:rPr lang="en-GB" sz="1800" dirty="0">
                <a:solidFill>
                  <a:srgbClr val="002060"/>
                </a:solidFill>
                <a:latin typeface="Calibri" pitchFamily="34" charset="0"/>
              </a:rPr>
              <a:t>final draft </a:t>
            </a:r>
            <a:r>
              <a:rPr lang="en-GB" sz="1800" dirty="0" smtClean="0">
                <a:solidFill>
                  <a:srgbClr val="002060"/>
                </a:solidFill>
                <a:latin typeface="Calibri" pitchFamily="34" charset="0"/>
              </a:rPr>
              <a:t>report, in a specific template, signed by the </a:t>
            </a:r>
            <a:r>
              <a:rPr lang="en-GB" sz="1800" dirty="0">
                <a:solidFill>
                  <a:srgbClr val="002060"/>
                </a:solidFill>
                <a:latin typeface="Calibri" pitchFamily="34" charset="0"/>
              </a:rPr>
              <a:t>Audit </a:t>
            </a:r>
            <a:r>
              <a:rPr lang="en-GB" sz="1800" dirty="0" smtClean="0">
                <a:solidFill>
                  <a:srgbClr val="002060"/>
                </a:solidFill>
                <a:latin typeface="Calibri" pitchFamily="34" charset="0"/>
              </a:rPr>
              <a:t>Director (supervision must also be traceable in the working papers) </a:t>
            </a:r>
            <a:endParaRPr lang="en-GB" sz="2000" dirty="0" smtClean="0">
              <a:solidFill>
                <a:srgbClr val="002060"/>
              </a:solidFill>
              <a:latin typeface="Calibri" pitchFamily="34" charset="0"/>
            </a:endParaRPr>
          </a:p>
          <a:p>
            <a:pPr defTabSz="188913" eaLnBrk="1" hangingPunct="1">
              <a:spcBef>
                <a:spcPct val="0"/>
              </a:spcBef>
            </a:pPr>
            <a:endParaRPr lang="en-GB" sz="2000" dirty="0" smtClean="0">
              <a:solidFill>
                <a:srgbClr val="002060"/>
              </a:solidFill>
              <a:latin typeface="Calibri" pitchFamily="34" charset="0"/>
            </a:endParaRPr>
          </a:p>
          <a:p>
            <a:pPr defTabSz="188913" eaLnBrk="1" hangingPunct="1">
              <a:spcBef>
                <a:spcPct val="0"/>
              </a:spcBef>
            </a:pPr>
            <a:endParaRPr lang="en-GB" sz="2000" dirty="0" smtClean="0">
              <a:solidFill>
                <a:srgbClr val="002060"/>
              </a:solidFill>
              <a:latin typeface="Calibri" pitchFamily="34" charset="0"/>
            </a:endParaRPr>
          </a:p>
          <a:p>
            <a:pPr marL="188913" indent="-188913" defTabSz="188913" eaLnBrk="1" hangingPunct="1">
              <a:spcBef>
                <a:spcPct val="0"/>
              </a:spcBef>
              <a:buFont typeface="Wingdings" pitchFamily="2" charset="2"/>
              <a:buChar char="§"/>
            </a:pPr>
            <a:endParaRPr lang="en-GB" sz="2400" dirty="0" smtClean="0">
              <a:solidFill>
                <a:srgbClr val="3A4CD2"/>
              </a:solidFill>
              <a:latin typeface="Arial Narrow" pitchFamily="34" charset="0"/>
            </a:endParaRPr>
          </a:p>
          <a:p>
            <a:pPr marL="588963" lvl="1" indent="-188913" defTabSz="188913" eaLnBrk="1" hangingPunct="1">
              <a:spcBef>
                <a:spcPct val="0"/>
              </a:spcBef>
              <a:buFontTx/>
              <a:buNone/>
            </a:pPr>
            <a:endParaRPr lang="en-GB" sz="2400" dirty="0" smtClean="0">
              <a:solidFill>
                <a:srgbClr val="3A4CD2"/>
              </a:solidFill>
              <a:latin typeface="Arial Narrow" pitchFamily="34" charset="0"/>
            </a:endParaRPr>
          </a:p>
          <a:p>
            <a:pPr marL="188913" indent="-188913" defTabSz="188913" eaLnBrk="1" hangingPunct="1">
              <a:spcBef>
                <a:spcPct val="0"/>
              </a:spcBef>
              <a:buFontTx/>
              <a:buNone/>
            </a:pPr>
            <a:endParaRPr lang="en-GB" sz="2400" dirty="0" smtClean="0">
              <a:solidFill>
                <a:srgbClr val="3A4CD2"/>
              </a:solidFill>
              <a:latin typeface="Arial Narrow"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a:solidFill>
                <a:srgbClr val="000099"/>
              </a:solidFill>
              <a:latin typeface="Arial"/>
            </a:endParaRPr>
          </a:p>
        </p:txBody>
      </p:sp>
    </p:spTree>
    <p:extLst>
      <p:ext uri="{BB962C8B-B14F-4D97-AF65-F5344CB8AC3E}">
        <p14:creationId xmlns:p14="http://schemas.microsoft.com/office/powerpoint/2010/main" val="74562680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331640" y="476672"/>
            <a:ext cx="7124328" cy="864095"/>
          </a:xfrm>
        </p:spPr>
        <p:txBody>
          <a:bodyPr/>
          <a:lstStyle/>
          <a:p>
            <a:pPr marL="342900" indent="-342900" algn="l" eaLnBrk="1" fontAlgn="auto" hangingPunct="1">
              <a:lnSpc>
                <a:spcPct val="80000"/>
              </a:lnSpc>
              <a:spcBef>
                <a:spcPts val="800"/>
              </a:spcBef>
              <a:spcAft>
                <a:spcPts val="0"/>
              </a:spcAft>
              <a:defRPr/>
            </a:pPr>
            <a:r>
              <a:rPr lang="en-GB" sz="2800" dirty="0" smtClean="0">
                <a:solidFill>
                  <a:srgbClr val="C00000"/>
                </a:solidFill>
                <a:effectLst/>
                <a:latin typeface="Calibri" pitchFamily="34" charset="0"/>
                <a:cs typeface="Calibri" pitchFamily="34" charset="0"/>
              </a:rPr>
              <a:t>Quality Assurance Program in Portugal (IGF)</a:t>
            </a:r>
          </a:p>
        </p:txBody>
      </p:sp>
      <p:sp>
        <p:nvSpPr>
          <p:cNvPr id="8196" name="Rectangle 3"/>
          <p:cNvSpPr txBox="1">
            <a:spLocks noGrp="1"/>
          </p:cNvSpPr>
          <p:nvPr>
            <p:ph idx="1"/>
          </p:nvPr>
        </p:nvSpPr>
        <p:spPr>
          <a:xfrm>
            <a:off x="1691680" y="1484784"/>
            <a:ext cx="7272808" cy="4896544"/>
          </a:xfrm>
        </p:spPr>
        <p:txBody>
          <a:bodyPr/>
          <a:lstStyle/>
          <a:p>
            <a:pPr marL="188913" indent="-188913" defTabSz="188913" eaLnBrk="1" hangingPunct="1">
              <a:spcBef>
                <a:spcPct val="0"/>
              </a:spcBef>
              <a:buFontTx/>
              <a:buNone/>
            </a:pPr>
            <a:r>
              <a:rPr lang="en-GB" sz="2000" dirty="0" smtClean="0">
                <a:solidFill>
                  <a:srgbClr val="002060"/>
                </a:solidFill>
                <a:latin typeface="Calibri" pitchFamily="34" charset="0"/>
              </a:rPr>
              <a:t>B- Internal Quality Assessment </a:t>
            </a:r>
          </a:p>
          <a:p>
            <a:pPr marL="188913" indent="-188913" defTabSz="188913" eaLnBrk="1" hangingPunct="1">
              <a:spcBef>
                <a:spcPct val="0"/>
              </a:spcBef>
              <a:buFontTx/>
              <a:buNone/>
            </a:pPr>
            <a:endParaRPr lang="en-GB" sz="2000" dirty="0" smtClean="0">
              <a:solidFill>
                <a:srgbClr val="002060"/>
              </a:solidFill>
              <a:latin typeface="Calibri" pitchFamily="34" charset="0"/>
            </a:endParaRPr>
          </a:p>
          <a:p>
            <a:pPr marL="188913" indent="-188913" defTabSz="188913" eaLnBrk="1" hangingPunct="1">
              <a:spcBef>
                <a:spcPct val="0"/>
              </a:spcBef>
              <a:buFontTx/>
              <a:buNone/>
            </a:pPr>
            <a:endParaRPr lang="en-GB" sz="20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Assessing quality – key activity performance indicators to be measured against the objectives </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On a specific Audit Quality Assessment template (per audit), prepared and signed by the Audit Director</a:t>
            </a:r>
          </a:p>
          <a:p>
            <a:pPr defTabSz="188913" eaLnBrk="1" hangingPunct="1">
              <a:spcBef>
                <a:spcPct val="0"/>
              </a:spcBef>
            </a:pPr>
            <a:endParaRPr lang="en-GB" sz="1800" dirty="0">
              <a:solidFill>
                <a:srgbClr val="002060"/>
              </a:solidFill>
              <a:latin typeface="Calibri" pitchFamily="34" charset="0"/>
            </a:endParaRPr>
          </a:p>
          <a:p>
            <a:pPr defTabSz="188913" eaLnBrk="1" hangingPunct="1">
              <a:spcBef>
                <a:spcPct val="0"/>
              </a:spcBef>
            </a:pPr>
            <a:r>
              <a:rPr lang="en-GB" sz="1800" dirty="0" smtClean="0">
                <a:solidFill>
                  <a:srgbClr val="002060"/>
                </a:solidFill>
                <a:latin typeface="Calibri" pitchFamily="34" charset="0"/>
              </a:rPr>
              <a:t>Examples of performance indicators:</a:t>
            </a:r>
          </a:p>
          <a:p>
            <a:pPr defTabSz="188913" eaLnBrk="1" hangingPunct="1">
              <a:spcBef>
                <a:spcPct val="0"/>
              </a:spcBef>
            </a:pPr>
            <a:endParaRPr lang="en-GB" sz="1800" dirty="0">
              <a:solidFill>
                <a:srgbClr val="002060"/>
              </a:solidFill>
              <a:latin typeface="Calibri" pitchFamily="34" charset="0"/>
            </a:endParaRPr>
          </a:p>
          <a:p>
            <a:pPr lvl="1" defTabSz="188913" eaLnBrk="1" hangingPunct="1">
              <a:spcBef>
                <a:spcPct val="0"/>
              </a:spcBef>
            </a:pPr>
            <a:r>
              <a:rPr lang="en-GB" sz="1600" dirty="0" smtClean="0">
                <a:solidFill>
                  <a:srgbClr val="002060"/>
                </a:solidFill>
                <a:latin typeface="Calibri" pitchFamily="34" charset="0"/>
              </a:rPr>
              <a:t>Audit coverage</a:t>
            </a:r>
          </a:p>
          <a:p>
            <a:pPr marL="457200" lvl="1" indent="0" defTabSz="188913" eaLnBrk="1" hangingPunct="1">
              <a:spcBef>
                <a:spcPct val="0"/>
              </a:spcBef>
              <a:buNone/>
            </a:pPr>
            <a:endParaRPr lang="en-GB" sz="1600" dirty="0">
              <a:solidFill>
                <a:srgbClr val="002060"/>
              </a:solidFill>
              <a:latin typeface="Calibri" pitchFamily="34" charset="0"/>
            </a:endParaRPr>
          </a:p>
          <a:p>
            <a:pPr lvl="2" defTabSz="188913" eaLnBrk="1" hangingPunct="1">
              <a:spcBef>
                <a:spcPct val="0"/>
              </a:spcBef>
            </a:pPr>
            <a:r>
              <a:rPr lang="en-GB" sz="1400" dirty="0" smtClean="0">
                <a:solidFill>
                  <a:srgbClr val="002060"/>
                </a:solidFill>
                <a:latin typeface="Calibri" pitchFamily="34" charset="0"/>
              </a:rPr>
              <a:t>Comparison of actual days input with planned days per assignment - all significant differences (above 10%) must be explained to the Board and to the Quality Committee </a:t>
            </a:r>
            <a:r>
              <a:rPr lang="en-GB" sz="1200" dirty="0" smtClean="0">
                <a:solidFill>
                  <a:srgbClr val="002060"/>
                </a:solidFill>
                <a:latin typeface="Calibri" pitchFamily="34" charset="0"/>
              </a:rPr>
              <a:t>;</a:t>
            </a:r>
          </a:p>
          <a:p>
            <a:pPr lvl="2" defTabSz="188913" eaLnBrk="1" hangingPunct="1">
              <a:spcBef>
                <a:spcPct val="0"/>
              </a:spcBef>
            </a:pPr>
            <a:endParaRPr lang="en-GB" sz="1200" dirty="0">
              <a:solidFill>
                <a:srgbClr val="002060"/>
              </a:solidFill>
              <a:latin typeface="Calibri" pitchFamily="34" charset="0"/>
            </a:endParaRPr>
          </a:p>
          <a:p>
            <a:pPr lvl="2" defTabSz="188913" eaLnBrk="1" hangingPunct="1">
              <a:spcBef>
                <a:spcPct val="0"/>
              </a:spcBef>
            </a:pPr>
            <a:r>
              <a:rPr lang="en-GB" sz="1400" dirty="0" smtClean="0">
                <a:solidFill>
                  <a:srgbClr val="002060"/>
                </a:solidFill>
                <a:latin typeface="Calibri" pitchFamily="34" charset="0"/>
              </a:rPr>
              <a:t>Actual areas covered compared with the annual audit plan – at least 90% of assignments in annual plan completed.</a:t>
            </a:r>
          </a:p>
          <a:p>
            <a:pPr lvl="1" defTabSz="188913" eaLnBrk="1" hangingPunct="1">
              <a:spcBef>
                <a:spcPct val="0"/>
              </a:spcBef>
            </a:pPr>
            <a:endParaRPr lang="en-GB" sz="1400" dirty="0">
              <a:solidFill>
                <a:srgbClr val="002060"/>
              </a:solidFill>
              <a:latin typeface="Calibri" pitchFamily="34" charset="0"/>
            </a:endParaRPr>
          </a:p>
          <a:p>
            <a:pPr lvl="2" defTabSz="188913" eaLnBrk="1" hangingPunct="1">
              <a:spcBef>
                <a:spcPct val="0"/>
              </a:spcBef>
            </a:pPr>
            <a:endParaRPr lang="en-GB" sz="1200" dirty="0" smtClean="0">
              <a:solidFill>
                <a:srgbClr val="002060"/>
              </a:solidFill>
              <a:latin typeface="Calibri" pitchFamily="34" charset="0"/>
            </a:endParaRPr>
          </a:p>
          <a:p>
            <a:pPr lvl="1" defTabSz="188913" eaLnBrk="1" hangingPunct="1">
              <a:spcBef>
                <a:spcPct val="0"/>
              </a:spcBef>
            </a:pPr>
            <a:endParaRPr lang="en-GB" sz="1600" dirty="0">
              <a:solidFill>
                <a:srgbClr val="002060"/>
              </a:solidFill>
              <a:latin typeface="Calibri" pitchFamily="34" charset="0"/>
            </a:endParaRPr>
          </a:p>
          <a:p>
            <a:pPr lvl="1" defTabSz="188913" eaLnBrk="1" hangingPunct="1">
              <a:spcBef>
                <a:spcPct val="0"/>
              </a:spcBef>
            </a:pPr>
            <a:endParaRPr lang="en-GB" sz="1400" dirty="0">
              <a:solidFill>
                <a:srgbClr val="002060"/>
              </a:solidFill>
              <a:latin typeface="Calibri" pitchFamily="34" charset="0"/>
            </a:endParaRPr>
          </a:p>
          <a:p>
            <a:pPr marL="188913" indent="-188913" defTabSz="188913" eaLnBrk="1" hangingPunct="1">
              <a:spcBef>
                <a:spcPct val="0"/>
              </a:spcBef>
              <a:buFontTx/>
              <a:buNone/>
            </a:pPr>
            <a:endParaRPr lang="en-GB" sz="2400" dirty="0" smtClean="0">
              <a:solidFill>
                <a:srgbClr val="3A4CD2"/>
              </a:solidFill>
              <a:latin typeface="Arial Narrow"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a:solidFill>
                <a:srgbClr val="000099"/>
              </a:solidFill>
              <a:latin typeface="Arial"/>
            </a:endParaRPr>
          </a:p>
        </p:txBody>
      </p:sp>
    </p:spTree>
    <p:extLst>
      <p:ext uri="{BB962C8B-B14F-4D97-AF65-F5344CB8AC3E}">
        <p14:creationId xmlns:p14="http://schemas.microsoft.com/office/powerpoint/2010/main" val="78069217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Grp="1"/>
          </p:cNvSpPr>
          <p:nvPr>
            <p:ph type="title"/>
          </p:nvPr>
        </p:nvSpPr>
        <p:spPr>
          <a:xfrm>
            <a:off x="1331640" y="476672"/>
            <a:ext cx="7124328" cy="864095"/>
          </a:xfrm>
        </p:spPr>
        <p:txBody>
          <a:bodyPr/>
          <a:lstStyle/>
          <a:p>
            <a:pPr marL="342900" indent="-342900" algn="l" eaLnBrk="1" fontAlgn="auto" hangingPunct="1">
              <a:lnSpc>
                <a:spcPct val="80000"/>
              </a:lnSpc>
              <a:spcBef>
                <a:spcPts val="800"/>
              </a:spcBef>
              <a:spcAft>
                <a:spcPts val="0"/>
              </a:spcAft>
              <a:defRPr/>
            </a:pPr>
            <a:r>
              <a:rPr lang="en-GB" sz="2800" dirty="0">
                <a:solidFill>
                  <a:srgbClr val="C00000"/>
                </a:solidFill>
                <a:effectLst/>
                <a:latin typeface="Calibri" pitchFamily="34" charset="0"/>
                <a:cs typeface="Calibri" pitchFamily="34" charset="0"/>
              </a:rPr>
              <a:t>Quality Assurance Program in Portugal (IGF)</a:t>
            </a:r>
            <a:endParaRPr lang="en-GB" sz="2800" dirty="0" smtClean="0">
              <a:solidFill>
                <a:srgbClr val="C00000"/>
              </a:solidFill>
              <a:effectLst/>
              <a:latin typeface="Calibri" pitchFamily="34" charset="0"/>
              <a:cs typeface="Calibri" pitchFamily="34" charset="0"/>
            </a:endParaRPr>
          </a:p>
        </p:txBody>
      </p:sp>
      <p:sp>
        <p:nvSpPr>
          <p:cNvPr id="8196" name="Rectangle 3"/>
          <p:cNvSpPr txBox="1">
            <a:spLocks noGrp="1"/>
          </p:cNvSpPr>
          <p:nvPr>
            <p:ph idx="1"/>
          </p:nvPr>
        </p:nvSpPr>
        <p:spPr>
          <a:xfrm>
            <a:off x="1691680" y="1484784"/>
            <a:ext cx="7272808" cy="4896544"/>
          </a:xfrm>
        </p:spPr>
        <p:txBody>
          <a:bodyPr/>
          <a:lstStyle/>
          <a:p>
            <a:pPr marL="188913" indent="-188913" defTabSz="188913" eaLnBrk="1" hangingPunct="1">
              <a:spcBef>
                <a:spcPct val="0"/>
              </a:spcBef>
              <a:buFontTx/>
              <a:buNone/>
            </a:pPr>
            <a:r>
              <a:rPr lang="en-GB" sz="2000" dirty="0" smtClean="0">
                <a:solidFill>
                  <a:srgbClr val="002060"/>
                </a:solidFill>
                <a:latin typeface="Calibri" pitchFamily="34" charset="0"/>
              </a:rPr>
              <a:t>B- Internal Quality Assessment </a:t>
            </a:r>
          </a:p>
          <a:p>
            <a:pPr marL="188913" indent="-188913" defTabSz="188913" eaLnBrk="1" hangingPunct="1">
              <a:spcBef>
                <a:spcPct val="0"/>
              </a:spcBef>
              <a:buFontTx/>
              <a:buNone/>
            </a:pPr>
            <a:endParaRPr lang="en-GB" sz="2000" dirty="0" smtClean="0">
              <a:solidFill>
                <a:srgbClr val="002060"/>
              </a:solidFill>
              <a:latin typeface="Calibri" pitchFamily="34" charset="0"/>
            </a:endParaRPr>
          </a:p>
          <a:p>
            <a:pPr marL="188913" indent="-188913" defTabSz="188913" eaLnBrk="1" hangingPunct="1">
              <a:spcBef>
                <a:spcPct val="0"/>
              </a:spcBef>
              <a:buFontTx/>
              <a:buNone/>
            </a:pPr>
            <a:endParaRPr lang="en-GB" sz="2000" dirty="0" smtClean="0">
              <a:solidFill>
                <a:srgbClr val="002060"/>
              </a:solidFill>
              <a:latin typeface="Calibri" pitchFamily="34" charset="0"/>
            </a:endParaRPr>
          </a:p>
          <a:p>
            <a:pPr defTabSz="188913" eaLnBrk="1" hangingPunct="1">
              <a:spcBef>
                <a:spcPct val="0"/>
              </a:spcBef>
            </a:pPr>
            <a:r>
              <a:rPr lang="en-GB" sz="2000" dirty="0">
                <a:solidFill>
                  <a:srgbClr val="002060"/>
                </a:solidFill>
                <a:latin typeface="Calibri" pitchFamily="34" charset="0"/>
              </a:rPr>
              <a:t>Examples of performance indicators (</a:t>
            </a:r>
            <a:r>
              <a:rPr lang="en-GB" sz="2000" dirty="0" err="1">
                <a:solidFill>
                  <a:srgbClr val="002060"/>
                </a:solidFill>
                <a:latin typeface="Calibri" pitchFamily="34" charset="0"/>
              </a:rPr>
              <a:t>cont</a:t>
            </a:r>
            <a:r>
              <a:rPr lang="en-GB" sz="2000" dirty="0">
                <a:solidFill>
                  <a:srgbClr val="002060"/>
                </a:solidFill>
                <a:latin typeface="Calibri" pitchFamily="34" charset="0"/>
              </a:rPr>
              <a:t>):</a:t>
            </a:r>
          </a:p>
          <a:p>
            <a:pPr marL="188913" indent="-188913" defTabSz="188913" eaLnBrk="1" hangingPunct="1">
              <a:spcBef>
                <a:spcPct val="0"/>
              </a:spcBef>
              <a:buFontTx/>
              <a:buNone/>
            </a:pPr>
            <a:endParaRPr lang="en-GB" sz="2000" dirty="0" smtClean="0">
              <a:solidFill>
                <a:srgbClr val="002060"/>
              </a:solidFill>
              <a:latin typeface="Calibri" pitchFamily="34" charset="0"/>
            </a:endParaRPr>
          </a:p>
          <a:p>
            <a:pPr lvl="1"/>
            <a:r>
              <a:rPr lang="en-US" sz="1600" dirty="0" smtClean="0">
                <a:solidFill>
                  <a:srgbClr val="002060"/>
                </a:solidFill>
                <a:latin typeface="Calibri" pitchFamily="34" charset="0"/>
                <a:cs typeface="Calibri" pitchFamily="34" charset="0"/>
              </a:rPr>
              <a:t>Productivity </a:t>
            </a:r>
            <a:r>
              <a:rPr lang="en-US" sz="1600" dirty="0">
                <a:solidFill>
                  <a:srgbClr val="002060"/>
                </a:solidFill>
                <a:latin typeface="Calibri" pitchFamily="34" charset="0"/>
                <a:cs typeface="Calibri" pitchFamily="34" charset="0"/>
              </a:rPr>
              <a:t>of the auditors </a:t>
            </a:r>
          </a:p>
          <a:p>
            <a:pPr lvl="1"/>
            <a:endParaRPr lang="en-US" sz="1400" dirty="0" smtClean="0"/>
          </a:p>
          <a:p>
            <a:pPr lvl="2"/>
            <a:r>
              <a:rPr lang="en-US" sz="1400" dirty="0" smtClean="0">
                <a:solidFill>
                  <a:srgbClr val="002060"/>
                </a:solidFill>
                <a:latin typeface="Calibri" pitchFamily="34" charset="0"/>
                <a:cs typeface="Calibri" pitchFamily="34" charset="0"/>
              </a:rPr>
              <a:t>number </a:t>
            </a:r>
            <a:r>
              <a:rPr lang="en-US" sz="1400" dirty="0">
                <a:solidFill>
                  <a:srgbClr val="002060"/>
                </a:solidFill>
                <a:latin typeface="Calibri" pitchFamily="34" charset="0"/>
                <a:cs typeface="Calibri" pitchFamily="34" charset="0"/>
              </a:rPr>
              <a:t>of audits per auditor </a:t>
            </a:r>
            <a:r>
              <a:rPr lang="en-US" sz="1400" dirty="0" smtClean="0">
                <a:solidFill>
                  <a:srgbClr val="002060"/>
                </a:solidFill>
                <a:latin typeface="Calibri" pitchFamily="34" charset="0"/>
                <a:cs typeface="Calibri" pitchFamily="34" charset="0"/>
              </a:rPr>
              <a:t>/year</a:t>
            </a:r>
            <a:r>
              <a:rPr lang="en-US" sz="1400" dirty="0">
                <a:solidFill>
                  <a:srgbClr val="002060"/>
                </a:solidFill>
                <a:latin typeface="Calibri" pitchFamily="34" charset="0"/>
                <a:cs typeface="Calibri" pitchFamily="34" charset="0"/>
              </a:rPr>
              <a:t>, compared with the  average number of the organization – valid for the same type of audits and only for audits taking more than 20 days),  </a:t>
            </a:r>
            <a:endParaRPr lang="pt-PT" sz="1400" dirty="0">
              <a:solidFill>
                <a:srgbClr val="002060"/>
              </a:solidFill>
              <a:latin typeface="Calibri" pitchFamily="34" charset="0"/>
              <a:cs typeface="Calibri" pitchFamily="34" charset="0"/>
            </a:endParaRPr>
          </a:p>
          <a:p>
            <a:pPr lvl="0"/>
            <a:endParaRPr lang="en-US" sz="1800" dirty="0" smtClean="0"/>
          </a:p>
          <a:p>
            <a:pPr lvl="1"/>
            <a:r>
              <a:rPr lang="en-US" sz="1600" dirty="0" smtClean="0">
                <a:solidFill>
                  <a:srgbClr val="002060"/>
                </a:solidFill>
                <a:latin typeface="Calibri" pitchFamily="34" charset="0"/>
                <a:cs typeface="Calibri" pitchFamily="34" charset="0"/>
              </a:rPr>
              <a:t>cost </a:t>
            </a:r>
            <a:r>
              <a:rPr lang="en-US" sz="1600" dirty="0">
                <a:solidFill>
                  <a:srgbClr val="002060"/>
                </a:solidFill>
                <a:latin typeface="Calibri" pitchFamily="34" charset="0"/>
                <a:cs typeface="Calibri" pitchFamily="34" charset="0"/>
              </a:rPr>
              <a:t>of audit day per auditor </a:t>
            </a:r>
            <a:endParaRPr lang="en-US" sz="1600" dirty="0" smtClean="0">
              <a:solidFill>
                <a:srgbClr val="002060"/>
              </a:solidFill>
              <a:latin typeface="Calibri" pitchFamily="34" charset="0"/>
              <a:cs typeface="Calibri" pitchFamily="34" charset="0"/>
            </a:endParaRPr>
          </a:p>
          <a:p>
            <a:pPr lvl="1"/>
            <a:endParaRPr lang="en-US" sz="1600" dirty="0">
              <a:solidFill>
                <a:srgbClr val="002060"/>
              </a:solidFill>
              <a:latin typeface="Calibri" pitchFamily="34" charset="0"/>
              <a:cs typeface="Calibri" pitchFamily="34" charset="0"/>
            </a:endParaRPr>
          </a:p>
          <a:p>
            <a:pPr lvl="2"/>
            <a:r>
              <a:rPr lang="en-US" sz="1400" dirty="0" smtClean="0">
                <a:solidFill>
                  <a:srgbClr val="002060"/>
                </a:solidFill>
                <a:latin typeface="Calibri" pitchFamily="34" charset="0"/>
                <a:cs typeface="Calibri" pitchFamily="34" charset="0"/>
              </a:rPr>
              <a:t>compare </a:t>
            </a:r>
            <a:r>
              <a:rPr lang="en-US" sz="1400" dirty="0">
                <a:solidFill>
                  <a:srgbClr val="002060"/>
                </a:solidFill>
                <a:latin typeface="Calibri" pitchFamily="34" charset="0"/>
                <a:cs typeface="Calibri" pitchFamily="34" charset="0"/>
              </a:rPr>
              <a:t>with the same for other audit </a:t>
            </a:r>
            <a:r>
              <a:rPr lang="en-US" sz="1400" dirty="0" smtClean="0">
                <a:solidFill>
                  <a:srgbClr val="002060"/>
                </a:solidFill>
                <a:latin typeface="Calibri" pitchFamily="34" charset="0"/>
                <a:cs typeface="Calibri" pitchFamily="34" charset="0"/>
              </a:rPr>
              <a:t>providers (</a:t>
            </a:r>
            <a:r>
              <a:rPr lang="en-US" sz="1400" dirty="0">
                <a:solidFill>
                  <a:srgbClr val="002060"/>
                </a:solidFill>
                <a:latin typeface="Calibri" pitchFamily="34" charset="0"/>
                <a:cs typeface="Calibri" pitchFamily="34" charset="0"/>
              </a:rPr>
              <a:t>being comparable with local market rates </a:t>
            </a:r>
            <a:r>
              <a:rPr lang="en-US" sz="1400" dirty="0" smtClean="0">
                <a:solidFill>
                  <a:srgbClr val="002060"/>
                </a:solidFill>
                <a:latin typeface="Calibri" pitchFamily="34" charset="0"/>
                <a:cs typeface="Calibri" pitchFamily="34" charset="0"/>
              </a:rPr>
              <a:t>– </a:t>
            </a:r>
            <a:r>
              <a:rPr lang="en-US" sz="1400" dirty="0" err="1" smtClean="0">
                <a:solidFill>
                  <a:srgbClr val="002060"/>
                </a:solidFill>
                <a:latin typeface="Calibri" pitchFamily="34" charset="0"/>
                <a:cs typeface="Calibri" pitchFamily="34" charset="0"/>
              </a:rPr>
              <a:t>eg</a:t>
            </a:r>
            <a:r>
              <a:rPr lang="en-US" sz="1400" dirty="0" smtClean="0">
                <a:solidFill>
                  <a:srgbClr val="002060"/>
                </a:solidFill>
                <a:latin typeface="Calibri" pitchFamily="34" charset="0"/>
                <a:cs typeface="Calibri" pitchFamily="34" charset="0"/>
              </a:rPr>
              <a:t>, CoA, private companies, but also EC)</a:t>
            </a:r>
          </a:p>
          <a:p>
            <a:pPr marL="914400" lvl="2" indent="0">
              <a:buNone/>
            </a:pPr>
            <a:endParaRPr lang="pt-PT" sz="1000" dirty="0"/>
          </a:p>
          <a:p>
            <a:pPr marL="0" lvl="0" indent="0">
              <a:buNone/>
            </a:pPr>
            <a:r>
              <a:rPr lang="en-US" sz="1800" dirty="0"/>
              <a:t> </a:t>
            </a:r>
            <a:endParaRPr lang="pt-PT" sz="1800" dirty="0"/>
          </a:p>
          <a:p>
            <a:pPr marL="188913" indent="-188913" defTabSz="188913" eaLnBrk="1" hangingPunct="1">
              <a:spcBef>
                <a:spcPct val="0"/>
              </a:spcBef>
              <a:buFontTx/>
              <a:buNone/>
            </a:pPr>
            <a:endParaRPr lang="en-GB" sz="2400" dirty="0" smtClean="0">
              <a:solidFill>
                <a:srgbClr val="3A4CD2"/>
              </a:solidFill>
              <a:latin typeface="Arial Narrow" pitchFamily="34" charset="0"/>
            </a:endParaRPr>
          </a:p>
        </p:txBody>
      </p:sp>
      <p:sp>
        <p:nvSpPr>
          <p:cNvPr id="5" name="Rectangle 4"/>
          <p:cNvSpPr/>
          <p:nvPr/>
        </p:nvSpPr>
        <p:spPr>
          <a:xfrm>
            <a:off x="581711" y="3334231"/>
            <a:ext cx="184731" cy="432426"/>
          </a:xfrm>
          <a:prstGeom prst="rect">
            <a:avLst/>
          </a:prstGeom>
          <a:noFill/>
          <a:ln>
            <a:noFill/>
            <a:prstDash val="solid"/>
          </a:ln>
          <a:effectLst>
            <a:outerShdw dist="28400" dir="1593903" algn="tl">
              <a:srgbClr val="808080"/>
            </a:outerShdw>
          </a:effectLst>
        </p:spPr>
        <p:txBody>
          <a:bodyPr wrap="none" anchor="ctr" anchorCtr="1">
            <a:spAutoFit/>
          </a:bodyPr>
          <a:lstStyle/>
          <a:p>
            <a:pPr algn="ctr" fontAlgn="auto">
              <a:lnSpc>
                <a:spcPct val="85000"/>
              </a:lnSpc>
              <a:spcBef>
                <a:spcPts val="0"/>
              </a:spcBef>
              <a:spcAft>
                <a:spcPts val="0"/>
              </a:spcAft>
              <a:defRPr sz="1800" b="0" i="0" u="none" strike="noStrike" kern="0" cap="none" spc="0" baseline="0">
                <a:solidFill>
                  <a:srgbClr val="000000"/>
                </a:solidFill>
                <a:uFillTx/>
              </a:defRPr>
            </a:pPr>
            <a:endParaRPr lang="en-GB" sz="2600" kern="0">
              <a:solidFill>
                <a:srgbClr val="000099"/>
              </a:solidFill>
              <a:latin typeface="Arial"/>
            </a:endParaRPr>
          </a:p>
        </p:txBody>
      </p:sp>
    </p:spTree>
    <p:extLst>
      <p:ext uri="{BB962C8B-B14F-4D97-AF65-F5344CB8AC3E}">
        <p14:creationId xmlns:p14="http://schemas.microsoft.com/office/powerpoint/2010/main" val="423780644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sigma slide template29.11.05">
  <a:themeElements>
    <a:clrScheme name="">
      <a:dk1>
        <a:srgbClr val="00B7A5"/>
      </a:dk1>
      <a:lt1>
        <a:srgbClr val="C0FEF9"/>
      </a:lt1>
      <a:dk2>
        <a:srgbClr val="006B61"/>
      </a:dk2>
      <a:lt2>
        <a:srgbClr val="FFFFFF"/>
      </a:lt2>
      <a:accent1>
        <a:srgbClr val="FFFFFF"/>
      </a:accent1>
      <a:accent2>
        <a:srgbClr val="FFFFFF"/>
      </a:accent2>
      <a:accent3>
        <a:srgbClr val="DCFEFB"/>
      </a:accent3>
      <a:accent4>
        <a:srgbClr val="009C8C"/>
      </a:accent4>
      <a:accent5>
        <a:srgbClr val="FFFFFF"/>
      </a:accent5>
      <a:accent6>
        <a:srgbClr val="E7E7E7"/>
      </a:accent6>
      <a:hlink>
        <a:srgbClr val="FFFFFF"/>
      </a:hlink>
      <a:folHlink>
        <a:srgbClr val="FFFFFF"/>
      </a:folHlink>
    </a:clrScheme>
    <a:fontScheme name="sigma slide template29.11.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outerShdw blurRad="38100" dist="38100" dir="2700000" algn="tl">
                <a:srgbClr val="000000">
                  <a:alpha val="43137"/>
                </a:srgbClr>
              </a:outerShdw>
            </a:effectLst>
            <a:latin typeface="Arial" charset="0"/>
          </a:defRPr>
        </a:defPPr>
      </a:lstStyle>
    </a:lnDef>
  </a:objectDefaults>
  <a:extraClrSchemeLst>
    <a:extraClrScheme>
      <a:clrScheme name="sigma slide template29.11.05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gma slide template29.11.0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gma slide template29.11.05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gma slide template29.11.05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gma slide template29.11.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gma slide template29.11.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gma slide template29.11.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IGMA Master Slide">
  <a:themeElements>
    <a:clrScheme name="">
      <a:dk1>
        <a:srgbClr val="00B7A5"/>
      </a:dk1>
      <a:lt1>
        <a:srgbClr val="C0FEF9"/>
      </a:lt1>
      <a:dk2>
        <a:srgbClr val="006B61"/>
      </a:dk2>
      <a:lt2>
        <a:srgbClr val="FFFFFF"/>
      </a:lt2>
      <a:accent1>
        <a:srgbClr val="FFFFFF"/>
      </a:accent1>
      <a:accent2>
        <a:srgbClr val="FFFFFF"/>
      </a:accent2>
      <a:accent3>
        <a:srgbClr val="DCFEFB"/>
      </a:accent3>
      <a:accent4>
        <a:srgbClr val="009C8C"/>
      </a:accent4>
      <a:accent5>
        <a:srgbClr val="FFFFFF"/>
      </a:accent5>
      <a:accent6>
        <a:srgbClr val="E7E7E7"/>
      </a:accent6>
      <a:hlink>
        <a:srgbClr val="FFFFFF"/>
      </a:hlink>
      <a:folHlink>
        <a:srgbClr val="FFFFFF"/>
      </a:folHlink>
    </a:clrScheme>
    <a:fontScheme name="1_SIGMA Master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outerShdw blurRad="38100" dist="38100" dir="2700000" algn="tl">
                <a:srgbClr val="000000">
                  <a:alpha val="43137"/>
                </a:srgbClr>
              </a:outerShdw>
            </a:effectLst>
            <a:latin typeface="Arial" charset="0"/>
          </a:defRPr>
        </a:defPPr>
      </a:lstStyle>
    </a:lnDef>
  </a:objectDefaults>
  <a:extraClrSchemeLst>
    <a:extraClrScheme>
      <a:clrScheme name="1_SIGMA Master Slid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SIGMA Master Slid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SIGMA Master Slid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SIGMA Master Slid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SIGMA Master Slid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SIGMA Master Slid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SIGMA Master Slid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sigma slide template29.11.05</Template>
  <TotalTime>1103</TotalTime>
  <Pages>4</Pages>
  <Words>1289</Words>
  <Application>Microsoft Office PowerPoint</Application>
  <PresentationFormat>On-screen Show (4:3)</PresentationFormat>
  <Paragraphs>289</Paragraphs>
  <Slides>18</Slides>
  <Notes>17</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1" baseType="lpstr">
      <vt:lpstr>sigma slide template29.11.05</vt:lpstr>
      <vt:lpstr>1_SIGMA Master Slide</vt:lpstr>
      <vt:lpstr>Bitmap Image</vt:lpstr>
      <vt:lpstr>  Quality Assurance </vt:lpstr>
      <vt:lpstr>Quality Assurance</vt:lpstr>
      <vt:lpstr>Elements of Quality Review </vt:lpstr>
      <vt:lpstr>Elements of Quality Review </vt:lpstr>
      <vt:lpstr>Quality Assessment Milestones</vt:lpstr>
      <vt:lpstr>Possible ways for quality assessment  </vt:lpstr>
      <vt:lpstr>Quality Assurance Program in Portugal (IGF)</vt:lpstr>
      <vt:lpstr>Quality Assurance Program in Portugal (IGF)</vt:lpstr>
      <vt:lpstr>Quality Assurance Program in Portugal (IGF)</vt:lpstr>
      <vt:lpstr>Quality Assurance Program in Portugal (IGF)</vt:lpstr>
      <vt:lpstr>Quality Assurance Program in Portugal (IGF)</vt:lpstr>
      <vt:lpstr>Quality Assurance Program in Portugal (IGF)</vt:lpstr>
      <vt:lpstr>Quality Assurance Program in Portugal (IGF)</vt:lpstr>
      <vt:lpstr>Quality Assurance Program in Portugal (IGF)</vt:lpstr>
      <vt:lpstr>Quality Program in Portugal (IGF)</vt:lpstr>
      <vt:lpstr>Final remarks</vt:lpstr>
      <vt:lpstr>For reflection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viegasribeiro</dc:creator>
  <cp:lastModifiedBy>Jose Antonio Viegas Ribeiro</cp:lastModifiedBy>
  <cp:revision>111</cp:revision>
  <cp:lastPrinted>2001-10-11T12:15:41Z</cp:lastPrinted>
  <dcterms:created xsi:type="dcterms:W3CDTF">2006-11-12T16:17:04Z</dcterms:created>
  <dcterms:modified xsi:type="dcterms:W3CDTF">2012-10-01T17:39:09Z</dcterms:modified>
</cp:coreProperties>
</file>